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329" r:id="rId2"/>
    <p:sldId id="302" r:id="rId3"/>
    <p:sldId id="278" r:id="rId4"/>
    <p:sldId id="279" r:id="rId5"/>
    <p:sldId id="320" r:id="rId6"/>
    <p:sldId id="277" r:id="rId7"/>
    <p:sldId id="331" r:id="rId8"/>
    <p:sldId id="332" r:id="rId9"/>
    <p:sldId id="333" r:id="rId10"/>
    <p:sldId id="258" r:id="rId11"/>
    <p:sldId id="259" r:id="rId12"/>
    <p:sldId id="328" r:id="rId13"/>
    <p:sldId id="283" r:id="rId14"/>
    <p:sldId id="284" r:id="rId15"/>
    <p:sldId id="306" r:id="rId16"/>
    <p:sldId id="285" r:id="rId17"/>
    <p:sldId id="286" r:id="rId18"/>
    <p:sldId id="287" r:id="rId19"/>
    <p:sldId id="300" r:id="rId20"/>
    <p:sldId id="288" r:id="rId21"/>
    <p:sldId id="289" r:id="rId22"/>
    <p:sldId id="334" r:id="rId23"/>
    <p:sldId id="290" r:id="rId24"/>
    <p:sldId id="292" r:id="rId25"/>
    <p:sldId id="293" r:id="rId26"/>
    <p:sldId id="294" r:id="rId27"/>
    <p:sldId id="314" r:id="rId28"/>
    <p:sldId id="315" r:id="rId29"/>
    <p:sldId id="313" r:id="rId30"/>
    <p:sldId id="316" r:id="rId31"/>
    <p:sldId id="303" r:id="rId32"/>
    <p:sldId id="326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79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1ADF7-87CA-E34A-91F5-06DDD16B51FE}" type="datetimeFigureOut">
              <a:rPr lang="en-US" smtClean="0"/>
              <a:t>22/07/2013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035E2-F570-9B42-9DCB-8557DC0D8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24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i="1">
                <a:ea typeface="ＭＳ Ｐゴシック" charset="0"/>
                <a:cs typeface="ＭＳ Ｐゴシック" charset="0"/>
              </a:rPr>
              <a:t>Cosmology, origin of time and space, experiments</a:t>
            </a:r>
            <a:r>
              <a:rPr lang="en-GB"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i="1">
                <a:ea typeface="ＭＳ Ｐゴシック" charset="0"/>
                <a:cs typeface="ＭＳ Ｐゴシック" charset="0"/>
              </a:rPr>
              <a:t>Jobs, applications, growth competitiveness, benefits for European citizens</a:t>
            </a:r>
            <a:endParaRPr lang="en-GB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3A57916-110E-3742-8F80-0AEE633EAD89}" type="slidenum">
              <a:rPr lang="en-GB"/>
              <a:pPr/>
              <a:t>8</a:t>
            </a:fld>
            <a:endParaRPr lang="en-GB"/>
          </a:p>
        </p:txBody>
      </p:sp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05-54F2-7E42-8917-CBEF2A7D7820}" type="datetimeFigureOut">
              <a:rPr lang="en-US" smtClean="0"/>
              <a:t>22/07/2013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D750-DBEC-EF49-B70D-700DE4D3E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2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05-54F2-7E42-8917-CBEF2A7D7820}" type="datetimeFigureOut">
              <a:rPr lang="en-US" smtClean="0"/>
              <a:t>22/07/2013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D750-DBEC-EF49-B70D-700DE4D3E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05-54F2-7E42-8917-CBEF2A7D7820}" type="datetimeFigureOut">
              <a:rPr lang="en-US" smtClean="0"/>
              <a:t>22/07/2013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D750-DBEC-EF49-B70D-700DE4D3E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6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05-54F2-7E42-8917-CBEF2A7D7820}" type="datetimeFigureOut">
              <a:rPr lang="en-US" smtClean="0"/>
              <a:t>22/07/2013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D750-DBEC-EF49-B70D-700DE4D3E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05-54F2-7E42-8917-CBEF2A7D7820}" type="datetimeFigureOut">
              <a:rPr lang="en-US" smtClean="0"/>
              <a:t>22/07/2013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D750-DBEC-EF49-B70D-700DE4D3E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05-54F2-7E42-8917-CBEF2A7D7820}" type="datetimeFigureOut">
              <a:rPr lang="en-US" smtClean="0"/>
              <a:t>22/07/2013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D750-DBEC-EF49-B70D-700DE4D3E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4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05-54F2-7E42-8917-CBEF2A7D7820}" type="datetimeFigureOut">
              <a:rPr lang="en-US" smtClean="0"/>
              <a:t>22/07/2013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D750-DBEC-EF49-B70D-700DE4D3E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0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05-54F2-7E42-8917-CBEF2A7D7820}" type="datetimeFigureOut">
              <a:rPr lang="en-US" smtClean="0"/>
              <a:t>22/07/2013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D750-DBEC-EF49-B70D-700DE4D3E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05-54F2-7E42-8917-CBEF2A7D7820}" type="datetimeFigureOut">
              <a:rPr lang="en-US" smtClean="0"/>
              <a:t>22/07/2013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D750-DBEC-EF49-B70D-700DE4D3E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5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05-54F2-7E42-8917-CBEF2A7D7820}" type="datetimeFigureOut">
              <a:rPr lang="en-US" smtClean="0"/>
              <a:t>22/07/2013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D750-DBEC-EF49-B70D-700DE4D3E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4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05-54F2-7E42-8917-CBEF2A7D7820}" type="datetimeFigureOut">
              <a:rPr lang="en-US" smtClean="0"/>
              <a:t>22/07/2013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D750-DBEC-EF49-B70D-700DE4D3E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6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67105-54F2-7E42-8917-CBEF2A7D7820}" type="datetimeFigureOut">
              <a:rPr lang="en-US" smtClean="0"/>
              <a:t>22/07/2013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8D750-DBEC-EF49-B70D-700DE4D3E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7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Relationship Id="rId3" Type="http://schemas.openxmlformats.org/officeDocument/2006/relationships/image" Target="../media/image3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7" Type="http://schemas.openxmlformats.org/officeDocument/2006/relationships/image" Target="../media/image7.tiff"/><Relationship Id="rId8" Type="http://schemas.openxmlformats.org/officeDocument/2006/relationships/image" Target="../media/image8.tiff"/><Relationship Id="rId9" Type="http://schemas.openxmlformats.org/officeDocument/2006/relationships/image" Target="../media/image9.tiff"/><Relationship Id="rId10" Type="http://schemas.openxmlformats.org/officeDocument/2006/relationships/image" Target="../media/image10.tiff"/><Relationship Id="rId11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an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91" y="-577273"/>
            <a:ext cx="9790546" cy="81049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1923" y="725674"/>
            <a:ext cx="5151195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Planck Unchained</a:t>
            </a:r>
          </a:p>
          <a:p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G. Efstathiou KICC </a:t>
            </a:r>
            <a:endParaRPr 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666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cal14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5210" y="27685"/>
            <a:ext cx="6546596" cy="665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4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cal21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4400" y="28800"/>
            <a:ext cx="6546596" cy="665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3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gplanck_bands3PT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6519" y="-1040131"/>
            <a:ext cx="7072884" cy="915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clx6p2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02" y="708100"/>
            <a:ext cx="797687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1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cle6p2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709200"/>
            <a:ext cx="797687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2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nsing_ma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nsing_LCDM_143_217_gal30_c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3100" y="0"/>
            <a:ext cx="5245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9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ba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47700"/>
            <a:ext cx="74422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6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H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85" y="279400"/>
            <a:ext cx="61341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0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gH0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0346" y="-1059180"/>
            <a:ext cx="7850124" cy="1015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9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volution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99" y="1222375"/>
            <a:ext cx="7053453" cy="5440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1625" y="730250"/>
            <a:ext cx="638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COBE               WMAP              PLANCK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132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snl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55" y="256298"/>
            <a:ext cx="5029200" cy="3314700"/>
          </a:xfrm>
          <a:prstGeom prst="rect">
            <a:avLst/>
          </a:prstGeom>
        </p:spPr>
      </p:pic>
      <p:pic>
        <p:nvPicPr>
          <p:cNvPr id="3" name="Picture 2" descr="pgunion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55" y="3524056"/>
            <a:ext cx="5029200" cy="3314700"/>
          </a:xfrm>
          <a:prstGeom prst="rect">
            <a:avLst/>
          </a:prstGeom>
        </p:spPr>
      </p:pic>
      <p:pic>
        <p:nvPicPr>
          <p:cNvPr id="4" name="Picture 3" descr="planck_fla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930" y="1464720"/>
            <a:ext cx="3149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1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bbn_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89" y="428610"/>
            <a:ext cx="76454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4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_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870" y="3608052"/>
            <a:ext cx="3779520" cy="2895600"/>
          </a:xfrm>
          <a:prstGeom prst="rect">
            <a:avLst/>
          </a:prstGeom>
        </p:spPr>
      </p:pic>
      <p:pic>
        <p:nvPicPr>
          <p:cNvPr id="3" name="Picture 2" descr="ns_nru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534" y="259622"/>
            <a:ext cx="4240530" cy="3088386"/>
          </a:xfrm>
          <a:prstGeom prst="rect">
            <a:avLst/>
          </a:prstGeom>
        </p:spPr>
      </p:pic>
      <p:pic>
        <p:nvPicPr>
          <p:cNvPr id="4" name="Picture 3" descr="ns_1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7" y="1152644"/>
            <a:ext cx="420624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5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241891"/>
              </p:ext>
            </p:extLst>
          </p:nvPr>
        </p:nvGraphicFramePr>
        <p:xfrm>
          <a:off x="962019" y="814828"/>
          <a:ext cx="6984266" cy="579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2228"/>
                <a:gridCol w="368203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Parameter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Value (68%)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Symbol" charset="2"/>
                          <a:cs typeface="Symbol" charset="2"/>
                        </a:rPr>
                        <a:t>W</a:t>
                      </a:r>
                      <a:r>
                        <a:rPr lang="en-US" sz="3200" baseline="-25000" dirty="0" smtClean="0">
                          <a:latin typeface="+mn-lt"/>
                          <a:cs typeface="Symbol" charset="2"/>
                        </a:rPr>
                        <a:t>b</a:t>
                      </a:r>
                      <a:r>
                        <a:rPr lang="en-US" sz="3200" baseline="0" dirty="0" smtClean="0">
                          <a:latin typeface="+mn-lt"/>
                          <a:cs typeface="Symbol" charset="2"/>
                        </a:rPr>
                        <a:t>h</a:t>
                      </a:r>
                      <a:r>
                        <a:rPr lang="en-US" sz="3200" baseline="30000" dirty="0" smtClean="0">
                          <a:latin typeface="+mn-lt"/>
                          <a:cs typeface="Symbol" charset="2"/>
                        </a:rPr>
                        <a:t>2</a:t>
                      </a:r>
                      <a:endParaRPr lang="en-US" sz="32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0.02207±0.00027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Symbol" charset="2"/>
                          <a:cs typeface="Symbol" charset="2"/>
                        </a:rPr>
                        <a:t>W</a:t>
                      </a:r>
                      <a:r>
                        <a:rPr lang="en-US" sz="3200" baseline="-25000" dirty="0" smtClean="0">
                          <a:latin typeface="+mn-lt"/>
                          <a:cs typeface="Symbol" charset="2"/>
                        </a:rPr>
                        <a:t>c</a:t>
                      </a:r>
                      <a:r>
                        <a:rPr lang="en-US" sz="3200" baseline="0" dirty="0" smtClean="0">
                          <a:latin typeface="+mn-lt"/>
                          <a:cs typeface="Symbol" charset="2"/>
                        </a:rPr>
                        <a:t>h</a:t>
                      </a:r>
                      <a:r>
                        <a:rPr lang="en-US" sz="3200" baseline="30000" dirty="0" smtClean="0">
                          <a:latin typeface="+mn-lt"/>
                          <a:cs typeface="Symbol" charset="2"/>
                        </a:rPr>
                        <a:t>2</a:t>
                      </a:r>
                      <a:endParaRPr lang="en-US" sz="32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0.1198±0.0026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100</a:t>
                      </a:r>
                      <a:r>
                        <a:rPr lang="en-US" sz="3200" dirty="0" smtClean="0">
                          <a:latin typeface="Symbol" charset="2"/>
                          <a:cs typeface="Symbol" charset="2"/>
                        </a:rPr>
                        <a:t>q</a:t>
                      </a:r>
                      <a:r>
                        <a:rPr lang="en-US" sz="3200" baseline="-25000" dirty="0" smtClean="0">
                          <a:latin typeface="+mn-lt"/>
                          <a:cs typeface="Symbol" charset="2"/>
                        </a:rPr>
                        <a:t>*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1.04148±0.00062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Symbol" charset="2"/>
                          <a:cs typeface="Symbol" charset="2"/>
                        </a:rPr>
                        <a:t>t</a:t>
                      </a:r>
                      <a:endParaRPr lang="en-US" sz="32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0.091±0.014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n</a:t>
                      </a:r>
                      <a:r>
                        <a:rPr lang="en-US" sz="3200" baseline="-25000" dirty="0" smtClean="0"/>
                        <a:t>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0.9585±0.0070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H</a:t>
                      </a:r>
                      <a:r>
                        <a:rPr lang="en-US" sz="3200" baseline="-25000" dirty="0" smtClean="0"/>
                        <a:t>0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67.3±1.2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Symbol" charset="2"/>
                          <a:cs typeface="Symbol" charset="2"/>
                        </a:rPr>
                        <a:t>W</a:t>
                      </a:r>
                      <a:r>
                        <a:rPr lang="en-US" sz="3200" baseline="-25000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endParaRPr lang="en-US" sz="32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0.685±0.017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3200" baseline="-25000" dirty="0" smtClean="0">
                          <a:latin typeface="+mn-lt"/>
                          <a:cs typeface="Symbol" charset="2"/>
                        </a:rPr>
                        <a:t>8</a:t>
                      </a:r>
                      <a:endParaRPr lang="en-US" sz="32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0.828±0.012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z</a:t>
                      </a:r>
                      <a:r>
                        <a:rPr lang="en-US" sz="3200" baseline="-25000" dirty="0" err="1" smtClean="0"/>
                        <a:t>re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11.1±1.1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13459" y="235857"/>
            <a:ext cx="5587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BASE </a:t>
            </a:r>
            <a:r>
              <a:rPr lang="en-US" sz="28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dirty="0" smtClean="0">
                <a:solidFill>
                  <a:srgbClr val="FF0000"/>
                </a:solidFill>
              </a:rPr>
              <a:t>CDM MODEL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370363"/>
              </p:ext>
            </p:extLst>
          </p:nvPr>
        </p:nvGraphicFramePr>
        <p:xfrm>
          <a:off x="962019" y="1050687"/>
          <a:ext cx="6984266" cy="579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2228"/>
                <a:gridCol w="368203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Parameter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Value (95%)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Symbol" charset="2"/>
                          <a:cs typeface="Symbol" charset="2"/>
                        </a:rPr>
                        <a:t>W</a:t>
                      </a:r>
                      <a:r>
                        <a:rPr lang="en-US" sz="3200" baseline="-25000" dirty="0" smtClean="0">
                          <a:latin typeface="+mn-lt"/>
                          <a:cs typeface="Symbol" charset="2"/>
                        </a:rPr>
                        <a:t>K</a:t>
                      </a:r>
                      <a:endParaRPr lang="en-US" sz="32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-0.0005±0.0066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Symbol" charset="2"/>
                          <a:cs typeface="Symbol" charset="2"/>
                        </a:rPr>
                        <a:t>S </a:t>
                      </a:r>
                      <a:r>
                        <a:rPr lang="en-US" sz="3200" baseline="0" dirty="0" err="1" smtClean="0">
                          <a:latin typeface="+mn-lt"/>
                          <a:cs typeface="Symbol" charset="2"/>
                        </a:rPr>
                        <a:t>m</a:t>
                      </a:r>
                      <a:r>
                        <a:rPr lang="en-US" sz="3200" baseline="-25000" dirty="0" err="1" smtClean="0">
                          <a:latin typeface="Symbol" charset="2"/>
                          <a:cs typeface="Symbol" charset="2"/>
                        </a:rPr>
                        <a:t>n</a:t>
                      </a:r>
                      <a:r>
                        <a:rPr lang="en-US" sz="3200" baseline="0" dirty="0" smtClean="0">
                          <a:latin typeface="Symbol" charset="2"/>
                          <a:cs typeface="Symbol" charset="2"/>
                        </a:rPr>
                        <a:t> </a:t>
                      </a:r>
                      <a:r>
                        <a:rPr lang="en-US" sz="32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3200" baseline="0" dirty="0" err="1" smtClean="0">
                          <a:latin typeface="+mn-lt"/>
                          <a:cs typeface="Symbol" charset="2"/>
                        </a:rPr>
                        <a:t>eV</a:t>
                      </a:r>
                      <a:r>
                        <a:rPr lang="en-US" sz="32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3200" baseline="-250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&lt;0.23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N</a:t>
                      </a:r>
                      <a:r>
                        <a:rPr lang="en-US" sz="3200" baseline="-25000" dirty="0" smtClean="0"/>
                        <a:t>eff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 3.30±0.54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aseline="0" dirty="0" smtClean="0">
                          <a:latin typeface="+mn-lt"/>
                          <a:cs typeface="Symbol" charset="2"/>
                        </a:rPr>
                        <a:t>Y</a:t>
                      </a:r>
                      <a:r>
                        <a:rPr lang="en-US" sz="3200" baseline="-25000" dirty="0" smtClean="0">
                          <a:latin typeface="+mn-lt"/>
                          <a:cs typeface="Symbol" charset="2"/>
                        </a:rPr>
                        <a:t>P</a:t>
                      </a:r>
                      <a:endParaRPr lang="en-US" sz="3200" baseline="-250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 0.267±0.040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dn</a:t>
                      </a:r>
                      <a:r>
                        <a:rPr lang="en-US" sz="3200" baseline="-25000" dirty="0" err="1" smtClean="0"/>
                        <a:t>s</a:t>
                      </a:r>
                      <a:r>
                        <a:rPr lang="en-US" sz="3200" baseline="0" dirty="0" smtClean="0"/>
                        <a:t>/</a:t>
                      </a:r>
                      <a:r>
                        <a:rPr lang="en-US" sz="3200" baseline="0" dirty="0" err="1" smtClean="0"/>
                        <a:t>dlnk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-0.014±0.017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r</a:t>
                      </a:r>
                      <a:r>
                        <a:rPr lang="en-US" sz="3200" baseline="-25000" dirty="0" smtClean="0"/>
                        <a:t>0.002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&lt;0.11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  <a:cs typeface="Symbol" charset="2"/>
                        </a:rPr>
                        <a:t>w</a:t>
                      </a:r>
                      <a:endParaRPr lang="en-US" sz="3200" dirty="0">
                        <a:latin typeface="+mn-lt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-1.13±0.24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78880" y="235857"/>
            <a:ext cx="65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EXTENDED </a:t>
            </a:r>
            <a:r>
              <a:rPr lang="en-US" sz="28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dirty="0" smtClean="0">
                <a:solidFill>
                  <a:srgbClr val="FF0000"/>
                </a:solidFill>
              </a:rPr>
              <a:t>CDM MODELS (</a:t>
            </a:r>
            <a:r>
              <a:rPr lang="en-US" sz="2800" b="1" dirty="0" err="1" smtClean="0">
                <a:solidFill>
                  <a:srgbClr val="FF0000"/>
                </a:solidFill>
              </a:rPr>
              <a:t>Planck+BAO</a:t>
            </a:r>
            <a:r>
              <a:rPr lang="en-US" sz="2800" b="1" dirty="0" smtClean="0">
                <a:solidFill>
                  <a:srgbClr val="FF0000"/>
                </a:solidFill>
              </a:rPr>
              <a:t>)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6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_rainbo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70" y="763814"/>
            <a:ext cx="7115302" cy="537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2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ck_marg_planckonly_lmax50_88m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44" y="803690"/>
            <a:ext cx="6384036" cy="496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2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ng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7010" cy="67525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934" y="431052"/>
            <a:ext cx="762762" cy="56718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1807882" y="505758"/>
            <a:ext cx="1195294" cy="1643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763058" y="289113"/>
            <a:ext cx="0" cy="4355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1763058" y="289113"/>
            <a:ext cx="1195294" cy="1344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897530" y="3541059"/>
            <a:ext cx="555813" cy="2450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2498166" y="3541059"/>
            <a:ext cx="624540" cy="2450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1897530" y="3830918"/>
            <a:ext cx="1225176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16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g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905000"/>
            <a:ext cx="85471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5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nck_FLS_Bispectru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8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77089" y="259733"/>
            <a:ext cx="7754005" cy="862012"/>
          </a:xfrm>
        </p:spPr>
        <p:txBody>
          <a:bodyPr>
            <a:normAutofit/>
          </a:bodyPr>
          <a:lstStyle/>
          <a:p>
            <a:pPr eaLnBrk="1" hangingPunct="1"/>
            <a:r>
              <a:rPr lang="it-IT" dirty="0" smtClean="0">
                <a:latin typeface="Verdana" charset="0"/>
                <a:ea typeface="ＭＳ Ｐゴシック" charset="0"/>
                <a:cs typeface="ＭＳ Ｐゴシック" charset="0"/>
              </a:rPr>
              <a:t>PLANCK FREQUENCYMAPS</a:t>
            </a:r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it-IT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3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4" y="1409719"/>
            <a:ext cx="2936396" cy="1740154"/>
          </a:xfrm>
          <a:prstGeom prst="rect">
            <a:avLst/>
          </a:prstGeom>
        </p:spPr>
      </p:pic>
      <p:pic>
        <p:nvPicPr>
          <p:cNvPr id="5" name="Picture 4" descr="70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56" y="1354686"/>
            <a:ext cx="2921860" cy="1787398"/>
          </a:xfrm>
          <a:prstGeom prst="rect">
            <a:avLst/>
          </a:prstGeom>
        </p:spPr>
      </p:pic>
      <p:pic>
        <p:nvPicPr>
          <p:cNvPr id="6" name="Picture 5" descr="44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88" y="1418166"/>
            <a:ext cx="2896186" cy="1750822"/>
          </a:xfrm>
          <a:prstGeom prst="rect">
            <a:avLst/>
          </a:prstGeom>
        </p:spPr>
      </p:pic>
      <p:pic>
        <p:nvPicPr>
          <p:cNvPr id="7" name="Picture 6" descr="100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3" y="3124199"/>
            <a:ext cx="2853280" cy="1797304"/>
          </a:xfrm>
          <a:prstGeom prst="rect">
            <a:avLst/>
          </a:prstGeom>
        </p:spPr>
      </p:pic>
      <p:pic>
        <p:nvPicPr>
          <p:cNvPr id="8" name="Picture 7" descr="143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692" y="3119944"/>
            <a:ext cx="2885518" cy="1811020"/>
          </a:xfrm>
          <a:prstGeom prst="rect">
            <a:avLst/>
          </a:prstGeom>
        </p:spPr>
      </p:pic>
      <p:pic>
        <p:nvPicPr>
          <p:cNvPr id="9" name="Picture 8" descr="217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757" y="3103033"/>
            <a:ext cx="2929128" cy="1811020"/>
          </a:xfrm>
          <a:prstGeom prst="rect">
            <a:avLst/>
          </a:prstGeom>
        </p:spPr>
      </p:pic>
      <p:pic>
        <p:nvPicPr>
          <p:cNvPr id="10" name="Picture 9" descr="353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9" y="4919075"/>
            <a:ext cx="2889035" cy="1797304"/>
          </a:xfrm>
          <a:prstGeom prst="rect">
            <a:avLst/>
          </a:prstGeom>
        </p:spPr>
      </p:pic>
      <p:pic>
        <p:nvPicPr>
          <p:cNvPr id="11" name="Picture 10" descr="545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228" y="4902143"/>
            <a:ext cx="2921860" cy="1763776"/>
          </a:xfrm>
          <a:prstGeom prst="rect">
            <a:avLst/>
          </a:prstGeom>
        </p:spPr>
      </p:pic>
      <p:pic>
        <p:nvPicPr>
          <p:cNvPr id="12" name="Picture 11" descr="857.tif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200" y="4906376"/>
            <a:ext cx="2950933" cy="177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g_tabl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126"/>
            <a:ext cx="9144000" cy="42890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21294" y="1583769"/>
            <a:ext cx="851649" cy="62753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1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2824" y="1792926"/>
            <a:ext cx="82923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400" dirty="0" smtClean="0">
                <a:solidFill>
                  <a:srgbClr val="FF0000"/>
                </a:solidFill>
              </a:rPr>
              <a:t> “Anomalies” – as WMAP, including hemispherical power             asymmetry,  cold spot, low </a:t>
            </a:r>
            <a:r>
              <a:rPr lang="en-US" sz="2400" dirty="0" err="1" smtClean="0">
                <a:solidFill>
                  <a:srgbClr val="FF0000"/>
                </a:solidFill>
              </a:rPr>
              <a:t>multipole</a:t>
            </a:r>
            <a:r>
              <a:rPr lang="en-US" sz="2400" dirty="0" smtClean="0">
                <a:solidFill>
                  <a:srgbClr val="FF0000"/>
                </a:solidFill>
              </a:rPr>
              <a:t> alignments, `Bianchi’ type large-scale anisotropy.  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“</a:t>
            </a:r>
            <a:r>
              <a:rPr lang="en-US" sz="2400" dirty="0" err="1" smtClean="0">
                <a:solidFill>
                  <a:srgbClr val="FF0000"/>
                </a:solidFill>
              </a:rPr>
              <a:t>Favouritism</a:t>
            </a:r>
            <a:r>
              <a:rPr lang="en-US" sz="2400" dirty="0" smtClean="0">
                <a:solidFill>
                  <a:srgbClr val="FF0000"/>
                </a:solidFill>
              </a:rPr>
              <a:t>” for a power-spectrum feature at  k ≈ 0.1 Mpc</a:t>
            </a:r>
            <a:r>
              <a:rPr lang="en-US" sz="2400" baseline="30000" dirty="0" smtClean="0">
                <a:solidFill>
                  <a:srgbClr val="FF0000"/>
                </a:solidFill>
              </a:rPr>
              <a:t>-1.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400" dirty="0" smtClean="0">
                <a:solidFill>
                  <a:srgbClr val="FF0000"/>
                </a:solidFill>
              </a:rPr>
              <a:t> “Feature” model non-</a:t>
            </a:r>
            <a:r>
              <a:rPr lang="en-US" sz="2400" dirty="0" err="1" smtClean="0">
                <a:solidFill>
                  <a:srgbClr val="FF0000"/>
                </a:solidFill>
              </a:rPr>
              <a:t>Gaussianity</a:t>
            </a:r>
            <a:r>
              <a:rPr lang="en-US" sz="2400" dirty="0" smtClean="0">
                <a:solidFill>
                  <a:srgbClr val="FF0000"/>
                </a:solidFill>
              </a:rPr>
              <a:t> seen in modal estimator.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Cluster count </a:t>
            </a:r>
            <a:r>
              <a:rPr lang="en-US" sz="2400" dirty="0" err="1" smtClean="0">
                <a:solidFill>
                  <a:srgbClr val="FF0000"/>
                </a:solidFill>
              </a:rPr>
              <a:t>σ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aseline="-25000" dirty="0" smtClean="0">
                <a:solidFill>
                  <a:srgbClr val="FF0000"/>
                </a:solidFill>
              </a:rPr>
              <a:t>8</a:t>
            </a:r>
            <a:r>
              <a:rPr lang="en-US" sz="2400" dirty="0" smtClean="0">
                <a:solidFill>
                  <a:srgbClr val="FF0000"/>
                </a:solidFill>
              </a:rPr>
              <a:t>-Ω</a:t>
            </a:r>
            <a:r>
              <a:rPr lang="en-US" sz="2400" baseline="-25000" dirty="0" smtClean="0">
                <a:solidFill>
                  <a:srgbClr val="FF0000"/>
                </a:solidFill>
              </a:rPr>
              <a:t>m  </a:t>
            </a:r>
            <a:r>
              <a:rPr lang="en-US" sz="2400" dirty="0" smtClean="0">
                <a:solidFill>
                  <a:srgbClr val="FF0000"/>
                </a:solidFill>
              </a:rPr>
              <a:t>discrepancy with  power spectrum parameters.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Compton y map σ</a:t>
            </a:r>
            <a:r>
              <a:rPr lang="en-US" sz="2400" baseline="-25000" dirty="0" smtClean="0">
                <a:solidFill>
                  <a:srgbClr val="FF0000"/>
                </a:solidFill>
              </a:rPr>
              <a:t>8</a:t>
            </a:r>
            <a:r>
              <a:rPr lang="en-US" sz="2400" dirty="0" smtClean="0">
                <a:solidFill>
                  <a:srgbClr val="FF0000"/>
                </a:solidFill>
              </a:rPr>
              <a:t>-Ω</a:t>
            </a:r>
            <a:r>
              <a:rPr lang="en-US" sz="2400" baseline="-25000" dirty="0" smtClean="0">
                <a:solidFill>
                  <a:srgbClr val="FF0000"/>
                </a:solidFill>
              </a:rPr>
              <a:t>m</a:t>
            </a:r>
            <a:r>
              <a:rPr lang="en-US" sz="2400" dirty="0" smtClean="0">
                <a:solidFill>
                  <a:srgbClr val="FF0000"/>
                </a:solidFill>
              </a:rPr>
              <a:t> discrepancy with power spectrum parameters.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400" dirty="0" smtClean="0">
                <a:solidFill>
                  <a:srgbClr val="FF0000"/>
                </a:solidFill>
              </a:rPr>
              <a:t>……………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1762" y="567765"/>
            <a:ext cx="7141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Some inconsistencies with ΛCDM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5134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1600"/>
            <a:ext cx="8826500" cy="6642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7059" y="6499412"/>
            <a:ext cx="2883647" cy="747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46243" y="6502402"/>
            <a:ext cx="2883647" cy="747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6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389" y="259733"/>
            <a:ext cx="8381718" cy="8620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dirty="0" smtClean="0">
                <a:latin typeface="Verdana" charset="0"/>
                <a:ea typeface="ＭＳ Ｐゴシック" charset="0"/>
                <a:cs typeface="ＭＳ Ｐゴシック" charset="0"/>
              </a:rPr>
              <a:t>THE CMB AS SEEN BY PLANCK</a:t>
            </a:r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it-IT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9700" name="Picture 6" descr="CMB_3k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23" y="1394284"/>
            <a:ext cx="7702062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48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spectru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7" y="155393"/>
            <a:ext cx="8247380" cy="5170805"/>
          </a:xfrm>
          <a:prstGeom prst="rect">
            <a:avLst/>
          </a:prstGeom>
        </p:spPr>
      </p:pic>
      <p:pic>
        <p:nvPicPr>
          <p:cNvPr id="5" name="Picture 4" descr="equ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7" y="4950806"/>
            <a:ext cx="819531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1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Tspe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4174" y="-868806"/>
            <a:ext cx="7150608" cy="925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1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e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6202"/>
            <a:ext cx="8657844" cy="634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3943" y="226778"/>
            <a:ext cx="5821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Foreground /Nuisance parameters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62888" y="801279"/>
            <a:ext cx="8240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Frequency independent parameters: </a:t>
            </a:r>
          </a:p>
          <a:p>
            <a:endParaRPr lang="en-US" sz="2000" dirty="0"/>
          </a:p>
          <a:p>
            <a:r>
              <a:rPr lang="en-US" sz="2000" dirty="0" smtClean="0"/>
              <a:t>       </a:t>
            </a:r>
            <a:r>
              <a:rPr lang="en-US" sz="2400" dirty="0" err="1" smtClean="0"/>
              <a:t>A</a:t>
            </a:r>
            <a:r>
              <a:rPr lang="en-US" sz="2400" baseline="30000" dirty="0" err="1" smtClean="0"/>
              <a:t>tSZ</a:t>
            </a:r>
            <a:r>
              <a:rPr lang="en-US" sz="2400" dirty="0" smtClean="0"/>
              <a:t>,       </a:t>
            </a:r>
            <a:r>
              <a:rPr lang="en-US" sz="2400" dirty="0" err="1" smtClean="0"/>
              <a:t>A</a:t>
            </a:r>
            <a:r>
              <a:rPr lang="en-US" sz="2400" baseline="30000" dirty="0" err="1" smtClean="0"/>
              <a:t>kSZ</a:t>
            </a:r>
            <a:r>
              <a:rPr lang="en-US" sz="2400" dirty="0" smtClean="0"/>
              <a:t>,     </a:t>
            </a:r>
            <a:r>
              <a:rPr lang="en-US" sz="2400" dirty="0" err="1" smtClean="0"/>
              <a:t>ξ</a:t>
            </a:r>
            <a:r>
              <a:rPr lang="en-US" sz="2400" dirty="0" smtClean="0"/>
              <a:t>   (</a:t>
            </a:r>
            <a:r>
              <a:rPr lang="en-US" sz="2400" dirty="0" err="1" smtClean="0"/>
              <a:t>tSZ</a:t>
            </a:r>
            <a:r>
              <a:rPr lang="en-US" sz="2400" dirty="0" smtClean="0"/>
              <a:t>/CIB),      </a:t>
            </a:r>
            <a:r>
              <a:rPr lang="en-US" sz="2400" dirty="0" err="1" smtClean="0"/>
              <a:t>γ</a:t>
            </a:r>
            <a:r>
              <a:rPr lang="en-US" sz="2400" baseline="30000" dirty="0" err="1" smtClean="0"/>
              <a:t>CIB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88488" y="2027057"/>
            <a:ext cx="8240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100x100  parameters: </a:t>
            </a:r>
          </a:p>
          <a:p>
            <a:endParaRPr lang="en-US" sz="2000" dirty="0"/>
          </a:p>
          <a:p>
            <a:r>
              <a:rPr lang="en-US" sz="2000" dirty="0" smtClean="0"/>
              <a:t>       </a:t>
            </a:r>
            <a:r>
              <a:rPr lang="en-US" sz="2400" dirty="0" smtClean="0"/>
              <a:t>A</a:t>
            </a:r>
            <a:r>
              <a:rPr lang="en-US" sz="2400" baseline="30000" dirty="0" smtClean="0"/>
              <a:t>PS</a:t>
            </a:r>
            <a:r>
              <a:rPr lang="en-US" sz="2400" baseline="-25000" dirty="0" smtClean="0"/>
              <a:t>100</a:t>
            </a:r>
            <a:r>
              <a:rPr lang="en-US" sz="2400" dirty="0" smtClean="0"/>
              <a:t>,     c</a:t>
            </a:r>
            <a:r>
              <a:rPr lang="en-US" sz="2400" baseline="-25000" dirty="0" smtClean="0"/>
              <a:t>100,    </a:t>
            </a:r>
            <a:r>
              <a:rPr lang="en-US" sz="2400" dirty="0" smtClean="0"/>
              <a:t>β</a:t>
            </a:r>
            <a:r>
              <a:rPr lang="en-US" sz="2400" baseline="30000" dirty="0" smtClean="0"/>
              <a:t>100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</a:t>
            </a:r>
            <a:r>
              <a:rPr lang="en-US" sz="2400" dirty="0"/>
              <a:t> </a:t>
            </a:r>
            <a:r>
              <a:rPr lang="en-US" sz="2400" dirty="0" smtClean="0"/>
              <a:t>    β</a:t>
            </a:r>
            <a:r>
              <a:rPr lang="en-US" sz="2400" baseline="30000" dirty="0" smtClean="0"/>
              <a:t>100</a:t>
            </a:r>
            <a:r>
              <a:rPr lang="en-US" sz="2400" baseline="-25000" dirty="0"/>
              <a:t>2</a:t>
            </a:r>
            <a:r>
              <a:rPr lang="en-US" sz="2400" dirty="0" smtClean="0"/>
              <a:t>,   β</a:t>
            </a:r>
            <a:r>
              <a:rPr lang="en-US" sz="2400" baseline="30000" dirty="0" smtClean="0"/>
              <a:t>100</a:t>
            </a:r>
            <a:r>
              <a:rPr lang="en-US" sz="2400" baseline="-25000" dirty="0"/>
              <a:t>3</a:t>
            </a:r>
            <a:r>
              <a:rPr lang="en-US" sz="2400" dirty="0" smtClean="0"/>
              <a:t>,    β</a:t>
            </a:r>
            <a:r>
              <a:rPr lang="en-US" sz="2400" baseline="30000" dirty="0" smtClean="0"/>
              <a:t>100</a:t>
            </a:r>
            <a:r>
              <a:rPr lang="en-US" sz="2400" baseline="-25000" dirty="0" smtClean="0"/>
              <a:t>4,</a:t>
            </a:r>
            <a:r>
              <a:rPr lang="en-US" sz="2400" dirty="0" smtClean="0"/>
              <a:t>  β</a:t>
            </a:r>
            <a:r>
              <a:rPr lang="en-US" sz="2400" baseline="30000" dirty="0" smtClean="0"/>
              <a:t>100</a:t>
            </a:r>
            <a:r>
              <a:rPr lang="en-US" sz="2400" baseline="-25000" dirty="0"/>
              <a:t>5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89688" y="3252835"/>
            <a:ext cx="8240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143x143  parameters: </a:t>
            </a:r>
          </a:p>
          <a:p>
            <a:endParaRPr lang="en-US" sz="2000" dirty="0"/>
          </a:p>
          <a:p>
            <a:r>
              <a:rPr lang="en-US" sz="2000" dirty="0" smtClean="0"/>
              <a:t>       </a:t>
            </a:r>
            <a:r>
              <a:rPr lang="en-US" sz="2400" dirty="0" smtClean="0"/>
              <a:t>A</a:t>
            </a:r>
            <a:r>
              <a:rPr lang="en-US" sz="2400" baseline="30000" dirty="0" smtClean="0"/>
              <a:t>PS</a:t>
            </a:r>
            <a:r>
              <a:rPr lang="en-US" sz="2400" baseline="-25000" dirty="0" smtClean="0"/>
              <a:t>143</a:t>
            </a:r>
            <a:r>
              <a:rPr lang="en-US" sz="2400" dirty="0" smtClean="0"/>
              <a:t>,   A</a:t>
            </a:r>
            <a:r>
              <a:rPr lang="en-US" sz="2400" baseline="30000" dirty="0" smtClean="0"/>
              <a:t>CIB</a:t>
            </a:r>
            <a:r>
              <a:rPr lang="en-US" sz="2400" baseline="-25000" dirty="0" smtClean="0"/>
              <a:t>143</a:t>
            </a:r>
            <a:r>
              <a:rPr lang="en-US" sz="2400" dirty="0" smtClean="0"/>
              <a:t>  </a:t>
            </a:r>
            <a:r>
              <a:rPr lang="en-US" sz="2400" baseline="-25000" dirty="0" smtClean="0"/>
              <a:t>    </a:t>
            </a:r>
            <a:r>
              <a:rPr lang="en-US" sz="2400" dirty="0" smtClean="0"/>
              <a:t>β</a:t>
            </a:r>
            <a:r>
              <a:rPr lang="en-US" sz="2400" baseline="30000" dirty="0" smtClean="0"/>
              <a:t>143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</a:t>
            </a:r>
            <a:r>
              <a:rPr lang="en-US" sz="2400" dirty="0"/>
              <a:t> </a:t>
            </a:r>
            <a:r>
              <a:rPr lang="en-US" sz="2400" dirty="0" smtClean="0"/>
              <a:t>   β</a:t>
            </a:r>
            <a:r>
              <a:rPr lang="en-US" sz="2400" baseline="30000" dirty="0" smtClean="0"/>
              <a:t>143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  β</a:t>
            </a:r>
            <a:r>
              <a:rPr lang="en-US" sz="2400" baseline="30000" dirty="0" smtClean="0"/>
              <a:t>143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,    β</a:t>
            </a:r>
            <a:r>
              <a:rPr lang="en-US" sz="2400" baseline="30000" dirty="0" smtClean="0"/>
              <a:t>143</a:t>
            </a:r>
            <a:r>
              <a:rPr lang="en-US" sz="2400" baseline="-25000" dirty="0" smtClean="0"/>
              <a:t>4,</a:t>
            </a:r>
            <a:r>
              <a:rPr lang="en-US" sz="2400" dirty="0" smtClean="0"/>
              <a:t>  β</a:t>
            </a:r>
            <a:r>
              <a:rPr lang="en-US" sz="2400" baseline="30000" dirty="0" smtClean="0"/>
              <a:t>143</a:t>
            </a:r>
            <a:r>
              <a:rPr lang="en-US" sz="2400" baseline="-25000" dirty="0" smtClean="0"/>
              <a:t>5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21128" y="4403023"/>
            <a:ext cx="8822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217x217  parameters: </a:t>
            </a:r>
          </a:p>
          <a:p>
            <a:endParaRPr lang="en-US" sz="2000" dirty="0"/>
          </a:p>
          <a:p>
            <a:r>
              <a:rPr lang="en-US" sz="2000" dirty="0" smtClean="0"/>
              <a:t>       </a:t>
            </a:r>
            <a:r>
              <a:rPr lang="en-US" sz="2400" dirty="0" smtClean="0"/>
              <a:t>A</a:t>
            </a:r>
            <a:r>
              <a:rPr lang="en-US" sz="2400" baseline="30000" dirty="0" smtClean="0"/>
              <a:t>PS</a:t>
            </a:r>
            <a:r>
              <a:rPr lang="en-US" sz="2400" baseline="-25000" dirty="0" smtClean="0"/>
              <a:t>217</a:t>
            </a:r>
            <a:r>
              <a:rPr lang="en-US" sz="2400" dirty="0" smtClean="0"/>
              <a:t>,   c</a:t>
            </a:r>
            <a:r>
              <a:rPr lang="en-US" sz="2400" baseline="-25000" dirty="0" smtClean="0"/>
              <a:t>217</a:t>
            </a:r>
            <a:r>
              <a:rPr lang="en-US" sz="2400" dirty="0" smtClean="0"/>
              <a:t>,   A</a:t>
            </a:r>
            <a:r>
              <a:rPr lang="en-US" sz="2400" baseline="30000" dirty="0" smtClean="0"/>
              <a:t>CIB</a:t>
            </a:r>
            <a:r>
              <a:rPr lang="en-US" sz="2400" baseline="-25000" dirty="0" smtClean="0"/>
              <a:t>217, </a:t>
            </a:r>
            <a:r>
              <a:rPr lang="en-US" sz="2400" dirty="0" smtClean="0"/>
              <a:t>  </a:t>
            </a:r>
            <a:r>
              <a:rPr lang="en-US" sz="2400" baseline="-25000" dirty="0" smtClean="0"/>
              <a:t>    </a:t>
            </a:r>
            <a:r>
              <a:rPr lang="en-US" sz="2400" dirty="0" smtClean="0"/>
              <a:t>β</a:t>
            </a:r>
            <a:r>
              <a:rPr lang="en-US" sz="2400" baseline="30000" dirty="0" smtClean="0"/>
              <a:t>217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</a:t>
            </a:r>
            <a:r>
              <a:rPr lang="en-US" sz="2400" dirty="0"/>
              <a:t> </a:t>
            </a:r>
            <a:r>
              <a:rPr lang="en-US" sz="2400" dirty="0" smtClean="0"/>
              <a:t>    β</a:t>
            </a:r>
            <a:r>
              <a:rPr lang="en-US" sz="2400" baseline="30000" dirty="0" smtClean="0"/>
              <a:t>217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  β</a:t>
            </a:r>
            <a:r>
              <a:rPr lang="en-US" sz="2400" baseline="30000" dirty="0" smtClean="0"/>
              <a:t>217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,    β</a:t>
            </a:r>
            <a:r>
              <a:rPr lang="en-US" sz="2400" baseline="30000" dirty="0" smtClean="0"/>
              <a:t>217</a:t>
            </a:r>
            <a:r>
              <a:rPr lang="en-US" sz="2400" baseline="-25000" dirty="0" smtClean="0"/>
              <a:t>4,</a:t>
            </a:r>
            <a:r>
              <a:rPr lang="en-US" sz="2400" dirty="0" smtClean="0"/>
              <a:t>  β</a:t>
            </a:r>
            <a:r>
              <a:rPr lang="en-US" sz="2400" baseline="30000" dirty="0" smtClean="0"/>
              <a:t>217</a:t>
            </a:r>
            <a:r>
              <a:rPr lang="en-US" sz="2400" baseline="-25000" dirty="0" smtClean="0"/>
              <a:t>5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5431047"/>
            <a:ext cx="9722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143x217  parameters: </a:t>
            </a:r>
          </a:p>
          <a:p>
            <a:endParaRPr lang="en-US" sz="2000" dirty="0" smtClean="0"/>
          </a:p>
          <a:p>
            <a:r>
              <a:rPr lang="en-US" sz="2000" dirty="0" smtClean="0"/>
              <a:t> </a:t>
            </a:r>
            <a:r>
              <a:rPr lang="en-US" sz="2400" dirty="0" smtClean="0"/>
              <a:t>r</a:t>
            </a:r>
            <a:r>
              <a:rPr lang="en-US" sz="2400" baseline="30000" dirty="0" smtClean="0"/>
              <a:t>PS</a:t>
            </a:r>
            <a:r>
              <a:rPr lang="en-US" sz="2400" baseline="-25000" dirty="0" smtClean="0"/>
              <a:t>143x217</a:t>
            </a:r>
            <a:r>
              <a:rPr lang="en-US" sz="2400" dirty="0" smtClean="0"/>
              <a:t>,   r</a:t>
            </a:r>
            <a:r>
              <a:rPr lang="en-US" sz="2400" baseline="30000" dirty="0" smtClean="0"/>
              <a:t>CIB</a:t>
            </a:r>
            <a:r>
              <a:rPr lang="en-US" sz="2400" baseline="-25000" dirty="0" smtClean="0"/>
              <a:t>143x217</a:t>
            </a:r>
            <a:r>
              <a:rPr lang="en-US" sz="2400" dirty="0"/>
              <a:t>,</a:t>
            </a:r>
            <a:r>
              <a:rPr lang="en-US" sz="2400" baseline="-25000" dirty="0" smtClean="0"/>
              <a:t>    </a:t>
            </a:r>
            <a:r>
              <a:rPr lang="en-US" sz="2400" dirty="0" smtClean="0"/>
              <a:t>β</a:t>
            </a:r>
            <a:r>
              <a:rPr lang="en-US" sz="2400" baseline="30000" dirty="0" smtClean="0"/>
              <a:t>143x217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</a:t>
            </a:r>
            <a:r>
              <a:rPr lang="en-US" sz="2400" dirty="0"/>
              <a:t> </a:t>
            </a:r>
            <a:r>
              <a:rPr lang="en-US" sz="2400" dirty="0" smtClean="0"/>
              <a:t>    β</a:t>
            </a:r>
            <a:r>
              <a:rPr lang="en-US" sz="2400" baseline="30000" dirty="0" smtClean="0"/>
              <a:t>143x217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  β</a:t>
            </a:r>
            <a:r>
              <a:rPr lang="en-US" sz="2400" baseline="30000" dirty="0" smtClean="0"/>
              <a:t>143x217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,    β</a:t>
            </a:r>
            <a:r>
              <a:rPr lang="en-US" sz="2400" baseline="30000" dirty="0" smtClean="0"/>
              <a:t>143x217</a:t>
            </a:r>
            <a:r>
              <a:rPr lang="en-US" sz="2400" baseline="-25000" dirty="0" smtClean="0"/>
              <a:t>4,</a:t>
            </a:r>
            <a:r>
              <a:rPr lang="en-US" sz="2400" dirty="0" smtClean="0"/>
              <a:t>    β</a:t>
            </a:r>
            <a:r>
              <a:rPr lang="en-US" sz="2400" baseline="30000" dirty="0" smtClean="0"/>
              <a:t>143x217</a:t>
            </a:r>
            <a:r>
              <a:rPr lang="en-US" sz="2400" baseline="-25000" dirty="0" smtClean="0"/>
              <a:t>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17170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gsptc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58" y="1716684"/>
            <a:ext cx="4016375" cy="3324860"/>
          </a:xfrm>
          <a:prstGeom prst="rect">
            <a:avLst/>
          </a:prstGeom>
        </p:spPr>
      </p:pic>
      <p:pic>
        <p:nvPicPr>
          <p:cNvPr id="5" name="Picture 4" descr="pgactc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67" y="1716684"/>
            <a:ext cx="4016375" cy="332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9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14003</TotalTime>
  <Words>328</Words>
  <Application>Microsoft Macintosh PowerPoint</Application>
  <PresentationFormat>On-screen Show (4:3)</PresentationFormat>
  <Paragraphs>69</Paragraphs>
  <Slides>32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PLANCK FREQUENCYMAPS</vt:lpstr>
      <vt:lpstr>THE CMB AS SEEN BY PLANCK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Kavli Institute for Cosmology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Efstathiou</dc:creator>
  <cp:lastModifiedBy>George Efstathiou</cp:lastModifiedBy>
  <cp:revision>104</cp:revision>
  <dcterms:created xsi:type="dcterms:W3CDTF">2012-11-17T15:30:43Z</dcterms:created>
  <dcterms:modified xsi:type="dcterms:W3CDTF">2013-07-22T11:51:40Z</dcterms:modified>
</cp:coreProperties>
</file>