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sldIdLst>
    <p:sldId id="272" r:id="rId2"/>
    <p:sldId id="292" r:id="rId3"/>
    <p:sldId id="273" r:id="rId4"/>
    <p:sldId id="287" r:id="rId5"/>
    <p:sldId id="274" r:id="rId6"/>
    <p:sldId id="283" r:id="rId7"/>
    <p:sldId id="275" r:id="rId8"/>
    <p:sldId id="276" r:id="rId9"/>
    <p:sldId id="277" r:id="rId10"/>
    <p:sldId id="278" r:id="rId11"/>
    <p:sldId id="284" r:id="rId12"/>
    <p:sldId id="279" r:id="rId13"/>
    <p:sldId id="280" r:id="rId14"/>
    <p:sldId id="281" r:id="rId15"/>
    <p:sldId id="282" r:id="rId16"/>
    <p:sldId id="285" r:id="rId17"/>
    <p:sldId id="291" r:id="rId18"/>
    <p:sldId id="288" r:id="rId19"/>
    <p:sldId id="286" r:id="rId20"/>
    <p:sldId id="289" r:id="rId21"/>
    <p:sldId id="297" r:id="rId22"/>
    <p:sldId id="290" r:id="rId23"/>
    <p:sldId id="295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 autoAdjust="0"/>
    <p:restoredTop sz="94683" autoAdjust="0"/>
  </p:normalViewPr>
  <p:slideViewPr>
    <p:cSldViewPr snapToGrid="0" snapToObjects="1">
      <p:cViewPr varScale="1">
        <p:scale>
          <a:sx n="84" d="100"/>
          <a:sy n="84" d="100"/>
        </p:scale>
        <p:origin x="-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B83727-2635-8244-A82A-FD456854920F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05A6CD-EDE0-A349-8967-1F25B84FB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97581"/>
            <a:ext cx="7772400" cy="1572399"/>
          </a:xfrm>
        </p:spPr>
        <p:txBody>
          <a:bodyPr/>
          <a:lstStyle/>
          <a:p>
            <a:r>
              <a:rPr lang="en-US" sz="4400" dirty="0" smtClean="0"/>
              <a:t>Galaxy formation with warm dark matter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91962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Mark Lovell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Adrian Jenkins, Carlos </a:t>
            </a:r>
            <a:r>
              <a:rPr lang="en-US" sz="24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Frenk</a:t>
            </a:r>
            <a:r>
              <a:rPr lang="en-US" sz="24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, Vince Eke, Tom </a:t>
            </a:r>
            <a:r>
              <a:rPr lang="en-US" sz="24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Theuns</a:t>
            </a:r>
            <a:r>
              <a:rPr lang="en-US" sz="24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, Liang </a:t>
            </a:r>
            <a:r>
              <a:rPr lang="en-US" sz="24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Gao</a:t>
            </a:r>
            <a:r>
              <a:rPr lang="en-US" sz="24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, Shi Shao, Simon White, Alexey </a:t>
            </a:r>
            <a:r>
              <a:rPr lang="en-US" sz="24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Boyarsky</a:t>
            </a:r>
            <a:r>
              <a:rPr lang="en-US" sz="24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, Oleg </a:t>
            </a:r>
            <a:r>
              <a:rPr lang="en-US" sz="24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Ruchayskiy</a:t>
            </a:r>
            <a:r>
              <a:rPr lang="en-US" sz="24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…</a:t>
            </a:r>
            <a:endParaRPr lang="en-US" sz="2400" dirty="0">
              <a:solidFill>
                <a:schemeClr val="tx1"/>
              </a:solidFill>
              <a:latin typeface="Palatino Linotype"/>
              <a:cs typeface="Palatino Linotype"/>
            </a:endParaRPr>
          </a:p>
        </p:txBody>
      </p:sp>
      <p:pic>
        <p:nvPicPr>
          <p:cNvPr id="2" name="Picture 1" descr="VirgoLogo 20.2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"/>
            <a:ext cx="1814746" cy="1338146"/>
          </a:xfrm>
          <a:prstGeom prst="rect">
            <a:avLst/>
          </a:prstGeom>
        </p:spPr>
      </p:pic>
      <p:pic>
        <p:nvPicPr>
          <p:cNvPr id="3" name="Picture 2" descr="logo_I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55898" y="127469"/>
            <a:ext cx="1802399" cy="901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588" y="127469"/>
            <a:ext cx="2447412" cy="11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55898" y="6269417"/>
            <a:ext cx="383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Ripples in the Cosmos  22/07/2013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53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26aD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2776" y="1600201"/>
            <a:ext cx="6579130" cy="52577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–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[concentration]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3208" y="6217384"/>
            <a:ext cx="293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7621" y="2444165"/>
            <a:ext cx="135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WMAP7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0568" y="3361220"/>
            <a:ext cx="135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WMAP1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66994" y="2628831"/>
            <a:ext cx="450627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5819394" y="2628831"/>
            <a:ext cx="298227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07961" y="3511420"/>
            <a:ext cx="3435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9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2"/>
            <a:ext cx="8229600" cy="808236"/>
          </a:xfrm>
        </p:spPr>
        <p:txBody>
          <a:bodyPr/>
          <a:lstStyle/>
          <a:p>
            <a:r>
              <a:rPr lang="en-US" dirty="0" smtClean="0"/>
              <a:t>NFW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Einasto</a:t>
            </a:r>
            <a:endParaRPr lang="en-US" baseline="-25000" dirty="0"/>
          </a:p>
        </p:txBody>
      </p:sp>
      <p:pic>
        <p:nvPicPr>
          <p:cNvPr id="3" name="Picture 2" descr="Figure25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5407" y="964473"/>
            <a:ext cx="7203761" cy="575698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34851" y="6217384"/>
            <a:ext cx="256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82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1890"/>
          </a:xfrm>
        </p:spPr>
        <p:txBody>
          <a:bodyPr/>
          <a:lstStyle/>
          <a:p>
            <a:r>
              <a:rPr lang="en-US" dirty="0" smtClean="0"/>
              <a:t>Density Profiles (1)</a:t>
            </a:r>
            <a:endParaRPr lang="en-US" baseline="-25000" dirty="0"/>
          </a:p>
        </p:txBody>
      </p:sp>
      <p:pic>
        <p:nvPicPr>
          <p:cNvPr id="4" name="Picture 3" descr="Figure22-7_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9554" y="900190"/>
            <a:ext cx="5957810" cy="59578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7237364" y="5063244"/>
            <a:ext cx="209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9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0927"/>
          </a:xfrm>
        </p:spPr>
        <p:txBody>
          <a:bodyPr/>
          <a:lstStyle/>
          <a:p>
            <a:r>
              <a:rPr lang="en-US" dirty="0" smtClean="0"/>
              <a:t>Density Profiles (2)</a:t>
            </a:r>
            <a:endParaRPr lang="en-US" baseline="-25000" dirty="0"/>
          </a:p>
        </p:txBody>
      </p:sp>
      <p:pic>
        <p:nvPicPr>
          <p:cNvPr id="4" name="Picture 3" descr="Figure22B-7_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02452" y="928510"/>
            <a:ext cx="5929490" cy="59294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7331942" y="4940353"/>
            <a:ext cx="209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9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2"/>
            <a:ext cx="8229600" cy="808236"/>
          </a:xfrm>
        </p:spPr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circ</a:t>
            </a:r>
            <a:r>
              <a:rPr lang="en-US" dirty="0" smtClean="0"/>
              <a:t> profiles</a:t>
            </a:r>
            <a:endParaRPr lang="en-US" baseline="-25000" dirty="0"/>
          </a:p>
        </p:txBody>
      </p:sp>
      <p:pic>
        <p:nvPicPr>
          <p:cNvPr id="4" name="Picture 3" descr="Figure_Vcir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0" y="941156"/>
            <a:ext cx="5916844" cy="591684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9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8966" y="1264074"/>
            <a:ext cx="335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Subhaloes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72"/>
          </a:xfrm>
        </p:spPr>
        <p:txBody>
          <a:bodyPr/>
          <a:lstStyle/>
          <a:p>
            <a:r>
              <a:rPr lang="en-US" dirty="0" smtClean="0"/>
              <a:t>Central Densities</a:t>
            </a:r>
            <a:endParaRPr lang="en-US" dirty="0"/>
          </a:p>
        </p:txBody>
      </p:sp>
      <p:pic>
        <p:nvPicPr>
          <p:cNvPr id="3" name="Picture 2" descr="MassVM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243" y="1600200"/>
            <a:ext cx="8302486" cy="49792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548121" y="1197601"/>
            <a:ext cx="335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Field Haloes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38338" y="947142"/>
            <a:ext cx="6547555" cy="563231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88000"/>
                </a:schemeClr>
              </a:gs>
              <a:gs pos="35000">
                <a:schemeClr val="accent3">
                  <a:tint val="37000"/>
                  <a:satMod val="300000"/>
                  <a:alpha val="88000"/>
                </a:schemeClr>
              </a:gs>
              <a:gs pos="100000">
                <a:schemeClr val="accent3">
                  <a:tint val="15000"/>
                  <a:satMod val="350000"/>
                  <a:alpha val="88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 Too Big to Fail:</a:t>
            </a: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CDM: 6</a:t>
            </a: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6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2.3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4</a:t>
            </a: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6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2.0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3</a:t>
            </a: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6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1.6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3</a:t>
            </a: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6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1.4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1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780725" y="3113727"/>
            <a:ext cx="1354667" cy="3245556"/>
          </a:xfrm>
          <a:prstGeom prst="rightBrace">
            <a:avLst/>
          </a:prstGeom>
          <a:ln w="76200" cmpd="sng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2599" y="3101578"/>
            <a:ext cx="25682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 Problem for WDM</a:t>
            </a:r>
            <a:endParaRPr lang="en-US" sz="4400" dirty="0" smtClean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73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88" y="2184728"/>
            <a:ext cx="8229600" cy="1600200"/>
          </a:xfrm>
        </p:spPr>
        <p:txBody>
          <a:bodyPr/>
          <a:lstStyle/>
          <a:p>
            <a:r>
              <a:rPr lang="en-US" dirty="0" err="1" smtClean="0"/>
              <a:t>Reionisation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3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7216" y="2689947"/>
            <a:ext cx="1106088" cy="832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044190" y="2689947"/>
            <a:ext cx="1106088" cy="832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CW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67216" y="3825475"/>
            <a:ext cx="1106088" cy="832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</a:t>
            </a:r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044190" y="3825475"/>
            <a:ext cx="1106088" cy="832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</a:t>
            </a:r>
            <a:r>
              <a:rPr lang="en-US" sz="3200" dirty="0"/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804" y="2874613"/>
            <a:ext cx="14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804" y="4010141"/>
            <a:ext cx="172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WDM (1.4keV)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0662" y="2041686"/>
            <a:ext cx="16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feedback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4190" y="2041686"/>
            <a:ext cx="137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 enabled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3387" y="2041686"/>
            <a:ext cx="341166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Aq-A4 halo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SPH – Gadget3 code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CDM/WDM vs. Supernova feedback/no feedback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Salpeter</a:t>
            </a:r>
            <a:r>
              <a:rPr lang="en-US" dirty="0" smtClean="0"/>
              <a:t> IMF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Multiphase ISM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Primordial cooling tables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Decoupled winds (</a:t>
            </a:r>
            <a:r>
              <a:rPr lang="en-US" dirty="0" err="1" smtClean="0"/>
              <a:t>Springel&amp;Hernquist</a:t>
            </a:r>
            <a:r>
              <a:rPr lang="en-US" dirty="0" smtClean="0"/>
              <a:t> 2003)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36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88" y="1086845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Palatino Linotype"/>
                <a:cs typeface="Palatino Linotype"/>
              </a:rPr>
              <a:t>No theory talk is complete without a movie …</a:t>
            </a:r>
            <a:endParaRPr lang="en-US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9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3691"/>
            <a:ext cx="8229600" cy="1600200"/>
          </a:xfrm>
        </p:spPr>
        <p:txBody>
          <a:bodyPr/>
          <a:lstStyle/>
          <a:p>
            <a:r>
              <a:rPr lang="en-US" dirty="0" smtClean="0"/>
              <a:t>Star formation rate</a:t>
            </a:r>
            <a:endParaRPr lang="en-US" dirty="0"/>
          </a:p>
        </p:txBody>
      </p:sp>
      <p:pic>
        <p:nvPicPr>
          <p:cNvPr id="3" name="Picture 2" descr="sf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1135" y="1529310"/>
            <a:ext cx="6250591" cy="520579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3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3202"/>
            <a:ext cx="8229600" cy="372296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WDM reminder (see Carlos’ talk)</a:t>
            </a:r>
          </a:p>
          <a:p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How does </a:t>
            </a:r>
            <a:r>
              <a:rPr lang="en-US" dirty="0" err="1" smtClean="0">
                <a:solidFill>
                  <a:srgbClr val="000000"/>
                </a:solidFill>
                <a:latin typeface="Palatino"/>
                <a:cs typeface="Palatino"/>
              </a:rPr>
              <a:t>subhalo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structure change with WDM particle mass?</a:t>
            </a:r>
          </a:p>
          <a:p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Effect of WDM on </a:t>
            </a:r>
            <a:r>
              <a:rPr lang="en-US" dirty="0" err="1" smtClean="0">
                <a:solidFill>
                  <a:srgbClr val="000000"/>
                </a:solidFill>
                <a:latin typeface="Palatino"/>
                <a:cs typeface="Palatino"/>
              </a:rPr>
              <a:t>reionisation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?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28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88" y="286745"/>
            <a:ext cx="8229600" cy="1600200"/>
          </a:xfrm>
        </p:spPr>
        <p:txBody>
          <a:bodyPr/>
          <a:lstStyle/>
          <a:p>
            <a:r>
              <a:rPr lang="en-US" dirty="0" err="1" smtClean="0">
                <a:latin typeface="Palatino Linotype"/>
                <a:cs typeface="Palatino Linotype"/>
              </a:rPr>
              <a:t>Reionising</a:t>
            </a:r>
            <a:r>
              <a:rPr lang="en-US" dirty="0" smtClean="0">
                <a:latin typeface="Palatino Linotype"/>
                <a:cs typeface="Palatino Linotype"/>
              </a:rPr>
              <a:t> the (Local) Universe…</a:t>
            </a:r>
            <a:endParaRPr lang="en-US" dirty="0">
              <a:latin typeface="Palatino Linotype"/>
              <a:cs typeface="Palatino Linotype"/>
            </a:endParaRPr>
          </a:p>
        </p:txBody>
      </p:sp>
      <p:pic>
        <p:nvPicPr>
          <p:cNvPr id="3" name="Picture 2" descr="NlyaVs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68657" y="1886945"/>
            <a:ext cx="5891606" cy="4906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88062">
            <a:off x="1789073" y="3672650"/>
            <a:ext cx="64041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Preliminary</a:t>
            </a:r>
            <a:endParaRPr lang="en-GB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0263" y="3850584"/>
            <a:ext cx="178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Warning!!</a:t>
            </a:r>
          </a:p>
          <a:p>
            <a:r>
              <a:rPr lang="en-US" dirty="0" err="1" smtClean="0"/>
              <a:t>Uber</a:t>
            </a:r>
            <a:r>
              <a:rPr lang="en-US" dirty="0" smtClean="0"/>
              <a:t>-simple model!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4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wspm100WDM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6556" y="1374270"/>
            <a:ext cx="6561665" cy="5243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8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Palatino Linotype"/>
                <a:cs typeface="Palatino Linotype"/>
              </a:rPr>
              <a:t>Just WDM?</a:t>
            </a:r>
            <a:endParaRPr lang="en-US" dirty="0">
              <a:solidFill>
                <a:schemeClr val="tx2"/>
              </a:solidFill>
              <a:latin typeface="Palatino Linotype"/>
              <a:cs typeface="Palatino Linotype"/>
            </a:endParaRPr>
          </a:p>
        </p:txBody>
      </p:sp>
      <p:pic>
        <p:nvPicPr>
          <p:cNvPr id="3" name="Picture 2" descr="Pwspm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7340" y="1382888"/>
            <a:ext cx="6550881" cy="5235222"/>
          </a:xfrm>
          <a:prstGeom prst="rect">
            <a:avLst/>
          </a:prstGeom>
        </p:spPr>
      </p:pic>
      <p:pic>
        <p:nvPicPr>
          <p:cNvPr id="6" name="Picture 5" descr="Boy09_F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87" r="1"/>
          <a:stretch/>
        </p:blipFill>
        <p:spPr>
          <a:xfrm>
            <a:off x="0" y="1495777"/>
            <a:ext cx="9101667" cy="50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Exciting WDM / CWDM models motivated by </a:t>
            </a:r>
            <a:r>
              <a:rPr lang="en-US" dirty="0" err="1">
                <a:solidFill>
                  <a:schemeClr val="tx1"/>
                </a:solidFill>
                <a:latin typeface="Symbol" charset="2"/>
                <a:cs typeface="Symbol" charset="2"/>
              </a:rPr>
              <a:t>n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MSM</a:t>
            </a:r>
            <a:endParaRPr lang="en-US" dirty="0" smtClean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Subhalo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structure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Vmaxes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, central densities lower with progressively warmer models at a given mass – alleviates ‘too big too fail’ problem. Cosmology also plays a role.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Reionisation</a:t>
            </a:r>
            <a:endParaRPr lang="en-US" dirty="0" smtClean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WDM models produce enough photons to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reionise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each hydrogen atom,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subgrid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model important.</a:t>
            </a:r>
            <a:endParaRPr lang="en-US" dirty="0">
              <a:solidFill>
                <a:schemeClr val="tx1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2"/>
            <a:ext cx="8229600" cy="808236"/>
          </a:xfrm>
        </p:spPr>
        <p:txBody>
          <a:bodyPr/>
          <a:lstStyle/>
          <a:p>
            <a:r>
              <a:rPr lang="en-US" dirty="0" smtClean="0"/>
              <a:t>Mass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4851" y="6217384"/>
            <a:ext cx="256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  <p:pic>
        <p:nvPicPr>
          <p:cNvPr id="5" name="Picture 4" descr="Figure9Pr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0319" y="1075484"/>
            <a:ext cx="5988431" cy="47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2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2"/>
            <a:ext cx="8229600" cy="808236"/>
          </a:xfrm>
        </p:spPr>
        <p:txBody>
          <a:bodyPr/>
          <a:lstStyle/>
          <a:p>
            <a:r>
              <a:rPr lang="en-US" dirty="0" smtClean="0"/>
              <a:t>Since you asked…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434850" y="6217384"/>
            <a:ext cx="30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  <p:pic>
        <p:nvPicPr>
          <p:cNvPr id="5" name="Picture 4" descr="Snap0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880" y="824508"/>
            <a:ext cx="4540958" cy="3628967"/>
          </a:xfrm>
          <a:prstGeom prst="rect">
            <a:avLst/>
          </a:prstGeom>
        </p:spPr>
      </p:pic>
      <p:pic>
        <p:nvPicPr>
          <p:cNvPr id="6" name="Picture 5" descr="SnapIC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1833"/>
          <a:stretch/>
        </p:blipFill>
        <p:spPr>
          <a:xfrm>
            <a:off x="5038845" y="964992"/>
            <a:ext cx="3464144" cy="47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08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2"/>
            <a:ext cx="8229600" cy="808236"/>
          </a:xfrm>
        </p:spPr>
        <p:txBody>
          <a:bodyPr/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434850" y="6217384"/>
            <a:ext cx="290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prep)</a:t>
            </a:r>
            <a:endParaRPr lang="en-US" dirty="0"/>
          </a:p>
        </p:txBody>
      </p:sp>
      <p:pic>
        <p:nvPicPr>
          <p:cNvPr id="5" name="Picture 4" descr="MvS_2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62324" y="988362"/>
            <a:ext cx="5082908" cy="508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5959" y="4207804"/>
            <a:ext cx="450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65959" y="2011621"/>
            <a:ext cx="450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08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MSM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263444" y="1834444"/>
            <a:ext cx="620889" cy="5926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U</a:t>
            </a:r>
            <a:endParaRPr 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3444" y="2579511"/>
            <a:ext cx="620889" cy="5926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/>
              </a:rPr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62133" y="1834444"/>
            <a:ext cx="620889" cy="5926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C</a:t>
            </a:r>
            <a:endParaRPr 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7533" y="2579511"/>
            <a:ext cx="620889" cy="5926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S</a:t>
            </a:r>
            <a:endParaRPr 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9844" y="1834444"/>
            <a:ext cx="620889" cy="5926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T</a:t>
            </a:r>
            <a:endParaRPr 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9844" y="2579511"/>
            <a:ext cx="620889" cy="5926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B</a:t>
            </a:r>
            <a:endParaRPr 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63444" y="3324578"/>
            <a:ext cx="620889" cy="5926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/>
              </a:rPr>
              <a:t>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63444" y="4069645"/>
            <a:ext cx="620889" cy="5926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/>
              </a:rPr>
              <a:t>e</a:t>
            </a:r>
            <a:endParaRPr lang="en-US" sz="3200" baseline="-25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2133" y="3324578"/>
            <a:ext cx="620889" cy="5926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7533" y="4069645"/>
            <a:ext cx="620889" cy="5926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3200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endParaRPr lang="en-US" sz="3200" baseline="-25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9844" y="3324578"/>
            <a:ext cx="620889" cy="5926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39844" y="4069645"/>
            <a:ext cx="620889" cy="5926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3200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  <a:endParaRPr lang="en-US" sz="3200" baseline="-25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63444" y="5096934"/>
            <a:ext cx="620889" cy="5926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</a:rPr>
              <a:t>1</a:t>
            </a:r>
            <a:endParaRPr lang="en-US" sz="2800" baseline="-25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87533" y="5096934"/>
            <a:ext cx="620889" cy="5926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endParaRPr lang="en-US" sz="2800" baseline="-25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39844" y="5096934"/>
            <a:ext cx="620889" cy="5926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endParaRPr lang="en-US" sz="2800" baseline="-25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63933" y="1834444"/>
            <a:ext cx="620889" cy="5926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/>
              </a:rPr>
              <a:t>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63933" y="2579511"/>
            <a:ext cx="620889" cy="5926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63933" y="3324578"/>
            <a:ext cx="620889" cy="5926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/>
              </a:rPr>
              <a:t>W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63933" y="4069645"/>
            <a:ext cx="620889" cy="5926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Z</a:t>
            </a:r>
            <a:endParaRPr 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4822" y="4662312"/>
            <a:ext cx="620889" cy="5926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/>
              </a:rPr>
              <a:t>H</a:t>
            </a:r>
          </a:p>
        </p:txBody>
      </p:sp>
      <p:sp>
        <p:nvSpPr>
          <p:cNvPr id="24" name="Freeform 23"/>
          <p:cNvSpPr/>
          <p:nvPr/>
        </p:nvSpPr>
        <p:spPr>
          <a:xfrm>
            <a:off x="4543617" y="4795482"/>
            <a:ext cx="3607942" cy="1075895"/>
          </a:xfrm>
          <a:custGeom>
            <a:avLst/>
            <a:gdLst>
              <a:gd name="connsiteX0" fmla="*/ 1481827 w 3607942"/>
              <a:gd name="connsiteY0" fmla="*/ 185740 h 1075895"/>
              <a:gd name="connsiteX1" fmla="*/ 3161050 w 3607942"/>
              <a:gd name="connsiteY1" fmla="*/ 86962 h 1075895"/>
              <a:gd name="connsiteX2" fmla="*/ 3386827 w 3607942"/>
              <a:gd name="connsiteY2" fmla="*/ 947740 h 1075895"/>
              <a:gd name="connsiteX3" fmla="*/ 338827 w 3607942"/>
              <a:gd name="connsiteY3" fmla="*/ 975962 h 1075895"/>
              <a:gd name="connsiteX4" fmla="*/ 282383 w 3607942"/>
              <a:gd name="connsiteY4" fmla="*/ 30518 h 1075895"/>
              <a:gd name="connsiteX5" fmla="*/ 2187383 w 3607942"/>
              <a:gd name="connsiteY5" fmla="*/ 213962 h 10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7942" h="1075895">
                <a:moveTo>
                  <a:pt x="1481827" y="185740"/>
                </a:moveTo>
                <a:cubicBezTo>
                  <a:pt x="2162688" y="72851"/>
                  <a:pt x="2843550" y="-40038"/>
                  <a:pt x="3161050" y="86962"/>
                </a:cubicBezTo>
                <a:cubicBezTo>
                  <a:pt x="3478550" y="213962"/>
                  <a:pt x="3857197" y="799573"/>
                  <a:pt x="3386827" y="947740"/>
                </a:cubicBezTo>
                <a:cubicBezTo>
                  <a:pt x="2916457" y="1095907"/>
                  <a:pt x="856234" y="1128832"/>
                  <a:pt x="338827" y="975962"/>
                </a:cubicBezTo>
                <a:cubicBezTo>
                  <a:pt x="-178580" y="823092"/>
                  <a:pt x="-25710" y="157518"/>
                  <a:pt x="282383" y="30518"/>
                </a:cubicBezTo>
                <a:cubicBezTo>
                  <a:pt x="590476" y="-96482"/>
                  <a:pt x="2187383" y="213962"/>
                  <a:pt x="2187383" y="2139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4300" y="1470613"/>
            <a:ext cx="415781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Neutrino Minimal Standard Model (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err="1" smtClean="0"/>
              <a:t>MSM</a:t>
            </a:r>
            <a:r>
              <a:rPr lang="en-US" sz="2400" dirty="0" smtClean="0"/>
              <a:t>) conceived to explain neutrino masses  (</a:t>
            </a:r>
            <a:r>
              <a:rPr lang="en-US" sz="2400" dirty="0" err="1" smtClean="0"/>
              <a:t>Asaka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Shaposhnikov</a:t>
            </a:r>
            <a:r>
              <a:rPr lang="en-US" sz="2400" dirty="0" smtClean="0"/>
              <a:t>, 2005).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Palatino"/>
                <a:cs typeface="Palatino"/>
              </a:rPr>
              <a:t>Adds three sterile neutrinos to the SM. The lightest of these would be a dark matter candidate.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Palatino"/>
                <a:cs typeface="Palatino"/>
              </a:rPr>
              <a:t>Large velocities at early times =&gt; WDM / CWDM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/>
                <a:cs typeface="Palatino Linotype"/>
              </a:rPr>
              <a:t>WDM</a:t>
            </a:r>
            <a:endParaRPr lang="en-US" dirty="0">
              <a:latin typeface="Palatino Linotype"/>
              <a:cs typeface="Palatino Linotype"/>
            </a:endParaRPr>
          </a:p>
        </p:txBody>
      </p:sp>
      <p:pic>
        <p:nvPicPr>
          <p:cNvPr id="3" name="Picture 2" descr="Power_Spectra_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75557" y="1868084"/>
            <a:ext cx="5211243" cy="4164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0" y="1652229"/>
            <a:ext cx="296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Phase space limit (small cores ~pc)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Free-streaming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5560" y="6217384"/>
            <a:ext cx="209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2012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2609" y="3115466"/>
            <a:ext cx="2963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Low mass substructures suppressed.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Later formation times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02609" y="4701020"/>
            <a:ext cx="296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Concentrations lower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Reionisation</a:t>
            </a:r>
            <a:r>
              <a:rPr lang="en-US" sz="2400" dirty="0" smtClean="0"/>
              <a:t> delayed</a:t>
            </a:r>
            <a:endParaRPr lang="en-US" sz="2400" dirty="0"/>
          </a:p>
        </p:txBody>
      </p:sp>
      <p:pic>
        <p:nvPicPr>
          <p:cNvPr id="29" name="Picture 28" descr="zvM1000_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21158" y="2239347"/>
            <a:ext cx="4977753" cy="39780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9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2802"/>
            <a:ext cx="8229600" cy="1600200"/>
          </a:xfrm>
        </p:spPr>
        <p:txBody>
          <a:bodyPr/>
          <a:lstStyle/>
          <a:p>
            <a:r>
              <a:rPr lang="en-US" dirty="0" err="1" smtClean="0"/>
              <a:t>Subhalo</a:t>
            </a:r>
            <a:r>
              <a:rPr lang="en-US" dirty="0" smtClean="0"/>
              <a:t>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05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Suite – Vital Statistics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6088" y="1979911"/>
            <a:ext cx="673211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5 </a:t>
            </a:r>
            <a:r>
              <a:rPr lang="en-US" sz="2800" dirty="0" err="1" smtClean="0"/>
              <a:t>resimulations</a:t>
            </a:r>
            <a:r>
              <a:rPr lang="en-US" sz="2800" dirty="0" smtClean="0"/>
              <a:t> of the Aquarius </a:t>
            </a:r>
            <a:r>
              <a:rPr lang="en-US" sz="2800" dirty="0" err="1" smtClean="0"/>
              <a:t>Aq</a:t>
            </a:r>
            <a:r>
              <a:rPr lang="en-US" sz="2800" dirty="0" smtClean="0"/>
              <a:t>-A halo: 4WDM models </a:t>
            </a:r>
            <a:r>
              <a:rPr lang="en-US" sz="2800" dirty="0"/>
              <a:t>+</a:t>
            </a:r>
            <a:r>
              <a:rPr lang="en-US" sz="2800" dirty="0" smtClean="0"/>
              <a:t> CDM, WMAP7 cosmology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Dark matter simulation particle mass 1.5x10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sun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WDM particle masses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=1.4keV, 1.6keV, 2.0keV, 2.3keV (thermal relics)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P</a:t>
            </a:r>
            <a:r>
              <a:rPr lang="en-US" sz="2800" baseline="-25000" dirty="0"/>
              <a:t>WDM</a:t>
            </a:r>
            <a:r>
              <a:rPr lang="en-US" sz="2800" dirty="0"/>
              <a:t>/P</a:t>
            </a:r>
            <a:r>
              <a:rPr lang="en-US" sz="2800" baseline="-25000" dirty="0"/>
              <a:t>CDM</a:t>
            </a:r>
            <a:r>
              <a:rPr lang="en-US" sz="2800" dirty="0"/>
              <a:t> = (1+(</a:t>
            </a:r>
            <a:r>
              <a:rPr lang="en-US" sz="2800" dirty="0" err="1">
                <a:latin typeface="Symbol" charset="2"/>
                <a:cs typeface="Symbol" charset="2"/>
              </a:rPr>
              <a:t>a</a:t>
            </a:r>
            <a:r>
              <a:rPr lang="en-US" sz="2800" dirty="0" err="1"/>
              <a:t>k</a:t>
            </a:r>
            <a:r>
              <a:rPr lang="en-US" sz="2800" dirty="0"/>
              <a:t>)</a:t>
            </a:r>
            <a:r>
              <a:rPr lang="en-US" sz="2800" baseline="30000" dirty="0">
                <a:latin typeface="Symbol" charset="2"/>
                <a:cs typeface="Symbol" charset="2"/>
              </a:rPr>
              <a:t>n</a:t>
            </a:r>
            <a:r>
              <a:rPr lang="en-US" sz="2800" dirty="0"/>
              <a:t>)</a:t>
            </a:r>
            <a:r>
              <a:rPr lang="en-US" sz="2800" baseline="30000" dirty="0"/>
              <a:t>-10/</a:t>
            </a:r>
            <a:r>
              <a:rPr lang="en-US" sz="2800" baseline="30000" dirty="0">
                <a:latin typeface="Symbol" charset="2"/>
                <a:cs typeface="Symbol" charset="2"/>
              </a:rPr>
              <a:t>n   </a:t>
            </a:r>
            <a:r>
              <a:rPr lang="en-US" sz="2800" dirty="0">
                <a:latin typeface="Symbol" charset="2"/>
                <a:cs typeface="Symbol" charset="2"/>
              </a:rPr>
              <a:t>[n=1] </a:t>
            </a:r>
            <a:endParaRPr lang="en-US" sz="2800" dirty="0" smtClean="0">
              <a:latin typeface="Symbol" charset="2"/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Symbol" charset="2"/>
                <a:cs typeface="Symbol" charset="2"/>
              </a:rPr>
              <a:t>a</a:t>
            </a:r>
            <a:r>
              <a:rPr lang="en-US" sz="2800" dirty="0" smtClean="0">
                <a:latin typeface="Symbol" charset="2"/>
                <a:cs typeface="Symbol" charset="2"/>
              </a:rPr>
              <a:t>=a[</a:t>
            </a:r>
            <a:r>
              <a:rPr lang="en-US" sz="2800" dirty="0" err="1" smtClean="0">
                <a:latin typeface="Palatino Linotype"/>
                <a:cs typeface="Palatino Linotype"/>
              </a:rPr>
              <a:t>m</a:t>
            </a:r>
            <a:r>
              <a:rPr lang="en-US" sz="2800" baseline="-25000" dirty="0" err="1" smtClean="0">
                <a:latin typeface="Palatino Linotype"/>
                <a:cs typeface="Palatino Linotype"/>
              </a:rPr>
              <a:t>p</a:t>
            </a:r>
            <a:r>
              <a:rPr lang="en-US" sz="2800" dirty="0" smtClean="0">
                <a:latin typeface="Symbol" charset="2"/>
                <a:cs typeface="Symbol" charset="2"/>
              </a:rPr>
              <a:t>]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93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_Spectra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8725" y="1024090"/>
            <a:ext cx="6616579" cy="52877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417007" y="3004002"/>
            <a:ext cx="1543061" cy="1631216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</a:rPr>
              <a:t>1.4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m</a:t>
            </a:r>
            <a:r>
              <a:rPr lang="en-US" sz="2000" baseline="-25000" dirty="0" smtClean="0">
                <a:solidFill>
                  <a:srgbClr val="FF6600"/>
                </a:solidFill>
              </a:rPr>
              <a:t>1.6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m</a:t>
            </a:r>
            <a:r>
              <a:rPr lang="en-US" sz="2000" baseline="-25000" dirty="0" smtClean="0">
                <a:solidFill>
                  <a:srgbClr val="008000"/>
                </a:solidFill>
              </a:rPr>
              <a:t>2.0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</a:rPr>
              <a:t>2.3</a:t>
            </a:r>
          </a:p>
          <a:p>
            <a:r>
              <a:rPr lang="en-US" sz="2000" dirty="0" smtClean="0"/>
              <a:t>CDM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77716" y="334207"/>
            <a:ext cx="42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WDM</a:t>
            </a:r>
            <a:r>
              <a:rPr lang="en-US" dirty="0" smtClean="0"/>
              <a:t>/P</a:t>
            </a:r>
            <a:r>
              <a:rPr lang="en-US" baseline="-25000" dirty="0" smtClean="0"/>
              <a:t>CDM</a:t>
            </a:r>
            <a:r>
              <a:rPr lang="en-US" dirty="0" smtClean="0"/>
              <a:t> = (1+(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/>
              <a:t>k</a:t>
            </a:r>
            <a:r>
              <a:rPr lang="en-US" dirty="0" smtClean="0"/>
              <a:t>)</a:t>
            </a:r>
            <a:r>
              <a:rPr lang="en-US" baseline="30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-10/</a:t>
            </a:r>
            <a:r>
              <a:rPr lang="en-US" baseline="30000" dirty="0" smtClean="0">
                <a:latin typeface="Symbol" charset="2"/>
                <a:cs typeface="Symbol" charset="2"/>
              </a:rPr>
              <a:t>n   </a:t>
            </a:r>
            <a:r>
              <a:rPr lang="en-US" dirty="0" smtClean="0">
                <a:latin typeface="Symbol" charset="2"/>
                <a:cs typeface="Symbol" charset="2"/>
              </a:rPr>
              <a:t>[n=1] </a:t>
            </a:r>
          </a:p>
          <a:p>
            <a:r>
              <a:rPr lang="en-US" dirty="0" smtClean="0">
                <a:latin typeface="Palatino Linotype"/>
                <a:cs typeface="Palatino Linotype"/>
              </a:rPr>
              <a:t>(Bode et al. 2001)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5559" y="6032718"/>
            <a:ext cx="28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0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7A2a0_053_14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026" y="820612"/>
            <a:ext cx="3018693" cy="3018693"/>
          </a:xfrm>
          <a:prstGeom prst="rect">
            <a:avLst/>
          </a:prstGeom>
        </p:spPr>
      </p:pic>
      <p:pic>
        <p:nvPicPr>
          <p:cNvPr id="5" name="Picture 4" descr="W7A2a1_053_14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026" y="3839305"/>
            <a:ext cx="3018694" cy="3018694"/>
          </a:xfrm>
          <a:prstGeom prst="rect">
            <a:avLst/>
          </a:prstGeom>
        </p:spPr>
      </p:pic>
      <p:pic>
        <p:nvPicPr>
          <p:cNvPr id="6" name="Picture 5" descr="W7A2a2_053_14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30719" y="3839305"/>
            <a:ext cx="3018694" cy="3018694"/>
          </a:xfrm>
          <a:prstGeom prst="rect">
            <a:avLst/>
          </a:prstGeom>
        </p:spPr>
      </p:pic>
      <p:pic>
        <p:nvPicPr>
          <p:cNvPr id="8" name="Picture 7" descr="W7A2a9_431_14p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49413" y="3839306"/>
            <a:ext cx="3018694" cy="3018694"/>
          </a:xfrm>
          <a:prstGeom prst="rect">
            <a:avLst/>
          </a:prstGeom>
        </p:spPr>
      </p:pic>
      <p:pic>
        <p:nvPicPr>
          <p:cNvPr id="9" name="Picture 8" descr="W7A2a3_053_14p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49413" y="820613"/>
            <a:ext cx="3018694" cy="3018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4338" y="1731978"/>
            <a:ext cx="233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z</a:t>
            </a:r>
            <a:r>
              <a:rPr lang="en-US" sz="4000" dirty="0" smtClean="0">
                <a:solidFill>
                  <a:schemeClr val="bg1"/>
                </a:solidFill>
              </a:rPr>
              <a:t>=3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1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27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4859" y="1548446"/>
            <a:ext cx="6643890" cy="53095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sub</a:t>
            </a:r>
            <a:r>
              <a:rPr lang="en-US" dirty="0" smtClean="0"/>
              <a:t> -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213208" y="6217384"/>
            <a:ext cx="293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Lovell et al. (in prep.)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6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1304</TotalTime>
  <Words>559</Words>
  <Application>Microsoft Macintosh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Galaxy formation with warm dark matter</vt:lpstr>
      <vt:lpstr>Outline</vt:lpstr>
      <vt:lpstr>nMSM</vt:lpstr>
      <vt:lpstr>WDM</vt:lpstr>
      <vt:lpstr>Subhalo structure</vt:lpstr>
      <vt:lpstr>Simulation Suite – Vital Statistics</vt:lpstr>
      <vt:lpstr>Slide 7</vt:lpstr>
      <vt:lpstr>Slide 8</vt:lpstr>
      <vt:lpstr>Msub - Vmax</vt:lpstr>
      <vt:lpstr>Vmax – rmax [concentration]</vt:lpstr>
      <vt:lpstr>NFW vs Einasto</vt:lpstr>
      <vt:lpstr>Density Profiles (1)</vt:lpstr>
      <vt:lpstr>Density Profiles (2)</vt:lpstr>
      <vt:lpstr>Vcirc profiles</vt:lpstr>
      <vt:lpstr>Central Densities</vt:lpstr>
      <vt:lpstr>Reionisation</vt:lpstr>
      <vt:lpstr>Simulations</vt:lpstr>
      <vt:lpstr>No theory talk is complete without a movie …</vt:lpstr>
      <vt:lpstr>Star formation rate</vt:lpstr>
      <vt:lpstr>Reionising the (Local) Universe…</vt:lpstr>
      <vt:lpstr>Slide 21</vt:lpstr>
      <vt:lpstr>Conclusions</vt:lpstr>
      <vt:lpstr>Mass functions</vt:lpstr>
      <vt:lpstr>Since you asked…</vt:lpstr>
      <vt:lpstr>…</vt:lpstr>
    </vt:vector>
  </TitlesOfParts>
  <Company>Durham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Lovell</dc:creator>
  <cp:lastModifiedBy>yanchuan cai</cp:lastModifiedBy>
  <cp:revision>57</cp:revision>
  <dcterms:created xsi:type="dcterms:W3CDTF">2013-07-22T16:06:55Z</dcterms:created>
  <dcterms:modified xsi:type="dcterms:W3CDTF">2013-07-22T16:07:10Z</dcterms:modified>
</cp:coreProperties>
</file>