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2" r:id="rId4"/>
    <p:sldId id="260" r:id="rId5"/>
    <p:sldId id="261" r:id="rId6"/>
    <p:sldId id="262" r:id="rId7"/>
    <p:sldId id="270" r:id="rId8"/>
    <p:sldId id="271" r:id="rId9"/>
    <p:sldId id="263" r:id="rId10"/>
    <p:sldId id="269" r:id="rId11"/>
    <p:sldId id="274" r:id="rId12"/>
    <p:sldId id="275" r:id="rId13"/>
    <p:sldId id="265" r:id="rId14"/>
    <p:sldId id="264" r:id="rId15"/>
    <p:sldId id="256" r:id="rId16"/>
    <p:sldId id="278" r:id="rId17"/>
    <p:sldId id="276" r:id="rId18"/>
    <p:sldId id="277" r:id="rId19"/>
    <p:sldId id="283" r:id="rId20"/>
    <p:sldId id="281" r:id="rId21"/>
    <p:sldId id="280" r:id="rId22"/>
    <p:sldId id="282" r:id="rId23"/>
    <p:sldId id="284" r:id="rId24"/>
    <p:sldId id="286" r:id="rId25"/>
    <p:sldId id="285" r:id="rId26"/>
    <p:sldId id="288" r:id="rId27"/>
    <p:sldId id="289" r:id="rId28"/>
    <p:sldId id="290" r:id="rId29"/>
    <p:sldId id="287" r:id="rId30"/>
    <p:sldId id="291" r:id="rId31"/>
    <p:sldId id="292" r:id="rId32"/>
    <p:sldId id="293" r:id="rId33"/>
    <p:sldId id="296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6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/>
    <p:restoredTop sz="94687"/>
  </p:normalViewPr>
  <p:slideViewPr>
    <p:cSldViewPr snapToGrid="0" snapToObjects="1">
      <p:cViewPr varScale="1">
        <p:scale>
          <a:sx n="139" d="100"/>
          <a:sy n="139" d="100"/>
        </p:scale>
        <p:origin x="18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2139-57F2-1B4B-98AB-EB69F1B9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25E76-3B55-6A47-B29E-814F5C778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A841-BDDC-CA48-949F-CDB98FDB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0D5B9-7849-104E-B690-5D690C8F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CE63-7865-4E49-BB27-B5C3662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2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D5AD-8322-4648-8FB8-CE6123CB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1AA63-6A86-B443-882C-ACF2A4D1A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31F67-10B5-7A4C-BFA0-40240989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D89B5-427A-D340-9699-8BE9722D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89F6-00B9-5842-8B54-1B89638D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1C06C-F3FD-3F4B-A779-46FC573CE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B2327-2864-654E-B46B-27CCA0107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8151C-FE76-EA4D-8585-0B86CF44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EB7D-BD46-4C42-81D0-1C21DC86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EB47-9D8A-994E-96C3-9E6EACC9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5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7BE5-CDED-A043-8360-1631244C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B1A9-CF6A-1944-9137-80647781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C9CF9-6E82-DB41-A474-4D483281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D336-0BDF-ED47-B97C-E21690F3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6F49-18F9-3A4D-8DCF-1A8E1EA5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7D53-626E-D84E-8A60-6339C464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E0AE1-7D34-A24C-995A-9F9626599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75530-6D4A-844E-A0EB-33901312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D4BF6-09DA-B74A-801B-D831270B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FB549-53B6-3340-8405-78D5C0B6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8A1C-0FEA-8747-8C31-77C5AB47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53B5-36C3-AA46-B542-4FE745E09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B4E09-532D-9D4D-8367-16D767D6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DA46F-0F28-3046-8605-73CDD53F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E463F-5BEE-C447-A94D-BBB84B62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5D369-2945-384C-9A46-D7FD85A1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C979-F294-4447-94F6-9A1EB323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66907-2B26-224A-8B14-E89BA51E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0BC85-E9EA-054E-9071-2737192EB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73A91-EEA8-174C-80B9-7411AAFE1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D2007-4E0B-7A4B-AF97-255C2B529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17354-1D4D-6F4E-8C96-99F6D7E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915DE-C56A-AA43-9CC2-F1E1CADA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2547B-F8E6-9544-BCE7-4FF427D6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29D6-0470-4648-B333-9AFE5713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CF01B-E402-7D48-8585-CE8E5A04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BA598-B33D-914F-ADEF-E42CD894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0A300-3816-6A48-8C40-D297283D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BD9FA-9226-B94E-BFF1-39D38A8E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51A00-CE5F-2447-B21C-BA4317CE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38EAA-84A8-5745-8E2C-24DAD65E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A4AF-DD61-A345-B755-3D409E77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5F43-BDFD-F549-BF5B-996812AB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04A1B-6FA9-8D45-99AD-D506933BE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D7107-4775-0444-8F4C-486D7F4D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AAB46-B92C-C54B-84C7-6E872CAA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5DA67-A512-664D-909E-A39256B1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D88F-3305-694F-9761-0B845237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77084-36DE-BB4F-9BC7-AE57CF068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13935-0824-AF45-B9B0-0467A882B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3585D-8685-074F-ADDC-DFE8CC10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A3685-088D-4A4E-B6A3-AE61AC6D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27EB-16AF-7242-9562-9669AD9E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4F634-DEDC-5745-AA6B-379E0795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FD6E-30D5-F545-88CD-D17667F56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81DB-6578-7748-ADDF-BD7C1FBC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0299-8964-994C-B92C-2A412AF9682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686E0-A367-C34A-878C-E4015DF4D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52C65-2585-3E43-BBF5-C6947A3F3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CC12-5EDB-8E45-895B-86356790C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done@durham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C043-1888-2D4C-9C31-3370F98C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2815717"/>
            <a:ext cx="1051560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Foundations 1: Quantum mechanics</a:t>
            </a:r>
            <a:br>
              <a:rPr lang="en-US" b="1" dirty="0"/>
            </a:br>
            <a:br>
              <a:rPr lang="en-US" b="1" dirty="0"/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 Chris Done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chris.done@durham.ac.uk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&amp; Freedman chapter 38,39,40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LearnUltra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lecture capture, discussion board, full notes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1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332509"/>
            <a:ext cx="5158839" cy="616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1.2 X-ray EMISSION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Light ABSORBED in bits</a:t>
            </a:r>
          </a:p>
          <a:p>
            <a:pPr marL="0" indent="0">
              <a:buNone/>
            </a:pPr>
            <a:r>
              <a:rPr lang="en-US" dirty="0"/>
              <a:t>E=</a:t>
            </a:r>
            <a:r>
              <a:rPr lang="en-US" dirty="0" err="1"/>
              <a:t>hf</a:t>
            </a:r>
            <a:r>
              <a:rPr lang="en-US" dirty="0"/>
              <a:t>=</a:t>
            </a:r>
            <a:r>
              <a:rPr lang="en-US" dirty="0" err="1"/>
              <a:t>hc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l</a:t>
            </a:r>
          </a:p>
          <a:p>
            <a:pPr marL="0" indent="0">
              <a:buNone/>
            </a:pPr>
            <a:r>
              <a:rPr lang="en-US" dirty="0"/>
              <a:t>Is it also EMITTED in bits??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Heat cathode to release electrons accelerate to anode via Vac.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47D01C-587A-984B-98E8-6A6E59862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9" t="36453"/>
          <a:stretch/>
        </p:blipFill>
        <p:spPr>
          <a:xfrm>
            <a:off x="9012718" y="4402022"/>
            <a:ext cx="2133817" cy="109758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FEE14C-8E47-D347-B12D-CF1380B508D9}"/>
              </a:ext>
            </a:extLst>
          </p:cNvPr>
          <p:cNvSpPr/>
          <p:nvPr/>
        </p:nvSpPr>
        <p:spPr>
          <a:xfrm>
            <a:off x="6198920" y="2315689"/>
            <a:ext cx="5583936" cy="430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A8197E-A36D-1C48-8EC8-9CA93AC81D4F}"/>
              </a:ext>
            </a:extLst>
          </p:cNvPr>
          <p:cNvSpPr/>
          <p:nvPr/>
        </p:nvSpPr>
        <p:spPr>
          <a:xfrm>
            <a:off x="8514609" y="2743200"/>
            <a:ext cx="996220" cy="320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61A183-264F-D843-A374-0F8BD850EEF0}"/>
              </a:ext>
            </a:extLst>
          </p:cNvPr>
          <p:cNvSpPr/>
          <p:nvPr/>
        </p:nvSpPr>
        <p:spPr>
          <a:xfrm>
            <a:off x="8847117" y="3681351"/>
            <a:ext cx="1911927" cy="70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30512D-8468-C049-939B-EB4FF6B5189A}"/>
              </a:ext>
            </a:extLst>
          </p:cNvPr>
          <p:cNvCxnSpPr/>
          <p:nvPr/>
        </p:nvCxnSpPr>
        <p:spPr>
          <a:xfrm flipV="1">
            <a:off x="10616540" y="1341912"/>
            <a:ext cx="0" cy="390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845C95-0B6B-C74F-A55F-7BEA385A9D67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9012719" y="1341912"/>
            <a:ext cx="654" cy="140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4883C4-7328-054C-9F40-D531D10619B3}"/>
              </a:ext>
            </a:extLst>
          </p:cNvPr>
          <p:cNvCxnSpPr>
            <a:cxnSpLocks/>
          </p:cNvCxnSpPr>
          <p:nvPr/>
        </p:nvCxnSpPr>
        <p:spPr>
          <a:xfrm>
            <a:off x="9013371" y="1341912"/>
            <a:ext cx="87877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4F6DD5-FF00-6849-9C86-B1850732F30B}"/>
              </a:ext>
            </a:extLst>
          </p:cNvPr>
          <p:cNvCxnSpPr>
            <a:cxnSpLocks/>
          </p:cNvCxnSpPr>
          <p:nvPr/>
        </p:nvCxnSpPr>
        <p:spPr>
          <a:xfrm flipV="1">
            <a:off x="10094026" y="1341912"/>
            <a:ext cx="52251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13102A-16B5-CC4F-A2CB-09DCDA3B52AA}"/>
              </a:ext>
            </a:extLst>
          </p:cNvPr>
          <p:cNvCxnSpPr/>
          <p:nvPr/>
        </p:nvCxnSpPr>
        <p:spPr>
          <a:xfrm>
            <a:off x="10094026" y="914400"/>
            <a:ext cx="0" cy="91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0EFBB7-8836-7A4E-A570-84D840C69A91}"/>
              </a:ext>
            </a:extLst>
          </p:cNvPr>
          <p:cNvCxnSpPr/>
          <p:nvPr/>
        </p:nvCxnSpPr>
        <p:spPr>
          <a:xfrm>
            <a:off x="9892145" y="1187532"/>
            <a:ext cx="0" cy="3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804D6E-514B-B447-90A6-D11E62ADD052}"/>
              </a:ext>
            </a:extLst>
          </p:cNvPr>
          <p:cNvSpPr txBox="1"/>
          <p:nvPr/>
        </p:nvSpPr>
        <p:spPr>
          <a:xfrm>
            <a:off x="9280566" y="475966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</a:t>
            </a:r>
            <a:r>
              <a:rPr lang="en-US" sz="2800" baseline="-25000" dirty="0" err="1"/>
              <a:t>ac</a:t>
            </a:r>
            <a:r>
              <a:rPr lang="en-US" sz="2800" dirty="0"/>
              <a:t> + -</a:t>
            </a:r>
          </a:p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BED7ED-B93F-8048-8285-0D8FAC23FC9D}"/>
              </a:ext>
            </a:extLst>
          </p:cNvPr>
          <p:cNvSpPr txBox="1"/>
          <p:nvPr/>
        </p:nvSpPr>
        <p:spPr>
          <a:xfrm>
            <a:off x="7446106" y="2727244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anode</a:t>
            </a:r>
          </a:p>
          <a:p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417F2-C18F-1F41-A4F5-D9E01E14A325}"/>
              </a:ext>
            </a:extLst>
          </p:cNvPr>
          <p:cNvSpPr txBox="1"/>
          <p:nvPr/>
        </p:nvSpPr>
        <p:spPr>
          <a:xfrm>
            <a:off x="9452758" y="5349095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cathode</a:t>
            </a:r>
          </a:p>
          <a:p>
            <a:endParaRPr lang="en-US" sz="28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3A7AC8-B05B-264C-B56C-243B5BF32A43}"/>
              </a:ext>
            </a:extLst>
          </p:cNvPr>
          <p:cNvSpPr/>
          <p:nvPr/>
        </p:nvSpPr>
        <p:spPr>
          <a:xfrm>
            <a:off x="10295906" y="1903586"/>
            <a:ext cx="623454" cy="490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E14FDD-1606-6F4D-8F11-FE2644396046}"/>
              </a:ext>
            </a:extLst>
          </p:cNvPr>
          <p:cNvSpPr txBox="1"/>
          <p:nvPr/>
        </p:nvSpPr>
        <p:spPr>
          <a:xfrm>
            <a:off x="10569038" y="1876306"/>
            <a:ext cx="24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24ECE1-ED91-4D45-B875-C1824B7C1FD0}"/>
              </a:ext>
            </a:extLst>
          </p:cNvPr>
          <p:cNvCxnSpPr>
            <a:cxnSpLocks/>
          </p:cNvCxnSpPr>
          <p:nvPr/>
        </p:nvCxnSpPr>
        <p:spPr>
          <a:xfrm flipV="1">
            <a:off x="9452758" y="3574473"/>
            <a:ext cx="0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159721B-6685-9142-9E81-DA1293EFF50F}"/>
              </a:ext>
            </a:extLst>
          </p:cNvPr>
          <p:cNvSpPr/>
          <p:nvPr/>
        </p:nvSpPr>
        <p:spPr>
          <a:xfrm flipH="1">
            <a:off x="8428459" y="2394222"/>
            <a:ext cx="26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+ + + + +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A9A373-2821-0742-8C22-37EDA8B96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9" t="83470" r="12644" b="1485"/>
          <a:stretch/>
        </p:blipFill>
        <p:spPr>
          <a:xfrm>
            <a:off x="7551729" y="5215543"/>
            <a:ext cx="1681009" cy="25985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F30E822-315B-9A4F-BF32-D0F8B9114918}"/>
              </a:ext>
            </a:extLst>
          </p:cNvPr>
          <p:cNvSpPr/>
          <p:nvPr/>
        </p:nvSpPr>
        <p:spPr>
          <a:xfrm flipH="1">
            <a:off x="8392233" y="5197859"/>
            <a:ext cx="26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- - - - - -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66EB59F-B994-4742-A200-DDFB8DFC5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5" r="59985" b="15997"/>
          <a:stretch/>
        </p:blipFill>
        <p:spPr>
          <a:xfrm flipH="1">
            <a:off x="7878983" y="3142631"/>
            <a:ext cx="1433114" cy="11587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E65F6A-6772-CD48-AFF3-4127F40D67C5}"/>
              </a:ext>
            </a:extLst>
          </p:cNvPr>
          <p:cNvSpPr/>
          <p:nvPr/>
        </p:nvSpPr>
        <p:spPr>
          <a:xfrm>
            <a:off x="7446106" y="3142631"/>
            <a:ext cx="527462" cy="43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0D5B5B9-3753-EF4D-B85D-095BB129778F}"/>
              </a:ext>
            </a:extLst>
          </p:cNvPr>
          <p:cNvCxnSpPr/>
          <p:nvPr/>
        </p:nvCxnSpPr>
        <p:spPr>
          <a:xfrm flipV="1">
            <a:off x="9060874" y="3574473"/>
            <a:ext cx="0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FC02DA-130B-0D47-B673-0D75854F2B7A}"/>
              </a:ext>
            </a:extLst>
          </p:cNvPr>
          <p:cNvCxnSpPr>
            <a:cxnSpLocks/>
          </p:cNvCxnSpPr>
          <p:nvPr/>
        </p:nvCxnSpPr>
        <p:spPr>
          <a:xfrm flipV="1">
            <a:off x="9237023" y="3978234"/>
            <a:ext cx="0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6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332509"/>
            <a:ext cx="6224650" cy="616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1.2 X-ray EMISSION Bremsstrahlung radiation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75BDF-ED08-6345-BE88-CA976D2E0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05"/>
          <a:stretch/>
        </p:blipFill>
        <p:spPr>
          <a:xfrm>
            <a:off x="6830537" y="1389888"/>
            <a:ext cx="5119909" cy="48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332509"/>
            <a:ext cx="6224650" cy="616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1.3 photons carry momentum</a:t>
            </a:r>
          </a:p>
          <a:p>
            <a:pPr marL="0" indent="0">
              <a:buNone/>
            </a:pPr>
            <a:r>
              <a:rPr lang="en-US" dirty="0"/>
              <a:t>(Compton scattering – we’ll do in relativity when we know more)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56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332509"/>
            <a:ext cx="5158839" cy="616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1.4 wave-particle duality</a:t>
            </a:r>
          </a:p>
          <a:p>
            <a:pPr marL="0" indent="0">
              <a:buNone/>
            </a:pPr>
            <a:r>
              <a:rPr lang="en-US" dirty="0"/>
              <a:t>photons E=</a:t>
            </a:r>
            <a:r>
              <a:rPr lang="en-US" dirty="0" err="1"/>
              <a:t>hf</a:t>
            </a:r>
            <a:r>
              <a:rPr lang="en-US" dirty="0"/>
              <a:t>=</a:t>
            </a:r>
            <a:r>
              <a:rPr lang="en-US" dirty="0" err="1"/>
              <a:t>hc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l, </a:t>
            </a:r>
            <a:r>
              <a:rPr lang="en-US" dirty="0"/>
              <a:t>p=E/c= h/</a:t>
            </a:r>
            <a:r>
              <a:rPr lang="en-US" dirty="0">
                <a:latin typeface="Symbol" pitchFamily="2" charset="2"/>
              </a:rPr>
              <a:t>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see these bits directly in double slit! Turn down intensity</a:t>
            </a:r>
          </a:p>
          <a:p>
            <a:pPr marL="0" indent="0">
              <a:buNone/>
            </a:pPr>
            <a:r>
              <a:rPr lang="en-US" dirty="0"/>
              <a:t>Only 1 photon at a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Detected individually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builds up wave diffraction pattern over time.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13272-DC6F-0246-A926-75E6D5C58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53"/>
          <a:stretch/>
        </p:blipFill>
        <p:spPr>
          <a:xfrm>
            <a:off x="6828311" y="4429496"/>
            <a:ext cx="5458691" cy="2701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F6A45-916C-4049-9D51-014CCB5FB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9532" b="20733"/>
          <a:stretch/>
        </p:blipFill>
        <p:spPr>
          <a:xfrm rot="5400000">
            <a:off x="7594724" y="718005"/>
            <a:ext cx="3455719" cy="29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0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332509"/>
            <a:ext cx="5158839" cy="61632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Quantum weirdness. </a:t>
            </a:r>
          </a:p>
          <a:p>
            <a:pPr marL="0" indent="0">
              <a:buNone/>
            </a:pPr>
            <a:r>
              <a:rPr lang="en-US" dirty="0"/>
              <a:t>Light as a wave - we expect wave interference pattern but not the individual events on screen!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Light as a particle – we expect the individual events but not the interference pattern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only 1 photon in the slits at a time, what did it interfere with?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can’t we figure out exactly where each one should hit? Individual events are anywhere-random position…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…But with probability that builds up a standard wave interference pattern.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13272-DC6F-0246-A926-75E6D5C58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03"/>
          <a:stretch/>
        </p:blipFill>
        <p:spPr>
          <a:xfrm>
            <a:off x="6226129" y="380429"/>
            <a:ext cx="5965871" cy="64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630936" y="893219"/>
            <a:ext cx="600891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Same thing for electrons – here we are NOT surprised about the individual events on the screen but we ARE surprised by the WAVE interference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If only 1 </a:t>
            </a:r>
            <a:r>
              <a:rPr lang="en-US" sz="2400" dirty="0"/>
              <a:t>electron</a:t>
            </a:r>
            <a:r>
              <a:rPr lang="en-US" sz="2400" dirty="0">
                <a:solidFill>
                  <a:srgbClr val="FF0000"/>
                </a:solidFill>
              </a:rPr>
              <a:t> in the slits at a time, what did it interfere with?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Why can’t we figure out where each one should hit? Random individual events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But build up a wave interference pattern!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5" name="Picture 1" descr="page13image11746544">
            <a:extLst>
              <a:ext uri="{FF2B5EF4-FFF2-40B4-BE49-F238E27FC236}">
                <a16:creationId xmlns:a16="http://schemas.microsoft.com/office/drawing/2014/main" id="{B13F053B-9B01-2D4D-8708-E992D42DA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r="1"/>
          <a:stretch/>
        </p:blipFill>
        <p:spPr bwMode="auto">
          <a:xfrm rot="5400000">
            <a:off x="6285805" y="1245153"/>
            <a:ext cx="6106805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363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Heads up!</a:t>
            </a:r>
          </a:p>
        </p:txBody>
      </p:sp>
    </p:spTree>
    <p:extLst>
      <p:ext uri="{BB962C8B-B14F-4D97-AF65-F5344CB8AC3E}">
        <p14:creationId xmlns:p14="http://schemas.microsoft.com/office/powerpoint/2010/main" val="143751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6" y="924805"/>
            <a:ext cx="60089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 as a wave:</a:t>
            </a:r>
          </a:p>
          <a:p>
            <a:r>
              <a:rPr lang="en-US" sz="2400" dirty="0"/>
              <a:t>Double slit interference pattern!</a:t>
            </a:r>
          </a:p>
          <a:p>
            <a:endParaRPr lang="en-US" sz="2400" dirty="0"/>
          </a:p>
          <a:p>
            <a:r>
              <a:rPr lang="en-US" sz="2400" dirty="0"/>
              <a:t>Light as a particle:  </a:t>
            </a:r>
          </a:p>
          <a:p>
            <a:r>
              <a:rPr lang="en-US" sz="2400" dirty="0"/>
              <a:t>Absorbed (photoelectric) and emitted (X-ray bremsstrahlung) in bits E=hf</a:t>
            </a:r>
          </a:p>
          <a:p>
            <a:r>
              <a:rPr lang="en-US" sz="2400" dirty="0"/>
              <a:t>Carries momentum p=E/c=hf/c=h/</a:t>
            </a:r>
            <a:r>
              <a:rPr lang="en-US" sz="2400" dirty="0">
                <a:latin typeface="Symbol" pitchFamily="2" charset="2"/>
              </a:rPr>
              <a:t>l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Light as wave-particle: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 at a time through slits (so what does it interfere with?), one event detected on screen in position we CAN’T predict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…But with probability that builds up a standard wave interference pattern.</a:t>
            </a:r>
          </a:p>
          <a:p>
            <a:endParaRPr lang="en-US" sz="2400" dirty="0"/>
          </a:p>
        </p:txBody>
      </p:sp>
      <p:pic>
        <p:nvPicPr>
          <p:cNvPr id="1025" name="Picture 1" descr="page13image11746544">
            <a:extLst>
              <a:ext uri="{FF2B5EF4-FFF2-40B4-BE49-F238E27FC236}">
                <a16:creationId xmlns:a16="http://schemas.microsoft.com/office/drawing/2014/main" id="{B13F053B-9B01-2D4D-8708-E992D42DA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r="1"/>
          <a:stretch/>
        </p:blipFill>
        <p:spPr bwMode="auto">
          <a:xfrm rot="5400000">
            <a:off x="6285805" y="1245153"/>
            <a:ext cx="6106805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Quantum mechanics: L2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93399-C197-B547-8F12-349590DD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t="4003" r="64910" b="20733"/>
          <a:stretch/>
        </p:blipFill>
        <p:spPr>
          <a:xfrm rot="5400000">
            <a:off x="8851641" y="-485082"/>
            <a:ext cx="1355835" cy="2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1069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1.5 uncertainty: Photons as particles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44091-033C-9A4B-90BD-8D22F78B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789164" y="893219"/>
            <a:ext cx="3771900" cy="534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884D6-A3F1-D74D-8701-0316620C0676}"/>
              </a:ext>
            </a:extLst>
          </p:cNvPr>
          <p:cNvSpPr txBox="1"/>
          <p:nvPr/>
        </p:nvSpPr>
        <p:spPr>
          <a:xfrm>
            <a:off x="385842" y="5839216"/>
            <a:ext cx="491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itchFamily="2" charset="2"/>
              </a:rPr>
              <a:t>D</a:t>
            </a:r>
            <a:r>
              <a:rPr lang="en-US" sz="3200" dirty="0"/>
              <a:t>x </a:t>
            </a:r>
            <a:r>
              <a:rPr lang="en-US" sz="3200" dirty="0" err="1">
                <a:latin typeface="Symbol" pitchFamily="2" charset="2"/>
              </a:rPr>
              <a:t>D</a:t>
            </a:r>
            <a:r>
              <a:rPr lang="en-US" sz="32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hbar</a:t>
            </a:r>
            <a:r>
              <a:rPr lang="en-US" sz="32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8278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5" y="246888"/>
            <a:ext cx="739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1.6 uncertainty: photons as waves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96F66-43F4-4E42-9EE9-6A7B7EE1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18336" y="307594"/>
            <a:ext cx="3771900" cy="534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AB942-9613-6740-9028-17B7CE79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7" y="4251729"/>
            <a:ext cx="7005541" cy="81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029C8-6102-6A4B-8936-D451A5575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78" r="15462" b="14007"/>
          <a:stretch/>
        </p:blipFill>
        <p:spPr>
          <a:xfrm rot="5400000">
            <a:off x="6982110" y="1359706"/>
            <a:ext cx="1235676" cy="4597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ADCB6-899D-B44F-A0B8-976599500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00" t="14212" b="16620"/>
          <a:stretch/>
        </p:blipFill>
        <p:spPr>
          <a:xfrm>
            <a:off x="3423291" y="5462691"/>
            <a:ext cx="1814252" cy="816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FB0E86-4F17-1549-9CEF-462B60D1B8A8}"/>
              </a:ext>
            </a:extLst>
          </p:cNvPr>
          <p:cNvSpPr txBox="1"/>
          <p:nvPr/>
        </p:nvSpPr>
        <p:spPr>
          <a:xfrm>
            <a:off x="385842" y="5839216"/>
            <a:ext cx="491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itchFamily="2" charset="2"/>
              </a:rPr>
              <a:t>D</a:t>
            </a:r>
            <a:r>
              <a:rPr lang="en-US" sz="3200" dirty="0"/>
              <a:t>x </a:t>
            </a:r>
            <a:r>
              <a:rPr lang="en-US" sz="3200" dirty="0" err="1">
                <a:latin typeface="Symbol" pitchFamily="2" charset="2"/>
              </a:rPr>
              <a:t>D</a:t>
            </a:r>
            <a:r>
              <a:rPr lang="en-US" sz="32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hbar</a:t>
            </a:r>
            <a:r>
              <a:rPr lang="en-US" sz="32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45277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5" y="246888"/>
            <a:ext cx="739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1.6 uncertainty: FUNDAMENTAL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B0E86-4F17-1549-9CEF-462B60D1B8A8}"/>
              </a:ext>
            </a:extLst>
          </p:cNvPr>
          <p:cNvSpPr txBox="1"/>
          <p:nvPr/>
        </p:nvSpPr>
        <p:spPr>
          <a:xfrm>
            <a:off x="719474" y="1452567"/>
            <a:ext cx="67744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itchFamily="2" charset="2"/>
              </a:rPr>
              <a:t>D</a:t>
            </a:r>
            <a:r>
              <a:rPr lang="en-US" sz="3200" dirty="0"/>
              <a:t>x </a:t>
            </a:r>
            <a:r>
              <a:rPr lang="en-US" sz="3200" dirty="0" err="1">
                <a:latin typeface="Symbol" pitchFamily="2" charset="2"/>
              </a:rPr>
              <a:t>D</a:t>
            </a:r>
            <a:r>
              <a:rPr lang="en-US" sz="32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hbar</a:t>
            </a:r>
            <a:r>
              <a:rPr lang="en-US" sz="3200" dirty="0"/>
              <a:t>/2</a:t>
            </a:r>
          </a:p>
          <a:p>
            <a:endParaRPr lang="en-US" sz="3200" dirty="0"/>
          </a:p>
          <a:p>
            <a:r>
              <a:rPr lang="en-US" sz="3200" dirty="0"/>
              <a:t>But beats are TIME DEPENDENT</a:t>
            </a:r>
          </a:p>
          <a:p>
            <a:r>
              <a:rPr lang="en-US" sz="3200" dirty="0"/>
              <a:t>so limit on position/momentum also means limit on energy/time….</a:t>
            </a:r>
          </a:p>
          <a:p>
            <a:endParaRPr lang="en-US" sz="3200" dirty="0"/>
          </a:p>
          <a:p>
            <a:r>
              <a:rPr lang="en-US" sz="3200" dirty="0">
                <a:latin typeface="Symbol" pitchFamily="2" charset="2"/>
              </a:rPr>
              <a:t>DE</a:t>
            </a:r>
            <a:r>
              <a:rPr lang="en-US" sz="3200" dirty="0"/>
              <a:t> </a:t>
            </a:r>
            <a:r>
              <a:rPr lang="en-US" sz="3200" dirty="0">
                <a:latin typeface="Symbol" pitchFamily="2" charset="2"/>
              </a:rPr>
              <a:t>D</a:t>
            </a:r>
            <a:r>
              <a:rPr lang="en-US" sz="3200" dirty="0">
                <a:cs typeface="Arial" panose="020B0604020202020204" pitchFamily="34" charset="0"/>
              </a:rPr>
              <a:t>t</a:t>
            </a:r>
            <a:r>
              <a:rPr lang="en-US" sz="3200" dirty="0"/>
              <a:t> &gt; </a:t>
            </a:r>
            <a:r>
              <a:rPr lang="en-US" sz="3200" dirty="0" err="1"/>
              <a:t>hbar</a:t>
            </a:r>
            <a:r>
              <a:rPr lang="en-US" sz="3200" dirty="0"/>
              <a:t>/2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658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36B0-CF23-E44D-B957-D7B0773C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Photons are WAVES(!)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2ED372-C8C1-DE4B-B109-F6D1771E1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2701" b="20733"/>
          <a:stretch/>
        </p:blipFill>
        <p:spPr>
          <a:xfrm rot="5400000">
            <a:off x="7113773" y="1198957"/>
            <a:ext cx="4417622" cy="29697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1D7088-975E-BA48-A98A-54A5C165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6695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Need this to explain double slit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doesn’t explain everything!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6" y="924805"/>
            <a:ext cx="60089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 as a wave:</a:t>
            </a:r>
          </a:p>
          <a:p>
            <a:r>
              <a:rPr lang="en-US" sz="2400" dirty="0"/>
              <a:t>Double slit interference pattern!</a:t>
            </a:r>
          </a:p>
          <a:p>
            <a:endParaRPr lang="en-US" sz="2400" dirty="0"/>
          </a:p>
          <a:p>
            <a:r>
              <a:rPr lang="en-US" sz="2400" dirty="0"/>
              <a:t>Light as a particle:  </a:t>
            </a:r>
          </a:p>
          <a:p>
            <a:r>
              <a:rPr lang="en-US" sz="2400" dirty="0"/>
              <a:t>Absorbed (photoelectric) and emitted (X-ray bremsstrahlung) in bits E=hf</a:t>
            </a:r>
          </a:p>
          <a:p>
            <a:r>
              <a:rPr lang="en-US" sz="2400" dirty="0"/>
              <a:t>Carries momentum p=E/c=hf/c=h/</a:t>
            </a:r>
            <a:r>
              <a:rPr lang="en-US" sz="2400" dirty="0">
                <a:latin typeface="Symbol" pitchFamily="2" charset="2"/>
              </a:rPr>
              <a:t>l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Light as wave-particle: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 at a time through slits (so what does it interfere with?), one event detected on screen in position we CAN’T predict </a:t>
            </a:r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en-US" sz="2400" dirty="0" err="1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 &gt; </a:t>
            </a:r>
            <a:r>
              <a:rPr lang="en-US" sz="2400" dirty="0" err="1">
                <a:solidFill>
                  <a:srgbClr val="FF0000"/>
                </a:solidFill>
              </a:rPr>
              <a:t>hbar</a:t>
            </a:r>
            <a:r>
              <a:rPr lang="en-US" sz="2400" dirty="0">
                <a:solidFill>
                  <a:srgbClr val="FF0000"/>
                </a:solidFill>
              </a:rPr>
              <a:t>/2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…But with probability that builds up a standard wave interference pattern.</a:t>
            </a:r>
          </a:p>
          <a:p>
            <a:endParaRPr lang="en-US" sz="2400" dirty="0"/>
          </a:p>
        </p:txBody>
      </p:sp>
      <p:pic>
        <p:nvPicPr>
          <p:cNvPr id="1025" name="Picture 1" descr="page13image11746544">
            <a:extLst>
              <a:ext uri="{FF2B5EF4-FFF2-40B4-BE49-F238E27FC236}">
                <a16:creationId xmlns:a16="http://schemas.microsoft.com/office/drawing/2014/main" id="{B13F053B-9B01-2D4D-8708-E992D42DA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r="1"/>
          <a:stretch/>
        </p:blipFill>
        <p:spPr bwMode="auto">
          <a:xfrm rot="5400000">
            <a:off x="6285805" y="1245153"/>
            <a:ext cx="6106805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Quick review of LIGHT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93399-C197-B547-8F12-349590DD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t="4003" r="64910" b="20733"/>
          <a:stretch/>
        </p:blipFill>
        <p:spPr>
          <a:xfrm rot="5400000">
            <a:off x="8851641" y="-485082"/>
            <a:ext cx="1355835" cy="2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5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6" y="924805"/>
            <a:ext cx="6008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2.1 Electrons</a:t>
            </a:r>
            <a:r>
              <a:rPr lang="en-US" sz="2400" dirty="0">
                <a:solidFill>
                  <a:srgbClr val="FF0000"/>
                </a:solidFill>
              </a:rPr>
              <a:t> as wave-particle: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 at a time through slits (so what does it interfere with?), one event detected on screen in position we CAN’T predict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…But with probability that builds up a standard wave interference pattern.</a:t>
            </a:r>
          </a:p>
          <a:p>
            <a:endParaRPr lang="en-US" sz="2400" dirty="0"/>
          </a:p>
        </p:txBody>
      </p:sp>
      <p:pic>
        <p:nvPicPr>
          <p:cNvPr id="1025" name="Picture 1" descr="page13image11746544">
            <a:extLst>
              <a:ext uri="{FF2B5EF4-FFF2-40B4-BE49-F238E27FC236}">
                <a16:creationId xmlns:a16="http://schemas.microsoft.com/office/drawing/2014/main" id="{B13F053B-9B01-2D4D-8708-E992D42DA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r="1"/>
          <a:stretch/>
        </p:blipFill>
        <p:spPr bwMode="auto">
          <a:xfrm rot="5400000">
            <a:off x="6285805" y="1245153"/>
            <a:ext cx="6106805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ELECTRONS</a:t>
            </a:r>
          </a:p>
        </p:txBody>
      </p:sp>
    </p:spTree>
    <p:extLst>
      <p:ext uri="{BB962C8B-B14F-4D97-AF65-F5344CB8AC3E}">
        <p14:creationId xmlns:p14="http://schemas.microsoft.com/office/powerpoint/2010/main" val="2519208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6" y="924805"/>
            <a:ext cx="6008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2.1 Electrons</a:t>
            </a:r>
            <a:r>
              <a:rPr lang="en-US" sz="2400" dirty="0">
                <a:solidFill>
                  <a:srgbClr val="FF0000"/>
                </a:solidFill>
              </a:rPr>
              <a:t> as wave-particle: </a:t>
            </a:r>
          </a:p>
          <a:p>
            <a:endParaRPr lang="en-US" sz="2400" dirty="0"/>
          </a:p>
          <a:p>
            <a:r>
              <a:rPr lang="en-US" sz="2400" dirty="0"/>
              <a:t>Crystal spacing usefully close to electron </a:t>
            </a:r>
            <a:r>
              <a:rPr lang="en-US" sz="2400" dirty="0">
                <a:latin typeface="Symbol" pitchFamily="2" charset="2"/>
              </a:rPr>
              <a:t>l </a:t>
            </a:r>
          </a:p>
          <a:p>
            <a:r>
              <a:rPr lang="en-US" sz="2400" dirty="0"/>
              <a:t>When accelerated to keV energies </a:t>
            </a:r>
          </a:p>
          <a:p>
            <a:endParaRPr lang="en-US" sz="2400" dirty="0"/>
          </a:p>
          <a:p>
            <a:r>
              <a:rPr lang="en-US" sz="2400" dirty="0"/>
              <a:t>V=54keV</a:t>
            </a:r>
          </a:p>
          <a:p>
            <a:r>
              <a:rPr lang="en-US" sz="2400" dirty="0"/>
              <a:t>First peak intensity at 50deg</a:t>
            </a:r>
          </a:p>
          <a:p>
            <a:r>
              <a:rPr lang="en-US" sz="2400" dirty="0"/>
              <a:t>d </a:t>
            </a:r>
            <a:r>
              <a:rPr lang="en-US" sz="2400" dirty="0" err="1"/>
              <a:t>sin</a:t>
            </a:r>
            <a:r>
              <a:rPr lang="en-US" sz="2400" dirty="0" err="1">
                <a:latin typeface="Symbol" pitchFamily="2" charset="2"/>
              </a:rPr>
              <a:t>q</a:t>
            </a:r>
            <a:r>
              <a:rPr lang="en-US" sz="2400" dirty="0"/>
              <a:t> = m</a:t>
            </a:r>
            <a:r>
              <a:rPr lang="en-US" sz="2400" dirty="0">
                <a:latin typeface="Symbol" pitchFamily="2" charset="2"/>
              </a:rPr>
              <a:t>l</a:t>
            </a:r>
          </a:p>
          <a:p>
            <a:endParaRPr lang="en-US" sz="2400" dirty="0">
              <a:latin typeface="Symbol" pitchFamily="2" charset="2"/>
            </a:endParaRPr>
          </a:p>
          <a:p>
            <a:r>
              <a:rPr lang="en-US" sz="2400" dirty="0"/>
              <a:t>Knew d from X-ray scattering experiments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ELECTRONS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11F72EE-8C97-054C-9FDE-F83A2945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9" y="1205480"/>
            <a:ext cx="4319526" cy="4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6" y="924805"/>
            <a:ext cx="60089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Heated dense gas glows as continuum (blackbody) </a:t>
            </a:r>
          </a:p>
          <a:p>
            <a:endParaRPr lang="en-US" sz="2400" dirty="0"/>
          </a:p>
          <a:p>
            <a:r>
              <a:rPr lang="en-US" sz="2400" dirty="0"/>
              <a:t>Heated sparse gas glows in LINES??</a:t>
            </a:r>
          </a:p>
          <a:p>
            <a:endParaRPr lang="en-US" sz="2400" dirty="0"/>
          </a:p>
          <a:p>
            <a:r>
              <a:rPr lang="en-US" sz="2400" dirty="0"/>
              <a:t>WHY???</a:t>
            </a:r>
          </a:p>
          <a:p>
            <a:endParaRPr lang="en-US" sz="2400" dirty="0"/>
          </a:p>
          <a:p>
            <a:r>
              <a:rPr lang="en-US" sz="2400" dirty="0"/>
              <a:t>Hydrogen</a:t>
            </a:r>
            <a:r>
              <a:rPr lang="en-US" sz="2800" dirty="0"/>
              <a:t>: </a:t>
            </a:r>
            <a:r>
              <a:rPr lang="el-GR" sz="2800" dirty="0"/>
              <a:t>λ = 363.5</a:t>
            </a:r>
            <a:r>
              <a:rPr lang="en-US" sz="2800" dirty="0"/>
              <a:t>    </a:t>
            </a:r>
            <a:r>
              <a:rPr lang="en-GB" sz="2800" dirty="0"/>
              <a:t>n</a:t>
            </a:r>
            <a:r>
              <a:rPr lang="en-GB" sz="2800" baseline="30000" dirty="0"/>
              <a:t>2        </a:t>
            </a:r>
          </a:p>
          <a:p>
            <a:r>
              <a:rPr lang="en-GB" sz="2800" dirty="0"/>
              <a:t>                                 (n</a:t>
            </a:r>
            <a:r>
              <a:rPr lang="en-GB" sz="2800" baseline="30000" dirty="0"/>
              <a:t>2</a:t>
            </a:r>
            <a:r>
              <a:rPr lang="en-GB" sz="2800" dirty="0"/>
              <a:t> − 4) </a:t>
            </a:r>
          </a:p>
          <a:p>
            <a:r>
              <a:rPr lang="en-US" sz="2400" dirty="0"/>
              <a:t>For n&gt;=3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Atomic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53D0A-3748-A64D-9787-68560363E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01" b="30117"/>
          <a:stretch/>
        </p:blipFill>
        <p:spPr>
          <a:xfrm>
            <a:off x="4810358" y="987564"/>
            <a:ext cx="8218964" cy="48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3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6" y="924805"/>
            <a:ext cx="60089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Heated dense gas glows as continuum (blackbody) </a:t>
            </a:r>
          </a:p>
          <a:p>
            <a:endParaRPr lang="en-US" sz="2400" dirty="0"/>
          </a:p>
          <a:p>
            <a:r>
              <a:rPr lang="en-US" sz="2400" dirty="0"/>
              <a:t>Heated sparse gas glows in LINES??</a:t>
            </a:r>
          </a:p>
          <a:p>
            <a:endParaRPr lang="en-US" sz="2400" dirty="0"/>
          </a:p>
          <a:p>
            <a:r>
              <a:rPr lang="en-US" sz="2400" dirty="0"/>
              <a:t>WHY???</a:t>
            </a:r>
          </a:p>
          <a:p>
            <a:endParaRPr lang="en-US" sz="2400" dirty="0"/>
          </a:p>
          <a:p>
            <a:r>
              <a:rPr lang="en-US" sz="2400" dirty="0"/>
              <a:t>Hydrogen</a:t>
            </a:r>
            <a:r>
              <a:rPr lang="en-US" sz="2800" dirty="0"/>
              <a:t>: </a:t>
            </a:r>
            <a:r>
              <a:rPr lang="el-GR" sz="2800" dirty="0"/>
              <a:t>λ = 363.5</a:t>
            </a:r>
            <a:r>
              <a:rPr lang="en-US" sz="2800" dirty="0"/>
              <a:t>    </a:t>
            </a:r>
            <a:r>
              <a:rPr lang="en-GB" sz="2800" dirty="0"/>
              <a:t>n</a:t>
            </a:r>
            <a:r>
              <a:rPr lang="en-GB" sz="2800" baseline="30000" dirty="0"/>
              <a:t>2        </a:t>
            </a:r>
          </a:p>
          <a:p>
            <a:r>
              <a:rPr lang="en-GB" sz="2800" dirty="0"/>
              <a:t>                                 (n</a:t>
            </a:r>
            <a:r>
              <a:rPr lang="en-GB" sz="2800" baseline="30000" dirty="0"/>
              <a:t>2</a:t>
            </a:r>
            <a:r>
              <a:rPr lang="en-GB" sz="2800" dirty="0"/>
              <a:t> − 4) </a:t>
            </a:r>
          </a:p>
          <a:p>
            <a:r>
              <a:rPr lang="en-US" sz="2400" dirty="0"/>
              <a:t>For n&gt;=3</a:t>
            </a:r>
          </a:p>
          <a:p>
            <a:endParaRPr lang="en-US" sz="2400" dirty="0"/>
          </a:p>
          <a:p>
            <a:r>
              <a:rPr lang="en-US" sz="2400" dirty="0"/>
              <a:t>Each element/molecule </a:t>
            </a:r>
          </a:p>
          <a:p>
            <a:r>
              <a:rPr lang="en-US" sz="2400" dirty="0"/>
              <a:t>has its own set of lines!!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Atomic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152D2-AC0F-5345-B37F-17BD02A24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1" b="34238"/>
          <a:stretch/>
        </p:blipFill>
        <p:spPr>
          <a:xfrm>
            <a:off x="4279681" y="1542643"/>
            <a:ext cx="9471463" cy="41538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90D40-82DF-474C-984C-9EDC73076C8E}"/>
              </a:ext>
            </a:extLst>
          </p:cNvPr>
          <p:cNvSpPr/>
          <p:nvPr/>
        </p:nvSpPr>
        <p:spPr>
          <a:xfrm>
            <a:off x="8099159" y="5315357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1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7" y="924805"/>
            <a:ext cx="432036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Atomic structure probed by He nuclei (alpha particles)</a:t>
            </a:r>
          </a:p>
          <a:p>
            <a:endParaRPr lang="en-US" sz="2400" dirty="0"/>
          </a:p>
          <a:p>
            <a:r>
              <a:rPr lang="en-US" sz="2400" dirty="0"/>
              <a:t>KE of alpha particles known 4.5MeV = </a:t>
            </a:r>
            <a:r>
              <a:rPr lang="en-GB" sz="2400" dirty="0">
                <a:latin typeface="CMR12"/>
              </a:rPr>
              <a:t>7</a:t>
            </a:r>
            <a:r>
              <a:rPr lang="en-GB" sz="2400" dirty="0">
                <a:latin typeface="CMMI12"/>
              </a:rPr>
              <a:t>.</a:t>
            </a:r>
            <a:r>
              <a:rPr lang="en-GB" sz="2400" dirty="0">
                <a:latin typeface="CMR12"/>
              </a:rPr>
              <a:t>27 </a:t>
            </a:r>
            <a:r>
              <a:rPr lang="en-GB" sz="2400" dirty="0">
                <a:latin typeface="CMSY10"/>
              </a:rPr>
              <a:t>× </a:t>
            </a:r>
            <a:r>
              <a:rPr lang="en-GB" sz="2400" dirty="0">
                <a:latin typeface="CMR12"/>
              </a:rPr>
              <a:t>10</a:t>
            </a:r>
            <a:r>
              <a:rPr lang="en-GB" sz="2400" baseline="30000" dirty="0">
                <a:latin typeface="CMR12"/>
              </a:rPr>
              <a:t>-13</a:t>
            </a:r>
            <a:r>
              <a:rPr lang="en-GB" sz="2400" dirty="0">
                <a:latin typeface="CMR12"/>
              </a:rPr>
              <a:t> J</a:t>
            </a:r>
          </a:p>
          <a:p>
            <a:r>
              <a:rPr lang="en-GB" sz="2400" dirty="0">
                <a:latin typeface="CMR12"/>
              </a:rPr>
              <a:t>Gold foil: 79 protons/electrons</a:t>
            </a:r>
          </a:p>
          <a:p>
            <a:r>
              <a:rPr lang="en-GB" sz="2400" dirty="0">
                <a:latin typeface="CMR12"/>
              </a:rPr>
              <a:t>Electrostatic V=</a:t>
            </a:r>
            <a:r>
              <a:rPr lang="en-GB" sz="2400" dirty="0" err="1">
                <a:latin typeface="CMR12"/>
              </a:rPr>
              <a:t>qQ</a:t>
            </a:r>
            <a:r>
              <a:rPr lang="en-GB" sz="2400" dirty="0">
                <a:latin typeface="CMR12"/>
              </a:rPr>
              <a:t>/(4</a:t>
            </a:r>
            <a:r>
              <a:rPr lang="en-GB" sz="2400" dirty="0">
                <a:latin typeface="Symbol" pitchFamily="2" charset="2"/>
              </a:rPr>
              <a:t>pe</a:t>
            </a:r>
            <a:r>
              <a:rPr lang="en-GB" sz="2400" baseline="-25000" dirty="0">
                <a:latin typeface="CMR12"/>
              </a:rPr>
              <a:t>0</a:t>
            </a:r>
            <a:r>
              <a:rPr lang="en-GB" sz="2400" dirty="0">
                <a:latin typeface="CMR12"/>
              </a:rPr>
              <a:t>R</a:t>
            </a:r>
            <a:r>
              <a:rPr lang="en-GB" sz="2400" baseline="30000" dirty="0">
                <a:latin typeface="CMR12"/>
              </a:rPr>
              <a:t>2</a:t>
            </a:r>
            <a:r>
              <a:rPr lang="en-GB" sz="2400" dirty="0">
                <a:latin typeface="CMR12"/>
              </a:rPr>
              <a:t>)</a:t>
            </a:r>
          </a:p>
          <a:p>
            <a:r>
              <a:rPr lang="en-GB" sz="2400" dirty="0">
                <a:latin typeface="CMR12"/>
              </a:rPr>
              <a:t>R=5x10</a:t>
            </a:r>
            <a:r>
              <a:rPr lang="en-GB" sz="2400" baseline="30000" dirty="0">
                <a:latin typeface="CMR12"/>
              </a:rPr>
              <a:t>-14</a:t>
            </a:r>
            <a:r>
              <a:rPr lang="en-GB" sz="2400" dirty="0">
                <a:latin typeface="CMR12"/>
              </a:rPr>
              <a:t> m </a:t>
            </a:r>
          </a:p>
          <a:p>
            <a:endParaRPr lang="en-GB" sz="2400" dirty="0">
              <a:latin typeface="CMR12"/>
            </a:endParaRPr>
          </a:p>
          <a:p>
            <a:r>
              <a:rPr lang="en-GB" sz="2400" dirty="0">
                <a:latin typeface="CMR12"/>
              </a:rPr>
              <a:t>4 orders of magnitude smaller that atomic size scale!!</a:t>
            </a:r>
          </a:p>
          <a:p>
            <a:endParaRPr lang="en-GB" sz="2400" dirty="0">
              <a:latin typeface="CMR12"/>
            </a:endParaRPr>
          </a:p>
          <a:p>
            <a:r>
              <a:rPr lang="en-GB" sz="2400" dirty="0">
                <a:latin typeface="CMR12"/>
              </a:rPr>
              <a:t>NUCLEAR MODEL of ATOM</a:t>
            </a:r>
          </a:p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3.1 models for atoms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BAB4FC-B739-7B4F-A329-66CE7C37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04" y="1187450"/>
            <a:ext cx="68961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630936" y="570053"/>
            <a:ext cx="432036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MR12"/>
            </a:endParaRPr>
          </a:p>
          <a:p>
            <a:r>
              <a:rPr lang="en-GB" sz="2400" dirty="0">
                <a:latin typeface="CMR12"/>
              </a:rPr>
              <a:t>NUCLEAR MODEL of ATOM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BUT ITS IMPOSSIBLE WITH PARTICLES</a:t>
            </a:r>
          </a:p>
          <a:p>
            <a:endParaRPr lang="en-GB" sz="2400" dirty="0"/>
          </a:p>
          <a:p>
            <a:r>
              <a:rPr lang="en-GB" sz="2400" dirty="0"/>
              <a:t>Electron ‘orbiting’ in circle </a:t>
            </a:r>
          </a:p>
          <a:p>
            <a:endParaRPr lang="en-GB" sz="2400" dirty="0"/>
          </a:p>
          <a:p>
            <a:r>
              <a:rPr lang="en-GB" sz="2400" dirty="0"/>
              <a:t>Like gravitational orbits??? But we can give it a push!!</a:t>
            </a:r>
          </a:p>
          <a:p>
            <a:endParaRPr lang="en-GB" sz="2400" dirty="0"/>
          </a:p>
          <a:p>
            <a:r>
              <a:rPr lang="en-GB" sz="2400" dirty="0"/>
              <a:t>Also, circle so accelerating. Accelerating charges radiate!! Lose energy and crash into nucleus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3.1 models for atoms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DB98D-5B16-2C44-B518-A9FD58DA3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31" b="30811"/>
          <a:stretch/>
        </p:blipFill>
        <p:spPr>
          <a:xfrm>
            <a:off x="4666406" y="1052304"/>
            <a:ext cx="9159051" cy="4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3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7727-DB23-A34D-94CA-DE13CEB3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mechanics: Lecture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AB11B-2269-B942-B804-5E3FBCD3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Photons (wavy particles) –   p=h/</a:t>
            </a:r>
            <a:r>
              <a:rPr lang="en-US" dirty="0">
                <a:latin typeface="Symbol" pitchFamily="2" charset="2"/>
              </a:rPr>
              <a:t>l</a:t>
            </a:r>
          </a:p>
          <a:p>
            <a:r>
              <a:rPr lang="en-US" dirty="0"/>
              <a:t>Electrons (particle waves) -  p=h/</a:t>
            </a:r>
            <a:r>
              <a:rPr lang="en-US" dirty="0">
                <a:latin typeface="Symbol" pitchFamily="2" charset="2"/>
              </a:rPr>
              <a:t>l</a:t>
            </a:r>
          </a:p>
          <a:p>
            <a:r>
              <a:rPr lang="en-US" dirty="0"/>
              <a:t>Fundamental indeterminacy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p</a:t>
            </a:r>
            <a:r>
              <a:rPr lang="en-US" dirty="0"/>
              <a:t> &gt; </a:t>
            </a:r>
            <a:r>
              <a:rPr lang="en-US" dirty="0" err="1"/>
              <a:t>hbar</a:t>
            </a:r>
            <a:r>
              <a:rPr lang="en-US" dirty="0"/>
              <a:t>/2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Atomic structure – tiny nucleus!!</a:t>
            </a:r>
          </a:p>
          <a:p>
            <a:r>
              <a:rPr lang="en-US" dirty="0"/>
              <a:t>HOW???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BA4DB-103D-2D49-BF8D-20561DBD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00" t="14212" b="16620"/>
          <a:stretch/>
        </p:blipFill>
        <p:spPr>
          <a:xfrm>
            <a:off x="7850335" y="1636776"/>
            <a:ext cx="3492786" cy="15727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B1EE5C-8310-D945-81E7-63ABE88A3033}"/>
              </a:ext>
            </a:extLst>
          </p:cNvPr>
          <p:cNvSpPr/>
          <p:nvPr/>
        </p:nvSpPr>
        <p:spPr>
          <a:xfrm>
            <a:off x="9620256" y="4828032"/>
            <a:ext cx="502920" cy="4846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7C16E-9F1B-B845-AD39-BBFBFA0D181D}"/>
              </a:ext>
            </a:extLst>
          </p:cNvPr>
          <p:cNvSpPr txBox="1"/>
          <p:nvPr/>
        </p:nvSpPr>
        <p:spPr>
          <a:xfrm>
            <a:off x="9692640" y="4800600"/>
            <a:ext cx="25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96B4FE-82E6-C64E-AB78-7B532BEF877C}"/>
              </a:ext>
            </a:extLst>
          </p:cNvPr>
          <p:cNvSpPr/>
          <p:nvPr/>
        </p:nvSpPr>
        <p:spPr>
          <a:xfrm>
            <a:off x="8527549" y="3813048"/>
            <a:ext cx="2664000" cy="2664000"/>
          </a:xfrm>
          <a:prstGeom prst="ellipse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949E2-C38E-DC44-A46D-DEFA2A86C492}"/>
              </a:ext>
            </a:extLst>
          </p:cNvPr>
          <p:cNvSpPr/>
          <p:nvPr/>
        </p:nvSpPr>
        <p:spPr>
          <a:xfrm>
            <a:off x="10628416" y="4073236"/>
            <a:ext cx="169674" cy="1924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CFCA0-250C-7140-B47E-D668B89FC3BF}"/>
              </a:ext>
            </a:extLst>
          </p:cNvPr>
          <p:cNvSpPr txBox="1"/>
          <p:nvPr/>
        </p:nvSpPr>
        <p:spPr>
          <a:xfrm>
            <a:off x="10652562" y="3658590"/>
            <a:ext cx="49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9454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95310" y="1235072"/>
            <a:ext cx="576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Electrons (particle waves) -  p=h/</a:t>
            </a:r>
            <a:r>
              <a:rPr lang="en-US" sz="2400" dirty="0">
                <a:latin typeface="Symbol" pitchFamily="2" charset="2"/>
              </a:rPr>
              <a:t>l</a:t>
            </a:r>
          </a:p>
          <a:p>
            <a:r>
              <a:rPr lang="en-US" sz="2400" dirty="0"/>
              <a:t>Fundamental indeterminacy </a:t>
            </a:r>
            <a:r>
              <a:rPr lang="en-US" sz="2400" dirty="0" err="1">
                <a:latin typeface="Symbol" pitchFamily="2" charset="2"/>
              </a:rPr>
              <a:t>D</a:t>
            </a:r>
            <a:r>
              <a:rPr lang="en-US" sz="2400" dirty="0" err="1"/>
              <a:t>x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2" charset="2"/>
              </a:rPr>
              <a:t>D</a:t>
            </a:r>
            <a:r>
              <a:rPr lang="en-US" sz="2400" dirty="0" err="1"/>
              <a:t>p</a:t>
            </a:r>
            <a:r>
              <a:rPr lang="en-US" sz="2400" dirty="0"/>
              <a:t> &gt; </a:t>
            </a:r>
            <a:r>
              <a:rPr lang="en-US" sz="2400" dirty="0" err="1"/>
              <a:t>hbar</a:t>
            </a:r>
            <a:r>
              <a:rPr lang="en-US" sz="2400" dirty="0"/>
              <a:t>/2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3.1 models for atoms (</a:t>
            </a:r>
            <a:r>
              <a:rPr lang="en-US" sz="3600" dirty="0" err="1"/>
              <a:t>cont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450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08279A-AE0E-4C4A-9D9B-111277CC90E6}"/>
              </a:ext>
            </a:extLst>
          </p:cNvPr>
          <p:cNvSpPr txBox="1"/>
          <p:nvPr/>
        </p:nvSpPr>
        <p:spPr>
          <a:xfrm>
            <a:off x="548197" y="924805"/>
            <a:ext cx="4320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29EB2-8F7A-E44D-AE29-28B67EC5558C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3.2 Bohr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41933-3D89-C64D-8A60-957BE278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5" b="19102"/>
          <a:stretch/>
        </p:blipFill>
        <p:spPr>
          <a:xfrm>
            <a:off x="5684109" y="246888"/>
            <a:ext cx="7085722" cy="6444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2BD9B-B9CE-C444-9855-531E95D75536}"/>
              </a:ext>
            </a:extLst>
          </p:cNvPr>
          <p:cNvSpPr txBox="1"/>
          <p:nvPr/>
        </p:nvSpPr>
        <p:spPr>
          <a:xfrm>
            <a:off x="630936" y="570053"/>
            <a:ext cx="43203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MR12"/>
            </a:endParaRPr>
          </a:p>
          <a:p>
            <a:r>
              <a:rPr lang="en-GB" sz="2400" dirty="0"/>
              <a:t>Electrons have wavelength</a:t>
            </a:r>
          </a:p>
          <a:p>
            <a:r>
              <a:rPr lang="en-GB" sz="2400" dirty="0"/>
              <a:t>So can only exist (no destructive interference) at radii where l fits an integer number of times</a:t>
            </a:r>
          </a:p>
          <a:p>
            <a:endParaRPr lang="en-GB" sz="2400" dirty="0"/>
          </a:p>
          <a:p>
            <a:r>
              <a:rPr lang="en-GB" sz="2400" dirty="0"/>
              <a:t>Assume:</a:t>
            </a:r>
          </a:p>
          <a:p>
            <a:r>
              <a:rPr lang="en-GB" sz="2400" dirty="0"/>
              <a:t>Electrons in these orbits DON’T radiate (standing waves?)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211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36B0-CF23-E44D-B957-D7B0773C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Photons as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50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 photoelectric effect light as waves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06120-E927-3149-B0E7-5C9E8C6C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744" y="3022600"/>
            <a:ext cx="35814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D54B6-6083-CC41-A211-42F287D55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9" t="83470" r="12644" b="1485"/>
          <a:stretch/>
        </p:blipFill>
        <p:spPr>
          <a:xfrm>
            <a:off x="7857744" y="4462510"/>
            <a:ext cx="1681009" cy="2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31B6C-AC49-B541-9868-35ACC4CBDDCE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3.2 Bohr model (velocity)</a:t>
            </a:r>
          </a:p>
        </p:txBody>
      </p:sp>
    </p:spTree>
    <p:extLst>
      <p:ext uri="{BB962C8B-B14F-4D97-AF65-F5344CB8AC3E}">
        <p14:creationId xmlns:p14="http://schemas.microsoft.com/office/powerpoint/2010/main" val="283290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5A730-C005-E84A-BA14-90FA2ADD6CF0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3.2 Bohr model (radius)</a:t>
            </a:r>
          </a:p>
        </p:txBody>
      </p:sp>
    </p:spTree>
    <p:extLst>
      <p:ext uri="{BB962C8B-B14F-4D97-AF65-F5344CB8AC3E}">
        <p14:creationId xmlns:p14="http://schemas.microsoft.com/office/powerpoint/2010/main" val="293961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A4180-8EF6-834D-8BC0-AEC3F6A84091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3.2 Bohr model (energy)</a:t>
            </a:r>
          </a:p>
        </p:txBody>
      </p:sp>
    </p:spTree>
    <p:extLst>
      <p:ext uri="{BB962C8B-B14F-4D97-AF65-F5344CB8AC3E}">
        <p14:creationId xmlns:p14="http://schemas.microsoft.com/office/powerpoint/2010/main" val="2900455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CA6BB-EDF7-6543-9E14-66BA14CB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73" y="808530"/>
            <a:ext cx="8075221" cy="5696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A4180-8EF6-834D-8BC0-AEC3F6A84091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3.2 Bohr model (energy levels)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A4398-C41D-EB4B-89D2-958131E6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078"/>
            <a:ext cx="5166949" cy="36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6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A4180-8EF6-834D-8BC0-AEC3F6A84091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3.3 limitations of Bohr model</a:t>
            </a:r>
          </a:p>
        </p:txBody>
      </p:sp>
    </p:spTree>
    <p:extLst>
      <p:ext uri="{BB962C8B-B14F-4D97-AF65-F5344CB8AC3E}">
        <p14:creationId xmlns:p14="http://schemas.microsoft.com/office/powerpoint/2010/main" val="295446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A4180-8EF6-834D-8BC0-AEC3F6A84091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3.4  blackbody radiation</a:t>
            </a:r>
          </a:p>
        </p:txBody>
      </p:sp>
    </p:spTree>
    <p:extLst>
      <p:ext uri="{BB962C8B-B14F-4D97-AF65-F5344CB8AC3E}">
        <p14:creationId xmlns:p14="http://schemas.microsoft.com/office/powerpoint/2010/main" val="512552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7EB74C-8908-8E45-98F8-D869650B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448022"/>
            <a:ext cx="5166949" cy="3631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D7727-DB23-A34D-94CA-DE13CEB3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mechanics: Lecture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AB11B-2269-B942-B804-5E3FBCD3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Borh</a:t>
            </a:r>
            <a:r>
              <a:rPr lang="en-US" dirty="0"/>
              <a:t> model – awesome…</a:t>
            </a:r>
            <a:endParaRPr lang="en-US" dirty="0">
              <a:latin typeface="Symbol" pitchFamily="2" charset="2"/>
            </a:endParaRPr>
          </a:p>
          <a:p>
            <a:r>
              <a:rPr lang="en-US" dirty="0"/>
              <a:t>…but clunky classical-quantum merger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 wave equation for matter!! </a:t>
            </a:r>
          </a:p>
          <a:p>
            <a:r>
              <a:rPr lang="en-US" dirty="0" err="1">
                <a:solidFill>
                  <a:srgbClr val="FF0000"/>
                </a:solidFill>
              </a:rPr>
              <a:t>Schroedinger</a:t>
            </a:r>
            <a:r>
              <a:rPr lang="en-US" dirty="0">
                <a:solidFill>
                  <a:srgbClr val="FF0000"/>
                </a:solidFill>
              </a:rPr>
              <a:t> equation!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7A7BC1-0D8C-4646-A3D5-616A8A7F3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25" r="36398" b="19102"/>
          <a:stretch/>
        </p:blipFill>
        <p:spPr>
          <a:xfrm rot="16200000">
            <a:off x="6716283" y="3429220"/>
            <a:ext cx="4506673" cy="64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2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117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 Quantum mechanics </a:t>
            </a:r>
          </a:p>
        </p:txBody>
      </p:sp>
    </p:spTree>
    <p:extLst>
      <p:ext uri="{BB962C8B-B14F-4D97-AF65-F5344CB8AC3E}">
        <p14:creationId xmlns:p14="http://schemas.microsoft.com/office/powerpoint/2010/main" val="1370006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58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 Quantum mechanics</a:t>
            </a:r>
          </a:p>
        </p:txBody>
      </p:sp>
    </p:spTree>
    <p:extLst>
      <p:ext uri="{BB962C8B-B14F-4D97-AF65-F5344CB8AC3E}">
        <p14:creationId xmlns:p14="http://schemas.microsoft.com/office/powerpoint/2010/main" val="3861382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002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 Quantum mechanics</a:t>
            </a:r>
          </a:p>
        </p:txBody>
      </p:sp>
    </p:spTree>
    <p:extLst>
      <p:ext uri="{BB962C8B-B14F-4D97-AF65-F5344CB8AC3E}">
        <p14:creationId xmlns:p14="http://schemas.microsoft.com/office/powerpoint/2010/main" val="147040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36B0-CF23-E44D-B957-D7B0773C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Photons as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7865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 photoelectric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Electrons collected at anode by +</a:t>
            </a:r>
            <a:r>
              <a:rPr lang="en-US" dirty="0" err="1"/>
              <a:t>Vac</a:t>
            </a:r>
            <a:r>
              <a:rPr lang="en-US" dirty="0"/>
              <a:t> where </a:t>
            </a:r>
          </a:p>
          <a:p>
            <a:pPr marL="0" indent="0">
              <a:buNone/>
            </a:pPr>
            <a:r>
              <a:rPr lang="en-US" dirty="0"/>
              <a:t>e </a:t>
            </a:r>
            <a:r>
              <a:rPr lang="en-US" dirty="0" err="1"/>
              <a:t>Vac</a:t>
            </a:r>
            <a:r>
              <a:rPr lang="en-US" dirty="0"/>
              <a:t> &gt;&gt; initial KE of electrons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06120-E927-3149-B0E7-5C9E8C6C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36" y="3781552"/>
            <a:ext cx="3581400" cy="1727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3BBB3F-45D7-B54F-9C8E-E3A138DFA0E2}"/>
              </a:ext>
            </a:extLst>
          </p:cNvPr>
          <p:cNvSpPr/>
          <p:nvPr/>
        </p:nvSpPr>
        <p:spPr>
          <a:xfrm>
            <a:off x="6198920" y="2315689"/>
            <a:ext cx="5583936" cy="430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96DD09-45C4-8A4A-8A52-E1579EB389B1}"/>
              </a:ext>
            </a:extLst>
          </p:cNvPr>
          <p:cNvSpPr/>
          <p:nvPr/>
        </p:nvSpPr>
        <p:spPr>
          <a:xfrm>
            <a:off x="8514609" y="2743200"/>
            <a:ext cx="996220" cy="320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C2091-0247-FB45-85D0-8870D7401755}"/>
              </a:ext>
            </a:extLst>
          </p:cNvPr>
          <p:cNvSpPr/>
          <p:nvPr/>
        </p:nvSpPr>
        <p:spPr>
          <a:xfrm>
            <a:off x="8847117" y="3681351"/>
            <a:ext cx="1911927" cy="70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1B3A56-EC1B-494A-A4E7-0C6D1EC0FEAF}"/>
              </a:ext>
            </a:extLst>
          </p:cNvPr>
          <p:cNvCxnSpPr/>
          <p:nvPr/>
        </p:nvCxnSpPr>
        <p:spPr>
          <a:xfrm flipV="1">
            <a:off x="10616540" y="1341912"/>
            <a:ext cx="0" cy="390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A07331-F08A-334D-ADD5-31372A593F8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012719" y="1341912"/>
            <a:ext cx="654" cy="140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BB68B-F8BB-B948-A673-D35CB7D4AD06}"/>
              </a:ext>
            </a:extLst>
          </p:cNvPr>
          <p:cNvCxnSpPr>
            <a:cxnSpLocks/>
          </p:cNvCxnSpPr>
          <p:nvPr/>
        </p:nvCxnSpPr>
        <p:spPr>
          <a:xfrm>
            <a:off x="9013371" y="1341912"/>
            <a:ext cx="87877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CF010C-BB57-594C-8A70-204D8E437A61}"/>
              </a:ext>
            </a:extLst>
          </p:cNvPr>
          <p:cNvCxnSpPr>
            <a:cxnSpLocks/>
          </p:cNvCxnSpPr>
          <p:nvPr/>
        </p:nvCxnSpPr>
        <p:spPr>
          <a:xfrm flipV="1">
            <a:off x="10094026" y="1341912"/>
            <a:ext cx="52251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4E007-3B55-E84C-9BF5-0FB2FB419E35}"/>
              </a:ext>
            </a:extLst>
          </p:cNvPr>
          <p:cNvCxnSpPr/>
          <p:nvPr/>
        </p:nvCxnSpPr>
        <p:spPr>
          <a:xfrm>
            <a:off x="10094026" y="914400"/>
            <a:ext cx="0" cy="91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E14FE2-3E6A-8F49-A0FB-1A839DA6F6D8}"/>
              </a:ext>
            </a:extLst>
          </p:cNvPr>
          <p:cNvCxnSpPr/>
          <p:nvPr/>
        </p:nvCxnSpPr>
        <p:spPr>
          <a:xfrm>
            <a:off x="9892145" y="1187532"/>
            <a:ext cx="0" cy="3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BD67BC-5749-A74F-BA8F-86DA8EBF8A69}"/>
              </a:ext>
            </a:extLst>
          </p:cNvPr>
          <p:cNvSpPr txBox="1"/>
          <p:nvPr/>
        </p:nvSpPr>
        <p:spPr>
          <a:xfrm>
            <a:off x="9280566" y="475966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</a:t>
            </a:r>
            <a:r>
              <a:rPr lang="en-US" sz="2800" baseline="-25000" dirty="0" err="1"/>
              <a:t>ac</a:t>
            </a:r>
            <a:r>
              <a:rPr lang="en-US" sz="2800" dirty="0"/>
              <a:t> + -</a:t>
            </a:r>
          </a:p>
          <a:p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EE4C6C-1BB1-6E4F-BA88-8927F99C641B}"/>
              </a:ext>
            </a:extLst>
          </p:cNvPr>
          <p:cNvSpPr txBox="1"/>
          <p:nvPr/>
        </p:nvSpPr>
        <p:spPr>
          <a:xfrm>
            <a:off x="7446106" y="2727244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anode</a:t>
            </a:r>
          </a:p>
          <a:p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301CA1-999E-9643-BA74-A76BD0607EB4}"/>
              </a:ext>
            </a:extLst>
          </p:cNvPr>
          <p:cNvSpPr txBox="1"/>
          <p:nvPr/>
        </p:nvSpPr>
        <p:spPr>
          <a:xfrm>
            <a:off x="9452758" y="5349095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cathode</a:t>
            </a:r>
          </a:p>
          <a:p>
            <a:endParaRPr lang="en-US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CCAB5E-7D02-F246-B2C0-F8B5282B606C}"/>
              </a:ext>
            </a:extLst>
          </p:cNvPr>
          <p:cNvSpPr/>
          <p:nvPr/>
        </p:nvSpPr>
        <p:spPr>
          <a:xfrm>
            <a:off x="10295906" y="1903586"/>
            <a:ext cx="623454" cy="490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8028A3-E1E0-1249-B1F8-F3D206612BF8}"/>
              </a:ext>
            </a:extLst>
          </p:cNvPr>
          <p:cNvSpPr txBox="1"/>
          <p:nvPr/>
        </p:nvSpPr>
        <p:spPr>
          <a:xfrm>
            <a:off x="10569038" y="1876306"/>
            <a:ext cx="24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98467B-1C27-D84B-99A5-B582C92BF529}"/>
              </a:ext>
            </a:extLst>
          </p:cNvPr>
          <p:cNvCxnSpPr/>
          <p:nvPr/>
        </p:nvCxnSpPr>
        <p:spPr>
          <a:xfrm flipV="1">
            <a:off x="9060874" y="3574473"/>
            <a:ext cx="0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5CCF04-8198-014C-ACD0-B3026D3C27C6}"/>
              </a:ext>
            </a:extLst>
          </p:cNvPr>
          <p:cNvCxnSpPr>
            <a:cxnSpLocks/>
          </p:cNvCxnSpPr>
          <p:nvPr/>
        </p:nvCxnSpPr>
        <p:spPr>
          <a:xfrm flipV="1">
            <a:off x="9452758" y="3574473"/>
            <a:ext cx="0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142445-5FAD-C14E-AF2A-2A6ED96FA6EF}"/>
              </a:ext>
            </a:extLst>
          </p:cNvPr>
          <p:cNvCxnSpPr>
            <a:cxnSpLocks/>
          </p:cNvCxnSpPr>
          <p:nvPr/>
        </p:nvCxnSpPr>
        <p:spPr>
          <a:xfrm flipV="1">
            <a:off x="9237023" y="3978234"/>
            <a:ext cx="0" cy="80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BE4F22F-D757-5D4C-808E-1A1B5E3087AE}"/>
              </a:ext>
            </a:extLst>
          </p:cNvPr>
          <p:cNvSpPr/>
          <p:nvPr/>
        </p:nvSpPr>
        <p:spPr>
          <a:xfrm flipH="1">
            <a:off x="8428459" y="2394222"/>
            <a:ext cx="26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+ + + + 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DBE62F-3D05-8848-9A32-9C1ABFABE228}"/>
              </a:ext>
            </a:extLst>
          </p:cNvPr>
          <p:cNvSpPr/>
          <p:nvPr/>
        </p:nvSpPr>
        <p:spPr>
          <a:xfrm flipH="1">
            <a:off x="8146090" y="5551523"/>
            <a:ext cx="26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- - - - - -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C3DF2CF-87BC-B845-9B8E-662D0FB46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9" t="83470" r="12644" b="1485"/>
          <a:stretch/>
        </p:blipFill>
        <p:spPr>
          <a:xfrm>
            <a:off x="7551729" y="5215543"/>
            <a:ext cx="1681009" cy="2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9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002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4.1  what is </a:t>
            </a:r>
            <a:r>
              <a:rPr lang="en-US" sz="3600" dirty="0">
                <a:latin typeface="Symbol" pitchFamily="2" charset="2"/>
              </a:rPr>
              <a:t>Y</a:t>
            </a:r>
            <a:r>
              <a:rPr lang="en-US" sz="3600" dirty="0"/>
              <a:t>(</a:t>
            </a:r>
            <a:r>
              <a:rPr lang="en-US" sz="3600" dirty="0" err="1"/>
              <a:t>x,t</a:t>
            </a:r>
            <a:r>
              <a:rPr lang="en-US" sz="3600" dirty="0"/>
              <a:t>)?</a:t>
            </a:r>
            <a:endParaRPr lang="en-US" sz="3600" dirty="0">
              <a:latin typeface="Symbol" pitchFamily="2" charset="2"/>
            </a:endParaRPr>
          </a:p>
        </p:txBody>
      </p:sp>
      <p:pic>
        <p:nvPicPr>
          <p:cNvPr id="3" name="Picture 1" descr="page13image11746544">
            <a:extLst>
              <a:ext uri="{FF2B5EF4-FFF2-40B4-BE49-F238E27FC236}">
                <a16:creationId xmlns:a16="http://schemas.microsoft.com/office/drawing/2014/main" id="{D1BD8F24-A84A-164C-B67B-C57B358A0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" r="1"/>
          <a:stretch/>
        </p:blipFill>
        <p:spPr bwMode="auto">
          <a:xfrm rot="5400000">
            <a:off x="6285805" y="1245153"/>
            <a:ext cx="6106805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76D78-E4ED-8347-A044-0040F36AA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t="4003" r="64910" b="20733"/>
          <a:stretch/>
        </p:blipFill>
        <p:spPr>
          <a:xfrm rot="5400000">
            <a:off x="8851641" y="-485082"/>
            <a:ext cx="1355835" cy="2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9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002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4.2  </a:t>
            </a:r>
            <a:r>
              <a:rPr lang="en-US" sz="3600" dirty="0" err="1"/>
              <a:t>Normalisation</a:t>
            </a:r>
            <a:endParaRPr lang="en-US" sz="360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959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002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4.2  </a:t>
            </a:r>
            <a:r>
              <a:rPr lang="en-US" sz="3600" dirty="0" err="1"/>
              <a:t>Normalisation</a:t>
            </a:r>
            <a:endParaRPr lang="en-US" sz="360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7503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002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 Solving for </a:t>
            </a:r>
            <a:r>
              <a:rPr lang="en-US" sz="3600" dirty="0">
                <a:latin typeface="Symbol" pitchFamily="2" charset="2"/>
              </a:rPr>
              <a:t>Y</a:t>
            </a:r>
            <a:r>
              <a:rPr lang="en-US" sz="3600" dirty="0"/>
              <a:t>(</a:t>
            </a:r>
            <a:r>
              <a:rPr lang="en-US" sz="3600" dirty="0" err="1"/>
              <a:t>x,t</a:t>
            </a:r>
            <a:r>
              <a:rPr lang="en-US" sz="3600" dirty="0"/>
              <a:t>) using time INDEPENDENT </a:t>
            </a:r>
            <a:r>
              <a:rPr lang="en-US" sz="3600" dirty="0" err="1"/>
              <a:t>schroedinger</a:t>
            </a:r>
            <a:r>
              <a:rPr lang="en-US" sz="3600" dirty="0"/>
              <a:t> equation. </a:t>
            </a:r>
            <a:endParaRPr lang="en-US" sz="360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6349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12AE6-4DC1-0641-AB73-6966E3060096}"/>
              </a:ext>
            </a:extLst>
          </p:cNvPr>
          <p:cNvSpPr txBox="1"/>
          <p:nvPr/>
        </p:nvSpPr>
        <p:spPr>
          <a:xfrm>
            <a:off x="630936" y="246888"/>
            <a:ext cx="1002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 Solving for </a:t>
            </a:r>
            <a:r>
              <a:rPr lang="en-US" sz="3600" dirty="0">
                <a:latin typeface="Symbol" pitchFamily="2" charset="2"/>
              </a:rPr>
              <a:t>Y</a:t>
            </a:r>
            <a:r>
              <a:rPr lang="en-US" sz="3600" dirty="0"/>
              <a:t>(</a:t>
            </a:r>
            <a:r>
              <a:rPr lang="en-US" sz="3600" dirty="0" err="1"/>
              <a:t>x,t</a:t>
            </a:r>
            <a:r>
              <a:rPr lang="en-US" sz="3600" dirty="0"/>
              <a:t>) using time INDEPENDENT </a:t>
            </a:r>
            <a:r>
              <a:rPr lang="en-US" sz="3600" dirty="0" err="1"/>
              <a:t>schroedinger</a:t>
            </a:r>
            <a:r>
              <a:rPr lang="en-US" sz="3600" dirty="0"/>
              <a:t> equation. </a:t>
            </a:r>
            <a:endParaRPr lang="en-US" sz="360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436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36B0-CF23-E44D-B957-D7B0773C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Photons as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50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 photoelectric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Swap battery round!</a:t>
            </a:r>
          </a:p>
          <a:p>
            <a:pPr marL="0" indent="0">
              <a:buNone/>
            </a:pPr>
            <a:r>
              <a:rPr lang="en-US" dirty="0"/>
              <a:t>Increase till electrons stopped </a:t>
            </a:r>
          </a:p>
          <a:p>
            <a:pPr marL="0" indent="0">
              <a:buNone/>
            </a:pPr>
            <a:r>
              <a:rPr lang="en-US" dirty="0"/>
              <a:t>V0=stopping potential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Measures KE=-V0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06120-E927-3149-B0E7-5C9E8C6C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36" y="3781552"/>
            <a:ext cx="3581400" cy="1727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3BBB3F-45D7-B54F-9C8E-E3A138DFA0E2}"/>
              </a:ext>
            </a:extLst>
          </p:cNvPr>
          <p:cNvSpPr/>
          <p:nvPr/>
        </p:nvSpPr>
        <p:spPr>
          <a:xfrm>
            <a:off x="6198920" y="2315689"/>
            <a:ext cx="5583936" cy="430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96DD09-45C4-8A4A-8A52-E1579EB389B1}"/>
              </a:ext>
            </a:extLst>
          </p:cNvPr>
          <p:cNvSpPr/>
          <p:nvPr/>
        </p:nvSpPr>
        <p:spPr>
          <a:xfrm>
            <a:off x="8514609" y="2743200"/>
            <a:ext cx="996220" cy="320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C2091-0247-FB45-85D0-8870D7401755}"/>
              </a:ext>
            </a:extLst>
          </p:cNvPr>
          <p:cNvSpPr/>
          <p:nvPr/>
        </p:nvSpPr>
        <p:spPr>
          <a:xfrm>
            <a:off x="8847117" y="3681351"/>
            <a:ext cx="1911927" cy="70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1B3A56-EC1B-494A-A4E7-0C6D1EC0FEAF}"/>
              </a:ext>
            </a:extLst>
          </p:cNvPr>
          <p:cNvCxnSpPr/>
          <p:nvPr/>
        </p:nvCxnSpPr>
        <p:spPr>
          <a:xfrm flipV="1">
            <a:off x="10616540" y="1341912"/>
            <a:ext cx="0" cy="390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A07331-F08A-334D-ADD5-31372A593F8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012719" y="1341912"/>
            <a:ext cx="654" cy="140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BB68B-F8BB-B948-A673-D35CB7D4AD06}"/>
              </a:ext>
            </a:extLst>
          </p:cNvPr>
          <p:cNvCxnSpPr>
            <a:cxnSpLocks/>
          </p:cNvCxnSpPr>
          <p:nvPr/>
        </p:nvCxnSpPr>
        <p:spPr>
          <a:xfrm>
            <a:off x="9013371" y="1341912"/>
            <a:ext cx="87877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CF010C-BB57-594C-8A70-204D8E437A61}"/>
              </a:ext>
            </a:extLst>
          </p:cNvPr>
          <p:cNvCxnSpPr>
            <a:cxnSpLocks/>
          </p:cNvCxnSpPr>
          <p:nvPr/>
        </p:nvCxnSpPr>
        <p:spPr>
          <a:xfrm flipV="1">
            <a:off x="10094026" y="1341912"/>
            <a:ext cx="52251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4E007-3B55-E84C-9BF5-0FB2FB419E35}"/>
              </a:ext>
            </a:extLst>
          </p:cNvPr>
          <p:cNvCxnSpPr/>
          <p:nvPr/>
        </p:nvCxnSpPr>
        <p:spPr>
          <a:xfrm>
            <a:off x="9939648" y="914400"/>
            <a:ext cx="0" cy="91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E14FE2-3E6A-8F49-A0FB-1A839DA6F6D8}"/>
              </a:ext>
            </a:extLst>
          </p:cNvPr>
          <p:cNvCxnSpPr/>
          <p:nvPr/>
        </p:nvCxnSpPr>
        <p:spPr>
          <a:xfrm>
            <a:off x="10082149" y="1187532"/>
            <a:ext cx="0" cy="3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BD67BC-5749-A74F-BA8F-86DA8EBF8A69}"/>
              </a:ext>
            </a:extLst>
          </p:cNvPr>
          <p:cNvSpPr txBox="1"/>
          <p:nvPr/>
        </p:nvSpPr>
        <p:spPr>
          <a:xfrm>
            <a:off x="9280566" y="475966"/>
            <a:ext cx="146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+ -</a:t>
            </a:r>
          </a:p>
          <a:p>
            <a:endParaRPr lang="en-US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CCAB5E-7D02-F246-B2C0-F8B5282B606C}"/>
              </a:ext>
            </a:extLst>
          </p:cNvPr>
          <p:cNvSpPr/>
          <p:nvPr/>
        </p:nvSpPr>
        <p:spPr>
          <a:xfrm>
            <a:off x="10295906" y="1903586"/>
            <a:ext cx="623454" cy="490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8028A3-E1E0-1249-B1F8-F3D206612BF8}"/>
              </a:ext>
            </a:extLst>
          </p:cNvPr>
          <p:cNvSpPr txBox="1"/>
          <p:nvPr/>
        </p:nvSpPr>
        <p:spPr>
          <a:xfrm>
            <a:off x="10569038" y="1876306"/>
            <a:ext cx="24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E4F22F-D757-5D4C-808E-1A1B5E3087AE}"/>
              </a:ext>
            </a:extLst>
          </p:cNvPr>
          <p:cNvSpPr/>
          <p:nvPr/>
        </p:nvSpPr>
        <p:spPr>
          <a:xfrm flipH="1">
            <a:off x="8086714" y="5434512"/>
            <a:ext cx="26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+ + + + 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DBE62F-3D05-8848-9A32-9C1ABFABE228}"/>
              </a:ext>
            </a:extLst>
          </p:cNvPr>
          <p:cNvSpPr/>
          <p:nvPr/>
        </p:nvSpPr>
        <p:spPr>
          <a:xfrm flipH="1">
            <a:off x="8428459" y="2392823"/>
            <a:ext cx="26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- - - - - -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ABA4581-09C1-E74E-95B7-47E7BCF68C9E}"/>
              </a:ext>
            </a:extLst>
          </p:cNvPr>
          <p:cNvSpPr/>
          <p:nvPr/>
        </p:nvSpPr>
        <p:spPr>
          <a:xfrm>
            <a:off x="8847117" y="3467595"/>
            <a:ext cx="700644" cy="890649"/>
          </a:xfrm>
          <a:custGeom>
            <a:avLst/>
            <a:gdLst>
              <a:gd name="connsiteX0" fmla="*/ 700644 w 700644"/>
              <a:gd name="connsiteY0" fmla="*/ 890649 h 890649"/>
              <a:gd name="connsiteX1" fmla="*/ 676893 w 700644"/>
              <a:gd name="connsiteY1" fmla="*/ 807522 h 890649"/>
              <a:gd name="connsiteX2" fmla="*/ 665018 w 700644"/>
              <a:gd name="connsiteY2" fmla="*/ 760021 h 890649"/>
              <a:gd name="connsiteX3" fmla="*/ 641267 w 700644"/>
              <a:gd name="connsiteY3" fmla="*/ 451262 h 890649"/>
              <a:gd name="connsiteX4" fmla="*/ 629392 w 700644"/>
              <a:gd name="connsiteY4" fmla="*/ 403761 h 890649"/>
              <a:gd name="connsiteX5" fmla="*/ 617517 w 700644"/>
              <a:gd name="connsiteY5" fmla="*/ 320634 h 890649"/>
              <a:gd name="connsiteX6" fmla="*/ 593766 w 700644"/>
              <a:gd name="connsiteY6" fmla="*/ 249382 h 890649"/>
              <a:gd name="connsiteX7" fmla="*/ 558140 w 700644"/>
              <a:gd name="connsiteY7" fmla="*/ 106878 h 890649"/>
              <a:gd name="connsiteX8" fmla="*/ 546265 w 700644"/>
              <a:gd name="connsiteY8" fmla="*/ 71252 h 890649"/>
              <a:gd name="connsiteX9" fmla="*/ 510639 w 700644"/>
              <a:gd name="connsiteY9" fmla="*/ 35626 h 890649"/>
              <a:gd name="connsiteX10" fmla="*/ 475013 w 700644"/>
              <a:gd name="connsiteY10" fmla="*/ 11875 h 890649"/>
              <a:gd name="connsiteX11" fmla="*/ 391886 w 700644"/>
              <a:gd name="connsiteY11" fmla="*/ 0 h 890649"/>
              <a:gd name="connsiteX12" fmla="*/ 320634 w 700644"/>
              <a:gd name="connsiteY12" fmla="*/ 35626 h 890649"/>
              <a:gd name="connsiteX13" fmla="*/ 296883 w 700644"/>
              <a:gd name="connsiteY13" fmla="*/ 71252 h 890649"/>
              <a:gd name="connsiteX14" fmla="*/ 261257 w 700644"/>
              <a:gd name="connsiteY14" fmla="*/ 106878 h 890649"/>
              <a:gd name="connsiteX15" fmla="*/ 213756 w 700644"/>
              <a:gd name="connsiteY15" fmla="*/ 178130 h 890649"/>
              <a:gd name="connsiteX16" fmla="*/ 190005 w 700644"/>
              <a:gd name="connsiteY16" fmla="*/ 213756 h 890649"/>
              <a:gd name="connsiteX17" fmla="*/ 154379 w 700644"/>
              <a:gd name="connsiteY17" fmla="*/ 320634 h 890649"/>
              <a:gd name="connsiteX18" fmla="*/ 142504 w 700644"/>
              <a:gd name="connsiteY18" fmla="*/ 356260 h 890649"/>
              <a:gd name="connsiteX19" fmla="*/ 118753 w 700644"/>
              <a:gd name="connsiteY19" fmla="*/ 403761 h 890649"/>
              <a:gd name="connsiteX20" fmla="*/ 95002 w 700644"/>
              <a:gd name="connsiteY20" fmla="*/ 475013 h 890649"/>
              <a:gd name="connsiteX21" fmla="*/ 59377 w 700644"/>
              <a:gd name="connsiteY21" fmla="*/ 581891 h 890649"/>
              <a:gd name="connsiteX22" fmla="*/ 23751 w 700644"/>
              <a:gd name="connsiteY22" fmla="*/ 688769 h 890649"/>
              <a:gd name="connsiteX23" fmla="*/ 11875 w 700644"/>
              <a:gd name="connsiteY23" fmla="*/ 724395 h 890649"/>
              <a:gd name="connsiteX24" fmla="*/ 0 w 700644"/>
              <a:gd name="connsiteY24" fmla="*/ 760021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0644" h="890649">
                <a:moveTo>
                  <a:pt x="700644" y="890649"/>
                </a:moveTo>
                <a:cubicBezTo>
                  <a:pt x="692727" y="862940"/>
                  <a:pt x="684476" y="835324"/>
                  <a:pt x="676893" y="807522"/>
                </a:cubicBezTo>
                <a:cubicBezTo>
                  <a:pt x="672599" y="791776"/>
                  <a:pt x="666432" y="776281"/>
                  <a:pt x="665018" y="760021"/>
                </a:cubicBezTo>
                <a:cubicBezTo>
                  <a:pt x="650140" y="588916"/>
                  <a:pt x="664364" y="578294"/>
                  <a:pt x="641267" y="451262"/>
                </a:cubicBezTo>
                <a:cubicBezTo>
                  <a:pt x="638347" y="435204"/>
                  <a:pt x="632312" y="419819"/>
                  <a:pt x="629392" y="403761"/>
                </a:cubicBezTo>
                <a:cubicBezTo>
                  <a:pt x="624385" y="376222"/>
                  <a:pt x="623811" y="347908"/>
                  <a:pt x="617517" y="320634"/>
                </a:cubicBezTo>
                <a:cubicBezTo>
                  <a:pt x="611888" y="296240"/>
                  <a:pt x="597882" y="274077"/>
                  <a:pt x="593766" y="249382"/>
                </a:cubicBezTo>
                <a:cubicBezTo>
                  <a:pt x="577775" y="153433"/>
                  <a:pt x="589506" y="200975"/>
                  <a:pt x="558140" y="106878"/>
                </a:cubicBezTo>
                <a:cubicBezTo>
                  <a:pt x="554182" y="95003"/>
                  <a:pt x="555116" y="80103"/>
                  <a:pt x="546265" y="71252"/>
                </a:cubicBezTo>
                <a:cubicBezTo>
                  <a:pt x="534390" y="59377"/>
                  <a:pt x="523541" y="46377"/>
                  <a:pt x="510639" y="35626"/>
                </a:cubicBezTo>
                <a:cubicBezTo>
                  <a:pt x="499675" y="26489"/>
                  <a:pt x="488684" y="15976"/>
                  <a:pt x="475013" y="11875"/>
                </a:cubicBezTo>
                <a:cubicBezTo>
                  <a:pt x="448203" y="3832"/>
                  <a:pt x="419595" y="3958"/>
                  <a:pt x="391886" y="0"/>
                </a:cubicBezTo>
                <a:cubicBezTo>
                  <a:pt x="362909" y="9659"/>
                  <a:pt x="343656" y="12604"/>
                  <a:pt x="320634" y="35626"/>
                </a:cubicBezTo>
                <a:cubicBezTo>
                  <a:pt x="310542" y="45718"/>
                  <a:pt x="306020" y="60288"/>
                  <a:pt x="296883" y="71252"/>
                </a:cubicBezTo>
                <a:cubicBezTo>
                  <a:pt x="286132" y="84154"/>
                  <a:pt x="271568" y="93621"/>
                  <a:pt x="261257" y="106878"/>
                </a:cubicBezTo>
                <a:cubicBezTo>
                  <a:pt x="243732" y="129410"/>
                  <a:pt x="229590" y="154379"/>
                  <a:pt x="213756" y="178130"/>
                </a:cubicBezTo>
                <a:lnTo>
                  <a:pt x="190005" y="213756"/>
                </a:lnTo>
                <a:lnTo>
                  <a:pt x="154379" y="320634"/>
                </a:lnTo>
                <a:cubicBezTo>
                  <a:pt x="150421" y="332509"/>
                  <a:pt x="148102" y="345064"/>
                  <a:pt x="142504" y="356260"/>
                </a:cubicBezTo>
                <a:cubicBezTo>
                  <a:pt x="134587" y="372094"/>
                  <a:pt x="125328" y="387325"/>
                  <a:pt x="118753" y="403761"/>
                </a:cubicBezTo>
                <a:cubicBezTo>
                  <a:pt x="109455" y="427006"/>
                  <a:pt x="102919" y="451262"/>
                  <a:pt x="95002" y="475013"/>
                </a:cubicBezTo>
                <a:lnTo>
                  <a:pt x="59377" y="581891"/>
                </a:lnTo>
                <a:lnTo>
                  <a:pt x="23751" y="688769"/>
                </a:lnTo>
                <a:lnTo>
                  <a:pt x="11875" y="724395"/>
                </a:lnTo>
                <a:lnTo>
                  <a:pt x="0" y="760021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9C70AB0-339B-0F4B-A6A4-82F313F5B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9" t="83470" r="12644" b="1485"/>
          <a:stretch/>
        </p:blipFill>
        <p:spPr>
          <a:xfrm>
            <a:off x="7551729" y="5215543"/>
            <a:ext cx="1681009" cy="2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6" y="1433094"/>
            <a:ext cx="568135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goes with intensity of light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FACB9-AFF0-D548-A186-270C8900D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62"/>
          <a:stretch/>
        </p:blipFill>
        <p:spPr>
          <a:xfrm>
            <a:off x="0" y="2303811"/>
            <a:ext cx="5717722" cy="50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9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735FF9-7826-074E-91C9-037953B9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2" t="35556" r="2250" b="16994"/>
          <a:stretch/>
        </p:blipFill>
        <p:spPr>
          <a:xfrm>
            <a:off x="7606588" y="2933206"/>
            <a:ext cx="4851617" cy="40257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5CF81E-2A8B-3144-B1CE-5D3C07EDE7EE}"/>
              </a:ext>
            </a:extLst>
          </p:cNvPr>
          <p:cNvSpPr/>
          <p:nvPr/>
        </p:nvSpPr>
        <p:spPr>
          <a:xfrm>
            <a:off x="7702357" y="883042"/>
            <a:ext cx="4053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Stopping potential (electron KE) goes with </a:t>
            </a:r>
          </a:p>
          <a:p>
            <a:r>
              <a:rPr lang="en-US" sz="2800" dirty="0"/>
              <a:t>frequency of light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7B041-C288-9045-97F7-FA70A729B896}"/>
              </a:ext>
            </a:extLst>
          </p:cNvPr>
          <p:cNvCxnSpPr>
            <a:cxnSpLocks/>
          </p:cNvCxnSpPr>
          <p:nvPr/>
        </p:nvCxnSpPr>
        <p:spPr>
          <a:xfrm flipV="1">
            <a:off x="8257032" y="3319272"/>
            <a:ext cx="2240280" cy="224028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36543DA-32CA-194F-AE1B-B01BA8F2C98D}"/>
              </a:ext>
            </a:extLst>
          </p:cNvPr>
          <p:cNvSpPr/>
          <p:nvPr/>
        </p:nvSpPr>
        <p:spPr>
          <a:xfrm>
            <a:off x="10082151" y="3610099"/>
            <a:ext cx="118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DC6FE9-3156-8340-827C-FAB7F4CDAA91}"/>
              </a:ext>
            </a:extLst>
          </p:cNvPr>
          <p:cNvSpPr/>
          <p:nvPr/>
        </p:nvSpPr>
        <p:spPr>
          <a:xfrm>
            <a:off x="9610585" y="4071257"/>
            <a:ext cx="118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A24687-00A8-CD49-A72D-B0B02571ED13}"/>
              </a:ext>
            </a:extLst>
          </p:cNvPr>
          <p:cNvSpPr/>
          <p:nvPr/>
        </p:nvSpPr>
        <p:spPr>
          <a:xfrm>
            <a:off x="9154989" y="4544291"/>
            <a:ext cx="118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DB4AD8-A849-3444-8622-9FF7BC37C013}"/>
              </a:ext>
            </a:extLst>
          </p:cNvPr>
          <p:cNvCxnSpPr/>
          <p:nvPr/>
        </p:nvCxnSpPr>
        <p:spPr>
          <a:xfrm>
            <a:off x="8514608" y="5070764"/>
            <a:ext cx="4393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F6265-CC9A-284F-B3B8-EBD4D33102EC}"/>
              </a:ext>
            </a:extLst>
          </p:cNvPr>
          <p:cNvCxnSpPr>
            <a:cxnSpLocks/>
          </p:cNvCxnSpPr>
          <p:nvPr/>
        </p:nvCxnSpPr>
        <p:spPr>
          <a:xfrm>
            <a:off x="8734301" y="4767944"/>
            <a:ext cx="0" cy="4492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7F4AF1-F717-E04C-996A-6BD99DC9F9E3}"/>
              </a:ext>
            </a:extLst>
          </p:cNvPr>
          <p:cNvCxnSpPr/>
          <p:nvPr/>
        </p:nvCxnSpPr>
        <p:spPr>
          <a:xfrm>
            <a:off x="8275121" y="5543797"/>
            <a:ext cx="4393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56D47D-D25B-824C-B0A8-59170DD806A1}"/>
              </a:ext>
            </a:extLst>
          </p:cNvPr>
          <p:cNvCxnSpPr>
            <a:cxnSpLocks/>
          </p:cNvCxnSpPr>
          <p:nvPr/>
        </p:nvCxnSpPr>
        <p:spPr>
          <a:xfrm>
            <a:off x="8281059" y="5240977"/>
            <a:ext cx="0" cy="4492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735FF9-7826-074E-91C9-037953B9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2" t="35556" r="2250" b="16994"/>
          <a:stretch/>
        </p:blipFill>
        <p:spPr>
          <a:xfrm>
            <a:off x="7606588" y="2933206"/>
            <a:ext cx="4851617" cy="402573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36543DA-32CA-194F-AE1B-B01BA8F2C98D}"/>
              </a:ext>
            </a:extLst>
          </p:cNvPr>
          <p:cNvSpPr/>
          <p:nvPr/>
        </p:nvSpPr>
        <p:spPr>
          <a:xfrm>
            <a:off x="10082151" y="3610099"/>
            <a:ext cx="118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DC6FE9-3156-8340-827C-FAB7F4CDAA91}"/>
              </a:ext>
            </a:extLst>
          </p:cNvPr>
          <p:cNvSpPr/>
          <p:nvPr/>
        </p:nvSpPr>
        <p:spPr>
          <a:xfrm>
            <a:off x="9610585" y="4071257"/>
            <a:ext cx="118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A24687-00A8-CD49-A72D-B0B02571ED13}"/>
              </a:ext>
            </a:extLst>
          </p:cNvPr>
          <p:cNvSpPr/>
          <p:nvPr/>
        </p:nvSpPr>
        <p:spPr>
          <a:xfrm>
            <a:off x="9154989" y="4544291"/>
            <a:ext cx="118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DB4AD8-A849-3444-8622-9FF7BC37C013}"/>
              </a:ext>
            </a:extLst>
          </p:cNvPr>
          <p:cNvCxnSpPr/>
          <p:nvPr/>
        </p:nvCxnSpPr>
        <p:spPr>
          <a:xfrm>
            <a:off x="8514608" y="5070764"/>
            <a:ext cx="4393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F6265-CC9A-284F-B3B8-EBD4D33102EC}"/>
              </a:ext>
            </a:extLst>
          </p:cNvPr>
          <p:cNvCxnSpPr>
            <a:cxnSpLocks/>
          </p:cNvCxnSpPr>
          <p:nvPr/>
        </p:nvCxnSpPr>
        <p:spPr>
          <a:xfrm>
            <a:off x="8734301" y="4767944"/>
            <a:ext cx="0" cy="4492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7F4AF1-F717-E04C-996A-6BD99DC9F9E3}"/>
              </a:ext>
            </a:extLst>
          </p:cNvPr>
          <p:cNvCxnSpPr/>
          <p:nvPr/>
        </p:nvCxnSpPr>
        <p:spPr>
          <a:xfrm>
            <a:off x="8275121" y="5543797"/>
            <a:ext cx="4393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56D47D-D25B-824C-B0A8-59170DD806A1}"/>
              </a:ext>
            </a:extLst>
          </p:cNvPr>
          <p:cNvCxnSpPr>
            <a:cxnSpLocks/>
          </p:cNvCxnSpPr>
          <p:nvPr/>
        </p:nvCxnSpPr>
        <p:spPr>
          <a:xfrm>
            <a:off x="8281059" y="5240977"/>
            <a:ext cx="0" cy="4492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B6669-F7BF-B44D-8B24-E5E4CA503882}"/>
              </a:ext>
            </a:extLst>
          </p:cNvPr>
          <p:cNvSpPr/>
          <p:nvPr/>
        </p:nvSpPr>
        <p:spPr>
          <a:xfrm>
            <a:off x="7702357" y="883042"/>
            <a:ext cx="4053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Stopping potential (electron KE) goes with </a:t>
            </a:r>
          </a:p>
          <a:p>
            <a:r>
              <a:rPr lang="en-US" sz="2800" dirty="0"/>
              <a:t>frequency of light</a:t>
            </a:r>
          </a:p>
        </p:txBody>
      </p:sp>
    </p:spTree>
    <p:extLst>
      <p:ext uri="{BB962C8B-B14F-4D97-AF65-F5344CB8AC3E}">
        <p14:creationId xmlns:p14="http://schemas.microsoft.com/office/powerpoint/2010/main" val="29945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8EA0-5A33-DC49-BE85-2C03EB91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332509"/>
            <a:ext cx="5158839" cy="616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Light comes in bits – photons </a:t>
            </a:r>
          </a:p>
          <a:p>
            <a:pPr marL="0" indent="0">
              <a:buNone/>
            </a:pPr>
            <a:r>
              <a:rPr lang="en-US" dirty="0"/>
              <a:t>E=</a:t>
            </a:r>
            <a:r>
              <a:rPr lang="en-US" dirty="0" err="1"/>
              <a:t>hf</a:t>
            </a:r>
            <a:r>
              <a:rPr lang="en-US" dirty="0"/>
              <a:t>=</a:t>
            </a:r>
            <a:r>
              <a:rPr lang="en-US" dirty="0" err="1"/>
              <a:t>hc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9ACB2-56C0-5843-BD0E-95FD63FF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18" y="3562597"/>
            <a:ext cx="5263781" cy="2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1206</Words>
  <Application>Microsoft Macintosh PowerPoint</Application>
  <PresentationFormat>Widescreen</PresentationFormat>
  <Paragraphs>248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CMMI12</vt:lpstr>
      <vt:lpstr>CMR12</vt:lpstr>
      <vt:lpstr>CMSY10</vt:lpstr>
      <vt:lpstr>Symbol</vt:lpstr>
      <vt:lpstr>Times New Roman</vt:lpstr>
      <vt:lpstr>Office Theme</vt:lpstr>
      <vt:lpstr>Foundations 1: Quantum mechanics  Prof Chris Done chris.done@durham.ac.uk   Young &amp; Freedman chapter 38,39,40   LearnUltra for lecture capture, discussion board, full notes </vt:lpstr>
      <vt:lpstr>Photons are WAVES(!)</vt:lpstr>
      <vt:lpstr>1 Photons as particles</vt:lpstr>
      <vt:lpstr>1 Photons as particles</vt:lpstr>
      <vt:lpstr>1 Photons as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mechanics: Lecture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mechanics: Lecture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DONE, CHRISTINE</dc:creator>
  <cp:lastModifiedBy>DONE, CHRISTINE</cp:lastModifiedBy>
  <cp:revision>42</cp:revision>
  <dcterms:created xsi:type="dcterms:W3CDTF">2020-01-30T09:47:16Z</dcterms:created>
  <dcterms:modified xsi:type="dcterms:W3CDTF">2022-02-10T10:17:46Z</dcterms:modified>
</cp:coreProperties>
</file>