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69" r:id="rId3"/>
    <p:sldId id="503" r:id="rId4"/>
    <p:sldId id="418" r:id="rId5"/>
    <p:sldId id="419" r:id="rId6"/>
    <p:sldId id="420" r:id="rId7"/>
    <p:sldId id="481" r:id="rId8"/>
    <p:sldId id="482" r:id="rId9"/>
    <p:sldId id="362" r:id="rId10"/>
    <p:sldId id="421" r:id="rId11"/>
    <p:sldId id="422" r:id="rId12"/>
    <p:sldId id="423" r:id="rId13"/>
    <p:sldId id="424" r:id="rId14"/>
    <p:sldId id="1999" r:id="rId15"/>
    <p:sldId id="2024" r:id="rId16"/>
    <p:sldId id="427" r:id="rId17"/>
    <p:sldId id="436" r:id="rId18"/>
    <p:sldId id="263" r:id="rId19"/>
    <p:sldId id="428" r:id="rId20"/>
    <p:sldId id="447" r:id="rId21"/>
    <p:sldId id="511" r:id="rId22"/>
    <p:sldId id="1403" r:id="rId23"/>
    <p:sldId id="2022" r:id="rId24"/>
    <p:sldId id="2023" r:id="rId25"/>
    <p:sldId id="2006" r:id="rId26"/>
    <p:sldId id="430" r:id="rId27"/>
    <p:sldId id="431" r:id="rId28"/>
    <p:sldId id="432" r:id="rId29"/>
    <p:sldId id="433" r:id="rId30"/>
    <p:sldId id="293" r:id="rId31"/>
    <p:sldId id="270" r:id="rId32"/>
    <p:sldId id="292" r:id="rId33"/>
    <p:sldId id="2035" r:id="rId34"/>
    <p:sldId id="505" r:id="rId35"/>
    <p:sldId id="497" r:id="rId36"/>
    <p:sldId id="509" r:id="rId37"/>
    <p:sldId id="489" r:id="rId38"/>
    <p:sldId id="484" r:id="rId39"/>
    <p:sldId id="466" r:id="rId40"/>
    <p:sldId id="487" r:id="rId41"/>
    <p:sldId id="491" r:id="rId42"/>
    <p:sldId id="486" r:id="rId43"/>
    <p:sldId id="493" r:id="rId44"/>
    <p:sldId id="494" r:id="rId45"/>
    <p:sldId id="492" r:id="rId46"/>
    <p:sldId id="485" r:id="rId47"/>
    <p:sldId id="495" r:id="rId48"/>
    <p:sldId id="2025" r:id="rId49"/>
    <p:sldId id="2026" r:id="rId50"/>
    <p:sldId id="2034" r:id="rId5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C0000"/>
    <a:srgbClr val="FFCC00"/>
    <a:srgbClr val="64C69A"/>
    <a:srgbClr val="00FF00"/>
    <a:srgbClr val="CCCCFF"/>
    <a:srgbClr val="FF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77" autoAdjust="0"/>
    <p:restoredTop sz="93680" autoAdjust="0"/>
  </p:normalViewPr>
  <p:slideViewPr>
    <p:cSldViewPr>
      <p:cViewPr varScale="1">
        <p:scale>
          <a:sx n="87" d="100"/>
          <a:sy n="87" d="100"/>
        </p:scale>
        <p:origin x="376" y="192"/>
      </p:cViewPr>
      <p:guideLst>
        <p:guide orient="horz" pos="2208"/>
        <p:guide pos="32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9.xml"/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C1FB2B-7AB5-480D-9DE0-E6A8C08945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A3BD-7391-4D36-B34B-70F6E09A4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38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8E56-DF91-4626-8C36-5F35098BD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0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65852-4199-4996-85BB-D9CB2B6127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FF4F3-18F2-4780-B315-F644F9F0A8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D9443-3BBA-4D81-8793-B7A7F1EC57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2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5068-E443-4E76-8531-24E7F6CC0A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7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3DA6-5BF0-4F61-BC01-79BF86C5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9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4565-E254-4B5B-B515-707A3318E5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B678-EDD9-48C6-A1AD-5DE55A4239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4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5F4A-0012-426E-948A-ECA2F39C69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1F00-81FA-4534-AA27-24C5072EC4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6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0934-4FFD-4BC0-9BA5-51E0603A04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9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7997B8-8A48-4641-983A-635B092595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2401" y="-315416"/>
            <a:ext cx="8610600" cy="2438400"/>
          </a:xfrm>
          <a:noFill/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holes </a:t>
            </a:r>
            <a:br>
              <a:rPr lang="en-GB" b="1" dirty="0">
                <a:solidFill>
                  <a:srgbClr val="008000"/>
                </a:solidFill>
              </a:rPr>
            </a:br>
            <a:r>
              <a:rPr lang="en-GB" b="1" dirty="0">
                <a:solidFill>
                  <a:srgbClr val="008000"/>
                </a:solidFill>
              </a:rPr>
              <a:t>science fact, fiction or fantasy!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348880"/>
            <a:ext cx="7272338" cy="1752600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Prof Chris Done, University of Durham</a:t>
            </a:r>
          </a:p>
        </p:txBody>
      </p:sp>
      <p:pic>
        <p:nvPicPr>
          <p:cNvPr id="2052" name="Picture 5" descr="rubber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52838"/>
            <a:ext cx="89820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299" name="Group 3"/>
          <p:cNvGrpSpPr>
            <a:grpSpLocks/>
          </p:cNvGrpSpPr>
          <p:nvPr/>
        </p:nvGrpSpPr>
        <p:grpSpPr bwMode="auto">
          <a:xfrm>
            <a:off x="5334000" y="3091408"/>
            <a:ext cx="3200400" cy="2209800"/>
            <a:chOff x="3360" y="2736"/>
            <a:chExt cx="2016" cy="1392"/>
          </a:xfrm>
        </p:grpSpPr>
        <p:sp>
          <p:nvSpPr>
            <p:cNvPr id="6159" name="Rectangle 4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5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81125"/>
            <a:ext cx="4114800" cy="44958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Black holes don’t suck inexorably! Unlike bad SF movies…</a:t>
            </a: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302" name="Group 6"/>
          <p:cNvGrpSpPr>
            <a:grpSpLocks/>
          </p:cNvGrpSpPr>
          <p:nvPr/>
        </p:nvGrpSpPr>
        <p:grpSpPr bwMode="auto">
          <a:xfrm>
            <a:off x="6248400" y="3721100"/>
            <a:ext cx="1295400" cy="1676400"/>
            <a:chOff x="3360" y="2736"/>
            <a:chExt cx="2016" cy="1392"/>
          </a:xfrm>
        </p:grpSpPr>
        <p:sp>
          <p:nvSpPr>
            <p:cNvPr id="6157" name="Rectangle 7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Freeform 8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9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  <p:grpSp>
        <p:nvGrpSpPr>
          <p:cNvPr id="183312" name="Group 16"/>
          <p:cNvGrpSpPr>
            <a:grpSpLocks/>
          </p:cNvGrpSpPr>
          <p:nvPr/>
        </p:nvGrpSpPr>
        <p:grpSpPr bwMode="auto">
          <a:xfrm>
            <a:off x="6324600" y="4221087"/>
            <a:ext cx="1219200" cy="1225625"/>
            <a:chOff x="3984" y="3408"/>
            <a:chExt cx="768" cy="624"/>
          </a:xfrm>
        </p:grpSpPr>
        <p:sp>
          <p:nvSpPr>
            <p:cNvPr id="6155" name="Rectangle 17"/>
            <p:cNvSpPr>
              <a:spLocks noChangeArrowheads="1"/>
            </p:cNvSpPr>
            <p:nvPr/>
          </p:nvSpPr>
          <p:spPr bwMode="auto">
            <a:xfrm>
              <a:off x="3984" y="3436"/>
              <a:ext cx="768" cy="5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8"/>
            <p:cNvSpPr>
              <a:spLocks/>
            </p:cNvSpPr>
            <p:nvPr/>
          </p:nvSpPr>
          <p:spPr bwMode="auto">
            <a:xfrm>
              <a:off x="4080" y="3408"/>
              <a:ext cx="576" cy="83"/>
            </a:xfrm>
            <a:custGeom>
              <a:avLst/>
              <a:gdLst>
                <a:gd name="T0" fmla="*/ 85 w 2306"/>
                <a:gd name="T1" fmla="*/ 42 h 236"/>
                <a:gd name="T2" fmla="*/ 192 w 2306"/>
                <a:gd name="T3" fmla="*/ 74 h 236"/>
                <a:gd name="T4" fmla="*/ 290 w 2306"/>
                <a:gd name="T5" fmla="*/ 83 h 236"/>
                <a:gd name="T6" fmla="*/ 393 w 2306"/>
                <a:gd name="T7" fmla="*/ 74 h 236"/>
                <a:gd name="T8" fmla="*/ 483 w 2306"/>
                <a:gd name="T9" fmla="*/ 51 h 236"/>
                <a:gd name="T10" fmla="*/ 519 w 2306"/>
                <a:gd name="T11" fmla="*/ 32 h 236"/>
                <a:gd name="T12" fmla="*/ 501 w 2306"/>
                <a:gd name="T13" fmla="*/ 6 h 236"/>
                <a:gd name="T14" fmla="*/ 69 w 2306"/>
                <a:gd name="T15" fmla="*/ 6 h 236"/>
                <a:gd name="T16" fmla="*/ 85 w 2306"/>
                <a:gd name="T17" fmla="*/ 42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402681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E5873408-0A1F-124D-8A78-9C8CDD94A44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450"/>
            <a:ext cx="77724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b="1" kern="0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Black hole radii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3BBF6B-8D0C-D34C-A3AB-F2600097EC14}"/>
              </a:ext>
            </a:extLst>
          </p:cNvPr>
          <p:cNvSpPr/>
          <p:nvPr/>
        </p:nvSpPr>
        <p:spPr bwMode="auto">
          <a:xfrm>
            <a:off x="5418094" y="3284984"/>
            <a:ext cx="1116124" cy="1080120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077001D-E9A9-4F45-8C36-CC93C2DD9207}"/>
              </a:ext>
            </a:extLst>
          </p:cNvPr>
          <p:cNvSpPr txBox="1">
            <a:spLocks noChangeArrowheads="1"/>
          </p:cNvSpPr>
          <p:nvPr/>
        </p:nvSpPr>
        <p:spPr>
          <a:xfrm>
            <a:off x="232964" y="1187450"/>
            <a:ext cx="3889375" cy="3671887"/>
          </a:xfrm>
          <a:prstGeom prst="rect">
            <a:avLst/>
          </a:prstGeom>
          <a:extLst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ea typeface="+mn-ea"/>
                <a:cs typeface="+mn-cs"/>
              </a:rPr>
              <a:t>Event horizon –escape velocity is c in radial direction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ea typeface="+mn-ea"/>
                <a:cs typeface="+mn-cs"/>
              </a:rPr>
              <a:t>R=Rs=2GM/c</a:t>
            </a:r>
            <a:r>
              <a:rPr lang="en-GB" sz="2800" kern="0" baseline="30000" dirty="0">
                <a:ea typeface="+mn-ea"/>
                <a:cs typeface="+mn-cs"/>
              </a:rPr>
              <a:t>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ea typeface="+mn-ea"/>
                <a:cs typeface="+mn-cs"/>
              </a:rPr>
              <a:t>R=3 (M/M</a:t>
            </a:r>
            <a:r>
              <a:rPr lang="en-GB" sz="2800" kern="0" baseline="-25000" dirty="0">
                <a:ea typeface="+mn-ea"/>
                <a:cs typeface="+mn-cs"/>
              </a:rPr>
              <a:t>⊙</a:t>
            </a:r>
            <a:r>
              <a:rPr lang="en-GB" sz="2800" kern="0" dirty="0">
                <a:ea typeface="+mn-ea"/>
                <a:cs typeface="+mn-cs"/>
              </a:rPr>
              <a:t>) km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3DB40B-6E6D-8444-ADEC-8D58D0419294}"/>
              </a:ext>
            </a:extLst>
          </p:cNvPr>
          <p:cNvCxnSpPr/>
          <p:nvPr/>
        </p:nvCxnSpPr>
        <p:spPr bwMode="auto">
          <a:xfrm flipV="1">
            <a:off x="5957085" y="2636912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3318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4863"/>
            <a:ext cx="3888680" cy="3672061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err="1">
                <a:solidFill>
                  <a:srgbClr val="006600"/>
                </a:solidFill>
              </a:rPr>
              <a:t>Spacetime</a:t>
            </a:r>
            <a:r>
              <a:rPr lang="en-GB" dirty="0">
                <a:solidFill>
                  <a:srgbClr val="006600"/>
                </a:solidFill>
              </a:rPr>
              <a:t> itself in falling in at the speed of light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Nothing travels faster than light so everything swept down below event horizon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961631" cy="3961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159346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46300"/>
            <a:ext cx="3741737" cy="41624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Utterly extreme.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sun squashed into size of London.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earth squashed &lt;1cm!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Impossible!!!!!!!!?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How to get such extreme compression?</a:t>
            </a:r>
          </a:p>
          <a:p>
            <a:pPr eaLnBrk="1" hangingPunct="1"/>
            <a:endParaRPr lang="en-GB" dirty="0">
              <a:solidFill>
                <a:srgbClr val="006600"/>
              </a:solidFill>
            </a:endParaRPr>
          </a:p>
        </p:txBody>
      </p:sp>
      <p:pic>
        <p:nvPicPr>
          <p:cNvPr id="5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5" y="3933056"/>
            <a:ext cx="670526" cy="608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92410"/>
            <a:ext cx="4649605" cy="42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63963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25434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549775" cy="551656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Take 1 massive star (at least 10 bigger than Sun)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Stars fuse 4H to He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Lose mass, gain energy via Einstein’s E=mc</a:t>
            </a:r>
            <a:r>
              <a:rPr lang="en-GB" baseline="30000" dirty="0">
                <a:solidFill>
                  <a:srgbClr val="0080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Hydrogen bomb! in its stable life – outward pressure of hot gas (fusion) balanced by inward pull of gravity.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8196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0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DCEEDE-96D1-6C4A-B663-4A0C26D7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09" y="448301"/>
            <a:ext cx="7000875" cy="994172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  <a:cs typeface="Times New Roman" panose="02020603050405020304" pitchFamily="18" charset="0"/>
              </a:rPr>
              <a:t>What happens next? Mass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527DA0A-D071-8240-82E1-CDD288E1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7" y="2055673"/>
            <a:ext cx="6858000" cy="38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4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Supernovae - massive star core collapse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Single exploding star can outshine an entire galaxy!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Supernovae</a:t>
            </a:r>
          </a:p>
        </p:txBody>
      </p:sp>
      <p:pic>
        <p:nvPicPr>
          <p:cNvPr id="7" name="Picture 6" descr="D:\chris\talks\general talk pictures\sn_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9861"/>
            <a:ext cx="5854353" cy="46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73730" y="50343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73217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rgantu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66" y="0"/>
            <a:ext cx="9446394" cy="689107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052736" y="620688"/>
            <a:ext cx="8610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Black holes in </a:t>
            </a:r>
          </a:p>
          <a:p>
            <a:pPr eaLnBrk="1" hangingPunct="1"/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Science fiction </a:t>
            </a:r>
          </a:p>
          <a:p>
            <a:pPr eaLnBrk="1" hangingPunct="1"/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Movies</a:t>
            </a:r>
          </a:p>
          <a:p>
            <a:pPr eaLnBrk="1" hangingPunct="1"/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Interstellar!</a:t>
            </a:r>
          </a:p>
        </p:txBody>
      </p:sp>
    </p:spTree>
    <p:extLst>
      <p:ext uri="{BB962C8B-B14F-4D97-AF65-F5344CB8AC3E}">
        <p14:creationId xmlns:p14="http://schemas.microsoft.com/office/powerpoint/2010/main" val="180932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57338"/>
            <a:ext cx="4476750" cy="453548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How to test this ?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The thing about a black hole, its main distinguishing feature is its black! And the thing about space, your basic space colour is its black! So how are you supposed to see them ?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000" dirty="0">
                <a:solidFill>
                  <a:srgbClr val="008000"/>
                </a:solidFill>
              </a:rPr>
              <a:t>Red Dwarf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2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57338"/>
            <a:ext cx="4476750" cy="453548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Iconic image of black hole shadow….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1B152-3C4D-314E-9734-4B4E549BA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5" t="8995" r="25949"/>
          <a:stretch/>
        </p:blipFill>
        <p:spPr>
          <a:xfrm>
            <a:off x="5292080" y="1844824"/>
            <a:ext cx="33909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8352" y="956299"/>
            <a:ext cx="3128531" cy="4420892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Size of full image - like sun/moon (your thumb at arms length)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Size of black hole – like reading text of a newspaper in New York from a sidewalk café in Paris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CA44C-EB3B-1E41-9E9A-8F58980FA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3" r="15565"/>
          <a:stretch/>
        </p:blipFill>
        <p:spPr>
          <a:xfrm>
            <a:off x="5470903" y="2304256"/>
            <a:ext cx="2987298" cy="3277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21FB4-AB62-D945-A54F-7DAED9A9B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81" y="149542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88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E5873408-0A1F-124D-8A78-9C8CDD94A44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450"/>
            <a:ext cx="77724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b="1" kern="0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Black hole radii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53FFB4-B3E9-C04F-8552-AADD736A141A}"/>
              </a:ext>
            </a:extLst>
          </p:cNvPr>
          <p:cNvSpPr/>
          <p:nvPr/>
        </p:nvSpPr>
        <p:spPr bwMode="auto">
          <a:xfrm>
            <a:off x="5166066" y="2996952"/>
            <a:ext cx="1620180" cy="1656184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3BBF6B-8D0C-D34C-A3AB-F2600097EC14}"/>
              </a:ext>
            </a:extLst>
          </p:cNvPr>
          <p:cNvSpPr/>
          <p:nvPr/>
        </p:nvSpPr>
        <p:spPr bwMode="auto">
          <a:xfrm>
            <a:off x="5418094" y="3284984"/>
            <a:ext cx="1116124" cy="1080120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077001D-E9A9-4F45-8C36-CC93C2DD9207}"/>
              </a:ext>
            </a:extLst>
          </p:cNvPr>
          <p:cNvSpPr txBox="1">
            <a:spLocks noChangeArrowheads="1"/>
          </p:cNvSpPr>
          <p:nvPr/>
        </p:nvSpPr>
        <p:spPr>
          <a:xfrm>
            <a:off x="232964" y="1187450"/>
            <a:ext cx="3889375" cy="3671887"/>
          </a:xfrm>
          <a:prstGeom prst="rect">
            <a:avLst/>
          </a:prstGeom>
          <a:extLst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Event horizon –escape velocity is c in radial direction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R=Rs=2GM/c</a:t>
            </a:r>
            <a:r>
              <a:rPr lang="en-GB" sz="2800" kern="0" baseline="300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R=3 (M/M</a:t>
            </a:r>
            <a:r>
              <a:rPr lang="en-GB" sz="2800" kern="0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⊙</a:t>
            </a: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) km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GB" sz="2800" kern="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solidFill>
                  <a:schemeClr val="accent2"/>
                </a:solidFill>
              </a:rPr>
              <a:t>Photon orbit – tangential c </a:t>
            </a:r>
            <a:endParaRPr lang="en-GB" sz="2800" kern="0" dirty="0">
              <a:solidFill>
                <a:schemeClr val="accent2"/>
              </a:solidFill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solidFill>
                  <a:schemeClr val="accent2"/>
                </a:solidFill>
                <a:ea typeface="+mn-ea"/>
                <a:cs typeface="+mn-cs"/>
              </a:rPr>
              <a:t>R=3GM/c</a:t>
            </a:r>
            <a:r>
              <a:rPr lang="en-GB" sz="2800" kern="0" baseline="30000" dirty="0">
                <a:solidFill>
                  <a:schemeClr val="accent2"/>
                </a:solidFill>
                <a:ea typeface="+mn-ea"/>
                <a:cs typeface="+mn-cs"/>
              </a:rPr>
              <a:t>2</a:t>
            </a:r>
            <a:r>
              <a:rPr lang="en-GB" sz="2800" kern="0" dirty="0">
                <a:solidFill>
                  <a:schemeClr val="accent2"/>
                </a:solidFill>
                <a:ea typeface="+mn-ea"/>
                <a:cs typeface="+mn-cs"/>
              </a:rPr>
              <a:t>=1.5Rs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kern="0" dirty="0">
                <a:solidFill>
                  <a:srgbClr val="0033CC"/>
                </a:solidFill>
              </a:rPr>
              <a:t>R=4.5 (M/M</a:t>
            </a:r>
            <a:r>
              <a:rPr lang="en-GB" sz="2800" kern="0" baseline="-25000" dirty="0">
                <a:solidFill>
                  <a:srgbClr val="0033CC"/>
                </a:solidFill>
              </a:rPr>
              <a:t>⊙</a:t>
            </a:r>
            <a:r>
              <a:rPr lang="en-GB" sz="2800" kern="0" dirty="0">
                <a:solidFill>
                  <a:srgbClr val="0033CC"/>
                </a:solidFill>
              </a:rPr>
              <a:t>) km</a:t>
            </a:r>
            <a:endParaRPr lang="en-GB" sz="2800" kern="0" dirty="0">
              <a:solidFill>
                <a:srgbClr val="0033CC"/>
              </a:solidFill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43C640-D5F2-1B4B-B9A6-F8AAEB469DA9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6336196" y="2636912"/>
            <a:ext cx="0" cy="64807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3798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Very dim accretion flow – event horizon and photon orbits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FF682-C2A1-0E4C-9694-DEDD099F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4" t="3467" r="17209" b="3467"/>
          <a:stretch/>
        </p:blipFill>
        <p:spPr>
          <a:xfrm>
            <a:off x="6306206" y="1698050"/>
            <a:ext cx="2765931" cy="305062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3B804B-3192-8448-A033-E46D75D1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90" y="4613888"/>
            <a:ext cx="8748020" cy="334874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GB" kern="0" dirty="0">
              <a:solidFill>
                <a:srgbClr val="008000"/>
              </a:solidFill>
            </a:endParaRP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See a shadow due to the light from matter falling in!!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Very very dim, picks out the light orbit ring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But if the matter falling in was brighter - easier to see!</a:t>
            </a:r>
          </a:p>
        </p:txBody>
      </p:sp>
      <p:pic>
        <p:nvPicPr>
          <p:cNvPr id="7" name="Picture 6" descr="A picture containing sitting, light, fireworks, room&#10;&#10;Description automatically generated">
            <a:extLst>
              <a:ext uri="{FF2B5EF4-FFF2-40B4-BE49-F238E27FC236}">
                <a16:creationId xmlns:a16="http://schemas.microsoft.com/office/drawing/2014/main" id="{8B207C84-D9FF-114E-B833-19A057BC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" y="1698050"/>
            <a:ext cx="6101255" cy="30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FF682-C2A1-0E4C-9694-DEDD099F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3" r="15565"/>
          <a:stretch/>
        </p:blipFill>
        <p:spPr>
          <a:xfrm>
            <a:off x="5470903" y="2304256"/>
            <a:ext cx="2987298" cy="327789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3B804B-3192-8448-A033-E46D75D1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52" y="1161256"/>
            <a:ext cx="4476750" cy="45354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endParaRPr lang="en-GB" kern="0" dirty="0">
              <a:solidFill>
                <a:srgbClr val="008000"/>
              </a:solidFill>
            </a:endParaRP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Only see a shadow because there is some light - from material falling into the black hole!!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BUT ITS EXTREMELY DIM as very little mass is falling in!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So lets study the black hole and its accretion flow when its brighter and easier to see!</a:t>
            </a:r>
          </a:p>
        </p:txBody>
      </p:sp>
    </p:spTree>
    <p:extLst>
      <p:ext uri="{BB962C8B-B14F-4D97-AF65-F5344CB8AC3E}">
        <p14:creationId xmlns:p14="http://schemas.microsoft.com/office/powerpoint/2010/main" val="1584563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1972468"/>
            <a:ext cx="4137718" cy="38512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Accretion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44545" y="2348880"/>
            <a:ext cx="4198938" cy="504031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Continuous ring of gas – friction dissipates energy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Makes material hot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BRIGHT accretion discs glowing X-ray hot </a:t>
            </a:r>
          </a:p>
        </p:txBody>
      </p:sp>
      <p:pic>
        <p:nvPicPr>
          <p:cNvPr id="2" name="Picture 1" descr="cv_disc_bina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3808288" cy="225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Beardmore</a:t>
            </a:r>
          </a:p>
        </p:txBody>
      </p:sp>
    </p:spTree>
    <p:extLst>
      <p:ext uri="{BB962C8B-B14F-4D97-AF65-F5344CB8AC3E}">
        <p14:creationId xmlns:p14="http://schemas.microsoft.com/office/powerpoint/2010/main" val="198563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X-rays blocked by atmosphere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32999" r="1916" b="3511"/>
          <a:stretch/>
        </p:blipFill>
        <p:spPr>
          <a:xfrm>
            <a:off x="375589" y="1340768"/>
            <a:ext cx="8343035" cy="3491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67544" y="5805264"/>
            <a:ext cx="828092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2352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X-rays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380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112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Radio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r="55038"/>
          <a:stretch/>
        </p:blipFill>
        <p:spPr>
          <a:xfrm rot="16200000">
            <a:off x="3600450" y="2512666"/>
            <a:ext cx="7048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5642084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Wavelength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627" y="148478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411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4920" y="1476374"/>
            <a:ext cx="4425111" cy="512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Nobel Prize to </a:t>
            </a:r>
            <a:r>
              <a:rPr lang="en-GB" sz="2800" kern="0" dirty="0" err="1">
                <a:solidFill>
                  <a:srgbClr val="006600"/>
                </a:solidFill>
              </a:rPr>
              <a:t>Giaconni</a:t>
            </a:r>
            <a:r>
              <a:rPr lang="en-GB" sz="2800" kern="0" dirty="0">
                <a:solidFill>
                  <a:srgbClr val="006600"/>
                </a:solidFill>
              </a:rPr>
              <a:t> in 2002 for discovery of cosmic X-ray sources in the 1960s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Black holes position highlighted by the high energy X-ray radiation released by material falling towards the event horizon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92" y="1452680"/>
            <a:ext cx="3543514" cy="532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7437003" y="54664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3356529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4920" y="1476375"/>
            <a:ext cx="4425111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X-ray astronomy transforms black holes from theoretical speculation to observable objects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Observe black holes and get to do rocket science!!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18500"/>
          <a:stretch>
            <a:fillRect/>
          </a:stretch>
        </p:blipFill>
        <p:spPr bwMode="auto">
          <a:xfrm>
            <a:off x="4905375" y="1476375"/>
            <a:ext cx="42386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3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764704"/>
            <a:ext cx="82150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What are they?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How could they form?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b="1" dirty="0">
                <a:solidFill>
                  <a:srgbClr val="FFFF00"/>
                </a:solidFill>
                <a:latin typeface="Arial"/>
                <a:cs typeface="Arial"/>
              </a:rPr>
              <a:t>How can we know they exist?</a:t>
            </a:r>
          </a:p>
        </p:txBody>
      </p:sp>
    </p:spTree>
    <p:extLst>
      <p:ext uri="{BB962C8B-B14F-4D97-AF65-F5344CB8AC3E}">
        <p14:creationId xmlns:p14="http://schemas.microsoft.com/office/powerpoint/2010/main" val="4170072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Gaia image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4AC62C0-E309-344A-B7D1-D999EE66177D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optical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783923C2-EC21-E145-A2F7-5CD64546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9849" y="2543175"/>
            <a:ext cx="6171126" cy="39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6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FF0A426-A21D-1640-AAD5-09ECCE547C7D}"/>
              </a:ext>
            </a:extLst>
          </p:cNvPr>
          <p:cNvSpPr txBox="1">
            <a:spLocks noChangeArrowheads="1"/>
          </p:cNvSpPr>
          <p:nvPr/>
        </p:nvSpPr>
        <p:spPr>
          <a:xfrm>
            <a:off x="192820" y="1997362"/>
            <a:ext cx="4031816" cy="340161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006600"/>
                </a:solidFill>
              </a:rPr>
              <a:t>Giacconi</a:t>
            </a:r>
            <a:r>
              <a:rPr lang="en-GB" sz="2400" kern="0" dirty="0">
                <a:solidFill>
                  <a:srgbClr val="006600"/>
                </a:solidFill>
              </a:rPr>
              <a:t>: Nobel prize in 2002 for discovery of BH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3031646-372D-D44F-B1B7-456FFC189CCA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X-rays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5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2C70A-1BE7-A143-8A39-330F6135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015" r="35441" b="42650"/>
          <a:stretch/>
        </p:blipFill>
        <p:spPr>
          <a:xfrm>
            <a:off x="3012009" y="2108117"/>
            <a:ext cx="1566174" cy="6722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DC57B9-E359-584A-BA5B-4A92E0ACD4D2}"/>
              </a:ext>
            </a:extLst>
          </p:cNvPr>
          <p:cNvCxnSpPr>
            <a:cxnSpLocks/>
          </p:cNvCxnSpPr>
          <p:nvPr/>
        </p:nvCxnSpPr>
        <p:spPr bwMode="auto">
          <a:xfrm>
            <a:off x="4721666" y="1774741"/>
            <a:ext cx="0" cy="11306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1031">
            <a:extLst>
              <a:ext uri="{FF2B5EF4-FFF2-40B4-BE49-F238E27FC236}">
                <a16:creationId xmlns:a16="http://schemas.microsoft.com/office/drawing/2014/main" id="{428EC24C-5779-5B4D-BF3B-725F79E3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9237" y="3058624"/>
            <a:ext cx="2862318" cy="7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Supermassive BH</a:t>
            </a:r>
          </a:p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Million-Billion x Sun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pic>
        <p:nvPicPr>
          <p:cNvPr id="9" name="Picture 10" descr="D:\chris\talks\christmas05\universe\spiral4.jpg">
            <a:extLst>
              <a:ext uri="{FF2B5EF4-FFF2-40B4-BE49-F238E27FC236}">
                <a16:creationId xmlns:a16="http://schemas.microsoft.com/office/drawing/2014/main" id="{A3E553D3-79B8-914B-9162-319116F9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066806" y="1774741"/>
            <a:ext cx="1593367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19417-2EE5-794A-9AE4-F04A413C067A}"/>
              </a:ext>
            </a:extLst>
          </p:cNvPr>
          <p:cNvCxnSpPr/>
          <p:nvPr/>
        </p:nvCxnSpPr>
        <p:spPr bwMode="auto">
          <a:xfrm flipV="1">
            <a:off x="1904087" y="213224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B40001-8267-CC41-8AE2-F89A511AF411}"/>
              </a:ext>
            </a:extLst>
          </p:cNvPr>
          <p:cNvCxnSpPr/>
          <p:nvPr/>
        </p:nvCxnSpPr>
        <p:spPr bwMode="auto">
          <a:xfrm>
            <a:off x="1904087" y="240227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9176-135A-EA42-8F02-C17992F177B0}"/>
              </a:ext>
            </a:extLst>
          </p:cNvPr>
          <p:cNvSpPr/>
          <p:nvPr/>
        </p:nvSpPr>
        <p:spPr>
          <a:xfrm>
            <a:off x="4253814" y="2644502"/>
            <a:ext cx="324370" cy="13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CCA072A3-A68F-4F40-B224-1875984DE3F6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X-rays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2C70A-1BE7-A143-8A39-330F6135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015" r="35441" b="42650"/>
          <a:stretch/>
        </p:blipFill>
        <p:spPr>
          <a:xfrm>
            <a:off x="3012009" y="2108117"/>
            <a:ext cx="1566174" cy="6722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DC57B9-E359-584A-BA5B-4A92E0ACD4D2}"/>
              </a:ext>
            </a:extLst>
          </p:cNvPr>
          <p:cNvCxnSpPr>
            <a:cxnSpLocks/>
          </p:cNvCxnSpPr>
          <p:nvPr/>
        </p:nvCxnSpPr>
        <p:spPr bwMode="auto">
          <a:xfrm>
            <a:off x="4721666" y="1774741"/>
            <a:ext cx="0" cy="11306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1031">
            <a:extLst>
              <a:ext uri="{FF2B5EF4-FFF2-40B4-BE49-F238E27FC236}">
                <a16:creationId xmlns:a16="http://schemas.microsoft.com/office/drawing/2014/main" id="{428EC24C-5779-5B4D-BF3B-725F79E3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9237" y="3058624"/>
            <a:ext cx="2862318" cy="7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Supermassive BH</a:t>
            </a:r>
          </a:p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Million-Billion x Sun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pic>
        <p:nvPicPr>
          <p:cNvPr id="9" name="Picture 10" descr="D:\chris\talks\christmas05\universe\spiral4.jpg">
            <a:extLst>
              <a:ext uri="{FF2B5EF4-FFF2-40B4-BE49-F238E27FC236}">
                <a16:creationId xmlns:a16="http://schemas.microsoft.com/office/drawing/2014/main" id="{A3E553D3-79B8-914B-9162-319116F9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066806" y="1774741"/>
            <a:ext cx="1593367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19417-2EE5-794A-9AE4-F04A413C067A}"/>
              </a:ext>
            </a:extLst>
          </p:cNvPr>
          <p:cNvCxnSpPr/>
          <p:nvPr/>
        </p:nvCxnSpPr>
        <p:spPr bwMode="auto">
          <a:xfrm flipV="1">
            <a:off x="1904087" y="213224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B40001-8267-CC41-8AE2-F89A511AF411}"/>
              </a:ext>
            </a:extLst>
          </p:cNvPr>
          <p:cNvCxnSpPr/>
          <p:nvPr/>
        </p:nvCxnSpPr>
        <p:spPr bwMode="auto">
          <a:xfrm>
            <a:off x="1904087" y="240227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9176-135A-EA42-8F02-C17992F177B0}"/>
              </a:ext>
            </a:extLst>
          </p:cNvPr>
          <p:cNvSpPr/>
          <p:nvPr/>
        </p:nvSpPr>
        <p:spPr>
          <a:xfrm>
            <a:off x="4253814" y="2644502"/>
            <a:ext cx="324370" cy="13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picture containing blue, night sky&#10;&#10;Description automatically generated">
            <a:extLst>
              <a:ext uri="{FF2B5EF4-FFF2-40B4-BE49-F238E27FC236}">
                <a16:creationId xmlns:a16="http://schemas.microsoft.com/office/drawing/2014/main" id="{A6B5AADE-F896-80D7-0338-8B6D36F93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/>
          <a:stretch/>
        </p:blipFill>
        <p:spPr>
          <a:xfrm>
            <a:off x="4874084" y="324864"/>
            <a:ext cx="3168052" cy="24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0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Gravitational waves! </a:t>
            </a:r>
          </a:p>
        </p:txBody>
      </p:sp>
      <p:pic>
        <p:nvPicPr>
          <p:cNvPr id="3" name="binarygravwa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6-02-10-at-9.47.17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0" y="317500"/>
            <a:ext cx="81661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2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108520" y="476672"/>
            <a:ext cx="91440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So can we use them for time travel??</a:t>
            </a:r>
            <a:br>
              <a:rPr lang="en-GB" b="1" dirty="0">
                <a:solidFill>
                  <a:srgbClr val="006600"/>
                </a:solidFill>
              </a:rPr>
            </a:b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dirty="0">
                <a:solidFill>
                  <a:srgbClr val="008000"/>
                </a:solidFill>
              </a:rPr>
              <a:t>YES    to the future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NO(?) to the past which is good as Grandfather paradox!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36912"/>
            <a:ext cx="8129095" cy="35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0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Back to the Future!! 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0512"/>
            <a:ext cx="9144000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2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6442" y="-243408"/>
            <a:ext cx="889248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Interstellar – planet so close to black hole that time is slowed down!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8302"/>
            <a:ext cx="9144000" cy="3829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YES   - to the future!</a:t>
            </a:r>
          </a:p>
        </p:txBody>
      </p:sp>
    </p:spTree>
    <p:extLst>
      <p:ext uri="{BB962C8B-B14F-4D97-AF65-F5344CB8AC3E}">
        <p14:creationId xmlns:p14="http://schemas.microsoft.com/office/powerpoint/2010/main" val="1067062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008000"/>
                </a:solidFill>
              </a:rPr>
              <a:t>Conclusions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8" y="1340768"/>
            <a:ext cx="9144000" cy="51625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Einstein GR, strong gravity, event horizon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We see such objects !! They exist!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So we could do time travel to the far future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But probably not to the past…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But they make excellent </a:t>
            </a:r>
            <a:r>
              <a:rPr lang="en-GB" sz="2800" dirty="0" err="1">
                <a:solidFill>
                  <a:srgbClr val="008000"/>
                </a:solidFill>
              </a:rPr>
              <a:t>SciFy</a:t>
            </a:r>
            <a:r>
              <a:rPr lang="en-GB" sz="2800" dirty="0">
                <a:solidFill>
                  <a:srgbClr val="008000"/>
                </a:solidFill>
              </a:rPr>
              <a:t> plots!</a:t>
            </a:r>
          </a:p>
          <a:p>
            <a:pPr eaLnBrk="1" hangingPunct="1">
              <a:defRPr/>
            </a:pPr>
            <a:endParaRPr lang="en-GB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727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546848" cy="24384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Straight paths on curved space!!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NOT a spooky, action at a distance force (Newtonian)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Space(time) warped by mass(energy)</a:t>
            </a:r>
            <a:endParaRPr lang="en-GB" b="1" dirty="0">
              <a:solidFill>
                <a:srgbClr val="006600"/>
              </a:solidFill>
            </a:endParaRPr>
          </a:p>
        </p:txBody>
      </p:sp>
      <p:pic>
        <p:nvPicPr>
          <p:cNvPr id="3075" name="Picture 3" descr="earth_sun_curve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5334" r="16501" b="11304"/>
          <a:stretch>
            <a:fillRect/>
          </a:stretch>
        </p:blipFill>
        <p:spPr bwMode="auto">
          <a:xfrm>
            <a:off x="5029200" y="1219200"/>
            <a:ext cx="3352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urved_spac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>
            <a:fillRect/>
          </a:stretch>
        </p:blipFill>
        <p:spPr bwMode="auto">
          <a:xfrm>
            <a:off x="1219200" y="3886200"/>
            <a:ext cx="717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3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 - or ripped apart</a:t>
            </a:r>
          </a:p>
        </p:txBody>
      </p:sp>
    </p:spTree>
    <p:extLst>
      <p:ext uri="{BB962C8B-B14F-4D97-AF65-F5344CB8AC3E}">
        <p14:creationId xmlns:p14="http://schemas.microsoft.com/office/powerpoint/2010/main" val="474144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83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 - or ripped apart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124"/>
          <a:stretch/>
        </p:blipFill>
        <p:spPr>
          <a:xfrm>
            <a:off x="0" y="3163195"/>
            <a:ext cx="9144000" cy="36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340768"/>
            <a:ext cx="48965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!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764704"/>
            <a:ext cx="254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3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7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04" y="-1323528"/>
            <a:ext cx="12024320" cy="1183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38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701831" cy="472970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err="1">
                <a:solidFill>
                  <a:schemeClr val="tx1"/>
                </a:solidFill>
              </a:rPr>
              <a:t>Wormholes:short</a:t>
            </a:r>
            <a:r>
              <a:rPr lang="en-GB" b="1" dirty="0">
                <a:solidFill>
                  <a:schemeClr val="tx1"/>
                </a:solidFill>
              </a:rPr>
              <a:t> cut through space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>
                <a:solidFill>
                  <a:srgbClr val="008000"/>
                </a:solidFill>
              </a:rPr>
              <a:t>Need to do this WITHOUT black holes (or you end up at the bottom of a black hole!!</a:t>
            </a:r>
          </a:p>
        </p:txBody>
      </p:sp>
    </p:spTree>
    <p:extLst>
      <p:ext uri="{BB962C8B-B14F-4D97-AF65-F5344CB8AC3E}">
        <p14:creationId xmlns:p14="http://schemas.microsoft.com/office/powerpoint/2010/main" val="1372358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Wormholes: to another universe!!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>
                <a:solidFill>
                  <a:srgbClr val="008000"/>
                </a:solidFill>
              </a:rPr>
              <a:t>Rotating black holes….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776"/>
            <a:ext cx="42799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8840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0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7653" name="Picture 5" descr="gc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600200"/>
            <a:ext cx="4770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21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867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5DFB5-7B70-1B4B-9D87-A977A0A8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2" y="1532466"/>
            <a:ext cx="50080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earth_sun_curve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5334" r="16501" b="11304"/>
          <a:stretch>
            <a:fillRect/>
          </a:stretch>
        </p:blipFill>
        <p:spPr bwMode="auto">
          <a:xfrm>
            <a:off x="5029200" y="1219200"/>
            <a:ext cx="3352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urved_spac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>
            <a:fillRect/>
          </a:stretch>
        </p:blipFill>
        <p:spPr bwMode="auto">
          <a:xfrm>
            <a:off x="1219200" y="3886200"/>
            <a:ext cx="717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343400" cy="24384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Matter tells space how to curve, curvature tells matter how to move</a:t>
            </a:r>
          </a:p>
        </p:txBody>
      </p:sp>
    </p:spTree>
    <p:extLst>
      <p:ext uri="{BB962C8B-B14F-4D97-AF65-F5344CB8AC3E}">
        <p14:creationId xmlns:p14="http://schemas.microsoft.com/office/powerpoint/2010/main" val="4034062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7D8B1-5507-0240-82C0-14C39F5E7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9019E-6397-C849-9C66-3A88D4147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9" b="9482"/>
          <a:stretch/>
        </p:blipFill>
        <p:spPr>
          <a:xfrm>
            <a:off x="0" y="1341439"/>
            <a:ext cx="9381294" cy="5516562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2A43CB16-9769-A540-A2EA-877F5A688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447" y="76199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008000"/>
                </a:solidFill>
              </a:rPr>
              <a:t>2020 Nobel Prize</a:t>
            </a:r>
          </a:p>
        </p:txBody>
      </p:sp>
    </p:spTree>
    <p:extLst>
      <p:ext uri="{BB962C8B-B14F-4D97-AF65-F5344CB8AC3E}">
        <p14:creationId xmlns:p14="http://schemas.microsoft.com/office/powerpoint/2010/main" val="292736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NOT a spooky, action at a distance force (Newtonian)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Space(time) warped by mass(energy)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2" name="Picture 1" descr="Spacetime_curv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6532684" cy="288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616530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General_relativity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3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Should think of it in 3D but difficult to draw!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4" name="Picture 3" descr="Curved_in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18640"/>
            <a:ext cx="5242560" cy="5039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5201454" y="37001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Christopher Vitale of </a:t>
            </a:r>
            <a:r>
              <a:rPr lang="en-US" sz="1800" dirty="0" err="1"/>
              <a:t>Networkologies</a:t>
            </a:r>
            <a:r>
              <a:rPr lang="en-US" sz="1800" dirty="0"/>
              <a:t> and the Pratt Institute.</a:t>
            </a:r>
          </a:p>
        </p:txBody>
      </p:sp>
    </p:spTree>
    <p:extLst>
      <p:ext uri="{BB962C8B-B14F-4D97-AF65-F5344CB8AC3E}">
        <p14:creationId xmlns:p14="http://schemas.microsoft.com/office/powerpoint/2010/main" val="375235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And time is bent as well (slowed down)!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4" name="Picture 3" descr="Curved_in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18640"/>
            <a:ext cx="5242560" cy="5039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5201454" y="37001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Christopher Vitale of </a:t>
            </a:r>
            <a:r>
              <a:rPr lang="en-US" sz="1800" dirty="0" err="1"/>
              <a:t>Networkologies</a:t>
            </a:r>
            <a:r>
              <a:rPr lang="en-US" sz="1800" dirty="0"/>
              <a:t> and the Pratt Institute.</a:t>
            </a:r>
          </a:p>
        </p:txBody>
      </p:sp>
    </p:spTree>
    <p:extLst>
      <p:ext uri="{BB962C8B-B14F-4D97-AF65-F5344CB8AC3E}">
        <p14:creationId xmlns:p14="http://schemas.microsoft.com/office/powerpoint/2010/main" val="375235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642350" cy="20161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8000"/>
                </a:solidFill>
              </a:rPr>
              <a:t>So light is affected too! 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8000"/>
                </a:solidFill>
              </a:rPr>
              <a:t>Lightbending – light travels in straight lines over curved surface  so path looks curved!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008000"/>
                </a:solidFill>
              </a:rPr>
              <a:t>One of first tests of GR …</a:t>
            </a:r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Gravity: warped </a:t>
            </a:r>
            <a:r>
              <a:rPr lang="en-GB" b="1" dirty="0" err="1">
                <a:solidFill>
                  <a:srgbClr val="008000"/>
                </a:solidFill>
              </a:rPr>
              <a:t>spacetime</a:t>
            </a:r>
            <a:endParaRPr lang="en-GB" b="1" dirty="0">
              <a:solidFill>
                <a:srgbClr val="008000"/>
              </a:solidFill>
            </a:endParaRPr>
          </a:p>
        </p:txBody>
      </p:sp>
      <p:pic>
        <p:nvPicPr>
          <p:cNvPr id="5124" name="Picture 11" descr="embeding_curved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086225"/>
            <a:ext cx="75596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0" name="AutoShape 12"/>
          <p:cNvSpPr>
            <a:spLocks noChangeArrowheads="1"/>
          </p:cNvSpPr>
          <p:nvPr/>
        </p:nvSpPr>
        <p:spPr bwMode="auto">
          <a:xfrm>
            <a:off x="4762500" y="3573463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35181" name="AutoShape 13"/>
          <p:cNvSpPr>
            <a:spLocks noChangeArrowheads="1"/>
          </p:cNvSpPr>
          <p:nvPr/>
        </p:nvSpPr>
        <p:spPr bwMode="auto">
          <a:xfrm>
            <a:off x="8362950" y="3573463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5127" name="Freeform 14"/>
          <p:cNvSpPr>
            <a:spLocks/>
          </p:cNvSpPr>
          <p:nvPr/>
        </p:nvSpPr>
        <p:spPr bwMode="auto">
          <a:xfrm>
            <a:off x="3792538" y="4149725"/>
            <a:ext cx="2336800" cy="2317750"/>
          </a:xfrm>
          <a:custGeom>
            <a:avLst/>
            <a:gdLst>
              <a:gd name="T0" fmla="*/ 1370013 w 1472"/>
              <a:gd name="T1" fmla="*/ 0 h 1460"/>
              <a:gd name="T2" fmla="*/ 2073275 w 1472"/>
              <a:gd name="T3" fmla="*/ 436563 h 1460"/>
              <a:gd name="T4" fmla="*/ 2298700 w 1472"/>
              <a:gd name="T5" fmla="*/ 873125 h 1460"/>
              <a:gd name="T6" fmla="*/ 1847850 w 1472"/>
              <a:gd name="T7" fmla="*/ 1252538 h 1460"/>
              <a:gd name="T8" fmla="*/ 914400 w 1472"/>
              <a:gd name="T9" fmla="*/ 1784350 h 1460"/>
              <a:gd name="T10" fmla="*/ 0 w 1472"/>
              <a:gd name="T11" fmla="*/ 2317750 h 1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72" h="1460">
                <a:moveTo>
                  <a:pt x="863" y="0"/>
                </a:moveTo>
                <a:cubicBezTo>
                  <a:pt x="937" y="47"/>
                  <a:pt x="1209" y="183"/>
                  <a:pt x="1306" y="275"/>
                </a:cubicBezTo>
                <a:cubicBezTo>
                  <a:pt x="1403" y="367"/>
                  <a:pt x="1472" y="464"/>
                  <a:pt x="1448" y="550"/>
                </a:cubicBezTo>
                <a:cubicBezTo>
                  <a:pt x="1424" y="636"/>
                  <a:pt x="1309" y="693"/>
                  <a:pt x="1164" y="789"/>
                </a:cubicBezTo>
                <a:cubicBezTo>
                  <a:pt x="1019" y="885"/>
                  <a:pt x="770" y="1012"/>
                  <a:pt x="576" y="1124"/>
                </a:cubicBezTo>
                <a:cubicBezTo>
                  <a:pt x="382" y="1236"/>
                  <a:pt x="220" y="1332"/>
                  <a:pt x="0" y="14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8" name="Line 15"/>
          <p:cNvSpPr>
            <a:spLocks noChangeShapeType="1"/>
          </p:cNvSpPr>
          <p:nvPr/>
        </p:nvSpPr>
        <p:spPr bwMode="auto">
          <a:xfrm flipV="1">
            <a:off x="3868738" y="4005263"/>
            <a:ext cx="4591050" cy="2462212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3132138" y="3116263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True position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30" name="Text Box 24"/>
          <p:cNvSpPr txBox="1">
            <a:spLocks noChangeArrowheads="1"/>
          </p:cNvSpPr>
          <p:nvPr/>
        </p:nvSpPr>
        <p:spPr bwMode="auto">
          <a:xfrm>
            <a:off x="6156325" y="3116263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Apparent position 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27219</TotalTime>
  <Words>1277</Words>
  <Application>Microsoft Macintosh PowerPoint</Application>
  <PresentationFormat>On-screen Show (4:3)</PresentationFormat>
  <Paragraphs>177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Lucida Grande</vt:lpstr>
      <vt:lpstr>Times New Roman</vt:lpstr>
      <vt:lpstr>Default Design</vt:lpstr>
      <vt:lpstr>Black holes  science fact, fiction or fantasy! </vt:lpstr>
      <vt:lpstr>PowerPoint Presentation</vt:lpstr>
      <vt:lpstr>PowerPoint Presentation</vt:lpstr>
      <vt:lpstr>Gravity: warped spacetime</vt:lpstr>
      <vt:lpstr>Gravity: warped spacetime</vt:lpstr>
      <vt:lpstr>Gravity: Einstein</vt:lpstr>
      <vt:lpstr>Gravity: Einstein</vt:lpstr>
      <vt:lpstr>Gravity: Einstein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PowerPoint Presentation</vt:lpstr>
      <vt:lpstr>Gravity: warped spacetime</vt:lpstr>
      <vt:lpstr>Gravity: warped spacetime</vt:lpstr>
      <vt:lpstr>Black hole recipe…</vt:lpstr>
      <vt:lpstr>What happens next? Mass</vt:lpstr>
      <vt:lpstr>PowerPoint Presentation</vt:lpstr>
      <vt:lpstr>Observing black holes?</vt:lpstr>
      <vt:lpstr>Observing black holes?</vt:lpstr>
      <vt:lpstr>Observing black holes?</vt:lpstr>
      <vt:lpstr>PowerPoint Presentation</vt:lpstr>
      <vt:lpstr>Very dim accretion flow – event horizon and photon orbits</vt:lpstr>
      <vt:lpstr>Observing black holes?</vt:lpstr>
      <vt:lpstr>Accretion</vt:lpstr>
      <vt:lpstr>X-rays blocked by 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can we use them for time travel?? </vt:lpstr>
      <vt:lpstr>Back to the Future!!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gravity – all they possess! </vt:lpstr>
      <vt:lpstr>By gravity – all they possess! </vt:lpstr>
      <vt:lpstr>PowerPoint Presentation</vt:lpstr>
    </vt:vector>
  </TitlesOfParts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Ray Bursts:  The biggest bang since the big one!</dc:title>
  <dc:creator>Chris Done</dc:creator>
  <cp:lastModifiedBy>DONE, CHRISTINE</cp:lastModifiedBy>
  <cp:revision>147</cp:revision>
  <dcterms:created xsi:type="dcterms:W3CDTF">2003-04-24T13:46:13Z</dcterms:created>
  <dcterms:modified xsi:type="dcterms:W3CDTF">2022-05-10T08:32:10Z</dcterms:modified>
</cp:coreProperties>
</file>