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1401" r:id="rId3"/>
    <p:sldId id="2021" r:id="rId4"/>
    <p:sldId id="592" r:id="rId5"/>
    <p:sldId id="594" r:id="rId6"/>
    <p:sldId id="2026" r:id="rId7"/>
    <p:sldId id="2027" r:id="rId8"/>
    <p:sldId id="2028" r:id="rId9"/>
    <p:sldId id="2029" r:id="rId10"/>
    <p:sldId id="2044" r:id="rId11"/>
    <p:sldId id="2030" r:id="rId12"/>
    <p:sldId id="2031" r:id="rId13"/>
    <p:sldId id="2032" r:id="rId14"/>
    <p:sldId id="2033" r:id="rId15"/>
    <p:sldId id="2034" r:id="rId16"/>
    <p:sldId id="2035" r:id="rId17"/>
    <p:sldId id="2061" r:id="rId18"/>
    <p:sldId id="2062" r:id="rId19"/>
    <p:sldId id="263" r:id="rId20"/>
    <p:sldId id="2063" r:id="rId21"/>
    <p:sldId id="2067" r:id="rId22"/>
    <p:sldId id="2066" r:id="rId23"/>
    <p:sldId id="2068" r:id="rId24"/>
    <p:sldId id="2037" r:id="rId25"/>
    <p:sldId id="2038" r:id="rId26"/>
    <p:sldId id="2060" r:id="rId27"/>
    <p:sldId id="2040" r:id="rId28"/>
    <p:sldId id="2041" r:id="rId29"/>
    <p:sldId id="2042" r:id="rId30"/>
    <p:sldId id="2043" r:id="rId31"/>
    <p:sldId id="2046" r:id="rId32"/>
    <p:sldId id="2047" r:id="rId33"/>
    <p:sldId id="2048" r:id="rId34"/>
    <p:sldId id="2049" r:id="rId35"/>
    <p:sldId id="2050" r:id="rId36"/>
    <p:sldId id="2051" r:id="rId37"/>
    <p:sldId id="2052" r:id="rId38"/>
    <p:sldId id="2053" r:id="rId39"/>
    <p:sldId id="2054" r:id="rId40"/>
    <p:sldId id="2055" r:id="rId41"/>
    <p:sldId id="2056" r:id="rId42"/>
    <p:sldId id="2057" r:id="rId43"/>
    <p:sldId id="2058" r:id="rId44"/>
    <p:sldId id="2059" r:id="rId45"/>
    <p:sldId id="427" r:id="rId46"/>
    <p:sldId id="436" r:id="rId47"/>
    <p:sldId id="472" r:id="rId48"/>
    <p:sldId id="473" r:id="rId49"/>
    <p:sldId id="474" r:id="rId50"/>
    <p:sldId id="475" r:id="rId51"/>
    <p:sldId id="476" r:id="rId52"/>
    <p:sldId id="437" r:id="rId53"/>
    <p:sldId id="2007" r:id="rId54"/>
    <p:sldId id="438" r:id="rId55"/>
    <p:sldId id="439" r:id="rId56"/>
    <p:sldId id="441" r:id="rId57"/>
    <p:sldId id="440" r:id="rId58"/>
    <p:sldId id="442" r:id="rId59"/>
    <p:sldId id="443" r:id="rId60"/>
    <p:sldId id="444" r:id="rId61"/>
    <p:sldId id="428" r:id="rId62"/>
    <p:sldId id="445" r:id="rId63"/>
    <p:sldId id="446" r:id="rId64"/>
    <p:sldId id="487" r:id="rId65"/>
    <p:sldId id="491" r:id="rId66"/>
    <p:sldId id="486" r:id="rId67"/>
    <p:sldId id="493" r:id="rId68"/>
    <p:sldId id="494" r:id="rId69"/>
    <p:sldId id="492" r:id="rId70"/>
    <p:sldId id="485" r:id="rId71"/>
    <p:sldId id="495" r:id="rId72"/>
    <p:sldId id="506" r:id="rId73"/>
    <p:sldId id="507" r:id="rId74"/>
    <p:sldId id="508" r:id="rId75"/>
    <p:sldId id="498" r:id="rId76"/>
    <p:sldId id="499" r:id="rId77"/>
    <p:sldId id="500" r:id="rId78"/>
    <p:sldId id="501" r:id="rId79"/>
    <p:sldId id="448" r:id="rId80"/>
    <p:sldId id="449" r:id="rId81"/>
    <p:sldId id="429" r:id="rId82"/>
    <p:sldId id="425" r:id="rId83"/>
    <p:sldId id="426" r:id="rId8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C0000"/>
    <a:srgbClr val="FFCC00"/>
    <a:srgbClr val="64C69A"/>
    <a:srgbClr val="00FF00"/>
    <a:srgbClr val="CCCCFF"/>
    <a:srgbClr val="FF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36" autoAdjust="0"/>
    <p:restoredTop sz="93680" autoAdjust="0"/>
  </p:normalViewPr>
  <p:slideViewPr>
    <p:cSldViewPr>
      <p:cViewPr varScale="1">
        <p:scale>
          <a:sx n="105" d="100"/>
          <a:sy n="105" d="100"/>
        </p:scale>
        <p:origin x="232" y="192"/>
      </p:cViewPr>
      <p:guideLst>
        <p:guide orient="horz" pos="2208"/>
        <p:guide pos="32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5.xml"/><Relationship Id="rId1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31T18:31:15.83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31T18:31:15.83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C1FB2B-7AB5-480D-9DE0-E6A8C08945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A3BD-7391-4D36-B34B-70F6E09A4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38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8E56-DF91-4626-8C36-5F35098BD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0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65852-4199-4996-85BB-D9CB2B6127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FF4F3-18F2-4780-B315-F644F9F0A8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D9443-3BBA-4D81-8793-B7A7F1EC57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2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5068-E443-4E76-8531-24E7F6CC0A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7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3DA6-5BF0-4F61-BC01-79BF86C5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9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4565-E254-4B5B-B515-707A3318E5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B678-EDD9-48C6-A1AD-5DE55A4239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4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5F4A-0012-426E-948A-ECA2F39C69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1F00-81FA-4534-AA27-24C5072EC4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6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0934-4FFD-4BC0-9BA5-51E0603A04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9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7997B8-8A48-4641-983A-635B092595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2401" y="-315416"/>
            <a:ext cx="8610600" cy="2438400"/>
          </a:xfrm>
          <a:noFill/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holes </a:t>
            </a:r>
            <a:br>
              <a:rPr lang="en-GB" b="1" dirty="0">
                <a:solidFill>
                  <a:srgbClr val="008000"/>
                </a:solidFill>
              </a:rPr>
            </a:br>
            <a:r>
              <a:rPr lang="en-GB" b="1" dirty="0">
                <a:solidFill>
                  <a:srgbClr val="008000"/>
                </a:solidFill>
              </a:rPr>
              <a:t>recent breakthrough results!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348880"/>
            <a:ext cx="7272338" cy="1752600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Prof Chris Done, University of Durham</a:t>
            </a:r>
          </a:p>
        </p:txBody>
      </p:sp>
      <p:pic>
        <p:nvPicPr>
          <p:cNvPr id="2052" name="Picture 5" descr="rubber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52838"/>
            <a:ext cx="89820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10">
            <a:extLst>
              <a:ext uri="{FF2B5EF4-FFF2-40B4-BE49-F238E27FC236}">
                <a16:creationId xmlns:a16="http://schemas.microsoft.com/office/drawing/2014/main" id="{2274E124-496B-4A46-9766-23E3E91EA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100 years of Einstein’s gravity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41A24-C0F5-F14D-A536-9A4AC74F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57" y="1939158"/>
            <a:ext cx="3843612" cy="3834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A4C18C-2498-7840-8740-8D9DF3179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8" y="1355396"/>
            <a:ext cx="4192595" cy="53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5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AB95339-E02D-EA49-8706-98E2B1819E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7760" y="1116013"/>
            <a:ext cx="8893175" cy="24479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mass(energy) curve space(time) </a:t>
            </a:r>
          </a:p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Light travels in ’straight line’ across  surface that is curved</a:t>
            </a:r>
          </a:p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So its path is curved - verified by Eddington solar eclipse May 1919, results at Royal Society 6</a:t>
            </a:r>
            <a:r>
              <a:rPr lang="en-GB" altLang="en-US" baseline="30000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th</a:t>
            </a:r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 Nov 1919</a:t>
            </a:r>
          </a:p>
        </p:txBody>
      </p:sp>
      <p:pic>
        <p:nvPicPr>
          <p:cNvPr id="29698" name="Picture 3" descr="embeding_curvedspace">
            <a:extLst>
              <a:ext uri="{FF2B5EF4-FFF2-40B4-BE49-F238E27FC236}">
                <a16:creationId xmlns:a16="http://schemas.microsoft.com/office/drawing/2014/main" id="{DED47CC5-4732-FF49-997A-3A60E189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086225"/>
            <a:ext cx="75596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4">
            <a:extLst>
              <a:ext uri="{FF2B5EF4-FFF2-40B4-BE49-F238E27FC236}">
                <a16:creationId xmlns:a16="http://schemas.microsoft.com/office/drawing/2014/main" id="{4867E153-BB7D-F541-A9DE-49AEAE50F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3573463"/>
            <a:ext cx="457200" cy="457200"/>
          </a:xfrm>
          <a:custGeom>
            <a:avLst/>
            <a:gdLst>
              <a:gd name="T0" fmla="*/ 0 w 457200"/>
              <a:gd name="T1" fmla="*/ 174634 h 457200"/>
              <a:gd name="T2" fmla="*/ 174636 w 457200"/>
              <a:gd name="T3" fmla="*/ 174636 h 457200"/>
              <a:gd name="T4" fmla="*/ 228600 w 457200"/>
              <a:gd name="T5" fmla="*/ 0 h 457200"/>
              <a:gd name="T6" fmla="*/ 282564 w 457200"/>
              <a:gd name="T7" fmla="*/ 174636 h 457200"/>
              <a:gd name="T8" fmla="*/ 457200 w 457200"/>
              <a:gd name="T9" fmla="*/ 174634 h 457200"/>
              <a:gd name="T10" fmla="*/ 315916 w 457200"/>
              <a:gd name="T11" fmla="*/ 282564 h 457200"/>
              <a:gd name="T12" fmla="*/ 369882 w 457200"/>
              <a:gd name="T13" fmla="*/ 457199 h 457200"/>
              <a:gd name="T14" fmla="*/ 228600 w 457200"/>
              <a:gd name="T15" fmla="*/ 349267 h 457200"/>
              <a:gd name="T16" fmla="*/ 87318 w 457200"/>
              <a:gd name="T17" fmla="*/ 457199 h 457200"/>
              <a:gd name="T18" fmla="*/ 141284 w 457200"/>
              <a:gd name="T19" fmla="*/ 282564 h 457200"/>
              <a:gd name="T20" fmla="*/ 0 w 457200"/>
              <a:gd name="T21" fmla="*/ 174634 h 457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7200" h="457200">
                <a:moveTo>
                  <a:pt x="0" y="174634"/>
                </a:moveTo>
                <a:lnTo>
                  <a:pt x="174636" y="174636"/>
                </a:lnTo>
                <a:lnTo>
                  <a:pt x="228600" y="0"/>
                </a:lnTo>
                <a:lnTo>
                  <a:pt x="282564" y="174636"/>
                </a:lnTo>
                <a:lnTo>
                  <a:pt x="457200" y="174634"/>
                </a:lnTo>
                <a:lnTo>
                  <a:pt x="315916" y="282564"/>
                </a:lnTo>
                <a:lnTo>
                  <a:pt x="369882" y="457199"/>
                </a:lnTo>
                <a:lnTo>
                  <a:pt x="228600" y="349267"/>
                </a:lnTo>
                <a:lnTo>
                  <a:pt x="87318" y="457199"/>
                </a:lnTo>
                <a:lnTo>
                  <a:pt x="141284" y="282564"/>
                </a:lnTo>
                <a:lnTo>
                  <a:pt x="0" y="174634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AutoShape 5">
            <a:extLst>
              <a:ext uri="{FF2B5EF4-FFF2-40B4-BE49-F238E27FC236}">
                <a16:creationId xmlns:a16="http://schemas.microsoft.com/office/drawing/2014/main" id="{C05A8D68-FCF1-6E4D-80C9-1A627156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2950" y="3573463"/>
            <a:ext cx="457200" cy="457200"/>
          </a:xfrm>
          <a:custGeom>
            <a:avLst/>
            <a:gdLst>
              <a:gd name="T0" fmla="*/ 0 w 457200"/>
              <a:gd name="T1" fmla="*/ 174634 h 457200"/>
              <a:gd name="T2" fmla="*/ 174636 w 457200"/>
              <a:gd name="T3" fmla="*/ 174636 h 457200"/>
              <a:gd name="T4" fmla="*/ 228600 w 457200"/>
              <a:gd name="T5" fmla="*/ 0 h 457200"/>
              <a:gd name="T6" fmla="*/ 282564 w 457200"/>
              <a:gd name="T7" fmla="*/ 174636 h 457200"/>
              <a:gd name="T8" fmla="*/ 457200 w 457200"/>
              <a:gd name="T9" fmla="*/ 174634 h 457200"/>
              <a:gd name="T10" fmla="*/ 315916 w 457200"/>
              <a:gd name="T11" fmla="*/ 282564 h 457200"/>
              <a:gd name="T12" fmla="*/ 369882 w 457200"/>
              <a:gd name="T13" fmla="*/ 457199 h 457200"/>
              <a:gd name="T14" fmla="*/ 228600 w 457200"/>
              <a:gd name="T15" fmla="*/ 349267 h 457200"/>
              <a:gd name="T16" fmla="*/ 87318 w 457200"/>
              <a:gd name="T17" fmla="*/ 457199 h 457200"/>
              <a:gd name="T18" fmla="*/ 141284 w 457200"/>
              <a:gd name="T19" fmla="*/ 282564 h 457200"/>
              <a:gd name="T20" fmla="*/ 0 w 457200"/>
              <a:gd name="T21" fmla="*/ 174634 h 457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7200" h="457200">
                <a:moveTo>
                  <a:pt x="0" y="174634"/>
                </a:moveTo>
                <a:lnTo>
                  <a:pt x="174636" y="174636"/>
                </a:lnTo>
                <a:lnTo>
                  <a:pt x="228600" y="0"/>
                </a:lnTo>
                <a:lnTo>
                  <a:pt x="282564" y="174636"/>
                </a:lnTo>
                <a:lnTo>
                  <a:pt x="457200" y="174634"/>
                </a:lnTo>
                <a:lnTo>
                  <a:pt x="315916" y="282564"/>
                </a:lnTo>
                <a:lnTo>
                  <a:pt x="369882" y="457199"/>
                </a:lnTo>
                <a:lnTo>
                  <a:pt x="228600" y="349267"/>
                </a:lnTo>
                <a:lnTo>
                  <a:pt x="87318" y="457199"/>
                </a:lnTo>
                <a:lnTo>
                  <a:pt x="141284" y="282564"/>
                </a:lnTo>
                <a:lnTo>
                  <a:pt x="0" y="174634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Text Box 8">
            <a:extLst>
              <a:ext uri="{FF2B5EF4-FFF2-40B4-BE49-F238E27FC236}">
                <a16:creationId xmlns:a16="http://schemas.microsoft.com/office/drawing/2014/main" id="{85D8A3B7-9A0A-8742-AEB9-8B2A1C78C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421935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rgbClr val="008000"/>
                </a:solidFill>
              </a:rPr>
              <a:t>True position </a:t>
            </a:r>
            <a:endParaRPr lang="en-US" altLang="en-US" sz="2400" dirty="0">
              <a:solidFill>
                <a:srgbClr val="008000"/>
              </a:solidFill>
            </a:endParaRPr>
          </a:p>
        </p:txBody>
      </p:sp>
      <p:sp>
        <p:nvSpPr>
          <p:cNvPr id="29704" name="Text Box 9">
            <a:extLst>
              <a:ext uri="{FF2B5EF4-FFF2-40B4-BE49-F238E27FC236}">
                <a16:creationId xmlns:a16="http://schemas.microsoft.com/office/drawing/2014/main" id="{EAD05E82-ECE1-C545-A1B8-59FD09F9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48063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8000"/>
                </a:solidFill>
              </a:rPr>
              <a:t>Apparent position </a:t>
            </a:r>
            <a:endParaRPr lang="en-US" altLang="en-US" sz="2400">
              <a:solidFill>
                <a:srgbClr val="008000"/>
              </a:solidFill>
            </a:endParaRPr>
          </a:p>
        </p:txBody>
      </p:sp>
      <p:sp>
        <p:nvSpPr>
          <p:cNvPr id="29705" name="Rectangle 10">
            <a:extLst>
              <a:ext uri="{FF2B5EF4-FFF2-40B4-BE49-F238E27FC236}">
                <a16:creationId xmlns:a16="http://schemas.microsoft.com/office/drawing/2014/main" id="{2274E124-496B-4A46-9766-23E3E91EA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101 years of Einstein’s gravity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34EB0-6224-9849-9BFC-8D1EA2F36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795"/>
          <a:stretch/>
        </p:blipFill>
        <p:spPr>
          <a:xfrm>
            <a:off x="-323850" y="3049260"/>
            <a:ext cx="9144000" cy="31724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A7237F-BF27-4D44-A82F-A88110DD5D53}"/>
              </a:ext>
            </a:extLst>
          </p:cNvPr>
          <p:cNvCxnSpPr/>
          <p:nvPr/>
        </p:nvCxnSpPr>
        <p:spPr bwMode="auto">
          <a:xfrm flipH="1" flipV="1">
            <a:off x="4031673" y="4086225"/>
            <a:ext cx="611765" cy="1136939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827A10-AD38-0F49-9A54-55DF7EE26A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60339" y="3946385"/>
            <a:ext cx="239118" cy="1276779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02D905-B772-1143-81AE-E693D32CE68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94389" y="3878840"/>
            <a:ext cx="219470" cy="1344324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1ACA4C-CA8F-7847-90A3-C088FF69084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79513" y="3928597"/>
            <a:ext cx="70167" cy="1294567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E515B8-6F40-0048-A0BB-4DFEB7CDF8B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2666" y="4005264"/>
            <a:ext cx="495443" cy="1217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2EE276-73F6-DD48-AB1B-B91B4C573587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8988" y="3573464"/>
            <a:ext cx="292172" cy="1303336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8266C8-D1DC-CD4F-9913-3C6B8A6F4B47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9098" y="3703778"/>
            <a:ext cx="267420" cy="1256148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485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299" name="Group 3"/>
          <p:cNvGrpSpPr>
            <a:grpSpLocks/>
          </p:cNvGrpSpPr>
          <p:nvPr/>
        </p:nvGrpSpPr>
        <p:grpSpPr bwMode="auto">
          <a:xfrm>
            <a:off x="5334000" y="3091408"/>
            <a:ext cx="3200400" cy="2209800"/>
            <a:chOff x="3360" y="2736"/>
            <a:chExt cx="2016" cy="1392"/>
          </a:xfrm>
        </p:grpSpPr>
        <p:sp>
          <p:nvSpPr>
            <p:cNvPr id="6159" name="Rectangle 4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5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81125"/>
            <a:ext cx="4114800" cy="44958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302" name="Group 6"/>
          <p:cNvGrpSpPr>
            <a:grpSpLocks/>
          </p:cNvGrpSpPr>
          <p:nvPr/>
        </p:nvGrpSpPr>
        <p:grpSpPr bwMode="auto">
          <a:xfrm>
            <a:off x="6248400" y="3721100"/>
            <a:ext cx="1295400" cy="1676400"/>
            <a:chOff x="3360" y="2736"/>
            <a:chExt cx="2016" cy="1392"/>
          </a:xfrm>
        </p:grpSpPr>
        <p:sp>
          <p:nvSpPr>
            <p:cNvPr id="6157" name="Rectangle 7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Freeform 8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Faster speed to escape</a:t>
            </a:r>
          </a:p>
        </p:txBody>
      </p:sp>
    </p:spTree>
    <p:extLst>
      <p:ext uri="{BB962C8B-B14F-4D97-AF65-F5344CB8AC3E}">
        <p14:creationId xmlns:p14="http://schemas.microsoft.com/office/powerpoint/2010/main" val="317343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  <p:grpSp>
        <p:nvGrpSpPr>
          <p:cNvPr id="183312" name="Group 16"/>
          <p:cNvGrpSpPr>
            <a:grpSpLocks/>
          </p:cNvGrpSpPr>
          <p:nvPr/>
        </p:nvGrpSpPr>
        <p:grpSpPr bwMode="auto">
          <a:xfrm>
            <a:off x="6324600" y="4221087"/>
            <a:ext cx="1219200" cy="1225625"/>
            <a:chOff x="3984" y="3408"/>
            <a:chExt cx="768" cy="624"/>
          </a:xfrm>
        </p:grpSpPr>
        <p:sp>
          <p:nvSpPr>
            <p:cNvPr id="6155" name="Rectangle 17"/>
            <p:cNvSpPr>
              <a:spLocks noChangeArrowheads="1"/>
            </p:cNvSpPr>
            <p:nvPr/>
          </p:nvSpPr>
          <p:spPr bwMode="auto">
            <a:xfrm>
              <a:off x="3984" y="3436"/>
              <a:ext cx="768" cy="5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8"/>
            <p:cNvSpPr>
              <a:spLocks/>
            </p:cNvSpPr>
            <p:nvPr/>
          </p:nvSpPr>
          <p:spPr bwMode="auto">
            <a:xfrm>
              <a:off x="4080" y="3408"/>
              <a:ext cx="576" cy="83"/>
            </a:xfrm>
            <a:custGeom>
              <a:avLst/>
              <a:gdLst>
                <a:gd name="T0" fmla="*/ 85 w 2306"/>
                <a:gd name="T1" fmla="*/ 42 h 236"/>
                <a:gd name="T2" fmla="*/ 192 w 2306"/>
                <a:gd name="T3" fmla="*/ 74 h 236"/>
                <a:gd name="T4" fmla="*/ 290 w 2306"/>
                <a:gd name="T5" fmla="*/ 83 h 236"/>
                <a:gd name="T6" fmla="*/ 393 w 2306"/>
                <a:gd name="T7" fmla="*/ 74 h 236"/>
                <a:gd name="T8" fmla="*/ 483 w 2306"/>
                <a:gd name="T9" fmla="*/ 51 h 236"/>
                <a:gd name="T10" fmla="*/ 519 w 2306"/>
                <a:gd name="T11" fmla="*/ 32 h 236"/>
                <a:gd name="T12" fmla="*/ 501 w 2306"/>
                <a:gd name="T13" fmla="*/ 6 h 236"/>
                <a:gd name="T14" fmla="*/ 69 w 2306"/>
                <a:gd name="T15" fmla="*/ 6 h 236"/>
                <a:gd name="T16" fmla="*/ 85 w 2306"/>
                <a:gd name="T17" fmla="*/ 42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Faster speed to escape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Black hole – escape velocity is faster than light so can’t get out!</a:t>
            </a:r>
          </a:p>
        </p:txBody>
      </p:sp>
    </p:spTree>
    <p:extLst>
      <p:ext uri="{BB962C8B-B14F-4D97-AF65-F5344CB8AC3E}">
        <p14:creationId xmlns:p14="http://schemas.microsoft.com/office/powerpoint/2010/main" val="137804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Singularity – space and time crushed to infinitesimal point of infinite density….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…Decently hidden below event horizon!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45864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>
            <a:extLst>
              <a:ext uri="{FF2B5EF4-FFF2-40B4-BE49-F238E27FC236}">
                <a16:creationId xmlns:a16="http://schemas.microsoft.com/office/drawing/2014/main" id="{1A8FB6CC-D943-ED43-95B6-7F20EF1212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5038"/>
            <a:ext cx="3889375" cy="3671887"/>
          </a:xfrm>
          <a:extLst>
            <a:ext uri="{91240B29-F687-4f45-9708-019B960494DF}"/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 err="1">
                <a:solidFill>
                  <a:srgbClr val="006600"/>
                </a:solidFill>
                <a:ea typeface="+mn-ea"/>
                <a:cs typeface="+mn-cs"/>
              </a:rPr>
              <a:t>Spacetime</a:t>
            </a:r>
            <a:r>
              <a:rPr lang="en-GB" dirty="0">
                <a:solidFill>
                  <a:srgbClr val="006600"/>
                </a:solidFill>
                <a:ea typeface="+mn-ea"/>
                <a:cs typeface="+mn-cs"/>
              </a:rPr>
              <a:t> itself in falling in at the speed of light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ea typeface="+mn-ea"/>
                <a:cs typeface="+mn-cs"/>
              </a:rPr>
              <a:t>Nothing travels faster than light so everything swept down below event horizon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</a:rPr>
              <a:t>Event horizon….</a:t>
            </a:r>
            <a:endParaRPr lang="en-GB" dirty="0">
              <a:solidFill>
                <a:srgbClr val="006600"/>
              </a:solidFill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dirty="0">
              <a:solidFill>
                <a:srgbClr val="006600"/>
              </a:solidFill>
              <a:ea typeface="+mn-ea"/>
              <a:cs typeface="+mn-cs"/>
            </a:endParaRPr>
          </a:p>
        </p:txBody>
      </p:sp>
      <p:sp>
        <p:nvSpPr>
          <p:cNvPr id="32770" name="Rectangle 10">
            <a:extLst>
              <a:ext uri="{FF2B5EF4-FFF2-40B4-BE49-F238E27FC236}">
                <a16:creationId xmlns:a16="http://schemas.microsoft.com/office/drawing/2014/main" id="{E4118834-64C3-DA43-BEBB-D50073642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Gravity: warped spacetime</a:t>
            </a:r>
          </a:p>
        </p:txBody>
      </p:sp>
      <p:pic>
        <p:nvPicPr>
          <p:cNvPr id="32771" name="Picture 17">
            <a:extLst>
              <a:ext uri="{FF2B5EF4-FFF2-40B4-BE49-F238E27FC236}">
                <a16:creationId xmlns:a16="http://schemas.microsoft.com/office/drawing/2014/main" id="{104D5ACB-088E-2443-8D57-C8960B71B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>
            <a:extLst>
              <a:ext uri="{FF2B5EF4-FFF2-40B4-BE49-F238E27FC236}">
                <a16:creationId xmlns:a16="http://schemas.microsoft.com/office/drawing/2014/main" id="{CAF635C6-AC78-6B4F-ACBA-35C1E96B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949950"/>
            <a:ext cx="3313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Grande" panose="020B0600040502020204" pitchFamily="34" charset="0"/>
              </a:rPr>
              <a:t>© </a:t>
            </a:r>
            <a:r>
              <a:rPr lang="en-US" altLang="en-US" sz="2400">
                <a:solidFill>
                  <a:srgbClr val="000000"/>
                </a:solidFill>
              </a:rPr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124119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46300"/>
            <a:ext cx="3741737" cy="41624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Utterly extreme.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sun squashed into size of London.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earth squashed &lt;1cm!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Impossible!!!!!!!!?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How to get such extreme compression?</a:t>
            </a:r>
          </a:p>
          <a:p>
            <a:pPr eaLnBrk="1" hangingPunct="1"/>
            <a:endParaRPr lang="en-GB" dirty="0">
              <a:solidFill>
                <a:srgbClr val="006600"/>
              </a:solidFill>
            </a:endParaRPr>
          </a:p>
        </p:txBody>
      </p:sp>
      <p:pic>
        <p:nvPicPr>
          <p:cNvPr id="5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5" y="3933056"/>
            <a:ext cx="670526" cy="608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92410"/>
            <a:ext cx="4649605" cy="42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63963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19304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549775" cy="551656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Take 1 massive star (at least 10 bigger than Sun)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Stars fuse 4H to He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Lose mass, gain energy via Einstein’s E=mc</a:t>
            </a:r>
            <a:r>
              <a:rPr lang="en-GB" baseline="30000" dirty="0">
                <a:solidFill>
                  <a:srgbClr val="0080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Hydrogen bomb! in its stable life – outward pressure of hot gas (fusion) balanced by inward pull of gravity.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8196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0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DCEEDE-96D1-6C4A-B663-4A0C26D7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09" y="448301"/>
            <a:ext cx="7000875" cy="994172"/>
          </a:xfrm>
        </p:spPr>
        <p:txBody>
          <a:bodyPr/>
          <a:lstStyle/>
          <a:p>
            <a:r>
              <a:rPr lang="en-US" b="1" dirty="0">
                <a:solidFill>
                  <a:srgbClr val="006600"/>
                </a:solidFill>
                <a:cs typeface="Times New Roman" panose="02020603050405020304" pitchFamily="18" charset="0"/>
              </a:rPr>
              <a:t>What happens next? Mass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527DA0A-D071-8240-82E1-CDD288E1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7" y="2055673"/>
            <a:ext cx="6858000" cy="38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8352" y="1161256"/>
            <a:ext cx="4476750" cy="453548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The thing about a black hole, its main distinguishing feature is its black! And the thing about space, your basic space colour is its black! So how are you supposed to see them ?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000" dirty="0">
                <a:solidFill>
                  <a:srgbClr val="008000"/>
                </a:solidFill>
              </a:rPr>
              <a:t>Red Dwarf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67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Supernovae - massive star core collapse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Single exploding star can outshine an entire galaxy!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Supernovae</a:t>
            </a:r>
          </a:p>
        </p:txBody>
      </p:sp>
      <p:pic>
        <p:nvPicPr>
          <p:cNvPr id="7" name="Picture 6" descr="D:\chris\talks\general talk pictures\sn_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9861"/>
            <a:ext cx="5854353" cy="46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73730" y="50343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277062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But also supermassive black holes!</a:t>
            </a:r>
          </a:p>
        </p:txBody>
      </p:sp>
      <p:pic>
        <p:nvPicPr>
          <p:cNvPr id="7" name="Picture 6" descr="D:\chris\talks\general talk pictures\sn_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9861"/>
            <a:ext cx="5854353" cy="46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73730" y="50343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2380042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7AAC9F-6635-0AB0-510E-1F2C1F7C8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88" t="11261" r="1188" b="-11261"/>
          <a:stretch/>
        </p:blipFill>
        <p:spPr>
          <a:xfrm rot="16200000">
            <a:off x="3205798" y="-1411406"/>
            <a:ext cx="5037676" cy="11449272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60A8C84-D4E1-4556-30EC-C0D864D9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But also supermassive black holes!</a:t>
            </a:r>
          </a:p>
        </p:txBody>
      </p:sp>
    </p:spTree>
    <p:extLst>
      <p:ext uri="{BB962C8B-B14F-4D97-AF65-F5344CB8AC3E}">
        <p14:creationId xmlns:p14="http://schemas.microsoft.com/office/powerpoint/2010/main" val="94348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3426F3-3A2A-0AF7-4168-59CF0C95B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2" b="12848"/>
          <a:stretch/>
        </p:blipFill>
        <p:spPr>
          <a:xfrm>
            <a:off x="17577" y="1188040"/>
            <a:ext cx="9050430" cy="547260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0D25D87-6A37-9264-C9C6-F87FA48E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Feed by merging and gas!</a:t>
            </a:r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648A9A08-5F87-9881-A6D1-99BCF4982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6" b="820"/>
          <a:stretch/>
        </p:blipFill>
        <p:spPr>
          <a:xfrm>
            <a:off x="17577" y="4149080"/>
            <a:ext cx="905043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3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8352" y="1161256"/>
            <a:ext cx="4476750" cy="453548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Einstein’s gravity tested in solar system - very weak field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Black holes – strongest possible observable field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Quite an extrapolation…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Black hole on the black background of space means no way to test this??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8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7653" name="Picture 5" descr="gc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600200"/>
            <a:ext cx="4770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2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867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5DFB5-7B70-1B4B-9D87-A977A0A8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2" y="1532466"/>
            <a:ext cx="50080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Nobel prize 2020! </a:t>
            </a:r>
          </a:p>
        </p:txBody>
      </p:sp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0DC23895-1EDD-FA2F-E265-0B98617DC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718633"/>
            <a:ext cx="7772400" cy="45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1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E5873408-0A1F-124D-8A78-9C8CDD94A44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450"/>
            <a:ext cx="77724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b="1" kern="0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Black hole radii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53FFB4-B3E9-C04F-8552-AADD736A141A}"/>
              </a:ext>
            </a:extLst>
          </p:cNvPr>
          <p:cNvSpPr/>
          <p:nvPr/>
        </p:nvSpPr>
        <p:spPr bwMode="auto">
          <a:xfrm>
            <a:off x="5166066" y="2996952"/>
            <a:ext cx="1620180" cy="1656184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3BBF6B-8D0C-D34C-A3AB-F2600097EC14}"/>
              </a:ext>
            </a:extLst>
          </p:cNvPr>
          <p:cNvSpPr/>
          <p:nvPr/>
        </p:nvSpPr>
        <p:spPr bwMode="auto">
          <a:xfrm>
            <a:off x="5418094" y="3284984"/>
            <a:ext cx="1116124" cy="1080120"/>
          </a:xfrm>
          <a:prstGeom prst="ellips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077001D-E9A9-4F45-8C36-CC93C2DD9207}"/>
              </a:ext>
            </a:extLst>
          </p:cNvPr>
          <p:cNvSpPr txBox="1">
            <a:spLocks noChangeArrowheads="1"/>
          </p:cNvSpPr>
          <p:nvPr/>
        </p:nvSpPr>
        <p:spPr>
          <a:xfrm>
            <a:off x="232964" y="1187450"/>
            <a:ext cx="3889375" cy="3671887"/>
          </a:xfrm>
          <a:prstGeom prst="rect">
            <a:avLst/>
          </a:prstGeom>
          <a:extLst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kern="0" dirty="0">
                <a:solidFill>
                  <a:schemeClr val="accent2"/>
                </a:solidFill>
                <a:ea typeface="+mn-ea"/>
                <a:cs typeface="+mn-cs"/>
              </a:rPr>
              <a:t>Photon orbit – tangential c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kern="0" dirty="0">
                <a:solidFill>
                  <a:schemeClr val="accent2"/>
                </a:solidFill>
                <a:ea typeface="+mn-ea"/>
                <a:cs typeface="+mn-cs"/>
              </a:rPr>
              <a:t>R=3GM/c</a:t>
            </a:r>
            <a:r>
              <a:rPr lang="en-GB" kern="0" baseline="30000" dirty="0">
                <a:solidFill>
                  <a:schemeClr val="accent2"/>
                </a:solidFill>
                <a:ea typeface="+mn-ea"/>
                <a:cs typeface="+mn-cs"/>
              </a:rPr>
              <a:t>2</a:t>
            </a:r>
            <a:r>
              <a:rPr lang="en-GB" kern="0" dirty="0">
                <a:solidFill>
                  <a:schemeClr val="accent2"/>
                </a:solidFill>
                <a:ea typeface="+mn-ea"/>
                <a:cs typeface="+mn-cs"/>
              </a:rPr>
              <a:t>=1.5Rs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43C640-D5F2-1B4B-B9A6-F8AAEB469DA9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6336196" y="2636912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66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8352" y="956299"/>
            <a:ext cx="3128531" cy="4420892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Iconic image of black hole shadow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Size of full image - like sun/moon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Size of black hole – like reading a newspaper in New York from a sidewalk café in Paris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CA44C-EB3B-1E41-9E9A-8F58980FA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3" r="15565"/>
          <a:stretch/>
        </p:blipFill>
        <p:spPr>
          <a:xfrm>
            <a:off x="5470903" y="2304256"/>
            <a:ext cx="2987298" cy="3277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21FB4-AB62-D945-A54F-7DAED9A9B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81" y="149542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Talk Plan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A6756C4-5837-2E4A-AE97-2E18BE775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52" y="1161256"/>
            <a:ext cx="4476750" cy="45354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endParaRPr lang="en-GB" kern="0" dirty="0">
              <a:solidFill>
                <a:srgbClr val="008000"/>
              </a:solidFill>
            </a:endParaRP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What are they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And what are these recent breakthrough results which have enabled us to ‘see’ them ??</a:t>
            </a:r>
          </a:p>
        </p:txBody>
      </p:sp>
    </p:spTree>
    <p:extLst>
      <p:ext uri="{BB962C8B-B14F-4D97-AF65-F5344CB8AC3E}">
        <p14:creationId xmlns:p14="http://schemas.microsoft.com/office/powerpoint/2010/main" val="1116694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Very dim accretion flow – event horizon and photon orbits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FF682-C2A1-0E4C-9694-DEDD099F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4" t="3467" r="17209" b="3467"/>
          <a:stretch/>
        </p:blipFill>
        <p:spPr>
          <a:xfrm>
            <a:off x="6306206" y="1698050"/>
            <a:ext cx="2765931" cy="305062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3B804B-3192-8448-A033-E46D75D1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90" y="4613888"/>
            <a:ext cx="8748020" cy="334874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endParaRPr lang="en-GB" kern="0" dirty="0">
              <a:solidFill>
                <a:srgbClr val="008000"/>
              </a:solidFill>
            </a:endParaRP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See a shadow due to the light from matter falling in!!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Very very dim, picks out the light orbit ring</a:t>
            </a:r>
          </a:p>
          <a:p>
            <a:pPr eaLnBrk="1" hangingPunct="1"/>
            <a:r>
              <a:rPr lang="en-GB" kern="0" dirty="0">
                <a:solidFill>
                  <a:srgbClr val="008000"/>
                </a:solidFill>
              </a:rPr>
              <a:t>But if the matter falling in was brighter - easier to see!</a:t>
            </a:r>
          </a:p>
        </p:txBody>
      </p:sp>
      <p:pic>
        <p:nvPicPr>
          <p:cNvPr id="7" name="Picture 6" descr="A picture containing sitting, light, fireworks, room&#10;&#10;Description automatically generated">
            <a:extLst>
              <a:ext uri="{FF2B5EF4-FFF2-40B4-BE49-F238E27FC236}">
                <a16:creationId xmlns:a16="http://schemas.microsoft.com/office/drawing/2014/main" id="{8B207C84-D9FF-114E-B833-19A057BC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" y="1698050"/>
            <a:ext cx="6101255" cy="30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7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1972468"/>
            <a:ext cx="4137718" cy="38512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Accretion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44545" y="2348880"/>
            <a:ext cx="4198938" cy="504031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Continuous ring of gas – friction dissipates energy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Makes material hot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BRIGHT accretion discs glowing X-ray hot </a:t>
            </a:r>
          </a:p>
        </p:txBody>
      </p:sp>
      <p:pic>
        <p:nvPicPr>
          <p:cNvPr id="2" name="Picture 1" descr="cv_disc_bina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3808288" cy="225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Beardmore</a:t>
            </a:r>
          </a:p>
        </p:txBody>
      </p:sp>
    </p:spTree>
    <p:extLst>
      <p:ext uri="{BB962C8B-B14F-4D97-AF65-F5344CB8AC3E}">
        <p14:creationId xmlns:p14="http://schemas.microsoft.com/office/powerpoint/2010/main" val="506949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X-rays blocked by atmosphere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32999" r="1916" b="3511"/>
          <a:stretch/>
        </p:blipFill>
        <p:spPr>
          <a:xfrm>
            <a:off x="375589" y="1340768"/>
            <a:ext cx="8343035" cy="3491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67544" y="5805264"/>
            <a:ext cx="828092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2352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X-rays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380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112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Radio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r="55038"/>
          <a:stretch/>
        </p:blipFill>
        <p:spPr>
          <a:xfrm rot="16200000">
            <a:off x="3600450" y="2512666"/>
            <a:ext cx="7048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5642084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Wavelength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627" y="148478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2955591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4920" y="1476374"/>
            <a:ext cx="4425111" cy="512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Nobel Prize to </a:t>
            </a:r>
            <a:r>
              <a:rPr lang="en-GB" sz="2800" kern="0" dirty="0" err="1">
                <a:solidFill>
                  <a:srgbClr val="006600"/>
                </a:solidFill>
              </a:rPr>
              <a:t>Giaconni</a:t>
            </a:r>
            <a:r>
              <a:rPr lang="en-GB" sz="2800" kern="0" dirty="0">
                <a:solidFill>
                  <a:srgbClr val="006600"/>
                </a:solidFill>
              </a:rPr>
              <a:t> in 2002 for discovery of cosmic X-ray sources in the 1960s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Black holes position highlighted by the high energy X-ray radiation released by material falling towards the event horizon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92" y="1452680"/>
            <a:ext cx="3543514" cy="532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7437003" y="54664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160792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4920" y="1476375"/>
            <a:ext cx="4425111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X-ray astronomy transforms black holes from theoretical speculation to observable objects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Observe black holes and get to do rocket science!!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18500"/>
          <a:stretch>
            <a:fillRect/>
          </a:stretch>
        </p:blipFill>
        <p:spPr bwMode="auto">
          <a:xfrm>
            <a:off x="4905375" y="1476375"/>
            <a:ext cx="42386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304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Gaia image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4AC62C0-E309-344A-B7D1-D999EE66177D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optical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783923C2-EC21-E145-A2F7-5CD64546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9849" y="2543175"/>
            <a:ext cx="6171126" cy="39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94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FF0A426-A21D-1640-AAD5-09ECCE547C7D}"/>
              </a:ext>
            </a:extLst>
          </p:cNvPr>
          <p:cNvSpPr txBox="1">
            <a:spLocks noChangeArrowheads="1"/>
          </p:cNvSpPr>
          <p:nvPr/>
        </p:nvSpPr>
        <p:spPr>
          <a:xfrm>
            <a:off x="192820" y="1997362"/>
            <a:ext cx="4031816" cy="340161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2" indent="-342892"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006600"/>
                </a:solidFill>
              </a:rPr>
              <a:t>Giacconi</a:t>
            </a:r>
            <a:r>
              <a:rPr lang="en-GB" sz="2400" kern="0" dirty="0">
                <a:solidFill>
                  <a:srgbClr val="006600"/>
                </a:solidFill>
              </a:rPr>
              <a:t>: Nobel prize in 2002 for discovery of BH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3031646-372D-D44F-B1B7-456FFC189CCA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X-rays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2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2C70A-1BE7-A143-8A39-330F6135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015" r="35441" b="42650"/>
          <a:stretch/>
        </p:blipFill>
        <p:spPr>
          <a:xfrm>
            <a:off x="3012009" y="2108117"/>
            <a:ext cx="1566174" cy="6722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DC57B9-E359-584A-BA5B-4A92E0ACD4D2}"/>
              </a:ext>
            </a:extLst>
          </p:cNvPr>
          <p:cNvCxnSpPr>
            <a:cxnSpLocks/>
          </p:cNvCxnSpPr>
          <p:nvPr/>
        </p:nvCxnSpPr>
        <p:spPr bwMode="auto">
          <a:xfrm>
            <a:off x="4721666" y="1774741"/>
            <a:ext cx="0" cy="11306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1031">
            <a:extLst>
              <a:ext uri="{FF2B5EF4-FFF2-40B4-BE49-F238E27FC236}">
                <a16:creationId xmlns:a16="http://schemas.microsoft.com/office/drawing/2014/main" id="{428EC24C-5779-5B4D-BF3B-725F79E3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9237" y="3058624"/>
            <a:ext cx="2862318" cy="7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Supermassive BH</a:t>
            </a:r>
          </a:p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Million-Billion x Sun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pic>
        <p:nvPicPr>
          <p:cNvPr id="9" name="Picture 10" descr="D:\chris\talks\christmas05\universe\spiral4.jpg">
            <a:extLst>
              <a:ext uri="{FF2B5EF4-FFF2-40B4-BE49-F238E27FC236}">
                <a16:creationId xmlns:a16="http://schemas.microsoft.com/office/drawing/2014/main" id="{A3E553D3-79B8-914B-9162-319116F9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066806" y="1774741"/>
            <a:ext cx="1593367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19417-2EE5-794A-9AE4-F04A413C067A}"/>
              </a:ext>
            </a:extLst>
          </p:cNvPr>
          <p:cNvCxnSpPr/>
          <p:nvPr/>
        </p:nvCxnSpPr>
        <p:spPr bwMode="auto">
          <a:xfrm flipV="1">
            <a:off x="1904087" y="213224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B40001-8267-CC41-8AE2-F89A511AF411}"/>
              </a:ext>
            </a:extLst>
          </p:cNvPr>
          <p:cNvCxnSpPr/>
          <p:nvPr/>
        </p:nvCxnSpPr>
        <p:spPr bwMode="auto">
          <a:xfrm>
            <a:off x="1904087" y="240227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9176-135A-EA42-8F02-C17992F177B0}"/>
              </a:ext>
            </a:extLst>
          </p:cNvPr>
          <p:cNvSpPr/>
          <p:nvPr/>
        </p:nvSpPr>
        <p:spPr>
          <a:xfrm>
            <a:off x="4253814" y="2644502"/>
            <a:ext cx="324370" cy="13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CCA072A3-A68F-4F40-B224-1875984DE3F6}"/>
              </a:ext>
            </a:extLst>
          </p:cNvPr>
          <p:cNvSpPr txBox="1">
            <a:spLocks/>
          </p:cNvSpPr>
          <p:nvPr/>
        </p:nvSpPr>
        <p:spPr>
          <a:xfrm>
            <a:off x="1629849" y="403127"/>
            <a:ext cx="700087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A21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The whole sky in X-rays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82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5D560-3DD5-EC40-AD2B-689FA468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1823878" y="3050961"/>
            <a:ext cx="5778350" cy="29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A009A-C393-964E-92DD-A57130C03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848215" y="2131931"/>
            <a:ext cx="2721902" cy="64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2C70A-1BE7-A143-8A39-330F6135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015" r="35441" b="42650"/>
          <a:stretch/>
        </p:blipFill>
        <p:spPr>
          <a:xfrm>
            <a:off x="3012009" y="2108117"/>
            <a:ext cx="1566174" cy="6722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DC57B9-E359-584A-BA5B-4A92E0ACD4D2}"/>
              </a:ext>
            </a:extLst>
          </p:cNvPr>
          <p:cNvCxnSpPr>
            <a:cxnSpLocks/>
          </p:cNvCxnSpPr>
          <p:nvPr/>
        </p:nvCxnSpPr>
        <p:spPr bwMode="auto">
          <a:xfrm>
            <a:off x="4721666" y="1774741"/>
            <a:ext cx="0" cy="11306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1031">
            <a:extLst>
              <a:ext uri="{FF2B5EF4-FFF2-40B4-BE49-F238E27FC236}">
                <a16:creationId xmlns:a16="http://schemas.microsoft.com/office/drawing/2014/main" id="{428EC24C-5779-5B4D-BF3B-725F79E3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9237" y="3058624"/>
            <a:ext cx="2862318" cy="7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Supermassive BH</a:t>
            </a:r>
          </a:p>
          <a:p>
            <a:pPr marL="0" indent="0" algn="r">
              <a:buNone/>
            </a:pPr>
            <a:r>
              <a:rPr lang="en-GB" sz="2100" kern="0" dirty="0">
                <a:solidFill>
                  <a:srgbClr val="3366FF"/>
                </a:solidFill>
              </a:rPr>
              <a:t>Million-Billion x Sun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0FAB0EEB-6FFD-DF48-916E-93FD2F39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80" y="3051151"/>
            <a:ext cx="2106234" cy="734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100" kern="0" dirty="0">
                <a:solidFill>
                  <a:srgbClr val="FF0000"/>
                </a:solidFill>
              </a:rPr>
              <a:t>10x Sun  </a:t>
            </a:r>
          </a:p>
          <a:p>
            <a:endParaRPr lang="en-GB" sz="2100" kern="0" dirty="0">
              <a:solidFill>
                <a:srgbClr val="006600"/>
              </a:solidFill>
            </a:endParaRPr>
          </a:p>
          <a:p>
            <a:endParaRPr lang="en-GB" sz="2100" kern="0" dirty="0">
              <a:solidFill>
                <a:srgbClr val="0066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325D-A7F2-224D-BD0A-0F163512FE85}"/>
              </a:ext>
            </a:extLst>
          </p:cNvPr>
          <p:cNvSpPr txBox="1"/>
          <p:nvPr/>
        </p:nvSpPr>
        <p:spPr>
          <a:xfrm rot="16200000">
            <a:off x="6715498" y="4567480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NASA image</a:t>
            </a:r>
          </a:p>
        </p:txBody>
      </p:sp>
      <p:pic>
        <p:nvPicPr>
          <p:cNvPr id="9" name="Picture 10" descr="D:\chris\talks\christmas05\universe\spiral4.jpg">
            <a:extLst>
              <a:ext uri="{FF2B5EF4-FFF2-40B4-BE49-F238E27FC236}">
                <a16:creationId xmlns:a16="http://schemas.microsoft.com/office/drawing/2014/main" id="{A3E553D3-79B8-914B-9162-319116F9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066806" y="1774741"/>
            <a:ext cx="1593367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19417-2EE5-794A-9AE4-F04A413C067A}"/>
              </a:ext>
            </a:extLst>
          </p:cNvPr>
          <p:cNvCxnSpPr/>
          <p:nvPr/>
        </p:nvCxnSpPr>
        <p:spPr bwMode="auto">
          <a:xfrm flipV="1">
            <a:off x="1904087" y="213224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B40001-8267-CC41-8AE2-F89A511AF411}"/>
              </a:ext>
            </a:extLst>
          </p:cNvPr>
          <p:cNvCxnSpPr/>
          <p:nvPr/>
        </p:nvCxnSpPr>
        <p:spPr bwMode="auto">
          <a:xfrm>
            <a:off x="1904087" y="2402275"/>
            <a:ext cx="1728192" cy="270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9176-135A-EA42-8F02-C17992F177B0}"/>
              </a:ext>
            </a:extLst>
          </p:cNvPr>
          <p:cNvSpPr/>
          <p:nvPr/>
        </p:nvSpPr>
        <p:spPr>
          <a:xfrm>
            <a:off x="4253814" y="2644502"/>
            <a:ext cx="324370" cy="13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picture containing blue, night sky&#10;&#10;Description automatically generated">
            <a:extLst>
              <a:ext uri="{FF2B5EF4-FFF2-40B4-BE49-F238E27FC236}">
                <a16:creationId xmlns:a16="http://schemas.microsoft.com/office/drawing/2014/main" id="{A6B5AADE-F896-80D7-0338-8B6D36F93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/>
          <a:stretch/>
        </p:blipFill>
        <p:spPr>
          <a:xfrm>
            <a:off x="4874084" y="324864"/>
            <a:ext cx="3168052" cy="24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0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Gravitational waves! </a:t>
            </a:r>
          </a:p>
        </p:txBody>
      </p:sp>
      <p:pic>
        <p:nvPicPr>
          <p:cNvPr id="3" name="binarygravwa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CC9E-3D6F-D148-BA26-9140F607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427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66"/>
                </a:solidFill>
              </a:rPr>
              <a:t>Escape speed - newton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C78B068-C46E-9F4D-AD91-CD6306588259}"/>
              </a:ext>
            </a:extLst>
          </p:cNvPr>
          <p:cNvSpPr txBox="1">
            <a:spLocks noChangeArrowheads="1"/>
          </p:cNvSpPr>
          <p:nvPr/>
        </p:nvSpPr>
        <p:spPr>
          <a:xfrm>
            <a:off x="299731" y="1628800"/>
            <a:ext cx="4704317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Ball height depends on initial speed versus gravity</a:t>
            </a:r>
            <a:r>
              <a:rPr kumimoji="0" lang="en-GB" sz="3200" i="0" u="none" strike="noStrike" kern="1200" cap="none" spc="0" normalizeH="0" baseline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FFFF66"/>
                </a:solidFill>
                <a:latin typeface="Times New Roman"/>
              </a:rPr>
              <a:t>Stronger gravity – throw faster to escape…</a:t>
            </a:r>
            <a:endParaRPr lang="en-GB" dirty="0">
              <a:solidFill>
                <a:srgbClr val="FFFF66"/>
              </a:solidFill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66"/>
                </a:solidFill>
                <a:latin typeface="Times New Roman"/>
              </a:rPr>
              <a:t>..gravity so strong that escape velocity is speed of light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noProof="0" dirty="0">
              <a:solidFill>
                <a:srgbClr val="FFFF66"/>
              </a:solidFill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noProof="0" dirty="0">
              <a:solidFill>
                <a:srgbClr val="FFFF66"/>
              </a:solidFill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72913-E89C-4644-9A3C-475B0410D5AD}"/>
              </a:ext>
            </a:extLst>
          </p:cNvPr>
          <p:cNvSpPr txBox="1"/>
          <p:nvPr/>
        </p:nvSpPr>
        <p:spPr>
          <a:xfrm>
            <a:off x="7092280" y="609329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8" name="Picture 4" descr="earth_bl2">
            <a:extLst>
              <a:ext uri="{FF2B5EF4-FFF2-40B4-BE49-F238E27FC236}">
                <a16:creationId xmlns:a16="http://schemas.microsoft.com/office/drawing/2014/main" id="{93E5AC02-8D09-1042-AA47-90F1A26E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99" y="3557229"/>
            <a:ext cx="34140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F6DBD7-1B0B-3640-8522-836E5F7E8CF1}"/>
                  </a:ext>
                </a:extLst>
              </p14:cNvPr>
              <p14:cNvContentPartPr/>
              <p14:nvPr/>
            </p14:nvContentPartPr>
            <p14:xfrm>
              <a:off x="2680475" y="340766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F6DBD7-1B0B-3640-8522-836E5F7E8C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2835" y="339002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AAAC3E6F-4BFC-3648-9ED5-614FDE12684E}"/>
              </a:ext>
            </a:extLst>
          </p:cNvPr>
          <p:cNvSpPr/>
          <p:nvPr/>
        </p:nvSpPr>
        <p:spPr bwMode="auto">
          <a:xfrm>
            <a:off x="7092280" y="3407668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9BB131-4999-9C49-8D12-D4AA7CF48C5C}"/>
              </a:ext>
            </a:extLst>
          </p:cNvPr>
          <p:cNvSpPr/>
          <p:nvPr/>
        </p:nvSpPr>
        <p:spPr bwMode="auto">
          <a:xfrm>
            <a:off x="7084513" y="2141054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19A9E6-DAEF-BA4D-9BDE-538578234852}"/>
              </a:ext>
            </a:extLst>
          </p:cNvPr>
          <p:cNvSpPr/>
          <p:nvPr/>
        </p:nvSpPr>
        <p:spPr bwMode="auto">
          <a:xfrm>
            <a:off x="7092280" y="2440733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1C10D4-FC5F-3D44-A37D-11D860D6A356}"/>
              </a:ext>
            </a:extLst>
          </p:cNvPr>
          <p:cNvSpPr/>
          <p:nvPr/>
        </p:nvSpPr>
        <p:spPr bwMode="auto">
          <a:xfrm>
            <a:off x="7092280" y="2792441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6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6-02-10-at-9.47.17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0" y="317500"/>
            <a:ext cx="81661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6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108520" y="476672"/>
            <a:ext cx="91440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So can we use them for time travel??</a:t>
            </a:r>
            <a:br>
              <a:rPr lang="en-GB" b="1" dirty="0">
                <a:solidFill>
                  <a:srgbClr val="006600"/>
                </a:solidFill>
              </a:rPr>
            </a:b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dirty="0">
                <a:solidFill>
                  <a:srgbClr val="008000"/>
                </a:solidFill>
              </a:rPr>
              <a:t>YES    to the future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NO(?) to the past which is good as Grandfather paradox!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36912"/>
            <a:ext cx="8129095" cy="35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6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Back to the Future!! 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0512"/>
            <a:ext cx="9144000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10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6442" y="-243408"/>
            <a:ext cx="889248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Interstellar – planet so close to black hole that time is slowed down!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8302"/>
            <a:ext cx="9144000" cy="3829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YES   - to the future!</a:t>
            </a:r>
          </a:p>
        </p:txBody>
      </p:sp>
    </p:spTree>
    <p:extLst>
      <p:ext uri="{BB962C8B-B14F-4D97-AF65-F5344CB8AC3E}">
        <p14:creationId xmlns:p14="http://schemas.microsoft.com/office/powerpoint/2010/main" val="1287373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008000"/>
                </a:solidFill>
              </a:rPr>
              <a:t>Conclusions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8" y="1340768"/>
            <a:ext cx="9144000" cy="51625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Einstein GR, strong gravity, event horizon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We see such objects !! They exist!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So we could do time travel to the far future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But probably not to the past…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rgbClr val="008000"/>
                </a:solidFill>
              </a:rPr>
              <a:t>But they make excellent </a:t>
            </a:r>
            <a:r>
              <a:rPr lang="en-GB" sz="2800" dirty="0" err="1">
                <a:solidFill>
                  <a:srgbClr val="008000"/>
                </a:solidFill>
              </a:rPr>
              <a:t>SciFy</a:t>
            </a:r>
            <a:r>
              <a:rPr lang="en-GB" sz="2800" dirty="0">
                <a:solidFill>
                  <a:srgbClr val="008000"/>
                </a:solidFill>
              </a:rPr>
              <a:t> plots!</a:t>
            </a:r>
          </a:p>
          <a:p>
            <a:pPr eaLnBrk="1" hangingPunct="1">
              <a:defRPr/>
            </a:pPr>
            <a:endParaRPr lang="en-GB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3191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46300"/>
            <a:ext cx="3741737" cy="41624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6600"/>
                </a:solidFill>
              </a:rPr>
              <a:t>Utterly extreme. 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sun squashed into size of London.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mass of earth squashed &lt;1cm!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Impossible!!!!!!!!?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How to get such extreme compression?</a:t>
            </a:r>
          </a:p>
          <a:p>
            <a:pPr eaLnBrk="1" hangingPunct="1"/>
            <a:endParaRPr lang="en-GB" dirty="0">
              <a:solidFill>
                <a:srgbClr val="006600"/>
              </a:solidFill>
            </a:endParaRPr>
          </a:p>
        </p:txBody>
      </p:sp>
      <p:pic>
        <p:nvPicPr>
          <p:cNvPr id="5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5" y="3933056"/>
            <a:ext cx="670526" cy="608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92410"/>
            <a:ext cx="4649605" cy="42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63963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37196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recipe: 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549775" cy="551656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Take 1 massive star (at least 10 bigger than Sun)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Stars fuse 4H to He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Lose mass, gain energy via Einstein’s E=mc</a:t>
            </a:r>
            <a:r>
              <a:rPr lang="en-GB" baseline="30000" dirty="0">
                <a:solidFill>
                  <a:srgbClr val="0080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Hydrogen bomb! in its stable life – outward pressure of hot gas (fusion) balanced by inward pull of gravity.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8196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07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cond-anim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934200" cy="340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6632" y="5171708"/>
            <a:ext cx="7055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Electrostatic repulsion</a:t>
            </a:r>
          </a:p>
        </p:txBody>
      </p:sp>
    </p:spTree>
    <p:extLst>
      <p:ext uri="{BB962C8B-B14F-4D97-AF65-F5344CB8AC3E}">
        <p14:creationId xmlns:p14="http://schemas.microsoft.com/office/powerpoint/2010/main" val="147940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cond-anim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9" y="1327915"/>
            <a:ext cx="6921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0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46212"/>
            <a:ext cx="6921500" cy="339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016" y="5171708"/>
            <a:ext cx="8999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now got 2 protons both with +</a:t>
            </a:r>
            <a:r>
              <a:rPr lang="en-US" sz="3200" dirty="0" err="1"/>
              <a:t>ve</a:t>
            </a:r>
            <a:r>
              <a:rPr lang="en-US" sz="3200" dirty="0"/>
              <a:t> charge</a:t>
            </a:r>
          </a:p>
          <a:p>
            <a:r>
              <a:rPr lang="en-US" sz="3200" dirty="0"/>
              <a:t>Strong repulsion between them as well as the strong nuclear force binding them together</a:t>
            </a:r>
          </a:p>
        </p:txBody>
      </p:sp>
    </p:spTree>
    <p:extLst>
      <p:ext uri="{BB962C8B-B14F-4D97-AF65-F5344CB8AC3E}">
        <p14:creationId xmlns:p14="http://schemas.microsoft.com/office/powerpoint/2010/main" val="108952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C78B068-C46E-9F4D-AD91-CD6306588259}"/>
              </a:ext>
            </a:extLst>
          </p:cNvPr>
          <p:cNvSpPr txBox="1">
            <a:spLocks noChangeArrowheads="1"/>
          </p:cNvSpPr>
          <p:nvPr/>
        </p:nvSpPr>
        <p:spPr>
          <a:xfrm>
            <a:off x="299731" y="1628800"/>
            <a:ext cx="4704317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Ball height depends on initial speed versus gravity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Stronger gravity – throw faster to escape…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..gravity so strong that escape velocity is speed of light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Newtons gravity only affects things with mass…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72913-E89C-4644-9A3C-475B0410D5AD}"/>
              </a:ext>
            </a:extLst>
          </p:cNvPr>
          <p:cNvSpPr txBox="1"/>
          <p:nvPr/>
        </p:nvSpPr>
        <p:spPr>
          <a:xfrm>
            <a:off x="7092280" y="609329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</a:p>
        </p:txBody>
      </p:sp>
      <p:pic>
        <p:nvPicPr>
          <p:cNvPr id="8" name="Picture 4" descr="earth_bl2">
            <a:extLst>
              <a:ext uri="{FF2B5EF4-FFF2-40B4-BE49-F238E27FC236}">
                <a16:creationId xmlns:a16="http://schemas.microsoft.com/office/drawing/2014/main" id="{93E5AC02-8D09-1042-AA47-90F1A26E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99" y="3557229"/>
            <a:ext cx="34140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F6DBD7-1B0B-3640-8522-836E5F7E8CF1}"/>
                  </a:ext>
                </a:extLst>
              </p14:cNvPr>
              <p14:cNvContentPartPr/>
              <p14:nvPr/>
            </p14:nvContentPartPr>
            <p14:xfrm>
              <a:off x="2680475" y="340766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F6DBD7-1B0B-3640-8522-836E5F7E8C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2835" y="339002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AAAC3E6F-4BFC-3648-9ED5-614FDE12684E}"/>
              </a:ext>
            </a:extLst>
          </p:cNvPr>
          <p:cNvSpPr/>
          <p:nvPr/>
        </p:nvSpPr>
        <p:spPr bwMode="auto">
          <a:xfrm>
            <a:off x="7092280" y="3407668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9BB131-4999-9C49-8D12-D4AA7CF48C5C}"/>
              </a:ext>
            </a:extLst>
          </p:cNvPr>
          <p:cNvSpPr/>
          <p:nvPr/>
        </p:nvSpPr>
        <p:spPr bwMode="auto">
          <a:xfrm>
            <a:off x="7092280" y="28573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19A9E6-DAEF-BA4D-9BDE-538578234852}"/>
              </a:ext>
            </a:extLst>
          </p:cNvPr>
          <p:cNvSpPr/>
          <p:nvPr/>
        </p:nvSpPr>
        <p:spPr bwMode="auto">
          <a:xfrm>
            <a:off x="7118512" y="620688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1C10D4-FC5F-3D44-A37D-11D860D6A356}"/>
              </a:ext>
            </a:extLst>
          </p:cNvPr>
          <p:cNvSpPr/>
          <p:nvPr/>
        </p:nvSpPr>
        <p:spPr bwMode="auto">
          <a:xfrm>
            <a:off x="7085094" y="1556792"/>
            <a:ext cx="288032" cy="309364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BF9C6F-7DEF-4543-21FF-17CEC881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78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66"/>
                </a:solidFill>
              </a:rPr>
              <a:t>Escape speed </a:t>
            </a:r>
          </a:p>
        </p:txBody>
      </p:sp>
    </p:spTree>
    <p:extLst>
      <p:ext uri="{BB962C8B-B14F-4D97-AF65-F5344CB8AC3E}">
        <p14:creationId xmlns:p14="http://schemas.microsoft.com/office/powerpoint/2010/main" val="4041424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476672"/>
            <a:ext cx="68707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501008"/>
            <a:ext cx="896448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One of them decays into a positron </a:t>
            </a:r>
          </a:p>
          <a:p>
            <a:r>
              <a:rPr lang="en-US" sz="3200" dirty="0"/>
              <a:t>(+</a:t>
            </a:r>
            <a:r>
              <a:rPr lang="en-US" sz="3200" dirty="0" err="1"/>
              <a:t>ve</a:t>
            </a:r>
            <a:r>
              <a:rPr lang="en-US" sz="3200" dirty="0"/>
              <a:t> electron = anti-electron = antimatter!) and a neutrino. </a:t>
            </a:r>
          </a:p>
          <a:p>
            <a:r>
              <a:rPr lang="en-US" sz="3200" dirty="0"/>
              <a:t>Leaves neutron next to proton bound together by strong nuclear force. Isotope of Hydrogen called Deuterium</a:t>
            </a:r>
          </a:p>
        </p:txBody>
      </p:sp>
    </p:spTree>
    <p:extLst>
      <p:ext uri="{BB962C8B-B14F-4D97-AF65-F5344CB8AC3E}">
        <p14:creationId xmlns:p14="http://schemas.microsoft.com/office/powerpoint/2010/main" val="1874072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ion-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33" y="752561"/>
            <a:ext cx="68707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4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p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32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recipe: 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549775" cy="5516562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Take 1 massive star (at least 10 bigger than Sun)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Stars fuse 4H to He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Lose mass, gain energy via Einstein’s E=mc</a:t>
            </a:r>
            <a:r>
              <a:rPr lang="en-GB" baseline="30000" dirty="0">
                <a:solidFill>
                  <a:srgbClr val="0080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Hydrogen bomb! in its stable life – outward pressure of hot gas (fusion) balanced by inward pull of gravity.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8196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752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42925"/>
            <a:ext cx="83661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54292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Chemistry!</a:t>
            </a:r>
          </a:p>
        </p:txBody>
      </p:sp>
    </p:spTree>
    <p:extLst>
      <p:ext uri="{BB962C8B-B14F-4D97-AF65-F5344CB8AC3E}">
        <p14:creationId xmlns:p14="http://schemas.microsoft.com/office/powerpoint/2010/main" val="3308998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recipe: 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90688"/>
            <a:ext cx="4621212" cy="47625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Cook until H all gone.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11268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075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e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42925"/>
            <a:ext cx="83661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54292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Chemistry!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800600"/>
            <a:ext cx="9296400" cy="18288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sz="2400">
              <a:solidFill>
                <a:srgbClr val="008000"/>
              </a:solidFill>
            </a:endParaRPr>
          </a:p>
          <a:p>
            <a:pPr eaLnBrk="1" hangingPunct="1"/>
            <a:r>
              <a:rPr lang="en-GB" sz="2000">
                <a:solidFill>
                  <a:srgbClr val="008000"/>
                </a:solidFill>
              </a:rPr>
              <a:t>He core pulled in by gravity, temperature increases. If high enough fuse 3He to C</a:t>
            </a:r>
          </a:p>
          <a:p>
            <a:pPr eaLnBrk="1" hangingPunct="1"/>
            <a:r>
              <a:rPr lang="en-GB" sz="2000">
                <a:solidFill>
                  <a:srgbClr val="008000"/>
                </a:solidFill>
              </a:rPr>
              <a:t>C core pulled in by gravity temperature increases. If high enough fuse C+He to O</a:t>
            </a:r>
          </a:p>
          <a:p>
            <a:pPr eaLnBrk="1" hangingPunct="1"/>
            <a:r>
              <a:rPr lang="en-GB" sz="2000">
                <a:solidFill>
                  <a:srgbClr val="008000"/>
                </a:solidFill>
              </a:rPr>
              <a:t>O core pulled…….</a:t>
            </a:r>
          </a:p>
        </p:txBody>
      </p:sp>
    </p:spTree>
    <p:extLst>
      <p:ext uri="{BB962C8B-B14F-4D97-AF65-F5344CB8AC3E}">
        <p14:creationId xmlns:p14="http://schemas.microsoft.com/office/powerpoint/2010/main" val="30622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Black hole recipe: II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4648200" cy="48482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solidFill>
                  <a:srgbClr val="008000"/>
                </a:solidFill>
              </a:rPr>
              <a:t>Run out of H but gravity never runs out – contracts core so higher temperatures</a:t>
            </a:r>
          </a:p>
          <a:p>
            <a:pPr eaLnBrk="1" hangingPunct="1"/>
            <a:r>
              <a:rPr lang="en-GB">
                <a:solidFill>
                  <a:srgbClr val="008000"/>
                </a:solidFill>
              </a:rPr>
              <a:t>then fuse higher atomic number elements… </a:t>
            </a:r>
          </a:p>
          <a:p>
            <a:pPr eaLnBrk="1" hangingPunct="1"/>
            <a:r>
              <a:rPr lang="en-GB">
                <a:solidFill>
                  <a:srgbClr val="008000"/>
                </a:solidFill>
              </a:rPr>
              <a:t>Builds up all the chemical elements of the periodic table!</a:t>
            </a:r>
          </a:p>
        </p:txBody>
      </p:sp>
      <p:pic>
        <p:nvPicPr>
          <p:cNvPr id="12292" name="Picture 4" descr="starstructur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90800"/>
            <a:ext cx="3009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380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8000"/>
                </a:solidFill>
              </a:rPr>
              <a:t>Black hole recipe: II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28775"/>
            <a:ext cx="4648200" cy="48482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But get less and less energy!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Iron is crossover between fusion and fission! No more energy!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Iron core builds up as iron ‘ash’ sinks down from layers above. pulled in by gravity but no other energy!</a:t>
            </a:r>
          </a:p>
        </p:txBody>
      </p:sp>
      <p:pic>
        <p:nvPicPr>
          <p:cNvPr id="14340" name="Picture 4" descr="starstructur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90800"/>
            <a:ext cx="3009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10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Black hole recipe: III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28775"/>
            <a:ext cx="4248150" cy="42386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Fe core pulled in by gravity. How far can material be compressed?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Electron degeneracy pressure – wave-particle duality in quantum mechanics. Smaller box, smaller wavelength, higher energy, faster!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Can’t go faster than c! </a:t>
            </a:r>
          </a:p>
        </p:txBody>
      </p:sp>
      <p:pic>
        <p:nvPicPr>
          <p:cNvPr id="15364" name="Picture 4" descr="electron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electronwav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6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3EFC1ED-B0BC-7E4A-B74D-39098C7588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343400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008000"/>
                </a:solidFill>
                <a:ea typeface="ＭＳ Ｐゴシック" panose="020B0600070205080204" pitchFamily="34" charset="-128"/>
              </a:rPr>
              <a:t>Gravity IS curvature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008000"/>
                </a:solidFill>
                <a:ea typeface="ＭＳ Ｐゴシック" panose="020B0600070205080204" pitchFamily="34" charset="-128"/>
              </a:rPr>
              <a:t>Natural paths (no forces acting ie inertial frames) are ‘straight lines’ on curved space - geodesics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>
              <a:solidFill>
                <a:srgbClr val="008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5602" name="Picture 3" descr="earth_sun_curved">
            <a:extLst>
              <a:ext uri="{FF2B5EF4-FFF2-40B4-BE49-F238E27FC236}">
                <a16:creationId xmlns:a16="http://schemas.microsoft.com/office/drawing/2014/main" id="{6E647A4E-BB54-0848-B82D-72C7E9E464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5334" r="16501" b="11304"/>
          <a:stretch>
            <a:fillRect/>
          </a:stretch>
        </p:blipFill>
        <p:spPr bwMode="auto">
          <a:xfrm>
            <a:off x="5029200" y="1219200"/>
            <a:ext cx="3352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curved_space">
            <a:extLst>
              <a:ext uri="{FF2B5EF4-FFF2-40B4-BE49-F238E27FC236}">
                <a16:creationId xmlns:a16="http://schemas.microsoft.com/office/drawing/2014/main" id="{E94C19E7-2D1F-944B-A20F-AB1570D099C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>
            <a:fillRect/>
          </a:stretch>
        </p:blipFill>
        <p:spPr bwMode="auto">
          <a:xfrm>
            <a:off x="1219200" y="3886200"/>
            <a:ext cx="717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>
            <a:extLst>
              <a:ext uri="{FF2B5EF4-FFF2-40B4-BE49-F238E27FC236}">
                <a16:creationId xmlns:a16="http://schemas.microsoft.com/office/drawing/2014/main" id="{2C6026F6-2DDF-4745-8E80-3B15CF315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>
                <a:solidFill>
                  <a:srgbClr val="008000"/>
                </a:solidFill>
                <a:ea typeface="ＭＳ Ｐゴシック" panose="020B0600070205080204" pitchFamily="34" charset="-128"/>
              </a:rPr>
              <a:t>Gravity: warped spacetime</a:t>
            </a:r>
          </a:p>
        </p:txBody>
      </p:sp>
    </p:spTree>
    <p:extLst>
      <p:ext uri="{BB962C8B-B14F-4D97-AF65-F5344CB8AC3E}">
        <p14:creationId xmlns:p14="http://schemas.microsoft.com/office/powerpoint/2010/main" val="34936939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Black hole recipe: IV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439863"/>
            <a:ext cx="5076825" cy="5589587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Hit this when Fe core is 1.4x mass of Sun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e</a:t>
            </a:r>
            <a:r>
              <a:rPr lang="en-GB" baseline="30000" dirty="0">
                <a:solidFill>
                  <a:srgbClr val="008000"/>
                </a:solidFill>
              </a:rPr>
              <a:t>-</a:t>
            </a:r>
            <a:r>
              <a:rPr lang="en-GB" dirty="0">
                <a:solidFill>
                  <a:srgbClr val="008000"/>
                </a:solidFill>
              </a:rPr>
              <a:t> + p</a:t>
            </a:r>
            <a:r>
              <a:rPr lang="en-GB" baseline="30000" dirty="0">
                <a:solidFill>
                  <a:srgbClr val="008000"/>
                </a:solidFill>
              </a:rPr>
              <a:t>+</a:t>
            </a:r>
            <a:r>
              <a:rPr lang="en-GB" dirty="0">
                <a:solidFill>
                  <a:srgbClr val="008000"/>
                </a:solidFill>
              </a:rPr>
              <a:t>  &gt; n  + </a:t>
            </a:r>
            <a:r>
              <a:rPr lang="en-GB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Neutrons have higher mass, shorter wavelength so fit in MUCH smaller box! Floor drops away.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Dramatic supernovae explosion!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Neutron star core left held up by degenerate neutrons.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mass of sun, size of London.</a:t>
            </a:r>
          </a:p>
        </p:txBody>
      </p:sp>
      <p:pic>
        <p:nvPicPr>
          <p:cNvPr id="16388" name="Picture 4" descr="aat48_Tarantula_SN1987A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aat49_Tarantula_pre1987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333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Supernovae - massive star core collapse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Single exploding star can outshine an entire galaxy!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Supernovae</a:t>
            </a:r>
          </a:p>
        </p:txBody>
      </p:sp>
      <p:pic>
        <p:nvPicPr>
          <p:cNvPr id="7" name="Picture 6" descr="D:\chris\talks\general talk pictures\sn_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9861"/>
            <a:ext cx="5854353" cy="46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73730" y="50343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image</a:t>
            </a:r>
          </a:p>
        </p:txBody>
      </p:sp>
    </p:spTree>
    <p:extLst>
      <p:ext uri="{BB962C8B-B14F-4D97-AF65-F5344CB8AC3E}">
        <p14:creationId xmlns:p14="http://schemas.microsoft.com/office/powerpoint/2010/main" val="7321743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A digression…..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4038600" cy="47244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Outer layers blasted across interstellar space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Contains all heavy elements needed for life (C, N, O, Fe </a:t>
            </a:r>
            <a:r>
              <a:rPr lang="en-GB" dirty="0" err="1">
                <a:solidFill>
                  <a:srgbClr val="008000"/>
                </a:solidFill>
              </a:rPr>
              <a:t>etc</a:t>
            </a:r>
            <a:r>
              <a:rPr lang="en-GB" dirty="0">
                <a:solidFill>
                  <a:srgbClr val="008000"/>
                </a:solidFill>
              </a:rPr>
              <a:t>)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Where slams into molecular gas then triggers next generation of stars/planets(/life?)</a:t>
            </a:r>
          </a:p>
        </p:txBody>
      </p:sp>
      <p:pic>
        <p:nvPicPr>
          <p:cNvPr id="17412" name="Picture 4" descr="vela_s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7417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051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334000" y="1866900"/>
            <a:ext cx="3238500" cy="3238500"/>
          </a:xfrm>
          <a:prstGeom prst="ellipse">
            <a:avLst/>
          </a:prstGeom>
          <a:solidFill>
            <a:srgbClr val="64C69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Black hole recipe: V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68425"/>
            <a:ext cx="4681538" cy="52292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But core being hit by </a:t>
            </a:r>
            <a:r>
              <a:rPr lang="en-GB" dirty="0" err="1">
                <a:solidFill>
                  <a:srgbClr val="008000"/>
                </a:solidFill>
              </a:rPr>
              <a:t>infalling</a:t>
            </a:r>
            <a:r>
              <a:rPr lang="en-GB" dirty="0">
                <a:solidFill>
                  <a:srgbClr val="008000"/>
                </a:solidFill>
              </a:rPr>
              <a:t> layers from above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Neutrons get squashed into smaller and smaller box, going faster and faster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Hit c at 1.4-3x mass of sun (depends on rotation rate)</a:t>
            </a:r>
            <a:endParaRPr lang="en-GB" dirty="0">
              <a:solidFill>
                <a:srgbClr val="008000"/>
              </a:solidFill>
              <a:latin typeface="Symbol" pitchFamily="18" charset="2"/>
            </a:endParaRP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no known state of matter can hold up complete collapse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Event horizon only factor of 3 smaller than a neutron star</a:t>
            </a:r>
          </a:p>
          <a:p>
            <a:pPr eaLnBrk="1" hangingPunct="1">
              <a:buFontTx/>
              <a:buNone/>
            </a:pPr>
            <a:endParaRPr lang="en-GB" dirty="0">
              <a:solidFill>
                <a:srgbClr val="008000"/>
              </a:solidFill>
            </a:endParaRPr>
          </a:p>
          <a:p>
            <a:pPr eaLnBrk="1" hangingPunct="1"/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18437" name="Picture 5" descr="eh_pic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2141" r="23404" b="21710"/>
          <a:stretch>
            <a:fillRect/>
          </a:stretch>
        </p:blipFill>
        <p:spPr bwMode="auto">
          <a:xfrm>
            <a:off x="6324600" y="2916238"/>
            <a:ext cx="12192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89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 - or ripped apart</a:t>
            </a:r>
          </a:p>
        </p:txBody>
      </p:sp>
    </p:spTree>
    <p:extLst>
      <p:ext uri="{BB962C8B-B14F-4D97-AF65-F5344CB8AC3E}">
        <p14:creationId xmlns:p14="http://schemas.microsoft.com/office/powerpoint/2010/main" val="4741441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834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 - or ripped apart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124"/>
          <a:stretch/>
        </p:blipFill>
        <p:spPr>
          <a:xfrm>
            <a:off x="0" y="3163195"/>
            <a:ext cx="9144000" cy="36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8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340768"/>
            <a:ext cx="48965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Needs </a:t>
            </a:r>
            <a:r>
              <a:rPr lang="en-GB" b="1" dirty="0" err="1">
                <a:solidFill>
                  <a:schemeClr val="tx1"/>
                </a:solidFill>
              </a:rPr>
              <a:t>Gargantua</a:t>
            </a:r>
            <a:r>
              <a:rPr lang="en-GB" b="1" dirty="0">
                <a:solidFill>
                  <a:schemeClr val="tx1"/>
                </a:solidFill>
              </a:rPr>
              <a:t>!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764704"/>
            <a:ext cx="254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3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  <a:p>
            <a:pPr algn="l" eaLnBrk="1" hangingPunct="1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7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04" y="-1323528"/>
            <a:ext cx="12024320" cy="1183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3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A7C51F2-BC84-314B-A61C-25FDC841C3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513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006600"/>
                </a:solidFill>
                <a:ea typeface="ＭＳ Ｐゴシック" panose="020B0600070205080204" pitchFamily="34" charset="-128"/>
              </a:rPr>
              <a:t>NOT action at a distance force (Newtonian)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006600"/>
                </a:solidFill>
                <a:ea typeface="ＭＳ Ｐゴシック" panose="020B0600070205080204" pitchFamily="34" charset="-128"/>
              </a:rPr>
              <a:t>Space(time) warped by mass(energy)</a:t>
            </a:r>
            <a:endParaRPr lang="en-GB" altLang="en-US" b="1">
              <a:solidFill>
                <a:srgbClr val="0066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6626" name="Rectangle 5">
            <a:extLst>
              <a:ext uri="{FF2B5EF4-FFF2-40B4-BE49-F238E27FC236}">
                <a16:creationId xmlns:a16="http://schemas.microsoft.com/office/drawing/2014/main" id="{1D3F96F4-C3AD-F749-A86F-2A7BA805F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>
                <a:solidFill>
                  <a:srgbClr val="006600"/>
                </a:solidFill>
                <a:ea typeface="ＭＳ Ｐゴシック" panose="020B0600070205080204" pitchFamily="34" charset="-128"/>
              </a:rPr>
              <a:t>Gravity: Einstein</a:t>
            </a:r>
          </a:p>
        </p:txBody>
      </p:sp>
      <p:pic>
        <p:nvPicPr>
          <p:cNvPr id="26627" name="Picture 1">
            <a:extLst>
              <a:ext uri="{FF2B5EF4-FFF2-40B4-BE49-F238E27FC236}">
                <a16:creationId xmlns:a16="http://schemas.microsoft.com/office/drawing/2014/main" id="{7C3E96BA-4117-0C41-B6B9-9FC407BCC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65325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6EAEC5-38D6-D54B-A7BE-86F4412A645B}"/>
              </a:ext>
            </a:extLst>
          </p:cNvPr>
          <p:cNvSpPr txBox="1"/>
          <p:nvPr/>
        </p:nvSpPr>
        <p:spPr>
          <a:xfrm>
            <a:off x="1476375" y="6165850"/>
            <a:ext cx="61912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http://</a:t>
            </a:r>
            <a:r>
              <a:rPr lang="en-US" dirty="0" err="1">
                <a:solidFill>
                  <a:srgbClr val="000000"/>
                </a:solidFill>
                <a:ea typeface="+mn-ea"/>
              </a:rPr>
              <a:t>en.wikipedia.org</a:t>
            </a:r>
            <a:r>
              <a:rPr lang="en-US" dirty="0">
                <a:solidFill>
                  <a:srgbClr val="000000"/>
                </a:solidFill>
                <a:ea typeface="+mn-ea"/>
              </a:rPr>
              <a:t>/wiki/</a:t>
            </a:r>
            <a:r>
              <a:rPr lang="en-US" dirty="0" err="1">
                <a:solidFill>
                  <a:srgbClr val="000000"/>
                </a:solidFill>
                <a:ea typeface="+mn-ea"/>
              </a:rPr>
              <a:t>General_relativity</a:t>
            </a:r>
            <a:endParaRPr lang="en-US" dirty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1246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701831" cy="472970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err="1">
                <a:solidFill>
                  <a:schemeClr val="tx1"/>
                </a:solidFill>
              </a:rPr>
              <a:t>Wormholes:short</a:t>
            </a:r>
            <a:r>
              <a:rPr lang="en-GB" b="1" dirty="0">
                <a:solidFill>
                  <a:schemeClr val="tx1"/>
                </a:solidFill>
              </a:rPr>
              <a:t> cut through space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>
                <a:solidFill>
                  <a:srgbClr val="008000"/>
                </a:solidFill>
              </a:rPr>
              <a:t>Need to do this WITHOUT black holes (or you end up at the bottom of a black hole!!</a:t>
            </a:r>
          </a:p>
        </p:txBody>
      </p:sp>
    </p:spTree>
    <p:extLst>
      <p:ext uri="{BB962C8B-B14F-4D97-AF65-F5344CB8AC3E}">
        <p14:creationId xmlns:p14="http://schemas.microsoft.com/office/powerpoint/2010/main" val="1372358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>
                <a:solidFill>
                  <a:schemeClr val="tx1"/>
                </a:solidFill>
              </a:rPr>
              <a:t>Wormholes: to another universe!!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>
                <a:solidFill>
                  <a:srgbClr val="008000"/>
                </a:solidFill>
              </a:rPr>
              <a:t>Rotating black holes….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776"/>
            <a:ext cx="42799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8840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09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STERS OF THE COSMOS - Symphony of Sci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7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Gravitational waves! </a:t>
            </a:r>
          </a:p>
        </p:txBody>
      </p:sp>
      <p:pic>
        <p:nvPicPr>
          <p:cNvPr id="4" name="mer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holes The ultimate abyss 2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789.248" end="150515.5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0"/>
            <a:ext cx="9676116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96975"/>
            <a:ext cx="8915400" cy="11811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GB" baseline="30000" dirty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Travelling at fixed speed c through </a:t>
            </a:r>
            <a:r>
              <a:rPr lang="en-GB" dirty="0" err="1">
                <a:solidFill>
                  <a:srgbClr val="006600"/>
                </a:solidFill>
                <a:latin typeface="Times New Roman" charset="0"/>
                <a:cs typeface="+mn-cs"/>
              </a:rPr>
              <a:t>spacetime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….</a:t>
            </a:r>
          </a:p>
          <a:p>
            <a:pPr eaLnBrk="1" hangingPunct="1">
              <a:buFontTx/>
              <a:buNone/>
              <a:defRPr/>
            </a:pPr>
            <a:endParaRPr lang="en-GB" dirty="0">
              <a:solidFill>
                <a:srgbClr val="006600"/>
              </a:solidFill>
              <a:latin typeface="Times New Roman" charset="0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baseline="30000" dirty="0">
              <a:solidFill>
                <a:srgbClr val="006600"/>
              </a:solidFill>
              <a:latin typeface="Symbol" charset="0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9217024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Einstein’s gravity: Special relativity</a:t>
            </a: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5181600" y="4572000"/>
            <a:ext cx="3733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66"/>
              </a:solidFill>
              <a:cs typeface="+mn-cs"/>
            </a:endParaRPr>
          </a:p>
        </p:txBody>
      </p:sp>
      <p:sp>
        <p:nvSpPr>
          <p:cNvPr id="4101" name="Rectangle 17"/>
          <p:cNvSpPr>
            <a:spLocks noChangeArrowheads="1"/>
          </p:cNvSpPr>
          <p:nvPr/>
        </p:nvSpPr>
        <p:spPr bwMode="auto">
          <a:xfrm>
            <a:off x="35496" y="4509120"/>
            <a:ext cx="8915400" cy="20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6600"/>
                </a:solidFill>
                <a:cs typeface="+mn-cs"/>
              </a:rPr>
              <a:t>Generally all through time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6600"/>
                </a:solidFill>
                <a:cs typeface="+mn-cs"/>
              </a:rPr>
              <a:t>If put some of the motion through space then takes longer to move through time (time dilation</a:t>
            </a:r>
            <a:r>
              <a:rPr lang="en-GB" sz="2800" dirty="0">
                <a:solidFill>
                  <a:srgbClr val="006600"/>
                </a:solidFill>
              </a:rPr>
              <a:t>)!!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6600"/>
                </a:solidFill>
              </a:rPr>
              <a:t>speed = distance/time so length contraction along motion</a:t>
            </a:r>
          </a:p>
        </p:txBody>
      </p:sp>
      <p:pic>
        <p:nvPicPr>
          <p:cNvPr id="125970" name="Picture 18" descr="racing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20653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3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71406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71406 0.26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724400"/>
            <a:ext cx="8763000" cy="14478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SR doesn’t do acceleration, gravity makes acceleration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Is there a difference? Look the same, behave the same…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Maybe they ARE the same -  ‘happiest thought’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8000"/>
                </a:solidFill>
              </a:rPr>
              <a:t>Principle of equivalence: acceleration=gravity</a:t>
            </a:r>
          </a:p>
        </p:txBody>
      </p:sp>
      <p:pic>
        <p:nvPicPr>
          <p:cNvPr id="5124" name="Picture 4" descr="equivalence_princ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0596" r="810" b="8167"/>
          <a:stretch>
            <a:fillRect/>
          </a:stretch>
        </p:blipFill>
        <p:spPr bwMode="auto">
          <a:xfrm>
            <a:off x="533400" y="1143000"/>
            <a:ext cx="800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Freeform 5"/>
          <p:cNvSpPr>
            <a:spLocks/>
          </p:cNvSpPr>
          <p:nvPr/>
        </p:nvSpPr>
        <p:spPr bwMode="auto">
          <a:xfrm>
            <a:off x="1524000" y="3962400"/>
            <a:ext cx="990600" cy="762000"/>
          </a:xfrm>
          <a:custGeom>
            <a:avLst/>
            <a:gdLst>
              <a:gd name="T0" fmla="*/ 2147483647 w 624"/>
              <a:gd name="T1" fmla="*/ 2147483647 h 480"/>
              <a:gd name="T2" fmla="*/ 2147483647 w 624"/>
              <a:gd name="T3" fmla="*/ 2147483647 h 480"/>
              <a:gd name="T4" fmla="*/ 2147483647 w 624"/>
              <a:gd name="T5" fmla="*/ 2147483647 h 480"/>
              <a:gd name="T6" fmla="*/ 2147483647 w 624"/>
              <a:gd name="T7" fmla="*/ 2147483647 h 480"/>
              <a:gd name="T8" fmla="*/ 2147483647 w 624"/>
              <a:gd name="T9" fmla="*/ 2147483647 h 480"/>
              <a:gd name="T10" fmla="*/ 2147483647 w 624"/>
              <a:gd name="T11" fmla="*/ 2147483647 h 480"/>
              <a:gd name="T12" fmla="*/ 2147483647 w 624"/>
              <a:gd name="T13" fmla="*/ 2147483647 h 480"/>
              <a:gd name="T14" fmla="*/ 2147483647 w 624"/>
              <a:gd name="T15" fmla="*/ 2147483647 h 480"/>
              <a:gd name="T16" fmla="*/ 2147483647 w 624"/>
              <a:gd name="T17" fmla="*/ 2147483647 h 480"/>
              <a:gd name="T18" fmla="*/ 2147483647 w 624"/>
              <a:gd name="T19" fmla="*/ 2147483647 h 480"/>
              <a:gd name="T20" fmla="*/ 2147483647 w 624"/>
              <a:gd name="T21" fmla="*/ 2147483647 h 480"/>
              <a:gd name="T22" fmla="*/ 2147483647 w 624"/>
              <a:gd name="T23" fmla="*/ 2147483647 h 480"/>
              <a:gd name="T24" fmla="*/ 2147483647 w 624"/>
              <a:gd name="T25" fmla="*/ 2147483647 h 480"/>
              <a:gd name="T26" fmla="*/ 2147483647 w 624"/>
              <a:gd name="T27" fmla="*/ 2147483647 h 4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24" h="480">
                <a:moveTo>
                  <a:pt x="94" y="76"/>
                </a:moveTo>
                <a:cubicBezTo>
                  <a:pt x="7" y="123"/>
                  <a:pt x="0" y="327"/>
                  <a:pt x="7" y="332"/>
                </a:cubicBezTo>
                <a:cubicBezTo>
                  <a:pt x="15" y="337"/>
                  <a:pt x="116" y="85"/>
                  <a:pt x="138" y="104"/>
                </a:cubicBezTo>
                <a:cubicBezTo>
                  <a:pt x="160" y="123"/>
                  <a:pt x="123" y="446"/>
                  <a:pt x="138" y="446"/>
                </a:cubicBezTo>
                <a:cubicBezTo>
                  <a:pt x="152" y="446"/>
                  <a:pt x="203" y="98"/>
                  <a:pt x="225" y="104"/>
                </a:cubicBezTo>
                <a:cubicBezTo>
                  <a:pt x="247" y="110"/>
                  <a:pt x="255" y="480"/>
                  <a:pt x="269" y="480"/>
                </a:cubicBezTo>
                <a:cubicBezTo>
                  <a:pt x="283" y="480"/>
                  <a:pt x="291" y="104"/>
                  <a:pt x="312" y="104"/>
                </a:cubicBezTo>
                <a:cubicBezTo>
                  <a:pt x="334" y="109"/>
                  <a:pt x="380" y="475"/>
                  <a:pt x="394" y="480"/>
                </a:cubicBezTo>
                <a:lnTo>
                  <a:pt x="399" y="133"/>
                </a:lnTo>
                <a:cubicBezTo>
                  <a:pt x="422" y="127"/>
                  <a:pt x="515" y="451"/>
                  <a:pt x="530" y="446"/>
                </a:cubicBezTo>
                <a:cubicBezTo>
                  <a:pt x="544" y="441"/>
                  <a:pt x="472" y="119"/>
                  <a:pt x="486" y="104"/>
                </a:cubicBezTo>
                <a:cubicBezTo>
                  <a:pt x="501" y="90"/>
                  <a:pt x="609" y="370"/>
                  <a:pt x="617" y="361"/>
                </a:cubicBezTo>
                <a:cubicBezTo>
                  <a:pt x="624" y="351"/>
                  <a:pt x="617" y="95"/>
                  <a:pt x="530" y="47"/>
                </a:cubicBezTo>
                <a:cubicBezTo>
                  <a:pt x="443" y="0"/>
                  <a:pt x="181" y="28"/>
                  <a:pt x="94" y="76"/>
                </a:cubicBezTo>
                <a:close/>
              </a:path>
            </a:pathLst>
          </a:custGeom>
          <a:solidFill>
            <a:srgbClr val="FF33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9217024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Einstein’s gravity: general relativity</a:t>
            </a:r>
          </a:p>
        </p:txBody>
      </p:sp>
    </p:spTree>
    <p:extLst>
      <p:ext uri="{BB962C8B-B14F-4D97-AF65-F5344CB8AC3E}">
        <p14:creationId xmlns:p14="http://schemas.microsoft.com/office/powerpoint/2010/main" val="1005000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28775"/>
            <a:ext cx="3657600" cy="4572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Circular motion easiest to think about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Measure roundabout circumference C and </a:t>
            </a:r>
            <a:r>
              <a:rPr lang="en-GB" dirty="0">
                <a:solidFill>
                  <a:srgbClr val="006600"/>
                </a:solidFill>
                <a:latin typeface="Times New Roman" charset="0"/>
              </a:rPr>
              <a:t>diameter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 D by crawling around with ruler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Get ratio </a:t>
            </a:r>
            <a:r>
              <a:rPr lang="en-GB" dirty="0">
                <a:solidFill>
                  <a:srgbClr val="006600"/>
                </a:solidFill>
                <a:latin typeface="Times New Roman" charset="0"/>
              </a:rPr>
              <a:t>C/D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=</a:t>
            </a:r>
            <a:r>
              <a:rPr lang="en-GB" dirty="0">
                <a:solidFill>
                  <a:srgbClr val="006600"/>
                </a:solidFill>
                <a:latin typeface="Symbol" charset="0"/>
                <a:cs typeface="+mn-cs"/>
              </a:rPr>
              <a:t>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Now rotate ….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Acceleration: Special relativity </a:t>
            </a:r>
          </a:p>
        </p:txBody>
      </p:sp>
      <p:pic>
        <p:nvPicPr>
          <p:cNvPr id="20483" name="Picture 4" descr="roundabou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09750"/>
            <a:ext cx="48006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97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657600" cy="4572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Length contracts along direction of motion so need more ruler lengths to go round C</a:t>
            </a:r>
            <a:r>
              <a:rPr lang="ja-JP" altLang="en-GB" dirty="0">
                <a:solidFill>
                  <a:srgbClr val="006600"/>
                </a:solidFill>
                <a:latin typeface="Times New Roman" charset="0"/>
                <a:cs typeface="+mn-cs"/>
              </a:rPr>
              <a:t>’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 &gt; C!! But </a:t>
            </a:r>
            <a:r>
              <a:rPr lang="en-GB" dirty="0">
                <a:solidFill>
                  <a:srgbClr val="006600"/>
                </a:solidFill>
                <a:latin typeface="Times New Roman" charset="0"/>
              </a:rPr>
              <a:t>diameter is not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affected as its not in direction of motion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Ratio </a:t>
            </a:r>
            <a:r>
              <a:rPr lang="en-GB" dirty="0">
                <a:solidFill>
                  <a:srgbClr val="006600"/>
                </a:solidFill>
                <a:latin typeface="Times New Roman" charset="0"/>
              </a:rPr>
              <a:t>C/D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 &gt; </a:t>
            </a:r>
            <a:r>
              <a:rPr lang="en-GB" dirty="0">
                <a:solidFill>
                  <a:srgbClr val="006600"/>
                </a:solidFill>
                <a:latin typeface="Symbol" charset="0"/>
                <a:cs typeface="+mn-cs"/>
              </a:rPr>
              <a:t>p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Can</a:t>
            </a:r>
            <a:r>
              <a:rPr lang="ja-JP" altLang="en-GB" dirty="0">
                <a:solidFill>
                  <a:srgbClr val="006600"/>
                </a:solidFill>
                <a:latin typeface="Times New Roman" charset="0"/>
                <a:cs typeface="+mn-cs"/>
              </a:rPr>
              <a:t>’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t happen!! …in flat space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rgbClr val="006600"/>
                </a:solidFill>
                <a:latin typeface="Times New Roman" charset="0"/>
                <a:cs typeface="+mj-cs"/>
              </a:rPr>
              <a:t>Acceleration: special relativity </a:t>
            </a:r>
          </a:p>
        </p:txBody>
      </p:sp>
      <p:pic>
        <p:nvPicPr>
          <p:cNvPr id="21507" name="Picture 4" descr="roundabou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09750"/>
            <a:ext cx="48006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04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7653" name="Picture 5" descr="gc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600200"/>
            <a:ext cx="4770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6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D59A9450-08E5-FD4E-BE51-244E0ED42F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513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006600"/>
                </a:solidFill>
                <a:ea typeface="ＭＳ Ｐゴシック" panose="020B0600070205080204" pitchFamily="34" charset="-128"/>
              </a:rPr>
              <a:t>Should think of it in 3D but difficult to draw!</a:t>
            </a:r>
            <a:endParaRPr lang="en-GB" altLang="en-US" b="1">
              <a:solidFill>
                <a:srgbClr val="0066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0" name="Rectangle 5">
            <a:extLst>
              <a:ext uri="{FF2B5EF4-FFF2-40B4-BE49-F238E27FC236}">
                <a16:creationId xmlns:a16="http://schemas.microsoft.com/office/drawing/2014/main" id="{FAB706E8-79D4-F34D-AA3C-4ECEC2EC4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>
                <a:solidFill>
                  <a:srgbClr val="006600"/>
                </a:solidFill>
                <a:ea typeface="ＭＳ Ｐゴシック" panose="020B0600070205080204" pitchFamily="34" charset="-128"/>
              </a:rPr>
              <a:t>Gravity: Einstein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5D9E266E-4012-0B4E-AEB9-51EB1E17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19275"/>
            <a:ext cx="524351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60A52E-46A9-0D42-B10D-C8839FA66077}"/>
              </a:ext>
            </a:extLst>
          </p:cNvPr>
          <p:cNvSpPr/>
          <p:nvPr/>
        </p:nvSpPr>
        <p:spPr>
          <a:xfrm rot="16200000">
            <a:off x="5201444" y="3699669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ea typeface="+mn-ea"/>
              </a:rPr>
              <a:t>Christopher Vitale of </a:t>
            </a:r>
            <a:r>
              <a:rPr lang="en-US" sz="1800" dirty="0" err="1">
                <a:solidFill>
                  <a:srgbClr val="000000"/>
                </a:solidFill>
                <a:ea typeface="+mn-ea"/>
              </a:rPr>
              <a:t>Networkologies</a:t>
            </a:r>
            <a:r>
              <a:rPr lang="en-US" sz="1800" dirty="0">
                <a:solidFill>
                  <a:srgbClr val="000000"/>
                </a:solidFill>
                <a:ea typeface="+mn-ea"/>
              </a:rPr>
              <a:t> and the Pratt Institute.</a:t>
            </a:r>
          </a:p>
        </p:txBody>
      </p:sp>
    </p:spTree>
    <p:extLst>
      <p:ext uri="{BB962C8B-B14F-4D97-AF65-F5344CB8AC3E}">
        <p14:creationId xmlns:p14="http://schemas.microsoft.com/office/powerpoint/2010/main" val="1613381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8000"/>
                </a:solidFill>
              </a:rPr>
              <a:t>By gravity – all they possess! </a:t>
            </a:r>
          </a:p>
        </p:txBody>
      </p:sp>
      <p:pic>
        <p:nvPicPr>
          <p:cNvPr id="28676" name="Picture 5" descr="gc_movie20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Stars in GC get to within a </a:t>
            </a:r>
            <a:r>
              <a:rPr lang="en-GB" dirty="0" err="1">
                <a:solidFill>
                  <a:srgbClr val="008000"/>
                </a:solidFill>
              </a:rPr>
              <a:t>lightday</a:t>
            </a:r>
            <a:r>
              <a:rPr lang="en-GB" dirty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>
                <a:solidFill>
                  <a:srgbClr val="008000"/>
                </a:solidFill>
              </a:rPr>
              <a:t>spacetime</a:t>
            </a:r>
            <a:r>
              <a:rPr lang="en-GB" dirty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>
                <a:solidFill>
                  <a:srgbClr val="008000"/>
                </a:solidFill>
              </a:rPr>
              <a:t>Hard to detect</a:t>
            </a:r>
          </a:p>
        </p:txBody>
      </p:sp>
    </p:spTree>
    <p:extLst>
      <p:ext uri="{BB962C8B-B14F-4D97-AF65-F5344CB8AC3E}">
        <p14:creationId xmlns:p14="http://schemas.microsoft.com/office/powerpoint/2010/main" val="11773878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96987"/>
            <a:ext cx="3744094" cy="4535487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rgbClr val="006600"/>
              </a:solidFill>
            </a:endParaRP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How to test this ?</a:t>
            </a:r>
          </a:p>
          <a:p>
            <a:pPr eaLnBrk="1" hangingPunct="1"/>
            <a:r>
              <a:rPr lang="en-GB" dirty="0">
                <a:solidFill>
                  <a:srgbClr val="006600"/>
                </a:solidFill>
              </a:rPr>
              <a:t>The thing about a black hole, its main distinguishing feature is its black! And the thing about space, your basic space colour is its black! So how are you supposed to see them ?</a:t>
            </a:r>
            <a:r>
              <a:rPr lang="en-GB" sz="2400" dirty="0">
                <a:solidFill>
                  <a:srgbClr val="006600"/>
                </a:solidFill>
              </a:rPr>
              <a:t> </a:t>
            </a:r>
            <a:r>
              <a:rPr lang="en-GB" sz="2000" dirty="0">
                <a:solidFill>
                  <a:srgbClr val="006600"/>
                </a:solidFill>
              </a:rPr>
              <a:t>Red Dwarf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1972468"/>
            <a:ext cx="4137718" cy="38512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067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4863"/>
            <a:ext cx="3888680" cy="3672061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err="1">
                <a:solidFill>
                  <a:srgbClr val="006600"/>
                </a:solidFill>
              </a:rPr>
              <a:t>Spacetime</a:t>
            </a:r>
            <a:r>
              <a:rPr lang="en-GB" dirty="0">
                <a:solidFill>
                  <a:srgbClr val="006600"/>
                </a:solidFill>
              </a:rPr>
              <a:t> itself in falling in at the speed of light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Nothing travels faster than light so everything swept down below event horizon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6600"/>
                </a:solidFill>
              </a:rPr>
              <a:t>Gravity: warped </a:t>
            </a:r>
            <a:r>
              <a:rPr lang="en-GB" b="1" dirty="0" err="1">
                <a:solidFill>
                  <a:srgbClr val="006600"/>
                </a:solidFill>
              </a:rPr>
              <a:t>spacetime</a:t>
            </a:r>
            <a:endParaRPr lang="en-GB" b="1" dirty="0">
              <a:solidFill>
                <a:srgbClr val="0066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961631" cy="3961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/>
              <a:t>Andrew Hamilton</a:t>
            </a:r>
          </a:p>
        </p:txBody>
      </p:sp>
    </p:spTree>
    <p:extLst>
      <p:ext uri="{BB962C8B-B14F-4D97-AF65-F5344CB8AC3E}">
        <p14:creationId xmlns:p14="http://schemas.microsoft.com/office/powerpoint/2010/main" val="32135209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81125"/>
            <a:ext cx="4114800" cy="44958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err="1">
                <a:solidFill>
                  <a:srgbClr val="006600"/>
                </a:solidFill>
              </a:rPr>
              <a:t>Spacetime</a:t>
            </a:r>
            <a:r>
              <a:rPr lang="en-GB" dirty="0">
                <a:solidFill>
                  <a:srgbClr val="006600"/>
                </a:solidFill>
              </a:rPr>
              <a:t> itself in falling in at the speed of light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65" y="1900237"/>
            <a:ext cx="3457575" cy="3457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1" y="2420888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AB95339-E02D-EA49-8706-98E2B1819E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7760" y="1116013"/>
            <a:ext cx="8893175" cy="24479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mass(energy) curve space(time) </a:t>
            </a:r>
          </a:p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Light travels in ’straight line’ across  surface that is curved</a:t>
            </a:r>
          </a:p>
          <a:p>
            <a:pPr eaLnBrk="1" hangingPunct="1"/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So its path is curved - verified by Eddington solar eclipse May 1919, results at Royal Society 6</a:t>
            </a:r>
            <a:r>
              <a:rPr lang="en-GB" altLang="en-US" baseline="30000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th</a:t>
            </a:r>
            <a:r>
              <a:rPr lang="en-GB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 Nov 1919</a:t>
            </a:r>
          </a:p>
        </p:txBody>
      </p:sp>
      <p:pic>
        <p:nvPicPr>
          <p:cNvPr id="29698" name="Picture 3" descr="embeding_curvedspace">
            <a:extLst>
              <a:ext uri="{FF2B5EF4-FFF2-40B4-BE49-F238E27FC236}">
                <a16:creationId xmlns:a16="http://schemas.microsoft.com/office/drawing/2014/main" id="{DED47CC5-4732-FF49-997A-3A60E189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086225"/>
            <a:ext cx="75596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4">
            <a:extLst>
              <a:ext uri="{FF2B5EF4-FFF2-40B4-BE49-F238E27FC236}">
                <a16:creationId xmlns:a16="http://schemas.microsoft.com/office/drawing/2014/main" id="{4867E153-BB7D-F541-A9DE-49AEAE50F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3573463"/>
            <a:ext cx="457200" cy="457200"/>
          </a:xfrm>
          <a:custGeom>
            <a:avLst/>
            <a:gdLst>
              <a:gd name="T0" fmla="*/ 0 w 457200"/>
              <a:gd name="T1" fmla="*/ 174634 h 457200"/>
              <a:gd name="T2" fmla="*/ 174636 w 457200"/>
              <a:gd name="T3" fmla="*/ 174636 h 457200"/>
              <a:gd name="T4" fmla="*/ 228600 w 457200"/>
              <a:gd name="T5" fmla="*/ 0 h 457200"/>
              <a:gd name="T6" fmla="*/ 282564 w 457200"/>
              <a:gd name="T7" fmla="*/ 174636 h 457200"/>
              <a:gd name="T8" fmla="*/ 457200 w 457200"/>
              <a:gd name="T9" fmla="*/ 174634 h 457200"/>
              <a:gd name="T10" fmla="*/ 315916 w 457200"/>
              <a:gd name="T11" fmla="*/ 282564 h 457200"/>
              <a:gd name="T12" fmla="*/ 369882 w 457200"/>
              <a:gd name="T13" fmla="*/ 457199 h 457200"/>
              <a:gd name="T14" fmla="*/ 228600 w 457200"/>
              <a:gd name="T15" fmla="*/ 349267 h 457200"/>
              <a:gd name="T16" fmla="*/ 87318 w 457200"/>
              <a:gd name="T17" fmla="*/ 457199 h 457200"/>
              <a:gd name="T18" fmla="*/ 141284 w 457200"/>
              <a:gd name="T19" fmla="*/ 282564 h 457200"/>
              <a:gd name="T20" fmla="*/ 0 w 457200"/>
              <a:gd name="T21" fmla="*/ 174634 h 457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7200" h="457200">
                <a:moveTo>
                  <a:pt x="0" y="174634"/>
                </a:moveTo>
                <a:lnTo>
                  <a:pt x="174636" y="174636"/>
                </a:lnTo>
                <a:lnTo>
                  <a:pt x="228600" y="0"/>
                </a:lnTo>
                <a:lnTo>
                  <a:pt x="282564" y="174636"/>
                </a:lnTo>
                <a:lnTo>
                  <a:pt x="457200" y="174634"/>
                </a:lnTo>
                <a:lnTo>
                  <a:pt x="315916" y="282564"/>
                </a:lnTo>
                <a:lnTo>
                  <a:pt x="369882" y="457199"/>
                </a:lnTo>
                <a:lnTo>
                  <a:pt x="228600" y="349267"/>
                </a:lnTo>
                <a:lnTo>
                  <a:pt x="87318" y="457199"/>
                </a:lnTo>
                <a:lnTo>
                  <a:pt x="141284" y="282564"/>
                </a:lnTo>
                <a:lnTo>
                  <a:pt x="0" y="174634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AutoShape 5">
            <a:extLst>
              <a:ext uri="{FF2B5EF4-FFF2-40B4-BE49-F238E27FC236}">
                <a16:creationId xmlns:a16="http://schemas.microsoft.com/office/drawing/2014/main" id="{C05A8D68-FCF1-6E4D-80C9-1A627156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2950" y="3573463"/>
            <a:ext cx="457200" cy="457200"/>
          </a:xfrm>
          <a:custGeom>
            <a:avLst/>
            <a:gdLst>
              <a:gd name="T0" fmla="*/ 0 w 457200"/>
              <a:gd name="T1" fmla="*/ 174634 h 457200"/>
              <a:gd name="T2" fmla="*/ 174636 w 457200"/>
              <a:gd name="T3" fmla="*/ 174636 h 457200"/>
              <a:gd name="T4" fmla="*/ 228600 w 457200"/>
              <a:gd name="T5" fmla="*/ 0 h 457200"/>
              <a:gd name="T6" fmla="*/ 282564 w 457200"/>
              <a:gd name="T7" fmla="*/ 174636 h 457200"/>
              <a:gd name="T8" fmla="*/ 457200 w 457200"/>
              <a:gd name="T9" fmla="*/ 174634 h 457200"/>
              <a:gd name="T10" fmla="*/ 315916 w 457200"/>
              <a:gd name="T11" fmla="*/ 282564 h 457200"/>
              <a:gd name="T12" fmla="*/ 369882 w 457200"/>
              <a:gd name="T13" fmla="*/ 457199 h 457200"/>
              <a:gd name="T14" fmla="*/ 228600 w 457200"/>
              <a:gd name="T15" fmla="*/ 349267 h 457200"/>
              <a:gd name="T16" fmla="*/ 87318 w 457200"/>
              <a:gd name="T17" fmla="*/ 457199 h 457200"/>
              <a:gd name="T18" fmla="*/ 141284 w 457200"/>
              <a:gd name="T19" fmla="*/ 282564 h 457200"/>
              <a:gd name="T20" fmla="*/ 0 w 457200"/>
              <a:gd name="T21" fmla="*/ 174634 h 457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7200" h="457200">
                <a:moveTo>
                  <a:pt x="0" y="174634"/>
                </a:moveTo>
                <a:lnTo>
                  <a:pt x="174636" y="174636"/>
                </a:lnTo>
                <a:lnTo>
                  <a:pt x="228600" y="0"/>
                </a:lnTo>
                <a:lnTo>
                  <a:pt x="282564" y="174636"/>
                </a:lnTo>
                <a:lnTo>
                  <a:pt x="457200" y="174634"/>
                </a:lnTo>
                <a:lnTo>
                  <a:pt x="315916" y="282564"/>
                </a:lnTo>
                <a:lnTo>
                  <a:pt x="369882" y="457199"/>
                </a:lnTo>
                <a:lnTo>
                  <a:pt x="228600" y="349267"/>
                </a:lnTo>
                <a:lnTo>
                  <a:pt x="87318" y="457199"/>
                </a:lnTo>
                <a:lnTo>
                  <a:pt x="141284" y="282564"/>
                </a:lnTo>
                <a:lnTo>
                  <a:pt x="0" y="174634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Freeform 6">
            <a:extLst>
              <a:ext uri="{FF2B5EF4-FFF2-40B4-BE49-F238E27FC236}">
                <a16:creationId xmlns:a16="http://schemas.microsoft.com/office/drawing/2014/main" id="{5F9CB486-8EAA-9C47-A0A2-37A5E9ED7EBA}"/>
              </a:ext>
            </a:extLst>
          </p:cNvPr>
          <p:cNvSpPr>
            <a:spLocks/>
          </p:cNvSpPr>
          <p:nvPr/>
        </p:nvSpPr>
        <p:spPr bwMode="auto">
          <a:xfrm>
            <a:off x="3792538" y="4149725"/>
            <a:ext cx="2336800" cy="2317750"/>
          </a:xfrm>
          <a:custGeom>
            <a:avLst/>
            <a:gdLst>
              <a:gd name="T0" fmla="*/ 2147483646 w 1472"/>
              <a:gd name="T1" fmla="*/ 0 h 1460"/>
              <a:gd name="T2" fmla="*/ 2147483646 w 1472"/>
              <a:gd name="T3" fmla="*/ 2147483646 h 1460"/>
              <a:gd name="T4" fmla="*/ 2147483646 w 1472"/>
              <a:gd name="T5" fmla="*/ 2147483646 h 1460"/>
              <a:gd name="T6" fmla="*/ 2147483646 w 1472"/>
              <a:gd name="T7" fmla="*/ 2147483646 h 1460"/>
              <a:gd name="T8" fmla="*/ 2147483646 w 1472"/>
              <a:gd name="T9" fmla="*/ 2147483646 h 1460"/>
              <a:gd name="T10" fmla="*/ 0 w 1472"/>
              <a:gd name="T11" fmla="*/ 2147483646 h 1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72" h="1460">
                <a:moveTo>
                  <a:pt x="863" y="0"/>
                </a:moveTo>
                <a:cubicBezTo>
                  <a:pt x="937" y="47"/>
                  <a:pt x="1209" y="183"/>
                  <a:pt x="1306" y="275"/>
                </a:cubicBezTo>
                <a:cubicBezTo>
                  <a:pt x="1403" y="367"/>
                  <a:pt x="1472" y="464"/>
                  <a:pt x="1448" y="550"/>
                </a:cubicBezTo>
                <a:cubicBezTo>
                  <a:pt x="1424" y="636"/>
                  <a:pt x="1309" y="693"/>
                  <a:pt x="1164" y="789"/>
                </a:cubicBezTo>
                <a:cubicBezTo>
                  <a:pt x="1019" y="885"/>
                  <a:pt x="770" y="1012"/>
                  <a:pt x="576" y="1124"/>
                </a:cubicBezTo>
                <a:cubicBezTo>
                  <a:pt x="382" y="1236"/>
                  <a:pt x="220" y="1332"/>
                  <a:pt x="0" y="1460"/>
                </a:cubicBez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Line 7">
            <a:extLst>
              <a:ext uri="{FF2B5EF4-FFF2-40B4-BE49-F238E27FC236}">
                <a16:creationId xmlns:a16="http://schemas.microsoft.com/office/drawing/2014/main" id="{B6433C44-AE20-4C48-BB8A-63D632B748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8738" y="4005263"/>
            <a:ext cx="4591050" cy="2462212"/>
          </a:xfrm>
          <a:prstGeom prst="line">
            <a:avLst/>
          </a:prstGeom>
          <a:noFill/>
          <a:ln w="635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Text Box 8">
            <a:extLst>
              <a:ext uri="{FF2B5EF4-FFF2-40B4-BE49-F238E27FC236}">
                <a16:creationId xmlns:a16="http://schemas.microsoft.com/office/drawing/2014/main" id="{85D8A3B7-9A0A-8742-AEB9-8B2A1C78C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421935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rgbClr val="008000"/>
                </a:solidFill>
              </a:rPr>
              <a:t>True position </a:t>
            </a:r>
            <a:endParaRPr lang="en-US" altLang="en-US" sz="2400" dirty="0">
              <a:solidFill>
                <a:srgbClr val="008000"/>
              </a:solidFill>
            </a:endParaRPr>
          </a:p>
        </p:txBody>
      </p:sp>
      <p:sp>
        <p:nvSpPr>
          <p:cNvPr id="29704" name="Text Box 9">
            <a:extLst>
              <a:ext uri="{FF2B5EF4-FFF2-40B4-BE49-F238E27FC236}">
                <a16:creationId xmlns:a16="http://schemas.microsoft.com/office/drawing/2014/main" id="{EAD05E82-ECE1-C545-A1B8-59FD09F9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48063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8000"/>
                </a:solidFill>
              </a:rPr>
              <a:t>Apparent position </a:t>
            </a:r>
            <a:endParaRPr lang="en-US" altLang="en-US" sz="2400">
              <a:solidFill>
                <a:srgbClr val="008000"/>
              </a:solidFill>
            </a:endParaRPr>
          </a:p>
        </p:txBody>
      </p:sp>
      <p:sp>
        <p:nvSpPr>
          <p:cNvPr id="29705" name="Rectangle 10">
            <a:extLst>
              <a:ext uri="{FF2B5EF4-FFF2-40B4-BE49-F238E27FC236}">
                <a16:creationId xmlns:a16="http://schemas.microsoft.com/office/drawing/2014/main" id="{2274E124-496B-4A46-9766-23E3E91EA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100 years of Einstein’s gravity</a:t>
            </a:r>
          </a:p>
        </p:txBody>
      </p:sp>
    </p:spTree>
    <p:extLst>
      <p:ext uri="{BB962C8B-B14F-4D97-AF65-F5344CB8AC3E}">
        <p14:creationId xmlns:p14="http://schemas.microsoft.com/office/powerpoint/2010/main" val="35111059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27392</TotalTime>
  <Words>2169</Words>
  <Application>Microsoft Macintosh PowerPoint</Application>
  <PresentationFormat>On-screen Show (4:3)</PresentationFormat>
  <Paragraphs>290</Paragraphs>
  <Slides>83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Lucida Grande</vt:lpstr>
      <vt:lpstr>Symbol</vt:lpstr>
      <vt:lpstr>Times New Roman</vt:lpstr>
      <vt:lpstr>Default Design</vt:lpstr>
      <vt:lpstr>Black holes  recent breakthrough results!</vt:lpstr>
      <vt:lpstr>Observing black holes?</vt:lpstr>
      <vt:lpstr>Talk Plan</vt:lpstr>
      <vt:lpstr>Escape speed - newton</vt:lpstr>
      <vt:lpstr>Escape speed </vt:lpstr>
      <vt:lpstr>Gravity: warped spacetime</vt:lpstr>
      <vt:lpstr>Gravity: Einstein</vt:lpstr>
      <vt:lpstr>Gravity: Einstein</vt:lpstr>
      <vt:lpstr>100 years of Einstein’s gravity</vt:lpstr>
      <vt:lpstr>100 years of Einstein’s gravity</vt:lpstr>
      <vt:lpstr>101 years of Einstein’s gravity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Black hole recipe…</vt:lpstr>
      <vt:lpstr>What happens next? Mass</vt:lpstr>
      <vt:lpstr>PowerPoint Presentation</vt:lpstr>
      <vt:lpstr>PowerPoint Presentation</vt:lpstr>
      <vt:lpstr>PowerPoint Presentation</vt:lpstr>
      <vt:lpstr>PowerPoint Presentation</vt:lpstr>
      <vt:lpstr>Observing black holes?</vt:lpstr>
      <vt:lpstr>By gravity – all they possess! </vt:lpstr>
      <vt:lpstr>By gravity – all they possess! </vt:lpstr>
      <vt:lpstr>Nobel prize 2020! </vt:lpstr>
      <vt:lpstr>PowerPoint Presentation</vt:lpstr>
      <vt:lpstr>Observing black holes?</vt:lpstr>
      <vt:lpstr>Very dim accretion flow – event horizon and photon orbits</vt:lpstr>
      <vt:lpstr>Accretion</vt:lpstr>
      <vt:lpstr>X-rays blocked by 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can we use them for time travel?? </vt:lpstr>
      <vt:lpstr>Back to the Future!! </vt:lpstr>
      <vt:lpstr>PowerPoint Presentation</vt:lpstr>
      <vt:lpstr>PowerPoint Presentation</vt:lpstr>
      <vt:lpstr>Gravity: warped spacetime</vt:lpstr>
      <vt:lpstr>Black hole recipe: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hole recipe: I</vt:lpstr>
      <vt:lpstr>Chemistry!</vt:lpstr>
      <vt:lpstr>Black hole recipe: I</vt:lpstr>
      <vt:lpstr>Chemistry!</vt:lpstr>
      <vt:lpstr>Black hole recipe: II</vt:lpstr>
      <vt:lpstr>Black hole recipe: II</vt:lpstr>
      <vt:lpstr>Black hole recipe: III</vt:lpstr>
      <vt:lpstr>Black hole recipe: IV</vt:lpstr>
      <vt:lpstr>PowerPoint Presentation</vt:lpstr>
      <vt:lpstr>A digression…..</vt:lpstr>
      <vt:lpstr>Black hole recipe: 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Einstein’s gravity: Special relativity</vt:lpstr>
      <vt:lpstr>Einstein’s gravity: general relativity</vt:lpstr>
      <vt:lpstr>Acceleration: Special relativity </vt:lpstr>
      <vt:lpstr>Acceleration: special relativity </vt:lpstr>
      <vt:lpstr>By gravity – all they possess! </vt:lpstr>
      <vt:lpstr>By gravity – all they possess! </vt:lpstr>
      <vt:lpstr>Observing black holes?</vt:lpstr>
      <vt:lpstr>Gravity: warped spacetime</vt:lpstr>
      <vt:lpstr>Gravity: warped spacetime</vt:lpstr>
    </vt:vector>
  </TitlesOfParts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Ray Bursts:  The biggest bang since the big one!</dc:title>
  <dc:creator>Chris Done</dc:creator>
  <cp:lastModifiedBy>DONE, CHRISTINE</cp:lastModifiedBy>
  <cp:revision>154</cp:revision>
  <dcterms:created xsi:type="dcterms:W3CDTF">2003-04-24T13:46:13Z</dcterms:created>
  <dcterms:modified xsi:type="dcterms:W3CDTF">2023-05-08T20:24:16Z</dcterms:modified>
</cp:coreProperties>
</file>