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448" r:id="rId3"/>
    <p:sldId id="312" r:id="rId4"/>
    <p:sldId id="366" r:id="rId5"/>
    <p:sldId id="365" r:id="rId6"/>
    <p:sldId id="362" r:id="rId7"/>
    <p:sldId id="363" r:id="rId8"/>
    <p:sldId id="364" r:id="rId9"/>
    <p:sldId id="316" r:id="rId10"/>
    <p:sldId id="315" r:id="rId11"/>
    <p:sldId id="367" r:id="rId12"/>
    <p:sldId id="449" r:id="rId13"/>
    <p:sldId id="368" r:id="rId14"/>
    <p:sldId id="369" r:id="rId15"/>
    <p:sldId id="370" r:id="rId16"/>
    <p:sldId id="346" r:id="rId17"/>
    <p:sldId id="350" r:id="rId18"/>
    <p:sldId id="347" r:id="rId19"/>
    <p:sldId id="348" r:id="rId20"/>
    <p:sldId id="349" r:id="rId21"/>
    <p:sldId id="453" r:id="rId22"/>
    <p:sldId id="371" r:id="rId23"/>
    <p:sldId id="372" r:id="rId24"/>
    <p:sldId id="464" r:id="rId25"/>
    <p:sldId id="476" r:id="rId26"/>
    <p:sldId id="477" r:id="rId27"/>
    <p:sldId id="450" r:id="rId28"/>
    <p:sldId id="452" r:id="rId29"/>
    <p:sldId id="451" r:id="rId30"/>
    <p:sldId id="445" r:id="rId31"/>
    <p:sldId id="479" r:id="rId32"/>
    <p:sldId id="446" r:id="rId33"/>
    <p:sldId id="447" r:id="rId34"/>
    <p:sldId id="410" r:id="rId35"/>
    <p:sldId id="411" r:id="rId36"/>
    <p:sldId id="412" r:id="rId37"/>
    <p:sldId id="454" r:id="rId38"/>
    <p:sldId id="455" r:id="rId39"/>
    <p:sldId id="456" r:id="rId40"/>
    <p:sldId id="457" r:id="rId41"/>
    <p:sldId id="458" r:id="rId42"/>
    <p:sldId id="465" r:id="rId43"/>
    <p:sldId id="459" r:id="rId44"/>
    <p:sldId id="439" r:id="rId45"/>
    <p:sldId id="460" r:id="rId46"/>
    <p:sldId id="461" r:id="rId47"/>
    <p:sldId id="440" r:id="rId48"/>
    <p:sldId id="441" r:id="rId49"/>
    <p:sldId id="444" r:id="rId50"/>
    <p:sldId id="442" r:id="rId51"/>
    <p:sldId id="443" r:id="rId52"/>
    <p:sldId id="466" r:id="rId53"/>
    <p:sldId id="436" r:id="rId54"/>
    <p:sldId id="480" r:id="rId55"/>
    <p:sldId id="462" r:id="rId56"/>
    <p:sldId id="463" r:id="rId57"/>
    <p:sldId id="467" r:id="rId58"/>
    <p:sldId id="428" r:id="rId59"/>
    <p:sldId id="468" r:id="rId60"/>
    <p:sldId id="472" r:id="rId61"/>
    <p:sldId id="482" r:id="rId62"/>
    <p:sldId id="470" r:id="rId63"/>
    <p:sldId id="469" r:id="rId64"/>
    <p:sldId id="473" r:id="rId65"/>
    <p:sldId id="475" r:id="rId66"/>
    <p:sldId id="474" r:id="rId67"/>
    <p:sldId id="487" r:id="rId68"/>
    <p:sldId id="483" r:id="rId69"/>
    <p:sldId id="402" r:id="rId70"/>
  </p:sldIdLst>
  <p:sldSz cx="9144000" cy="6858000" type="screen4x3"/>
  <p:notesSz cx="7315200" cy="96012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99"/>
    <a:srgbClr val="CC0000"/>
    <a:srgbClr val="FFFF66"/>
    <a:srgbClr val="FFCC00"/>
    <a:srgbClr val="64C69A"/>
    <a:srgbClr val="00FF00"/>
    <a:srgbClr val="FF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79" autoAdjust="0"/>
    <p:restoredTop sz="94660"/>
  </p:normalViewPr>
  <p:slideViewPr>
    <p:cSldViewPr>
      <p:cViewPr>
        <p:scale>
          <a:sx n="40" d="100"/>
          <a:sy n="40" d="100"/>
        </p:scale>
        <p:origin x="-378" y="42"/>
      </p:cViewPr>
      <p:guideLst>
        <p:guide orient="horz" pos="2208"/>
        <p:guide pos="321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66" d="100"/>
        <a:sy n="66" d="100"/>
      </p:scale>
      <p:origin x="0" y="60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43.xml"/><Relationship Id="rId13" Type="http://schemas.openxmlformats.org/officeDocument/2006/relationships/slide" Target="slides/slide59.xml"/><Relationship Id="rId3" Type="http://schemas.openxmlformats.org/officeDocument/2006/relationships/slide" Target="slides/slide9.xml"/><Relationship Id="rId7" Type="http://schemas.openxmlformats.org/officeDocument/2006/relationships/slide" Target="slides/slide42.xml"/><Relationship Id="rId12" Type="http://schemas.openxmlformats.org/officeDocument/2006/relationships/slide" Target="slides/slide57.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20.xml"/><Relationship Id="rId11" Type="http://schemas.openxmlformats.org/officeDocument/2006/relationships/slide" Target="slides/slide49.xml"/><Relationship Id="rId5" Type="http://schemas.openxmlformats.org/officeDocument/2006/relationships/slide" Target="slides/slide18.xml"/><Relationship Id="rId10" Type="http://schemas.openxmlformats.org/officeDocument/2006/relationships/slide" Target="slides/slide47.xml"/><Relationship Id="rId4" Type="http://schemas.openxmlformats.org/officeDocument/2006/relationships/slide" Target="slides/slide10.xml"/><Relationship Id="rId9" Type="http://schemas.openxmlformats.org/officeDocument/2006/relationships/slide" Target="slides/slide45.xml"/><Relationship Id="rId14"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13926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927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13927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32D101-EF4F-4B79-BFC0-F283EEF65237}" type="slidenum">
              <a:rPr lang="en-US"/>
              <a:pPr>
                <a:defRPr/>
              </a:pPr>
              <a:t>‹#›</a:t>
            </a:fld>
            <a:endParaRPr lang="en-US"/>
          </a:p>
        </p:txBody>
      </p:sp>
    </p:spTree>
    <p:extLst>
      <p:ext uri="{BB962C8B-B14F-4D97-AF65-F5344CB8AC3E}">
        <p14:creationId xmlns:p14="http://schemas.microsoft.com/office/powerpoint/2010/main" val="2470149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37</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38</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39</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40</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41</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265AB-18D4-47EC-9D12-1E9459E43F3B}" type="slidenum">
              <a:rPr lang="en-GB"/>
              <a:pPr/>
              <a:t>51</a:t>
            </a:fld>
            <a:endParaRPr lang="en-GB"/>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r>
              <a:rPr lang="en-GB"/>
              <a:t>Another area where Astro e2 will give major progress in an independent test of the accretion flow models. The accretion disc moves fast in a strong gravitational field, so both special and general relativistic effects modify its spectrum. Doppler shifts and length contraction mean that the emission from the disc moving towards us is blueshifted and boosted, while that moving away is redshifted and suppressed. Then time dilation and gravitational redshift drag everything redwards. The strength of these all effects decrease with radius. All emission from the disc is affected, but its much easier to see on intrinsically narrow features – lines. X-ray illumination of the disc gives iron Kalpha line. Moving inner disc models predict broader line in softer spectra. But the measured line profile can be distorted  by narrow absorption features superimposed on the emission. The high spectral resolution of Astro e2 will unambiguously show these, enabling the intrinsic line profile to be measured.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5A6AE-3812-4712-BC79-6CF29C51BAD8}" type="slidenum">
              <a:rPr lang="en-US"/>
              <a:pPr/>
              <a:t>60</a:t>
            </a:fld>
            <a:endParaRPr lang="en-US"/>
          </a:p>
        </p:txBody>
      </p:sp>
      <p:sp>
        <p:nvSpPr>
          <p:cNvPr id="22530" name="Rectangle 2"/>
          <p:cNvSpPr>
            <a:spLocks noGrp="1" noRot="1" noChangeAspect="1" noChangeArrowheads="1" noTextEdit="1"/>
          </p:cNvSpPr>
          <p:nvPr>
            <p:ph type="sldImg"/>
          </p:nvPr>
        </p:nvSpPr>
        <p:spPr>
          <a:xfrm>
            <a:off x="1258888" y="720725"/>
            <a:ext cx="4800600" cy="3600450"/>
          </a:xfrm>
          <a:ln/>
        </p:spPr>
      </p:sp>
      <p:sp>
        <p:nvSpPr>
          <p:cNvPr id="22531" name="Rectangle 3"/>
          <p:cNvSpPr>
            <a:spLocks noGrp="1" noChangeArrowheads="1"/>
          </p:cNvSpPr>
          <p:nvPr>
            <p:ph type="body" idx="1"/>
          </p:nvPr>
        </p:nvSpPr>
        <p:spPr>
          <a:xfrm>
            <a:off x="973668" y="4560570"/>
            <a:ext cx="5367867" cy="432054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8084E5-6D7D-49E2-BCD4-4C8A89BE25E9}" type="slidenum">
              <a:rPr lang="en-GB"/>
              <a:pPr>
                <a:defRPr/>
              </a:pPr>
              <a:t>‹#›</a:t>
            </a:fld>
            <a:endParaRPr lang="en-GB"/>
          </a:p>
        </p:txBody>
      </p:sp>
    </p:spTree>
    <p:extLst>
      <p:ext uri="{BB962C8B-B14F-4D97-AF65-F5344CB8AC3E}">
        <p14:creationId xmlns:p14="http://schemas.microsoft.com/office/powerpoint/2010/main" val="249387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7FF226-E26A-465A-95D7-3EC2EED4600D}" type="slidenum">
              <a:rPr lang="en-GB"/>
              <a:pPr>
                <a:defRPr/>
              </a:pPr>
              <a:t>‹#›</a:t>
            </a:fld>
            <a:endParaRPr lang="en-GB"/>
          </a:p>
        </p:txBody>
      </p:sp>
    </p:spTree>
    <p:extLst>
      <p:ext uri="{BB962C8B-B14F-4D97-AF65-F5344CB8AC3E}">
        <p14:creationId xmlns:p14="http://schemas.microsoft.com/office/powerpoint/2010/main" val="145956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913FC35-0488-4E2F-A270-8429D888B51B}" type="slidenum">
              <a:rPr lang="en-GB"/>
              <a:pPr>
                <a:defRPr/>
              </a:pPr>
              <a:t>‹#›</a:t>
            </a:fld>
            <a:endParaRPr lang="en-GB"/>
          </a:p>
        </p:txBody>
      </p:sp>
    </p:spTree>
    <p:extLst>
      <p:ext uri="{BB962C8B-B14F-4D97-AF65-F5344CB8AC3E}">
        <p14:creationId xmlns:p14="http://schemas.microsoft.com/office/powerpoint/2010/main" val="1961034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E7D44-768B-4938-B252-CD95932D3B5C}" type="slidenum">
              <a:rPr lang="en-GB"/>
              <a:pPr>
                <a:defRPr/>
              </a:pPr>
              <a:t>‹#›</a:t>
            </a:fld>
            <a:endParaRPr lang="en-GB"/>
          </a:p>
        </p:txBody>
      </p:sp>
    </p:spTree>
    <p:extLst>
      <p:ext uri="{BB962C8B-B14F-4D97-AF65-F5344CB8AC3E}">
        <p14:creationId xmlns:p14="http://schemas.microsoft.com/office/powerpoint/2010/main" val="299840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6FEAA0-A514-41CD-8D89-5C18C7625140}" type="slidenum">
              <a:rPr lang="en-GB"/>
              <a:pPr>
                <a:defRPr/>
              </a:pPr>
              <a:t>‹#›</a:t>
            </a:fld>
            <a:endParaRPr lang="en-GB"/>
          </a:p>
        </p:txBody>
      </p:sp>
    </p:spTree>
    <p:extLst>
      <p:ext uri="{BB962C8B-B14F-4D97-AF65-F5344CB8AC3E}">
        <p14:creationId xmlns:p14="http://schemas.microsoft.com/office/powerpoint/2010/main" val="13086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9F0DCF-3BB5-4EA7-A7D4-4A6CD7DAC483}" type="slidenum">
              <a:rPr lang="en-GB"/>
              <a:pPr>
                <a:defRPr/>
              </a:pPr>
              <a:t>‹#›</a:t>
            </a:fld>
            <a:endParaRPr lang="en-GB"/>
          </a:p>
        </p:txBody>
      </p:sp>
    </p:spTree>
    <p:extLst>
      <p:ext uri="{BB962C8B-B14F-4D97-AF65-F5344CB8AC3E}">
        <p14:creationId xmlns:p14="http://schemas.microsoft.com/office/powerpoint/2010/main" val="351550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2B7A12-1AF9-4BBC-9363-620F9F1795E8}" type="slidenum">
              <a:rPr lang="en-GB"/>
              <a:pPr>
                <a:defRPr/>
              </a:pPr>
              <a:t>‹#›</a:t>
            </a:fld>
            <a:endParaRPr lang="en-GB"/>
          </a:p>
        </p:txBody>
      </p:sp>
    </p:spTree>
    <p:extLst>
      <p:ext uri="{BB962C8B-B14F-4D97-AF65-F5344CB8AC3E}">
        <p14:creationId xmlns:p14="http://schemas.microsoft.com/office/powerpoint/2010/main" val="77601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00C3DA0-2B77-4AC8-BCAE-6AFC3A45A48B}" type="slidenum">
              <a:rPr lang="en-GB"/>
              <a:pPr>
                <a:defRPr/>
              </a:pPr>
              <a:t>‹#›</a:t>
            </a:fld>
            <a:endParaRPr lang="en-GB"/>
          </a:p>
        </p:txBody>
      </p:sp>
    </p:spTree>
    <p:extLst>
      <p:ext uri="{BB962C8B-B14F-4D97-AF65-F5344CB8AC3E}">
        <p14:creationId xmlns:p14="http://schemas.microsoft.com/office/powerpoint/2010/main" val="167259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C8C96BB-1243-452E-BDA0-23859AEDD913}" type="slidenum">
              <a:rPr lang="en-GB"/>
              <a:pPr>
                <a:defRPr/>
              </a:pPr>
              <a:t>‹#›</a:t>
            </a:fld>
            <a:endParaRPr lang="en-GB"/>
          </a:p>
        </p:txBody>
      </p:sp>
    </p:spTree>
    <p:extLst>
      <p:ext uri="{BB962C8B-B14F-4D97-AF65-F5344CB8AC3E}">
        <p14:creationId xmlns:p14="http://schemas.microsoft.com/office/powerpoint/2010/main" val="36597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4024D2E-972C-4937-93FF-AEDD64CF85D2}" type="slidenum">
              <a:rPr lang="en-GB"/>
              <a:pPr>
                <a:defRPr/>
              </a:pPr>
              <a:t>‹#›</a:t>
            </a:fld>
            <a:endParaRPr lang="en-GB"/>
          </a:p>
        </p:txBody>
      </p:sp>
    </p:spTree>
    <p:extLst>
      <p:ext uri="{BB962C8B-B14F-4D97-AF65-F5344CB8AC3E}">
        <p14:creationId xmlns:p14="http://schemas.microsoft.com/office/powerpoint/2010/main" val="2969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AE807D2-8D61-43BB-8F52-9E7B9F379A4A}" type="slidenum">
              <a:rPr lang="en-GB"/>
              <a:pPr>
                <a:defRPr/>
              </a:pPr>
              <a:t>‹#›</a:t>
            </a:fld>
            <a:endParaRPr lang="en-GB"/>
          </a:p>
        </p:txBody>
      </p:sp>
    </p:spTree>
    <p:extLst>
      <p:ext uri="{BB962C8B-B14F-4D97-AF65-F5344CB8AC3E}">
        <p14:creationId xmlns:p14="http://schemas.microsoft.com/office/powerpoint/2010/main" val="32916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A32F611-5672-4E9B-92C6-01158F14AB68}" type="slidenum">
              <a:rPr lang="en-GB"/>
              <a:pPr>
                <a:defRPr/>
              </a:pPr>
              <a:t>‹#›</a:t>
            </a:fld>
            <a:endParaRPr lang="en-GB"/>
          </a:p>
        </p:txBody>
      </p:sp>
    </p:spTree>
    <p:extLst>
      <p:ext uri="{BB962C8B-B14F-4D97-AF65-F5344CB8AC3E}">
        <p14:creationId xmlns:p14="http://schemas.microsoft.com/office/powerpoint/2010/main" val="27940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4E1AD18-78B3-4D29-B161-BAEFA813FA08}" type="slidenum">
              <a:rPr lang="en-GB"/>
              <a:pPr>
                <a:defRPr/>
              </a:pPr>
              <a:t>‹#›</a:t>
            </a:fld>
            <a:endParaRPr lang="en-GB"/>
          </a:p>
        </p:txBody>
      </p:sp>
    </p:spTree>
    <p:extLst>
      <p:ext uri="{BB962C8B-B14F-4D97-AF65-F5344CB8AC3E}">
        <p14:creationId xmlns:p14="http://schemas.microsoft.com/office/powerpoint/2010/main" val="317143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D88E2BA-168C-4FA4-A171-00D53187956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764704"/>
            <a:ext cx="8153400" cy="2438400"/>
          </a:xfrm>
          <a:noFill/>
        </p:spPr>
        <p:txBody>
          <a:bodyPr/>
          <a:lstStyle/>
          <a:p>
            <a:pPr eaLnBrk="1" hangingPunct="1"/>
            <a:r>
              <a:rPr lang="en-GB" b="1" dirty="0" smtClean="0">
                <a:solidFill>
                  <a:srgbClr val="FFCC00"/>
                </a:solidFill>
              </a:rPr>
              <a:t>Black holes in Einstein</a:t>
            </a:r>
            <a:br>
              <a:rPr lang="en-GB" b="1" dirty="0" smtClean="0">
                <a:solidFill>
                  <a:srgbClr val="FFCC00"/>
                </a:solidFill>
              </a:rPr>
            </a:br>
            <a:r>
              <a:rPr lang="en-GB" b="1" dirty="0" smtClean="0">
                <a:solidFill>
                  <a:srgbClr val="FFCC00"/>
                </a:solidFill>
              </a:rPr>
              <a:t>General Relativity</a:t>
            </a:r>
          </a:p>
        </p:txBody>
      </p:sp>
      <p:sp>
        <p:nvSpPr>
          <p:cNvPr id="5" name="Rectangle 3"/>
          <p:cNvSpPr>
            <a:spLocks noGrp="1" noChangeArrowheads="1"/>
          </p:cNvSpPr>
          <p:nvPr>
            <p:ph type="subTitle" idx="1"/>
          </p:nvPr>
        </p:nvSpPr>
        <p:spPr>
          <a:xfrm>
            <a:off x="1403350" y="2828925"/>
            <a:ext cx="7272338" cy="1752600"/>
          </a:xfrm>
        </p:spPr>
        <p:txBody>
          <a:bodyPr/>
          <a:lstStyle/>
          <a:p>
            <a:pPr eaLnBrk="1" hangingPunct="1"/>
            <a:r>
              <a:rPr lang="en-GB" b="1" dirty="0" smtClean="0">
                <a:solidFill>
                  <a:srgbClr val="FFFF66"/>
                </a:solidFill>
              </a:rPr>
              <a:t>Prof Chris Done, University of Durham</a:t>
            </a:r>
          </a:p>
        </p:txBody>
      </p:sp>
      <p:pic>
        <p:nvPicPr>
          <p:cNvPr id="6" name="Picture 5" descr="rubber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 y="3652838"/>
            <a:ext cx="89820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5"/>
          <p:cNvSpPr>
            <a:spLocks noGrp="1" noChangeArrowheads="1"/>
          </p:cNvSpPr>
          <p:nvPr>
            <p:ph type="body" sz="half" idx="1"/>
          </p:nvPr>
        </p:nvSpPr>
        <p:spPr>
          <a:xfrm>
            <a:off x="-76200" y="1143000"/>
            <a:ext cx="9144000" cy="44958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algn="ctr" eaLnBrk="1" hangingPunct="1">
              <a:lnSpc>
                <a:spcPct val="90000"/>
              </a:lnSpc>
              <a:buFontTx/>
              <a:buNone/>
            </a:pPr>
            <a:r>
              <a:rPr lang="en-GB" sz="4400" b="1" smtClean="0">
                <a:solidFill>
                  <a:srgbClr val="FFCC00"/>
                </a:solidFill>
              </a:rPr>
              <a:t>Acceleration = Curvature (SR) </a:t>
            </a:r>
          </a:p>
          <a:p>
            <a:pPr algn="ctr" eaLnBrk="1" hangingPunct="1">
              <a:lnSpc>
                <a:spcPct val="90000"/>
              </a:lnSpc>
              <a:buFontTx/>
              <a:buNone/>
            </a:pPr>
            <a:r>
              <a:rPr lang="en-GB" sz="4400" b="1" smtClean="0">
                <a:solidFill>
                  <a:srgbClr val="FFCC00"/>
                </a:solidFill>
              </a:rPr>
              <a:t>Gravity = Acceleration (EP) </a:t>
            </a:r>
          </a:p>
          <a:p>
            <a:pPr algn="ctr" eaLnBrk="1" hangingPunct="1">
              <a:lnSpc>
                <a:spcPct val="90000"/>
              </a:lnSpc>
              <a:buFontTx/>
              <a:buNone/>
            </a:pPr>
            <a:endParaRPr lang="en-GB" sz="4400" b="1" smtClean="0">
              <a:solidFill>
                <a:srgbClr val="FFCC00"/>
              </a:solidFill>
            </a:endParaRPr>
          </a:p>
          <a:p>
            <a:pPr algn="ctr" eaLnBrk="1" hangingPunct="1">
              <a:lnSpc>
                <a:spcPct val="90000"/>
              </a:lnSpc>
              <a:buFontTx/>
              <a:buNone/>
            </a:pPr>
            <a:r>
              <a:rPr lang="en-GB" sz="4400" b="1" smtClean="0">
                <a:solidFill>
                  <a:srgbClr val="FFFF66"/>
                </a:solidFill>
              </a:rPr>
              <a:t>hence</a:t>
            </a:r>
            <a:r>
              <a:rPr lang="en-GB" sz="4400" b="1" smtClean="0">
                <a:solidFill>
                  <a:srgbClr val="FFCC00"/>
                </a:solidFill>
              </a:rPr>
              <a:t> </a:t>
            </a:r>
            <a:br>
              <a:rPr lang="en-GB" sz="4400" b="1" smtClean="0">
                <a:solidFill>
                  <a:srgbClr val="FFCC00"/>
                </a:solidFill>
              </a:rPr>
            </a:br>
            <a:endParaRPr lang="en-GB" sz="4400" b="1" smtClean="0">
              <a:solidFill>
                <a:srgbClr val="FFCC00"/>
              </a:solidFill>
            </a:endParaRPr>
          </a:p>
          <a:p>
            <a:pPr algn="ctr" eaLnBrk="1" hangingPunct="1">
              <a:lnSpc>
                <a:spcPct val="90000"/>
              </a:lnSpc>
              <a:buFontTx/>
              <a:buNone/>
            </a:pPr>
            <a:r>
              <a:rPr lang="en-GB" sz="4400" b="1" smtClean="0">
                <a:solidFill>
                  <a:srgbClr val="FFCC00"/>
                </a:solidFill>
              </a:rPr>
              <a:t>Gravity  = Curvature</a:t>
            </a:r>
            <a:br>
              <a:rPr lang="en-GB" sz="4400" b="1" smtClean="0">
                <a:solidFill>
                  <a:srgbClr val="FFCC00"/>
                </a:solidFill>
              </a:rPr>
            </a:br>
            <a:endParaRPr lang="en-GB" sz="4400" b="1" smtClean="0">
              <a:solidFill>
                <a:srgbClr val="FFCC00"/>
              </a:solidFill>
            </a:endParaRPr>
          </a:p>
          <a:p>
            <a:pPr algn="ctr" eaLnBrk="1" hangingPunct="1">
              <a:lnSpc>
                <a:spcPct val="90000"/>
              </a:lnSpc>
              <a:buFontTx/>
              <a:buNone/>
            </a:pPr>
            <a:endParaRPr lang="en-GB" sz="4400" b="1" smtClean="0">
              <a:solidFill>
                <a:srgbClr val="FFCC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sz="half" idx="1"/>
          </p:nvPr>
        </p:nvSpPr>
        <p:spPr>
          <a:xfrm>
            <a:off x="457200" y="1143000"/>
            <a:ext cx="4343400" cy="24384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smtClean="0">
                <a:solidFill>
                  <a:srgbClr val="FFFF66"/>
                </a:solidFill>
              </a:rPr>
              <a:t>Gravity IS curvature </a:t>
            </a:r>
          </a:p>
          <a:p>
            <a:pPr eaLnBrk="1" hangingPunct="1">
              <a:lnSpc>
                <a:spcPct val="90000"/>
              </a:lnSpc>
            </a:pPr>
            <a:r>
              <a:rPr lang="en-GB" smtClean="0">
                <a:solidFill>
                  <a:srgbClr val="FFFF66"/>
                </a:solidFill>
              </a:rPr>
              <a:t>Natural paths (no forces acting ie inertial frames) are ‘straight lines’ on curved space - geodesics</a:t>
            </a:r>
          </a:p>
          <a:p>
            <a:pPr eaLnBrk="1" hangingPunct="1">
              <a:lnSpc>
                <a:spcPct val="90000"/>
              </a:lnSpc>
              <a:buFontTx/>
              <a:buNone/>
            </a:pPr>
            <a:endParaRPr lang="en-GB" smtClean="0">
              <a:solidFill>
                <a:srgbClr val="FFFF66"/>
              </a:solidFill>
            </a:endParaRPr>
          </a:p>
        </p:txBody>
      </p:sp>
      <p:pic>
        <p:nvPicPr>
          <p:cNvPr id="11267" name="Picture 3" descr="earth_sun_curved"/>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6716" t="5334" r="16501" b="11304"/>
          <a:stretch>
            <a:fillRect/>
          </a:stretch>
        </p:blipFill>
        <p:spPr bwMode="auto">
          <a:xfrm>
            <a:off x="5029200" y="1219200"/>
            <a:ext cx="3352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rved_space"/>
          <p:cNvPicPr preferRelativeResize="0">
            <a:picLocks noChangeArrowheads="1"/>
          </p:cNvPicPr>
          <p:nvPr/>
        </p:nvPicPr>
        <p:blipFill>
          <a:blip r:embed="rId3">
            <a:extLst>
              <a:ext uri="{28A0092B-C50C-407E-A947-70E740481C1C}">
                <a14:useLocalDpi xmlns:a14="http://schemas.microsoft.com/office/drawing/2010/main" val="0"/>
              </a:ext>
            </a:extLst>
          </a:blip>
          <a:srcRect t="281"/>
          <a:stretch>
            <a:fillRect/>
          </a:stretch>
        </p:blipFill>
        <p:spPr bwMode="auto">
          <a:xfrm>
            <a:off x="1219200" y="3886200"/>
            <a:ext cx="7178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Gravity: warped spacetime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ack holes The ultimate abyss 27.mp4">
            <a:hlinkClick r:id="" action="ppaction://media"/>
          </p:cNvPr>
          <p:cNvPicPr>
            <a:picLocks noChangeAspect="1"/>
          </p:cNvPicPr>
          <p:nvPr>
            <a:videoFile r:link="rId1"/>
            <p:extLst>
              <p:ext uri="{DAA4B4D4-6D71-4841-9C94-3DE7FCFB9230}">
                <p14:media xmlns:p14="http://schemas.microsoft.com/office/powerpoint/2010/main" r:embed="rId2">
                  <p14:trim st="278789.248" end="150515.5666"/>
                </p14:media>
              </p:ext>
            </p:extLst>
          </p:nvPr>
        </p:nvPicPr>
        <p:blipFill>
          <a:blip r:embed="rId4"/>
          <a:stretch>
            <a:fillRect/>
          </a:stretch>
        </p:blipFill>
        <p:spPr>
          <a:xfrm>
            <a:off x="-457200" y="0"/>
            <a:ext cx="9676116" cy="6597351"/>
          </a:xfrm>
          <a:prstGeom prst="rect">
            <a:avLst/>
          </a:prstGeom>
        </p:spPr>
      </p:pic>
    </p:spTree>
    <p:extLst>
      <p:ext uri="{BB962C8B-B14F-4D97-AF65-F5344CB8AC3E}">
        <p14:creationId xmlns:p14="http://schemas.microsoft.com/office/powerpoint/2010/main" val="31951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How to describe curvature ?</a:t>
            </a:r>
          </a:p>
          <a:p>
            <a:pPr eaLnBrk="1" hangingPunct="1"/>
            <a:r>
              <a:rPr lang="en-GB" smtClean="0">
                <a:solidFill>
                  <a:srgbClr val="FFFF66"/>
                </a:solidFill>
              </a:rPr>
              <a:t>How does mass(energy) curve space(time) ?</a:t>
            </a:r>
          </a:p>
        </p:txBody>
      </p:sp>
      <p:sp>
        <p:nvSpPr>
          <p:cNvPr id="12291" name="Rectangle 3"/>
          <p:cNvSpPr>
            <a:spLocks noGrp="1" noChangeArrowheads="1"/>
          </p:cNvSpPr>
          <p:nvPr>
            <p:ph type="title"/>
          </p:nvPr>
        </p:nvSpPr>
        <p:spPr>
          <a:xfrm>
            <a:off x="685800" y="444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Toolkit for GR</a:t>
            </a:r>
          </a:p>
        </p:txBody>
      </p:sp>
      <p:pic>
        <p:nvPicPr>
          <p:cNvPr id="12292" name="Picture 4"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How to describe curvature ?</a:t>
            </a:r>
          </a:p>
          <a:p>
            <a:pPr eaLnBrk="1" hangingPunct="1"/>
            <a:r>
              <a:rPr lang="en-GB" smtClean="0">
                <a:solidFill>
                  <a:srgbClr val="FFFF66"/>
                </a:solidFill>
              </a:rPr>
              <a:t>How does mass(energy) curve space(time) ?</a:t>
            </a:r>
          </a:p>
          <a:p>
            <a:pPr eaLnBrk="1" hangingPunct="1"/>
            <a:r>
              <a:rPr lang="en-GB" smtClean="0">
                <a:solidFill>
                  <a:srgbClr val="FFFF66"/>
                </a:solidFill>
              </a:rPr>
              <a:t>How to describe these ‘straight line’ natural paths? </a:t>
            </a:r>
          </a:p>
        </p:txBody>
      </p:sp>
      <p:pic>
        <p:nvPicPr>
          <p:cNvPr id="13315" name="Picture 3"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9028" name="AutoShape 4"/>
          <p:cNvSpPr>
            <a:spLocks noChangeArrowheads="1"/>
          </p:cNvSpPr>
          <p:nvPr/>
        </p:nvSpPr>
        <p:spPr bwMode="auto">
          <a:xfrm>
            <a:off x="476250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29029" name="AutoShape 5"/>
          <p:cNvSpPr>
            <a:spLocks noChangeArrowheads="1"/>
          </p:cNvSpPr>
          <p:nvPr/>
        </p:nvSpPr>
        <p:spPr bwMode="auto">
          <a:xfrm>
            <a:off x="836295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3318" name="Freeform 6"/>
          <p:cNvSpPr>
            <a:spLocks/>
          </p:cNvSpPr>
          <p:nvPr/>
        </p:nvSpPr>
        <p:spPr bwMode="auto">
          <a:xfrm>
            <a:off x="3792538" y="4149725"/>
            <a:ext cx="2336800" cy="2317750"/>
          </a:xfrm>
          <a:custGeom>
            <a:avLst/>
            <a:gdLst>
              <a:gd name="T0" fmla="*/ 2147483647 w 1472"/>
              <a:gd name="T1" fmla="*/ 0 h 1460"/>
              <a:gd name="T2" fmla="*/ 2147483647 w 1472"/>
              <a:gd name="T3" fmla="*/ 2147483647 h 1460"/>
              <a:gd name="T4" fmla="*/ 2147483647 w 1472"/>
              <a:gd name="T5" fmla="*/ 2147483647 h 1460"/>
              <a:gd name="T6" fmla="*/ 2147483647 w 1472"/>
              <a:gd name="T7" fmla="*/ 2147483647 h 1460"/>
              <a:gd name="T8" fmla="*/ 2147483647 w 1472"/>
              <a:gd name="T9" fmla="*/ 2147483647 h 1460"/>
              <a:gd name="T10" fmla="*/ 0 w 1472"/>
              <a:gd name="T11" fmla="*/ 2147483647 h 1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72" h="1460">
                <a:moveTo>
                  <a:pt x="863" y="0"/>
                </a:moveTo>
                <a:cubicBezTo>
                  <a:pt x="937" y="47"/>
                  <a:pt x="1209" y="183"/>
                  <a:pt x="1306" y="275"/>
                </a:cubicBezTo>
                <a:cubicBezTo>
                  <a:pt x="1403" y="367"/>
                  <a:pt x="1472" y="464"/>
                  <a:pt x="1448" y="550"/>
                </a:cubicBezTo>
                <a:cubicBezTo>
                  <a:pt x="1424" y="636"/>
                  <a:pt x="1309" y="693"/>
                  <a:pt x="1164" y="789"/>
                </a:cubicBezTo>
                <a:cubicBezTo>
                  <a:pt x="1019" y="885"/>
                  <a:pt x="770" y="1012"/>
                  <a:pt x="576" y="1124"/>
                </a:cubicBezTo>
                <a:cubicBezTo>
                  <a:pt x="382" y="1236"/>
                  <a:pt x="220" y="1332"/>
                  <a:pt x="0" y="1460"/>
                </a:cubicBezTo>
              </a:path>
            </a:pathLst>
          </a:custGeom>
          <a:noFill/>
          <a:ln w="63500">
            <a:solidFill>
              <a:srgbClr val="CC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9" name="Line 7"/>
          <p:cNvSpPr>
            <a:spLocks noChangeShapeType="1"/>
          </p:cNvSpPr>
          <p:nvPr/>
        </p:nvSpPr>
        <p:spPr bwMode="auto">
          <a:xfrm flipV="1">
            <a:off x="3868738" y="4005263"/>
            <a:ext cx="4591050" cy="2462212"/>
          </a:xfrm>
          <a:prstGeom prst="line">
            <a:avLst/>
          </a:prstGeom>
          <a:noFill/>
          <a:ln w="63500">
            <a:solidFill>
              <a:srgbClr val="CC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0" name="Text Box 8"/>
          <p:cNvSpPr txBox="1">
            <a:spLocks noChangeArrowheads="1"/>
          </p:cNvSpPr>
          <p:nvPr/>
        </p:nvSpPr>
        <p:spPr bwMode="auto">
          <a:xfrm>
            <a:off x="2843213" y="3548063"/>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True position </a:t>
            </a:r>
            <a:endParaRPr lang="en-US">
              <a:solidFill>
                <a:srgbClr val="CCCCFF"/>
              </a:solidFill>
            </a:endParaRPr>
          </a:p>
        </p:txBody>
      </p:sp>
      <p:sp>
        <p:nvSpPr>
          <p:cNvPr id="13321" name="Text Box 9"/>
          <p:cNvSpPr txBox="1">
            <a:spLocks noChangeArrowheads="1"/>
          </p:cNvSpPr>
          <p:nvPr/>
        </p:nvSpPr>
        <p:spPr bwMode="auto">
          <a:xfrm>
            <a:off x="5867400" y="3548063"/>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Apparent position </a:t>
            </a:r>
            <a:endParaRPr lang="en-US">
              <a:solidFill>
                <a:srgbClr val="CCCCFF"/>
              </a:solidFill>
            </a:endParaRPr>
          </a:p>
        </p:txBody>
      </p:sp>
      <p:sp>
        <p:nvSpPr>
          <p:cNvPr id="13322" name="Rectangle 10"/>
          <p:cNvSpPr>
            <a:spLocks noGrp="1" noChangeArrowheads="1"/>
          </p:cNvSpPr>
          <p:nvPr>
            <p:ph type="title"/>
          </p:nvPr>
        </p:nvSpPr>
        <p:spPr>
          <a:xfrm>
            <a:off x="685800" y="44450"/>
            <a:ext cx="7772400" cy="114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Toolkit for GR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sz="half" idx="1"/>
          </p:nvPr>
        </p:nvSpPr>
        <p:spPr>
          <a:xfrm>
            <a:off x="250825" y="1116013"/>
            <a:ext cx="8642350" cy="24479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How to describe curvature ?</a:t>
            </a:r>
          </a:p>
          <a:p>
            <a:pPr eaLnBrk="1" hangingPunct="1"/>
            <a:r>
              <a:rPr lang="en-GB" smtClean="0">
                <a:solidFill>
                  <a:srgbClr val="FFFF66"/>
                </a:solidFill>
              </a:rPr>
              <a:t>How does mass(energy) curve space(time) ?</a:t>
            </a:r>
          </a:p>
          <a:p>
            <a:pPr eaLnBrk="1" hangingPunct="1"/>
            <a:r>
              <a:rPr lang="en-GB" smtClean="0">
                <a:solidFill>
                  <a:srgbClr val="FFFF66"/>
                </a:solidFill>
              </a:rPr>
              <a:t>How to describe these ‘straight line’ natural paths? </a:t>
            </a:r>
          </a:p>
        </p:txBody>
      </p:sp>
      <p:pic>
        <p:nvPicPr>
          <p:cNvPr id="14339" name="Picture 3" descr="embeding_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4086225"/>
            <a:ext cx="7559675" cy="201136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2" name="AutoShape 4"/>
          <p:cNvSpPr>
            <a:spLocks noChangeArrowheads="1"/>
          </p:cNvSpPr>
          <p:nvPr/>
        </p:nvSpPr>
        <p:spPr bwMode="auto">
          <a:xfrm>
            <a:off x="476250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30053" name="AutoShape 5"/>
          <p:cNvSpPr>
            <a:spLocks noChangeArrowheads="1"/>
          </p:cNvSpPr>
          <p:nvPr/>
        </p:nvSpPr>
        <p:spPr bwMode="auto">
          <a:xfrm>
            <a:off x="8362950" y="3573463"/>
            <a:ext cx="457200" cy="457200"/>
          </a:xfrm>
          <a:prstGeom prst="star5">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14342" name="Freeform 6"/>
          <p:cNvSpPr>
            <a:spLocks/>
          </p:cNvSpPr>
          <p:nvPr/>
        </p:nvSpPr>
        <p:spPr bwMode="auto">
          <a:xfrm>
            <a:off x="3792538" y="4149725"/>
            <a:ext cx="2336800" cy="2317750"/>
          </a:xfrm>
          <a:custGeom>
            <a:avLst/>
            <a:gdLst>
              <a:gd name="T0" fmla="*/ 2147483647 w 1472"/>
              <a:gd name="T1" fmla="*/ 0 h 1460"/>
              <a:gd name="T2" fmla="*/ 2147483647 w 1472"/>
              <a:gd name="T3" fmla="*/ 2147483647 h 1460"/>
              <a:gd name="T4" fmla="*/ 2147483647 w 1472"/>
              <a:gd name="T5" fmla="*/ 2147483647 h 1460"/>
              <a:gd name="T6" fmla="*/ 2147483647 w 1472"/>
              <a:gd name="T7" fmla="*/ 2147483647 h 1460"/>
              <a:gd name="T8" fmla="*/ 2147483647 w 1472"/>
              <a:gd name="T9" fmla="*/ 2147483647 h 1460"/>
              <a:gd name="T10" fmla="*/ 0 w 1472"/>
              <a:gd name="T11" fmla="*/ 2147483647 h 1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72" h="1460">
                <a:moveTo>
                  <a:pt x="863" y="0"/>
                </a:moveTo>
                <a:cubicBezTo>
                  <a:pt x="937" y="47"/>
                  <a:pt x="1209" y="183"/>
                  <a:pt x="1306" y="275"/>
                </a:cubicBezTo>
                <a:cubicBezTo>
                  <a:pt x="1403" y="367"/>
                  <a:pt x="1472" y="464"/>
                  <a:pt x="1448" y="550"/>
                </a:cubicBezTo>
                <a:cubicBezTo>
                  <a:pt x="1424" y="636"/>
                  <a:pt x="1309" y="693"/>
                  <a:pt x="1164" y="789"/>
                </a:cubicBezTo>
                <a:cubicBezTo>
                  <a:pt x="1019" y="885"/>
                  <a:pt x="770" y="1012"/>
                  <a:pt x="576" y="1124"/>
                </a:cubicBezTo>
                <a:cubicBezTo>
                  <a:pt x="382" y="1236"/>
                  <a:pt x="220" y="1332"/>
                  <a:pt x="0" y="1460"/>
                </a:cubicBezTo>
              </a:path>
            </a:pathLst>
          </a:custGeom>
          <a:noFill/>
          <a:ln w="63500">
            <a:solidFill>
              <a:srgbClr val="CC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Line 7"/>
          <p:cNvSpPr>
            <a:spLocks noChangeShapeType="1"/>
          </p:cNvSpPr>
          <p:nvPr/>
        </p:nvSpPr>
        <p:spPr bwMode="auto">
          <a:xfrm flipV="1">
            <a:off x="3868738" y="4005263"/>
            <a:ext cx="4591050" cy="2462212"/>
          </a:xfrm>
          <a:prstGeom prst="line">
            <a:avLst/>
          </a:prstGeom>
          <a:noFill/>
          <a:ln w="63500">
            <a:solidFill>
              <a:srgbClr val="CC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2843213" y="3548063"/>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True position </a:t>
            </a:r>
            <a:endParaRPr lang="en-US">
              <a:solidFill>
                <a:srgbClr val="CCCCFF"/>
              </a:solidFill>
            </a:endParaRPr>
          </a:p>
        </p:txBody>
      </p:sp>
      <p:sp>
        <p:nvSpPr>
          <p:cNvPr id="14345" name="Text Box 9"/>
          <p:cNvSpPr txBox="1">
            <a:spLocks noChangeArrowheads="1"/>
          </p:cNvSpPr>
          <p:nvPr/>
        </p:nvSpPr>
        <p:spPr bwMode="auto">
          <a:xfrm>
            <a:off x="5867400" y="3548063"/>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CCCCFF"/>
                </a:solidFill>
              </a:rPr>
              <a:t>Apparent position </a:t>
            </a:r>
            <a:endParaRPr lang="en-US">
              <a:solidFill>
                <a:srgbClr val="CCCCFF"/>
              </a:solidFill>
            </a:endParaRPr>
          </a:p>
        </p:txBody>
      </p:sp>
      <p:sp>
        <p:nvSpPr>
          <p:cNvPr id="14346" name="WordArt 10"/>
          <p:cNvSpPr>
            <a:spLocks noChangeArrowheads="1" noChangeShapeType="1" noTextEdit="1"/>
          </p:cNvSpPr>
          <p:nvPr/>
        </p:nvSpPr>
        <p:spPr bwMode="auto">
          <a:xfrm rot="-1271170">
            <a:off x="782638" y="1444625"/>
            <a:ext cx="6970712" cy="401955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0000"/>
                    </a:gs>
                    <a:gs pos="100000">
                      <a:srgbClr val="FFCC00"/>
                    </a:gs>
                  </a:gsLst>
                  <a:lin ang="5400000" scaled="1"/>
                </a:gradFill>
                <a:latin typeface="Impact"/>
              </a:rPr>
              <a:t>Tensors</a:t>
            </a:r>
          </a:p>
        </p:txBody>
      </p:sp>
      <p:sp>
        <p:nvSpPr>
          <p:cNvPr id="14347" name="Rectangle 11"/>
          <p:cNvSpPr>
            <a:spLocks noGrp="1" noChangeArrowheads="1"/>
          </p:cNvSpPr>
          <p:nvPr>
            <p:ph type="title"/>
          </p:nvPr>
        </p:nvSpPr>
        <p:spPr>
          <a:xfrm>
            <a:off x="685800" y="44450"/>
            <a:ext cx="7772400" cy="114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Toolkit for GR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Curved spacetime: general relativity</a:t>
            </a:r>
          </a:p>
        </p:txBody>
      </p:sp>
      <p:sp>
        <p:nvSpPr>
          <p:cNvPr id="15363" name="Rectangle 3"/>
          <p:cNvSpPr>
            <a:spLocks noGrp="1" noChangeArrowheads="1"/>
          </p:cNvSpPr>
          <p:nvPr>
            <p:ph type="body" sz="half" idx="1"/>
          </p:nvPr>
        </p:nvSpPr>
        <p:spPr>
          <a:xfrm>
            <a:off x="34925" y="1052513"/>
            <a:ext cx="9067800" cy="3048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FFFF66"/>
                </a:solidFill>
              </a:rPr>
              <a:t>ds</a:t>
            </a:r>
            <a:r>
              <a:rPr lang="en-GB" baseline="30000" dirty="0" smtClean="0">
                <a:solidFill>
                  <a:srgbClr val="FFFF66"/>
                </a:solidFill>
              </a:rPr>
              <a:t>2</a:t>
            </a:r>
            <a:r>
              <a:rPr lang="en-GB" dirty="0" smtClean="0">
                <a:solidFill>
                  <a:srgbClr val="FFFF66"/>
                </a:solidFill>
              </a:rPr>
              <a:t>=(1-2GM/c</a:t>
            </a:r>
            <a:r>
              <a:rPr lang="en-GB" baseline="30000" dirty="0" smtClean="0">
                <a:solidFill>
                  <a:srgbClr val="FFFF66"/>
                </a:solidFill>
              </a:rPr>
              <a:t>2</a:t>
            </a:r>
            <a:r>
              <a:rPr lang="en-GB" dirty="0" smtClean="0">
                <a:solidFill>
                  <a:srgbClr val="FFFF66"/>
                </a:solidFill>
              </a:rPr>
              <a:t>r) c</a:t>
            </a:r>
            <a:r>
              <a:rPr lang="en-GB" baseline="30000" dirty="0" smtClean="0">
                <a:solidFill>
                  <a:srgbClr val="FFFF66"/>
                </a:solidFill>
              </a:rPr>
              <a:t>2</a:t>
            </a:r>
            <a:r>
              <a:rPr lang="en-GB" dirty="0" smtClean="0">
                <a:solidFill>
                  <a:srgbClr val="FFFF66"/>
                </a:solidFill>
              </a:rPr>
              <a:t>dt</a:t>
            </a:r>
            <a:r>
              <a:rPr lang="en-GB" baseline="30000" dirty="0" smtClean="0">
                <a:solidFill>
                  <a:srgbClr val="FFFF66"/>
                </a:solidFill>
              </a:rPr>
              <a:t>2 </a:t>
            </a:r>
            <a:r>
              <a:rPr lang="en-GB" dirty="0" smtClean="0">
                <a:solidFill>
                  <a:srgbClr val="FFFF66"/>
                </a:solidFill>
              </a:rPr>
              <a:t>- (1-2GM/c</a:t>
            </a:r>
            <a:r>
              <a:rPr lang="en-GB" baseline="30000" dirty="0" smtClean="0">
                <a:solidFill>
                  <a:srgbClr val="FFFF66"/>
                </a:solidFill>
              </a:rPr>
              <a:t>2</a:t>
            </a:r>
            <a:r>
              <a:rPr lang="en-GB" dirty="0" smtClean="0">
                <a:solidFill>
                  <a:srgbClr val="FFFF66"/>
                </a:solidFill>
              </a:rPr>
              <a:t>r)</a:t>
            </a:r>
            <a:r>
              <a:rPr lang="en-GB" baseline="30000" dirty="0" smtClean="0">
                <a:solidFill>
                  <a:srgbClr val="FFFF66"/>
                </a:solidFill>
              </a:rPr>
              <a:t>-1</a:t>
            </a:r>
            <a:r>
              <a:rPr lang="en-GB" dirty="0" smtClean="0">
                <a:solidFill>
                  <a:srgbClr val="FFFF66"/>
                </a:solidFill>
              </a:rPr>
              <a:t> dr</a:t>
            </a:r>
            <a:r>
              <a:rPr lang="en-GB" baseline="30000" dirty="0" smtClean="0">
                <a:solidFill>
                  <a:srgbClr val="FFFF66"/>
                </a:solidFill>
              </a:rPr>
              <a:t>2 </a:t>
            </a:r>
            <a:r>
              <a:rPr lang="en-GB" dirty="0" smtClean="0">
                <a:solidFill>
                  <a:srgbClr val="FFFF66"/>
                </a:solidFill>
              </a:rPr>
              <a:t>- r</a:t>
            </a:r>
            <a:r>
              <a:rPr lang="en-GB" baseline="30000" dirty="0" smtClean="0">
                <a:solidFill>
                  <a:srgbClr val="FFFF66"/>
                </a:solidFill>
              </a:rPr>
              <a:t>2</a:t>
            </a:r>
            <a:r>
              <a:rPr lang="en-GB" dirty="0" smtClean="0">
                <a:solidFill>
                  <a:srgbClr val="FFFF66"/>
                </a:solidFill>
              </a:rPr>
              <a:t>d</a:t>
            </a:r>
            <a:r>
              <a:rPr lang="en-GB" dirty="0" smtClean="0">
                <a:solidFill>
                  <a:srgbClr val="FFFF66"/>
                </a:solidFill>
                <a:latin typeface="Symbol" pitchFamily="18" charset="2"/>
              </a:rPr>
              <a:t>q</a:t>
            </a:r>
            <a:r>
              <a:rPr lang="en-GB" baseline="30000" dirty="0" smtClean="0">
                <a:solidFill>
                  <a:srgbClr val="FFFF66"/>
                </a:solidFill>
              </a:rPr>
              <a:t>2 </a:t>
            </a:r>
            <a:r>
              <a:rPr lang="en-GB" dirty="0" smtClean="0">
                <a:solidFill>
                  <a:srgbClr val="FFFF66"/>
                </a:solidFill>
              </a:rPr>
              <a:t>- r</a:t>
            </a:r>
            <a:r>
              <a:rPr lang="en-GB" baseline="30000" dirty="0" smtClean="0">
                <a:solidFill>
                  <a:srgbClr val="FFFF66"/>
                </a:solidFill>
              </a:rPr>
              <a:t>2</a:t>
            </a:r>
            <a:r>
              <a:rPr lang="en-GB" dirty="0" smtClean="0">
                <a:solidFill>
                  <a:srgbClr val="FFFF66"/>
                </a:solidFill>
              </a:rPr>
              <a:t>sin</a:t>
            </a:r>
            <a:r>
              <a:rPr lang="en-GB" baseline="30000" dirty="0" smtClean="0">
                <a:solidFill>
                  <a:srgbClr val="FFFF66"/>
                </a:solidFill>
              </a:rPr>
              <a:t>2</a:t>
            </a:r>
            <a:r>
              <a:rPr lang="en-GB" dirty="0" smtClean="0">
                <a:solidFill>
                  <a:srgbClr val="FFFF66"/>
                </a:solidFill>
              </a:rPr>
              <a:t>d</a:t>
            </a:r>
            <a:r>
              <a:rPr lang="en-GB" dirty="0" smtClean="0">
                <a:solidFill>
                  <a:srgbClr val="FFFF66"/>
                </a:solidFill>
                <a:latin typeface="Symbol" pitchFamily="18" charset="2"/>
              </a:rPr>
              <a:t>f</a:t>
            </a:r>
            <a:r>
              <a:rPr lang="en-GB" baseline="30000" dirty="0" smtClean="0">
                <a:solidFill>
                  <a:srgbClr val="FFFF66"/>
                </a:solidFill>
              </a:rPr>
              <a:t>2</a:t>
            </a:r>
          </a:p>
          <a:p>
            <a:pPr eaLnBrk="1" hangingPunct="1"/>
            <a:r>
              <a:rPr lang="en-GB" dirty="0" err="1" smtClean="0">
                <a:solidFill>
                  <a:srgbClr val="FFFF66"/>
                </a:solidFill>
              </a:rPr>
              <a:t>Schwarszchild</a:t>
            </a:r>
            <a:r>
              <a:rPr lang="en-GB" dirty="0" smtClean="0">
                <a:solidFill>
                  <a:srgbClr val="FFFF66"/>
                </a:solidFill>
              </a:rPr>
              <a:t> metric – </a:t>
            </a:r>
            <a:r>
              <a:rPr lang="en-GB" dirty="0" err="1" smtClean="0">
                <a:solidFill>
                  <a:srgbClr val="FFFF66"/>
                </a:solidFill>
              </a:rPr>
              <a:t>R</a:t>
            </a:r>
            <a:r>
              <a:rPr lang="en-GB" baseline="-25000" dirty="0" err="1" smtClean="0">
                <a:solidFill>
                  <a:srgbClr val="FFFF66"/>
                </a:solidFill>
              </a:rPr>
              <a:t>s</a:t>
            </a:r>
            <a:r>
              <a:rPr lang="en-GB" dirty="0" smtClean="0">
                <a:solidFill>
                  <a:srgbClr val="FFFF66"/>
                </a:solidFill>
              </a:rPr>
              <a:t>=2GM/c</a:t>
            </a:r>
            <a:r>
              <a:rPr lang="en-GB" baseline="30000" dirty="0" smtClean="0">
                <a:solidFill>
                  <a:srgbClr val="FFFF66"/>
                </a:solidFill>
              </a:rPr>
              <a:t>2 </a:t>
            </a:r>
            <a:r>
              <a:rPr lang="en-GB" dirty="0" smtClean="0">
                <a:solidFill>
                  <a:srgbClr val="FFFF66"/>
                </a:solidFill>
              </a:rPr>
              <a:t>get stationary paths with ds</a:t>
            </a:r>
            <a:r>
              <a:rPr lang="en-GB" baseline="30000" dirty="0" smtClean="0">
                <a:solidFill>
                  <a:srgbClr val="FFFF66"/>
                </a:solidFill>
              </a:rPr>
              <a:t>2</a:t>
            </a:r>
            <a:r>
              <a:rPr lang="en-GB" dirty="0" smtClean="0">
                <a:solidFill>
                  <a:srgbClr val="FFFF66"/>
                </a:solidFill>
              </a:rPr>
              <a:t>=(1-2GM/c</a:t>
            </a:r>
            <a:r>
              <a:rPr lang="en-GB" baseline="30000" dirty="0" smtClean="0">
                <a:solidFill>
                  <a:srgbClr val="FFFF66"/>
                </a:solidFill>
              </a:rPr>
              <a:t>2</a:t>
            </a:r>
            <a:r>
              <a:rPr lang="en-GB" dirty="0" smtClean="0">
                <a:solidFill>
                  <a:srgbClr val="FFFF66"/>
                </a:solidFill>
              </a:rPr>
              <a:t>r) c</a:t>
            </a:r>
            <a:r>
              <a:rPr lang="en-GB" baseline="30000" dirty="0" smtClean="0">
                <a:solidFill>
                  <a:srgbClr val="FFFF66"/>
                </a:solidFill>
              </a:rPr>
              <a:t>2</a:t>
            </a:r>
            <a:r>
              <a:rPr lang="en-GB" dirty="0" smtClean="0">
                <a:solidFill>
                  <a:srgbClr val="FFFF66"/>
                </a:solidFill>
              </a:rPr>
              <a:t>dt</a:t>
            </a:r>
            <a:r>
              <a:rPr lang="en-GB" baseline="30000" dirty="0" smtClean="0">
                <a:solidFill>
                  <a:srgbClr val="FFFF66"/>
                </a:solidFill>
              </a:rPr>
              <a:t>2 </a:t>
            </a:r>
            <a:r>
              <a:rPr lang="en-GB" dirty="0" smtClean="0">
                <a:solidFill>
                  <a:srgbClr val="FFFF66"/>
                </a:solidFill>
              </a:rPr>
              <a:t>&lt;0 so don’t exist! HAVE to fall down, </a:t>
            </a:r>
            <a:r>
              <a:rPr lang="en-GB" dirty="0" err="1" smtClean="0">
                <a:solidFill>
                  <a:srgbClr val="FFFF66"/>
                </a:solidFill>
              </a:rPr>
              <a:t>spacetime</a:t>
            </a:r>
            <a:r>
              <a:rPr lang="en-GB" dirty="0" smtClean="0">
                <a:solidFill>
                  <a:srgbClr val="FFFF66"/>
                </a:solidFill>
              </a:rPr>
              <a:t> itself is falling down – EVENT HORIZON</a:t>
            </a:r>
            <a:endParaRPr lang="en-GB" baseline="30000" dirty="0" smtClean="0">
              <a:solidFill>
                <a:srgbClr val="FFFF66"/>
              </a:solidFill>
            </a:endParaRPr>
          </a:p>
        </p:txBody>
      </p:sp>
      <p:pic>
        <p:nvPicPr>
          <p:cNvPr id="15364" name="Picture 4" descr="embedding_flatcurve"/>
          <p:cNvPicPr preferRelativeResize="0">
            <a:picLocks noChangeArrowheads="1"/>
          </p:cNvPicPr>
          <p:nvPr/>
        </p:nvPicPr>
        <p:blipFill>
          <a:blip r:embed="rId2">
            <a:extLst>
              <a:ext uri="{28A0092B-C50C-407E-A947-70E740481C1C}">
                <a14:useLocalDpi xmlns:a14="http://schemas.microsoft.com/office/drawing/2010/main" val="0"/>
              </a:ext>
            </a:extLst>
          </a:blip>
          <a:srcRect t="26765" r="1932" b="22665"/>
          <a:stretch>
            <a:fillRect/>
          </a:stretch>
        </p:blipFill>
        <p:spPr bwMode="auto">
          <a:xfrm>
            <a:off x="133350" y="4149725"/>
            <a:ext cx="8705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h_b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989138"/>
            <a:ext cx="41306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1" name="Group 3"/>
          <p:cNvGrpSpPr>
            <a:grpSpLocks/>
          </p:cNvGrpSpPr>
          <p:nvPr/>
        </p:nvGrpSpPr>
        <p:grpSpPr bwMode="auto">
          <a:xfrm>
            <a:off x="5100638" y="2674938"/>
            <a:ext cx="3200400" cy="2209800"/>
            <a:chOff x="3360" y="2736"/>
            <a:chExt cx="2016" cy="1392"/>
          </a:xfrm>
        </p:grpSpPr>
        <p:sp>
          <p:nvSpPr>
            <p:cNvPr id="16399" name="Rectangle 4"/>
            <p:cNvSpPr>
              <a:spLocks noChangeArrowheads="1"/>
            </p:cNvSpPr>
            <p:nvPr/>
          </p:nvSpPr>
          <p:spPr bwMode="auto">
            <a:xfrm>
              <a:off x="3504" y="2784"/>
              <a:ext cx="1728" cy="13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Freeform 5"/>
            <p:cNvSpPr>
              <a:spLocks/>
            </p:cNvSpPr>
            <p:nvPr/>
          </p:nvSpPr>
          <p:spPr bwMode="auto">
            <a:xfrm>
              <a:off x="3360" y="2736"/>
              <a:ext cx="2016" cy="188"/>
            </a:xfrm>
            <a:custGeom>
              <a:avLst/>
              <a:gdLst>
                <a:gd name="T0" fmla="*/ 198 w 2306"/>
                <a:gd name="T1" fmla="*/ 48 h 236"/>
                <a:gd name="T2" fmla="*/ 449 w 2306"/>
                <a:gd name="T3" fmla="*/ 84 h 236"/>
                <a:gd name="T4" fmla="*/ 679 w 2306"/>
                <a:gd name="T5" fmla="*/ 95 h 236"/>
                <a:gd name="T6" fmla="*/ 920 w 2306"/>
                <a:gd name="T7" fmla="*/ 84 h 236"/>
                <a:gd name="T8" fmla="*/ 1129 w 2306"/>
                <a:gd name="T9" fmla="*/ 58 h 236"/>
                <a:gd name="T10" fmla="*/ 1214 w 2306"/>
                <a:gd name="T11" fmla="*/ 36 h 236"/>
                <a:gd name="T12" fmla="*/ 1171 w 2306"/>
                <a:gd name="T13" fmla="*/ 7 h 236"/>
                <a:gd name="T14" fmla="*/ 162 w 2306"/>
                <a:gd name="T15" fmla="*/ 7 h 236"/>
                <a:gd name="T16" fmla="*/ 198 w 2306"/>
                <a:gd name="T17" fmla="*/ 48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6" h="236">
                  <a:moveTo>
                    <a:pt x="340" y="118"/>
                  </a:moveTo>
                  <a:cubicBezTo>
                    <a:pt x="422" y="150"/>
                    <a:pt x="633" y="189"/>
                    <a:pt x="770" y="209"/>
                  </a:cubicBezTo>
                  <a:cubicBezTo>
                    <a:pt x="907" y="229"/>
                    <a:pt x="1029" y="236"/>
                    <a:pt x="1163" y="236"/>
                  </a:cubicBezTo>
                  <a:cubicBezTo>
                    <a:pt x="1297" y="236"/>
                    <a:pt x="1446" y="224"/>
                    <a:pt x="1574" y="209"/>
                  </a:cubicBezTo>
                  <a:cubicBezTo>
                    <a:pt x="1702" y="194"/>
                    <a:pt x="1849" y="165"/>
                    <a:pt x="1933" y="145"/>
                  </a:cubicBezTo>
                  <a:cubicBezTo>
                    <a:pt x="2017" y="125"/>
                    <a:pt x="2067" y="111"/>
                    <a:pt x="2079" y="90"/>
                  </a:cubicBezTo>
                  <a:cubicBezTo>
                    <a:pt x="2091" y="69"/>
                    <a:pt x="2306" y="29"/>
                    <a:pt x="2006" y="17"/>
                  </a:cubicBezTo>
                  <a:cubicBezTo>
                    <a:pt x="1706" y="5"/>
                    <a:pt x="556" y="0"/>
                    <a:pt x="278" y="17"/>
                  </a:cubicBezTo>
                  <a:cubicBezTo>
                    <a:pt x="0" y="34"/>
                    <a:pt x="292" y="94"/>
                    <a:pt x="340" y="118"/>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09574" name="Group 6"/>
          <p:cNvGrpSpPr>
            <a:grpSpLocks/>
          </p:cNvGrpSpPr>
          <p:nvPr/>
        </p:nvGrpSpPr>
        <p:grpSpPr bwMode="auto">
          <a:xfrm>
            <a:off x="6015038" y="3360738"/>
            <a:ext cx="1295400" cy="1676400"/>
            <a:chOff x="3360" y="2736"/>
            <a:chExt cx="2016" cy="1392"/>
          </a:xfrm>
        </p:grpSpPr>
        <p:sp>
          <p:nvSpPr>
            <p:cNvPr id="16397" name="Rectangle 7"/>
            <p:cNvSpPr>
              <a:spLocks noChangeArrowheads="1"/>
            </p:cNvSpPr>
            <p:nvPr/>
          </p:nvSpPr>
          <p:spPr bwMode="auto">
            <a:xfrm>
              <a:off x="3504" y="2784"/>
              <a:ext cx="1728" cy="13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Freeform 8"/>
            <p:cNvSpPr>
              <a:spLocks/>
            </p:cNvSpPr>
            <p:nvPr/>
          </p:nvSpPr>
          <p:spPr bwMode="auto">
            <a:xfrm>
              <a:off x="3360" y="2736"/>
              <a:ext cx="2016" cy="188"/>
            </a:xfrm>
            <a:custGeom>
              <a:avLst/>
              <a:gdLst>
                <a:gd name="T0" fmla="*/ 198 w 2306"/>
                <a:gd name="T1" fmla="*/ 48 h 236"/>
                <a:gd name="T2" fmla="*/ 449 w 2306"/>
                <a:gd name="T3" fmla="*/ 84 h 236"/>
                <a:gd name="T4" fmla="*/ 679 w 2306"/>
                <a:gd name="T5" fmla="*/ 95 h 236"/>
                <a:gd name="T6" fmla="*/ 920 w 2306"/>
                <a:gd name="T7" fmla="*/ 84 h 236"/>
                <a:gd name="T8" fmla="*/ 1129 w 2306"/>
                <a:gd name="T9" fmla="*/ 58 h 236"/>
                <a:gd name="T10" fmla="*/ 1214 w 2306"/>
                <a:gd name="T11" fmla="*/ 36 h 236"/>
                <a:gd name="T12" fmla="*/ 1171 w 2306"/>
                <a:gd name="T13" fmla="*/ 7 h 236"/>
                <a:gd name="T14" fmla="*/ 162 w 2306"/>
                <a:gd name="T15" fmla="*/ 7 h 236"/>
                <a:gd name="T16" fmla="*/ 198 w 2306"/>
                <a:gd name="T17" fmla="*/ 48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6" h="236">
                  <a:moveTo>
                    <a:pt x="340" y="118"/>
                  </a:moveTo>
                  <a:cubicBezTo>
                    <a:pt x="422" y="150"/>
                    <a:pt x="633" y="189"/>
                    <a:pt x="770" y="209"/>
                  </a:cubicBezTo>
                  <a:cubicBezTo>
                    <a:pt x="907" y="229"/>
                    <a:pt x="1029" y="236"/>
                    <a:pt x="1163" y="236"/>
                  </a:cubicBezTo>
                  <a:cubicBezTo>
                    <a:pt x="1297" y="236"/>
                    <a:pt x="1446" y="224"/>
                    <a:pt x="1574" y="209"/>
                  </a:cubicBezTo>
                  <a:cubicBezTo>
                    <a:pt x="1702" y="194"/>
                    <a:pt x="1849" y="165"/>
                    <a:pt x="1933" y="145"/>
                  </a:cubicBezTo>
                  <a:cubicBezTo>
                    <a:pt x="2017" y="125"/>
                    <a:pt x="2067" y="111"/>
                    <a:pt x="2079" y="90"/>
                  </a:cubicBezTo>
                  <a:cubicBezTo>
                    <a:pt x="2091" y="69"/>
                    <a:pt x="2306" y="29"/>
                    <a:pt x="2006" y="17"/>
                  </a:cubicBezTo>
                  <a:cubicBezTo>
                    <a:pt x="1706" y="5"/>
                    <a:pt x="556" y="0"/>
                    <a:pt x="278" y="17"/>
                  </a:cubicBezTo>
                  <a:cubicBezTo>
                    <a:pt x="0" y="34"/>
                    <a:pt x="292" y="94"/>
                    <a:pt x="340" y="118"/>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6389" name="Rectangle 9"/>
          <p:cNvSpPr>
            <a:spLocks noGrp="1" noChangeArrowheads="1"/>
          </p:cNvSpPr>
          <p:nvPr>
            <p:ph type="body" sz="half" idx="1"/>
          </p:nvPr>
        </p:nvSpPr>
        <p:spPr>
          <a:xfrm>
            <a:off x="250825" y="1270000"/>
            <a:ext cx="3816350" cy="511175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No change in curvature at Earths orbit – black holes don’t suck inexorably! (Unlike bad SF movies… but there is something very odd close to the event horizon…..)</a:t>
            </a:r>
          </a:p>
          <a:p>
            <a:pPr eaLnBrk="1" hangingPunct="1"/>
            <a:r>
              <a:rPr lang="en-GB" smtClean="0">
                <a:solidFill>
                  <a:srgbClr val="FFFF66"/>
                </a:solidFill>
              </a:rPr>
              <a:t>But what happens at horizon? And below??</a:t>
            </a:r>
          </a:p>
        </p:txBody>
      </p:sp>
      <p:sp>
        <p:nvSpPr>
          <p:cNvPr id="16390" name="Rectangle 10"/>
          <p:cNvSpPr>
            <a:spLocks noGrp="1" noChangeArrowheads="1"/>
          </p:cNvSpPr>
          <p:nvPr>
            <p:ph type="title"/>
          </p:nvPr>
        </p:nvSpPr>
        <p:spPr>
          <a:xfrm>
            <a:off x="685800" y="-90488"/>
            <a:ext cx="7772400" cy="1143001"/>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Gravity: warped spacetime</a:t>
            </a:r>
          </a:p>
        </p:txBody>
      </p:sp>
      <p:grpSp>
        <p:nvGrpSpPr>
          <p:cNvPr id="109579" name="Group 11"/>
          <p:cNvGrpSpPr>
            <a:grpSpLocks/>
          </p:cNvGrpSpPr>
          <p:nvPr/>
        </p:nvGrpSpPr>
        <p:grpSpPr bwMode="auto">
          <a:xfrm>
            <a:off x="6091238" y="3894138"/>
            <a:ext cx="1219200" cy="990600"/>
            <a:chOff x="3984" y="3408"/>
            <a:chExt cx="768" cy="624"/>
          </a:xfrm>
        </p:grpSpPr>
        <p:sp>
          <p:nvSpPr>
            <p:cNvPr id="16395" name="Rectangle 12"/>
            <p:cNvSpPr>
              <a:spLocks noChangeArrowheads="1"/>
            </p:cNvSpPr>
            <p:nvPr/>
          </p:nvSpPr>
          <p:spPr bwMode="auto">
            <a:xfrm>
              <a:off x="3984" y="3436"/>
              <a:ext cx="768" cy="5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6" name="Freeform 13"/>
            <p:cNvSpPr>
              <a:spLocks/>
            </p:cNvSpPr>
            <p:nvPr/>
          </p:nvSpPr>
          <p:spPr bwMode="auto">
            <a:xfrm>
              <a:off x="4080" y="3408"/>
              <a:ext cx="576" cy="83"/>
            </a:xfrm>
            <a:custGeom>
              <a:avLst/>
              <a:gdLst>
                <a:gd name="T0" fmla="*/ 1 w 2306"/>
                <a:gd name="T1" fmla="*/ 2 h 236"/>
                <a:gd name="T2" fmla="*/ 3 w 2306"/>
                <a:gd name="T3" fmla="*/ 3 h 236"/>
                <a:gd name="T4" fmla="*/ 4 w 2306"/>
                <a:gd name="T5" fmla="*/ 4 h 236"/>
                <a:gd name="T6" fmla="*/ 6 w 2306"/>
                <a:gd name="T7" fmla="*/ 3 h 236"/>
                <a:gd name="T8" fmla="*/ 7 w 2306"/>
                <a:gd name="T9" fmla="*/ 2 h 236"/>
                <a:gd name="T10" fmla="*/ 8 w 2306"/>
                <a:gd name="T11" fmla="*/ 1 h 236"/>
                <a:gd name="T12" fmla="*/ 8 w 2306"/>
                <a:gd name="T13" fmla="*/ 0 h 236"/>
                <a:gd name="T14" fmla="*/ 1 w 2306"/>
                <a:gd name="T15" fmla="*/ 0 h 236"/>
                <a:gd name="T16" fmla="*/ 1 w 2306"/>
                <a:gd name="T17" fmla="*/ 2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6" h="236">
                  <a:moveTo>
                    <a:pt x="340" y="118"/>
                  </a:moveTo>
                  <a:cubicBezTo>
                    <a:pt x="422" y="150"/>
                    <a:pt x="633" y="189"/>
                    <a:pt x="770" y="209"/>
                  </a:cubicBezTo>
                  <a:cubicBezTo>
                    <a:pt x="907" y="229"/>
                    <a:pt x="1029" y="236"/>
                    <a:pt x="1163" y="236"/>
                  </a:cubicBezTo>
                  <a:cubicBezTo>
                    <a:pt x="1297" y="236"/>
                    <a:pt x="1446" y="224"/>
                    <a:pt x="1574" y="209"/>
                  </a:cubicBezTo>
                  <a:cubicBezTo>
                    <a:pt x="1702" y="194"/>
                    <a:pt x="1849" y="165"/>
                    <a:pt x="1933" y="145"/>
                  </a:cubicBezTo>
                  <a:cubicBezTo>
                    <a:pt x="2017" y="125"/>
                    <a:pt x="2067" y="111"/>
                    <a:pt x="2079" y="90"/>
                  </a:cubicBezTo>
                  <a:cubicBezTo>
                    <a:pt x="2091" y="69"/>
                    <a:pt x="2306" y="29"/>
                    <a:pt x="2006" y="17"/>
                  </a:cubicBezTo>
                  <a:cubicBezTo>
                    <a:pt x="1706" y="5"/>
                    <a:pt x="556" y="0"/>
                    <a:pt x="278" y="17"/>
                  </a:cubicBezTo>
                  <a:cubicBezTo>
                    <a:pt x="0" y="34"/>
                    <a:pt x="292" y="94"/>
                    <a:pt x="340" y="118"/>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09582" name="Oval 14"/>
          <p:cNvSpPr>
            <a:spLocks noChangeArrowheads="1"/>
          </p:cNvSpPr>
          <p:nvPr/>
        </p:nvSpPr>
        <p:spPr bwMode="auto">
          <a:xfrm>
            <a:off x="6700838" y="4579938"/>
            <a:ext cx="76200" cy="762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3" name="Oval 15"/>
          <p:cNvSpPr>
            <a:spLocks noChangeArrowheads="1"/>
          </p:cNvSpPr>
          <p:nvPr/>
        </p:nvSpPr>
        <p:spPr bwMode="auto">
          <a:xfrm flipV="1">
            <a:off x="4795838" y="2217738"/>
            <a:ext cx="3810000" cy="45720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Oval 16"/>
          <p:cNvSpPr>
            <a:spLocks noChangeAspect="1" noChangeArrowheads="1"/>
          </p:cNvSpPr>
          <p:nvPr/>
        </p:nvSpPr>
        <p:spPr bwMode="auto">
          <a:xfrm>
            <a:off x="6167438" y="2065338"/>
            <a:ext cx="304800" cy="304800"/>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subTnLst>
                                    <p:set>
                                      <p:cBhvr override="childStyle">
                                        <p:cTn dur="1" fill="hold" display="0" masterRel="nextClick" afterEffect="1"/>
                                        <p:tgtEl>
                                          <p:spTgt spid="10957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9574"/>
                                        </p:tgtEl>
                                        <p:attrNameLst>
                                          <p:attrName>style.visibility</p:attrName>
                                        </p:attrNameLst>
                                      </p:cBhvr>
                                      <p:to>
                                        <p:strVal val="visible"/>
                                      </p:to>
                                    </p:set>
                                    <p:animEffect transition="in" filter="blinds(horizontal)">
                                      <p:cBhvr>
                                        <p:cTn id="12" dur="500"/>
                                        <p:tgtEl>
                                          <p:spTgt spid="109574"/>
                                        </p:tgtEl>
                                      </p:cBhvr>
                                    </p:animEffect>
                                  </p:childTnLst>
                                  <p:subTnLst>
                                    <p:set>
                                      <p:cBhvr override="childStyle">
                                        <p:cTn dur="1" fill="hold" display="0" masterRel="nextClick" afterEffect="1"/>
                                        <p:tgtEl>
                                          <p:spTgt spid="10957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9579"/>
                                        </p:tgtEl>
                                        <p:attrNameLst>
                                          <p:attrName>style.visibility</p:attrName>
                                        </p:attrNameLst>
                                      </p:cBhvr>
                                      <p:to>
                                        <p:strVal val="visible"/>
                                      </p:to>
                                    </p:set>
                                    <p:animEffect transition="in" filter="blinds(horizontal)">
                                      <p:cBhvr>
                                        <p:cTn id="17" dur="500"/>
                                        <p:tgtEl>
                                          <p:spTgt spid="109579"/>
                                        </p:tgtEl>
                                      </p:cBhvr>
                                    </p:animEffect>
                                  </p:childTnLst>
                                  <p:subTnLst>
                                    <p:set>
                                      <p:cBhvr override="childStyle">
                                        <p:cTn dur="1" fill="hold" display="0" masterRel="nextClick" afterEffect="1"/>
                                        <p:tgtEl>
                                          <p:spTgt spid="109579"/>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9582"/>
                                        </p:tgtEl>
                                        <p:attrNameLst>
                                          <p:attrName>style.visibility</p:attrName>
                                        </p:attrNameLst>
                                      </p:cBhvr>
                                      <p:to>
                                        <p:strVal val="visible"/>
                                      </p:to>
                                    </p:set>
                                    <p:animEffect transition="in" filter="blinds(horizontal)">
                                      <p:cBhvr>
                                        <p:cTn id="22" dur="500"/>
                                        <p:tgtEl>
                                          <p:spTgt spid="109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76200"/>
            <a:ext cx="87630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Embedding diagram</a:t>
            </a:r>
          </a:p>
        </p:txBody>
      </p:sp>
      <p:pic>
        <p:nvPicPr>
          <p:cNvPr id="17411" name="Picture 3" descr="embedding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4610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embedding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86100"/>
            <a:ext cx="43529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304800" y="838200"/>
            <a:ext cx="42672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endParaRPr lang="en-GB">
              <a:solidFill>
                <a:srgbClr val="FFFF66"/>
              </a:solidFill>
            </a:endParaRPr>
          </a:p>
          <a:p>
            <a:pPr algn="l">
              <a:lnSpc>
                <a:spcPct val="90000"/>
              </a:lnSpc>
              <a:spcBef>
                <a:spcPct val="20000"/>
              </a:spcBef>
              <a:buFontTx/>
              <a:buChar char="•"/>
            </a:pPr>
            <a:r>
              <a:rPr lang="en-GB">
                <a:solidFill>
                  <a:srgbClr val="FFFF66"/>
                </a:solidFill>
              </a:rPr>
              <a:t> </a:t>
            </a:r>
            <a:r>
              <a:rPr lang="en-GB" sz="2800">
                <a:solidFill>
                  <a:srgbClr val="FFFF66"/>
                </a:solidFill>
              </a:rPr>
              <a:t>dR = (1-2GM/c</a:t>
            </a:r>
            <a:r>
              <a:rPr lang="en-GB" sz="2800" baseline="30000">
                <a:solidFill>
                  <a:srgbClr val="FFFF66"/>
                </a:solidFill>
              </a:rPr>
              <a:t>2</a:t>
            </a:r>
            <a:r>
              <a:rPr lang="en-GB" sz="2800">
                <a:solidFill>
                  <a:srgbClr val="FFFF66"/>
                </a:solidFill>
              </a:rPr>
              <a:t>r)</a:t>
            </a:r>
            <a:r>
              <a:rPr lang="en-GB" sz="2800" baseline="30000">
                <a:solidFill>
                  <a:srgbClr val="FFFF66"/>
                </a:solidFill>
              </a:rPr>
              <a:t>-1/2</a:t>
            </a:r>
            <a:r>
              <a:rPr lang="en-GB" sz="2800">
                <a:solidFill>
                  <a:srgbClr val="FFFF66"/>
                </a:solidFill>
              </a:rPr>
              <a:t> dr </a:t>
            </a:r>
          </a:p>
          <a:p>
            <a:pPr algn="l">
              <a:lnSpc>
                <a:spcPct val="90000"/>
              </a:lnSpc>
              <a:spcBef>
                <a:spcPct val="20000"/>
              </a:spcBef>
              <a:buFontTx/>
              <a:buChar char="•"/>
            </a:pPr>
            <a:r>
              <a:rPr lang="en-GB" sz="2800">
                <a:solidFill>
                  <a:srgbClr val="FFFF66"/>
                </a:solidFill>
              </a:rPr>
              <a:t> dR &gt; dr so tilt</a:t>
            </a:r>
          </a:p>
          <a:p>
            <a:pPr algn="l">
              <a:lnSpc>
                <a:spcPct val="90000"/>
              </a:lnSpc>
              <a:spcBef>
                <a:spcPct val="20000"/>
              </a:spcBef>
              <a:buFontTx/>
              <a:buChar char="•"/>
            </a:pPr>
            <a:r>
              <a:rPr lang="en-GB" sz="2800">
                <a:solidFill>
                  <a:srgbClr val="FFFF66"/>
                </a:solidFill>
              </a:rPr>
              <a:t> dR </a:t>
            </a:r>
            <a:r>
              <a:rPr lang="en-GB" sz="2800">
                <a:solidFill>
                  <a:srgbClr val="FFFF66"/>
                </a:solidFill>
                <a:sym typeface="Symbol" pitchFamily="18" charset="2"/>
              </a:rPr>
              <a:t></a:t>
            </a:r>
            <a:r>
              <a:rPr lang="en-GB" sz="2800">
                <a:solidFill>
                  <a:srgbClr val="FFFF66"/>
                </a:solidFill>
              </a:rPr>
              <a:t> as r </a:t>
            </a:r>
            <a:r>
              <a:rPr lang="en-GB" sz="2800">
                <a:solidFill>
                  <a:srgbClr val="FFFF66"/>
                </a:solidFill>
                <a:sym typeface="Symbol" pitchFamily="18" charset="2"/>
              </a:rPr>
              <a:t> R</a:t>
            </a:r>
            <a:r>
              <a:rPr lang="en-GB" sz="2800" baseline="-25000">
                <a:solidFill>
                  <a:srgbClr val="FFFF66"/>
                </a:solidFill>
                <a:sym typeface="Symbol" pitchFamily="18" charset="2"/>
              </a:rPr>
              <a:t>s </a:t>
            </a:r>
          </a:p>
          <a:p>
            <a:pPr algn="l">
              <a:lnSpc>
                <a:spcPct val="90000"/>
              </a:lnSpc>
              <a:spcBef>
                <a:spcPct val="20000"/>
              </a:spcBef>
            </a:pPr>
            <a:endParaRPr lang="en-GB" sz="2800">
              <a:solidFill>
                <a:srgbClr val="FFFF66"/>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12576" y="1259160"/>
            <a:ext cx="9311952" cy="5410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dirty="0" smtClean="0">
                <a:solidFill>
                  <a:srgbClr val="FFFF66"/>
                </a:solidFill>
              </a:rPr>
              <a:t>Embedding diagram has infinite throat at r=2R</a:t>
            </a:r>
            <a:r>
              <a:rPr lang="en-GB" baseline="-25000" dirty="0">
                <a:solidFill>
                  <a:srgbClr val="FFFF66"/>
                </a:solidFill>
              </a:rPr>
              <a:t>g</a:t>
            </a:r>
            <a:r>
              <a:rPr lang="en-GB" dirty="0" smtClean="0">
                <a:solidFill>
                  <a:srgbClr val="FFFF66"/>
                </a:solidFill>
              </a:rPr>
              <a:t>=2GM/c</a:t>
            </a:r>
            <a:r>
              <a:rPr lang="en-GB" baseline="30000" dirty="0" smtClean="0">
                <a:solidFill>
                  <a:srgbClr val="FFFF66"/>
                </a:solidFill>
              </a:rPr>
              <a:t>2</a:t>
            </a:r>
            <a:endParaRPr lang="en-GB" dirty="0" smtClean="0">
              <a:solidFill>
                <a:srgbClr val="FFFF66"/>
              </a:solidFill>
            </a:endParaRPr>
          </a:p>
          <a:p>
            <a:pPr eaLnBrk="1" hangingPunct="1"/>
            <a:r>
              <a:rPr lang="en-GB" dirty="0" smtClean="0">
                <a:solidFill>
                  <a:srgbClr val="FFFF66"/>
                </a:solidFill>
              </a:rPr>
              <a:t>BUT this assumed you can measure a length </a:t>
            </a:r>
            <a:r>
              <a:rPr lang="en-GB" dirty="0" err="1" smtClean="0">
                <a:solidFill>
                  <a:srgbClr val="FFFF66"/>
                </a:solidFill>
              </a:rPr>
              <a:t>dR</a:t>
            </a:r>
            <a:endParaRPr lang="en-GB" dirty="0" smtClean="0">
              <a:solidFill>
                <a:srgbClr val="FFFF66"/>
              </a:solidFill>
            </a:endParaRPr>
          </a:p>
          <a:p>
            <a:pPr eaLnBrk="1" hangingPunct="1"/>
            <a:r>
              <a:rPr lang="en-GB" dirty="0">
                <a:solidFill>
                  <a:srgbClr val="FFFF66"/>
                </a:solidFill>
              </a:rPr>
              <a:t>ds</a:t>
            </a:r>
            <a:r>
              <a:rPr lang="en-GB" baseline="30000" dirty="0">
                <a:solidFill>
                  <a:srgbClr val="FFFF66"/>
                </a:solidFill>
              </a:rPr>
              <a:t>2</a:t>
            </a:r>
            <a:r>
              <a:rPr lang="en-GB" dirty="0">
                <a:solidFill>
                  <a:srgbClr val="FFFF66"/>
                </a:solidFill>
              </a:rPr>
              <a:t>=(1-2GM/c</a:t>
            </a:r>
            <a:r>
              <a:rPr lang="en-GB" baseline="30000" dirty="0">
                <a:solidFill>
                  <a:srgbClr val="FFFF66"/>
                </a:solidFill>
              </a:rPr>
              <a:t>2</a:t>
            </a:r>
            <a:r>
              <a:rPr lang="en-GB" dirty="0">
                <a:solidFill>
                  <a:srgbClr val="FFFF66"/>
                </a:solidFill>
              </a:rPr>
              <a:t>r) c</a:t>
            </a:r>
            <a:r>
              <a:rPr lang="en-GB" baseline="30000" dirty="0">
                <a:solidFill>
                  <a:srgbClr val="FFFF66"/>
                </a:solidFill>
              </a:rPr>
              <a:t>2</a:t>
            </a:r>
            <a:r>
              <a:rPr lang="en-GB" dirty="0">
                <a:solidFill>
                  <a:srgbClr val="FFFF66"/>
                </a:solidFill>
              </a:rPr>
              <a:t>dt</a:t>
            </a:r>
            <a:r>
              <a:rPr lang="en-GB" baseline="30000" dirty="0">
                <a:solidFill>
                  <a:srgbClr val="FFFF66"/>
                </a:solidFill>
              </a:rPr>
              <a:t>2 </a:t>
            </a:r>
            <a:r>
              <a:rPr lang="en-GB" dirty="0">
                <a:solidFill>
                  <a:srgbClr val="FFFF66"/>
                </a:solidFill>
              </a:rPr>
              <a:t>- (1-2GM/c</a:t>
            </a:r>
            <a:r>
              <a:rPr lang="en-GB" baseline="30000" dirty="0">
                <a:solidFill>
                  <a:srgbClr val="FFFF66"/>
                </a:solidFill>
              </a:rPr>
              <a:t>2</a:t>
            </a:r>
            <a:r>
              <a:rPr lang="en-GB" dirty="0">
                <a:solidFill>
                  <a:srgbClr val="FFFF66"/>
                </a:solidFill>
              </a:rPr>
              <a:t>r)</a:t>
            </a:r>
            <a:r>
              <a:rPr lang="en-GB" baseline="30000" dirty="0">
                <a:solidFill>
                  <a:srgbClr val="FFFF66"/>
                </a:solidFill>
              </a:rPr>
              <a:t>-1</a:t>
            </a:r>
            <a:r>
              <a:rPr lang="en-GB" dirty="0">
                <a:solidFill>
                  <a:srgbClr val="FFFF66"/>
                </a:solidFill>
              </a:rPr>
              <a:t> dr</a:t>
            </a:r>
            <a:r>
              <a:rPr lang="en-GB" baseline="30000" dirty="0">
                <a:solidFill>
                  <a:srgbClr val="FFFF66"/>
                </a:solidFill>
              </a:rPr>
              <a:t>2 </a:t>
            </a:r>
            <a:r>
              <a:rPr lang="en-GB" dirty="0">
                <a:solidFill>
                  <a:srgbClr val="FFFF66"/>
                </a:solidFill>
              </a:rPr>
              <a:t>- r</a:t>
            </a:r>
            <a:r>
              <a:rPr lang="en-GB" baseline="30000" dirty="0">
                <a:solidFill>
                  <a:srgbClr val="FFFF66"/>
                </a:solidFill>
              </a:rPr>
              <a:t>2</a:t>
            </a:r>
            <a:r>
              <a:rPr lang="en-GB" dirty="0">
                <a:solidFill>
                  <a:srgbClr val="FFFF66"/>
                </a:solidFill>
              </a:rPr>
              <a:t>d</a:t>
            </a:r>
            <a:r>
              <a:rPr lang="en-GB" dirty="0">
                <a:solidFill>
                  <a:srgbClr val="FFFF66"/>
                </a:solidFill>
                <a:latin typeface="Symbol" pitchFamily="18" charset="2"/>
              </a:rPr>
              <a:t>q</a:t>
            </a:r>
            <a:r>
              <a:rPr lang="en-GB" baseline="30000" dirty="0">
                <a:solidFill>
                  <a:srgbClr val="FFFF66"/>
                </a:solidFill>
              </a:rPr>
              <a:t>2 </a:t>
            </a:r>
            <a:r>
              <a:rPr lang="en-GB" dirty="0">
                <a:solidFill>
                  <a:srgbClr val="FFFF66"/>
                </a:solidFill>
              </a:rPr>
              <a:t>- </a:t>
            </a:r>
            <a:r>
              <a:rPr lang="en-GB" dirty="0" smtClean="0">
                <a:solidFill>
                  <a:srgbClr val="FFFF66"/>
                </a:solidFill>
              </a:rPr>
              <a:t>r</a:t>
            </a:r>
            <a:r>
              <a:rPr lang="en-GB" baseline="30000" dirty="0" smtClean="0">
                <a:solidFill>
                  <a:srgbClr val="FFFF66"/>
                </a:solidFill>
              </a:rPr>
              <a:t>2</a:t>
            </a:r>
            <a:r>
              <a:rPr lang="en-GB" dirty="0" smtClean="0">
                <a:solidFill>
                  <a:srgbClr val="FFFF66"/>
                </a:solidFill>
              </a:rPr>
              <a:t>sin</a:t>
            </a:r>
            <a:r>
              <a:rPr lang="en-GB" baseline="30000" dirty="0" smtClean="0">
                <a:solidFill>
                  <a:srgbClr val="FFFF66"/>
                </a:solidFill>
              </a:rPr>
              <a:t>2</a:t>
            </a:r>
            <a:r>
              <a:rPr lang="en-GB" dirty="0" smtClean="0">
                <a:solidFill>
                  <a:srgbClr val="FFFF66"/>
                </a:solidFill>
              </a:rPr>
              <a:t>d</a:t>
            </a:r>
            <a:r>
              <a:rPr lang="en-GB" dirty="0" smtClean="0">
                <a:solidFill>
                  <a:srgbClr val="FFFF66"/>
                </a:solidFill>
                <a:latin typeface="Symbol" pitchFamily="18" charset="2"/>
              </a:rPr>
              <a:t>f</a:t>
            </a:r>
            <a:r>
              <a:rPr lang="en-GB" baseline="30000" dirty="0" smtClean="0">
                <a:solidFill>
                  <a:srgbClr val="FFFF66"/>
                </a:solidFill>
              </a:rPr>
              <a:t>2</a:t>
            </a:r>
            <a:endParaRPr lang="en-GB" dirty="0" smtClean="0">
              <a:solidFill>
                <a:srgbClr val="FFFF66"/>
              </a:solidFill>
            </a:endParaRPr>
          </a:p>
          <a:p>
            <a:pPr eaLnBrk="1" hangingPunct="1"/>
            <a:r>
              <a:rPr lang="en-GB" dirty="0" smtClean="0">
                <a:solidFill>
                  <a:srgbClr val="FFFF66"/>
                </a:solidFill>
                <a:sym typeface="Symbol" pitchFamily="18" charset="2"/>
              </a:rPr>
              <a:t>Below </a:t>
            </a:r>
            <a:r>
              <a:rPr lang="en-GB" dirty="0" smtClean="0">
                <a:solidFill>
                  <a:srgbClr val="FFFF66"/>
                </a:solidFill>
              </a:rPr>
              <a:t>2GM/c</a:t>
            </a:r>
            <a:r>
              <a:rPr lang="en-GB" baseline="30000" dirty="0" smtClean="0">
                <a:solidFill>
                  <a:srgbClr val="FFFF66"/>
                </a:solidFill>
              </a:rPr>
              <a:t>2  </a:t>
            </a:r>
            <a:r>
              <a:rPr lang="en-GB" dirty="0" smtClean="0">
                <a:solidFill>
                  <a:srgbClr val="FFFF66"/>
                </a:solidFill>
              </a:rPr>
              <a:t>real paths MUST have a spatial term (now +</a:t>
            </a:r>
            <a:r>
              <a:rPr lang="en-GB" dirty="0" err="1" smtClean="0">
                <a:solidFill>
                  <a:srgbClr val="FFFF66"/>
                </a:solidFill>
              </a:rPr>
              <a:t>ve</a:t>
            </a:r>
            <a:r>
              <a:rPr lang="en-GB" dirty="0" smtClean="0">
                <a:solidFill>
                  <a:srgbClr val="FFFF66"/>
                </a:solidFill>
              </a:rPr>
              <a:t>) to offset the </a:t>
            </a:r>
            <a:r>
              <a:rPr lang="en-GB" dirty="0" err="1" smtClean="0">
                <a:solidFill>
                  <a:srgbClr val="FFFF66"/>
                </a:solidFill>
              </a:rPr>
              <a:t>dt</a:t>
            </a:r>
            <a:r>
              <a:rPr lang="en-GB" dirty="0" smtClean="0">
                <a:solidFill>
                  <a:srgbClr val="FFFF66"/>
                </a:solidFill>
              </a:rPr>
              <a:t> (now –</a:t>
            </a:r>
            <a:r>
              <a:rPr lang="en-GB" dirty="0" err="1" smtClean="0">
                <a:solidFill>
                  <a:srgbClr val="FFFF66"/>
                </a:solidFill>
              </a:rPr>
              <a:t>ve</a:t>
            </a:r>
            <a:r>
              <a:rPr lang="en-GB" dirty="0" smtClean="0">
                <a:solidFill>
                  <a:srgbClr val="FFFF66"/>
                </a:solidFill>
              </a:rPr>
              <a:t>) term. So no such thing as stationary observers at or below horizon. </a:t>
            </a:r>
          </a:p>
          <a:p>
            <a:pPr eaLnBrk="1" hangingPunct="1"/>
            <a:r>
              <a:rPr lang="en-GB" dirty="0" smtClean="0">
                <a:solidFill>
                  <a:srgbClr val="FFFF66"/>
                </a:solidFill>
                <a:sym typeface="Symbol" pitchFamily="18" charset="2"/>
              </a:rPr>
              <a:t>Depends on BH spin – its at 2Rg for a=0, 1Rg for a=1 (maximal spin, event horizon rotating at c) </a:t>
            </a:r>
          </a:p>
          <a:p>
            <a:pPr eaLnBrk="1" hangingPunct="1">
              <a:buFontTx/>
              <a:buNone/>
            </a:pPr>
            <a:endParaRPr lang="en-GB" dirty="0" smtClean="0">
              <a:solidFill>
                <a:srgbClr val="FFFF66"/>
              </a:solidFill>
              <a:sym typeface="Symbol" pitchFamily="18" charset="2"/>
            </a:endParaRPr>
          </a:p>
        </p:txBody>
      </p:sp>
      <p:sp>
        <p:nvSpPr>
          <p:cNvPr id="18435" name="Rectangle 3"/>
          <p:cNvSpPr>
            <a:spLocks noGrp="1" noChangeArrowheads="1"/>
          </p:cNvSpPr>
          <p:nvPr>
            <p:ph type="title"/>
          </p:nvPr>
        </p:nvSpPr>
        <p:spPr>
          <a:xfrm>
            <a:off x="685800" y="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Event horizon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ack Holes The Ultimate Abyss 47_mpeg4.mp4">
            <a:hlinkClick r:id="" action="ppaction://media"/>
          </p:cNvPr>
          <p:cNvPicPr>
            <a:picLocks noChangeAspect="1"/>
          </p:cNvPicPr>
          <p:nvPr>
            <a:videoFile r:link="rId1"/>
            <p:extLst>
              <p:ext uri="{DAA4B4D4-6D71-4841-9C94-3DE7FCFB9230}">
                <p14:media xmlns:p14="http://schemas.microsoft.com/office/powerpoint/2010/main" r:embed="rId2">
                  <p14:trim st="339368.0384" end="129619.7205"/>
                </p14:media>
              </p:ext>
            </p:extLst>
          </p:nvPr>
        </p:nvPicPr>
        <p:blipFill>
          <a:blip r:embed="rId4"/>
          <a:stretch>
            <a:fillRect/>
          </a:stretch>
        </p:blipFill>
        <p:spPr>
          <a:xfrm>
            <a:off x="0" y="-311726"/>
            <a:ext cx="9324527" cy="7629158"/>
          </a:xfrm>
          <a:prstGeom prst="rect">
            <a:avLst/>
          </a:prstGeom>
        </p:spPr>
      </p:pic>
    </p:spTree>
    <p:extLst>
      <p:ext uri="{BB962C8B-B14F-4D97-AF65-F5344CB8AC3E}">
        <p14:creationId xmlns:p14="http://schemas.microsoft.com/office/powerpoint/2010/main" val="3764921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Event horizon</a:t>
            </a:r>
          </a:p>
        </p:txBody>
      </p:sp>
      <p:sp>
        <p:nvSpPr>
          <p:cNvPr id="19459" name="Freeform 3"/>
          <p:cNvSpPr>
            <a:spLocks/>
          </p:cNvSpPr>
          <p:nvPr/>
        </p:nvSpPr>
        <p:spPr bwMode="auto">
          <a:xfrm>
            <a:off x="3649663" y="3581400"/>
            <a:ext cx="2674937" cy="2441575"/>
          </a:xfrm>
          <a:custGeom>
            <a:avLst/>
            <a:gdLst>
              <a:gd name="T0" fmla="*/ 2147483647 w 1685"/>
              <a:gd name="T1" fmla="*/ 2147483647 h 1538"/>
              <a:gd name="T2" fmla="*/ 2147483647 w 1685"/>
              <a:gd name="T3" fmla="*/ 2147483647 h 1538"/>
              <a:gd name="T4" fmla="*/ 2147483647 w 1685"/>
              <a:gd name="T5" fmla="*/ 2147483647 h 1538"/>
              <a:gd name="T6" fmla="*/ 2147483647 w 1685"/>
              <a:gd name="T7" fmla="*/ 2147483647 h 1538"/>
              <a:gd name="T8" fmla="*/ 2147483647 w 1685"/>
              <a:gd name="T9" fmla="*/ 2147483647 h 1538"/>
              <a:gd name="T10" fmla="*/ 2147483647 w 1685"/>
              <a:gd name="T11" fmla="*/ 2147483647 h 1538"/>
              <a:gd name="T12" fmla="*/ 2147483647 w 1685"/>
              <a:gd name="T13" fmla="*/ 2147483647 h 1538"/>
              <a:gd name="T14" fmla="*/ 2147483647 w 1685"/>
              <a:gd name="T15" fmla="*/ 2147483647 h 1538"/>
              <a:gd name="T16" fmla="*/ 2147483647 w 1685"/>
              <a:gd name="T17" fmla="*/ 2147483647 h 1538"/>
              <a:gd name="T18" fmla="*/ 2147483647 w 1685"/>
              <a:gd name="T19" fmla="*/ 2147483647 h 15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5" h="1538">
                <a:moveTo>
                  <a:pt x="5" y="1538"/>
                </a:moveTo>
                <a:cubicBezTo>
                  <a:pt x="5" y="1438"/>
                  <a:pt x="0" y="1340"/>
                  <a:pt x="5" y="1250"/>
                </a:cubicBezTo>
                <a:cubicBezTo>
                  <a:pt x="10" y="1160"/>
                  <a:pt x="14" y="1096"/>
                  <a:pt x="38" y="1000"/>
                </a:cubicBezTo>
                <a:cubicBezTo>
                  <a:pt x="62" y="904"/>
                  <a:pt x="115" y="752"/>
                  <a:pt x="149" y="674"/>
                </a:cubicBezTo>
                <a:cubicBezTo>
                  <a:pt x="183" y="596"/>
                  <a:pt x="205" y="578"/>
                  <a:pt x="245" y="530"/>
                </a:cubicBezTo>
                <a:cubicBezTo>
                  <a:pt x="285" y="482"/>
                  <a:pt x="324" y="442"/>
                  <a:pt x="389" y="386"/>
                </a:cubicBezTo>
                <a:cubicBezTo>
                  <a:pt x="454" y="330"/>
                  <a:pt x="526" y="245"/>
                  <a:pt x="634" y="191"/>
                </a:cubicBezTo>
                <a:cubicBezTo>
                  <a:pt x="742" y="137"/>
                  <a:pt x="917" y="90"/>
                  <a:pt x="1038" y="60"/>
                </a:cubicBezTo>
                <a:cubicBezTo>
                  <a:pt x="1159" y="30"/>
                  <a:pt x="1254" y="20"/>
                  <a:pt x="1362" y="10"/>
                </a:cubicBezTo>
                <a:cubicBezTo>
                  <a:pt x="1470" y="0"/>
                  <a:pt x="1618" y="4"/>
                  <a:pt x="1685" y="2"/>
                </a:cubicBezTo>
              </a:path>
            </a:pathLst>
          </a:custGeom>
          <a:noFill/>
          <a:ln w="2540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60" name="Line 4"/>
          <p:cNvSpPr>
            <a:spLocks noChangeShapeType="1"/>
          </p:cNvSpPr>
          <p:nvPr/>
        </p:nvSpPr>
        <p:spPr bwMode="auto">
          <a:xfrm>
            <a:off x="2133600" y="2057400"/>
            <a:ext cx="0" cy="4495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61" name="Line 5"/>
          <p:cNvSpPr>
            <a:spLocks noChangeShapeType="1"/>
          </p:cNvSpPr>
          <p:nvPr/>
        </p:nvSpPr>
        <p:spPr bwMode="auto">
          <a:xfrm>
            <a:off x="3581400" y="2057400"/>
            <a:ext cx="0" cy="4495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62" name="Freeform 6"/>
          <p:cNvSpPr>
            <a:spLocks/>
          </p:cNvSpPr>
          <p:nvPr/>
        </p:nvSpPr>
        <p:spPr bwMode="auto">
          <a:xfrm>
            <a:off x="2165350" y="3505200"/>
            <a:ext cx="3994150" cy="3216275"/>
          </a:xfrm>
          <a:custGeom>
            <a:avLst/>
            <a:gdLst>
              <a:gd name="T0" fmla="*/ 0 w 2516"/>
              <a:gd name="T1" fmla="*/ 2147483647 h 2026"/>
              <a:gd name="T2" fmla="*/ 2147483647 w 2516"/>
              <a:gd name="T3" fmla="*/ 2147483647 h 2026"/>
              <a:gd name="T4" fmla="*/ 2147483647 w 2516"/>
              <a:gd name="T5" fmla="*/ 2147483647 h 2026"/>
              <a:gd name="T6" fmla="*/ 2147483647 w 2516"/>
              <a:gd name="T7" fmla="*/ 2147483647 h 2026"/>
              <a:gd name="T8" fmla="*/ 2147483647 w 2516"/>
              <a:gd name="T9" fmla="*/ 2147483647 h 2026"/>
              <a:gd name="T10" fmla="*/ 2147483647 w 2516"/>
              <a:gd name="T11" fmla="*/ 2147483647 h 2026"/>
              <a:gd name="T12" fmla="*/ 2147483647 w 2516"/>
              <a:gd name="T13" fmla="*/ 2147483647 h 2026"/>
              <a:gd name="T14" fmla="*/ 2147483647 w 2516"/>
              <a:gd name="T15" fmla="*/ 0 h 20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6" h="2026">
                <a:moveTo>
                  <a:pt x="0" y="2026"/>
                </a:moveTo>
                <a:cubicBezTo>
                  <a:pt x="12" y="1965"/>
                  <a:pt x="14" y="1807"/>
                  <a:pt x="71" y="1647"/>
                </a:cubicBezTo>
                <a:cubicBezTo>
                  <a:pt x="128" y="1487"/>
                  <a:pt x="250" y="1227"/>
                  <a:pt x="344" y="1066"/>
                </a:cubicBezTo>
                <a:cubicBezTo>
                  <a:pt x="438" y="905"/>
                  <a:pt x="506" y="822"/>
                  <a:pt x="637" y="682"/>
                </a:cubicBezTo>
                <a:cubicBezTo>
                  <a:pt x="768" y="542"/>
                  <a:pt x="1004" y="321"/>
                  <a:pt x="1132" y="227"/>
                </a:cubicBezTo>
                <a:cubicBezTo>
                  <a:pt x="1260" y="133"/>
                  <a:pt x="1307" y="147"/>
                  <a:pt x="1405" y="116"/>
                </a:cubicBezTo>
                <a:cubicBezTo>
                  <a:pt x="1503" y="85"/>
                  <a:pt x="1533" y="60"/>
                  <a:pt x="1718" y="41"/>
                </a:cubicBezTo>
                <a:cubicBezTo>
                  <a:pt x="1903" y="22"/>
                  <a:pt x="2350" y="9"/>
                  <a:pt x="2516" y="0"/>
                </a:cubicBezTo>
              </a:path>
            </a:pathLst>
          </a:custGeom>
          <a:noFill/>
          <a:ln w="25400" cap="flat" cmpd="sng">
            <a:solidFill>
              <a:srgbClr val="FFFF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8551" name="Group 7"/>
          <p:cNvGrpSpPr>
            <a:grpSpLocks/>
          </p:cNvGrpSpPr>
          <p:nvPr/>
        </p:nvGrpSpPr>
        <p:grpSpPr bwMode="auto">
          <a:xfrm rot="-2945104">
            <a:off x="2333625" y="2867025"/>
            <a:ext cx="2038350" cy="1524000"/>
            <a:chOff x="4032" y="1920"/>
            <a:chExt cx="1284" cy="960"/>
          </a:xfrm>
        </p:grpSpPr>
        <p:sp>
          <p:nvSpPr>
            <p:cNvPr id="19494" name="Line 8"/>
            <p:cNvSpPr>
              <a:spLocks noChangeShapeType="1"/>
            </p:cNvSpPr>
            <p:nvPr/>
          </p:nvSpPr>
          <p:spPr bwMode="auto">
            <a:xfrm>
              <a:off x="4464" y="2736"/>
              <a:ext cx="67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5" name="Line 9"/>
            <p:cNvSpPr>
              <a:spLocks noChangeShapeType="1"/>
            </p:cNvSpPr>
            <p:nvPr/>
          </p:nvSpPr>
          <p:spPr bwMode="auto">
            <a:xfrm flipV="1">
              <a:off x="4464" y="2160"/>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6" name="Oval 10"/>
            <p:cNvSpPr>
              <a:spLocks noChangeArrowheads="1"/>
            </p:cNvSpPr>
            <p:nvPr/>
          </p:nvSpPr>
          <p:spPr bwMode="auto">
            <a:xfrm>
              <a:off x="4080" y="2352"/>
              <a:ext cx="768" cy="9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7" name="Line 11"/>
            <p:cNvSpPr>
              <a:spLocks noChangeShapeType="1"/>
            </p:cNvSpPr>
            <p:nvPr/>
          </p:nvSpPr>
          <p:spPr bwMode="auto">
            <a:xfrm rot="-2450947">
              <a:off x="4385" y="2590"/>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8" name="Line 12"/>
            <p:cNvSpPr>
              <a:spLocks noChangeShapeType="1"/>
            </p:cNvSpPr>
            <p:nvPr/>
          </p:nvSpPr>
          <p:spPr bwMode="auto">
            <a:xfrm rot="2450947" flipH="1">
              <a:off x="4032" y="2592"/>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9" name="Rectangle 13"/>
            <p:cNvSpPr>
              <a:spLocks noChangeArrowheads="1"/>
            </p:cNvSpPr>
            <p:nvPr/>
          </p:nvSpPr>
          <p:spPr bwMode="auto">
            <a:xfrm>
              <a:off x="5136" y="2592"/>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a:t>
              </a:r>
            </a:p>
          </p:txBody>
        </p:sp>
        <p:sp>
          <p:nvSpPr>
            <p:cNvPr id="19500" name="Rectangle 14"/>
            <p:cNvSpPr>
              <a:spLocks noChangeArrowheads="1"/>
            </p:cNvSpPr>
            <p:nvPr/>
          </p:nvSpPr>
          <p:spPr bwMode="auto">
            <a:xfrm>
              <a:off x="4374" y="1920"/>
              <a:ext cx="1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t</a:t>
              </a:r>
            </a:p>
          </p:txBody>
        </p:sp>
      </p:grpSp>
      <p:grpSp>
        <p:nvGrpSpPr>
          <p:cNvPr id="108559" name="Group 15"/>
          <p:cNvGrpSpPr>
            <a:grpSpLocks/>
          </p:cNvGrpSpPr>
          <p:nvPr/>
        </p:nvGrpSpPr>
        <p:grpSpPr bwMode="auto">
          <a:xfrm rot="-1025427">
            <a:off x="3657600" y="2286000"/>
            <a:ext cx="2038350" cy="1524000"/>
            <a:chOff x="4032" y="1920"/>
            <a:chExt cx="1284" cy="960"/>
          </a:xfrm>
        </p:grpSpPr>
        <p:sp>
          <p:nvSpPr>
            <p:cNvPr id="19487" name="Line 16"/>
            <p:cNvSpPr>
              <a:spLocks noChangeShapeType="1"/>
            </p:cNvSpPr>
            <p:nvPr/>
          </p:nvSpPr>
          <p:spPr bwMode="auto">
            <a:xfrm>
              <a:off x="4464" y="2736"/>
              <a:ext cx="67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8" name="Line 17"/>
            <p:cNvSpPr>
              <a:spLocks noChangeShapeType="1"/>
            </p:cNvSpPr>
            <p:nvPr/>
          </p:nvSpPr>
          <p:spPr bwMode="auto">
            <a:xfrm flipV="1">
              <a:off x="4464" y="2160"/>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9" name="Oval 18"/>
            <p:cNvSpPr>
              <a:spLocks noChangeArrowheads="1"/>
            </p:cNvSpPr>
            <p:nvPr/>
          </p:nvSpPr>
          <p:spPr bwMode="auto">
            <a:xfrm>
              <a:off x="4080" y="2352"/>
              <a:ext cx="768" cy="9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0" name="Line 19"/>
            <p:cNvSpPr>
              <a:spLocks noChangeShapeType="1"/>
            </p:cNvSpPr>
            <p:nvPr/>
          </p:nvSpPr>
          <p:spPr bwMode="auto">
            <a:xfrm rot="-2450947">
              <a:off x="4385" y="2590"/>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1" name="Line 20"/>
            <p:cNvSpPr>
              <a:spLocks noChangeShapeType="1"/>
            </p:cNvSpPr>
            <p:nvPr/>
          </p:nvSpPr>
          <p:spPr bwMode="auto">
            <a:xfrm rot="2450947" flipH="1">
              <a:off x="4032" y="2592"/>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92" name="Rectangle 21"/>
            <p:cNvSpPr>
              <a:spLocks noChangeArrowheads="1"/>
            </p:cNvSpPr>
            <p:nvPr/>
          </p:nvSpPr>
          <p:spPr bwMode="auto">
            <a:xfrm>
              <a:off x="5136" y="2592"/>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a:t>
              </a:r>
            </a:p>
          </p:txBody>
        </p:sp>
        <p:sp>
          <p:nvSpPr>
            <p:cNvPr id="19493" name="Rectangle 22"/>
            <p:cNvSpPr>
              <a:spLocks noChangeArrowheads="1"/>
            </p:cNvSpPr>
            <p:nvPr/>
          </p:nvSpPr>
          <p:spPr bwMode="auto">
            <a:xfrm>
              <a:off x="4374" y="1920"/>
              <a:ext cx="1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t</a:t>
              </a:r>
            </a:p>
          </p:txBody>
        </p:sp>
      </p:grpSp>
      <p:grpSp>
        <p:nvGrpSpPr>
          <p:cNvPr id="108567" name="Group 23"/>
          <p:cNvGrpSpPr>
            <a:grpSpLocks/>
          </p:cNvGrpSpPr>
          <p:nvPr/>
        </p:nvGrpSpPr>
        <p:grpSpPr bwMode="auto">
          <a:xfrm rot="-4194497">
            <a:off x="962025" y="4648200"/>
            <a:ext cx="2038350" cy="1524000"/>
            <a:chOff x="4032" y="1920"/>
            <a:chExt cx="1284" cy="960"/>
          </a:xfrm>
        </p:grpSpPr>
        <p:sp>
          <p:nvSpPr>
            <p:cNvPr id="19480" name="Line 24"/>
            <p:cNvSpPr>
              <a:spLocks noChangeShapeType="1"/>
            </p:cNvSpPr>
            <p:nvPr/>
          </p:nvSpPr>
          <p:spPr bwMode="auto">
            <a:xfrm>
              <a:off x="4464" y="2736"/>
              <a:ext cx="67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1" name="Line 25"/>
            <p:cNvSpPr>
              <a:spLocks noChangeShapeType="1"/>
            </p:cNvSpPr>
            <p:nvPr/>
          </p:nvSpPr>
          <p:spPr bwMode="auto">
            <a:xfrm flipV="1">
              <a:off x="4464" y="2160"/>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2" name="Oval 26"/>
            <p:cNvSpPr>
              <a:spLocks noChangeArrowheads="1"/>
            </p:cNvSpPr>
            <p:nvPr/>
          </p:nvSpPr>
          <p:spPr bwMode="auto">
            <a:xfrm>
              <a:off x="4080" y="2352"/>
              <a:ext cx="768" cy="9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 name="Line 27"/>
            <p:cNvSpPr>
              <a:spLocks noChangeShapeType="1"/>
            </p:cNvSpPr>
            <p:nvPr/>
          </p:nvSpPr>
          <p:spPr bwMode="auto">
            <a:xfrm rot="-2450947">
              <a:off x="4385" y="2590"/>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4" name="Line 28"/>
            <p:cNvSpPr>
              <a:spLocks noChangeShapeType="1"/>
            </p:cNvSpPr>
            <p:nvPr/>
          </p:nvSpPr>
          <p:spPr bwMode="auto">
            <a:xfrm rot="2450947" flipH="1">
              <a:off x="4032" y="2592"/>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85" name="Rectangle 29"/>
            <p:cNvSpPr>
              <a:spLocks noChangeArrowheads="1"/>
            </p:cNvSpPr>
            <p:nvPr/>
          </p:nvSpPr>
          <p:spPr bwMode="auto">
            <a:xfrm>
              <a:off x="5136" y="2592"/>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a:t>
              </a:r>
            </a:p>
          </p:txBody>
        </p:sp>
        <p:sp>
          <p:nvSpPr>
            <p:cNvPr id="19486" name="Rectangle 30"/>
            <p:cNvSpPr>
              <a:spLocks noChangeArrowheads="1"/>
            </p:cNvSpPr>
            <p:nvPr/>
          </p:nvSpPr>
          <p:spPr bwMode="auto">
            <a:xfrm>
              <a:off x="4374" y="1920"/>
              <a:ext cx="1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t</a:t>
              </a:r>
            </a:p>
          </p:txBody>
        </p:sp>
      </p:grpSp>
      <p:grpSp>
        <p:nvGrpSpPr>
          <p:cNvPr id="108575" name="Group 31"/>
          <p:cNvGrpSpPr>
            <a:grpSpLocks/>
          </p:cNvGrpSpPr>
          <p:nvPr/>
        </p:nvGrpSpPr>
        <p:grpSpPr bwMode="auto">
          <a:xfrm>
            <a:off x="5410200" y="2133600"/>
            <a:ext cx="2038350" cy="1524000"/>
            <a:chOff x="4032" y="1920"/>
            <a:chExt cx="1284" cy="960"/>
          </a:xfrm>
        </p:grpSpPr>
        <p:sp>
          <p:nvSpPr>
            <p:cNvPr id="19473" name="Line 32"/>
            <p:cNvSpPr>
              <a:spLocks noChangeShapeType="1"/>
            </p:cNvSpPr>
            <p:nvPr/>
          </p:nvSpPr>
          <p:spPr bwMode="auto">
            <a:xfrm>
              <a:off x="4464" y="2736"/>
              <a:ext cx="67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4" name="Line 33"/>
            <p:cNvSpPr>
              <a:spLocks noChangeShapeType="1"/>
            </p:cNvSpPr>
            <p:nvPr/>
          </p:nvSpPr>
          <p:spPr bwMode="auto">
            <a:xfrm flipV="1">
              <a:off x="4464" y="2160"/>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5" name="Oval 34"/>
            <p:cNvSpPr>
              <a:spLocks noChangeArrowheads="1"/>
            </p:cNvSpPr>
            <p:nvPr/>
          </p:nvSpPr>
          <p:spPr bwMode="auto">
            <a:xfrm>
              <a:off x="4080" y="2352"/>
              <a:ext cx="768" cy="96"/>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6" name="Line 35"/>
            <p:cNvSpPr>
              <a:spLocks noChangeShapeType="1"/>
            </p:cNvSpPr>
            <p:nvPr/>
          </p:nvSpPr>
          <p:spPr bwMode="auto">
            <a:xfrm rot="-2450947">
              <a:off x="4385" y="2590"/>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7" name="Line 36"/>
            <p:cNvSpPr>
              <a:spLocks noChangeShapeType="1"/>
            </p:cNvSpPr>
            <p:nvPr/>
          </p:nvSpPr>
          <p:spPr bwMode="auto">
            <a:xfrm rot="2450947" flipH="1">
              <a:off x="4032" y="2592"/>
              <a:ext cx="528" cy="1"/>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8" name="Rectangle 37"/>
            <p:cNvSpPr>
              <a:spLocks noChangeArrowheads="1"/>
            </p:cNvSpPr>
            <p:nvPr/>
          </p:nvSpPr>
          <p:spPr bwMode="auto">
            <a:xfrm>
              <a:off x="5136" y="2592"/>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a:t>
              </a:r>
            </a:p>
          </p:txBody>
        </p:sp>
        <p:sp>
          <p:nvSpPr>
            <p:cNvPr id="19479" name="Rectangle 38"/>
            <p:cNvSpPr>
              <a:spLocks noChangeArrowheads="1"/>
            </p:cNvSpPr>
            <p:nvPr/>
          </p:nvSpPr>
          <p:spPr bwMode="auto">
            <a:xfrm>
              <a:off x="4374" y="1920"/>
              <a:ext cx="1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t</a:t>
              </a:r>
            </a:p>
          </p:txBody>
        </p:sp>
      </p:grpSp>
      <p:sp>
        <p:nvSpPr>
          <p:cNvPr id="19467" name="Rectangle 39"/>
          <p:cNvSpPr>
            <a:spLocks noChangeArrowheads="1"/>
          </p:cNvSpPr>
          <p:nvPr/>
        </p:nvSpPr>
        <p:spPr bwMode="auto">
          <a:xfrm>
            <a:off x="228600" y="990600"/>
            <a:ext cx="89154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50000"/>
              </a:spcBef>
              <a:buFontTx/>
              <a:buChar char="•"/>
            </a:pPr>
            <a:r>
              <a:rPr lang="en-GB">
                <a:solidFill>
                  <a:srgbClr val="FFFF66"/>
                </a:solidFill>
                <a:sym typeface="Symbol" pitchFamily="18" charset="2"/>
              </a:rPr>
              <a:t> Embedding diagram shows dR not spacetime (Riemann) curvature. True curvature   at r=0 and is finite (though large) at r=R</a:t>
            </a:r>
            <a:r>
              <a:rPr lang="en-GB" baseline="-25000">
                <a:solidFill>
                  <a:srgbClr val="FFFF66"/>
                </a:solidFill>
                <a:sym typeface="Symbol" pitchFamily="18" charset="2"/>
              </a:rPr>
              <a:t>s</a:t>
            </a:r>
          </a:p>
        </p:txBody>
      </p:sp>
      <p:sp>
        <p:nvSpPr>
          <p:cNvPr id="19468" name="Rectangle 40"/>
          <p:cNvSpPr>
            <a:spLocks noChangeArrowheads="1"/>
          </p:cNvSpPr>
          <p:nvPr/>
        </p:nvSpPr>
        <p:spPr bwMode="auto">
          <a:xfrm>
            <a:off x="4800600" y="4267200"/>
            <a:ext cx="43434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50000"/>
              </a:spcBef>
              <a:buFontTx/>
              <a:buChar char="•"/>
            </a:pPr>
            <a:r>
              <a:rPr lang="en-GB" dirty="0">
                <a:solidFill>
                  <a:srgbClr val="FFFF66"/>
                </a:solidFill>
                <a:sym typeface="Symbol" pitchFamily="18" charset="2"/>
              </a:rPr>
              <a:t> And principle of equivalence – in free fall so is inertial frame and no difference between this and no gravity at all!</a:t>
            </a:r>
          </a:p>
          <a:p>
            <a:pPr algn="l">
              <a:lnSpc>
                <a:spcPct val="90000"/>
              </a:lnSpc>
              <a:spcBef>
                <a:spcPct val="50000"/>
              </a:spcBef>
              <a:buFontTx/>
              <a:buChar char="•"/>
            </a:pPr>
            <a:r>
              <a:rPr lang="en-GB" dirty="0">
                <a:solidFill>
                  <a:srgbClr val="FFFF66"/>
                </a:solidFill>
                <a:sym typeface="Symbol" pitchFamily="18" charset="2"/>
              </a:rPr>
              <a:t> until you hit r=0 or rather when tidal forces rip you apart.</a:t>
            </a:r>
          </a:p>
        </p:txBody>
      </p:sp>
      <p:sp>
        <p:nvSpPr>
          <p:cNvPr id="19469" name="Line 41"/>
          <p:cNvSpPr>
            <a:spLocks noChangeShapeType="1"/>
          </p:cNvSpPr>
          <p:nvPr/>
        </p:nvSpPr>
        <p:spPr bwMode="auto">
          <a:xfrm>
            <a:off x="2133600" y="2057400"/>
            <a:ext cx="64770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0" name="Rectangle 42"/>
          <p:cNvSpPr>
            <a:spLocks noChangeArrowheads="1"/>
          </p:cNvSpPr>
          <p:nvPr/>
        </p:nvSpPr>
        <p:spPr bwMode="auto">
          <a:xfrm>
            <a:off x="8610600" y="1752600"/>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a:t>
            </a:r>
          </a:p>
        </p:txBody>
      </p:sp>
      <p:sp>
        <p:nvSpPr>
          <p:cNvPr id="19471" name="Rectangle 43"/>
          <p:cNvSpPr>
            <a:spLocks noChangeArrowheads="1"/>
          </p:cNvSpPr>
          <p:nvPr/>
        </p:nvSpPr>
        <p:spPr bwMode="auto">
          <a:xfrm>
            <a:off x="3106738" y="1676400"/>
            <a:ext cx="779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r=Rs</a:t>
            </a:r>
          </a:p>
        </p:txBody>
      </p:sp>
      <p:sp>
        <p:nvSpPr>
          <p:cNvPr id="19472" name="Rectangle 44"/>
          <p:cNvSpPr>
            <a:spLocks noChangeArrowheads="1"/>
          </p:cNvSpPr>
          <p:nvPr/>
        </p:nvSpPr>
        <p:spPr bwMode="auto">
          <a:xfrm>
            <a:off x="1819275" y="1676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rPr>
              <a:t>r=0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85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85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85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8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ck Holes The Ultimate Abyss 47_mpeg4.mp4">
            <a:hlinkClick r:id="" action="ppaction://media"/>
          </p:cNvPr>
          <p:cNvPicPr>
            <a:picLocks noChangeAspect="1"/>
          </p:cNvPicPr>
          <p:nvPr>
            <a:videoFile r:link="rId1"/>
            <p:extLst>
              <p:ext uri="{DAA4B4D4-6D71-4841-9C94-3DE7FCFB9230}">
                <p14:media xmlns:p14="http://schemas.microsoft.com/office/powerpoint/2010/main" r:embed="rId2">
                  <p14:trim st="425388.3904" end="34172.4757"/>
                </p14:media>
              </p:ext>
            </p:extLst>
          </p:nvPr>
        </p:nvPicPr>
        <p:blipFill>
          <a:blip r:embed="rId4"/>
          <a:stretch>
            <a:fillRect/>
          </a:stretch>
        </p:blipFill>
        <p:spPr>
          <a:xfrm>
            <a:off x="0" y="-311727"/>
            <a:ext cx="9236518" cy="7557151"/>
          </a:xfrm>
          <a:prstGeom prst="rect">
            <a:avLst/>
          </a:prstGeom>
        </p:spPr>
      </p:pic>
    </p:spTree>
    <p:extLst>
      <p:ext uri="{BB962C8B-B14F-4D97-AF65-F5344CB8AC3E}">
        <p14:creationId xmlns:p14="http://schemas.microsoft.com/office/powerpoint/2010/main" val="1727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FFCC00"/>
                </a:solidFill>
              </a:rPr>
              <a:t>Particle orbits</a:t>
            </a:r>
          </a:p>
        </p:txBody>
      </p:sp>
      <p:sp>
        <p:nvSpPr>
          <p:cNvPr id="20483"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smtClean="0">
              <a:solidFill>
                <a:srgbClr val="FFFF66"/>
              </a:solidFill>
            </a:endParaRPr>
          </a:p>
          <a:p>
            <a:pPr eaLnBrk="1" hangingPunct="1"/>
            <a:r>
              <a:rPr lang="en-GB" sz="2400" smtClean="0">
                <a:solidFill>
                  <a:srgbClr val="FFFF66"/>
                </a:solidFill>
                <a:sym typeface="Symbol" pitchFamily="18" charset="2"/>
              </a:rPr>
              <a:t>Newtonian orbits</a:t>
            </a:r>
          </a:p>
          <a:p>
            <a:pPr eaLnBrk="1" hangingPunct="1"/>
            <a:r>
              <a:rPr lang="en-GB" sz="2400" smtClean="0">
                <a:solidFill>
                  <a:srgbClr val="FFFF66"/>
                </a:solidFill>
                <a:sym typeface="Symbol" pitchFamily="18" charset="2"/>
              </a:rPr>
              <a:t>Gravity attractive – wants to be closer in. </a:t>
            </a:r>
          </a:p>
          <a:p>
            <a:pPr eaLnBrk="1" hangingPunct="1"/>
            <a:r>
              <a:rPr lang="en-GB" sz="2400" smtClean="0">
                <a:solidFill>
                  <a:srgbClr val="FFFF66"/>
                </a:solidFill>
                <a:sym typeface="Symbol" pitchFamily="18" charset="2"/>
              </a:rPr>
              <a:t>but if closer then rotate faster due to angular momentum conservation</a:t>
            </a:r>
          </a:p>
          <a:p>
            <a:pPr eaLnBrk="1" hangingPunct="1"/>
            <a:r>
              <a:rPr lang="en-GB" sz="2400" smtClean="0">
                <a:solidFill>
                  <a:srgbClr val="FFFF66"/>
                </a:solidFill>
                <a:sym typeface="Symbol" pitchFamily="18" charset="2"/>
              </a:rPr>
              <a:t>Bigger outward centrifugal force!</a:t>
            </a:r>
          </a:p>
          <a:p>
            <a:pPr eaLnBrk="1" hangingPunct="1"/>
            <a:r>
              <a:rPr lang="en-GB" sz="2400" smtClean="0">
                <a:solidFill>
                  <a:srgbClr val="FFFF66"/>
                </a:solidFill>
                <a:sym typeface="Symbol" pitchFamily="18" charset="2"/>
              </a:rPr>
              <a:t>Balance inward gravity with outward angular momentum to get stable orbit</a:t>
            </a:r>
          </a:p>
          <a:p>
            <a:pPr eaLnBrk="1" hangingPunct="1"/>
            <a:r>
              <a:rPr lang="en-GB" sz="2400" smtClean="0">
                <a:solidFill>
                  <a:srgbClr val="FFFF66"/>
                </a:solidFill>
                <a:sym typeface="Symbol" pitchFamily="18" charset="2"/>
              </a:rPr>
              <a:t>Can always orbit closer</a:t>
            </a:r>
          </a:p>
        </p:txBody>
      </p:sp>
      <p:sp>
        <p:nvSpPr>
          <p:cNvPr id="132100" name="Freeform 4"/>
          <p:cNvSpPr>
            <a:spLocks/>
          </p:cNvSpPr>
          <p:nvPr/>
        </p:nvSpPr>
        <p:spPr bwMode="auto">
          <a:xfrm>
            <a:off x="5418138" y="2443163"/>
            <a:ext cx="2320925" cy="1992312"/>
          </a:xfrm>
          <a:custGeom>
            <a:avLst/>
            <a:gdLst>
              <a:gd name="T0" fmla="*/ 0 w 1462"/>
              <a:gd name="T1" fmla="*/ 0 h 1255"/>
              <a:gd name="T2" fmla="*/ 2147483647 w 1462"/>
              <a:gd name="T3" fmla="*/ 2147483647 h 1255"/>
              <a:gd name="T4" fmla="*/ 2147483647 w 1462"/>
              <a:gd name="T5" fmla="*/ 2147483647 h 1255"/>
              <a:gd name="T6" fmla="*/ 2147483647 w 1462"/>
              <a:gd name="T7" fmla="*/ 2147483647 h 1255"/>
              <a:gd name="T8" fmla="*/ 2147483647 w 1462"/>
              <a:gd name="T9" fmla="*/ 2147483647 h 1255"/>
              <a:gd name="T10" fmla="*/ 2147483647 w 1462"/>
              <a:gd name="T11" fmla="*/ 2147483647 h 1255"/>
              <a:gd name="T12" fmla="*/ 2147483647 w 1462"/>
              <a:gd name="T13" fmla="*/ 2147483647 h 1255"/>
              <a:gd name="T14" fmla="*/ 2147483647 w 1462"/>
              <a:gd name="T15" fmla="*/ 2147483647 h 1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62" h="1255">
                <a:moveTo>
                  <a:pt x="0" y="0"/>
                </a:moveTo>
                <a:cubicBezTo>
                  <a:pt x="3" y="46"/>
                  <a:pt x="5" y="173"/>
                  <a:pt x="9" y="275"/>
                </a:cubicBezTo>
                <a:cubicBezTo>
                  <a:pt x="13" y="377"/>
                  <a:pt x="12" y="504"/>
                  <a:pt x="26" y="610"/>
                </a:cubicBezTo>
                <a:cubicBezTo>
                  <a:pt x="40" y="716"/>
                  <a:pt x="44" y="809"/>
                  <a:pt x="95" y="911"/>
                </a:cubicBezTo>
                <a:cubicBezTo>
                  <a:pt x="146" y="1013"/>
                  <a:pt x="206" y="1187"/>
                  <a:pt x="335" y="1221"/>
                </a:cubicBezTo>
                <a:cubicBezTo>
                  <a:pt x="464" y="1255"/>
                  <a:pt x="733" y="1139"/>
                  <a:pt x="868" y="1117"/>
                </a:cubicBezTo>
                <a:cubicBezTo>
                  <a:pt x="1003" y="1095"/>
                  <a:pt x="1044" y="1095"/>
                  <a:pt x="1143" y="1092"/>
                </a:cubicBezTo>
                <a:cubicBezTo>
                  <a:pt x="1242" y="1089"/>
                  <a:pt x="1396" y="1098"/>
                  <a:pt x="1462" y="1100"/>
                </a:cubicBezTo>
              </a:path>
            </a:pathLst>
          </a:custGeom>
          <a:noFill/>
          <a:ln w="38100"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5" name="Line 5"/>
          <p:cNvSpPr>
            <a:spLocks noChangeShapeType="1"/>
          </p:cNvSpPr>
          <p:nvPr/>
        </p:nvSpPr>
        <p:spPr bwMode="auto">
          <a:xfrm>
            <a:off x="5264150" y="4156075"/>
            <a:ext cx="2743200" cy="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6" name="Line 6"/>
          <p:cNvSpPr>
            <a:spLocks noChangeShapeType="1"/>
          </p:cNvSpPr>
          <p:nvPr/>
        </p:nvSpPr>
        <p:spPr bwMode="auto">
          <a:xfrm rot="5400000" flipH="1">
            <a:off x="3406775" y="3651250"/>
            <a:ext cx="3733800" cy="1905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7" name="Freeform 7"/>
          <p:cNvSpPr>
            <a:spLocks/>
          </p:cNvSpPr>
          <p:nvPr/>
        </p:nvSpPr>
        <p:spPr bwMode="auto">
          <a:xfrm>
            <a:off x="5372100" y="2574925"/>
            <a:ext cx="2406650" cy="1520825"/>
          </a:xfrm>
          <a:custGeom>
            <a:avLst/>
            <a:gdLst>
              <a:gd name="T0" fmla="*/ 2147483647 w 1516"/>
              <a:gd name="T1" fmla="*/ 0 h 958"/>
              <a:gd name="T2" fmla="*/ 2147483647 w 1516"/>
              <a:gd name="T3" fmla="*/ 2147483647 h 958"/>
              <a:gd name="T4" fmla="*/ 2147483647 w 1516"/>
              <a:gd name="T5" fmla="*/ 2147483647 h 958"/>
              <a:gd name="T6" fmla="*/ 2147483647 w 1516"/>
              <a:gd name="T7" fmla="*/ 2147483647 h 958"/>
              <a:gd name="T8" fmla="*/ 2147483647 w 1516"/>
              <a:gd name="T9" fmla="*/ 2147483647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8" name="Freeform 8"/>
          <p:cNvSpPr>
            <a:spLocks/>
          </p:cNvSpPr>
          <p:nvPr/>
        </p:nvSpPr>
        <p:spPr bwMode="auto">
          <a:xfrm>
            <a:off x="5492750" y="4219575"/>
            <a:ext cx="2286000" cy="1441450"/>
          </a:xfrm>
          <a:custGeom>
            <a:avLst/>
            <a:gdLst>
              <a:gd name="T0" fmla="*/ 0 w 1440"/>
              <a:gd name="T1" fmla="*/ 2147483647 h 908"/>
              <a:gd name="T2" fmla="*/ 2147483647 w 1440"/>
              <a:gd name="T3" fmla="*/ 2147483647 h 908"/>
              <a:gd name="T4" fmla="*/ 2147483647 w 1440"/>
              <a:gd name="T5" fmla="*/ 2147483647 h 908"/>
              <a:gd name="T6" fmla="*/ 2147483647 w 1440"/>
              <a:gd name="T7" fmla="*/ 2147483647 h 908"/>
              <a:gd name="T8" fmla="*/ 2147483647 w 1440"/>
              <a:gd name="T9" fmla="*/ 2147483647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9" name="Rectangle 9"/>
          <p:cNvSpPr>
            <a:spLocks noChangeArrowheads="1"/>
          </p:cNvSpPr>
          <p:nvPr/>
        </p:nvSpPr>
        <p:spPr bwMode="auto">
          <a:xfrm>
            <a:off x="4581525" y="1412875"/>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energy</a:t>
            </a:r>
            <a:endParaRPr lang="en-GB" baseline="30000">
              <a:solidFill>
                <a:srgbClr val="FFFF66"/>
              </a:solidFill>
              <a:sym typeface="Symbol" pitchFamily="18" charset="2"/>
            </a:endParaRPr>
          </a:p>
        </p:txBody>
      </p:sp>
      <p:sp>
        <p:nvSpPr>
          <p:cNvPr id="20490" name="Rectangle 10"/>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r</a:t>
            </a:r>
          </a:p>
        </p:txBody>
      </p:sp>
      <p:sp>
        <p:nvSpPr>
          <p:cNvPr id="20491" name="Text Box 11"/>
          <p:cNvSpPr txBox="1">
            <a:spLocks noChangeArrowheads="1"/>
          </p:cNvSpPr>
          <p:nvPr/>
        </p:nvSpPr>
        <p:spPr bwMode="auto">
          <a:xfrm>
            <a:off x="6156325" y="4508500"/>
            <a:ext cx="2087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99CCFF"/>
                </a:solidFill>
              </a:rPr>
              <a:t>Newtonian gravity </a:t>
            </a:r>
            <a:r>
              <a:rPr lang="en-GB">
                <a:solidFill>
                  <a:srgbClr val="99CCFF"/>
                </a:solidFill>
                <a:sym typeface="Symbol" pitchFamily="18" charset="2"/>
              </a:rPr>
              <a:t> -</a:t>
            </a:r>
            <a:r>
              <a:rPr lang="en-GB">
                <a:solidFill>
                  <a:srgbClr val="99CCFF"/>
                </a:solidFill>
              </a:rPr>
              <a:t>1/r</a:t>
            </a:r>
            <a:endParaRPr lang="en-US">
              <a:solidFill>
                <a:srgbClr val="99CCFF"/>
              </a:solidFill>
            </a:endParaRPr>
          </a:p>
        </p:txBody>
      </p:sp>
      <p:sp>
        <p:nvSpPr>
          <p:cNvPr id="20492" name="Text Box 12"/>
          <p:cNvSpPr txBox="1">
            <a:spLocks noChangeArrowheads="1"/>
          </p:cNvSpPr>
          <p:nvPr/>
        </p:nvSpPr>
        <p:spPr bwMode="auto">
          <a:xfrm>
            <a:off x="5435600" y="1628775"/>
            <a:ext cx="20875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00FF00"/>
                </a:solidFill>
              </a:rPr>
              <a:t>Angular momentum, barrier </a:t>
            </a:r>
            <a:r>
              <a:rPr lang="en-GB">
                <a:solidFill>
                  <a:srgbClr val="00FF00"/>
                </a:solidFill>
                <a:sym typeface="Symbol" pitchFamily="18" charset="2"/>
              </a:rPr>
              <a:t></a:t>
            </a:r>
            <a:r>
              <a:rPr lang="en-GB">
                <a:solidFill>
                  <a:srgbClr val="00FF00"/>
                </a:solidFill>
              </a:rPr>
              <a:t>1/r</a:t>
            </a:r>
            <a:r>
              <a:rPr lang="en-GB" baseline="30000">
                <a:solidFill>
                  <a:srgbClr val="00FF00"/>
                </a:solidFill>
              </a:rPr>
              <a:t>2</a:t>
            </a:r>
            <a:endParaRPr lang="en-US" baseline="3000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76200" y="762000"/>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FFFF66"/>
              </a:solidFill>
            </a:endParaRPr>
          </a:p>
          <a:p>
            <a:pPr eaLnBrk="1" hangingPunct="1"/>
            <a:r>
              <a:rPr lang="en-GB" sz="2400" dirty="0" smtClean="0">
                <a:solidFill>
                  <a:srgbClr val="FFFF66"/>
                </a:solidFill>
                <a:sym typeface="Symbol" pitchFamily="18" charset="2"/>
              </a:rPr>
              <a:t>Extra terms in GR potential </a:t>
            </a:r>
          </a:p>
          <a:p>
            <a:pPr eaLnBrk="1" hangingPunct="1"/>
            <a:r>
              <a:rPr lang="en-GB" sz="2400" dirty="0" smtClean="0">
                <a:solidFill>
                  <a:srgbClr val="FFFF66"/>
                </a:solidFill>
                <a:sym typeface="Symbol" pitchFamily="18" charset="2"/>
              </a:rPr>
              <a:t>(Rest mass energy)</a:t>
            </a:r>
          </a:p>
          <a:p>
            <a:pPr eaLnBrk="1" hangingPunct="1"/>
            <a:r>
              <a:rPr lang="en-GB" sz="2400" dirty="0" smtClean="0">
                <a:solidFill>
                  <a:srgbClr val="FFFF66"/>
                </a:solidFill>
                <a:sym typeface="Symbol" pitchFamily="18" charset="2"/>
              </a:rPr>
              <a:t>Term which is –</a:t>
            </a:r>
            <a:r>
              <a:rPr lang="en-GB" sz="2400" dirty="0" err="1" smtClean="0">
                <a:solidFill>
                  <a:srgbClr val="FFFF66"/>
                </a:solidFill>
                <a:sym typeface="Symbol" pitchFamily="18" charset="2"/>
              </a:rPr>
              <a:t>ve</a:t>
            </a:r>
            <a:r>
              <a:rPr lang="en-GB" sz="2400" dirty="0" smtClean="0">
                <a:solidFill>
                  <a:srgbClr val="FFFF66"/>
                </a:solidFill>
                <a:sym typeface="Symbol" pitchFamily="18" charset="2"/>
              </a:rPr>
              <a:t> so adds to gravitational potential and makes it </a:t>
            </a:r>
            <a:r>
              <a:rPr lang="en-GB" sz="4000" dirty="0" smtClean="0">
                <a:solidFill>
                  <a:srgbClr val="FFFF66"/>
                </a:solidFill>
                <a:sym typeface="Symbol" pitchFamily="18" charset="2"/>
              </a:rPr>
              <a:t>stronger</a:t>
            </a:r>
          </a:p>
          <a:p>
            <a:pPr eaLnBrk="1" hangingPunct="1"/>
            <a:r>
              <a:rPr lang="en-GB" sz="2400" dirty="0" smtClean="0">
                <a:solidFill>
                  <a:srgbClr val="FFFF66"/>
                </a:solidFill>
                <a:sym typeface="Symbol" pitchFamily="18" charset="2"/>
              </a:rPr>
              <a:t>Gravity will always dominate if get to small enough r!</a:t>
            </a:r>
          </a:p>
          <a:p>
            <a:pPr eaLnBrk="1" hangingPunct="1"/>
            <a:endParaRPr lang="en-GB" sz="2400" dirty="0" smtClean="0">
              <a:solidFill>
                <a:srgbClr val="FFFF66"/>
              </a:solidFill>
              <a:sym typeface="Symbol" pitchFamily="18" charset="2"/>
            </a:endParaRPr>
          </a:p>
          <a:p>
            <a:pPr eaLnBrk="1" hangingPunct="1"/>
            <a:endParaRPr lang="en-GB" sz="2400" dirty="0" smtClean="0">
              <a:solidFill>
                <a:srgbClr val="FFFF66"/>
              </a:solidFill>
              <a:sym typeface="Symbol" pitchFamily="18" charset="2"/>
            </a:endParaRPr>
          </a:p>
        </p:txBody>
      </p:sp>
      <p:sp>
        <p:nvSpPr>
          <p:cNvPr id="21508" name="Freeform 4"/>
          <p:cNvSpPr>
            <a:spLocks/>
          </p:cNvSpPr>
          <p:nvPr/>
        </p:nvSpPr>
        <p:spPr bwMode="auto">
          <a:xfrm>
            <a:off x="5324475" y="3424238"/>
            <a:ext cx="2073275" cy="1782762"/>
          </a:xfrm>
          <a:custGeom>
            <a:avLst/>
            <a:gdLst>
              <a:gd name="T0" fmla="*/ 0 w 1306"/>
              <a:gd name="T1" fmla="*/ 2147483647 h 1123"/>
              <a:gd name="T2" fmla="*/ 2147483647 w 1306"/>
              <a:gd name="T3" fmla="*/ 2147483647 h 1123"/>
              <a:gd name="T4" fmla="*/ 2147483647 w 1306"/>
              <a:gd name="T5" fmla="*/ 2147483647 h 1123"/>
              <a:gd name="T6" fmla="*/ 2147483647 w 1306"/>
              <a:gd name="T7" fmla="*/ 2147483647 h 1123"/>
              <a:gd name="T8" fmla="*/ 2147483647 w 1306"/>
              <a:gd name="T9" fmla="*/ 2147483647 h 1123"/>
              <a:gd name="T10" fmla="*/ 2147483647 w 1306"/>
              <a:gd name="T11" fmla="*/ 2147483647 h 1123"/>
              <a:gd name="T12" fmla="*/ 2147483647 w 1306"/>
              <a:gd name="T13" fmla="*/ 2147483647 h 1123"/>
              <a:gd name="T14" fmla="*/ 2147483647 w 1306"/>
              <a:gd name="T15" fmla="*/ 2147483647 h 11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6" h="1123">
                <a:moveTo>
                  <a:pt x="0" y="1123"/>
                </a:moveTo>
                <a:cubicBezTo>
                  <a:pt x="2" y="984"/>
                  <a:pt x="0" y="474"/>
                  <a:pt x="10" y="288"/>
                </a:cubicBezTo>
                <a:cubicBezTo>
                  <a:pt x="20" y="102"/>
                  <a:pt x="32" y="10"/>
                  <a:pt x="58" y="5"/>
                </a:cubicBezTo>
                <a:cubicBezTo>
                  <a:pt x="84" y="0"/>
                  <a:pt x="128" y="205"/>
                  <a:pt x="166" y="257"/>
                </a:cubicBezTo>
                <a:cubicBezTo>
                  <a:pt x="204" y="309"/>
                  <a:pt x="220" y="335"/>
                  <a:pt x="286" y="317"/>
                </a:cubicBezTo>
                <a:cubicBezTo>
                  <a:pt x="352" y="299"/>
                  <a:pt x="448" y="191"/>
                  <a:pt x="562" y="149"/>
                </a:cubicBezTo>
                <a:cubicBezTo>
                  <a:pt x="676" y="107"/>
                  <a:pt x="846" y="79"/>
                  <a:pt x="970" y="65"/>
                </a:cubicBezTo>
                <a:cubicBezTo>
                  <a:pt x="1094" y="51"/>
                  <a:pt x="1206" y="57"/>
                  <a:pt x="1306" y="65"/>
                </a:cubicBezTo>
              </a:path>
            </a:pathLst>
          </a:custGeom>
          <a:noFill/>
          <a:ln w="38100"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09" name="Line 5"/>
          <p:cNvSpPr>
            <a:spLocks noChangeShapeType="1"/>
          </p:cNvSpPr>
          <p:nvPr/>
        </p:nvSpPr>
        <p:spPr bwMode="auto">
          <a:xfrm>
            <a:off x="5264150" y="4156075"/>
            <a:ext cx="2743200" cy="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0" name="Line 6"/>
          <p:cNvSpPr>
            <a:spLocks noChangeShapeType="1"/>
          </p:cNvSpPr>
          <p:nvPr/>
        </p:nvSpPr>
        <p:spPr bwMode="auto">
          <a:xfrm rot="5400000" flipH="1">
            <a:off x="3406775" y="3651250"/>
            <a:ext cx="3733800" cy="1905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1" name="Freeform 7"/>
          <p:cNvSpPr>
            <a:spLocks/>
          </p:cNvSpPr>
          <p:nvPr/>
        </p:nvSpPr>
        <p:spPr bwMode="auto">
          <a:xfrm>
            <a:off x="5372100" y="2574925"/>
            <a:ext cx="2406650" cy="1520825"/>
          </a:xfrm>
          <a:custGeom>
            <a:avLst/>
            <a:gdLst>
              <a:gd name="T0" fmla="*/ 2147483647 w 1516"/>
              <a:gd name="T1" fmla="*/ 0 h 958"/>
              <a:gd name="T2" fmla="*/ 2147483647 w 1516"/>
              <a:gd name="T3" fmla="*/ 2147483647 h 958"/>
              <a:gd name="T4" fmla="*/ 2147483647 w 1516"/>
              <a:gd name="T5" fmla="*/ 2147483647 h 958"/>
              <a:gd name="T6" fmla="*/ 2147483647 w 1516"/>
              <a:gd name="T7" fmla="*/ 2147483647 h 958"/>
              <a:gd name="T8" fmla="*/ 2147483647 w 1516"/>
              <a:gd name="T9" fmla="*/ 2147483647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2" name="Freeform 8"/>
          <p:cNvSpPr>
            <a:spLocks/>
          </p:cNvSpPr>
          <p:nvPr/>
        </p:nvSpPr>
        <p:spPr bwMode="auto">
          <a:xfrm>
            <a:off x="5492750" y="4219575"/>
            <a:ext cx="2286000" cy="1441450"/>
          </a:xfrm>
          <a:custGeom>
            <a:avLst/>
            <a:gdLst>
              <a:gd name="T0" fmla="*/ 0 w 1440"/>
              <a:gd name="T1" fmla="*/ 2147483647 h 908"/>
              <a:gd name="T2" fmla="*/ 2147483647 w 1440"/>
              <a:gd name="T3" fmla="*/ 2147483647 h 908"/>
              <a:gd name="T4" fmla="*/ 2147483647 w 1440"/>
              <a:gd name="T5" fmla="*/ 2147483647 h 908"/>
              <a:gd name="T6" fmla="*/ 2147483647 w 1440"/>
              <a:gd name="T7" fmla="*/ 2147483647 h 908"/>
              <a:gd name="T8" fmla="*/ 2147483647 w 1440"/>
              <a:gd name="T9" fmla="*/ 2147483647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3" name="Rectangle 9"/>
          <p:cNvSpPr>
            <a:spLocks noChangeArrowheads="1"/>
          </p:cNvSpPr>
          <p:nvPr/>
        </p:nvSpPr>
        <p:spPr bwMode="auto">
          <a:xfrm>
            <a:off x="4581525" y="1412875"/>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energy</a:t>
            </a:r>
            <a:endParaRPr lang="en-GB" baseline="30000">
              <a:solidFill>
                <a:srgbClr val="FFFF66"/>
              </a:solidFill>
              <a:sym typeface="Symbol" pitchFamily="18" charset="2"/>
            </a:endParaRPr>
          </a:p>
        </p:txBody>
      </p:sp>
      <p:sp>
        <p:nvSpPr>
          <p:cNvPr id="21514" name="Freeform 10"/>
          <p:cNvSpPr>
            <a:spLocks/>
          </p:cNvSpPr>
          <p:nvPr/>
        </p:nvSpPr>
        <p:spPr bwMode="auto">
          <a:xfrm>
            <a:off x="5387975" y="4160838"/>
            <a:ext cx="2466975" cy="1946275"/>
          </a:xfrm>
          <a:custGeom>
            <a:avLst/>
            <a:gdLst>
              <a:gd name="T0" fmla="*/ 2147483647 w 1554"/>
              <a:gd name="T1" fmla="*/ 2147483647 h 1226"/>
              <a:gd name="T2" fmla="*/ 2147483647 w 1554"/>
              <a:gd name="T3" fmla="*/ 2147483647 h 1226"/>
              <a:gd name="T4" fmla="*/ 2147483647 w 1554"/>
              <a:gd name="T5" fmla="*/ 2147483647 h 1226"/>
              <a:gd name="T6" fmla="*/ 2147483647 w 1554"/>
              <a:gd name="T7" fmla="*/ 2147483647 h 1226"/>
              <a:gd name="T8" fmla="*/ 2147483647 w 1554"/>
              <a:gd name="T9" fmla="*/ 2147483647 h 1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4" h="1226">
                <a:moveTo>
                  <a:pt x="8" y="1226"/>
                </a:moveTo>
                <a:cubicBezTo>
                  <a:pt x="13" y="1060"/>
                  <a:pt x="0" y="426"/>
                  <a:pt x="47" y="227"/>
                </a:cubicBezTo>
                <a:cubicBezTo>
                  <a:pt x="94" y="28"/>
                  <a:pt x="118" y="70"/>
                  <a:pt x="287" y="35"/>
                </a:cubicBezTo>
                <a:cubicBezTo>
                  <a:pt x="456" y="0"/>
                  <a:pt x="851" y="22"/>
                  <a:pt x="1062" y="19"/>
                </a:cubicBezTo>
                <a:cubicBezTo>
                  <a:pt x="1273" y="16"/>
                  <a:pt x="1452" y="19"/>
                  <a:pt x="1554" y="19"/>
                </a:cubicBezTo>
              </a:path>
            </a:pathLst>
          </a:custGeom>
          <a:noFill/>
          <a:ln w="38100" cap="flat" cmpd="sng">
            <a:solidFill>
              <a:srgbClr val="FF99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5"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r</a:t>
            </a:r>
          </a:p>
        </p:txBody>
      </p:sp>
      <p:sp>
        <p:nvSpPr>
          <p:cNvPr id="21516" name="Line 12"/>
          <p:cNvSpPr>
            <a:spLocks noChangeShapeType="1"/>
          </p:cNvSpPr>
          <p:nvPr/>
        </p:nvSpPr>
        <p:spPr bwMode="auto">
          <a:xfrm flipH="1">
            <a:off x="5340350" y="3394075"/>
            <a:ext cx="2514600"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7" name="Text Box 13"/>
          <p:cNvSpPr txBox="1">
            <a:spLocks noChangeArrowheads="1"/>
          </p:cNvSpPr>
          <p:nvPr/>
        </p:nvSpPr>
        <p:spPr bwMode="auto">
          <a:xfrm>
            <a:off x="6372225" y="2971800"/>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FF3300"/>
                </a:solidFill>
              </a:rPr>
              <a:t>Rest mass energy</a:t>
            </a:r>
            <a:endParaRPr lang="en-US">
              <a:solidFill>
                <a:srgbClr val="FF3300"/>
              </a:solidFill>
            </a:endParaRPr>
          </a:p>
        </p:txBody>
      </p:sp>
      <p:sp>
        <p:nvSpPr>
          <p:cNvPr id="21518" name="Text Box 14"/>
          <p:cNvSpPr txBox="1">
            <a:spLocks noChangeArrowheads="1"/>
          </p:cNvSpPr>
          <p:nvPr/>
        </p:nvSpPr>
        <p:spPr bwMode="auto">
          <a:xfrm>
            <a:off x="6156325" y="4508500"/>
            <a:ext cx="2087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99CCFF"/>
                </a:solidFill>
              </a:rPr>
              <a:t>Newtonian gravity </a:t>
            </a:r>
            <a:r>
              <a:rPr lang="en-GB">
                <a:solidFill>
                  <a:srgbClr val="99CCFF"/>
                </a:solidFill>
                <a:sym typeface="Symbol" pitchFamily="18" charset="2"/>
              </a:rPr>
              <a:t> -</a:t>
            </a:r>
            <a:r>
              <a:rPr lang="en-GB">
                <a:solidFill>
                  <a:srgbClr val="99CCFF"/>
                </a:solidFill>
              </a:rPr>
              <a:t>1/r</a:t>
            </a:r>
            <a:endParaRPr lang="en-US">
              <a:solidFill>
                <a:srgbClr val="99CCFF"/>
              </a:solidFill>
            </a:endParaRPr>
          </a:p>
        </p:txBody>
      </p:sp>
      <p:sp>
        <p:nvSpPr>
          <p:cNvPr id="21519" name="Text Box 15"/>
          <p:cNvSpPr txBox="1">
            <a:spLocks noChangeArrowheads="1"/>
          </p:cNvSpPr>
          <p:nvPr/>
        </p:nvSpPr>
        <p:spPr bwMode="auto">
          <a:xfrm>
            <a:off x="5437188" y="594995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FF99FF"/>
                </a:solidFill>
              </a:rPr>
              <a:t>Extra GR </a:t>
            </a:r>
            <a:r>
              <a:rPr lang="en-GB">
                <a:solidFill>
                  <a:srgbClr val="FF99FF"/>
                </a:solidFill>
                <a:sym typeface="Symbol" pitchFamily="18" charset="2"/>
              </a:rPr>
              <a:t>-</a:t>
            </a:r>
            <a:r>
              <a:rPr lang="en-GB">
                <a:solidFill>
                  <a:srgbClr val="FF99FF"/>
                </a:solidFill>
              </a:rPr>
              <a:t>1/r</a:t>
            </a:r>
            <a:r>
              <a:rPr lang="en-GB" baseline="30000">
                <a:solidFill>
                  <a:srgbClr val="FF99FF"/>
                </a:solidFill>
              </a:rPr>
              <a:t>3</a:t>
            </a:r>
            <a:endParaRPr lang="en-US" baseline="30000">
              <a:solidFill>
                <a:srgbClr val="FF99FF"/>
              </a:solidFill>
            </a:endParaRPr>
          </a:p>
        </p:txBody>
      </p:sp>
      <p:sp>
        <p:nvSpPr>
          <p:cNvPr id="21520" name="Text Box 16"/>
          <p:cNvSpPr txBox="1">
            <a:spLocks noChangeArrowheads="1"/>
          </p:cNvSpPr>
          <p:nvPr/>
        </p:nvSpPr>
        <p:spPr bwMode="auto">
          <a:xfrm>
            <a:off x="5435600" y="1628775"/>
            <a:ext cx="20875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00FF00"/>
                </a:solidFill>
              </a:rPr>
              <a:t>Angular momentum, barrier </a:t>
            </a:r>
            <a:r>
              <a:rPr lang="en-GB">
                <a:solidFill>
                  <a:srgbClr val="00FF00"/>
                </a:solidFill>
                <a:sym typeface="Symbol" pitchFamily="18" charset="2"/>
              </a:rPr>
              <a:t></a:t>
            </a:r>
            <a:r>
              <a:rPr lang="en-GB">
                <a:solidFill>
                  <a:srgbClr val="00FF00"/>
                </a:solidFill>
              </a:rPr>
              <a:t>1/r</a:t>
            </a:r>
            <a:r>
              <a:rPr lang="en-GB" baseline="30000">
                <a:solidFill>
                  <a:srgbClr val="00FF00"/>
                </a:solidFill>
              </a:rPr>
              <a:t>2</a:t>
            </a:r>
            <a:endParaRPr lang="en-US" baseline="30000">
              <a:solidFill>
                <a:srgbClr val="00FF00"/>
              </a:solidFill>
            </a:endParaRPr>
          </a:p>
        </p:txBody>
      </p:sp>
      <p:sp>
        <p:nvSpPr>
          <p:cNvPr id="2" name="Title 1"/>
          <p:cNvSpPr>
            <a:spLocks noGrp="1"/>
          </p:cNvSpPr>
          <p:nvPr>
            <p:ph type="title"/>
          </p:nvPr>
        </p:nvSpPr>
        <p:spPr/>
        <p:txBody>
          <a:bodyPr/>
          <a:lstStyle/>
          <a:p>
            <a:endParaRPr lang="en-GB"/>
          </a:p>
        </p:txBody>
      </p:sp>
      <p:sp>
        <p:nvSpPr>
          <p:cNvPr id="18" name="Rectangle 2"/>
          <p:cNvSpPr txBox="1">
            <a:spLocks noChangeArrowheads="1"/>
          </p:cNvSpPr>
          <p:nvPr/>
        </p:nvSpPr>
        <p:spPr bwMode="auto">
          <a:xfrm>
            <a:off x="0" y="76200"/>
            <a:ext cx="906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GB" b="1" kern="0" smtClean="0">
                <a:solidFill>
                  <a:srgbClr val="FFCC00"/>
                </a:solidFill>
              </a:rPr>
              <a:t>Particle orbits</a:t>
            </a:r>
            <a:endParaRPr lang="en-GB" b="1" kern="0" dirty="0" smtClean="0">
              <a:solidFill>
                <a:srgbClr val="FFCC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
            <a:ext cx="9067800" cy="1219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Behaviour of maximum…</a:t>
            </a:r>
          </a:p>
        </p:txBody>
      </p:sp>
      <p:sp>
        <p:nvSpPr>
          <p:cNvPr id="22531" name="Rectangle 3"/>
          <p:cNvSpPr>
            <a:spLocks noGrp="1" noChangeArrowheads="1"/>
          </p:cNvSpPr>
          <p:nvPr>
            <p:ph type="body" sz="half" idx="1"/>
          </p:nvPr>
        </p:nvSpPr>
        <p:spPr>
          <a:xfrm>
            <a:off x="76200" y="620713"/>
            <a:ext cx="3990975" cy="6096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dirty="0" smtClean="0">
              <a:solidFill>
                <a:srgbClr val="FFFF66"/>
              </a:solidFill>
            </a:endParaRPr>
          </a:p>
          <a:p>
            <a:pPr eaLnBrk="1" hangingPunct="1"/>
            <a:r>
              <a:rPr lang="en-GB" sz="2400" dirty="0" smtClean="0">
                <a:solidFill>
                  <a:srgbClr val="FFFF66"/>
                </a:solidFill>
                <a:sym typeface="Symbol" pitchFamily="18" charset="2"/>
              </a:rPr>
              <a:t>Last stable orbit – gravity so strong that no friendly angular momentum barrier to stop you falling down……6Rg for a=0</a:t>
            </a:r>
          </a:p>
          <a:p>
            <a:pPr eaLnBrk="1" hangingPunct="1"/>
            <a:r>
              <a:rPr lang="en-GB" sz="2400" dirty="0" smtClean="0">
                <a:solidFill>
                  <a:srgbClr val="FFFF66"/>
                </a:solidFill>
                <a:sym typeface="Symbol" pitchFamily="18" charset="2"/>
              </a:rPr>
              <a:t>1Rg for a=1 (horizon rotating at speed of light)</a:t>
            </a:r>
          </a:p>
          <a:p>
            <a:pPr eaLnBrk="1" hangingPunct="1"/>
            <a:r>
              <a:rPr lang="en-GB" sz="2400" dirty="0" smtClean="0">
                <a:solidFill>
                  <a:srgbClr val="FFFF66"/>
                </a:solidFill>
                <a:sym typeface="Symbol" pitchFamily="18" charset="2"/>
              </a:rPr>
              <a:t>9Rg for a=-1 – disc rotates in opposite direction to BH </a:t>
            </a:r>
          </a:p>
          <a:p>
            <a:pPr eaLnBrk="1" hangingPunct="1"/>
            <a:endParaRPr lang="en-GB" sz="2400" dirty="0" smtClean="0">
              <a:solidFill>
                <a:srgbClr val="FFFF66"/>
              </a:solidFill>
              <a:sym typeface="Symbol" pitchFamily="18" charset="2"/>
            </a:endParaRPr>
          </a:p>
          <a:p>
            <a:pPr eaLnBrk="1" hangingPunct="1"/>
            <a:endParaRPr lang="en-GB" sz="2400" dirty="0" smtClean="0">
              <a:solidFill>
                <a:srgbClr val="FFFF66"/>
              </a:solidFill>
              <a:sym typeface="Symbol" pitchFamily="18" charset="2"/>
            </a:endParaRPr>
          </a:p>
        </p:txBody>
      </p:sp>
      <p:sp>
        <p:nvSpPr>
          <p:cNvPr id="22532" name="Freeform 4"/>
          <p:cNvSpPr>
            <a:spLocks/>
          </p:cNvSpPr>
          <p:nvPr/>
        </p:nvSpPr>
        <p:spPr bwMode="auto">
          <a:xfrm>
            <a:off x="5281613" y="3505200"/>
            <a:ext cx="2116137" cy="1722438"/>
          </a:xfrm>
          <a:custGeom>
            <a:avLst/>
            <a:gdLst>
              <a:gd name="T0" fmla="*/ 0 w 1333"/>
              <a:gd name="T1" fmla="*/ 2147483647 h 1085"/>
              <a:gd name="T2" fmla="*/ 2147483647 w 1333"/>
              <a:gd name="T3" fmla="*/ 2147483647 h 1085"/>
              <a:gd name="T4" fmla="*/ 2147483647 w 1333"/>
              <a:gd name="T5" fmla="*/ 2147483647 h 1085"/>
              <a:gd name="T6" fmla="*/ 2147483647 w 1333"/>
              <a:gd name="T7" fmla="*/ 2147483647 h 1085"/>
              <a:gd name="T8" fmla="*/ 2147483647 w 1333"/>
              <a:gd name="T9" fmla="*/ 2147483647 h 1085"/>
              <a:gd name="T10" fmla="*/ 2147483647 w 1333"/>
              <a:gd name="T11" fmla="*/ 2147483647 h 1085"/>
              <a:gd name="T12" fmla="*/ 2147483647 w 1333"/>
              <a:gd name="T13" fmla="*/ 2147483647 h 1085"/>
              <a:gd name="T14" fmla="*/ 2147483647 w 1333"/>
              <a:gd name="T15" fmla="*/ 2147483647 h 10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3" h="1085">
                <a:moveTo>
                  <a:pt x="0" y="1085"/>
                </a:moveTo>
                <a:cubicBezTo>
                  <a:pt x="1" y="972"/>
                  <a:pt x="6" y="535"/>
                  <a:pt x="17" y="405"/>
                </a:cubicBezTo>
                <a:cubicBezTo>
                  <a:pt x="28" y="275"/>
                  <a:pt x="43" y="323"/>
                  <a:pt x="69" y="302"/>
                </a:cubicBezTo>
                <a:cubicBezTo>
                  <a:pt x="95" y="281"/>
                  <a:pt x="131" y="284"/>
                  <a:pt x="172" y="277"/>
                </a:cubicBezTo>
                <a:cubicBezTo>
                  <a:pt x="213" y="270"/>
                  <a:pt x="249" y="289"/>
                  <a:pt x="318" y="259"/>
                </a:cubicBezTo>
                <a:cubicBezTo>
                  <a:pt x="387" y="229"/>
                  <a:pt x="476" y="139"/>
                  <a:pt x="589" y="98"/>
                </a:cubicBezTo>
                <a:cubicBezTo>
                  <a:pt x="702" y="57"/>
                  <a:pt x="873" y="28"/>
                  <a:pt x="997" y="14"/>
                </a:cubicBezTo>
                <a:cubicBezTo>
                  <a:pt x="1121" y="0"/>
                  <a:pt x="1233" y="6"/>
                  <a:pt x="1333" y="14"/>
                </a:cubicBezTo>
              </a:path>
            </a:pathLst>
          </a:custGeom>
          <a:noFill/>
          <a:ln w="38100" cap="flat" cmpd="sng">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3" name="Line 5"/>
          <p:cNvSpPr>
            <a:spLocks noChangeShapeType="1"/>
          </p:cNvSpPr>
          <p:nvPr/>
        </p:nvSpPr>
        <p:spPr bwMode="auto">
          <a:xfrm>
            <a:off x="5264150" y="4156075"/>
            <a:ext cx="2743200" cy="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4" name="Line 6"/>
          <p:cNvSpPr>
            <a:spLocks noChangeShapeType="1"/>
          </p:cNvSpPr>
          <p:nvPr/>
        </p:nvSpPr>
        <p:spPr bwMode="auto">
          <a:xfrm rot="5400000" flipH="1">
            <a:off x="3406775" y="3651250"/>
            <a:ext cx="3733800" cy="19050"/>
          </a:xfrm>
          <a:prstGeom prst="line">
            <a:avLst/>
          </a:prstGeom>
          <a:noFill/>
          <a:ln w="254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5" name="Freeform 7"/>
          <p:cNvSpPr>
            <a:spLocks/>
          </p:cNvSpPr>
          <p:nvPr/>
        </p:nvSpPr>
        <p:spPr bwMode="auto">
          <a:xfrm>
            <a:off x="5372100" y="2574925"/>
            <a:ext cx="2406650" cy="1520825"/>
          </a:xfrm>
          <a:custGeom>
            <a:avLst/>
            <a:gdLst>
              <a:gd name="T0" fmla="*/ 2147483647 w 1516"/>
              <a:gd name="T1" fmla="*/ 0 h 958"/>
              <a:gd name="T2" fmla="*/ 2147483647 w 1516"/>
              <a:gd name="T3" fmla="*/ 2147483647 h 958"/>
              <a:gd name="T4" fmla="*/ 2147483647 w 1516"/>
              <a:gd name="T5" fmla="*/ 2147483647 h 958"/>
              <a:gd name="T6" fmla="*/ 2147483647 w 1516"/>
              <a:gd name="T7" fmla="*/ 2147483647 h 958"/>
              <a:gd name="T8" fmla="*/ 2147483647 w 1516"/>
              <a:gd name="T9" fmla="*/ 2147483647 h 9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6" h="958">
                <a:moveTo>
                  <a:pt x="4" y="0"/>
                </a:moveTo>
                <a:cubicBezTo>
                  <a:pt x="12" y="112"/>
                  <a:pt x="0" y="520"/>
                  <a:pt x="40" y="672"/>
                </a:cubicBezTo>
                <a:cubicBezTo>
                  <a:pt x="80" y="824"/>
                  <a:pt x="80" y="866"/>
                  <a:pt x="244" y="912"/>
                </a:cubicBezTo>
                <a:cubicBezTo>
                  <a:pt x="408" y="958"/>
                  <a:pt x="812" y="942"/>
                  <a:pt x="1024" y="948"/>
                </a:cubicBezTo>
                <a:cubicBezTo>
                  <a:pt x="1236" y="954"/>
                  <a:pt x="1414" y="948"/>
                  <a:pt x="1516" y="948"/>
                </a:cubicBezTo>
              </a:path>
            </a:pathLst>
          </a:custGeom>
          <a:noFill/>
          <a:ln w="38100" cap="flat" cmpd="sng">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6" name="Freeform 8"/>
          <p:cNvSpPr>
            <a:spLocks/>
          </p:cNvSpPr>
          <p:nvPr/>
        </p:nvSpPr>
        <p:spPr bwMode="auto">
          <a:xfrm>
            <a:off x="5492750" y="4219575"/>
            <a:ext cx="2286000" cy="1441450"/>
          </a:xfrm>
          <a:custGeom>
            <a:avLst/>
            <a:gdLst>
              <a:gd name="T0" fmla="*/ 0 w 1440"/>
              <a:gd name="T1" fmla="*/ 2147483647 h 908"/>
              <a:gd name="T2" fmla="*/ 2147483647 w 1440"/>
              <a:gd name="T3" fmla="*/ 2147483647 h 908"/>
              <a:gd name="T4" fmla="*/ 2147483647 w 1440"/>
              <a:gd name="T5" fmla="*/ 2147483647 h 908"/>
              <a:gd name="T6" fmla="*/ 2147483647 w 1440"/>
              <a:gd name="T7" fmla="*/ 2147483647 h 908"/>
              <a:gd name="T8" fmla="*/ 2147483647 w 1440"/>
              <a:gd name="T9" fmla="*/ 2147483647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908">
                <a:moveTo>
                  <a:pt x="0" y="908"/>
                </a:moveTo>
                <a:cubicBezTo>
                  <a:pt x="30" y="824"/>
                  <a:pt x="94" y="532"/>
                  <a:pt x="168" y="404"/>
                </a:cubicBezTo>
                <a:cubicBezTo>
                  <a:pt x="242" y="276"/>
                  <a:pt x="316" y="204"/>
                  <a:pt x="444" y="140"/>
                </a:cubicBezTo>
                <a:cubicBezTo>
                  <a:pt x="572" y="76"/>
                  <a:pt x="770" y="40"/>
                  <a:pt x="936" y="20"/>
                </a:cubicBezTo>
                <a:cubicBezTo>
                  <a:pt x="1102" y="0"/>
                  <a:pt x="1335" y="18"/>
                  <a:pt x="1440" y="18"/>
                </a:cubicBezTo>
              </a:path>
            </a:pathLst>
          </a:custGeom>
          <a:noFill/>
          <a:ln w="38100" cap="rnd"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7" name="Rectangle 9"/>
          <p:cNvSpPr>
            <a:spLocks noChangeArrowheads="1"/>
          </p:cNvSpPr>
          <p:nvPr/>
        </p:nvSpPr>
        <p:spPr bwMode="auto">
          <a:xfrm>
            <a:off x="4581525" y="1412875"/>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energy</a:t>
            </a:r>
            <a:endParaRPr lang="en-GB" baseline="30000">
              <a:solidFill>
                <a:srgbClr val="FFFF66"/>
              </a:solidFill>
              <a:sym typeface="Symbol" pitchFamily="18" charset="2"/>
            </a:endParaRPr>
          </a:p>
        </p:txBody>
      </p:sp>
      <p:sp>
        <p:nvSpPr>
          <p:cNvPr id="22538" name="Freeform 10"/>
          <p:cNvSpPr>
            <a:spLocks/>
          </p:cNvSpPr>
          <p:nvPr/>
        </p:nvSpPr>
        <p:spPr bwMode="auto">
          <a:xfrm>
            <a:off x="5387975" y="4160838"/>
            <a:ext cx="2466975" cy="1946275"/>
          </a:xfrm>
          <a:custGeom>
            <a:avLst/>
            <a:gdLst>
              <a:gd name="T0" fmla="*/ 2147483647 w 1554"/>
              <a:gd name="T1" fmla="*/ 2147483647 h 1226"/>
              <a:gd name="T2" fmla="*/ 2147483647 w 1554"/>
              <a:gd name="T3" fmla="*/ 2147483647 h 1226"/>
              <a:gd name="T4" fmla="*/ 2147483647 w 1554"/>
              <a:gd name="T5" fmla="*/ 2147483647 h 1226"/>
              <a:gd name="T6" fmla="*/ 2147483647 w 1554"/>
              <a:gd name="T7" fmla="*/ 2147483647 h 1226"/>
              <a:gd name="T8" fmla="*/ 2147483647 w 1554"/>
              <a:gd name="T9" fmla="*/ 2147483647 h 1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4" h="1226">
                <a:moveTo>
                  <a:pt x="8" y="1226"/>
                </a:moveTo>
                <a:cubicBezTo>
                  <a:pt x="13" y="1060"/>
                  <a:pt x="0" y="426"/>
                  <a:pt x="47" y="227"/>
                </a:cubicBezTo>
                <a:cubicBezTo>
                  <a:pt x="94" y="28"/>
                  <a:pt x="118" y="70"/>
                  <a:pt x="287" y="35"/>
                </a:cubicBezTo>
                <a:cubicBezTo>
                  <a:pt x="456" y="0"/>
                  <a:pt x="851" y="22"/>
                  <a:pt x="1062" y="19"/>
                </a:cubicBezTo>
                <a:cubicBezTo>
                  <a:pt x="1273" y="16"/>
                  <a:pt x="1452" y="19"/>
                  <a:pt x="1554" y="19"/>
                </a:cubicBezTo>
              </a:path>
            </a:pathLst>
          </a:custGeom>
          <a:noFill/>
          <a:ln w="38100" cap="flat" cmpd="sng">
            <a:solidFill>
              <a:srgbClr val="FF99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9" name="Rectangle 11"/>
          <p:cNvSpPr>
            <a:spLocks noChangeArrowheads="1"/>
          </p:cNvSpPr>
          <p:nvPr/>
        </p:nvSpPr>
        <p:spPr bwMode="auto">
          <a:xfrm>
            <a:off x="8102600" y="3660775"/>
            <a:ext cx="28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rgbClr val="FFFF66"/>
                </a:solidFill>
                <a:sym typeface="Symbol" pitchFamily="18" charset="2"/>
              </a:rPr>
              <a:t>r</a:t>
            </a:r>
          </a:p>
        </p:txBody>
      </p:sp>
      <p:sp>
        <p:nvSpPr>
          <p:cNvPr id="22540" name="Line 12"/>
          <p:cNvSpPr>
            <a:spLocks noChangeShapeType="1"/>
          </p:cNvSpPr>
          <p:nvPr/>
        </p:nvSpPr>
        <p:spPr bwMode="auto">
          <a:xfrm flipH="1">
            <a:off x="5340350" y="3394075"/>
            <a:ext cx="2514600"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41" name="Text Box 13"/>
          <p:cNvSpPr txBox="1">
            <a:spLocks noChangeArrowheads="1"/>
          </p:cNvSpPr>
          <p:nvPr/>
        </p:nvSpPr>
        <p:spPr bwMode="auto">
          <a:xfrm>
            <a:off x="6372225" y="2971800"/>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FF3300"/>
                </a:solidFill>
              </a:rPr>
              <a:t>Rest mass energy</a:t>
            </a:r>
            <a:endParaRPr lang="en-US">
              <a:solidFill>
                <a:srgbClr val="FF3300"/>
              </a:solidFill>
            </a:endParaRPr>
          </a:p>
        </p:txBody>
      </p:sp>
      <p:sp>
        <p:nvSpPr>
          <p:cNvPr id="22542" name="Text Box 14"/>
          <p:cNvSpPr txBox="1">
            <a:spLocks noChangeArrowheads="1"/>
          </p:cNvSpPr>
          <p:nvPr/>
        </p:nvSpPr>
        <p:spPr bwMode="auto">
          <a:xfrm>
            <a:off x="6156325" y="4508500"/>
            <a:ext cx="20875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99CCFF"/>
                </a:solidFill>
              </a:rPr>
              <a:t>Newtonian gravity </a:t>
            </a:r>
            <a:r>
              <a:rPr lang="en-GB">
                <a:solidFill>
                  <a:srgbClr val="99CCFF"/>
                </a:solidFill>
                <a:sym typeface="Symbol" pitchFamily="18" charset="2"/>
              </a:rPr>
              <a:t> -</a:t>
            </a:r>
            <a:r>
              <a:rPr lang="en-GB">
                <a:solidFill>
                  <a:srgbClr val="99CCFF"/>
                </a:solidFill>
              </a:rPr>
              <a:t>1/r</a:t>
            </a:r>
            <a:endParaRPr lang="en-US">
              <a:solidFill>
                <a:srgbClr val="99CCFF"/>
              </a:solidFill>
            </a:endParaRPr>
          </a:p>
        </p:txBody>
      </p:sp>
      <p:sp>
        <p:nvSpPr>
          <p:cNvPr id="22543" name="Text Box 15"/>
          <p:cNvSpPr txBox="1">
            <a:spLocks noChangeArrowheads="1"/>
          </p:cNvSpPr>
          <p:nvPr/>
        </p:nvSpPr>
        <p:spPr bwMode="auto">
          <a:xfrm>
            <a:off x="5437188" y="594995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FF99FF"/>
                </a:solidFill>
              </a:rPr>
              <a:t>Extra GR </a:t>
            </a:r>
            <a:r>
              <a:rPr lang="en-GB">
                <a:solidFill>
                  <a:srgbClr val="FF99FF"/>
                </a:solidFill>
                <a:sym typeface="Symbol" pitchFamily="18" charset="2"/>
              </a:rPr>
              <a:t>-</a:t>
            </a:r>
            <a:r>
              <a:rPr lang="en-GB">
                <a:solidFill>
                  <a:srgbClr val="FF99FF"/>
                </a:solidFill>
              </a:rPr>
              <a:t>1/r</a:t>
            </a:r>
            <a:r>
              <a:rPr lang="en-GB" baseline="30000">
                <a:solidFill>
                  <a:srgbClr val="FF99FF"/>
                </a:solidFill>
              </a:rPr>
              <a:t>3</a:t>
            </a:r>
            <a:endParaRPr lang="en-US" baseline="30000">
              <a:solidFill>
                <a:srgbClr val="FF99FF"/>
              </a:solidFill>
            </a:endParaRPr>
          </a:p>
        </p:txBody>
      </p:sp>
      <p:sp>
        <p:nvSpPr>
          <p:cNvPr id="22544" name="Text Box 16"/>
          <p:cNvSpPr txBox="1">
            <a:spLocks noChangeArrowheads="1"/>
          </p:cNvSpPr>
          <p:nvPr/>
        </p:nvSpPr>
        <p:spPr bwMode="auto">
          <a:xfrm>
            <a:off x="5435600" y="1628775"/>
            <a:ext cx="20875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a:solidFill>
                  <a:srgbClr val="00FF00"/>
                </a:solidFill>
              </a:rPr>
              <a:t>Angular momentum, barrier </a:t>
            </a:r>
            <a:r>
              <a:rPr lang="en-GB">
                <a:solidFill>
                  <a:srgbClr val="00FF00"/>
                </a:solidFill>
                <a:sym typeface="Symbol" pitchFamily="18" charset="2"/>
              </a:rPr>
              <a:t></a:t>
            </a:r>
            <a:r>
              <a:rPr lang="en-GB">
                <a:solidFill>
                  <a:srgbClr val="00FF00"/>
                </a:solidFill>
              </a:rPr>
              <a:t>1/r</a:t>
            </a:r>
            <a:r>
              <a:rPr lang="en-GB" baseline="30000">
                <a:solidFill>
                  <a:srgbClr val="00FF00"/>
                </a:solidFill>
              </a:rPr>
              <a:t>2</a:t>
            </a:r>
            <a:endParaRPr lang="en-US" baseline="30000">
              <a:solidFill>
                <a:srgbClr val="00FF00"/>
              </a:solidFill>
            </a:endParaRPr>
          </a:p>
        </p:txBody>
      </p:sp>
    </p:spTree>
    <p:extLst>
      <p:ext uri="{BB962C8B-B14F-4D97-AF65-F5344CB8AC3E}">
        <p14:creationId xmlns:p14="http://schemas.microsoft.com/office/powerpoint/2010/main" val="3138455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65113" y="682625"/>
            <a:ext cx="315912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GB" sz="2800" dirty="0">
              <a:solidFill>
                <a:srgbClr val="FFFF99"/>
              </a:solidFill>
              <a:latin typeface="Times New Roman" pitchFamily="18" charset="0"/>
            </a:endParaRPr>
          </a:p>
          <a:p>
            <a:pPr marL="342900" indent="-342900">
              <a:spcBef>
                <a:spcPct val="20000"/>
              </a:spcBef>
              <a:buFontTx/>
              <a:buChar char="•"/>
            </a:pPr>
            <a:r>
              <a:rPr lang="en-GB" sz="3200" dirty="0" smtClean="0">
                <a:solidFill>
                  <a:srgbClr val="FFFF99"/>
                </a:solidFill>
                <a:latin typeface="Times New Roman" pitchFamily="18" charset="0"/>
              </a:rPr>
              <a:t>Stellar mass black holes</a:t>
            </a:r>
          </a:p>
          <a:p>
            <a:pPr marL="342900" indent="-342900">
              <a:spcBef>
                <a:spcPct val="20000"/>
              </a:spcBef>
              <a:buFontTx/>
              <a:buChar char="•"/>
            </a:pPr>
            <a:r>
              <a:rPr lang="en-GB" sz="3200" dirty="0" smtClean="0">
                <a:solidFill>
                  <a:srgbClr val="FFFF99"/>
                </a:solidFill>
                <a:latin typeface="Times New Roman" pitchFamily="18" charset="0"/>
              </a:rPr>
              <a:t>Core </a:t>
            </a:r>
            <a:r>
              <a:rPr lang="en-GB" sz="3200" dirty="0">
                <a:solidFill>
                  <a:srgbClr val="FFFF99"/>
                </a:solidFill>
                <a:latin typeface="Times New Roman" pitchFamily="18" charset="0"/>
              </a:rPr>
              <a:t>collapse of massive star </a:t>
            </a:r>
          </a:p>
          <a:p>
            <a:pPr marL="342900" indent="-342900">
              <a:spcBef>
                <a:spcPct val="20000"/>
              </a:spcBef>
              <a:buFontTx/>
              <a:buChar char="•"/>
            </a:pPr>
            <a:r>
              <a:rPr lang="en-GB" sz="3200" dirty="0">
                <a:solidFill>
                  <a:srgbClr val="FFFF99"/>
                </a:solidFill>
                <a:latin typeface="Times New Roman" pitchFamily="18" charset="0"/>
              </a:rPr>
              <a:t>Supernovae!</a:t>
            </a:r>
          </a:p>
          <a:p>
            <a:pPr marL="342900" indent="-342900">
              <a:spcBef>
                <a:spcPct val="20000"/>
              </a:spcBef>
              <a:buFontTx/>
              <a:buChar char="•"/>
            </a:pPr>
            <a:r>
              <a:rPr lang="en-GB" sz="3200" dirty="0">
                <a:solidFill>
                  <a:srgbClr val="FFFF99"/>
                </a:solidFill>
                <a:latin typeface="Times New Roman" pitchFamily="18" charset="0"/>
              </a:rPr>
              <a:t>Core: neutron star or black hole depending on initial mass</a:t>
            </a:r>
          </a:p>
          <a:p>
            <a:pPr>
              <a:spcBef>
                <a:spcPct val="20000"/>
              </a:spcBef>
            </a:pPr>
            <a:endParaRPr lang="en-GB" sz="2800" dirty="0">
              <a:solidFill>
                <a:srgbClr val="FFFF99"/>
              </a:solidFill>
              <a:latin typeface="Times New Roman" pitchFamily="18" charset="0"/>
            </a:endParaRPr>
          </a:p>
          <a:p>
            <a:pPr marL="342900" indent="-342900">
              <a:spcBef>
                <a:spcPct val="20000"/>
              </a:spcBef>
            </a:pPr>
            <a:r>
              <a:rPr lang="en-GB" sz="2800" dirty="0">
                <a:solidFill>
                  <a:srgbClr val="FFFF99"/>
                </a:solidFill>
                <a:latin typeface="Times New Roman" pitchFamily="18" charset="0"/>
              </a:rPr>
              <a:t> </a:t>
            </a:r>
          </a:p>
        </p:txBody>
      </p:sp>
      <p:sp>
        <p:nvSpPr>
          <p:cNvPr id="17411" name="Rectangle 3"/>
          <p:cNvSpPr>
            <a:spLocks noChangeArrowheads="1"/>
          </p:cNvSpPr>
          <p:nvPr/>
        </p:nvSpPr>
        <p:spPr bwMode="auto">
          <a:xfrm>
            <a:off x="0" y="66675"/>
            <a:ext cx="9442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400">
                <a:solidFill>
                  <a:srgbClr val="FFFF00"/>
                </a:solidFill>
                <a:latin typeface="Times New Roman" pitchFamily="18" charset="0"/>
              </a:rPr>
              <a:t>Supernovae</a:t>
            </a:r>
          </a:p>
        </p:txBody>
      </p:sp>
      <p:pic>
        <p:nvPicPr>
          <p:cNvPr id="17412" name="Picture 4" descr="sn_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3709988"/>
            <a:ext cx="3935413" cy="311785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sn1987a_before_after"/>
          <p:cNvPicPr preferRelativeResize="0">
            <a:picLocks noChangeArrowheads="1"/>
          </p:cNvPicPr>
          <p:nvPr/>
        </p:nvPicPr>
        <p:blipFill>
          <a:blip r:embed="rId3">
            <a:extLst>
              <a:ext uri="{28A0092B-C50C-407E-A947-70E740481C1C}">
                <a14:useLocalDpi xmlns:a14="http://schemas.microsoft.com/office/drawing/2010/main" val="0"/>
              </a:ext>
            </a:extLst>
          </a:blip>
          <a:srcRect l="1677" t="15569" b="20758"/>
          <a:stretch>
            <a:fillRect/>
          </a:stretch>
        </p:blipFill>
        <p:spPr bwMode="auto">
          <a:xfrm>
            <a:off x="3740150" y="1047750"/>
            <a:ext cx="5119688" cy="266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01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val 2"/>
          <p:cNvSpPr>
            <a:spLocks noChangeArrowheads="1"/>
          </p:cNvSpPr>
          <p:nvPr/>
        </p:nvSpPr>
        <p:spPr bwMode="auto">
          <a:xfrm>
            <a:off x="5334000" y="1866900"/>
            <a:ext cx="3238500" cy="3238500"/>
          </a:xfrm>
          <a:prstGeom prst="ellipse">
            <a:avLst/>
          </a:prstGeom>
          <a:solidFill>
            <a:srgbClr val="64C69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 name="Rectangle 3"/>
          <p:cNvSpPr>
            <a:spLocks noGrp="1" noChangeArrowheads="1"/>
          </p:cNvSpPr>
          <p:nvPr>
            <p:ph type="title"/>
          </p:nvPr>
        </p:nvSpPr>
        <p:spPr>
          <a:xfrm>
            <a:off x="685800" y="125413"/>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FFCC00"/>
                </a:solidFill>
              </a:rPr>
              <a:t>Black hole </a:t>
            </a:r>
            <a:r>
              <a:rPr lang="en-GB" b="1" dirty="0" err="1" smtClean="0">
                <a:solidFill>
                  <a:srgbClr val="FFCC00"/>
                </a:solidFill>
              </a:rPr>
              <a:t>vs</a:t>
            </a:r>
            <a:r>
              <a:rPr lang="en-GB" b="1" dirty="0" smtClean="0">
                <a:solidFill>
                  <a:srgbClr val="FFCC00"/>
                </a:solidFill>
              </a:rPr>
              <a:t> neutron star</a:t>
            </a:r>
          </a:p>
        </p:txBody>
      </p:sp>
      <p:sp>
        <p:nvSpPr>
          <p:cNvPr id="10244" name="Rectangle 4"/>
          <p:cNvSpPr>
            <a:spLocks noGrp="1" noChangeArrowheads="1"/>
          </p:cNvSpPr>
          <p:nvPr>
            <p:ph type="body" sz="half" idx="1"/>
          </p:nvPr>
        </p:nvSpPr>
        <p:spPr>
          <a:xfrm>
            <a:off x="250824" y="1052736"/>
            <a:ext cx="5041256" cy="5229225"/>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z="3200" dirty="0" smtClean="0">
                <a:solidFill>
                  <a:srgbClr val="FFFF66"/>
                </a:solidFill>
              </a:rPr>
              <a:t>Neutron star held up by quantum state of neutrons</a:t>
            </a:r>
          </a:p>
          <a:p>
            <a:pPr eaLnBrk="1" hangingPunct="1"/>
            <a:r>
              <a:rPr lang="en-GB" sz="3200" dirty="0" smtClean="0">
                <a:solidFill>
                  <a:srgbClr val="FFFF66"/>
                </a:solidFill>
              </a:rPr>
              <a:t>But no known state of matter can hold up complete collapse if M&gt;3xSun </a:t>
            </a:r>
          </a:p>
          <a:p>
            <a:pPr eaLnBrk="1" hangingPunct="1"/>
            <a:r>
              <a:rPr lang="en-GB" sz="3200" dirty="0" smtClean="0">
                <a:solidFill>
                  <a:srgbClr val="FFFF66"/>
                </a:solidFill>
              </a:rPr>
              <a:t>Event horizon only factor of 3 smaller than a neutron star – </a:t>
            </a:r>
            <a:r>
              <a:rPr lang="en-GB" sz="3200" dirty="0" err="1" smtClean="0">
                <a:solidFill>
                  <a:srgbClr val="FFFF66"/>
                </a:solidFill>
              </a:rPr>
              <a:t>Rns~Risco</a:t>
            </a:r>
            <a:endParaRPr lang="en-GB" sz="3200" dirty="0" smtClean="0">
              <a:solidFill>
                <a:srgbClr val="FFFF66"/>
              </a:solidFill>
            </a:endParaRPr>
          </a:p>
          <a:p>
            <a:pPr eaLnBrk="1" hangingPunct="1"/>
            <a:r>
              <a:rPr lang="en-GB" sz="3200" dirty="0" smtClean="0">
                <a:solidFill>
                  <a:srgbClr val="FFFF66"/>
                </a:solidFill>
              </a:rPr>
              <a:t>Accretion flow sees same gravity – then hits surface</a:t>
            </a:r>
          </a:p>
          <a:p>
            <a:pPr eaLnBrk="1" hangingPunct="1">
              <a:buFontTx/>
              <a:buNone/>
            </a:pPr>
            <a:endParaRPr lang="en-GB" sz="3200" dirty="0" smtClean="0">
              <a:solidFill>
                <a:srgbClr val="FFFF66"/>
              </a:solidFill>
            </a:endParaRPr>
          </a:p>
          <a:p>
            <a:pPr eaLnBrk="1" hangingPunct="1"/>
            <a:endParaRPr lang="en-GB" dirty="0" smtClean="0">
              <a:solidFill>
                <a:srgbClr val="FFFF66"/>
              </a:solidFill>
            </a:endParaRPr>
          </a:p>
        </p:txBody>
      </p:sp>
      <p:pic>
        <p:nvPicPr>
          <p:cNvPr id="10245" name="Picture 5" descr="eh_pic"/>
          <p:cNvPicPr preferRelativeResize="0">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20122" t="2141" r="23404" b="21710"/>
          <a:stretch>
            <a:fillRect/>
          </a:stretch>
        </p:blipFill>
        <p:spPr bwMode="auto">
          <a:xfrm>
            <a:off x="6324600" y="2916238"/>
            <a:ext cx="12192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257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33375"/>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Observing black holes?</a:t>
            </a:r>
          </a:p>
        </p:txBody>
      </p:sp>
      <p:sp>
        <p:nvSpPr>
          <p:cNvPr id="19459" name="Rectangle 3"/>
          <p:cNvSpPr>
            <a:spLocks noGrp="1" noChangeArrowheads="1"/>
          </p:cNvSpPr>
          <p:nvPr>
            <p:ph type="body" sz="half" idx="1"/>
          </p:nvPr>
        </p:nvSpPr>
        <p:spPr>
          <a:xfrm>
            <a:off x="323850" y="1557338"/>
            <a:ext cx="4476750" cy="4535487"/>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buFontTx/>
              <a:buNone/>
            </a:pPr>
            <a:endParaRPr lang="en-GB" smtClean="0">
              <a:solidFill>
                <a:srgbClr val="006600"/>
              </a:solidFill>
            </a:endParaRPr>
          </a:p>
          <a:p>
            <a:pPr eaLnBrk="1" hangingPunct="1"/>
            <a:r>
              <a:rPr lang="en-GB" smtClean="0">
                <a:solidFill>
                  <a:srgbClr val="FFFF66"/>
                </a:solidFill>
              </a:rPr>
              <a:t>How to test this ?</a:t>
            </a:r>
          </a:p>
          <a:p>
            <a:pPr eaLnBrk="1" hangingPunct="1"/>
            <a:r>
              <a:rPr lang="en-GB" smtClean="0">
                <a:solidFill>
                  <a:srgbClr val="FFFF66"/>
                </a:solidFill>
              </a:rPr>
              <a:t>The thing about a black hole, its main distinguishing feature is its black! And the thing about space, your basic space colour is its black! So how are you supposed to see them ?</a:t>
            </a:r>
            <a:r>
              <a:rPr lang="en-GB" sz="2400" smtClean="0">
                <a:solidFill>
                  <a:srgbClr val="FFFF66"/>
                </a:solidFill>
              </a:rPr>
              <a:t> </a:t>
            </a:r>
            <a:r>
              <a:rPr lang="en-GB" sz="2000" smtClean="0">
                <a:solidFill>
                  <a:srgbClr val="FFFF66"/>
                </a:solidFill>
              </a:rPr>
              <a:t>Red Dwarf</a:t>
            </a:r>
          </a:p>
        </p:txBody>
      </p:sp>
      <p:sp>
        <p:nvSpPr>
          <p:cNvPr id="19460" name="Rectangle 4"/>
          <p:cNvSpPr>
            <a:spLocks noChangeArrowheads="1"/>
          </p:cNvSpPr>
          <p:nvPr/>
        </p:nvSpPr>
        <p:spPr bwMode="auto">
          <a:xfrm>
            <a:off x="5257800" y="1828800"/>
            <a:ext cx="3390900" cy="41275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19841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p:cNvSpPr>
            <a:spLocks noChangeArrowheads="1"/>
          </p:cNvSpPr>
          <p:nvPr/>
        </p:nvSpPr>
        <p:spPr bwMode="auto">
          <a:xfrm>
            <a:off x="6515100" y="2819400"/>
            <a:ext cx="685800" cy="1524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nvPr>
        </p:nvSpPr>
        <p:spPr>
          <a:xfrm>
            <a:off x="685800" y="198438"/>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By gravity – all they possess!</a:t>
            </a:r>
            <a:r>
              <a:rPr lang="en-GB" b="1" smtClean="0">
                <a:solidFill>
                  <a:srgbClr val="3333FF"/>
                </a:solidFill>
              </a:rPr>
              <a:t> </a:t>
            </a:r>
          </a:p>
        </p:txBody>
      </p:sp>
      <p:pic>
        <p:nvPicPr>
          <p:cNvPr id="28676" name="Picture 5" descr="gc_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p:cNvSpPr>
            <a:spLocks noGrp="1" noChangeArrowheads="1"/>
          </p:cNvSpPr>
          <p:nvPr>
            <p:ph type="body" sz="half" idx="1"/>
          </p:nvPr>
        </p:nvSpPr>
        <p:spPr>
          <a:xfrm>
            <a:off x="304800" y="1676400"/>
            <a:ext cx="3886200" cy="4953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Gravitational effect on nearby stars </a:t>
            </a:r>
          </a:p>
          <a:p>
            <a:pPr eaLnBrk="1" hangingPunct="1"/>
            <a:r>
              <a:rPr lang="en-GB" smtClean="0">
                <a:solidFill>
                  <a:srgbClr val="FFFF66"/>
                </a:solidFill>
              </a:rPr>
              <a:t>Stars in GC get to within a lightday, but this is 2000x event horizon. Not probing the REALLY curved BH spacetime.</a:t>
            </a:r>
          </a:p>
          <a:p>
            <a:pPr eaLnBrk="1" hangingPunct="1"/>
            <a:r>
              <a:rPr lang="en-GB" smtClean="0">
                <a:solidFill>
                  <a:srgbClr val="FFFF66"/>
                </a:solidFill>
              </a:rPr>
              <a:t>Hard to detect</a:t>
            </a:r>
          </a:p>
        </p:txBody>
      </p:sp>
    </p:spTree>
    <p:extLst>
      <p:ext uri="{BB962C8B-B14F-4D97-AF65-F5344CB8AC3E}">
        <p14:creationId xmlns:p14="http://schemas.microsoft.com/office/powerpoint/2010/main" val="2249495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685800" y="-17463"/>
            <a:ext cx="7772400" cy="1143001"/>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Disc Accretion</a:t>
            </a:r>
          </a:p>
        </p:txBody>
      </p:sp>
      <p:sp>
        <p:nvSpPr>
          <p:cNvPr id="20483" name="Rectangle 8"/>
          <p:cNvSpPr>
            <a:spLocks noGrp="1" noChangeArrowheads="1"/>
          </p:cNvSpPr>
          <p:nvPr>
            <p:ph type="body" sz="half" idx="1"/>
          </p:nvPr>
        </p:nvSpPr>
        <p:spPr>
          <a:xfrm>
            <a:off x="228600" y="1484313"/>
            <a:ext cx="4198938" cy="5040312"/>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Single particles orbit</a:t>
            </a:r>
          </a:p>
          <a:p>
            <a:pPr eaLnBrk="1" hangingPunct="1"/>
            <a:r>
              <a:rPr lang="en-GB" smtClean="0">
                <a:solidFill>
                  <a:srgbClr val="FFFF66"/>
                </a:solidFill>
              </a:rPr>
              <a:t>Gravitational orbits - inner ones faster </a:t>
            </a:r>
          </a:p>
          <a:p>
            <a:pPr eaLnBrk="1" hangingPunct="1"/>
            <a:r>
              <a:rPr lang="en-GB" smtClean="0">
                <a:solidFill>
                  <a:srgbClr val="FFFF66"/>
                </a:solidFill>
              </a:rPr>
              <a:t>Continuous ring of gas - Frictional viscosity dissipates energy as material can fall inwards </a:t>
            </a:r>
          </a:p>
          <a:p>
            <a:pPr eaLnBrk="1" hangingPunct="1"/>
            <a:r>
              <a:rPr lang="en-GB" smtClean="0">
                <a:solidFill>
                  <a:srgbClr val="FFFF66"/>
                </a:solidFill>
              </a:rPr>
              <a:t>BRIGHT accretion discs glowing X-ray hot</a:t>
            </a:r>
          </a:p>
        </p:txBody>
      </p:sp>
      <p:pic>
        <p:nvPicPr>
          <p:cNvPr id="20484" name="Picture 18" descr="artc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981200"/>
            <a:ext cx="41703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794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sz="half" idx="1"/>
          </p:nvPr>
        </p:nvSpPr>
        <p:spPr>
          <a:xfrm>
            <a:off x="228600" y="1600200"/>
            <a:ext cx="5257800" cy="4572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Towering achievement</a:t>
            </a:r>
          </a:p>
          <a:p>
            <a:pPr eaLnBrk="1" hangingPunct="1"/>
            <a:r>
              <a:rPr lang="en-GB" smtClean="0">
                <a:solidFill>
                  <a:srgbClr val="FFFF66"/>
                </a:solidFill>
              </a:rPr>
              <a:t>Throw away ideas about fixed space and fixed time!!!</a:t>
            </a:r>
          </a:p>
          <a:p>
            <a:pPr eaLnBrk="1" hangingPunct="1"/>
            <a:r>
              <a:rPr lang="en-GB" smtClean="0">
                <a:solidFill>
                  <a:srgbClr val="FFFF66"/>
                </a:solidFill>
              </a:rPr>
              <a:t>NOT that everything is relative!</a:t>
            </a:r>
          </a:p>
          <a:p>
            <a:pPr eaLnBrk="1" hangingPunct="1"/>
            <a:r>
              <a:rPr lang="en-GB" smtClean="0">
                <a:solidFill>
                  <a:srgbClr val="FFFF66"/>
                </a:solidFill>
              </a:rPr>
              <a:t>Fixed spacetime interval</a:t>
            </a:r>
          </a:p>
          <a:p>
            <a:pPr eaLnBrk="1" hangingPunct="1"/>
            <a:r>
              <a:rPr lang="en-GB" smtClean="0">
                <a:solidFill>
                  <a:srgbClr val="FFFF66"/>
                </a:solidFill>
              </a:rPr>
              <a:t>1D + time,</a:t>
            </a:r>
          </a:p>
          <a:p>
            <a:pPr eaLnBrk="1" hangingPunct="1">
              <a:buFontTx/>
              <a:buNone/>
            </a:pPr>
            <a:r>
              <a:rPr lang="en-GB" smtClean="0">
                <a:solidFill>
                  <a:srgbClr val="FFFF66"/>
                </a:solidFill>
              </a:rPr>
              <a:t>    ds</a:t>
            </a:r>
            <a:r>
              <a:rPr lang="en-GB" baseline="30000" smtClean="0">
                <a:solidFill>
                  <a:srgbClr val="FFFF66"/>
                </a:solidFill>
              </a:rPr>
              <a:t>2</a:t>
            </a:r>
            <a:r>
              <a:rPr lang="en-GB" smtClean="0">
                <a:solidFill>
                  <a:srgbClr val="FFFF66"/>
                </a:solidFill>
              </a:rPr>
              <a:t>=c</a:t>
            </a:r>
            <a:r>
              <a:rPr lang="en-GB" baseline="30000" smtClean="0">
                <a:solidFill>
                  <a:srgbClr val="FFFF66"/>
                </a:solidFill>
              </a:rPr>
              <a:t>2</a:t>
            </a:r>
            <a:r>
              <a:rPr lang="en-GB" smtClean="0">
                <a:solidFill>
                  <a:srgbClr val="FFFF66"/>
                </a:solidFill>
              </a:rPr>
              <a:t>d</a:t>
            </a:r>
            <a:r>
              <a:rPr lang="en-GB" smtClean="0">
                <a:solidFill>
                  <a:srgbClr val="FFFF66"/>
                </a:solidFill>
                <a:latin typeface="Symbol" pitchFamily="18" charset="2"/>
              </a:rPr>
              <a:t>t</a:t>
            </a:r>
            <a:r>
              <a:rPr lang="en-GB" baseline="30000" smtClean="0">
                <a:solidFill>
                  <a:srgbClr val="FFFF66"/>
                </a:solidFill>
              </a:rPr>
              <a:t>2</a:t>
            </a:r>
            <a:r>
              <a:rPr lang="en-GB" smtClean="0">
                <a:solidFill>
                  <a:srgbClr val="FFFF66"/>
                </a:solidFill>
              </a:rPr>
              <a:t>=c</a:t>
            </a:r>
            <a:r>
              <a:rPr lang="en-GB" baseline="30000" smtClean="0">
                <a:solidFill>
                  <a:srgbClr val="FFFF66"/>
                </a:solidFill>
              </a:rPr>
              <a:t>2</a:t>
            </a:r>
            <a:r>
              <a:rPr lang="en-GB" smtClean="0">
                <a:solidFill>
                  <a:srgbClr val="FFFF66"/>
                </a:solidFill>
              </a:rPr>
              <a:t>dt</a:t>
            </a:r>
            <a:r>
              <a:rPr lang="en-GB" baseline="30000" smtClean="0">
                <a:solidFill>
                  <a:srgbClr val="FFFF66"/>
                </a:solidFill>
              </a:rPr>
              <a:t>2 </a:t>
            </a:r>
            <a:r>
              <a:rPr lang="en-GB" smtClean="0">
                <a:solidFill>
                  <a:srgbClr val="FFFF66"/>
                </a:solidFill>
              </a:rPr>
              <a:t>- dx</a:t>
            </a:r>
            <a:r>
              <a:rPr lang="en-GB" baseline="30000" smtClean="0">
                <a:solidFill>
                  <a:srgbClr val="FFFF66"/>
                </a:solidFill>
              </a:rPr>
              <a:t>2  </a:t>
            </a:r>
          </a:p>
          <a:p>
            <a:pPr eaLnBrk="1" hangingPunct="1">
              <a:buFontTx/>
              <a:buNone/>
            </a:pPr>
            <a:endParaRPr lang="en-GB" smtClean="0">
              <a:solidFill>
                <a:srgbClr val="FFFF66"/>
              </a:solidFill>
            </a:endParaRPr>
          </a:p>
          <a:p>
            <a:pPr eaLnBrk="1" hangingPunct="1">
              <a:buFontTx/>
              <a:buNone/>
            </a:pPr>
            <a:endParaRPr lang="en-GB" baseline="30000" smtClean="0">
              <a:solidFill>
                <a:srgbClr val="FFFF66"/>
              </a:solidFill>
              <a:latin typeface="Symbol" pitchFamily="18" charset="2"/>
            </a:endParaRPr>
          </a:p>
        </p:txBody>
      </p:sp>
      <p:sp>
        <p:nvSpPr>
          <p:cNvPr id="3075"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Special relativity</a:t>
            </a:r>
          </a:p>
        </p:txBody>
      </p:sp>
      <p:sp>
        <p:nvSpPr>
          <p:cNvPr id="3076" name="Line 10"/>
          <p:cNvSpPr>
            <a:spLocks noChangeShapeType="1"/>
          </p:cNvSpPr>
          <p:nvPr/>
        </p:nvSpPr>
        <p:spPr bwMode="auto">
          <a:xfrm flipV="1">
            <a:off x="6477000" y="1676400"/>
            <a:ext cx="0" cy="19812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 name="Line 11"/>
          <p:cNvSpPr>
            <a:spLocks noChangeShapeType="1"/>
          </p:cNvSpPr>
          <p:nvPr/>
        </p:nvSpPr>
        <p:spPr bwMode="auto">
          <a:xfrm>
            <a:off x="6248400" y="3505200"/>
            <a:ext cx="1981200"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8" name="Line 15"/>
          <p:cNvSpPr>
            <a:spLocks noChangeShapeType="1"/>
          </p:cNvSpPr>
          <p:nvPr/>
        </p:nvSpPr>
        <p:spPr bwMode="auto">
          <a:xfrm>
            <a:off x="7543800" y="2438400"/>
            <a:ext cx="0" cy="1066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9" name="Rectangle 16"/>
          <p:cNvSpPr>
            <a:spLocks noChangeArrowheads="1"/>
          </p:cNvSpPr>
          <p:nvPr/>
        </p:nvSpPr>
        <p:spPr bwMode="auto">
          <a:xfrm>
            <a:off x="7302500" y="3429000"/>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chemeClr val="bg1"/>
                </a:solidFill>
              </a:rPr>
              <a:t>dx</a:t>
            </a:r>
          </a:p>
        </p:txBody>
      </p:sp>
      <p:sp>
        <p:nvSpPr>
          <p:cNvPr id="3080" name="Line 17"/>
          <p:cNvSpPr>
            <a:spLocks noChangeShapeType="1"/>
          </p:cNvSpPr>
          <p:nvPr/>
        </p:nvSpPr>
        <p:spPr bwMode="auto">
          <a:xfrm flipH="1">
            <a:off x="6477000" y="2438400"/>
            <a:ext cx="1066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81" name="Rectangle 18"/>
          <p:cNvSpPr>
            <a:spLocks noChangeArrowheads="1"/>
          </p:cNvSpPr>
          <p:nvPr/>
        </p:nvSpPr>
        <p:spPr bwMode="auto">
          <a:xfrm>
            <a:off x="5970588" y="2209800"/>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chemeClr val="bg1"/>
                </a:solidFill>
              </a:rPr>
              <a:t>dt</a:t>
            </a:r>
          </a:p>
        </p:txBody>
      </p:sp>
      <p:sp>
        <p:nvSpPr>
          <p:cNvPr id="63508" name="AutoShape 20"/>
          <p:cNvSpPr>
            <a:spLocks noChangeArrowheads="1"/>
          </p:cNvSpPr>
          <p:nvPr/>
        </p:nvSpPr>
        <p:spPr bwMode="auto">
          <a:xfrm>
            <a:off x="7391400" y="2271713"/>
            <a:ext cx="304800" cy="304800"/>
          </a:xfrm>
          <a:prstGeom prst="star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p>
        </p:txBody>
      </p:sp>
      <p:sp>
        <p:nvSpPr>
          <p:cNvPr id="3083" name="Rectangle 21"/>
          <p:cNvSpPr>
            <a:spLocks noChangeArrowheads="1"/>
          </p:cNvSpPr>
          <p:nvPr/>
        </p:nvSpPr>
        <p:spPr bwMode="auto">
          <a:xfrm>
            <a:off x="5181600" y="4572000"/>
            <a:ext cx="3733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endParaRPr lang="en-US">
              <a:solidFill>
                <a:srgbClr val="FFFF66"/>
              </a:solidFill>
            </a:endParaRPr>
          </a:p>
        </p:txBody>
      </p:sp>
      <p:sp>
        <p:nvSpPr>
          <p:cNvPr id="3084" name="Text Box 22"/>
          <p:cNvSpPr txBox="1">
            <a:spLocks noChangeArrowheads="1"/>
          </p:cNvSpPr>
          <p:nvPr/>
        </p:nvSpPr>
        <p:spPr bwMode="auto">
          <a:xfrm>
            <a:off x="7315200" y="1905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FF00"/>
                </a:solidFill>
              </a:rPr>
              <a:t>P</a:t>
            </a:r>
          </a:p>
        </p:txBody>
      </p:sp>
      <p:sp>
        <p:nvSpPr>
          <p:cNvPr id="3085" name="Line 23"/>
          <p:cNvSpPr>
            <a:spLocks noChangeShapeType="1"/>
          </p:cNvSpPr>
          <p:nvPr/>
        </p:nvSpPr>
        <p:spPr bwMode="auto">
          <a:xfrm flipH="1">
            <a:off x="6477000" y="2438400"/>
            <a:ext cx="1066800" cy="10668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86" name="Rectangle 24"/>
          <p:cNvSpPr>
            <a:spLocks noChangeArrowheads="1"/>
          </p:cNvSpPr>
          <p:nvPr/>
        </p:nvSpPr>
        <p:spPr bwMode="auto">
          <a:xfrm>
            <a:off x="6519863" y="2540000"/>
            <a:ext cx="500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rgbClr val="00FF00"/>
                </a:solidFill>
              </a:rPr>
              <a:t>ds</a:t>
            </a:r>
          </a:p>
        </p:txBody>
      </p:sp>
      <p:sp>
        <p:nvSpPr>
          <p:cNvPr id="3087" name="Rectangle 27"/>
          <p:cNvSpPr>
            <a:spLocks noChangeArrowheads="1"/>
          </p:cNvSpPr>
          <p:nvPr/>
        </p:nvSpPr>
        <p:spPr bwMode="auto">
          <a:xfrm>
            <a:off x="6084888" y="1268413"/>
            <a:ext cx="282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chemeClr val="bg1"/>
                </a:solidFill>
              </a:rPr>
              <a:t>t</a:t>
            </a:r>
          </a:p>
        </p:txBody>
      </p:sp>
      <p:sp>
        <p:nvSpPr>
          <p:cNvPr id="3088" name="Rectangle 28"/>
          <p:cNvSpPr>
            <a:spLocks noChangeArrowheads="1"/>
          </p:cNvSpPr>
          <p:nvPr/>
        </p:nvSpPr>
        <p:spPr bwMode="auto">
          <a:xfrm>
            <a:off x="8243888" y="3357563"/>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a:solidFill>
                  <a:schemeClr val="bg1"/>
                </a:solidFill>
              </a:rPr>
              <a:t>x</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dirty="0">
                <a:solidFill>
                  <a:srgbClr val="008000"/>
                </a:solidFill>
              </a:rPr>
              <a:t>Accretion</a:t>
            </a: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 name="Rectangle 1031"/>
          <p:cNvSpPr txBox="1">
            <a:spLocks noChangeArrowheads="1"/>
          </p:cNvSpPr>
          <p:nvPr/>
        </p:nvSpPr>
        <p:spPr bwMode="auto">
          <a:xfrm>
            <a:off x="152400" y="1124744"/>
            <a:ext cx="3835400" cy="408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endParaRPr lang="en-GB" sz="2400" kern="0" dirty="0" smtClean="0">
              <a:solidFill>
                <a:srgbClr val="FFFF99"/>
              </a:solidFill>
            </a:endParaRPr>
          </a:p>
          <a:p>
            <a:r>
              <a:rPr lang="en-GB" sz="2400" kern="0" dirty="0" smtClean="0">
                <a:solidFill>
                  <a:srgbClr val="008000"/>
                </a:solidFill>
              </a:rPr>
              <a:t>Accreting BH: huge X-ray luminosity close to event horizon </a:t>
            </a:r>
            <a:r>
              <a:rPr lang="en-GB" sz="2400" kern="0" dirty="0" err="1" smtClean="0">
                <a:solidFill>
                  <a:srgbClr val="008000"/>
                </a:solidFill>
              </a:rPr>
              <a:t>R</a:t>
            </a:r>
            <a:r>
              <a:rPr lang="en-GB" sz="2400" kern="0" baseline="-25000" dirty="0" err="1" smtClean="0">
                <a:solidFill>
                  <a:srgbClr val="008000"/>
                </a:solidFill>
              </a:rPr>
              <a:t>s</a:t>
            </a:r>
            <a:endParaRPr lang="en-GB" sz="2400" kern="0" baseline="30000" dirty="0" smtClean="0">
              <a:solidFill>
                <a:srgbClr val="008000"/>
              </a:solidFill>
            </a:endParaRPr>
          </a:p>
          <a:p>
            <a:r>
              <a:rPr lang="en-GB" sz="2400" kern="0" dirty="0" smtClean="0">
                <a:solidFill>
                  <a:srgbClr val="008000"/>
                </a:solidFill>
              </a:rPr>
              <a:t>Emission from region of strong </a:t>
            </a:r>
            <a:r>
              <a:rPr lang="en-GB" sz="2400" kern="0" dirty="0" err="1" smtClean="0">
                <a:solidFill>
                  <a:srgbClr val="008000"/>
                </a:solidFill>
              </a:rPr>
              <a:t>spacetime</a:t>
            </a:r>
            <a:r>
              <a:rPr lang="en-GB" sz="2400" kern="0" dirty="0" smtClean="0">
                <a:solidFill>
                  <a:srgbClr val="008000"/>
                </a:solidFill>
              </a:rPr>
              <a:t> curvature</a:t>
            </a:r>
          </a:p>
          <a:p>
            <a:r>
              <a:rPr lang="en-GB" sz="2400" kern="0" dirty="0" smtClean="0">
                <a:solidFill>
                  <a:srgbClr val="008000"/>
                </a:solidFill>
              </a:rPr>
              <a:t>Observational constraints on strong gravity </a:t>
            </a:r>
            <a:r>
              <a:rPr lang="en-GB" sz="2400" b="1" kern="0" dirty="0" smtClean="0">
                <a:solidFill>
                  <a:srgbClr val="008000"/>
                </a:solidFill>
              </a:rPr>
              <a:t>if </a:t>
            </a:r>
            <a:r>
              <a:rPr lang="en-GB" sz="2400" kern="0" dirty="0" smtClean="0">
                <a:solidFill>
                  <a:srgbClr val="008000"/>
                </a:solidFill>
              </a:rPr>
              <a:t>we can understand accretion! </a:t>
            </a:r>
          </a:p>
          <a:p>
            <a:endParaRPr lang="en-GB" sz="2400" kern="0" dirty="0">
              <a:solidFill>
                <a:srgbClr val="008000"/>
              </a:solidFill>
            </a:endParaRPr>
          </a:p>
        </p:txBody>
      </p:sp>
    </p:spTree>
    <p:extLst>
      <p:ext uri="{BB962C8B-B14F-4D97-AF65-F5344CB8AC3E}">
        <p14:creationId xmlns:p14="http://schemas.microsoft.com/office/powerpoint/2010/main" val="1326719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dirty="0">
                <a:solidFill>
                  <a:srgbClr val="008000"/>
                </a:solidFill>
              </a:rPr>
              <a:t>Accretion</a:t>
            </a:r>
          </a:p>
        </p:txBody>
      </p:sp>
      <p:sp>
        <p:nvSpPr>
          <p:cNvPr id="75783" name="Rectangle 1031"/>
          <p:cNvSpPr>
            <a:spLocks noGrp="1" noChangeArrowheads="1"/>
          </p:cNvSpPr>
          <p:nvPr>
            <p:ph type="body" sz="half" idx="1"/>
          </p:nvPr>
        </p:nvSpPr>
        <p:spPr>
          <a:xfrm>
            <a:off x="152400" y="1124744"/>
            <a:ext cx="3835400" cy="4084637"/>
          </a:xfrm>
        </p:spPr>
        <p:txBody>
          <a:bodyPr/>
          <a:lstStyle/>
          <a:p>
            <a:pPr>
              <a:buFontTx/>
              <a:buNone/>
            </a:pPr>
            <a:endParaRPr lang="en-GB" sz="2400" dirty="0">
              <a:solidFill>
                <a:srgbClr val="FFFF99"/>
              </a:solidFill>
            </a:endParaRPr>
          </a:p>
          <a:p>
            <a:r>
              <a:rPr lang="en-GB" sz="2400" dirty="0">
                <a:solidFill>
                  <a:srgbClr val="008000"/>
                </a:solidFill>
              </a:rPr>
              <a:t>Accreting BH: huge X-ray luminosity close to event horizon </a:t>
            </a:r>
            <a:r>
              <a:rPr lang="en-GB" sz="2400" dirty="0" err="1">
                <a:solidFill>
                  <a:srgbClr val="008000"/>
                </a:solidFill>
              </a:rPr>
              <a:t>R</a:t>
            </a:r>
            <a:r>
              <a:rPr lang="en-GB" sz="2400" baseline="-25000" dirty="0" err="1">
                <a:solidFill>
                  <a:srgbClr val="008000"/>
                </a:solidFill>
              </a:rPr>
              <a:t>s</a:t>
            </a:r>
            <a:endParaRPr lang="en-GB" sz="2400" baseline="30000" dirty="0">
              <a:solidFill>
                <a:srgbClr val="008000"/>
              </a:solidFill>
            </a:endParaRPr>
          </a:p>
          <a:p>
            <a:r>
              <a:rPr lang="en-GB" sz="2400" dirty="0">
                <a:solidFill>
                  <a:srgbClr val="008000"/>
                </a:solidFill>
              </a:rPr>
              <a:t>Emission from region of strong </a:t>
            </a:r>
            <a:r>
              <a:rPr lang="en-GB" sz="2400" dirty="0" err="1">
                <a:solidFill>
                  <a:srgbClr val="008000"/>
                </a:solidFill>
              </a:rPr>
              <a:t>spacetime</a:t>
            </a:r>
            <a:r>
              <a:rPr lang="en-GB" sz="2400" dirty="0">
                <a:solidFill>
                  <a:srgbClr val="008000"/>
                </a:solidFill>
              </a:rPr>
              <a:t> curvature</a:t>
            </a:r>
          </a:p>
          <a:p>
            <a:r>
              <a:rPr lang="en-GB" sz="2400" dirty="0">
                <a:solidFill>
                  <a:srgbClr val="008000"/>
                </a:solidFill>
              </a:rPr>
              <a:t>Observational constraints on strong gravity </a:t>
            </a:r>
            <a:r>
              <a:rPr lang="en-GB" sz="2400" b="1" dirty="0">
                <a:solidFill>
                  <a:srgbClr val="008000"/>
                </a:solidFill>
              </a:rPr>
              <a:t>if </a:t>
            </a:r>
            <a:r>
              <a:rPr lang="en-GB" sz="2400" dirty="0">
                <a:solidFill>
                  <a:srgbClr val="008000"/>
                </a:solidFill>
              </a:rPr>
              <a:t>we can understand accretion! </a:t>
            </a:r>
            <a:endParaRPr lang="en-GB" sz="2400" dirty="0" smtClean="0">
              <a:solidFill>
                <a:srgbClr val="008000"/>
              </a:solidFill>
            </a:endParaRPr>
          </a:p>
          <a:p>
            <a:pPr>
              <a:lnSpc>
                <a:spcPct val="90000"/>
              </a:lnSpc>
            </a:pPr>
            <a:r>
              <a:rPr lang="en-GB" sz="2400" dirty="0" smtClean="0">
                <a:solidFill>
                  <a:srgbClr val="008000"/>
                </a:solidFill>
              </a:rPr>
              <a:t>Neutron star size ~ </a:t>
            </a:r>
            <a:r>
              <a:rPr lang="en-GB" sz="2400" dirty="0" err="1" smtClean="0">
                <a:solidFill>
                  <a:srgbClr val="008000"/>
                </a:solidFill>
              </a:rPr>
              <a:t>Risco</a:t>
            </a:r>
            <a:r>
              <a:rPr lang="en-GB" sz="2400" dirty="0" smtClean="0">
                <a:solidFill>
                  <a:srgbClr val="008000"/>
                </a:solidFill>
              </a:rPr>
              <a:t> so accretion flow sees same gravity  and similar mass as in BHB-  then hits surface - test of event horizon!</a:t>
            </a:r>
          </a:p>
          <a:p>
            <a:endParaRPr lang="en-GB" sz="2400" dirty="0">
              <a:solidFill>
                <a:srgbClr val="008000"/>
              </a:solidFill>
            </a:endParaRP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6" name="Freeform 15"/>
          <p:cNvSpPr>
            <a:spLocks noChangeArrowheads="1"/>
          </p:cNvSpPr>
          <p:nvPr/>
        </p:nvSpPr>
        <p:spPr bwMode="auto">
          <a:xfrm>
            <a:off x="5413375" y="3597895"/>
            <a:ext cx="1873250" cy="911225"/>
          </a:xfrm>
          <a:custGeom>
            <a:avLst/>
            <a:gdLst>
              <a:gd name="T0" fmla="*/ 0 w 1180"/>
              <a:gd name="T1" fmla="*/ 410 h 574"/>
              <a:gd name="T2" fmla="*/ 137 w 1180"/>
              <a:gd name="T3" fmla="*/ 200 h 574"/>
              <a:gd name="T4" fmla="*/ 284 w 1180"/>
              <a:gd name="T5" fmla="*/ 62 h 574"/>
              <a:gd name="T6" fmla="*/ 513 w 1180"/>
              <a:gd name="T7" fmla="*/ 0 h 574"/>
              <a:gd name="T8" fmla="*/ 855 w 1180"/>
              <a:gd name="T9" fmla="*/ 42 h 574"/>
              <a:gd name="T10" fmla="*/ 1079 w 1180"/>
              <a:gd name="T11" fmla="*/ 172 h 574"/>
              <a:gd name="T12" fmla="*/ 1180 w 1180"/>
              <a:gd name="T13" fmla="*/ 419 h 574"/>
              <a:gd name="T14" fmla="*/ 1008 w 1180"/>
              <a:gd name="T15" fmla="*/ 505 h 574"/>
              <a:gd name="T16" fmla="*/ 750 w 1180"/>
              <a:gd name="T17" fmla="*/ 574 h 574"/>
              <a:gd name="T18" fmla="*/ 384 w 1180"/>
              <a:gd name="T19" fmla="*/ 574 h 574"/>
              <a:gd name="T20" fmla="*/ 165 w 1180"/>
              <a:gd name="T21" fmla="*/ 529 h 574"/>
              <a:gd name="T22" fmla="*/ 55 w 1180"/>
              <a:gd name="T23" fmla="*/ 474 h 574"/>
              <a:gd name="T24" fmla="*/ 0 w 1180"/>
              <a:gd name="T25" fmla="*/ 41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0" h="574">
                <a:moveTo>
                  <a:pt x="0" y="410"/>
                </a:moveTo>
                <a:lnTo>
                  <a:pt x="137" y="200"/>
                </a:lnTo>
                <a:lnTo>
                  <a:pt x="284" y="62"/>
                </a:lnTo>
                <a:lnTo>
                  <a:pt x="513" y="0"/>
                </a:lnTo>
                <a:lnTo>
                  <a:pt x="855" y="42"/>
                </a:lnTo>
                <a:lnTo>
                  <a:pt x="1079" y="172"/>
                </a:lnTo>
                <a:lnTo>
                  <a:pt x="1180" y="419"/>
                </a:lnTo>
                <a:lnTo>
                  <a:pt x="1008" y="505"/>
                </a:lnTo>
                <a:lnTo>
                  <a:pt x="750" y="574"/>
                </a:lnTo>
                <a:lnTo>
                  <a:pt x="384" y="574"/>
                </a:lnTo>
                <a:lnTo>
                  <a:pt x="165" y="529"/>
                </a:lnTo>
                <a:lnTo>
                  <a:pt x="55" y="474"/>
                </a:lnTo>
                <a:lnTo>
                  <a:pt x="0" y="410"/>
                </a:lnTo>
                <a:close/>
              </a:path>
            </a:pathLst>
          </a:custGeom>
          <a:gradFill rotWithShape="0">
            <a:gsLst>
              <a:gs pos="0">
                <a:srgbClr val="99CCFF"/>
              </a:gs>
              <a:gs pos="100000">
                <a:srgbClr val="465E75"/>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318747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154236"/>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Stellar mass BHB</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687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019300"/>
            <a:ext cx="4017282" cy="243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Scale </a:t>
            </a:r>
            <a:r>
              <a:rPr lang="en-GB" dirty="0">
                <a:solidFill>
                  <a:srgbClr val="008000"/>
                </a:solidFill>
              </a:rPr>
              <a:t>up to </a:t>
            </a:r>
            <a:r>
              <a:rPr lang="en-GB" dirty="0" smtClean="0">
                <a:solidFill>
                  <a:srgbClr val="008000"/>
                </a:solidFill>
              </a:rPr>
              <a:t>AGN – what works and what doesn’t</a:t>
            </a:r>
          </a:p>
          <a:p>
            <a:pPr marL="342900" indent="-342900" algn="l">
              <a:lnSpc>
                <a:spcPct val="90000"/>
              </a:lnSpc>
              <a:spcBef>
                <a:spcPct val="20000"/>
              </a:spcBef>
              <a:buFontTx/>
              <a:buChar char="•"/>
            </a:pPr>
            <a:r>
              <a:rPr lang="en-GB" dirty="0" smtClean="0">
                <a:solidFill>
                  <a:srgbClr val="008000"/>
                </a:solidFill>
              </a:rPr>
              <a:t>Need </a:t>
            </a:r>
            <a:r>
              <a:rPr lang="en-GB" dirty="0">
                <a:solidFill>
                  <a:srgbClr val="008000"/>
                </a:solidFill>
              </a:rPr>
              <a:t>to understand accretion flow and jet feedback in order to understand galaxy formation </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30847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096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body" sz="half" idx="1"/>
          </p:nvPr>
        </p:nvSpPr>
        <p:spPr>
          <a:xfrm>
            <a:off x="328613" y="1187450"/>
            <a:ext cx="4171950" cy="4630738"/>
          </a:xfrm>
        </p:spPr>
        <p:txBody>
          <a:bodyPr/>
          <a:lstStyle/>
          <a:p>
            <a:pPr eaLnBrk="1" hangingPunct="1">
              <a:lnSpc>
                <a:spcPct val="90000"/>
              </a:lnSpc>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lnSpc>
                <a:spcPct val="90000"/>
              </a:lnSpc>
              <a:defRPr/>
            </a:pPr>
            <a:endParaRPr lang="en-GB" sz="2400" dirty="0" smtClean="0">
              <a:solidFill>
                <a:srgbClr val="008000"/>
              </a:solidFill>
            </a:endParaRPr>
          </a:p>
          <a:p>
            <a:pPr eaLnBrk="1" hangingPunct="1">
              <a:lnSpc>
                <a:spcPct val="90000"/>
              </a:lnSpc>
              <a:buFontTx/>
              <a:buNone/>
              <a:defRPr/>
            </a:pPr>
            <a:endParaRPr lang="en-GB" sz="2400" dirty="0" smtClean="0">
              <a:solidFill>
                <a:srgbClr val="008000"/>
              </a:solidFill>
            </a:endParaRPr>
          </a:p>
          <a:p>
            <a:pPr eaLnBrk="1" hangingPunct="1">
              <a:lnSpc>
                <a:spcPct val="90000"/>
              </a:lnSpc>
              <a:buFontTx/>
              <a:buNone/>
              <a:defRPr/>
            </a:pPr>
            <a:endParaRPr lang="en-GB" sz="2400" dirty="0" smtClean="0">
              <a:solidFill>
                <a:srgbClr val="008000"/>
              </a:solidFill>
            </a:endParaRPr>
          </a:p>
          <a:p>
            <a:pPr eaLnBrk="1" hangingPunct="1">
              <a:lnSpc>
                <a:spcPct val="90000"/>
              </a:lnSpc>
              <a:defRPr/>
            </a:pPr>
            <a:endParaRPr lang="en-GB" sz="2400" dirty="0" smtClean="0">
              <a:solidFill>
                <a:srgbClr val="008000"/>
              </a:solidFill>
            </a:endParaRPr>
          </a:p>
        </p:txBody>
      </p:sp>
      <p:sp>
        <p:nvSpPr>
          <p:cNvPr id="26627"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6628" name="Line 16"/>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29" name="Line 17"/>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30" name="Rectangle 19"/>
          <p:cNvSpPr>
            <a:spLocks noChangeArrowheads="1"/>
          </p:cNvSpPr>
          <p:nvPr/>
        </p:nvSpPr>
        <p:spPr bwMode="auto">
          <a:xfrm rot="16200000">
            <a:off x="3834606" y="2158059"/>
            <a:ext cx="1760537" cy="463846"/>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r>
              <a:rPr lang="en-GB"/>
              <a:t>f(</a:t>
            </a:r>
            <a:r>
              <a:rPr lang="en-GB">
                <a:latin typeface="Symbol" pitchFamily="18" charset="2"/>
              </a:rPr>
              <a:t>E</a:t>
            </a:r>
            <a:r>
              <a:rPr lang="en-GB"/>
              <a:t>)</a:t>
            </a:r>
            <a:endParaRPr lang="en-US"/>
          </a:p>
        </p:txBody>
      </p:sp>
      <p:sp>
        <p:nvSpPr>
          <p:cNvPr id="26631" name="Rectangle 20"/>
          <p:cNvSpPr>
            <a:spLocks noChangeArrowheads="1"/>
          </p:cNvSpPr>
          <p:nvPr/>
        </p:nvSpPr>
        <p:spPr bwMode="auto">
          <a:xfrm>
            <a:off x="7146925" y="5086350"/>
            <a:ext cx="1760538" cy="463846"/>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6632" name="Line 21"/>
          <p:cNvSpPr>
            <a:spLocks noChangeShapeType="1"/>
          </p:cNvSpPr>
          <p:nvPr/>
        </p:nvSpPr>
        <p:spPr bwMode="auto">
          <a:xfrm>
            <a:off x="5443538" y="1733550"/>
            <a:ext cx="3133725" cy="13509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633" name="Text Box 23"/>
          <p:cNvSpPr txBox="1">
            <a:spLocks noChangeArrowheads="1"/>
          </p:cNvSpPr>
          <p:nvPr/>
        </p:nvSpPr>
        <p:spPr bwMode="auto">
          <a:xfrm>
            <a:off x="5383213" y="3292475"/>
            <a:ext cx="3019425" cy="1552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0000"/>
                </a:solidFill>
              </a:rPr>
              <a:t>Soft spectrum</a:t>
            </a:r>
          </a:p>
          <a:p>
            <a:pPr eaLnBrk="1" hangingPunct="1">
              <a:spcBef>
                <a:spcPct val="50000"/>
              </a:spcBef>
            </a:pPr>
            <a:r>
              <a:rPr lang="en-GB">
                <a:solidFill>
                  <a:srgbClr val="FF0000"/>
                </a:solidFill>
              </a:rPr>
              <a:t>Most power at low E </a:t>
            </a:r>
          </a:p>
          <a:p>
            <a:pPr eaLnBrk="1" hangingPunct="1">
              <a:spcBef>
                <a:spcPct val="50000"/>
              </a:spcBef>
            </a:pPr>
            <a:r>
              <a:rPr lang="en-GB">
                <a:solidFill>
                  <a:srgbClr val="FF0000"/>
                </a:solidFill>
                <a:latin typeface="Symbol" pitchFamily="18" charset="2"/>
              </a:rPr>
              <a:t>a&gt;1 G&gt;2</a:t>
            </a:r>
            <a:endParaRPr lang="en-US">
              <a:solidFill>
                <a:srgbClr val="FF0000"/>
              </a:solidFill>
              <a:latin typeface="Symbol" pitchFamily="18" charset="2"/>
            </a:endParaRPr>
          </a:p>
        </p:txBody>
      </p:sp>
      <p:sp>
        <p:nvSpPr>
          <p:cNvPr id="26634" name="Text Box 24"/>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dirty="0" err="1">
                <a:solidFill>
                  <a:srgbClr val="008000"/>
                </a:solidFill>
              </a:rPr>
              <a:t>dL</a:t>
            </a:r>
            <a:r>
              <a:rPr lang="en-GB" dirty="0">
                <a:solidFill>
                  <a:srgbClr val="008000"/>
                </a:solidFill>
              </a:rPr>
              <a:t>=  F(E) </a:t>
            </a:r>
            <a:r>
              <a:rPr lang="en-GB" dirty="0" err="1">
                <a:solidFill>
                  <a:srgbClr val="008000"/>
                </a:solidFill>
              </a:rPr>
              <a:t>dE</a:t>
            </a:r>
            <a:r>
              <a:rPr lang="en-GB" dirty="0">
                <a:solidFill>
                  <a:srgbClr val="008000"/>
                </a:solidFill>
              </a:rPr>
              <a:t> =  EF(E) </a:t>
            </a:r>
            <a:r>
              <a:rPr lang="en-GB" dirty="0" err="1">
                <a:solidFill>
                  <a:srgbClr val="008000"/>
                </a:solidFill>
              </a:rPr>
              <a:t>dE</a:t>
            </a:r>
            <a:r>
              <a:rPr lang="en-GB" dirty="0">
                <a:solidFill>
                  <a:srgbClr val="008000"/>
                </a:solidFill>
              </a:rPr>
              <a:t>/E = EF(E) </a:t>
            </a:r>
            <a:r>
              <a:rPr lang="en-GB" dirty="0" err="1">
                <a:solidFill>
                  <a:srgbClr val="008000"/>
                </a:solidFill>
              </a:rPr>
              <a:t>dlog</a:t>
            </a:r>
            <a:r>
              <a:rPr lang="en-GB" dirty="0">
                <a:solidFill>
                  <a:srgbClr val="008000"/>
                </a:solidFill>
              </a:rPr>
              <a:t> E</a:t>
            </a:r>
          </a:p>
          <a:p>
            <a:pPr eaLnBrk="1" hangingPunct="1">
              <a:spcBef>
                <a:spcPct val="50000"/>
              </a:spcBef>
            </a:pPr>
            <a:endParaRPr lang="en-US" dirty="0">
              <a:solidFill>
                <a:srgbClr val="0080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body" sz="half" idx="1"/>
          </p:nvPr>
        </p:nvSpPr>
        <p:spPr>
          <a:xfrm>
            <a:off x="328613" y="1187450"/>
            <a:ext cx="4171950" cy="4630738"/>
          </a:xfrm>
        </p:spPr>
        <p:txBody>
          <a:bodyPr/>
          <a:lstStyle/>
          <a:p>
            <a:pPr eaLnBrk="1" hangingPunct="1">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smtClean="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defRPr/>
            </a:pPr>
            <a:endParaRPr lang="en-GB" sz="2400" dirty="0" smtClean="0">
              <a:solidFill>
                <a:srgbClr val="008000"/>
              </a:solidFill>
            </a:endParaRPr>
          </a:p>
          <a:p>
            <a:pPr eaLnBrk="1" hangingPunct="1">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defRPr/>
            </a:pPr>
            <a:endParaRPr lang="en-GB" sz="2400" dirty="0" smtClean="0">
              <a:solidFill>
                <a:srgbClr val="008000"/>
              </a:solidFill>
            </a:endParaRPr>
          </a:p>
        </p:txBody>
      </p:sp>
      <p:sp>
        <p:nvSpPr>
          <p:cNvPr id="27651"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7652" name="Text Box 4"/>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a:solidFill>
                  <a:srgbClr val="008000"/>
                </a:solidFill>
              </a:rPr>
              <a:t>dL=  F(E) dE =  EF(E) dE/E = EF(E) dlog E</a:t>
            </a:r>
          </a:p>
          <a:p>
            <a:pPr eaLnBrk="1" hangingPunct="1">
              <a:spcBef>
                <a:spcPct val="50000"/>
              </a:spcBef>
            </a:pPr>
            <a:endParaRPr lang="en-US">
              <a:solidFill>
                <a:srgbClr val="008000"/>
              </a:solidFill>
            </a:endParaRPr>
          </a:p>
        </p:txBody>
      </p:sp>
      <p:sp>
        <p:nvSpPr>
          <p:cNvPr id="27653" name="Line 5"/>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4" name="Line 6"/>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5" name="Rectangle 7"/>
          <p:cNvSpPr>
            <a:spLocks noChangeArrowheads="1"/>
          </p:cNvSpPr>
          <p:nvPr/>
        </p:nvSpPr>
        <p:spPr bwMode="auto">
          <a:xfrm rot="16200000">
            <a:off x="3834606" y="2158059"/>
            <a:ext cx="1760537"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dirty="0"/>
              <a:t>Log</a:t>
            </a:r>
            <a:r>
              <a:rPr lang="en-GB" dirty="0">
                <a:latin typeface="Symbol" pitchFamily="18" charset="2"/>
              </a:rPr>
              <a:t> </a:t>
            </a:r>
            <a:r>
              <a:rPr lang="en-GB" dirty="0" err="1">
                <a:latin typeface="Symbol" pitchFamily="18" charset="2"/>
              </a:rPr>
              <a:t>E</a:t>
            </a:r>
            <a:r>
              <a:rPr lang="en-GB" dirty="0" err="1"/>
              <a:t>f</a:t>
            </a:r>
            <a:r>
              <a:rPr lang="en-GB" dirty="0"/>
              <a:t>(</a:t>
            </a:r>
            <a:r>
              <a:rPr lang="en-GB" dirty="0">
                <a:latin typeface="Symbol" pitchFamily="18" charset="2"/>
              </a:rPr>
              <a:t>E</a:t>
            </a:r>
            <a:r>
              <a:rPr lang="en-GB" dirty="0"/>
              <a:t>)</a:t>
            </a:r>
            <a:endParaRPr lang="en-US" dirty="0"/>
          </a:p>
        </p:txBody>
      </p:sp>
      <p:sp>
        <p:nvSpPr>
          <p:cNvPr id="27656" name="Rectangle 8"/>
          <p:cNvSpPr>
            <a:spLocks noChangeArrowheads="1"/>
          </p:cNvSpPr>
          <p:nvPr/>
        </p:nvSpPr>
        <p:spPr bwMode="auto">
          <a:xfrm>
            <a:off x="7146925" y="5086350"/>
            <a:ext cx="176053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7657" name="Line 10"/>
          <p:cNvSpPr>
            <a:spLocks noChangeShapeType="1"/>
          </p:cNvSpPr>
          <p:nvPr/>
        </p:nvSpPr>
        <p:spPr bwMode="auto">
          <a:xfrm flipH="1">
            <a:off x="5487988" y="2263775"/>
            <a:ext cx="3133725" cy="1350963"/>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7658" name="Text Box 11"/>
          <p:cNvSpPr txBox="1">
            <a:spLocks noChangeArrowheads="1"/>
          </p:cNvSpPr>
          <p:nvPr/>
        </p:nvSpPr>
        <p:spPr bwMode="auto">
          <a:xfrm>
            <a:off x="5969000" y="3292475"/>
            <a:ext cx="3019425" cy="15718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70C0"/>
                </a:solidFill>
              </a:rPr>
              <a:t>hard spectrum</a:t>
            </a:r>
          </a:p>
          <a:p>
            <a:pPr eaLnBrk="1" hangingPunct="1">
              <a:spcBef>
                <a:spcPct val="50000"/>
              </a:spcBef>
            </a:pPr>
            <a:r>
              <a:rPr lang="en-GB">
                <a:solidFill>
                  <a:srgbClr val="0070C0"/>
                </a:solidFill>
              </a:rPr>
              <a:t>Most power at high E </a:t>
            </a:r>
          </a:p>
          <a:p>
            <a:pPr eaLnBrk="1" hangingPunct="1">
              <a:spcBef>
                <a:spcPct val="50000"/>
              </a:spcBef>
            </a:pPr>
            <a:r>
              <a:rPr lang="en-GB">
                <a:solidFill>
                  <a:srgbClr val="0070C0"/>
                </a:solidFill>
                <a:latin typeface="Symbol" pitchFamily="18" charset="2"/>
              </a:rPr>
              <a:t>a&lt;1 G&lt;2</a:t>
            </a:r>
            <a:endParaRPr lang="en-US">
              <a:solidFill>
                <a:srgbClr val="0070C0"/>
              </a:solidFill>
              <a:latin typeface="Symbol" pitchFamily="18" charset="2"/>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body" sz="half" idx="1"/>
          </p:nvPr>
        </p:nvSpPr>
        <p:spPr>
          <a:xfrm>
            <a:off x="328613" y="1187450"/>
            <a:ext cx="4171950" cy="4630738"/>
          </a:xfrm>
        </p:spPr>
        <p:txBody>
          <a:bodyPr/>
          <a:lstStyle/>
          <a:p>
            <a:pPr eaLnBrk="1" hangingPunct="1">
              <a:defRPr/>
            </a:pPr>
            <a:r>
              <a:rPr lang="en-GB" sz="2400" dirty="0" smtClean="0">
                <a:solidFill>
                  <a:srgbClr val="008000"/>
                </a:solidFill>
              </a:rPr>
              <a:t>Plot </a:t>
            </a:r>
            <a:r>
              <a:rPr lang="en-GB" sz="2400" dirty="0" err="1" smtClean="0">
                <a:solidFill>
                  <a:srgbClr val="008000"/>
                </a:solidFill>
                <a:latin typeface="Symbol" pitchFamily="18" charset="2"/>
              </a:rPr>
              <a:t>n</a:t>
            </a:r>
            <a:r>
              <a:rPr lang="en-GB" sz="2400" dirty="0" err="1" smtClean="0">
                <a:solidFill>
                  <a:srgbClr val="008000"/>
                </a:solidFill>
              </a:rPr>
              <a:t>f</a:t>
            </a:r>
            <a:r>
              <a:rPr lang="en-GB" sz="2400" dirty="0" smtClean="0">
                <a:solidFill>
                  <a:srgbClr val="008000"/>
                </a:solidFill>
              </a:rPr>
              <a:t>(</a:t>
            </a:r>
            <a:r>
              <a:rPr lang="en-GB" sz="2400" dirty="0" smtClean="0">
                <a:solidFill>
                  <a:srgbClr val="008000"/>
                </a:solidFill>
                <a:latin typeface="Symbol" pitchFamily="18" charset="2"/>
              </a:rPr>
              <a:t>n</a:t>
            </a:r>
            <a:r>
              <a:rPr lang="en-GB" sz="2400" dirty="0" smtClean="0">
                <a:solidFill>
                  <a:srgbClr val="008000"/>
                </a:solidFill>
              </a:rPr>
              <a:t>) as this peaks at energy where power output of source peaks. </a:t>
            </a:r>
          </a:p>
          <a:p>
            <a:pPr eaLnBrk="1" hangingPunct="1">
              <a:lnSpc>
                <a:spcPct val="90000"/>
              </a:lnSpc>
              <a:defRPr/>
            </a:pPr>
            <a:r>
              <a:rPr lang="en-GB" sz="2400" dirty="0" smtClean="0">
                <a:solidFill>
                  <a:srgbClr val="008000"/>
                </a:solidFill>
              </a:rPr>
              <a:t>N(E)=AE </a:t>
            </a:r>
            <a:r>
              <a:rPr lang="en-GB" sz="2400" baseline="30000" dirty="0" smtClean="0">
                <a:solidFill>
                  <a:srgbClr val="008000"/>
                </a:solidFill>
                <a:latin typeface="Symbol" pitchFamily="18" charset="2"/>
              </a:rPr>
              <a:t>-G</a:t>
            </a:r>
          </a:p>
          <a:p>
            <a:pPr eaLnBrk="1" hangingPunct="1">
              <a:lnSpc>
                <a:spcPct val="90000"/>
              </a:lnSpc>
              <a:defRPr/>
            </a:pPr>
            <a:r>
              <a:rPr lang="en-GB" sz="2400" dirty="0" smtClean="0">
                <a:solidFill>
                  <a:srgbClr val="008000"/>
                </a:solidFill>
              </a:rPr>
              <a:t>F(E)=EN(E)= AE</a:t>
            </a:r>
            <a:r>
              <a:rPr lang="en-GB" sz="2400" baseline="30000" dirty="0" smtClean="0">
                <a:solidFill>
                  <a:srgbClr val="008000"/>
                </a:solidFill>
                <a:latin typeface="Symbol" pitchFamily="18" charset="2"/>
              </a:rPr>
              <a:t>-G+1</a:t>
            </a:r>
            <a:r>
              <a:rPr lang="en-GB" sz="2400" dirty="0" smtClean="0">
                <a:solidFill>
                  <a:srgbClr val="008000"/>
                </a:solidFill>
              </a:rPr>
              <a:t>=AE</a:t>
            </a:r>
            <a:r>
              <a:rPr lang="en-GB" sz="2400" baseline="30000" dirty="0" smtClean="0">
                <a:solidFill>
                  <a:srgbClr val="008000"/>
                </a:solidFill>
              </a:rPr>
              <a:t>-</a:t>
            </a:r>
            <a:r>
              <a:rPr lang="en-GB" sz="2400" baseline="30000" dirty="0" smtClean="0">
                <a:solidFill>
                  <a:srgbClr val="008000"/>
                </a:solidFill>
                <a:latin typeface="Symbol" pitchFamily="18" charset="2"/>
              </a:rPr>
              <a:t>a</a:t>
            </a:r>
          </a:p>
          <a:p>
            <a:pPr marL="0" indent="0" eaLnBrk="1" hangingPunct="1">
              <a:lnSpc>
                <a:spcPct val="90000"/>
              </a:lnSpc>
              <a:buFontTx/>
              <a:buNone/>
              <a:defRPr/>
            </a:pPr>
            <a:r>
              <a:rPr lang="en-GB" sz="2400" baseline="30000" dirty="0" smtClean="0">
                <a:solidFill>
                  <a:srgbClr val="008000"/>
                </a:solidFill>
                <a:latin typeface="Symbol" pitchFamily="18" charset="2"/>
              </a:rPr>
              <a:t> </a:t>
            </a:r>
            <a:r>
              <a:rPr lang="en-GB" sz="2400" dirty="0" smtClean="0">
                <a:solidFill>
                  <a:srgbClr val="008000"/>
                </a:solidFill>
                <a:latin typeface="Symbol" pitchFamily="18" charset="2"/>
              </a:rPr>
              <a:t>    a=G-1</a:t>
            </a:r>
          </a:p>
          <a:p>
            <a:pPr eaLnBrk="1" hangingPunct="1">
              <a:defRPr/>
            </a:pPr>
            <a:endParaRPr lang="en-GB" sz="2400" dirty="0" smtClean="0">
              <a:solidFill>
                <a:srgbClr val="008000"/>
              </a:solidFill>
            </a:endParaRPr>
          </a:p>
          <a:p>
            <a:pPr eaLnBrk="1" hangingPunct="1">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buFontTx/>
              <a:buNone/>
              <a:defRPr/>
            </a:pPr>
            <a:endParaRPr lang="en-GB" sz="2400" dirty="0" smtClean="0">
              <a:solidFill>
                <a:srgbClr val="008000"/>
              </a:solidFill>
            </a:endParaRPr>
          </a:p>
          <a:p>
            <a:pPr eaLnBrk="1" hangingPunct="1">
              <a:defRPr/>
            </a:pPr>
            <a:endParaRPr lang="en-GB" sz="2400" dirty="0" smtClean="0">
              <a:solidFill>
                <a:srgbClr val="008000"/>
              </a:solidFill>
            </a:endParaRPr>
          </a:p>
        </p:txBody>
      </p:sp>
      <p:sp>
        <p:nvSpPr>
          <p:cNvPr id="28675"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a:t>
            </a:r>
          </a:p>
        </p:txBody>
      </p:sp>
      <p:sp>
        <p:nvSpPr>
          <p:cNvPr id="28676" name="Line 5"/>
          <p:cNvSpPr>
            <a:spLocks noChangeShapeType="1"/>
          </p:cNvSpPr>
          <p:nvPr/>
        </p:nvSpPr>
        <p:spPr bwMode="auto">
          <a:xfrm>
            <a:off x="5153025" y="50212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8677" name="Line 6"/>
          <p:cNvSpPr>
            <a:spLocks noChangeShapeType="1"/>
          </p:cNvSpPr>
          <p:nvPr/>
        </p:nvSpPr>
        <p:spPr bwMode="auto">
          <a:xfrm rot="-5400000">
            <a:off x="3336925" y="3205163"/>
            <a:ext cx="368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8678" name="Rectangle 7"/>
          <p:cNvSpPr>
            <a:spLocks noChangeArrowheads="1"/>
          </p:cNvSpPr>
          <p:nvPr/>
        </p:nvSpPr>
        <p:spPr bwMode="auto">
          <a:xfrm rot="16200000">
            <a:off x="3834606" y="2158059"/>
            <a:ext cx="1760537"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dirty="0"/>
              <a:t>Log</a:t>
            </a:r>
            <a:r>
              <a:rPr lang="en-GB" dirty="0">
                <a:latin typeface="Symbol" pitchFamily="18" charset="2"/>
              </a:rPr>
              <a:t> </a:t>
            </a:r>
            <a:r>
              <a:rPr lang="en-GB" dirty="0" err="1">
                <a:latin typeface="Symbol" pitchFamily="18" charset="2"/>
              </a:rPr>
              <a:t>E</a:t>
            </a:r>
            <a:r>
              <a:rPr lang="en-GB" dirty="0" err="1"/>
              <a:t>f</a:t>
            </a:r>
            <a:r>
              <a:rPr lang="en-GB" dirty="0"/>
              <a:t>(</a:t>
            </a:r>
            <a:r>
              <a:rPr lang="en-GB" dirty="0">
                <a:latin typeface="Symbol" pitchFamily="18" charset="2"/>
              </a:rPr>
              <a:t>E</a:t>
            </a:r>
            <a:r>
              <a:rPr lang="en-GB" dirty="0"/>
              <a:t>)</a:t>
            </a:r>
            <a:endParaRPr lang="en-US" dirty="0"/>
          </a:p>
        </p:txBody>
      </p:sp>
      <p:sp>
        <p:nvSpPr>
          <p:cNvPr id="28679" name="Rectangle 8"/>
          <p:cNvSpPr>
            <a:spLocks noChangeArrowheads="1"/>
          </p:cNvSpPr>
          <p:nvPr/>
        </p:nvSpPr>
        <p:spPr bwMode="auto">
          <a:xfrm>
            <a:off x="7146925" y="5086350"/>
            <a:ext cx="176053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GB"/>
              <a:t>Log</a:t>
            </a:r>
            <a:r>
              <a:rPr lang="en-GB">
                <a:latin typeface="Symbol" pitchFamily="18" charset="2"/>
              </a:rPr>
              <a:t> E</a:t>
            </a:r>
            <a:endParaRPr lang="en-US"/>
          </a:p>
        </p:txBody>
      </p:sp>
      <p:sp>
        <p:nvSpPr>
          <p:cNvPr id="28680" name="Line 11"/>
          <p:cNvSpPr>
            <a:spLocks noChangeShapeType="1"/>
          </p:cNvSpPr>
          <p:nvPr/>
        </p:nvSpPr>
        <p:spPr bwMode="auto">
          <a:xfrm flipH="1">
            <a:off x="5459413" y="2786063"/>
            <a:ext cx="3235325" cy="158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8681" name="Text Box 12"/>
          <p:cNvSpPr txBox="1">
            <a:spLocks noChangeArrowheads="1"/>
          </p:cNvSpPr>
          <p:nvPr/>
        </p:nvSpPr>
        <p:spPr bwMode="auto">
          <a:xfrm>
            <a:off x="5683250" y="3292475"/>
            <a:ext cx="3460750" cy="15718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t>flat spectrum</a:t>
            </a:r>
          </a:p>
          <a:p>
            <a:pPr eaLnBrk="1" hangingPunct="1">
              <a:spcBef>
                <a:spcPct val="50000"/>
              </a:spcBef>
            </a:pPr>
            <a:r>
              <a:rPr lang="en-GB" dirty="0"/>
              <a:t>Equal power per decade</a:t>
            </a:r>
          </a:p>
          <a:p>
            <a:pPr eaLnBrk="1" hangingPunct="1">
              <a:spcBef>
                <a:spcPct val="50000"/>
              </a:spcBef>
            </a:pPr>
            <a:r>
              <a:rPr lang="en-GB" dirty="0">
                <a:latin typeface="Symbol" pitchFamily="18" charset="2"/>
              </a:rPr>
              <a:t>a=1 G=2</a:t>
            </a:r>
            <a:endParaRPr lang="en-US" dirty="0">
              <a:latin typeface="Symbol" pitchFamily="18" charset="2"/>
            </a:endParaRPr>
          </a:p>
        </p:txBody>
      </p:sp>
      <p:sp>
        <p:nvSpPr>
          <p:cNvPr id="28682" name="Text Box 13"/>
          <p:cNvSpPr txBox="1">
            <a:spLocks noChangeArrowheads="1"/>
          </p:cNvSpPr>
          <p:nvPr/>
        </p:nvSpPr>
        <p:spPr bwMode="auto">
          <a:xfrm>
            <a:off x="493713" y="6154738"/>
            <a:ext cx="8359775" cy="9439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spcBef>
                <a:spcPct val="20000"/>
              </a:spcBef>
            </a:pPr>
            <a:r>
              <a:rPr lang="en-GB">
                <a:solidFill>
                  <a:srgbClr val="008000"/>
                </a:solidFill>
              </a:rPr>
              <a:t>dL=  F(E) dE =  EF(E) dE/E = EF(E) dlog E</a:t>
            </a:r>
          </a:p>
          <a:p>
            <a:pPr eaLnBrk="1" hangingPunct="1">
              <a:spcBef>
                <a:spcPct val="50000"/>
              </a:spcBef>
            </a:pPr>
            <a:endParaRPr lang="en-US">
              <a:solidFill>
                <a:srgbClr val="0080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776913" y="37338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3301699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853113" y="34290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2896851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29712" name="Freeform 16"/>
          <p:cNvSpPr>
            <a:spLocks/>
          </p:cNvSpPr>
          <p:nvPr/>
        </p:nvSpPr>
        <p:spPr bwMode="auto">
          <a:xfrm>
            <a:off x="5776913" y="37338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767291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sz="half" idx="1"/>
          </p:nvPr>
        </p:nvSpPr>
        <p:spPr>
          <a:xfrm>
            <a:off x="228600" y="1196975"/>
            <a:ext cx="8915400" cy="11811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ds</a:t>
            </a:r>
            <a:r>
              <a:rPr lang="en-GB" baseline="30000" smtClean="0">
                <a:solidFill>
                  <a:srgbClr val="FFFF66"/>
                </a:solidFill>
              </a:rPr>
              <a:t>2</a:t>
            </a:r>
            <a:r>
              <a:rPr lang="en-GB" smtClean="0">
                <a:solidFill>
                  <a:srgbClr val="FFFF66"/>
                </a:solidFill>
              </a:rPr>
              <a:t>=c</a:t>
            </a:r>
            <a:r>
              <a:rPr lang="en-GB" baseline="30000" smtClean="0">
                <a:solidFill>
                  <a:srgbClr val="FFFF66"/>
                </a:solidFill>
              </a:rPr>
              <a:t>2</a:t>
            </a:r>
            <a:r>
              <a:rPr lang="en-GB" smtClean="0">
                <a:solidFill>
                  <a:srgbClr val="FFFF66"/>
                </a:solidFill>
              </a:rPr>
              <a:t>d</a:t>
            </a:r>
            <a:r>
              <a:rPr lang="en-GB" smtClean="0">
                <a:solidFill>
                  <a:srgbClr val="FFFF66"/>
                </a:solidFill>
                <a:latin typeface="Symbol" pitchFamily="18" charset="2"/>
              </a:rPr>
              <a:t>t</a:t>
            </a:r>
            <a:r>
              <a:rPr lang="en-GB" baseline="30000" smtClean="0">
                <a:solidFill>
                  <a:srgbClr val="FFFF66"/>
                </a:solidFill>
              </a:rPr>
              <a:t>2</a:t>
            </a:r>
            <a:r>
              <a:rPr lang="en-GB" smtClean="0">
                <a:solidFill>
                  <a:srgbClr val="FFFF66"/>
                </a:solidFill>
              </a:rPr>
              <a:t>=c</a:t>
            </a:r>
            <a:r>
              <a:rPr lang="en-GB" baseline="30000" smtClean="0">
                <a:solidFill>
                  <a:srgbClr val="FFFF66"/>
                </a:solidFill>
              </a:rPr>
              <a:t>2</a:t>
            </a:r>
            <a:r>
              <a:rPr lang="en-GB" smtClean="0">
                <a:solidFill>
                  <a:srgbClr val="FFFF66"/>
                </a:solidFill>
              </a:rPr>
              <a:t>dt</a:t>
            </a:r>
            <a:r>
              <a:rPr lang="en-GB" baseline="30000" smtClean="0">
                <a:solidFill>
                  <a:srgbClr val="FFFF66"/>
                </a:solidFill>
              </a:rPr>
              <a:t>2 </a:t>
            </a:r>
            <a:r>
              <a:rPr lang="en-GB" smtClean="0">
                <a:solidFill>
                  <a:srgbClr val="FFFF66"/>
                </a:solidFill>
              </a:rPr>
              <a:t>- dx</a:t>
            </a:r>
            <a:r>
              <a:rPr lang="en-GB" baseline="30000" smtClean="0">
                <a:solidFill>
                  <a:srgbClr val="FFFF66"/>
                </a:solidFill>
              </a:rPr>
              <a:t>2  </a:t>
            </a:r>
          </a:p>
          <a:p>
            <a:pPr eaLnBrk="1" hangingPunct="1"/>
            <a:r>
              <a:rPr lang="en-GB" smtClean="0">
                <a:solidFill>
                  <a:srgbClr val="FFFF66"/>
                </a:solidFill>
              </a:rPr>
              <a:t>Travelling at fixed speed c through spacetime….</a:t>
            </a:r>
          </a:p>
          <a:p>
            <a:pPr eaLnBrk="1" hangingPunct="1">
              <a:buFontTx/>
              <a:buNone/>
            </a:pPr>
            <a:endParaRPr lang="en-GB" smtClean="0">
              <a:solidFill>
                <a:srgbClr val="FFFF66"/>
              </a:solidFill>
            </a:endParaRPr>
          </a:p>
          <a:p>
            <a:pPr eaLnBrk="1" hangingPunct="1">
              <a:buFontTx/>
              <a:buNone/>
            </a:pPr>
            <a:endParaRPr lang="en-GB" baseline="30000" smtClean="0">
              <a:solidFill>
                <a:srgbClr val="FFFF66"/>
              </a:solidFill>
              <a:latin typeface="Symbol" pitchFamily="18" charset="2"/>
            </a:endParaRPr>
          </a:p>
        </p:txBody>
      </p:sp>
      <p:sp>
        <p:nvSpPr>
          <p:cNvPr id="4099"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Special relativity</a:t>
            </a:r>
          </a:p>
        </p:txBody>
      </p:sp>
      <p:sp>
        <p:nvSpPr>
          <p:cNvPr id="4100" name="Rectangle 11"/>
          <p:cNvSpPr>
            <a:spLocks noChangeArrowheads="1"/>
          </p:cNvSpPr>
          <p:nvPr/>
        </p:nvSpPr>
        <p:spPr bwMode="auto">
          <a:xfrm>
            <a:off x="5181600" y="4572000"/>
            <a:ext cx="3733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endParaRPr lang="en-US">
              <a:solidFill>
                <a:srgbClr val="FFFF66"/>
              </a:solidFill>
            </a:endParaRPr>
          </a:p>
        </p:txBody>
      </p:sp>
      <p:sp>
        <p:nvSpPr>
          <p:cNvPr id="4101" name="Rectangle 17"/>
          <p:cNvSpPr>
            <a:spLocks noChangeArrowheads="1"/>
          </p:cNvSpPr>
          <p:nvPr/>
        </p:nvSpPr>
        <p:spPr bwMode="auto">
          <a:xfrm>
            <a:off x="228600" y="4581525"/>
            <a:ext cx="8915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sz="2800" dirty="0">
                <a:solidFill>
                  <a:srgbClr val="FFFF66"/>
                </a:solidFill>
              </a:rPr>
              <a:t>Generally all through time</a:t>
            </a:r>
          </a:p>
          <a:p>
            <a:pPr marL="342900" indent="-342900" algn="l">
              <a:spcBef>
                <a:spcPct val="20000"/>
              </a:spcBef>
              <a:buFontTx/>
              <a:buChar char="•"/>
            </a:pPr>
            <a:r>
              <a:rPr lang="en-GB" sz="2800" dirty="0">
                <a:solidFill>
                  <a:srgbClr val="FFFF66"/>
                </a:solidFill>
              </a:rPr>
              <a:t>If put some of the motion through space then takes </a:t>
            </a:r>
          </a:p>
          <a:p>
            <a:pPr marL="342900" indent="-342900" algn="l">
              <a:spcBef>
                <a:spcPct val="20000"/>
              </a:spcBef>
            </a:pPr>
            <a:r>
              <a:rPr lang="en-GB" sz="2800" dirty="0">
                <a:solidFill>
                  <a:srgbClr val="FFFF66"/>
                </a:solidFill>
              </a:rPr>
              <a:t>    longer to move through time (time dilation) </a:t>
            </a:r>
          </a:p>
          <a:p>
            <a:pPr marL="342900" indent="-342900" algn="l">
              <a:spcBef>
                <a:spcPct val="20000"/>
              </a:spcBef>
              <a:buFontTx/>
              <a:buChar char="•"/>
            </a:pPr>
            <a:r>
              <a:rPr lang="en-GB" sz="2800" dirty="0">
                <a:solidFill>
                  <a:srgbClr val="FFFF66"/>
                </a:solidFill>
              </a:rPr>
              <a:t>BUT only does inertial frames – not acceleration</a:t>
            </a:r>
          </a:p>
          <a:p>
            <a:pPr marL="342900" indent="-342900" algn="l">
              <a:spcBef>
                <a:spcPct val="20000"/>
              </a:spcBef>
            </a:pPr>
            <a:endParaRPr lang="en-GB" sz="2800" baseline="30000" dirty="0">
              <a:solidFill>
                <a:srgbClr val="FFFF66"/>
              </a:solidFill>
              <a:latin typeface="Symbol" pitchFamily="18" charset="2"/>
            </a:endParaRPr>
          </a:p>
        </p:txBody>
      </p:sp>
      <p:pic>
        <p:nvPicPr>
          <p:cNvPr id="125970" name="Picture 18" descr="racing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36838"/>
            <a:ext cx="206533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11111E-6 L 0.71406 -0.00393 " pathEditMode="relative" rAng="0" ptsTypes="AA">
                                      <p:cBhvr>
                                        <p:cTn id="6" dur="2000" fill="hold"/>
                                        <p:tgtEl>
                                          <p:spTgt spid="125970"/>
                                        </p:tgtEl>
                                        <p:attrNameLst>
                                          <p:attrName>ppt_x</p:attrName>
                                          <p:attrName>ppt_y</p:attrName>
                                        </p:attrNameLst>
                                      </p:cBhvr>
                                      <p:rCtr x="35694" y="-20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nodeType="clickEffect">
                                  <p:stCondLst>
                                    <p:cond delay="0"/>
                                  </p:stCondLst>
                                  <p:childTnLst>
                                    <p:animMotion origin="layout" path="M 2.5E-6 -1.85185E-6 L 0.71406 0.26921 " pathEditMode="relative" rAng="0" ptsTypes="AA">
                                      <p:cBhvr>
                                        <p:cTn id="10" dur="2000" fill="hold"/>
                                        <p:tgtEl>
                                          <p:spTgt spid="125970"/>
                                        </p:tgtEl>
                                        <p:attrNameLst>
                                          <p:attrName>ppt_x</p:attrName>
                                          <p:attrName>ppt_y</p:attrName>
                                        </p:attrNameLst>
                                      </p:cBhvr>
                                      <p:rCtr x="35694" y="1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buFontTx/>
              <a:buChar char="•"/>
            </a:pPr>
            <a:r>
              <a:rPr lang="en-GB" dirty="0">
                <a:solidFill>
                  <a:srgbClr val="008000"/>
                </a:solidFill>
              </a:rPr>
              <a:t>Maximum spin </a:t>
            </a:r>
            <a:r>
              <a:rPr lang="en-GB" i="1" dirty="0" err="1">
                <a:solidFill>
                  <a:srgbClr val="008000"/>
                </a:solidFill>
              </a:rPr>
              <a:t>T</a:t>
            </a:r>
            <a:r>
              <a:rPr lang="en-GB" baseline="-25000" dirty="0" err="1">
                <a:solidFill>
                  <a:srgbClr val="008000"/>
                </a:solidFill>
              </a:rPr>
              <a:t>max</a:t>
            </a:r>
            <a:r>
              <a:rPr lang="en-GB" dirty="0">
                <a:solidFill>
                  <a:srgbClr val="008000"/>
                </a:solidFill>
              </a:rPr>
              <a:t> is 3x higher at same total luminosity</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5" name="Oval 9"/>
          <p:cNvSpPr>
            <a:spLocks noChangeAspect="1" noChangeArrowheads="1"/>
          </p:cNvSpPr>
          <p:nvPr/>
        </p:nvSpPr>
        <p:spPr bwMode="auto">
          <a:xfrm>
            <a:off x="8299450" y="4417931"/>
            <a:ext cx="539750" cy="1557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729413" y="401955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CC3399"/>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2" name="Freeform 16"/>
          <p:cNvSpPr>
            <a:spLocks/>
          </p:cNvSpPr>
          <p:nvPr/>
        </p:nvSpPr>
        <p:spPr bwMode="auto">
          <a:xfrm>
            <a:off x="5776913" y="3744316"/>
            <a:ext cx="1949427" cy="1513484"/>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1235"/>
              <a:gd name="connsiteY0" fmla="*/ 9931 h 9931"/>
              <a:gd name="connsiteX1" fmla="*/ 3360 w 11235"/>
              <a:gd name="connsiteY1" fmla="*/ 3150 h 9931"/>
              <a:gd name="connsiteX2" fmla="*/ 6400 w 11235"/>
              <a:gd name="connsiteY2" fmla="*/ 1098 h 9931"/>
              <a:gd name="connsiteX3" fmla="*/ 11120 w 11235"/>
              <a:gd name="connsiteY3" fmla="*/ 598 h 9931"/>
              <a:gd name="connsiteX4" fmla="*/ 10000 w 11235"/>
              <a:gd name="connsiteY4" fmla="*/ 9598 h 9931"/>
              <a:gd name="connsiteX0" fmla="*/ 0 w 10930"/>
              <a:gd name="connsiteY0" fmla="*/ 10000 h 10000"/>
              <a:gd name="connsiteX1" fmla="*/ 2991 w 10930"/>
              <a:gd name="connsiteY1" fmla="*/ 3172 h 10000"/>
              <a:gd name="connsiteX2" fmla="*/ 5696 w 10930"/>
              <a:gd name="connsiteY2" fmla="*/ 1106 h 10000"/>
              <a:gd name="connsiteX3" fmla="*/ 9898 w 10930"/>
              <a:gd name="connsiteY3" fmla="*/ 602 h 10000"/>
              <a:gd name="connsiteX4" fmla="*/ 10930 w 10930"/>
              <a:gd name="connsiteY4" fmla="*/ 953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0000">
                <a:moveTo>
                  <a:pt x="0" y="10000"/>
                </a:moveTo>
                <a:cubicBezTo>
                  <a:pt x="854" y="7326"/>
                  <a:pt x="2038" y="4651"/>
                  <a:pt x="2991" y="3172"/>
                </a:cubicBezTo>
                <a:cubicBezTo>
                  <a:pt x="3943" y="1693"/>
                  <a:pt x="4546" y="1534"/>
                  <a:pt x="5696" y="1106"/>
                </a:cubicBezTo>
                <a:cubicBezTo>
                  <a:pt x="6847" y="678"/>
                  <a:pt x="9364" y="-825"/>
                  <a:pt x="9898" y="602"/>
                </a:cubicBezTo>
                <a:cubicBezTo>
                  <a:pt x="10432" y="2028"/>
                  <a:pt x="10734" y="7808"/>
                  <a:pt x="10930" y="9539"/>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8"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19"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1" name="Oval 5"/>
          <p:cNvSpPr>
            <a:spLocks noChangeArrowheads="1"/>
          </p:cNvSpPr>
          <p:nvPr/>
        </p:nvSpPr>
        <p:spPr bwMode="auto">
          <a:xfrm>
            <a:off x="6364288" y="2151459"/>
            <a:ext cx="958850" cy="283370"/>
          </a:xfrm>
          <a:prstGeom prst="ellipse">
            <a:avLst/>
          </a:prstGeom>
          <a:solidFill>
            <a:srgbClr val="CC3399"/>
          </a:solidFill>
          <a:ln>
            <a:noFill/>
          </a:ln>
          <a:effectLst/>
          <a:extLst/>
        </p:spPr>
        <p:txBody>
          <a:bodyPr wrap="none" anchor="ctr"/>
          <a:lstStyle/>
          <a:p>
            <a:endParaRPr lang="en-GB"/>
          </a:p>
        </p:txBody>
      </p:sp>
      <p:sp>
        <p:nvSpPr>
          <p:cNvPr id="21" name="Oval 9"/>
          <p:cNvSpPr>
            <a:spLocks noChangeAspect="1" noChangeArrowheads="1"/>
          </p:cNvSpPr>
          <p:nvPr/>
        </p:nvSpPr>
        <p:spPr bwMode="auto">
          <a:xfrm>
            <a:off x="6575426" y="2182813"/>
            <a:ext cx="506170" cy="14604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134628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buFontTx/>
              <a:buChar char="•"/>
            </a:pPr>
            <a:r>
              <a:rPr lang="en-GB" dirty="0">
                <a:solidFill>
                  <a:srgbClr val="008000"/>
                </a:solidFill>
              </a:rPr>
              <a:t>Maximum spin </a:t>
            </a:r>
            <a:r>
              <a:rPr lang="en-GB" i="1" dirty="0" err="1">
                <a:solidFill>
                  <a:srgbClr val="008000"/>
                </a:solidFill>
              </a:rPr>
              <a:t>T</a:t>
            </a:r>
            <a:r>
              <a:rPr lang="en-GB" baseline="-25000" dirty="0" err="1">
                <a:solidFill>
                  <a:srgbClr val="008000"/>
                </a:solidFill>
              </a:rPr>
              <a:t>max</a:t>
            </a:r>
            <a:r>
              <a:rPr lang="en-GB" dirty="0">
                <a:solidFill>
                  <a:srgbClr val="008000"/>
                </a:solidFill>
              </a:rPr>
              <a:t> is 3x higher at same total luminosity</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5" name="Oval 9"/>
          <p:cNvSpPr>
            <a:spLocks noChangeAspect="1" noChangeArrowheads="1"/>
          </p:cNvSpPr>
          <p:nvPr/>
        </p:nvSpPr>
        <p:spPr bwMode="auto">
          <a:xfrm>
            <a:off x="8375650" y="4113131"/>
            <a:ext cx="539750" cy="1557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805613" y="371475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CC3399"/>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2" name="Freeform 16"/>
          <p:cNvSpPr>
            <a:spLocks/>
          </p:cNvSpPr>
          <p:nvPr/>
        </p:nvSpPr>
        <p:spPr bwMode="auto">
          <a:xfrm>
            <a:off x="5853113" y="3439516"/>
            <a:ext cx="1949427" cy="1513484"/>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1235"/>
              <a:gd name="connsiteY0" fmla="*/ 9931 h 9931"/>
              <a:gd name="connsiteX1" fmla="*/ 3360 w 11235"/>
              <a:gd name="connsiteY1" fmla="*/ 3150 h 9931"/>
              <a:gd name="connsiteX2" fmla="*/ 6400 w 11235"/>
              <a:gd name="connsiteY2" fmla="*/ 1098 h 9931"/>
              <a:gd name="connsiteX3" fmla="*/ 11120 w 11235"/>
              <a:gd name="connsiteY3" fmla="*/ 598 h 9931"/>
              <a:gd name="connsiteX4" fmla="*/ 10000 w 11235"/>
              <a:gd name="connsiteY4" fmla="*/ 9598 h 9931"/>
              <a:gd name="connsiteX0" fmla="*/ 0 w 10930"/>
              <a:gd name="connsiteY0" fmla="*/ 10000 h 10000"/>
              <a:gd name="connsiteX1" fmla="*/ 2991 w 10930"/>
              <a:gd name="connsiteY1" fmla="*/ 3172 h 10000"/>
              <a:gd name="connsiteX2" fmla="*/ 5696 w 10930"/>
              <a:gd name="connsiteY2" fmla="*/ 1106 h 10000"/>
              <a:gd name="connsiteX3" fmla="*/ 9898 w 10930"/>
              <a:gd name="connsiteY3" fmla="*/ 602 h 10000"/>
              <a:gd name="connsiteX4" fmla="*/ 10930 w 10930"/>
              <a:gd name="connsiteY4" fmla="*/ 953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0000">
                <a:moveTo>
                  <a:pt x="0" y="10000"/>
                </a:moveTo>
                <a:cubicBezTo>
                  <a:pt x="854" y="7326"/>
                  <a:pt x="2038" y="4651"/>
                  <a:pt x="2991" y="3172"/>
                </a:cubicBezTo>
                <a:cubicBezTo>
                  <a:pt x="3943" y="1693"/>
                  <a:pt x="4546" y="1534"/>
                  <a:pt x="5696" y="1106"/>
                </a:cubicBezTo>
                <a:cubicBezTo>
                  <a:pt x="6847" y="678"/>
                  <a:pt x="9364" y="-825"/>
                  <a:pt x="9898" y="602"/>
                </a:cubicBezTo>
                <a:cubicBezTo>
                  <a:pt x="10432" y="2028"/>
                  <a:pt x="10734" y="7808"/>
                  <a:pt x="10930" y="9539"/>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18"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round/>
            <a:headEnd/>
            <a:tailEnd/>
          </a:ln>
          <a:effectLst/>
          <a:extLst/>
        </p:spPr>
        <p:txBody>
          <a:bodyPr/>
          <a:lstStyle/>
          <a:p>
            <a:endParaRPr lang="en-GB"/>
          </a:p>
        </p:txBody>
      </p:sp>
      <p:sp>
        <p:nvSpPr>
          <p:cNvPr id="19"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29701" name="Oval 5"/>
          <p:cNvSpPr>
            <a:spLocks noChangeArrowheads="1"/>
          </p:cNvSpPr>
          <p:nvPr/>
        </p:nvSpPr>
        <p:spPr bwMode="auto">
          <a:xfrm>
            <a:off x="6364288" y="2151459"/>
            <a:ext cx="958850" cy="283370"/>
          </a:xfrm>
          <a:prstGeom prst="ellipse">
            <a:avLst/>
          </a:prstGeom>
          <a:solidFill>
            <a:srgbClr val="CC3399"/>
          </a:solidFill>
          <a:ln>
            <a:noFill/>
          </a:ln>
          <a:effectLst/>
          <a:extLst/>
        </p:spPr>
        <p:txBody>
          <a:bodyPr wrap="none" anchor="ctr"/>
          <a:lstStyle/>
          <a:p>
            <a:endParaRPr lang="en-GB"/>
          </a:p>
        </p:txBody>
      </p:sp>
      <p:sp>
        <p:nvSpPr>
          <p:cNvPr id="21" name="Oval 9"/>
          <p:cNvSpPr>
            <a:spLocks noChangeAspect="1" noChangeArrowheads="1"/>
          </p:cNvSpPr>
          <p:nvPr/>
        </p:nvSpPr>
        <p:spPr bwMode="auto">
          <a:xfrm>
            <a:off x="6575426" y="2182813"/>
            <a:ext cx="506170" cy="14604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55196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Observed disc spectra in BHB!!</a:t>
            </a:r>
          </a:p>
        </p:txBody>
      </p:sp>
      <p:sp>
        <p:nvSpPr>
          <p:cNvPr id="515075" name="Rectangle 3"/>
          <p:cNvSpPr>
            <a:spLocks noGrp="1" noChangeArrowheads="1"/>
          </p:cNvSpPr>
          <p:nvPr>
            <p:ph type="body" sz="half" idx="1"/>
          </p:nvPr>
        </p:nvSpPr>
        <p:spPr>
          <a:xfrm>
            <a:off x="161925" y="1770063"/>
            <a:ext cx="4064000" cy="4189412"/>
          </a:xfrm>
          <a:noFill/>
          <a:ln/>
        </p:spPr>
        <p:txBody>
          <a:bodyPr/>
          <a:lstStyle/>
          <a:p>
            <a:pPr>
              <a:buFontTx/>
              <a:buNone/>
            </a:pPr>
            <a:endParaRPr lang="en-GB" sz="2800" baseline="-25000" dirty="0">
              <a:solidFill>
                <a:srgbClr val="008000"/>
              </a:solidFill>
            </a:endParaRPr>
          </a:p>
          <a:p>
            <a:r>
              <a:rPr lang="en-GB" sz="2400" dirty="0">
                <a:solidFill>
                  <a:srgbClr val="008000"/>
                </a:solidFill>
                <a:cs typeface="Times New Roman" pitchFamily="18" charset="0"/>
              </a:rPr>
              <a:t>Fit disc models to get maximum temperature  and flux in the disc</a:t>
            </a:r>
          </a:p>
          <a:p>
            <a:r>
              <a:rPr lang="en-GB" sz="2400" dirty="0">
                <a:solidFill>
                  <a:srgbClr val="008000"/>
                </a:solidFill>
                <a:cs typeface="Times New Roman" pitchFamily="18" charset="0"/>
              </a:rPr>
              <a:t>L=2</a:t>
            </a:r>
            <a:r>
              <a:rPr lang="en-GB" sz="2400" dirty="0">
                <a:solidFill>
                  <a:srgbClr val="008000"/>
                </a:solidFill>
                <a:latin typeface="Symbol" pitchFamily="18" charset="2"/>
                <a:cs typeface="Times New Roman" pitchFamily="18" charset="0"/>
              </a:rPr>
              <a:t>p</a:t>
            </a:r>
            <a:r>
              <a:rPr lang="en-GB" sz="2400" dirty="0">
                <a:solidFill>
                  <a:srgbClr val="008000"/>
                </a:solidFill>
                <a:cs typeface="Times New Roman" pitchFamily="18" charset="0"/>
              </a:rPr>
              <a:t>D</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 F</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a:t>
            </a:r>
            <a:r>
              <a:rPr lang="en-GB" sz="2400" dirty="0" err="1">
                <a:solidFill>
                  <a:srgbClr val="008000"/>
                </a:solidFill>
                <a:cs typeface="Times New Roman" pitchFamily="18" charset="0"/>
              </a:rPr>
              <a:t>cos</a:t>
            </a:r>
            <a:r>
              <a:rPr lang="en-GB" sz="2400" dirty="0">
                <a:solidFill>
                  <a:srgbClr val="008000"/>
                </a:solidFill>
                <a:cs typeface="Times New Roman" pitchFamily="18" charset="0"/>
              </a:rPr>
              <a:t> </a:t>
            </a:r>
            <a:r>
              <a:rPr lang="en-GB" sz="2400" dirty="0" err="1">
                <a:solidFill>
                  <a:srgbClr val="008000"/>
                </a:solidFill>
                <a:cs typeface="Times New Roman" pitchFamily="18" charset="0"/>
              </a:rPr>
              <a:t>i</a:t>
            </a:r>
            <a:r>
              <a:rPr lang="en-GB" sz="2400" dirty="0">
                <a:solidFill>
                  <a:srgbClr val="008000"/>
                </a:solidFill>
                <a:cs typeface="Times New Roman" pitchFamily="18" charset="0"/>
              </a:rPr>
              <a:t> = A T</a:t>
            </a:r>
            <a:r>
              <a:rPr lang="en-GB" sz="2400" baseline="30000" dirty="0">
                <a:solidFill>
                  <a:srgbClr val="008000"/>
                </a:solidFill>
                <a:cs typeface="Times New Roman" pitchFamily="18" charset="0"/>
              </a:rPr>
              <a:t>4 </a:t>
            </a:r>
            <a:r>
              <a:rPr lang="en-GB" sz="2400" dirty="0">
                <a:solidFill>
                  <a:srgbClr val="008000"/>
                </a:solidFill>
                <a:cs typeface="Times New Roman" pitchFamily="18" charset="0"/>
              </a:rPr>
              <a:t> </a:t>
            </a:r>
          </a:p>
          <a:p>
            <a:r>
              <a:rPr lang="en-GB" sz="2400" dirty="0">
                <a:solidFill>
                  <a:srgbClr val="008000"/>
                </a:solidFill>
                <a:cs typeface="Times New Roman" pitchFamily="18" charset="0"/>
              </a:rPr>
              <a:t>A=2</a:t>
            </a:r>
            <a:r>
              <a:rPr lang="en-GB" sz="2400" dirty="0">
                <a:solidFill>
                  <a:srgbClr val="008000"/>
                </a:solidFill>
                <a:latin typeface="Symbol" pitchFamily="18" charset="2"/>
                <a:cs typeface="Times New Roman" pitchFamily="18" charset="0"/>
              </a:rPr>
              <a:t>p</a:t>
            </a:r>
            <a:r>
              <a:rPr lang="en-GB" sz="2400" dirty="0">
                <a:solidFill>
                  <a:srgbClr val="008000"/>
                </a:solidFill>
                <a:cs typeface="Times New Roman" pitchFamily="18" charset="0"/>
              </a:rPr>
              <a:t>r</a:t>
            </a:r>
            <a:r>
              <a:rPr lang="en-GB" sz="2400" baseline="-25000" dirty="0">
                <a:solidFill>
                  <a:srgbClr val="008000"/>
                </a:solidFill>
                <a:cs typeface="Times New Roman" pitchFamily="18" charset="0"/>
              </a:rPr>
              <a:t>in</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 R</a:t>
            </a:r>
            <a:r>
              <a:rPr lang="en-GB" sz="2400" baseline="-25000" dirty="0">
                <a:solidFill>
                  <a:srgbClr val="008000"/>
                </a:solidFill>
                <a:cs typeface="Times New Roman" pitchFamily="18" charset="0"/>
              </a:rPr>
              <a:t>g</a:t>
            </a:r>
            <a:r>
              <a:rPr lang="en-GB" sz="2400" baseline="30000" dirty="0">
                <a:solidFill>
                  <a:srgbClr val="008000"/>
                </a:solidFill>
                <a:cs typeface="Times New Roman" pitchFamily="18" charset="0"/>
              </a:rPr>
              <a:t>2 </a:t>
            </a:r>
            <a:r>
              <a:rPr lang="en-GB" sz="2400" dirty="0">
                <a:solidFill>
                  <a:srgbClr val="008000"/>
                </a:solidFill>
                <a:cs typeface="Times New Roman" pitchFamily="18" charset="0"/>
              </a:rPr>
              <a:t>(</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g</a:t>
            </a:r>
            <a:r>
              <a:rPr lang="en-GB" sz="2400" dirty="0">
                <a:solidFill>
                  <a:srgbClr val="008000"/>
                </a:solidFill>
                <a:cs typeface="Times New Roman" pitchFamily="18" charset="0"/>
              </a:rPr>
              <a:t>=GM/c</a:t>
            </a:r>
            <a:r>
              <a:rPr lang="en-GB" sz="2400" baseline="30000" dirty="0">
                <a:solidFill>
                  <a:srgbClr val="008000"/>
                </a:solidFill>
                <a:cs typeface="Times New Roman" pitchFamily="18" charset="0"/>
              </a:rPr>
              <a:t>2</a:t>
            </a:r>
            <a:r>
              <a:rPr lang="en-GB" sz="2400" dirty="0">
                <a:solidFill>
                  <a:srgbClr val="008000"/>
                </a:solidFill>
                <a:cs typeface="Times New Roman" pitchFamily="18" charset="0"/>
              </a:rPr>
              <a:t>)</a:t>
            </a:r>
          </a:p>
          <a:p>
            <a:r>
              <a:rPr lang="en-GB" sz="2400" dirty="0">
                <a:solidFill>
                  <a:srgbClr val="008000"/>
                </a:solidFill>
              </a:rPr>
              <a:t>Get one measure of inner radius IF we know the system parameters!</a:t>
            </a:r>
          </a:p>
        </p:txBody>
      </p:sp>
      <p:sp>
        <p:nvSpPr>
          <p:cNvPr id="515076" name="Rectangle 4"/>
          <p:cNvSpPr>
            <a:spLocks noChangeArrowheads="1"/>
          </p:cNvSpPr>
          <p:nvPr/>
        </p:nvSpPr>
        <p:spPr bwMode="auto">
          <a:xfrm>
            <a:off x="6717515" y="5900738"/>
            <a:ext cx="215184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r"/>
            <a:r>
              <a:rPr lang="en-GB" sz="1600">
                <a:solidFill>
                  <a:srgbClr val="008000"/>
                </a:solidFill>
              </a:rPr>
              <a:t>Kolehmainen et al 2010</a:t>
            </a:r>
            <a:endParaRPr lang="en-US" sz="1600">
              <a:solidFill>
                <a:srgbClr val="008000"/>
              </a:solidFill>
            </a:endParaRPr>
          </a:p>
        </p:txBody>
      </p:sp>
      <p:pic>
        <p:nvPicPr>
          <p:cNvPr id="515077" name="Picture 5" descr="gx339_disczoom"/>
          <p:cNvPicPr>
            <a:picLocks noChangeAspect="1" noChangeArrowheads="1"/>
          </p:cNvPicPr>
          <p:nvPr/>
        </p:nvPicPr>
        <p:blipFill>
          <a:blip r:embed="rId2" cstate="print">
            <a:extLst>
              <a:ext uri="{28A0092B-C50C-407E-A947-70E740481C1C}">
                <a14:useLocalDpi xmlns:a14="http://schemas.microsoft.com/office/drawing/2010/main" val="0"/>
              </a:ext>
            </a:extLst>
          </a:blip>
          <a:srcRect l="5756" t="42622" r="17479" b="1900"/>
          <a:stretch>
            <a:fillRect/>
          </a:stretch>
        </p:blipFill>
        <p:spPr bwMode="auto">
          <a:xfrm>
            <a:off x="4452938" y="1519238"/>
            <a:ext cx="4505325" cy="4281487"/>
          </a:xfrm>
          <a:prstGeom prst="rect">
            <a:avLst/>
          </a:prstGeom>
          <a:noFill/>
          <a:extLst>
            <a:ext uri="{909E8E84-426E-40DD-AFC4-6F175D3DCCD1}">
              <a14:hiddenFill xmlns:a14="http://schemas.microsoft.com/office/drawing/2010/main">
                <a:solidFill>
                  <a:srgbClr val="FFFFFF"/>
                </a:solidFill>
              </a14:hiddenFill>
            </a:ext>
          </a:extLst>
        </p:spPr>
      </p:pic>
      <p:sp>
        <p:nvSpPr>
          <p:cNvPr id="515078" name="Text Box 6"/>
          <p:cNvSpPr txBox="1">
            <a:spLocks noChangeArrowheads="1"/>
          </p:cNvSpPr>
          <p:nvPr/>
        </p:nvSpPr>
        <p:spPr bwMode="auto">
          <a:xfrm>
            <a:off x="7126288" y="2074863"/>
            <a:ext cx="155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solidFill>
                  <a:srgbClr val="FF3300"/>
                </a:solidFill>
                <a:cs typeface="Times New Roman" pitchFamily="18" charset="0"/>
              </a:rPr>
              <a:t>GX-339-4</a:t>
            </a:r>
            <a:endParaRPr lang="en-US">
              <a:solidFill>
                <a:srgbClr val="FF3300"/>
              </a:solidFill>
              <a:cs typeface="Times New Roman" pitchFamily="18" charset="0"/>
            </a:endParaRPr>
          </a:p>
        </p:txBody>
      </p:sp>
    </p:spTree>
    <p:extLst>
      <p:ext uri="{BB962C8B-B14F-4D97-AF65-F5344CB8AC3E}">
        <p14:creationId xmlns:p14="http://schemas.microsoft.com/office/powerpoint/2010/main" val="415971800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extLst>
      <p:ext uri="{BB962C8B-B14F-4D97-AF65-F5344CB8AC3E}">
        <p14:creationId xmlns:p14="http://schemas.microsoft.com/office/powerpoint/2010/main" val="416947005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 look like a disc but small tail to high energies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340354682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extLst>
      <p:ext uri="{BB962C8B-B14F-4D97-AF65-F5344CB8AC3E}">
        <p14:creationId xmlns:p14="http://schemas.microsoft.com/office/powerpoint/2010/main" val="15107223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 look like a disc but small tail to high energies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18575069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disc:long</a:t>
            </a:r>
            <a:r>
              <a:rPr lang="en-GB" sz="4400" b="1" dirty="0" smtClean="0">
                <a:solidFill>
                  <a:srgbClr val="008000"/>
                </a:solidFill>
              </a:rPr>
              <a:t> timescale</a:t>
            </a:r>
            <a:endParaRPr lang="en-GB" sz="4400" b="1" dirty="0">
              <a:solidFill>
                <a:srgbClr val="008000"/>
              </a:solidFill>
            </a:endParaRPr>
          </a:p>
        </p:txBody>
      </p:sp>
      <p:pic>
        <p:nvPicPr>
          <p:cNvPr id="9219" name="Picture 4" descr="4u1543_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718" t="36087" r="38593" b="3670"/>
          <a:stretch>
            <a:fillRect/>
          </a:stretch>
        </p:blipFill>
        <p:spPr bwMode="auto">
          <a:xfrm>
            <a:off x="826294" y="1262063"/>
            <a:ext cx="34242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ltemp_1550"/>
          <p:cNvPicPr>
            <a:picLocks noChangeAspect="1" noChangeArrowheads="1"/>
          </p:cNvPicPr>
          <p:nvPr/>
        </p:nvPicPr>
        <p:blipFill>
          <a:blip r:embed="rId3" cstate="print">
            <a:extLst>
              <a:ext uri="{28A0092B-C50C-407E-A947-70E740481C1C}">
                <a14:useLocalDpi xmlns:a14="http://schemas.microsoft.com/office/drawing/2010/main" val="0"/>
              </a:ext>
            </a:extLst>
          </a:blip>
          <a:srcRect l="2382" t="18515" r="59555" b="55545"/>
          <a:stretch>
            <a:fillRect/>
          </a:stretch>
        </p:blipFill>
        <p:spPr bwMode="auto">
          <a:xfrm>
            <a:off x="4833256" y="1262063"/>
            <a:ext cx="4001181" cy="3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Grp="1" noChangeArrowheads="1"/>
          </p:cNvSpPr>
          <p:nvPr>
            <p:ph type="body" sz="half" idx="1"/>
          </p:nvPr>
        </p:nvSpPr>
        <p:spPr>
          <a:xfrm>
            <a:off x="4770437" y="5320620"/>
            <a:ext cx="4064000" cy="1280205"/>
          </a:xfrm>
          <a:noFill/>
        </p:spPr>
        <p:txBody>
          <a:bodyPr/>
          <a:lstStyle/>
          <a:p>
            <a:pPr eaLnBrk="1" hangingPunct="1">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smtClean="0">
                <a:solidFill>
                  <a:srgbClr val="008000"/>
                </a:solidFill>
                <a:sym typeface="Symbol" pitchFamily="18" charset="2"/>
              </a:rPr>
              <a:t>A</a:t>
            </a:r>
            <a:r>
              <a:rPr lang="en-GB" sz="2400" i="1" dirty="0" smtClean="0">
                <a:solidFill>
                  <a:srgbClr val="008000"/>
                </a:solidFill>
                <a:cs typeface="Times New Roman" pitchFamily="18" charset="0"/>
              </a:rPr>
              <a:t>T</a:t>
            </a:r>
            <a:r>
              <a:rPr lang="en-GB" sz="2400" i="1" baseline="30000" dirty="0" smtClean="0">
                <a:solidFill>
                  <a:srgbClr val="008000"/>
                </a:solidFill>
                <a:cs typeface="Times New Roman" pitchFamily="18" charset="0"/>
              </a:rPr>
              <a:t>4</a:t>
            </a:r>
            <a:r>
              <a:rPr lang="en-GB" sz="2400" i="1" baseline="-25000" dirty="0" smtClean="0">
                <a:solidFill>
                  <a:srgbClr val="008000"/>
                </a:solidFill>
                <a:cs typeface="Times New Roman" pitchFamily="18" charset="0"/>
              </a:rPr>
              <a:t>max</a:t>
            </a:r>
            <a:r>
              <a:rPr lang="en-GB" sz="2400" baseline="-25000" dirty="0" smtClean="0">
                <a:solidFill>
                  <a:srgbClr val="008000"/>
                </a:solidFill>
                <a:cs typeface="Times New Roman" pitchFamily="18" charset="0"/>
              </a:rPr>
              <a:t> </a:t>
            </a:r>
            <a:r>
              <a:rPr lang="en-GB" sz="1600" dirty="0" smtClean="0">
                <a:solidFill>
                  <a:srgbClr val="008000"/>
                </a:solidFill>
                <a:cs typeface="Times New Roman" pitchFamily="18" charset="0"/>
              </a:rPr>
              <a:t>(</a:t>
            </a:r>
            <a:r>
              <a:rPr lang="en-GB" sz="1600" dirty="0" err="1" smtClean="0">
                <a:solidFill>
                  <a:srgbClr val="008000"/>
                </a:solidFill>
                <a:cs typeface="Times New Roman" pitchFamily="18" charset="0"/>
              </a:rPr>
              <a:t>Ebisawa</a:t>
            </a:r>
            <a:r>
              <a:rPr lang="en-GB" sz="1600" dirty="0" smtClean="0">
                <a:solidFill>
                  <a:srgbClr val="008000"/>
                </a:solidFill>
                <a:cs typeface="Times New Roman" pitchFamily="18" charset="0"/>
              </a:rPr>
              <a:t> et al 1993; Kubota et al 1999; 2001)</a:t>
            </a:r>
          </a:p>
          <a:p>
            <a:pPr eaLnBrk="1" hangingPunct="1">
              <a:lnSpc>
                <a:spcPct val="90000"/>
              </a:lnSpc>
            </a:pPr>
            <a:r>
              <a:rPr lang="en-GB" sz="2400" dirty="0" smtClean="0">
                <a:solidFill>
                  <a:srgbClr val="008000"/>
                </a:solidFill>
                <a:cs typeface="Times New Roman" pitchFamily="18" charset="0"/>
              </a:rPr>
              <a:t>Constant size scale – last stable orbit!! BH spin</a:t>
            </a:r>
          </a:p>
          <a:p>
            <a:pPr eaLnBrk="1" hangingPunct="1">
              <a:lnSpc>
                <a:spcPct val="90000"/>
              </a:lnSpc>
              <a:buFontTx/>
              <a:buNone/>
            </a:pPr>
            <a:endParaRPr lang="en-GB" sz="2400" dirty="0" smtClean="0">
              <a:solidFill>
                <a:srgbClr val="FFFF99"/>
              </a:solidFill>
              <a:cs typeface="Times New Roman" pitchFamily="18" charset="0"/>
            </a:endParaRPr>
          </a:p>
        </p:txBody>
      </p:sp>
    </p:spTree>
    <p:extLst>
      <p:ext uri="{BB962C8B-B14F-4D97-AF65-F5344CB8AC3E}">
        <p14:creationId xmlns:p14="http://schemas.microsoft.com/office/powerpoint/2010/main" val="334214877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3" name="Text Box 1027"/>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err="1">
                <a:solidFill>
                  <a:srgbClr val="008000"/>
                </a:solidFill>
              </a:rPr>
              <a:t>Gierlinski</a:t>
            </a:r>
            <a:r>
              <a:rPr lang="en-GB" sz="1600" dirty="0">
                <a:solidFill>
                  <a:srgbClr val="008000"/>
                </a:solidFill>
              </a:rPr>
              <a:t> &amp; Done 2003</a:t>
            </a:r>
          </a:p>
        </p:txBody>
      </p:sp>
      <p:sp>
        <p:nvSpPr>
          <p:cNvPr id="209924" name="Rectangle 1028"/>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Disc spectra: last stable orbit</a:t>
            </a:r>
          </a:p>
        </p:txBody>
      </p:sp>
      <p:sp>
        <p:nvSpPr>
          <p:cNvPr id="209937" name="Rectangle 1041"/>
          <p:cNvSpPr>
            <a:spLocks noGrp="1" noChangeArrowheads="1"/>
          </p:cNvSpPr>
          <p:nvPr>
            <p:ph type="body" sz="half" idx="1"/>
          </p:nvPr>
        </p:nvSpPr>
        <p:spPr>
          <a:xfrm>
            <a:off x="304800" y="1455738"/>
            <a:ext cx="4064000" cy="5162550"/>
          </a:xfrm>
          <a:noFill/>
          <a:ln/>
        </p:spPr>
        <p:txBody>
          <a:bodyPr/>
          <a:lstStyle/>
          <a:p>
            <a:pPr>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a:solidFill>
                  <a:srgbClr val="008000"/>
                </a:solidFill>
                <a:sym typeface="Symbol" pitchFamily="18" charset="2"/>
              </a:rPr>
              <a:t></a:t>
            </a:r>
            <a:r>
              <a:rPr lang="en-GB" sz="2400" i="1" dirty="0">
                <a:solidFill>
                  <a:srgbClr val="008000"/>
                </a:solidFill>
                <a:cs typeface="Times New Roman" pitchFamily="18" charset="0"/>
              </a:rPr>
              <a:t>T</a:t>
            </a:r>
            <a:r>
              <a:rPr lang="en-GB" sz="2400" i="1" baseline="30000" dirty="0">
                <a:solidFill>
                  <a:srgbClr val="008000"/>
                </a:solidFill>
                <a:cs typeface="Times New Roman" pitchFamily="18" charset="0"/>
              </a:rPr>
              <a:t>4</a:t>
            </a:r>
            <a:r>
              <a:rPr lang="en-GB" sz="2400" i="1" baseline="-25000" dirty="0">
                <a:solidFill>
                  <a:srgbClr val="008000"/>
                </a:solidFill>
                <a:cs typeface="Times New Roman" pitchFamily="18" charset="0"/>
              </a:rPr>
              <a:t>max</a:t>
            </a:r>
            <a:r>
              <a:rPr lang="en-GB" sz="2400" baseline="-25000" dirty="0">
                <a:solidFill>
                  <a:srgbClr val="008000"/>
                </a:solidFill>
                <a:cs typeface="Times New Roman" pitchFamily="18" charset="0"/>
              </a:rPr>
              <a:t> </a:t>
            </a:r>
            <a:r>
              <a:rPr lang="en-GB" sz="1600" dirty="0">
                <a:solidFill>
                  <a:srgbClr val="008000"/>
                </a:solidFill>
                <a:cs typeface="Times New Roman" pitchFamily="18" charset="0"/>
              </a:rPr>
              <a:t>(</a:t>
            </a:r>
            <a:r>
              <a:rPr lang="en-GB" sz="1600" dirty="0" err="1">
                <a:solidFill>
                  <a:srgbClr val="008000"/>
                </a:solidFill>
                <a:cs typeface="Times New Roman" pitchFamily="18" charset="0"/>
              </a:rPr>
              <a:t>Ebisawa</a:t>
            </a:r>
            <a:r>
              <a:rPr lang="en-GB" sz="1600" dirty="0">
                <a:solidFill>
                  <a:srgbClr val="008000"/>
                </a:solidFill>
                <a:cs typeface="Times New Roman" pitchFamily="18" charset="0"/>
              </a:rPr>
              <a:t> et al 1993; Kubota et al 1999; 2001)</a:t>
            </a:r>
          </a:p>
          <a:p>
            <a:pPr>
              <a:lnSpc>
                <a:spcPct val="90000"/>
              </a:lnSpc>
            </a:pPr>
            <a:r>
              <a:rPr lang="en-GB" sz="2400" dirty="0">
                <a:solidFill>
                  <a:srgbClr val="008000"/>
                </a:solidFill>
                <a:cs typeface="Times New Roman" pitchFamily="18" charset="0"/>
              </a:rPr>
              <a:t>Constant size scale – last stable orbit!!</a:t>
            </a:r>
          </a:p>
          <a:p>
            <a:pPr>
              <a:lnSpc>
                <a:spcPct val="90000"/>
              </a:lnSpc>
            </a:pPr>
            <a:r>
              <a:rPr lang="en-GB" sz="2400" dirty="0">
                <a:solidFill>
                  <a:srgbClr val="008000"/>
                </a:solidFill>
                <a:cs typeface="Times New Roman" pitchFamily="18" charset="0"/>
              </a:rPr>
              <a:t>Proportionality constant gives a measure </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lso</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i.e. </a:t>
            </a:r>
            <a:r>
              <a:rPr lang="en-GB" sz="2400" dirty="0" smtClean="0">
                <a:solidFill>
                  <a:srgbClr val="008000"/>
                </a:solidFill>
                <a:cs typeface="Times New Roman" pitchFamily="18" charset="0"/>
              </a:rPr>
              <a:t>spin as L=</a:t>
            </a:r>
            <a:r>
              <a:rPr lang="en-GB" sz="2400" dirty="0" smtClean="0">
                <a:solidFill>
                  <a:srgbClr val="008000"/>
                </a:solidFill>
                <a:latin typeface="Symbol" pitchFamily="18" charset="2"/>
                <a:cs typeface="Times New Roman" pitchFamily="18" charset="0"/>
              </a:rPr>
              <a:t>s</a:t>
            </a:r>
            <a:r>
              <a:rPr lang="en-GB" sz="2400" dirty="0" smtClean="0">
                <a:solidFill>
                  <a:srgbClr val="008000"/>
                </a:solidFill>
                <a:cs typeface="Times New Roman" pitchFamily="18" charset="0"/>
              </a:rPr>
              <a:t> R</a:t>
            </a:r>
            <a:r>
              <a:rPr lang="en-GB" sz="2400" baseline="30000" dirty="0" smtClean="0">
                <a:solidFill>
                  <a:srgbClr val="008000"/>
                </a:solidFill>
                <a:cs typeface="Times New Roman" pitchFamily="18" charset="0"/>
              </a:rPr>
              <a:t>2</a:t>
            </a:r>
            <a:r>
              <a:rPr lang="en-GB" sz="2400" dirty="0" smtClean="0">
                <a:solidFill>
                  <a:srgbClr val="008000"/>
                </a:solidFill>
                <a:cs typeface="Times New Roman" pitchFamily="18" charset="0"/>
              </a:rPr>
              <a:t> T</a:t>
            </a:r>
            <a:r>
              <a:rPr lang="en-GB" sz="2400" baseline="30000" dirty="0" smtClean="0">
                <a:solidFill>
                  <a:srgbClr val="008000"/>
                </a:solidFill>
                <a:cs typeface="Times New Roman" pitchFamily="18" charset="0"/>
              </a:rPr>
              <a:t>4</a:t>
            </a:r>
          </a:p>
          <a:p>
            <a:pPr>
              <a:lnSpc>
                <a:spcPct val="90000"/>
              </a:lnSpc>
            </a:pPr>
            <a:r>
              <a:rPr lang="en-GB" sz="2400" dirty="0" smtClean="0">
                <a:solidFill>
                  <a:srgbClr val="008000"/>
                </a:solidFill>
                <a:cs typeface="Times New Roman" pitchFamily="18" charset="0"/>
              </a:rPr>
              <a:t>Not quite as simple as this </a:t>
            </a:r>
          </a:p>
          <a:p>
            <a:pPr>
              <a:lnSpc>
                <a:spcPct val="90000"/>
              </a:lnSpc>
            </a:pPr>
            <a:r>
              <a:rPr lang="en-GB" sz="2400" dirty="0" smtClean="0">
                <a:solidFill>
                  <a:srgbClr val="008000"/>
                </a:solidFill>
                <a:cs typeface="Times New Roman" pitchFamily="18" charset="0"/>
              </a:rPr>
              <a:t>Proper relativistic emissivity (</a:t>
            </a:r>
            <a:r>
              <a:rPr lang="en-GB" sz="2400" dirty="0" err="1" smtClean="0">
                <a:solidFill>
                  <a:srgbClr val="008000"/>
                </a:solidFill>
                <a:cs typeface="Times New Roman" pitchFamily="18" charset="0"/>
              </a:rPr>
              <a:t>Novikov</a:t>
            </a:r>
            <a:r>
              <a:rPr lang="en-GB" sz="2400" dirty="0" smtClean="0">
                <a:solidFill>
                  <a:srgbClr val="008000"/>
                </a:solidFill>
                <a:cs typeface="Times New Roman" pitchFamily="18" charset="0"/>
              </a:rPr>
              <a:t>-Thorne)</a:t>
            </a:r>
          </a:p>
          <a:p>
            <a:pPr>
              <a:lnSpc>
                <a:spcPct val="90000"/>
              </a:lnSpc>
            </a:pPr>
            <a:r>
              <a:rPr lang="en-GB" sz="2400" dirty="0" smtClean="0">
                <a:solidFill>
                  <a:srgbClr val="FF0000"/>
                </a:solidFill>
                <a:cs typeface="Times New Roman" pitchFamily="18" charset="0"/>
              </a:rPr>
              <a:t>corrections for spectrum not being blackbody (</a:t>
            </a:r>
            <a:r>
              <a:rPr lang="en-GB" sz="2400" dirty="0" err="1" smtClean="0">
                <a:solidFill>
                  <a:srgbClr val="FF0000"/>
                </a:solidFill>
                <a:cs typeface="Times New Roman" pitchFamily="18" charset="0"/>
              </a:rPr>
              <a:t>fcol</a:t>
            </a:r>
            <a:r>
              <a:rPr lang="en-GB" sz="2400" dirty="0" smtClean="0">
                <a:solidFill>
                  <a:srgbClr val="FF0000"/>
                </a:solidFill>
                <a:cs typeface="Times New Roman" pitchFamily="18" charset="0"/>
              </a:rPr>
              <a:t>)</a:t>
            </a:r>
          </a:p>
          <a:p>
            <a:pPr>
              <a:lnSpc>
                <a:spcPct val="90000"/>
              </a:lnSpc>
            </a:pPr>
            <a:r>
              <a:rPr lang="en-GB" sz="2400" dirty="0" smtClean="0">
                <a:solidFill>
                  <a:srgbClr val="FF0000"/>
                </a:solidFill>
                <a:cs typeface="Times New Roman" pitchFamily="18" charset="0"/>
              </a:rPr>
              <a:t>Corrections for relativistic propagation effects</a:t>
            </a:r>
            <a:endParaRPr lang="en-GB" sz="2400" dirty="0">
              <a:solidFill>
                <a:srgbClr val="FF0000"/>
              </a:solidFill>
              <a:cs typeface="Times New Roman"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000" r="3611" b="14166"/>
          <a:stretch/>
        </p:blipFill>
        <p:spPr>
          <a:xfrm>
            <a:off x="4854688" y="1262064"/>
            <a:ext cx="3859006" cy="3868638"/>
          </a:xfrm>
          <a:prstGeom prst="rect">
            <a:avLst/>
          </a:prstGeom>
        </p:spPr>
      </p:pic>
    </p:spTree>
    <p:extLst>
      <p:ext uri="{BB962C8B-B14F-4D97-AF65-F5344CB8AC3E}">
        <p14:creationId xmlns:p14="http://schemas.microsoft.com/office/powerpoint/2010/main" val="326416309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2"/>
          <p:cNvSpPr txBox="1">
            <a:spLocks noChangeArrowheads="1"/>
          </p:cNvSpPr>
          <p:nvPr/>
        </p:nvSpPr>
        <p:spPr bwMode="auto">
          <a:xfrm>
            <a:off x="720725" y="6362700"/>
            <a:ext cx="8412163"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a:solidFill>
                  <a:srgbClr val="008000"/>
                </a:solidFill>
              </a:rPr>
              <a:t>Davis, Done &amp; </a:t>
            </a:r>
            <a:r>
              <a:rPr lang="en-GB" sz="1600" dirty="0" err="1">
                <a:solidFill>
                  <a:srgbClr val="008000"/>
                </a:solidFill>
              </a:rPr>
              <a:t>Blaes</a:t>
            </a:r>
            <a:r>
              <a:rPr lang="en-GB" sz="1600" dirty="0">
                <a:solidFill>
                  <a:srgbClr val="008000"/>
                </a:solidFill>
              </a:rPr>
              <a:t> 2006, </a:t>
            </a:r>
            <a:r>
              <a:rPr lang="en-GB" sz="1600" dirty="0" err="1">
                <a:solidFill>
                  <a:srgbClr val="008000"/>
                </a:solidFill>
              </a:rPr>
              <a:t>Shaffee</a:t>
            </a:r>
            <a:r>
              <a:rPr lang="en-GB" sz="1600" dirty="0">
                <a:solidFill>
                  <a:srgbClr val="008000"/>
                </a:solidFill>
              </a:rPr>
              <a:t> et al 2006, </a:t>
            </a:r>
            <a:r>
              <a:rPr lang="en-GB" sz="1600" dirty="0" err="1">
                <a:solidFill>
                  <a:srgbClr val="008000"/>
                </a:solidFill>
              </a:rPr>
              <a:t>Kohlemainen</a:t>
            </a:r>
            <a:r>
              <a:rPr lang="en-GB" sz="1600" dirty="0">
                <a:solidFill>
                  <a:srgbClr val="008000"/>
                </a:solidFill>
              </a:rPr>
              <a:t> &amp; Done 2009, Kubota et al 2009</a:t>
            </a:r>
          </a:p>
          <a:p>
            <a:pPr algn="l">
              <a:spcBef>
                <a:spcPct val="50000"/>
              </a:spcBef>
            </a:pPr>
            <a:endParaRPr lang="en-GB" sz="1600" dirty="0">
              <a:solidFill>
                <a:srgbClr val="008000"/>
              </a:solidFill>
            </a:endParaRPr>
          </a:p>
        </p:txBody>
      </p:sp>
      <p:sp>
        <p:nvSpPr>
          <p:cNvPr id="418819"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Observed disc spectra</a:t>
            </a:r>
          </a:p>
        </p:txBody>
      </p:sp>
      <p:pic>
        <p:nvPicPr>
          <p:cNvPr id="418820" name="Picture 4" descr="tlum"/>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2858" t="54570" r="6908" b="1346"/>
          <a:stretch>
            <a:fillRect/>
          </a:stretch>
        </p:blipFill>
        <p:spPr bwMode="auto">
          <a:xfrm>
            <a:off x="777875" y="1047750"/>
            <a:ext cx="7732713" cy="5345113"/>
          </a:xfrm>
          <a:prstGeom prst="rect">
            <a:avLst/>
          </a:prstGeom>
          <a:noFill/>
          <a:extLst>
            <a:ext uri="{909E8E84-426E-40DD-AFC4-6F175D3DCCD1}">
              <a14:hiddenFill xmlns:a14="http://schemas.microsoft.com/office/drawing/2010/main">
                <a:solidFill>
                  <a:srgbClr val="FFFFFF"/>
                </a:solidFill>
              </a14:hiddenFill>
            </a:ext>
          </a:extLst>
        </p:spPr>
      </p:pic>
      <p:sp>
        <p:nvSpPr>
          <p:cNvPr id="418821" name="Line 5"/>
          <p:cNvSpPr>
            <a:spLocks noChangeShapeType="1"/>
          </p:cNvSpPr>
          <p:nvPr/>
        </p:nvSpPr>
        <p:spPr bwMode="auto">
          <a:xfrm flipV="1">
            <a:off x="7104063" y="1917700"/>
            <a:ext cx="1247775" cy="1597025"/>
          </a:xfrm>
          <a:prstGeom prst="line">
            <a:avLst/>
          </a:prstGeom>
          <a:noFill/>
          <a:ln w="381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8822" name="Text Box 6"/>
          <p:cNvSpPr txBox="1">
            <a:spLocks noChangeArrowheads="1"/>
          </p:cNvSpPr>
          <p:nvPr/>
        </p:nvSpPr>
        <p:spPr bwMode="auto">
          <a:xfrm>
            <a:off x="1900238" y="2974975"/>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a=0-0.7</a:t>
            </a:r>
            <a:endParaRPr lang="en-US" i="1">
              <a:cs typeface="Times New Roman" pitchFamily="18" charset="0"/>
            </a:endParaRPr>
          </a:p>
        </p:txBody>
      </p:sp>
      <p:sp>
        <p:nvSpPr>
          <p:cNvPr id="418823" name="Text Box 7"/>
          <p:cNvSpPr txBox="1">
            <a:spLocks noChangeArrowheads="1"/>
          </p:cNvSpPr>
          <p:nvPr/>
        </p:nvSpPr>
        <p:spPr bwMode="auto">
          <a:xfrm>
            <a:off x="1858963" y="5262563"/>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a~0.65</a:t>
            </a:r>
            <a:endParaRPr lang="en-US" i="1">
              <a:cs typeface="Times New Roman" pitchFamily="18" charset="0"/>
            </a:endParaRPr>
          </a:p>
        </p:txBody>
      </p:sp>
      <p:sp>
        <p:nvSpPr>
          <p:cNvPr id="418824" name="Text Box 8"/>
          <p:cNvSpPr txBox="1">
            <a:spLocks noChangeArrowheads="1"/>
          </p:cNvSpPr>
          <p:nvPr/>
        </p:nvSpPr>
        <p:spPr bwMode="auto">
          <a:xfrm>
            <a:off x="7453313" y="3011488"/>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a&lt;0.7</a:t>
            </a:r>
            <a:endParaRPr lang="en-US" i="1">
              <a:cs typeface="Times New Roman" pitchFamily="18" charset="0"/>
            </a:endParaRPr>
          </a:p>
        </p:txBody>
      </p:sp>
      <p:sp>
        <p:nvSpPr>
          <p:cNvPr id="418825" name="Text Box 9"/>
          <p:cNvSpPr txBox="1">
            <a:spLocks noChangeArrowheads="1"/>
          </p:cNvSpPr>
          <p:nvPr/>
        </p:nvSpPr>
        <p:spPr bwMode="auto">
          <a:xfrm>
            <a:off x="4945063" y="5230813"/>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a&lt;0.9</a:t>
            </a:r>
            <a:endParaRPr lang="en-US" i="1">
              <a:cs typeface="Times New Roman" pitchFamily="18" charset="0"/>
            </a:endParaRPr>
          </a:p>
        </p:txBody>
      </p:sp>
      <p:sp>
        <p:nvSpPr>
          <p:cNvPr id="418826" name="Text Box 10"/>
          <p:cNvSpPr txBox="1">
            <a:spLocks noChangeArrowheads="1"/>
          </p:cNvSpPr>
          <p:nvPr/>
        </p:nvSpPr>
        <p:spPr bwMode="auto">
          <a:xfrm>
            <a:off x="4621213" y="3009900"/>
            <a:ext cx="1712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i="1">
                <a:cs typeface="Times New Roman" pitchFamily="18" charset="0"/>
              </a:rPr>
              <a:t>a=0-0.8</a:t>
            </a:r>
            <a:endParaRPr lang="en-US" i="1">
              <a:cs typeface="Times New Roman" pitchFamily="18" charset="0"/>
            </a:endParaRPr>
          </a:p>
        </p:txBody>
      </p:sp>
    </p:spTree>
    <p:extLst>
      <p:ext uri="{BB962C8B-B14F-4D97-AF65-F5344CB8AC3E}">
        <p14:creationId xmlns:p14="http://schemas.microsoft.com/office/powerpoint/2010/main" val="53075041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381000" y="4724400"/>
            <a:ext cx="8458200" cy="14478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smtClean="0">
                <a:solidFill>
                  <a:srgbClr val="FFFF66"/>
                </a:solidFill>
              </a:rPr>
              <a:t>difference between gravity and acceleration ? </a:t>
            </a:r>
          </a:p>
          <a:p>
            <a:pPr eaLnBrk="1" hangingPunct="1">
              <a:lnSpc>
                <a:spcPct val="90000"/>
              </a:lnSpc>
            </a:pPr>
            <a:r>
              <a:rPr lang="en-GB" smtClean="0">
                <a:solidFill>
                  <a:srgbClr val="FFFF66"/>
                </a:solidFill>
              </a:rPr>
              <a:t>Look the same, behave the same…</a:t>
            </a:r>
          </a:p>
          <a:p>
            <a:pPr eaLnBrk="1" hangingPunct="1">
              <a:lnSpc>
                <a:spcPct val="90000"/>
              </a:lnSpc>
            </a:pPr>
            <a:r>
              <a:rPr lang="en-GB" smtClean="0">
                <a:solidFill>
                  <a:srgbClr val="FFFF66"/>
                </a:solidFill>
              </a:rPr>
              <a:t>Maybe they ARE the same -  ‘happiest thought’</a:t>
            </a:r>
          </a:p>
          <a:p>
            <a:pPr eaLnBrk="1" hangingPunct="1">
              <a:lnSpc>
                <a:spcPct val="90000"/>
              </a:lnSpc>
            </a:pPr>
            <a:r>
              <a:rPr lang="en-GB" smtClean="0">
                <a:solidFill>
                  <a:srgbClr val="FFFF66"/>
                </a:solidFill>
              </a:rPr>
              <a:t>Principle of equivalence: acceleration=gravity</a:t>
            </a:r>
          </a:p>
        </p:txBody>
      </p:sp>
      <p:sp>
        <p:nvSpPr>
          <p:cNvPr id="5123"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Gravity = acceleration</a:t>
            </a:r>
          </a:p>
        </p:txBody>
      </p:sp>
      <p:pic>
        <p:nvPicPr>
          <p:cNvPr id="5124" name="Picture 4" descr="equivalence_princ"/>
          <p:cNvPicPr preferRelativeResize="0">
            <a:picLocks noChangeArrowheads="1"/>
          </p:cNvPicPr>
          <p:nvPr/>
        </p:nvPicPr>
        <p:blipFill>
          <a:blip r:embed="rId2">
            <a:extLst>
              <a:ext uri="{28A0092B-C50C-407E-A947-70E740481C1C}">
                <a14:useLocalDpi xmlns:a14="http://schemas.microsoft.com/office/drawing/2010/main" val="0"/>
              </a:ext>
            </a:extLst>
          </a:blip>
          <a:srcRect l="1854" t="10596" r="810" b="8167"/>
          <a:stretch>
            <a:fillRect/>
          </a:stretch>
        </p:blipFill>
        <p:spPr bwMode="auto">
          <a:xfrm>
            <a:off x="533400" y="1143000"/>
            <a:ext cx="800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Freeform 5"/>
          <p:cNvSpPr>
            <a:spLocks/>
          </p:cNvSpPr>
          <p:nvPr/>
        </p:nvSpPr>
        <p:spPr bwMode="auto">
          <a:xfrm>
            <a:off x="1524000" y="3962400"/>
            <a:ext cx="990600" cy="762000"/>
          </a:xfrm>
          <a:custGeom>
            <a:avLst/>
            <a:gdLst>
              <a:gd name="T0" fmla="*/ 2147483647 w 624"/>
              <a:gd name="T1" fmla="*/ 2147483647 h 480"/>
              <a:gd name="T2" fmla="*/ 2147483647 w 624"/>
              <a:gd name="T3" fmla="*/ 2147483647 h 480"/>
              <a:gd name="T4" fmla="*/ 2147483647 w 624"/>
              <a:gd name="T5" fmla="*/ 2147483647 h 480"/>
              <a:gd name="T6" fmla="*/ 2147483647 w 624"/>
              <a:gd name="T7" fmla="*/ 2147483647 h 480"/>
              <a:gd name="T8" fmla="*/ 2147483647 w 624"/>
              <a:gd name="T9" fmla="*/ 2147483647 h 480"/>
              <a:gd name="T10" fmla="*/ 2147483647 w 624"/>
              <a:gd name="T11" fmla="*/ 2147483647 h 480"/>
              <a:gd name="T12" fmla="*/ 2147483647 w 624"/>
              <a:gd name="T13" fmla="*/ 2147483647 h 480"/>
              <a:gd name="T14" fmla="*/ 2147483647 w 624"/>
              <a:gd name="T15" fmla="*/ 2147483647 h 480"/>
              <a:gd name="T16" fmla="*/ 2147483647 w 624"/>
              <a:gd name="T17" fmla="*/ 2147483647 h 480"/>
              <a:gd name="T18" fmla="*/ 2147483647 w 624"/>
              <a:gd name="T19" fmla="*/ 2147483647 h 480"/>
              <a:gd name="T20" fmla="*/ 2147483647 w 624"/>
              <a:gd name="T21" fmla="*/ 2147483647 h 480"/>
              <a:gd name="T22" fmla="*/ 2147483647 w 624"/>
              <a:gd name="T23" fmla="*/ 2147483647 h 480"/>
              <a:gd name="T24" fmla="*/ 2147483647 w 624"/>
              <a:gd name="T25" fmla="*/ 2147483647 h 480"/>
              <a:gd name="T26" fmla="*/ 2147483647 w 624"/>
              <a:gd name="T27" fmla="*/ 2147483647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24" h="480">
                <a:moveTo>
                  <a:pt x="94" y="76"/>
                </a:moveTo>
                <a:cubicBezTo>
                  <a:pt x="7" y="123"/>
                  <a:pt x="0" y="327"/>
                  <a:pt x="7" y="332"/>
                </a:cubicBezTo>
                <a:cubicBezTo>
                  <a:pt x="15" y="337"/>
                  <a:pt x="116" y="85"/>
                  <a:pt x="138" y="104"/>
                </a:cubicBezTo>
                <a:cubicBezTo>
                  <a:pt x="160" y="123"/>
                  <a:pt x="123" y="446"/>
                  <a:pt x="138" y="446"/>
                </a:cubicBezTo>
                <a:cubicBezTo>
                  <a:pt x="152" y="446"/>
                  <a:pt x="203" y="98"/>
                  <a:pt x="225" y="104"/>
                </a:cubicBezTo>
                <a:cubicBezTo>
                  <a:pt x="247" y="110"/>
                  <a:pt x="255" y="480"/>
                  <a:pt x="269" y="480"/>
                </a:cubicBezTo>
                <a:cubicBezTo>
                  <a:pt x="283" y="480"/>
                  <a:pt x="291" y="104"/>
                  <a:pt x="312" y="104"/>
                </a:cubicBezTo>
                <a:cubicBezTo>
                  <a:pt x="334" y="109"/>
                  <a:pt x="380" y="475"/>
                  <a:pt x="394" y="480"/>
                </a:cubicBezTo>
                <a:lnTo>
                  <a:pt x="399" y="133"/>
                </a:lnTo>
                <a:cubicBezTo>
                  <a:pt x="422" y="127"/>
                  <a:pt x="515" y="451"/>
                  <a:pt x="530" y="446"/>
                </a:cubicBezTo>
                <a:cubicBezTo>
                  <a:pt x="544" y="441"/>
                  <a:pt x="472" y="119"/>
                  <a:pt x="486" y="104"/>
                </a:cubicBezTo>
                <a:cubicBezTo>
                  <a:pt x="501" y="90"/>
                  <a:pt x="609" y="370"/>
                  <a:pt x="617" y="361"/>
                </a:cubicBezTo>
                <a:cubicBezTo>
                  <a:pt x="624" y="351"/>
                  <a:pt x="617" y="95"/>
                  <a:pt x="530" y="47"/>
                </a:cubicBezTo>
                <a:cubicBezTo>
                  <a:pt x="443" y="0"/>
                  <a:pt x="181" y="28"/>
                  <a:pt x="94" y="76"/>
                </a:cubicBezTo>
                <a:close/>
              </a:path>
            </a:pathLst>
          </a:custGeom>
          <a:solidFill>
            <a:srgbClr val="FF3300"/>
          </a:solidFill>
          <a:ln w="9525" cap="flat" cmpd="sng">
            <a:solidFill>
              <a:srgbClr val="FF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28355" name="Rectangle 3"/>
          <p:cNvSpPr>
            <a:spLocks noGrp="1" noChangeArrowheads="1"/>
          </p:cNvSpPr>
          <p:nvPr>
            <p:ph type="body" sz="half" idx="1"/>
          </p:nvPr>
        </p:nvSpPr>
        <p:spPr>
          <a:xfrm>
            <a:off x="276225" y="1427163"/>
            <a:ext cx="3848100" cy="4672012"/>
          </a:xfrm>
          <a:noFill/>
          <a:ln/>
        </p:spPr>
        <p:txBody>
          <a:bodyPr/>
          <a:lstStyle/>
          <a:p>
            <a:r>
              <a:rPr lang="en-GB" sz="2400" dirty="0" smtClean="0">
                <a:solidFill>
                  <a:srgbClr val="008000"/>
                </a:solidFill>
              </a:rPr>
              <a:t>Surely </a:t>
            </a:r>
            <a:r>
              <a:rPr lang="en-GB" sz="2400" dirty="0">
                <a:solidFill>
                  <a:srgbClr val="008000"/>
                </a:solidFill>
              </a:rPr>
              <a:t>even disc spectra aren’t this simple!!!!</a:t>
            </a:r>
          </a:p>
          <a:p>
            <a:r>
              <a:rPr lang="en-GB" sz="2400" dirty="0">
                <a:solidFill>
                  <a:srgbClr val="008000"/>
                </a:solidFill>
              </a:rPr>
              <a:t>Disc annuli not blackbody – too hot, so little true opacity. Compton scattering important.</a:t>
            </a:r>
          </a:p>
          <a:p>
            <a:r>
              <a:rPr lang="en-GB" sz="2400" dirty="0">
                <a:solidFill>
                  <a:srgbClr val="008000"/>
                </a:solidFill>
              </a:rPr>
              <a:t>Modified blackbody </a:t>
            </a:r>
            <a:r>
              <a:rPr lang="en-GB" sz="1600" dirty="0" err="1">
                <a:solidFill>
                  <a:srgbClr val="008000"/>
                </a:solidFill>
              </a:rPr>
              <a:t>Shakura</a:t>
            </a:r>
            <a:r>
              <a:rPr lang="en-GB" sz="1600" dirty="0">
                <a:solidFill>
                  <a:srgbClr val="008000"/>
                </a:solidFill>
              </a:rPr>
              <a:t> &amp; </a:t>
            </a:r>
            <a:r>
              <a:rPr lang="en-GB" sz="1600" dirty="0" err="1">
                <a:solidFill>
                  <a:srgbClr val="008000"/>
                </a:solidFill>
              </a:rPr>
              <a:t>Sunyaev</a:t>
            </a:r>
            <a:r>
              <a:rPr lang="en-GB" sz="1600" dirty="0">
                <a:solidFill>
                  <a:srgbClr val="008000"/>
                </a:solidFill>
              </a:rPr>
              <a:t> 1973</a:t>
            </a:r>
          </a:p>
          <a:p>
            <a:r>
              <a:rPr lang="en-GB" sz="2400" dirty="0">
                <a:solidFill>
                  <a:srgbClr val="008000"/>
                </a:solidFill>
              </a:rPr>
              <a:t>Describe by colour </a:t>
            </a:r>
            <a:r>
              <a:rPr lang="en-GB" sz="2400" dirty="0" smtClean="0">
                <a:solidFill>
                  <a:srgbClr val="008000"/>
                </a:solidFill>
              </a:rPr>
              <a:t>temperature </a:t>
            </a:r>
            <a:r>
              <a:rPr lang="en-GB" sz="2400" dirty="0" err="1" smtClean="0">
                <a:solidFill>
                  <a:srgbClr val="008000"/>
                </a:solidFill>
              </a:rPr>
              <a:t>fcol</a:t>
            </a:r>
            <a:endParaRPr lang="en-GB" sz="2400" dirty="0" smtClean="0">
              <a:solidFill>
                <a:srgbClr val="008000"/>
              </a:solidFill>
            </a:endParaRPr>
          </a:p>
          <a:p>
            <a:r>
              <a:rPr lang="en-GB" sz="2400" dirty="0" smtClean="0">
                <a:solidFill>
                  <a:srgbClr val="008000"/>
                </a:solidFill>
              </a:rPr>
              <a:t>And relativistic smearing effects on the spectra at each radius</a:t>
            </a:r>
            <a:endParaRPr lang="en-GB" sz="2000" dirty="0">
              <a:solidFill>
                <a:srgbClr val="008000"/>
              </a:solidFill>
            </a:endParaRPr>
          </a:p>
        </p:txBody>
      </p:sp>
      <p:sp>
        <p:nvSpPr>
          <p:cNvPr id="228357" name="Rectangle 5"/>
          <p:cNvSpPr>
            <a:spLocks noChangeArrowheads="1"/>
          </p:cNvSpPr>
          <p:nvPr/>
        </p:nvSpPr>
        <p:spPr bwMode="auto">
          <a:xfrm>
            <a:off x="709613" y="279400"/>
            <a:ext cx="77724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Theoretical disc spectra</a:t>
            </a:r>
          </a:p>
        </p:txBody>
      </p:sp>
      <p:sp>
        <p:nvSpPr>
          <p:cNvPr id="228362" name="Oval 10"/>
          <p:cNvSpPr>
            <a:spLocks noChangeArrowheads="1"/>
          </p:cNvSpPr>
          <p:nvPr/>
        </p:nvSpPr>
        <p:spPr bwMode="auto">
          <a:xfrm flipV="1">
            <a:off x="6524625" y="1892300"/>
            <a:ext cx="152400" cy="12382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4" name="Oval 22"/>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5" name="Oval 23"/>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6" name="Oval 24"/>
          <p:cNvSpPr>
            <a:spLocks noChangeArrowheads="1"/>
          </p:cNvSpPr>
          <p:nvPr/>
        </p:nvSpPr>
        <p:spPr bwMode="auto">
          <a:xfrm>
            <a:off x="6008688" y="2047875"/>
            <a:ext cx="1698625" cy="490538"/>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77" name="Oval 25"/>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381" name="Rectangle 29"/>
          <p:cNvSpPr>
            <a:spLocks noChangeArrowheads="1"/>
          </p:cNvSpPr>
          <p:nvPr/>
        </p:nvSpPr>
        <p:spPr bwMode="auto">
          <a:xfrm>
            <a:off x="5516563" y="3211513"/>
            <a:ext cx="492125" cy="3127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en-GB"/>
          </a:p>
        </p:txBody>
      </p:sp>
      <p:sp>
        <p:nvSpPr>
          <p:cNvPr id="228382"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28383"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28384" name="Line 32"/>
          <p:cNvSpPr>
            <a:spLocks noChangeShapeType="1"/>
          </p:cNvSpPr>
          <p:nvPr/>
        </p:nvSpPr>
        <p:spPr bwMode="auto">
          <a:xfrm flipV="1">
            <a:off x="5810250"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85" name="Line 33"/>
          <p:cNvSpPr>
            <a:spLocks noChangeShapeType="1"/>
          </p:cNvSpPr>
          <p:nvPr/>
        </p:nvSpPr>
        <p:spPr bwMode="auto">
          <a:xfrm>
            <a:off x="5810250"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87" name="Freeform 35"/>
          <p:cNvSpPr>
            <a:spLocks/>
          </p:cNvSpPr>
          <p:nvPr/>
        </p:nvSpPr>
        <p:spPr bwMode="auto">
          <a:xfrm>
            <a:off x="6096000" y="3998913"/>
            <a:ext cx="1193800" cy="1296987"/>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0" name="Text Box 38"/>
          <p:cNvSpPr txBox="1">
            <a:spLocks noChangeArrowheads="1"/>
          </p:cNvSpPr>
          <p:nvPr/>
        </p:nvSpPr>
        <p:spPr bwMode="auto">
          <a:xfrm>
            <a:off x="5886450"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28391" name="Text Box 39"/>
          <p:cNvSpPr txBox="1">
            <a:spLocks noChangeArrowheads="1"/>
          </p:cNvSpPr>
          <p:nvPr/>
        </p:nvSpPr>
        <p:spPr bwMode="auto">
          <a:xfrm rot="-5400000">
            <a:off x="4215607" y="4601368"/>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228392" name="Freeform 40"/>
          <p:cNvSpPr>
            <a:spLocks/>
          </p:cNvSpPr>
          <p:nvPr/>
        </p:nvSpPr>
        <p:spPr bwMode="auto">
          <a:xfrm>
            <a:off x="6091238" y="4022725"/>
            <a:ext cx="1690687" cy="1296988"/>
          </a:xfrm>
          <a:custGeom>
            <a:avLst/>
            <a:gdLst>
              <a:gd name="T0" fmla="*/ 0 w 1065"/>
              <a:gd name="T1" fmla="*/ 817 h 817"/>
              <a:gd name="T2" fmla="*/ 350 w 1065"/>
              <a:gd name="T3" fmla="*/ 223 h 817"/>
              <a:gd name="T4" fmla="*/ 900 w 1065"/>
              <a:gd name="T5" fmla="*/ 92 h 817"/>
              <a:gd name="T6" fmla="*/ 1065 w 1065"/>
              <a:gd name="T7" fmla="*/ 776 h 817"/>
            </a:gdLst>
            <a:ahLst/>
            <a:cxnLst>
              <a:cxn ang="0">
                <a:pos x="T0" y="T1"/>
              </a:cxn>
              <a:cxn ang="0">
                <a:pos x="T2" y="T3"/>
              </a:cxn>
              <a:cxn ang="0">
                <a:pos x="T4" y="T5"/>
              </a:cxn>
              <a:cxn ang="0">
                <a:pos x="T6" y="T7"/>
              </a:cxn>
            </a:cxnLst>
            <a:rect l="0" t="0" r="r" b="b"/>
            <a:pathLst>
              <a:path w="1065" h="817">
                <a:moveTo>
                  <a:pt x="0" y="817"/>
                </a:moveTo>
                <a:cubicBezTo>
                  <a:pt x="59" y="718"/>
                  <a:pt x="200" y="343"/>
                  <a:pt x="350" y="223"/>
                </a:cubicBezTo>
                <a:cubicBezTo>
                  <a:pt x="500" y="102"/>
                  <a:pt x="781" y="0"/>
                  <a:pt x="900" y="92"/>
                </a:cubicBezTo>
                <a:cubicBezTo>
                  <a:pt x="1019" y="184"/>
                  <a:pt x="1031" y="634"/>
                  <a:pt x="1065" y="776"/>
                </a:cubicBezTo>
              </a:path>
            </a:pathLst>
          </a:custGeom>
          <a:noFill/>
          <a:ln w="381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4" name="Text Box 42"/>
          <p:cNvSpPr txBox="1">
            <a:spLocks noChangeArrowheads="1"/>
          </p:cNvSpPr>
          <p:nvPr/>
        </p:nvSpPr>
        <p:spPr bwMode="auto">
          <a:xfrm>
            <a:off x="6750050" y="3327400"/>
            <a:ext cx="1639888"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pPr>
            <a:r>
              <a:rPr lang="en-GB" dirty="0" err="1" smtClean="0">
                <a:solidFill>
                  <a:srgbClr val="FFFF00"/>
                </a:solidFill>
              </a:rPr>
              <a:t>kTeff</a:t>
            </a:r>
            <a:endParaRPr lang="en-GB" dirty="0">
              <a:solidFill>
                <a:srgbClr val="00FFFF"/>
              </a:solidFill>
            </a:endParaRPr>
          </a:p>
        </p:txBody>
      </p:sp>
      <p:grpSp>
        <p:nvGrpSpPr>
          <p:cNvPr id="228396" name="Group 44"/>
          <p:cNvGrpSpPr>
            <a:grpSpLocks/>
          </p:cNvGrpSpPr>
          <p:nvPr/>
        </p:nvGrpSpPr>
        <p:grpSpPr bwMode="auto">
          <a:xfrm>
            <a:off x="6519863" y="3694114"/>
            <a:ext cx="2689225" cy="1754188"/>
            <a:chOff x="4107" y="2327"/>
            <a:chExt cx="1694" cy="1105"/>
          </a:xfrm>
        </p:grpSpPr>
        <p:sp>
          <p:nvSpPr>
            <p:cNvPr id="228393" name="Freeform 41"/>
            <p:cNvSpPr>
              <a:spLocks/>
            </p:cNvSpPr>
            <p:nvPr/>
          </p:nvSpPr>
          <p:spPr bwMode="auto">
            <a:xfrm>
              <a:off x="4107" y="2615"/>
              <a:ext cx="752" cy="817"/>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8395" name="Text Box 43"/>
            <p:cNvSpPr txBox="1">
              <a:spLocks noChangeArrowheads="1"/>
            </p:cNvSpPr>
            <p:nvPr/>
          </p:nvSpPr>
          <p:spPr bwMode="auto">
            <a:xfrm>
              <a:off x="4768" y="2327"/>
              <a:ext cx="1033"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pPr>
              <a:r>
                <a:rPr lang="en-GB" dirty="0" err="1">
                  <a:solidFill>
                    <a:srgbClr val="00FFFF"/>
                  </a:solidFill>
                </a:rPr>
                <a:t>f</a:t>
              </a:r>
              <a:r>
                <a:rPr lang="en-GB" baseline="-25000" dirty="0" err="1">
                  <a:solidFill>
                    <a:srgbClr val="00FFFF"/>
                  </a:solidFill>
                </a:rPr>
                <a:t>col</a:t>
              </a:r>
              <a:r>
                <a:rPr lang="en-GB" baseline="-25000" dirty="0">
                  <a:solidFill>
                    <a:srgbClr val="00FFFF"/>
                  </a:solidFill>
                </a:rPr>
                <a:t> </a:t>
              </a:r>
              <a:r>
                <a:rPr lang="en-GB" dirty="0" err="1">
                  <a:solidFill>
                    <a:srgbClr val="00FFFF"/>
                  </a:solidFill>
                </a:rPr>
                <a:t>kT</a:t>
              </a:r>
              <a:endParaRPr lang="en-GB" dirty="0">
                <a:solidFill>
                  <a:srgbClr val="00FFFF"/>
                </a:solidFill>
              </a:endParaRPr>
            </a:p>
          </p:txBody>
        </p:sp>
      </p:grpSp>
    </p:spTree>
    <p:extLst>
      <p:ext uri="{BB962C8B-B14F-4D97-AF65-F5344CB8AC3E}">
        <p14:creationId xmlns:p14="http://schemas.microsoft.com/office/powerpoint/2010/main" val="665905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8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685800" y="123825"/>
            <a:ext cx="7772400" cy="1143000"/>
          </a:xfrm>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dirty="0">
                <a:solidFill>
                  <a:srgbClr val="008000"/>
                </a:solidFill>
              </a:rPr>
              <a:t>Relativistic effects</a:t>
            </a:r>
            <a:endParaRPr lang="en-GB" b="1" baseline="-25000" dirty="0">
              <a:solidFill>
                <a:srgbClr val="008000"/>
              </a:solidFill>
            </a:endParaRPr>
          </a:p>
        </p:txBody>
      </p:sp>
      <p:sp>
        <p:nvSpPr>
          <p:cNvPr id="416771" name="Text Box 3"/>
          <p:cNvSpPr txBox="1">
            <a:spLocks noChangeArrowheads="1"/>
          </p:cNvSpPr>
          <p:nvPr/>
        </p:nvSpPr>
        <p:spPr bwMode="auto">
          <a:xfrm>
            <a:off x="6573838" y="6518275"/>
            <a:ext cx="2627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dirty="0" err="1">
                <a:solidFill>
                  <a:srgbClr val="008000"/>
                </a:solidFill>
              </a:rPr>
              <a:t>Fabian</a:t>
            </a:r>
            <a:r>
              <a:rPr lang="en-GB" sz="1600" dirty="0">
                <a:solidFill>
                  <a:srgbClr val="008000"/>
                </a:solidFill>
              </a:rPr>
              <a:t> et al. 1989</a:t>
            </a:r>
          </a:p>
        </p:txBody>
      </p:sp>
      <p:sp>
        <p:nvSpPr>
          <p:cNvPr id="416772" name="AutoShape 4"/>
          <p:cNvSpPr>
            <a:spLocks noChangeArrowheads="1"/>
          </p:cNvSpPr>
          <p:nvPr/>
        </p:nvSpPr>
        <p:spPr bwMode="auto">
          <a:xfrm>
            <a:off x="4849813" y="1636713"/>
            <a:ext cx="3935412" cy="1144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73" name="Line 5"/>
          <p:cNvSpPr>
            <a:spLocks noChangeShapeType="1"/>
          </p:cNvSpPr>
          <p:nvPr/>
        </p:nvSpPr>
        <p:spPr bwMode="auto">
          <a:xfrm flipV="1">
            <a:off x="5545138" y="3454400"/>
            <a:ext cx="0" cy="2481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4" name="Line 6"/>
          <p:cNvSpPr>
            <a:spLocks noChangeShapeType="1"/>
          </p:cNvSpPr>
          <p:nvPr/>
        </p:nvSpPr>
        <p:spPr bwMode="auto">
          <a:xfrm>
            <a:off x="5545138" y="5951538"/>
            <a:ext cx="31194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5" name="Line 7"/>
          <p:cNvSpPr>
            <a:spLocks noChangeShapeType="1"/>
          </p:cNvSpPr>
          <p:nvPr/>
        </p:nvSpPr>
        <p:spPr bwMode="auto">
          <a:xfrm>
            <a:off x="7416800" y="3584575"/>
            <a:ext cx="14288" cy="2366963"/>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6" name="Freeform 8"/>
          <p:cNvSpPr>
            <a:spLocks/>
          </p:cNvSpPr>
          <p:nvPr/>
        </p:nvSpPr>
        <p:spPr bwMode="auto">
          <a:xfrm>
            <a:off x="7097713" y="4452938"/>
            <a:ext cx="1073150" cy="1439862"/>
          </a:xfrm>
          <a:custGeom>
            <a:avLst/>
            <a:gdLst>
              <a:gd name="T0" fmla="*/ 0 w 676"/>
              <a:gd name="T1" fmla="*/ 313 h 907"/>
              <a:gd name="T2" fmla="*/ 192 w 676"/>
              <a:gd name="T3" fmla="*/ 276 h 907"/>
              <a:gd name="T4" fmla="*/ 457 w 676"/>
              <a:gd name="T5" fmla="*/ 20 h 907"/>
              <a:gd name="T6" fmla="*/ 585 w 676"/>
              <a:gd name="T7" fmla="*/ 395 h 907"/>
              <a:gd name="T8" fmla="*/ 676 w 676"/>
              <a:gd name="T9" fmla="*/ 907 h 907"/>
            </a:gdLst>
            <a:ahLst/>
            <a:cxnLst>
              <a:cxn ang="0">
                <a:pos x="T0" y="T1"/>
              </a:cxn>
              <a:cxn ang="0">
                <a:pos x="T2" y="T3"/>
              </a:cxn>
              <a:cxn ang="0">
                <a:pos x="T4" y="T5"/>
              </a:cxn>
              <a:cxn ang="0">
                <a:pos x="T6" y="T7"/>
              </a:cxn>
              <a:cxn ang="0">
                <a:pos x="T8" y="T9"/>
              </a:cxn>
            </a:cxnLst>
            <a:rect l="0" t="0" r="r" b="b"/>
            <a:pathLst>
              <a:path w="676" h="907">
                <a:moveTo>
                  <a:pt x="0" y="313"/>
                </a:moveTo>
                <a:cubicBezTo>
                  <a:pt x="30" y="307"/>
                  <a:pt x="116" y="325"/>
                  <a:pt x="192" y="276"/>
                </a:cubicBezTo>
                <a:cubicBezTo>
                  <a:pt x="268" y="227"/>
                  <a:pt x="392" y="0"/>
                  <a:pt x="457" y="20"/>
                </a:cubicBezTo>
                <a:cubicBezTo>
                  <a:pt x="522" y="40"/>
                  <a:pt x="549" y="247"/>
                  <a:pt x="585" y="395"/>
                </a:cubicBezTo>
                <a:cubicBezTo>
                  <a:pt x="621" y="543"/>
                  <a:pt x="657" y="800"/>
                  <a:pt x="676" y="907"/>
                </a:cubicBezTo>
              </a:path>
            </a:pathLst>
          </a:custGeom>
          <a:noFill/>
          <a:ln w="38100" cap="flat" cmpd="sng">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7" name="Freeform 9"/>
          <p:cNvSpPr>
            <a:spLocks/>
          </p:cNvSpPr>
          <p:nvPr/>
        </p:nvSpPr>
        <p:spPr bwMode="auto">
          <a:xfrm>
            <a:off x="6124575" y="4846638"/>
            <a:ext cx="958850" cy="1031875"/>
          </a:xfrm>
          <a:custGeom>
            <a:avLst/>
            <a:gdLst>
              <a:gd name="T0" fmla="*/ 604 w 604"/>
              <a:gd name="T1" fmla="*/ 74 h 650"/>
              <a:gd name="T2" fmla="*/ 430 w 604"/>
              <a:gd name="T3" fmla="*/ 65 h 650"/>
              <a:gd name="T4" fmla="*/ 302 w 604"/>
              <a:gd name="T5" fmla="*/ 37 h 650"/>
              <a:gd name="T6" fmla="*/ 229 w 604"/>
              <a:gd name="T7" fmla="*/ 46 h 650"/>
              <a:gd name="T8" fmla="*/ 92 w 604"/>
              <a:gd name="T9" fmla="*/ 312 h 650"/>
              <a:gd name="T10" fmla="*/ 0 w 604"/>
              <a:gd name="T11" fmla="*/ 650 h 650"/>
            </a:gdLst>
            <a:ahLst/>
            <a:cxnLst>
              <a:cxn ang="0">
                <a:pos x="T0" y="T1"/>
              </a:cxn>
              <a:cxn ang="0">
                <a:pos x="T2" y="T3"/>
              </a:cxn>
              <a:cxn ang="0">
                <a:pos x="T4" y="T5"/>
              </a:cxn>
              <a:cxn ang="0">
                <a:pos x="T6" y="T7"/>
              </a:cxn>
              <a:cxn ang="0">
                <a:pos x="T8" y="T9"/>
              </a:cxn>
              <a:cxn ang="0">
                <a:pos x="T10" y="T11"/>
              </a:cxn>
            </a:cxnLst>
            <a:rect l="0" t="0" r="r" b="b"/>
            <a:pathLst>
              <a:path w="604" h="650">
                <a:moveTo>
                  <a:pt x="604" y="74"/>
                </a:moveTo>
                <a:cubicBezTo>
                  <a:pt x="575" y="73"/>
                  <a:pt x="480" y="71"/>
                  <a:pt x="430" y="65"/>
                </a:cubicBezTo>
                <a:cubicBezTo>
                  <a:pt x="380" y="59"/>
                  <a:pt x="335" y="40"/>
                  <a:pt x="302" y="37"/>
                </a:cubicBezTo>
                <a:cubicBezTo>
                  <a:pt x="269" y="34"/>
                  <a:pt x="264" y="0"/>
                  <a:pt x="229" y="46"/>
                </a:cubicBezTo>
                <a:cubicBezTo>
                  <a:pt x="194" y="92"/>
                  <a:pt x="130" y="211"/>
                  <a:pt x="92" y="312"/>
                </a:cubicBezTo>
                <a:cubicBezTo>
                  <a:pt x="54" y="413"/>
                  <a:pt x="27" y="531"/>
                  <a:pt x="0" y="65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8" name="Text Box 10"/>
          <p:cNvSpPr txBox="1">
            <a:spLocks noChangeArrowheads="1"/>
          </p:cNvSpPr>
          <p:nvPr/>
        </p:nvSpPr>
        <p:spPr bwMode="auto">
          <a:xfrm>
            <a:off x="5965825" y="6057900"/>
            <a:ext cx="2351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dirty="0">
                <a:solidFill>
                  <a:srgbClr val="00B050"/>
                </a:solidFill>
              </a:rPr>
              <a:t>Energy (</a:t>
            </a:r>
            <a:r>
              <a:rPr lang="en-GB" sz="2000" dirty="0" err="1">
                <a:solidFill>
                  <a:srgbClr val="00B050"/>
                </a:solidFill>
              </a:rPr>
              <a:t>keV</a:t>
            </a:r>
            <a:r>
              <a:rPr lang="en-GB" sz="2000" dirty="0">
                <a:solidFill>
                  <a:srgbClr val="00B050"/>
                </a:solidFill>
              </a:rPr>
              <a:t>)</a:t>
            </a:r>
          </a:p>
        </p:txBody>
      </p:sp>
      <p:sp>
        <p:nvSpPr>
          <p:cNvPr id="416779" name="AutoShape 11"/>
          <p:cNvSpPr>
            <a:spLocks noChangeAspect="1" noChangeArrowheads="1"/>
          </p:cNvSpPr>
          <p:nvPr/>
        </p:nvSpPr>
        <p:spPr bwMode="auto">
          <a:xfrm>
            <a:off x="8207375" y="1962150"/>
            <a:ext cx="280988" cy="522288"/>
          </a:xfrm>
          <a:prstGeom prst="curvedLeftArrow">
            <a:avLst>
              <a:gd name="adj1" fmla="val 37175"/>
              <a:gd name="adj2" fmla="val 74350"/>
              <a:gd name="adj3" fmla="val 74236"/>
            </a:avLst>
          </a:prstGeom>
          <a:gradFill rotWithShape="0">
            <a:gsLst>
              <a:gs pos="0">
                <a:srgbClr val="FFFFFF"/>
              </a:gs>
              <a:gs pos="100000">
                <a:srgbClr val="99CC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0" name="AutoShape 12"/>
          <p:cNvSpPr>
            <a:spLocks noChangeAspect="1" noChangeArrowheads="1"/>
          </p:cNvSpPr>
          <p:nvPr/>
        </p:nvSpPr>
        <p:spPr bwMode="auto">
          <a:xfrm flipH="1" flipV="1">
            <a:off x="5208588" y="1933575"/>
            <a:ext cx="280987" cy="522288"/>
          </a:xfrm>
          <a:prstGeom prst="curvedLeftArrow">
            <a:avLst>
              <a:gd name="adj1" fmla="val 37175"/>
              <a:gd name="adj2" fmla="val 74350"/>
              <a:gd name="adj3" fmla="val 74236"/>
            </a:avLst>
          </a:prstGeom>
          <a:gradFill rotWithShape="0">
            <a:gsLst>
              <a:gs pos="0">
                <a:schemeClr val="bg1"/>
              </a:gs>
              <a:gs pos="100000">
                <a:srgbClr val="FF9999"/>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1" name="AutoShape 13"/>
          <p:cNvSpPr>
            <a:spLocks noChangeAspect="1" noChangeArrowheads="1"/>
          </p:cNvSpPr>
          <p:nvPr/>
        </p:nvSpPr>
        <p:spPr bwMode="auto">
          <a:xfrm>
            <a:off x="5618163" y="1833563"/>
            <a:ext cx="2586037" cy="7524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2" name="AutoShape 14"/>
          <p:cNvSpPr>
            <a:spLocks noChangeArrowheads="1"/>
          </p:cNvSpPr>
          <p:nvPr/>
        </p:nvSpPr>
        <p:spPr bwMode="auto">
          <a:xfrm>
            <a:off x="7415213" y="1912938"/>
            <a:ext cx="514350" cy="677862"/>
          </a:xfrm>
          <a:prstGeom prst="curvedLeftArrow">
            <a:avLst>
              <a:gd name="adj1" fmla="val 26358"/>
              <a:gd name="adj2" fmla="val 52716"/>
              <a:gd name="adj3" fmla="val 74236"/>
            </a:avLst>
          </a:prstGeom>
          <a:gradFill rotWithShape="0">
            <a:gsLst>
              <a:gs pos="0">
                <a:srgbClr val="FFFFFF"/>
              </a:gs>
              <a:gs pos="100000">
                <a:srgbClr val="0000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3" name="AutoShape 15"/>
          <p:cNvSpPr>
            <a:spLocks noChangeArrowheads="1"/>
          </p:cNvSpPr>
          <p:nvPr/>
        </p:nvSpPr>
        <p:spPr bwMode="auto">
          <a:xfrm flipH="1" flipV="1">
            <a:off x="5899150" y="1762125"/>
            <a:ext cx="585788" cy="722313"/>
          </a:xfrm>
          <a:prstGeom prst="curvedLeftArrow">
            <a:avLst>
              <a:gd name="adj1" fmla="val 24661"/>
              <a:gd name="adj2" fmla="val 49322"/>
              <a:gd name="adj3" fmla="val 74236"/>
            </a:avLst>
          </a:prstGeom>
          <a:gradFill rotWithShape="0">
            <a:gsLst>
              <a:gs pos="0">
                <a:srgbClr val="FF0000"/>
              </a:gs>
              <a:gs pos="100000">
                <a:schemeClr val="bg1"/>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84" name="Freeform 16"/>
          <p:cNvSpPr>
            <a:spLocks/>
          </p:cNvSpPr>
          <p:nvPr/>
        </p:nvSpPr>
        <p:spPr bwMode="auto">
          <a:xfrm>
            <a:off x="7170738" y="4073525"/>
            <a:ext cx="231775" cy="1878013"/>
          </a:xfrm>
          <a:custGeom>
            <a:avLst/>
            <a:gdLst>
              <a:gd name="T0" fmla="*/ 146 w 146"/>
              <a:gd name="T1" fmla="*/ 351 h 1183"/>
              <a:gd name="T2" fmla="*/ 91 w 146"/>
              <a:gd name="T3" fmla="*/ 341 h 1183"/>
              <a:gd name="T4" fmla="*/ 45 w 146"/>
              <a:gd name="T5" fmla="*/ 140 h 1183"/>
              <a:gd name="T6" fmla="*/ 0 w 146"/>
              <a:gd name="T7" fmla="*/ 1183 h 1183"/>
            </a:gdLst>
            <a:ahLst/>
            <a:cxnLst>
              <a:cxn ang="0">
                <a:pos x="T0" y="T1"/>
              </a:cxn>
              <a:cxn ang="0">
                <a:pos x="T2" y="T3"/>
              </a:cxn>
              <a:cxn ang="0">
                <a:pos x="T4" y="T5"/>
              </a:cxn>
              <a:cxn ang="0">
                <a:pos x="T6" y="T7"/>
              </a:cxn>
            </a:cxnLst>
            <a:rect l="0" t="0" r="r" b="b"/>
            <a:pathLst>
              <a:path w="146" h="1183">
                <a:moveTo>
                  <a:pt x="146" y="351"/>
                </a:moveTo>
                <a:cubicBezTo>
                  <a:pt x="137" y="349"/>
                  <a:pt x="108" y="376"/>
                  <a:pt x="91" y="341"/>
                </a:cubicBezTo>
                <a:cubicBezTo>
                  <a:pt x="74" y="306"/>
                  <a:pt x="60" y="0"/>
                  <a:pt x="45" y="140"/>
                </a:cubicBezTo>
                <a:cubicBezTo>
                  <a:pt x="30" y="280"/>
                  <a:pt x="9" y="966"/>
                  <a:pt x="0" y="1183"/>
                </a:cubicBezTo>
              </a:path>
            </a:pathLst>
          </a:custGeom>
          <a:noFill/>
          <a:ln w="38100" cap="flat" cmpd="sng">
            <a:solidFill>
              <a:srgbClr val="FF99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85" name="Freeform 17"/>
          <p:cNvSpPr>
            <a:spLocks/>
          </p:cNvSpPr>
          <p:nvPr/>
        </p:nvSpPr>
        <p:spPr bwMode="auto">
          <a:xfrm>
            <a:off x="7480300" y="3846513"/>
            <a:ext cx="342900" cy="2074862"/>
          </a:xfrm>
          <a:custGeom>
            <a:avLst/>
            <a:gdLst>
              <a:gd name="T0" fmla="*/ 0 w 216"/>
              <a:gd name="T1" fmla="*/ 482 h 1307"/>
              <a:gd name="T2" fmla="*/ 42 w 216"/>
              <a:gd name="T3" fmla="*/ 430 h 1307"/>
              <a:gd name="T4" fmla="*/ 115 w 216"/>
              <a:gd name="T5" fmla="*/ 146 h 1307"/>
              <a:gd name="T6" fmla="*/ 216 w 216"/>
              <a:gd name="T7" fmla="*/ 1307 h 1307"/>
            </a:gdLst>
            <a:ahLst/>
            <a:cxnLst>
              <a:cxn ang="0">
                <a:pos x="T0" y="T1"/>
              </a:cxn>
              <a:cxn ang="0">
                <a:pos x="T2" y="T3"/>
              </a:cxn>
              <a:cxn ang="0">
                <a:pos x="T4" y="T5"/>
              </a:cxn>
              <a:cxn ang="0">
                <a:pos x="T6" y="T7"/>
              </a:cxn>
            </a:cxnLst>
            <a:rect l="0" t="0" r="r" b="b"/>
            <a:pathLst>
              <a:path w="216" h="1307">
                <a:moveTo>
                  <a:pt x="0" y="482"/>
                </a:moveTo>
                <a:cubicBezTo>
                  <a:pt x="7" y="473"/>
                  <a:pt x="23" y="486"/>
                  <a:pt x="42" y="430"/>
                </a:cubicBezTo>
                <a:cubicBezTo>
                  <a:pt x="61" y="374"/>
                  <a:pt x="86" y="0"/>
                  <a:pt x="115" y="146"/>
                </a:cubicBezTo>
                <a:cubicBezTo>
                  <a:pt x="144" y="292"/>
                  <a:pt x="195" y="1065"/>
                  <a:pt x="216" y="1307"/>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86" name="Text Box 18"/>
          <p:cNvSpPr txBox="1">
            <a:spLocks noChangeArrowheads="1"/>
          </p:cNvSpPr>
          <p:nvPr/>
        </p:nvSpPr>
        <p:spPr bwMode="auto">
          <a:xfrm rot="-5400000">
            <a:off x="4072732" y="4468019"/>
            <a:ext cx="2351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00B050"/>
                </a:solidFill>
              </a:rPr>
              <a:t>flux</a:t>
            </a:r>
          </a:p>
        </p:txBody>
      </p:sp>
      <p:sp>
        <p:nvSpPr>
          <p:cNvPr id="416787" name="Rectangle 19"/>
          <p:cNvSpPr>
            <a:spLocks noChangeArrowheads="1"/>
          </p:cNvSpPr>
          <p:nvPr/>
        </p:nvSpPr>
        <p:spPr bwMode="auto">
          <a:xfrm>
            <a:off x="8012113" y="1944688"/>
            <a:ext cx="463550" cy="261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16788" name="Rectangle 20"/>
          <p:cNvSpPr>
            <a:spLocks noGrp="1" noChangeArrowheads="1"/>
          </p:cNvSpPr>
          <p:nvPr>
            <p:ph type="body" sz="half" idx="1"/>
          </p:nvPr>
        </p:nvSpPr>
        <p:spPr>
          <a:xfrm>
            <a:off x="406400" y="1422400"/>
            <a:ext cx="4065588" cy="5168900"/>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pPr>
              <a:lnSpc>
                <a:spcPct val="90000"/>
              </a:lnSpc>
            </a:pPr>
            <a:r>
              <a:rPr lang="en-GB" sz="2400" dirty="0">
                <a:solidFill>
                  <a:srgbClr val="008000"/>
                </a:solidFill>
              </a:rPr>
              <a:t>Relativistic effects (special and general) affect all emission </a:t>
            </a:r>
            <a:r>
              <a:rPr lang="en-GB" sz="1600" dirty="0">
                <a:solidFill>
                  <a:srgbClr val="008000"/>
                </a:solidFill>
              </a:rPr>
              <a:t>(Cunningham 1975)</a:t>
            </a:r>
          </a:p>
          <a:p>
            <a:pPr>
              <a:lnSpc>
                <a:spcPct val="90000"/>
              </a:lnSpc>
            </a:pPr>
            <a:r>
              <a:rPr lang="en-GB" sz="2400" dirty="0">
                <a:solidFill>
                  <a:srgbClr val="008000"/>
                </a:solidFill>
              </a:rPr>
              <a:t>Emission from the side of the disc coming towards us is </a:t>
            </a:r>
            <a:r>
              <a:rPr lang="en-GB" sz="2400" dirty="0" err="1">
                <a:solidFill>
                  <a:srgbClr val="008000"/>
                </a:solidFill>
              </a:rPr>
              <a:t>blueshifted</a:t>
            </a:r>
            <a:r>
              <a:rPr lang="en-GB" sz="2400" dirty="0">
                <a:solidFill>
                  <a:srgbClr val="008000"/>
                </a:solidFill>
              </a:rPr>
              <a:t> and boosted by Doppler effects, while opposite side is </a:t>
            </a:r>
            <a:r>
              <a:rPr lang="en-GB" sz="2400" dirty="0" err="1">
                <a:solidFill>
                  <a:srgbClr val="008000"/>
                </a:solidFill>
              </a:rPr>
              <a:t>redshifted</a:t>
            </a:r>
            <a:r>
              <a:rPr lang="en-GB" sz="2400" dirty="0">
                <a:solidFill>
                  <a:srgbClr val="008000"/>
                </a:solidFill>
              </a:rPr>
              <a:t> and suppressed. </a:t>
            </a:r>
          </a:p>
          <a:p>
            <a:pPr>
              <a:lnSpc>
                <a:spcPct val="90000"/>
              </a:lnSpc>
            </a:pPr>
            <a:r>
              <a:rPr lang="en-GB" sz="2400" dirty="0">
                <a:solidFill>
                  <a:srgbClr val="008000"/>
                </a:solidFill>
              </a:rPr>
              <a:t>Also time dilation and gravitational redshift </a:t>
            </a:r>
          </a:p>
          <a:p>
            <a:pPr>
              <a:lnSpc>
                <a:spcPct val="90000"/>
              </a:lnSpc>
            </a:pPr>
            <a:r>
              <a:rPr lang="en-GB" sz="2400" dirty="0">
                <a:solidFill>
                  <a:srgbClr val="008000"/>
                </a:solidFill>
              </a:rPr>
              <a:t>Broadens spectrum at a give radius from a narrow blackbody</a:t>
            </a:r>
          </a:p>
          <a:p>
            <a:pPr>
              <a:lnSpc>
                <a:spcPct val="90000"/>
              </a:lnSpc>
            </a:pPr>
            <a:endParaRPr lang="en-GB" sz="2400" dirty="0">
              <a:solidFill>
                <a:srgbClr val="FFFF99"/>
              </a:solidFill>
            </a:endParaRPr>
          </a:p>
        </p:txBody>
      </p:sp>
    </p:spTree>
    <p:extLst>
      <p:ext uri="{BB962C8B-B14F-4D97-AF65-F5344CB8AC3E}">
        <p14:creationId xmlns:p14="http://schemas.microsoft.com/office/powerpoint/2010/main" val="1153481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Text Box 2"/>
          <p:cNvSpPr txBox="1">
            <a:spLocks noChangeArrowheads="1"/>
          </p:cNvSpPr>
          <p:nvPr/>
        </p:nvSpPr>
        <p:spPr bwMode="auto">
          <a:xfrm rot="-5400000">
            <a:off x="7486650" y="2851151"/>
            <a:ext cx="2720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1600" dirty="0">
                <a:solidFill>
                  <a:srgbClr val="008000"/>
                </a:solidFill>
              </a:rPr>
              <a:t>Davies, Done &amp; </a:t>
            </a:r>
            <a:r>
              <a:rPr lang="en-GB" sz="1600" dirty="0" err="1">
                <a:solidFill>
                  <a:srgbClr val="008000"/>
                </a:solidFill>
              </a:rPr>
              <a:t>Blaes</a:t>
            </a:r>
            <a:r>
              <a:rPr lang="en-GB" sz="1600" dirty="0">
                <a:solidFill>
                  <a:srgbClr val="008000"/>
                </a:solidFill>
              </a:rPr>
              <a:t> 2005</a:t>
            </a:r>
          </a:p>
        </p:txBody>
      </p:sp>
      <p:sp>
        <p:nvSpPr>
          <p:cNvPr id="386051" name="Rectangle 3"/>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 Disc vertical structure + GR</a:t>
            </a:r>
          </a:p>
        </p:txBody>
      </p:sp>
      <p:pic>
        <p:nvPicPr>
          <p:cNvPr id="386052" name="Picture 4" descr="j1550_lt_shane"/>
          <p:cNvPicPr>
            <a:picLocks noChangeAspect="1" noChangeArrowheads="1"/>
          </p:cNvPicPr>
          <p:nvPr/>
        </p:nvPicPr>
        <p:blipFill>
          <a:blip r:embed="rId2" cstate="print">
            <a:extLst>
              <a:ext uri="{28A0092B-C50C-407E-A947-70E740481C1C}">
                <a14:useLocalDpi xmlns:a14="http://schemas.microsoft.com/office/drawing/2010/main" val="0"/>
              </a:ext>
            </a:extLst>
          </a:blip>
          <a:srcRect l="4764" t="10100" r="9529" b="65645"/>
          <a:stretch>
            <a:fillRect/>
          </a:stretch>
        </p:blipFill>
        <p:spPr bwMode="auto">
          <a:xfrm>
            <a:off x="287338" y="842963"/>
            <a:ext cx="84010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3" name="Rectangle 5"/>
          <p:cNvSpPr>
            <a:spLocks noGrp="1" noChangeArrowheads="1"/>
          </p:cNvSpPr>
          <p:nvPr>
            <p:ph type="body" sz="half" idx="1"/>
          </p:nvPr>
        </p:nvSpPr>
        <p:spPr>
          <a:xfrm>
            <a:off x="276225" y="4659313"/>
            <a:ext cx="8867775" cy="2170112"/>
          </a:xfrm>
          <a:noFill/>
          <a:ln/>
        </p:spPr>
        <p:txBody>
          <a:bodyPr/>
          <a:lstStyle/>
          <a:p>
            <a:pPr>
              <a:lnSpc>
                <a:spcPct val="90000"/>
              </a:lnSpc>
            </a:pPr>
            <a:r>
              <a:rPr lang="en-GB" sz="2400" dirty="0">
                <a:solidFill>
                  <a:srgbClr val="008000"/>
                </a:solidFill>
              </a:rPr>
              <a:t>Full models rather than post-hoc corrections</a:t>
            </a:r>
          </a:p>
          <a:p>
            <a:pPr>
              <a:lnSpc>
                <a:spcPct val="90000"/>
              </a:lnSpc>
            </a:pPr>
            <a:r>
              <a:rPr lang="en-GB" sz="2400" dirty="0">
                <a:solidFill>
                  <a:srgbClr val="008000"/>
                </a:solidFill>
              </a:rPr>
              <a:t>calculate disc emission from detailed models of the vertical and radial structure of the disc then propagate out in full GR </a:t>
            </a:r>
            <a:r>
              <a:rPr lang="en-GB" sz="2400" dirty="0" err="1">
                <a:solidFill>
                  <a:srgbClr val="008000"/>
                </a:solidFill>
              </a:rPr>
              <a:t>spacetime</a:t>
            </a:r>
            <a:endParaRPr lang="en-GB" sz="2400" dirty="0">
              <a:solidFill>
                <a:srgbClr val="008000"/>
              </a:solidFill>
            </a:endParaRPr>
          </a:p>
          <a:p>
            <a:pPr>
              <a:lnSpc>
                <a:spcPct val="90000"/>
              </a:lnSpc>
            </a:pPr>
            <a:r>
              <a:rPr lang="en-GB" sz="2400" dirty="0">
                <a:solidFill>
                  <a:srgbClr val="008000"/>
                </a:solidFill>
              </a:rPr>
              <a:t>Get moderate spin </a:t>
            </a:r>
            <a:r>
              <a:rPr lang="en-GB" sz="2400" i="1" dirty="0">
                <a:solidFill>
                  <a:srgbClr val="008000"/>
                </a:solidFill>
              </a:rPr>
              <a:t>a</a:t>
            </a:r>
            <a:r>
              <a:rPr lang="en-GB" sz="2400" i="1" baseline="-25000" dirty="0">
                <a:solidFill>
                  <a:srgbClr val="008000"/>
                </a:solidFill>
              </a:rPr>
              <a:t>*</a:t>
            </a:r>
            <a:r>
              <a:rPr lang="en-GB" sz="2400" dirty="0">
                <a:solidFill>
                  <a:srgbClr val="008000"/>
                </a:solidFill>
              </a:rPr>
              <a:t> - supernovae collapse </a:t>
            </a:r>
            <a:r>
              <a:rPr lang="en-GB" sz="1600" dirty="0">
                <a:solidFill>
                  <a:srgbClr val="008000"/>
                </a:solidFill>
              </a:rPr>
              <a:t>(</a:t>
            </a:r>
            <a:r>
              <a:rPr lang="en-GB" sz="1600" dirty="0" err="1">
                <a:solidFill>
                  <a:srgbClr val="008000"/>
                </a:solidFill>
              </a:rPr>
              <a:t>Gammie</a:t>
            </a:r>
            <a:r>
              <a:rPr lang="en-GB" sz="1600" dirty="0">
                <a:solidFill>
                  <a:srgbClr val="008000"/>
                </a:solidFill>
              </a:rPr>
              <a:t> et al 2006) </a:t>
            </a:r>
            <a:endParaRPr lang="en-GB" sz="1600" dirty="0">
              <a:solidFill>
                <a:srgbClr val="008000"/>
              </a:solidFill>
              <a:cs typeface="Times New Roman" pitchFamily="18" charset="0"/>
            </a:endParaRPr>
          </a:p>
          <a:p>
            <a:pPr>
              <a:lnSpc>
                <a:spcPct val="90000"/>
              </a:lnSpc>
            </a:pPr>
            <a:endParaRPr lang="en-GB" sz="1600" dirty="0">
              <a:solidFill>
                <a:srgbClr val="008000"/>
              </a:solidFill>
              <a:cs typeface="Times New Roman" pitchFamily="18" charset="0"/>
            </a:endParaRPr>
          </a:p>
          <a:p>
            <a:pPr>
              <a:lnSpc>
                <a:spcPct val="90000"/>
              </a:lnSpc>
            </a:pPr>
            <a:endParaRPr lang="en-GB" sz="2800" dirty="0">
              <a:solidFill>
                <a:srgbClr val="008000"/>
              </a:solidFill>
            </a:endParaRPr>
          </a:p>
        </p:txBody>
      </p:sp>
      <p:sp>
        <p:nvSpPr>
          <p:cNvPr id="386054" name="Text Box 6"/>
          <p:cNvSpPr txBox="1">
            <a:spLocks noChangeArrowheads="1"/>
          </p:cNvSpPr>
          <p:nvPr/>
        </p:nvSpPr>
        <p:spPr bwMode="auto">
          <a:xfrm>
            <a:off x="1335088" y="1509713"/>
            <a:ext cx="11477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i="1">
                <a:solidFill>
                  <a:srgbClr val="FF3300"/>
                </a:solidFill>
              </a:rPr>
              <a:t>a</a:t>
            </a:r>
            <a:r>
              <a:rPr lang="en-GB" i="1" baseline="-25000">
                <a:solidFill>
                  <a:srgbClr val="FF3300"/>
                </a:solidFill>
              </a:rPr>
              <a:t>*</a:t>
            </a:r>
            <a:r>
              <a:rPr lang="en-GB">
                <a:solidFill>
                  <a:srgbClr val="FF3300"/>
                </a:solidFill>
              </a:rPr>
              <a:t>~0.6</a:t>
            </a:r>
          </a:p>
        </p:txBody>
      </p:sp>
      <p:sp>
        <p:nvSpPr>
          <p:cNvPr id="386055" name="Text Box 7"/>
          <p:cNvSpPr txBox="1">
            <a:spLocks noChangeArrowheads="1"/>
          </p:cNvSpPr>
          <p:nvPr/>
        </p:nvSpPr>
        <p:spPr bwMode="auto">
          <a:xfrm>
            <a:off x="3636963" y="1509713"/>
            <a:ext cx="11477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i="1">
                <a:solidFill>
                  <a:srgbClr val="FF3300"/>
                </a:solidFill>
              </a:rPr>
              <a:t>a</a:t>
            </a:r>
            <a:r>
              <a:rPr lang="en-GB" i="1" baseline="-25000">
                <a:solidFill>
                  <a:srgbClr val="FF3300"/>
                </a:solidFill>
              </a:rPr>
              <a:t>*</a:t>
            </a:r>
            <a:r>
              <a:rPr lang="en-GB">
                <a:solidFill>
                  <a:srgbClr val="FF3300"/>
                </a:solidFill>
              </a:rPr>
              <a:t>~0.1</a:t>
            </a:r>
          </a:p>
        </p:txBody>
      </p:sp>
      <p:sp>
        <p:nvSpPr>
          <p:cNvPr id="386056" name="Text Box 8"/>
          <p:cNvSpPr txBox="1">
            <a:spLocks noChangeArrowheads="1"/>
          </p:cNvSpPr>
          <p:nvPr/>
        </p:nvSpPr>
        <p:spPr bwMode="auto">
          <a:xfrm>
            <a:off x="5932488" y="1509713"/>
            <a:ext cx="11477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i="1">
                <a:solidFill>
                  <a:srgbClr val="FF3300"/>
                </a:solidFill>
              </a:rPr>
              <a:t>a</a:t>
            </a:r>
            <a:r>
              <a:rPr lang="en-GB" i="1" baseline="-25000">
                <a:solidFill>
                  <a:srgbClr val="FF3300"/>
                </a:solidFill>
              </a:rPr>
              <a:t>*</a:t>
            </a:r>
            <a:r>
              <a:rPr lang="en-GB">
                <a:solidFill>
                  <a:srgbClr val="FF3300"/>
                </a:solidFill>
              </a:rPr>
              <a:t>~0.3</a:t>
            </a:r>
          </a:p>
        </p:txBody>
      </p:sp>
    </p:spTree>
    <p:extLst>
      <p:ext uri="{BB962C8B-B14F-4D97-AF65-F5344CB8AC3E}">
        <p14:creationId xmlns:p14="http://schemas.microsoft.com/office/powerpoint/2010/main" val="102998002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3103"/>
          <a:stretch/>
        </p:blipFill>
        <p:spPr bwMode="auto">
          <a:xfrm>
            <a:off x="4764654" y="2214265"/>
            <a:ext cx="42576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And at lower energies…</a:t>
            </a:r>
            <a:endParaRPr lang="en-GB" sz="4400" b="1" dirty="0">
              <a:solidFill>
                <a:srgbClr val="008000"/>
              </a:solidFill>
            </a:endParaRPr>
          </a:p>
        </p:txBody>
      </p:sp>
      <p:sp>
        <p:nvSpPr>
          <p:cNvPr id="2" name="Rectangle 1"/>
          <p:cNvSpPr/>
          <p:nvPr/>
        </p:nvSpPr>
        <p:spPr>
          <a:xfrm>
            <a:off x="4693217" y="1695449"/>
            <a:ext cx="3206327" cy="461665"/>
          </a:xfrm>
          <a:prstGeom prst="rect">
            <a:avLst/>
          </a:prstGeom>
        </p:spPr>
        <p:txBody>
          <a:bodyPr wrap="none">
            <a:spAutoFit/>
          </a:bodyPr>
          <a:lstStyle/>
          <a:p>
            <a:r>
              <a:rPr lang="en-GB" dirty="0" err="1" smtClean="0">
                <a:solidFill>
                  <a:srgbClr val="008000"/>
                </a:solidFill>
                <a:cs typeface="Times New Roman" pitchFamily="18" charset="0"/>
              </a:rPr>
              <a:t>Kolehmainen</a:t>
            </a:r>
            <a:r>
              <a:rPr lang="en-GB" dirty="0" smtClean="0">
                <a:solidFill>
                  <a:srgbClr val="008000"/>
                </a:solidFill>
                <a:cs typeface="Times New Roman" pitchFamily="18" charset="0"/>
              </a:rPr>
              <a:t> et al 2012 </a:t>
            </a:r>
            <a:endParaRPr lang="en-GB" dirty="0">
              <a:solidFill>
                <a:srgbClr val="008000"/>
              </a:solidFill>
            </a:endParaRPr>
          </a:p>
        </p:txBody>
      </p:sp>
      <p:sp>
        <p:nvSpPr>
          <p:cNvPr id="5" name="Rectangle 5"/>
          <p:cNvSpPr txBox="1">
            <a:spLocks noChangeArrowheads="1"/>
          </p:cNvSpPr>
          <p:nvPr/>
        </p:nvSpPr>
        <p:spPr>
          <a:xfrm>
            <a:off x="384742" y="1702921"/>
            <a:ext cx="4064000" cy="401955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RXTE</a:t>
            </a:r>
            <a:r>
              <a:rPr lang="en-GB" sz="2400" i="1" dirty="0" smtClean="0">
                <a:solidFill>
                  <a:srgbClr val="008000"/>
                </a:solidFill>
              </a:rPr>
              <a:t> </a:t>
            </a:r>
            <a:r>
              <a:rPr lang="en-GB" sz="2400" dirty="0" smtClean="0">
                <a:solidFill>
                  <a:srgbClr val="008000"/>
                </a:solidFill>
              </a:rPr>
              <a:t>misses peak of disc..</a:t>
            </a:r>
          </a:p>
          <a:p>
            <a:pPr eaLnBrk="1" hangingPunct="1">
              <a:lnSpc>
                <a:spcPct val="90000"/>
              </a:lnSpc>
            </a:pPr>
            <a:r>
              <a:rPr lang="en-GB" sz="2400" dirty="0" smtClean="0">
                <a:solidFill>
                  <a:srgbClr val="008000"/>
                </a:solidFill>
              </a:rPr>
              <a:t>XMM-Newton can see it directly still get good fits to constant radius disc models, though some residuals at the 5% level even with BHSPEC. </a:t>
            </a:r>
          </a:p>
          <a:p>
            <a:pPr eaLnBrk="1" hangingPunct="1">
              <a:lnSpc>
                <a:spcPct val="90000"/>
              </a:lnSpc>
            </a:pPr>
            <a:r>
              <a:rPr lang="en-GB" sz="2400" dirty="0" smtClean="0">
                <a:solidFill>
                  <a:srgbClr val="008000"/>
                </a:solidFill>
              </a:rPr>
              <a:t>Best disc models are not quite up to describing real data at the &lt;5% level</a:t>
            </a:r>
          </a:p>
          <a:p>
            <a:pPr eaLnBrk="1" hangingPunct="1">
              <a:lnSpc>
                <a:spcPct val="90000"/>
              </a:lnSpc>
            </a:pPr>
            <a:r>
              <a:rPr lang="en-GB" sz="2400" dirty="0" smtClean="0">
                <a:solidFill>
                  <a:srgbClr val="008000"/>
                </a:solidFill>
              </a:rPr>
              <a:t>And still a few dirty things in the calibration</a:t>
            </a:r>
          </a:p>
        </p:txBody>
      </p:sp>
      <p:sp>
        <p:nvSpPr>
          <p:cNvPr id="4" name="Rectangle 3"/>
          <p:cNvSpPr/>
          <p:nvPr/>
        </p:nvSpPr>
        <p:spPr bwMode="auto">
          <a:xfrm>
            <a:off x="5364088" y="2276872"/>
            <a:ext cx="1872208" cy="3384376"/>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223255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3103"/>
          <a:stretch/>
        </p:blipFill>
        <p:spPr bwMode="auto">
          <a:xfrm>
            <a:off x="4764654" y="2214265"/>
            <a:ext cx="42576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And at lower energies…</a:t>
            </a:r>
            <a:endParaRPr lang="en-GB" sz="4400" b="1" dirty="0">
              <a:solidFill>
                <a:srgbClr val="008000"/>
              </a:solidFill>
            </a:endParaRPr>
          </a:p>
        </p:txBody>
      </p:sp>
      <p:sp>
        <p:nvSpPr>
          <p:cNvPr id="2" name="Rectangle 1"/>
          <p:cNvSpPr/>
          <p:nvPr/>
        </p:nvSpPr>
        <p:spPr>
          <a:xfrm>
            <a:off x="4693217" y="1695449"/>
            <a:ext cx="3206327" cy="461665"/>
          </a:xfrm>
          <a:prstGeom prst="rect">
            <a:avLst/>
          </a:prstGeom>
        </p:spPr>
        <p:txBody>
          <a:bodyPr wrap="none">
            <a:spAutoFit/>
          </a:bodyPr>
          <a:lstStyle/>
          <a:p>
            <a:r>
              <a:rPr lang="en-GB" dirty="0" err="1" smtClean="0">
                <a:solidFill>
                  <a:srgbClr val="008000"/>
                </a:solidFill>
                <a:cs typeface="Times New Roman" pitchFamily="18" charset="0"/>
              </a:rPr>
              <a:t>Kolehmainen</a:t>
            </a:r>
            <a:r>
              <a:rPr lang="en-GB" dirty="0" smtClean="0">
                <a:solidFill>
                  <a:srgbClr val="008000"/>
                </a:solidFill>
                <a:cs typeface="Times New Roman" pitchFamily="18" charset="0"/>
              </a:rPr>
              <a:t> et al 2012 </a:t>
            </a:r>
            <a:endParaRPr lang="en-GB" dirty="0">
              <a:solidFill>
                <a:srgbClr val="008000"/>
              </a:solidFill>
            </a:endParaRPr>
          </a:p>
        </p:txBody>
      </p:sp>
      <p:sp>
        <p:nvSpPr>
          <p:cNvPr id="5" name="Rectangle 5"/>
          <p:cNvSpPr txBox="1">
            <a:spLocks noChangeArrowheads="1"/>
          </p:cNvSpPr>
          <p:nvPr/>
        </p:nvSpPr>
        <p:spPr>
          <a:xfrm>
            <a:off x="384742" y="1702921"/>
            <a:ext cx="4064000" cy="401955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RXTE</a:t>
            </a:r>
            <a:r>
              <a:rPr lang="en-GB" sz="2400" i="1" dirty="0" smtClean="0">
                <a:solidFill>
                  <a:srgbClr val="008000"/>
                </a:solidFill>
              </a:rPr>
              <a:t> </a:t>
            </a:r>
            <a:r>
              <a:rPr lang="en-GB" sz="2400" dirty="0" smtClean="0">
                <a:solidFill>
                  <a:srgbClr val="008000"/>
                </a:solidFill>
              </a:rPr>
              <a:t>misses peak of disc..</a:t>
            </a:r>
          </a:p>
          <a:p>
            <a:pPr eaLnBrk="1" hangingPunct="1">
              <a:lnSpc>
                <a:spcPct val="90000"/>
              </a:lnSpc>
            </a:pPr>
            <a:r>
              <a:rPr lang="en-GB" sz="2400" dirty="0" smtClean="0">
                <a:solidFill>
                  <a:srgbClr val="008000"/>
                </a:solidFill>
              </a:rPr>
              <a:t>XMM-Newton can see it directly still get good fits to constant radius disc models, though some residuals at the 5% level even with BHSPEC. </a:t>
            </a:r>
          </a:p>
          <a:p>
            <a:pPr eaLnBrk="1" hangingPunct="1">
              <a:lnSpc>
                <a:spcPct val="90000"/>
              </a:lnSpc>
            </a:pPr>
            <a:r>
              <a:rPr lang="en-GB" sz="2400" dirty="0" smtClean="0">
                <a:solidFill>
                  <a:srgbClr val="008000"/>
                </a:solidFill>
              </a:rPr>
              <a:t>Best disc models are not quite up to describing real data at the &lt;5% level</a:t>
            </a:r>
          </a:p>
          <a:p>
            <a:pPr eaLnBrk="1" hangingPunct="1">
              <a:lnSpc>
                <a:spcPct val="90000"/>
              </a:lnSpc>
            </a:pPr>
            <a:r>
              <a:rPr lang="en-GB" sz="2400" dirty="0" smtClean="0">
                <a:solidFill>
                  <a:srgbClr val="008000"/>
                </a:solidFill>
              </a:rPr>
              <a:t>And still a few dirty things in the calibration</a:t>
            </a:r>
          </a:p>
        </p:txBody>
      </p:sp>
    </p:spTree>
    <p:extLst>
      <p:ext uri="{BB962C8B-B14F-4D97-AF65-F5344CB8AC3E}">
        <p14:creationId xmlns:p14="http://schemas.microsoft.com/office/powerpoint/2010/main" val="4059112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247424" y="161926"/>
            <a:ext cx="879656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But not all spectra look like a disc</a:t>
            </a:r>
            <a:endParaRPr lang="en-GB" sz="4400" b="1" dirty="0">
              <a:solidFill>
                <a:srgbClr val="008000"/>
              </a:solidFill>
            </a:endParaRP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dirty="0">
                <a:solidFill>
                  <a:srgbClr val="FF0000"/>
                </a:solidFill>
              </a:rPr>
              <a:t>disk dominated</a:t>
            </a:r>
            <a:endParaRPr lang="en-US" sz="1200" b="1" dirty="0">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1978025"/>
            <a:ext cx="3181576" cy="4175125"/>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look like a disc and vary like a disc L – T</a:t>
            </a:r>
            <a:r>
              <a:rPr lang="en-GB" sz="2400" baseline="30000" dirty="0" smtClean="0">
                <a:solidFill>
                  <a:srgbClr val="008000"/>
                </a:solidFill>
              </a:rPr>
              <a:t>4 </a:t>
            </a:r>
            <a:r>
              <a:rPr lang="en-GB" sz="2400" dirty="0" smtClean="0">
                <a:solidFill>
                  <a:srgbClr val="008000"/>
                </a:solidFill>
              </a:rPr>
              <a:t>so get spin (moderate?)</a:t>
            </a:r>
            <a:endParaRPr lang="en-GB" sz="2400" baseline="30000" dirty="0" smtClean="0">
              <a:solidFill>
                <a:srgbClr val="008000"/>
              </a:solidFill>
            </a:endParaRPr>
          </a:p>
          <a:p>
            <a:pPr eaLnBrk="1" hangingPunct="1">
              <a:lnSpc>
                <a:spcPct val="90000"/>
              </a:lnSpc>
            </a:pPr>
            <a:r>
              <a:rPr lang="en-GB" sz="2400" dirty="0" smtClean="0">
                <a:solidFill>
                  <a:srgbClr val="008000"/>
                </a:solidFill>
              </a:rPr>
              <a:t>States where spectra don’t look like a disc don’t behave like discs!!</a:t>
            </a:r>
          </a:p>
          <a:p>
            <a:pPr eaLnBrk="1" hangingPunct="1">
              <a:lnSpc>
                <a:spcPct val="90000"/>
              </a:lnSpc>
            </a:pPr>
            <a:r>
              <a:rPr lang="en-GB" sz="2400" dirty="0" smtClean="0">
                <a:solidFill>
                  <a:srgbClr val="008000"/>
                </a:solidFill>
              </a:rPr>
              <a:t>These are the spectra with a JET seen in radio</a:t>
            </a:r>
          </a:p>
          <a:p>
            <a:pPr marL="0" indent="0" eaLnBrk="1" hangingPunct="1">
              <a:lnSpc>
                <a:spcPct val="90000"/>
              </a:lnSpc>
              <a:buNone/>
            </a:pPr>
            <a:endParaRPr lang="en-GB" sz="2400" dirty="0" smtClean="0">
              <a:solidFill>
                <a:srgbClr val="00B050"/>
              </a:solidFill>
            </a:endParaRPr>
          </a:p>
        </p:txBody>
      </p:sp>
    </p:spTree>
    <p:extLst>
      <p:ext uri="{BB962C8B-B14F-4D97-AF65-F5344CB8AC3E}">
        <p14:creationId xmlns:p14="http://schemas.microsoft.com/office/powerpoint/2010/main" val="394640495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48463" y="6419851"/>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smtClean="0">
                <a:solidFill>
                  <a:srgbClr val="008000"/>
                </a:solidFill>
              </a:rPr>
              <a:t>Kubota </a:t>
            </a:r>
            <a:r>
              <a:rPr lang="en-GB" sz="1600" dirty="0">
                <a:solidFill>
                  <a:srgbClr val="008000"/>
                </a:solidFill>
              </a:rPr>
              <a:t>&amp; Done </a:t>
            </a:r>
            <a:r>
              <a:rPr lang="en-GB" sz="1600" dirty="0" smtClean="0">
                <a:solidFill>
                  <a:srgbClr val="008000"/>
                </a:solidFill>
              </a:rPr>
              <a:t>2004</a:t>
            </a:r>
            <a:endParaRPr lang="en-GB" sz="1600" dirty="0">
              <a:solidFill>
                <a:srgbClr val="008000"/>
              </a:solidFill>
            </a:endParaRPr>
          </a:p>
        </p:txBody>
      </p:sp>
      <p:sp>
        <p:nvSpPr>
          <p:cNvPr id="6149" name="Rectangle 5"/>
          <p:cNvSpPr>
            <a:spLocks noChangeArrowheads="1"/>
          </p:cNvSpPr>
          <p:nvPr/>
        </p:nvSpPr>
        <p:spPr bwMode="auto">
          <a:xfrm>
            <a:off x="619126" y="15240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and then they don’t give spin </a:t>
            </a:r>
          </a:p>
          <a:p>
            <a:endParaRPr lang="en-GB" sz="4400" b="1" dirty="0">
              <a:solidFill>
                <a:srgbClr val="008000"/>
              </a:solidFill>
            </a:endParaRP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dirty="0">
                <a:solidFill>
                  <a:srgbClr val="FF0000"/>
                </a:solidFill>
              </a:rPr>
              <a:t>disk dominated</a:t>
            </a:r>
            <a:endParaRPr lang="en-US" sz="1200" b="1" dirty="0">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1978025"/>
            <a:ext cx="3181576" cy="4175125"/>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look like a disc and vary like a disc </a:t>
            </a:r>
            <a:r>
              <a:rPr lang="en-GB" sz="2400" dirty="0">
                <a:solidFill>
                  <a:srgbClr val="008000"/>
                </a:solidFill>
              </a:rPr>
              <a:t>L – </a:t>
            </a:r>
            <a:r>
              <a:rPr lang="en-GB" sz="2400" dirty="0" smtClean="0">
                <a:solidFill>
                  <a:srgbClr val="008000"/>
                </a:solidFill>
              </a:rPr>
              <a:t>T</a:t>
            </a:r>
            <a:r>
              <a:rPr lang="en-GB" sz="2400" baseline="30000" dirty="0" smtClean="0">
                <a:solidFill>
                  <a:srgbClr val="008000"/>
                </a:solidFill>
              </a:rPr>
              <a:t>4</a:t>
            </a:r>
            <a:endParaRPr lang="en-GB" sz="2400" dirty="0" smtClean="0">
              <a:solidFill>
                <a:srgbClr val="008000"/>
              </a:solidFill>
            </a:endParaRPr>
          </a:p>
          <a:p>
            <a:pPr eaLnBrk="1" hangingPunct="1">
              <a:lnSpc>
                <a:spcPct val="90000"/>
              </a:lnSpc>
            </a:pPr>
            <a:r>
              <a:rPr lang="en-GB" sz="2400" dirty="0" smtClean="0">
                <a:solidFill>
                  <a:srgbClr val="008000"/>
                </a:solidFill>
              </a:rPr>
              <a:t>States where spectra don’t look like a disc don’t behave like discs!! Radius can be higher or lower – not constant, </a:t>
            </a:r>
            <a:r>
              <a:rPr lang="en-GB" sz="2400" dirty="0" err="1" smtClean="0">
                <a:solidFill>
                  <a:srgbClr val="008000"/>
                </a:solidFill>
              </a:rPr>
              <a:t>ie</a:t>
            </a:r>
            <a:r>
              <a:rPr lang="en-GB" sz="2400" dirty="0" smtClean="0">
                <a:solidFill>
                  <a:srgbClr val="008000"/>
                </a:solidFill>
              </a:rPr>
              <a:t> not reliable indicator of spin!!! </a:t>
            </a:r>
          </a:p>
          <a:p>
            <a:pPr eaLnBrk="1" hangingPunct="1">
              <a:lnSpc>
                <a:spcPct val="90000"/>
              </a:lnSpc>
            </a:pPr>
            <a:r>
              <a:rPr lang="en-GB" sz="2400" dirty="0" smtClean="0">
                <a:solidFill>
                  <a:srgbClr val="FF0000"/>
                </a:solidFill>
              </a:rPr>
              <a:t>Don’t do this!!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459" y="1547813"/>
            <a:ext cx="5539154"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77798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Observed disc spectra in BHB!!</a:t>
            </a:r>
          </a:p>
        </p:txBody>
      </p:sp>
      <p:sp>
        <p:nvSpPr>
          <p:cNvPr id="515075" name="Rectangle 3"/>
          <p:cNvSpPr>
            <a:spLocks noGrp="1" noChangeArrowheads="1"/>
          </p:cNvSpPr>
          <p:nvPr>
            <p:ph type="body" sz="half" idx="1"/>
          </p:nvPr>
        </p:nvSpPr>
        <p:spPr>
          <a:xfrm>
            <a:off x="161925" y="1770063"/>
            <a:ext cx="4064000" cy="4189412"/>
          </a:xfrm>
          <a:noFill/>
          <a:ln/>
        </p:spPr>
        <p:txBody>
          <a:bodyPr/>
          <a:lstStyle/>
          <a:p>
            <a:pPr>
              <a:buFontTx/>
              <a:buNone/>
            </a:pPr>
            <a:endParaRPr lang="en-GB" sz="2800" baseline="-25000" dirty="0">
              <a:solidFill>
                <a:srgbClr val="008000"/>
              </a:solidFill>
            </a:endParaRPr>
          </a:p>
          <a:p>
            <a:r>
              <a:rPr lang="en-GB" sz="2400" dirty="0" smtClean="0">
                <a:solidFill>
                  <a:srgbClr val="008000"/>
                </a:solidFill>
              </a:rPr>
              <a:t>L=GM </a:t>
            </a:r>
            <a:r>
              <a:rPr lang="en-GB" sz="2400" dirty="0" err="1" smtClean="0">
                <a:solidFill>
                  <a:srgbClr val="008000"/>
                </a:solidFill>
              </a:rPr>
              <a:t>mdot</a:t>
            </a:r>
            <a:r>
              <a:rPr lang="en-GB" sz="2400" dirty="0" smtClean="0">
                <a:solidFill>
                  <a:srgbClr val="008000"/>
                </a:solidFill>
              </a:rPr>
              <a:t>/(2R</a:t>
            </a:r>
            <a:r>
              <a:rPr lang="en-GB" sz="2400" baseline="-25000" dirty="0" smtClean="0">
                <a:solidFill>
                  <a:srgbClr val="008000"/>
                </a:solidFill>
              </a:rPr>
              <a:t>isco</a:t>
            </a:r>
            <a:r>
              <a:rPr lang="en-GB" sz="2400" dirty="0" smtClean="0">
                <a:solidFill>
                  <a:srgbClr val="008000"/>
                </a:solidFill>
              </a:rPr>
              <a:t>) </a:t>
            </a:r>
          </a:p>
          <a:p>
            <a:r>
              <a:rPr lang="en-GB" sz="2400" dirty="0" smtClean="0">
                <a:solidFill>
                  <a:srgbClr val="008000"/>
                </a:solidFill>
              </a:rPr>
              <a:t>Only radiate half of available gravitational potential energy as half in KE of orbital motion of  material at </a:t>
            </a:r>
            <a:r>
              <a:rPr lang="en-GB" sz="2400" dirty="0" err="1" smtClean="0">
                <a:solidFill>
                  <a:srgbClr val="008000"/>
                </a:solidFill>
              </a:rPr>
              <a:t>Risco</a:t>
            </a:r>
            <a:r>
              <a:rPr lang="en-GB" sz="2400" dirty="0">
                <a:solidFill>
                  <a:srgbClr val="008000"/>
                </a:solidFill>
              </a:rPr>
              <a:t> </a:t>
            </a:r>
            <a:r>
              <a:rPr lang="en-GB" sz="2400" dirty="0" smtClean="0">
                <a:solidFill>
                  <a:srgbClr val="008000"/>
                </a:solidFill>
              </a:rPr>
              <a:t>(</a:t>
            </a:r>
            <a:r>
              <a:rPr lang="en-GB" sz="2400" dirty="0" err="1" smtClean="0">
                <a:solidFill>
                  <a:srgbClr val="008000"/>
                </a:solidFill>
              </a:rPr>
              <a:t>Virial</a:t>
            </a:r>
            <a:r>
              <a:rPr lang="en-GB" sz="2400" dirty="0" smtClean="0">
                <a:solidFill>
                  <a:srgbClr val="008000"/>
                </a:solidFill>
              </a:rPr>
              <a:t> theorem)</a:t>
            </a:r>
          </a:p>
          <a:p>
            <a:r>
              <a:rPr lang="en-GB" sz="2400" dirty="0" smtClean="0">
                <a:solidFill>
                  <a:srgbClr val="008000"/>
                </a:solidFill>
              </a:rPr>
              <a:t>L </a:t>
            </a:r>
            <a:r>
              <a:rPr lang="en-GB" sz="2400" dirty="0" smtClean="0">
                <a:solidFill>
                  <a:srgbClr val="008000"/>
                </a:solidFill>
                <a:sym typeface="Symbol"/>
              </a:rPr>
              <a:t></a:t>
            </a:r>
            <a:r>
              <a:rPr lang="en-GB" sz="2400" dirty="0" err="1" smtClean="0">
                <a:solidFill>
                  <a:srgbClr val="008000"/>
                </a:solidFill>
              </a:rPr>
              <a:t>mdot</a:t>
            </a:r>
            <a:r>
              <a:rPr lang="en-GB" sz="2400" dirty="0" smtClean="0">
                <a:solidFill>
                  <a:srgbClr val="008000"/>
                </a:solidFill>
              </a:rPr>
              <a:t> so just keep on  increasing </a:t>
            </a:r>
            <a:r>
              <a:rPr lang="en-GB" sz="2400" dirty="0" err="1" smtClean="0">
                <a:solidFill>
                  <a:srgbClr val="008000"/>
                </a:solidFill>
              </a:rPr>
              <a:t>mdot</a:t>
            </a:r>
            <a:r>
              <a:rPr lang="en-GB" sz="2400" dirty="0" smtClean="0">
                <a:solidFill>
                  <a:srgbClr val="008000"/>
                </a:solidFill>
              </a:rPr>
              <a:t>  to get bigger L? </a:t>
            </a:r>
          </a:p>
        </p:txBody>
      </p:sp>
      <p:sp>
        <p:nvSpPr>
          <p:cNvPr id="515076" name="Rectangle 4"/>
          <p:cNvSpPr>
            <a:spLocks noChangeArrowheads="1"/>
          </p:cNvSpPr>
          <p:nvPr/>
        </p:nvSpPr>
        <p:spPr bwMode="auto">
          <a:xfrm>
            <a:off x="6717515" y="5900738"/>
            <a:ext cx="215184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r"/>
            <a:r>
              <a:rPr lang="en-GB" sz="1600">
                <a:solidFill>
                  <a:srgbClr val="008000"/>
                </a:solidFill>
              </a:rPr>
              <a:t>Kolehmainen et al 2010</a:t>
            </a:r>
            <a:endParaRPr lang="en-US" sz="1600">
              <a:solidFill>
                <a:srgbClr val="008000"/>
              </a:solidFill>
            </a:endParaRPr>
          </a:p>
        </p:txBody>
      </p:sp>
      <p:pic>
        <p:nvPicPr>
          <p:cNvPr id="515077" name="Picture 5" descr="gx339_disczoom"/>
          <p:cNvPicPr>
            <a:picLocks noChangeAspect="1" noChangeArrowheads="1"/>
          </p:cNvPicPr>
          <p:nvPr/>
        </p:nvPicPr>
        <p:blipFill>
          <a:blip r:embed="rId2" cstate="print">
            <a:extLst>
              <a:ext uri="{28A0092B-C50C-407E-A947-70E740481C1C}">
                <a14:useLocalDpi xmlns:a14="http://schemas.microsoft.com/office/drawing/2010/main" val="0"/>
              </a:ext>
            </a:extLst>
          </a:blip>
          <a:srcRect l="5756" t="42622" r="17479" b="1900"/>
          <a:stretch>
            <a:fillRect/>
          </a:stretch>
        </p:blipFill>
        <p:spPr bwMode="auto">
          <a:xfrm>
            <a:off x="4452938" y="1519238"/>
            <a:ext cx="4505325" cy="4281487"/>
          </a:xfrm>
          <a:prstGeom prst="rect">
            <a:avLst/>
          </a:prstGeom>
          <a:noFill/>
          <a:extLst>
            <a:ext uri="{909E8E84-426E-40DD-AFC4-6F175D3DCCD1}">
              <a14:hiddenFill xmlns:a14="http://schemas.microsoft.com/office/drawing/2010/main">
                <a:solidFill>
                  <a:srgbClr val="FFFFFF"/>
                </a:solidFill>
              </a14:hiddenFill>
            </a:ext>
          </a:extLst>
        </p:spPr>
      </p:pic>
      <p:sp>
        <p:nvSpPr>
          <p:cNvPr id="515078" name="Text Box 6"/>
          <p:cNvSpPr txBox="1">
            <a:spLocks noChangeArrowheads="1"/>
          </p:cNvSpPr>
          <p:nvPr/>
        </p:nvSpPr>
        <p:spPr bwMode="auto">
          <a:xfrm>
            <a:off x="7126288" y="2074863"/>
            <a:ext cx="155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solidFill>
                  <a:srgbClr val="FF3300"/>
                </a:solidFill>
                <a:cs typeface="Times New Roman" pitchFamily="18" charset="0"/>
              </a:rPr>
              <a:t>GX-339-4</a:t>
            </a:r>
            <a:endParaRPr lang="en-US">
              <a:solidFill>
                <a:srgbClr val="FF3300"/>
              </a:solidFill>
              <a:cs typeface="Times New Roman" pitchFamily="18" charset="0"/>
            </a:endParaRPr>
          </a:p>
        </p:txBody>
      </p:sp>
    </p:spTree>
    <p:extLst>
      <p:ext uri="{BB962C8B-B14F-4D97-AF65-F5344CB8AC3E}">
        <p14:creationId xmlns:p14="http://schemas.microsoft.com/office/powerpoint/2010/main" val="426304108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328613" y="1709738"/>
            <a:ext cx="3810000" cy="4114800"/>
          </a:xfrm>
        </p:spPr>
        <p:txBody>
          <a:bodyPr/>
          <a:lstStyle/>
          <a:p>
            <a:pPr eaLnBrk="1" hangingPunct="1">
              <a:lnSpc>
                <a:spcPct val="80000"/>
              </a:lnSpc>
              <a:defRPr/>
            </a:pPr>
            <a:r>
              <a:rPr lang="en-GB" sz="2400" dirty="0" smtClean="0">
                <a:solidFill>
                  <a:srgbClr val="008000"/>
                </a:solidFill>
              </a:rPr>
              <a:t>Ionised H gas falling in</a:t>
            </a:r>
          </a:p>
          <a:p>
            <a:pPr eaLnBrk="1" hangingPunct="1">
              <a:lnSpc>
                <a:spcPct val="80000"/>
              </a:lnSpc>
              <a:defRPr/>
            </a:pPr>
            <a:r>
              <a:rPr lang="en-GB" sz="2400" dirty="0" smtClean="0">
                <a:solidFill>
                  <a:srgbClr val="008000"/>
                </a:solidFill>
              </a:rPr>
              <a:t>Generates flux of radiation outwards F=L/4</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a:t>
            </a:r>
          </a:p>
          <a:p>
            <a:pPr eaLnBrk="1" hangingPunct="1">
              <a:lnSpc>
                <a:spcPct val="80000"/>
              </a:lnSpc>
              <a:defRPr/>
            </a:pPr>
            <a:r>
              <a:rPr lang="en-GB" sz="2400" dirty="0" smtClean="0">
                <a:solidFill>
                  <a:srgbClr val="008000"/>
                </a:solidFill>
              </a:rPr>
              <a:t>Pressure=F/c=Force/area</a:t>
            </a:r>
          </a:p>
          <a:p>
            <a:pPr eaLnBrk="1" hangingPunct="1">
              <a:lnSpc>
                <a:spcPct val="80000"/>
              </a:lnSpc>
              <a:defRPr/>
            </a:pPr>
            <a:r>
              <a:rPr lang="en-GB" sz="2400" dirty="0" smtClean="0">
                <a:solidFill>
                  <a:srgbClr val="008000"/>
                </a:solidFill>
              </a:rPr>
              <a:t>Outwards radiation interacts with electrons! Cross-section area </a:t>
            </a:r>
            <a:r>
              <a:rPr lang="en-GB" sz="2400" dirty="0" smtClean="0">
                <a:solidFill>
                  <a:srgbClr val="008000"/>
                </a:solidFill>
                <a:latin typeface="Symbol" pitchFamily="18" charset="2"/>
              </a:rPr>
              <a:t>s</a:t>
            </a:r>
          </a:p>
          <a:p>
            <a:pPr eaLnBrk="1" hangingPunct="1">
              <a:lnSpc>
                <a:spcPct val="80000"/>
              </a:lnSpc>
              <a:defRPr/>
            </a:pPr>
            <a:r>
              <a:rPr lang="en-GB" sz="2400" dirty="0" smtClean="0">
                <a:solidFill>
                  <a:srgbClr val="008000"/>
                </a:solidFill>
              </a:rPr>
              <a:t>Outwards force is F=</a:t>
            </a:r>
            <a:r>
              <a:rPr lang="en-GB" sz="2400" dirty="0" err="1" smtClean="0">
                <a:solidFill>
                  <a:srgbClr val="008000"/>
                </a:solidFill>
              </a:rPr>
              <a:t>L</a:t>
            </a:r>
            <a:r>
              <a:rPr lang="en-GB" sz="2400" dirty="0" err="1" smtClean="0">
                <a:solidFill>
                  <a:srgbClr val="008000"/>
                </a:solidFill>
                <a:latin typeface="Symbol" pitchFamily="18" charset="2"/>
              </a:rPr>
              <a:t>s</a:t>
            </a:r>
            <a:r>
              <a:rPr lang="en-GB" sz="2400" dirty="0" smtClean="0">
                <a:solidFill>
                  <a:srgbClr val="008000"/>
                </a:solidFill>
              </a:rPr>
              <a:t>/4c</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a:t>
            </a:r>
          </a:p>
          <a:p>
            <a:pPr eaLnBrk="1" hangingPunct="1">
              <a:lnSpc>
                <a:spcPct val="80000"/>
              </a:lnSpc>
              <a:defRPr/>
            </a:pPr>
            <a:r>
              <a:rPr lang="en-GB" sz="2400" dirty="0" smtClean="0">
                <a:solidFill>
                  <a:srgbClr val="008000"/>
                </a:solidFill>
              </a:rPr>
              <a:t>Inwards force is gravity</a:t>
            </a:r>
            <a:r>
              <a:rPr lang="en-GB" sz="2400" baseline="30000" dirty="0" smtClean="0">
                <a:solidFill>
                  <a:srgbClr val="008000"/>
                </a:solidFill>
              </a:rPr>
              <a:t>.</a:t>
            </a:r>
            <a:endParaRPr lang="en-GB" sz="2400" dirty="0">
              <a:solidFill>
                <a:srgbClr val="008000"/>
              </a:solidFill>
            </a:endParaRPr>
          </a:p>
          <a:p>
            <a:pPr eaLnBrk="1" hangingPunct="1">
              <a:lnSpc>
                <a:spcPct val="80000"/>
              </a:lnSpc>
              <a:defRPr/>
            </a:pPr>
            <a:r>
              <a:rPr lang="en-GB" sz="2400" dirty="0" smtClean="0">
                <a:solidFill>
                  <a:srgbClr val="008000"/>
                </a:solidFill>
              </a:rPr>
              <a:t>Balance at </a:t>
            </a:r>
            <a:r>
              <a:rPr lang="en-GB" sz="2400" dirty="0" err="1">
                <a:solidFill>
                  <a:srgbClr val="008000"/>
                </a:solidFill>
              </a:rPr>
              <a:t>E</a:t>
            </a:r>
            <a:r>
              <a:rPr lang="en-GB" sz="2400" dirty="0" err="1" smtClean="0">
                <a:solidFill>
                  <a:srgbClr val="008000"/>
                </a:solidFill>
              </a:rPr>
              <a:t>ddington</a:t>
            </a:r>
            <a:r>
              <a:rPr lang="en-GB" sz="2400" dirty="0" smtClean="0">
                <a:solidFill>
                  <a:srgbClr val="008000"/>
                </a:solidFill>
              </a:rPr>
              <a:t> limit</a:t>
            </a:r>
          </a:p>
          <a:p>
            <a:pPr marL="0" indent="0" eaLnBrk="1" hangingPunct="1">
              <a:lnSpc>
                <a:spcPct val="80000"/>
              </a:lnSpc>
              <a:buFontTx/>
              <a:buNone/>
              <a:defRPr/>
            </a:pPr>
            <a:r>
              <a:rPr lang="en-GB" sz="2400" dirty="0">
                <a:solidFill>
                  <a:srgbClr val="008000"/>
                </a:solidFill>
              </a:rPr>
              <a:t> </a:t>
            </a:r>
            <a:r>
              <a:rPr lang="en-GB" sz="2400" dirty="0" smtClean="0">
                <a:solidFill>
                  <a:srgbClr val="008000"/>
                </a:solidFill>
              </a:rPr>
              <a:t>    </a:t>
            </a:r>
            <a:r>
              <a:rPr lang="en-GB" sz="2400" dirty="0" err="1" smtClean="0">
                <a:solidFill>
                  <a:srgbClr val="008000"/>
                </a:solidFill>
              </a:rPr>
              <a:t>L</a:t>
            </a:r>
            <a:r>
              <a:rPr lang="en-GB" sz="2400" baseline="-25000" dirty="0" err="1" smtClean="0">
                <a:solidFill>
                  <a:srgbClr val="008000"/>
                </a:solidFill>
              </a:rPr>
              <a:t>Edd</a:t>
            </a:r>
            <a:r>
              <a:rPr lang="en-GB" sz="2400" dirty="0" err="1" smtClean="0">
                <a:solidFill>
                  <a:srgbClr val="008000"/>
                </a:solidFill>
                <a:latin typeface="Symbol" pitchFamily="18" charset="2"/>
              </a:rPr>
              <a:t>s</a:t>
            </a:r>
            <a:r>
              <a:rPr lang="en-GB" sz="2400" dirty="0" smtClean="0">
                <a:solidFill>
                  <a:srgbClr val="008000"/>
                </a:solidFill>
              </a:rPr>
              <a:t>/4c</a:t>
            </a:r>
            <a:r>
              <a:rPr lang="en-GB" sz="2400" dirty="0" smtClean="0">
                <a:solidFill>
                  <a:srgbClr val="008000"/>
                </a:solidFill>
                <a:latin typeface="Symbol" pitchFamily="18" charset="2"/>
              </a:rPr>
              <a:t>p</a:t>
            </a:r>
            <a:r>
              <a:rPr lang="en-GB" sz="2400" dirty="0" smtClean="0">
                <a:solidFill>
                  <a:srgbClr val="008000"/>
                </a:solidFill>
              </a:rPr>
              <a:t>r</a:t>
            </a:r>
            <a:r>
              <a:rPr lang="en-GB" sz="2400" baseline="30000" dirty="0" smtClean="0">
                <a:solidFill>
                  <a:srgbClr val="008000"/>
                </a:solidFill>
              </a:rPr>
              <a:t>2 </a:t>
            </a:r>
            <a:r>
              <a:rPr lang="en-GB" sz="2400" dirty="0" smtClean="0">
                <a:solidFill>
                  <a:srgbClr val="008000"/>
                </a:solidFill>
              </a:rPr>
              <a:t>= GM/r</a:t>
            </a:r>
            <a:r>
              <a:rPr lang="en-GB" sz="2400" baseline="30000" dirty="0" smtClean="0">
                <a:solidFill>
                  <a:srgbClr val="008000"/>
                </a:solidFill>
              </a:rPr>
              <a:t>2 </a:t>
            </a:r>
            <a:endParaRPr lang="en-GB" sz="2400" baseline="-25000" dirty="0" smtClean="0">
              <a:solidFill>
                <a:srgbClr val="008000"/>
              </a:solidFill>
            </a:endParaRPr>
          </a:p>
          <a:p>
            <a:pPr marL="0" indent="0" eaLnBrk="1" hangingPunct="1">
              <a:lnSpc>
                <a:spcPct val="80000"/>
              </a:lnSpc>
              <a:buFontTx/>
              <a:buNone/>
              <a:defRPr/>
            </a:pPr>
            <a:endParaRPr lang="en-GB" sz="2400" baseline="30000" dirty="0" smtClean="0">
              <a:solidFill>
                <a:srgbClr val="008000"/>
              </a:solidFill>
            </a:endParaRPr>
          </a:p>
          <a:p>
            <a:pPr marL="0" indent="0" eaLnBrk="1" hangingPunct="1">
              <a:lnSpc>
                <a:spcPct val="80000"/>
              </a:lnSpc>
              <a:buFontTx/>
              <a:buNone/>
              <a:defRPr/>
            </a:pPr>
            <a:endParaRPr lang="en-GB" sz="2400" dirty="0" smtClean="0">
              <a:solidFill>
                <a:srgbClr val="008000"/>
              </a:solidFill>
            </a:endParaRPr>
          </a:p>
        </p:txBody>
      </p:sp>
      <p:sp>
        <p:nvSpPr>
          <p:cNvPr id="33795"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Eddington limit</a:t>
            </a:r>
          </a:p>
        </p:txBody>
      </p:sp>
      <p:sp>
        <p:nvSpPr>
          <p:cNvPr id="33796" name="Oval 2"/>
          <p:cNvSpPr>
            <a:spLocks noChangeArrowheads="1"/>
          </p:cNvSpPr>
          <p:nvPr/>
        </p:nvSpPr>
        <p:spPr bwMode="auto">
          <a:xfrm>
            <a:off x="6588125" y="3284538"/>
            <a:ext cx="431800" cy="431800"/>
          </a:xfrm>
          <a:prstGeom prst="ellipse">
            <a:avLst/>
          </a:prstGeom>
          <a:solidFill>
            <a:schemeClr val="tx1"/>
          </a:solidFill>
          <a:ln w="9525" algn="ctr">
            <a:solidFill>
              <a:schemeClr val="bg1"/>
            </a:solidFill>
            <a:round/>
            <a:headEnd/>
            <a:tailEnd/>
          </a:ln>
        </p:spPr>
        <p:txBody>
          <a:bodyPr wrap="none" anchor="ctr"/>
          <a:lstStyle/>
          <a:p>
            <a:endParaRPr lang="en-US"/>
          </a:p>
        </p:txBody>
      </p:sp>
      <p:cxnSp>
        <p:nvCxnSpPr>
          <p:cNvPr id="33797" name="Straight Arrow Connector 4"/>
          <p:cNvCxnSpPr>
            <a:cxnSpLocks noChangeShapeType="1"/>
          </p:cNvCxnSpPr>
          <p:nvPr/>
        </p:nvCxnSpPr>
        <p:spPr bwMode="auto">
          <a:xfrm>
            <a:off x="6804025" y="198913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8" name="Straight Arrow Connector 18"/>
          <p:cNvCxnSpPr>
            <a:cxnSpLocks noChangeShapeType="1"/>
          </p:cNvCxnSpPr>
          <p:nvPr/>
        </p:nvCxnSpPr>
        <p:spPr bwMode="auto">
          <a:xfrm flipV="1">
            <a:off x="6804025" y="4005263"/>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9" name="Straight Arrow Connector 19"/>
          <p:cNvCxnSpPr>
            <a:cxnSpLocks noChangeShapeType="1"/>
          </p:cNvCxnSpPr>
          <p:nvPr/>
        </p:nvCxnSpPr>
        <p:spPr bwMode="auto">
          <a:xfrm rot="5400000">
            <a:off x="7942263" y="296068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0" name="Straight Arrow Connector 20"/>
          <p:cNvCxnSpPr>
            <a:cxnSpLocks noChangeShapeType="1"/>
          </p:cNvCxnSpPr>
          <p:nvPr/>
        </p:nvCxnSpPr>
        <p:spPr bwMode="auto">
          <a:xfrm rot="-5400000">
            <a:off x="5832475" y="2960688"/>
            <a:ext cx="0" cy="1079500"/>
          </a:xfrm>
          <a:prstGeom prst="straightConnector1">
            <a:avLst/>
          </a:prstGeom>
          <a:noFill/>
          <a:ln w="50800" algn="ctr">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1" name="Freeform 6"/>
          <p:cNvSpPr>
            <a:spLocks/>
          </p:cNvSpPr>
          <p:nvPr/>
        </p:nvSpPr>
        <p:spPr bwMode="auto">
          <a:xfrm rot="-4853058">
            <a:off x="7242969" y="2423319"/>
            <a:ext cx="855663"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2" name="Freeform 6"/>
          <p:cNvSpPr>
            <a:spLocks/>
          </p:cNvSpPr>
          <p:nvPr/>
        </p:nvSpPr>
        <p:spPr bwMode="auto">
          <a:xfrm rot="-4853058" flipH="1" flipV="1">
            <a:off x="5581651" y="3975100"/>
            <a:ext cx="857250"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3" name="Freeform 6"/>
          <p:cNvSpPr>
            <a:spLocks/>
          </p:cNvSpPr>
          <p:nvPr/>
        </p:nvSpPr>
        <p:spPr bwMode="auto">
          <a:xfrm rot="546942">
            <a:off x="7221538" y="3779838"/>
            <a:ext cx="855662" cy="733425"/>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4" name="Freeform 6"/>
          <p:cNvSpPr>
            <a:spLocks/>
          </p:cNvSpPr>
          <p:nvPr/>
        </p:nvSpPr>
        <p:spPr bwMode="auto">
          <a:xfrm rot="-10253058">
            <a:off x="5680075" y="2384425"/>
            <a:ext cx="855663" cy="735013"/>
          </a:xfrm>
          <a:custGeom>
            <a:avLst/>
            <a:gdLst>
              <a:gd name="T0" fmla="*/ 2147483647 w 701"/>
              <a:gd name="T1" fmla="*/ 2147483647 h 635"/>
              <a:gd name="T2" fmla="*/ 2147483647 w 701"/>
              <a:gd name="T3" fmla="*/ 2147483647 h 635"/>
              <a:gd name="T4" fmla="*/ 2147483647 w 701"/>
              <a:gd name="T5" fmla="*/ 2147483647 h 635"/>
              <a:gd name="T6" fmla="*/ 2147483647 w 701"/>
              <a:gd name="T7" fmla="*/ 2147483647 h 635"/>
              <a:gd name="T8" fmla="*/ 2147483647 w 701"/>
              <a:gd name="T9" fmla="*/ 2147483647 h 635"/>
              <a:gd name="T10" fmla="*/ 2147483647 w 701"/>
              <a:gd name="T11" fmla="*/ 2147483647 h 635"/>
              <a:gd name="T12" fmla="*/ 2147483647 w 701"/>
              <a:gd name="T13" fmla="*/ 2147483647 h 635"/>
              <a:gd name="T14" fmla="*/ 2147483647 w 701"/>
              <a:gd name="T15" fmla="*/ 2147483647 h 635"/>
              <a:gd name="T16" fmla="*/ 2147483647 w 701"/>
              <a:gd name="T17" fmla="*/ 2147483647 h 635"/>
              <a:gd name="T18" fmla="*/ 2147483647 w 701"/>
              <a:gd name="T19" fmla="*/ 2147483647 h 635"/>
              <a:gd name="T20" fmla="*/ 2147483647 w 701"/>
              <a:gd name="T21" fmla="*/ 2147483647 h 635"/>
              <a:gd name="T22" fmla="*/ 2147483647 w 701"/>
              <a:gd name="T23" fmla="*/ 2147483647 h 635"/>
              <a:gd name="T24" fmla="*/ 2147483647 w 701"/>
              <a:gd name="T25" fmla="*/ 2147483647 h 635"/>
              <a:gd name="T26" fmla="*/ 2147483647 w 701"/>
              <a:gd name="T27" fmla="*/ 2147483647 h 6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1" h="635">
                <a:moveTo>
                  <a:pt x="21" y="19"/>
                </a:moveTo>
                <a:cubicBezTo>
                  <a:pt x="18" y="30"/>
                  <a:pt x="0" y="71"/>
                  <a:pt x="5" y="83"/>
                </a:cubicBezTo>
                <a:cubicBezTo>
                  <a:pt x="10" y="95"/>
                  <a:pt x="20" y="102"/>
                  <a:pt x="53" y="91"/>
                </a:cubicBezTo>
                <a:cubicBezTo>
                  <a:pt x="86" y="80"/>
                  <a:pt x="192" y="0"/>
                  <a:pt x="205" y="19"/>
                </a:cubicBezTo>
                <a:cubicBezTo>
                  <a:pt x="218" y="38"/>
                  <a:pt x="116" y="186"/>
                  <a:pt x="133" y="203"/>
                </a:cubicBezTo>
                <a:cubicBezTo>
                  <a:pt x="150" y="220"/>
                  <a:pt x="290" y="104"/>
                  <a:pt x="309" y="119"/>
                </a:cubicBezTo>
                <a:cubicBezTo>
                  <a:pt x="328" y="134"/>
                  <a:pt x="228" y="277"/>
                  <a:pt x="245" y="291"/>
                </a:cubicBezTo>
                <a:cubicBezTo>
                  <a:pt x="262" y="305"/>
                  <a:pt x="394" y="188"/>
                  <a:pt x="413" y="203"/>
                </a:cubicBezTo>
                <a:cubicBezTo>
                  <a:pt x="432" y="218"/>
                  <a:pt x="340" y="360"/>
                  <a:pt x="357" y="379"/>
                </a:cubicBezTo>
                <a:cubicBezTo>
                  <a:pt x="374" y="398"/>
                  <a:pt x="498" y="298"/>
                  <a:pt x="517" y="315"/>
                </a:cubicBezTo>
                <a:cubicBezTo>
                  <a:pt x="536" y="332"/>
                  <a:pt x="449" y="468"/>
                  <a:pt x="469" y="483"/>
                </a:cubicBezTo>
                <a:cubicBezTo>
                  <a:pt x="489" y="498"/>
                  <a:pt x="613" y="396"/>
                  <a:pt x="637" y="403"/>
                </a:cubicBezTo>
                <a:cubicBezTo>
                  <a:pt x="661" y="410"/>
                  <a:pt x="602" y="485"/>
                  <a:pt x="613" y="523"/>
                </a:cubicBezTo>
                <a:cubicBezTo>
                  <a:pt x="624" y="561"/>
                  <a:pt x="662" y="598"/>
                  <a:pt x="701" y="635"/>
                </a:cubicBezTo>
              </a:path>
            </a:pathLst>
          </a:custGeom>
          <a:noFill/>
          <a:ln w="38100" cap="flat" cmpd="sng">
            <a:solidFill>
              <a:srgbClr val="002060"/>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a:solidFill>
                  <a:schemeClr val="accent2"/>
                </a:solidFill>
              </a:ln>
            </a:endParaRPr>
          </a:p>
        </p:txBody>
      </p:sp>
      <p:sp>
        <p:nvSpPr>
          <p:cNvPr id="33805" name="Rectangle 6"/>
          <p:cNvSpPr>
            <a:spLocks noChangeArrowheads="1"/>
          </p:cNvSpPr>
          <p:nvPr/>
        </p:nvSpPr>
        <p:spPr bwMode="auto">
          <a:xfrm>
            <a:off x="4300854" y="5445125"/>
            <a:ext cx="4741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008000"/>
                </a:solidFill>
              </a:rPr>
              <a:t> </a:t>
            </a:r>
            <a:r>
              <a:rPr lang="en-GB" dirty="0" err="1">
                <a:solidFill>
                  <a:srgbClr val="008000"/>
                </a:solidFill>
              </a:rPr>
              <a:t>L</a:t>
            </a:r>
            <a:r>
              <a:rPr lang="en-GB" baseline="-25000" dirty="0" err="1">
                <a:solidFill>
                  <a:srgbClr val="008000"/>
                </a:solidFill>
              </a:rPr>
              <a:t>Edd</a:t>
            </a:r>
            <a:r>
              <a:rPr lang="en-GB" dirty="0">
                <a:solidFill>
                  <a:srgbClr val="008000"/>
                </a:solidFill>
              </a:rPr>
              <a:t>= 4c</a:t>
            </a:r>
            <a:r>
              <a:rPr lang="en-GB" dirty="0">
                <a:solidFill>
                  <a:srgbClr val="008000"/>
                </a:solidFill>
                <a:latin typeface="Symbol" pitchFamily="18" charset="2"/>
              </a:rPr>
              <a:t>p</a:t>
            </a:r>
            <a:r>
              <a:rPr lang="en-GB" dirty="0">
                <a:solidFill>
                  <a:srgbClr val="008000"/>
                </a:solidFill>
              </a:rPr>
              <a:t>GM/</a:t>
            </a:r>
            <a:r>
              <a:rPr lang="en-GB" dirty="0">
                <a:solidFill>
                  <a:srgbClr val="008000"/>
                </a:solidFill>
                <a:latin typeface="Symbol" pitchFamily="18" charset="2"/>
              </a:rPr>
              <a:t>s</a:t>
            </a:r>
            <a:r>
              <a:rPr lang="en-GB" baseline="30000" dirty="0">
                <a:solidFill>
                  <a:srgbClr val="008000"/>
                </a:solidFill>
              </a:rPr>
              <a:t> </a:t>
            </a:r>
            <a:r>
              <a:rPr lang="en-GB" dirty="0">
                <a:solidFill>
                  <a:srgbClr val="008000"/>
                </a:solidFill>
              </a:rPr>
              <a:t>= 1.3x10</a:t>
            </a:r>
            <a:r>
              <a:rPr lang="en-GB" baseline="30000" dirty="0">
                <a:solidFill>
                  <a:srgbClr val="008000"/>
                </a:solidFill>
              </a:rPr>
              <a:t>38</a:t>
            </a:r>
            <a:r>
              <a:rPr lang="en-GB" dirty="0">
                <a:solidFill>
                  <a:srgbClr val="008000"/>
                </a:solidFill>
              </a:rPr>
              <a:t> </a:t>
            </a:r>
            <a:r>
              <a:rPr lang="en-GB" dirty="0" smtClean="0">
                <a:solidFill>
                  <a:srgbClr val="008000"/>
                </a:solidFill>
              </a:rPr>
              <a:t>M ergs/s</a:t>
            </a:r>
            <a:endParaRPr lang="en-GB" dirty="0">
              <a:solidFill>
                <a:srgbClr val="00800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Peak luminosity generally L&lt;</a:t>
            </a:r>
            <a:r>
              <a:rPr lang="en-GB" dirty="0" err="1" smtClean="0">
                <a:solidFill>
                  <a:srgbClr val="008000"/>
                </a:solidFill>
              </a:rPr>
              <a:t>LEdd</a:t>
            </a:r>
            <a:r>
              <a:rPr lang="en-GB" dirty="0" smtClean="0">
                <a:solidFill>
                  <a:srgbClr val="008000"/>
                </a:solidFill>
              </a:rPr>
              <a:t> due to size of binary orbit</a:t>
            </a:r>
          </a:p>
          <a:p>
            <a:pPr marL="342900" indent="-342900" algn="l">
              <a:lnSpc>
                <a:spcPct val="90000"/>
              </a:lnSpc>
              <a:spcBef>
                <a:spcPct val="20000"/>
              </a:spcBef>
              <a:buFontTx/>
              <a:buChar char="•"/>
            </a:pPr>
            <a:r>
              <a:rPr lang="en-GB" dirty="0" smtClean="0">
                <a:solidFill>
                  <a:srgbClr val="008000"/>
                </a:solidFill>
              </a:rPr>
              <a:t>Limits mass which can build up in quiescence</a:t>
            </a: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67241" y="6326188"/>
            <a:ext cx="855019"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dirty="0">
                <a:solidFill>
                  <a:srgbClr val="008000"/>
                </a:solidFill>
              </a:rPr>
              <a:t>DGK07</a:t>
            </a:r>
            <a:endParaRPr lang="en-US" sz="1600" b="1" dirty="0">
              <a:solidFill>
                <a:srgbClr val="008000"/>
              </a:solidFill>
            </a:endParaRPr>
          </a:p>
        </p:txBody>
      </p:sp>
      <p:sp>
        <p:nvSpPr>
          <p:cNvPr id="4103" name="Line 7"/>
          <p:cNvSpPr>
            <a:spLocks noChangeShapeType="1"/>
          </p:cNvSpPr>
          <p:nvPr/>
        </p:nvSpPr>
        <p:spPr bwMode="auto">
          <a:xfrm>
            <a:off x="827088" y="6502400"/>
            <a:ext cx="3948112" cy="14288"/>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smtClean="0">
                <a:solidFill>
                  <a:srgbClr val="008000"/>
                </a:solidFill>
              </a:rPr>
              <a:t>2 years</a:t>
            </a:r>
            <a:endParaRPr lang="en-US" dirty="0">
              <a:solidFill>
                <a:srgbClr val="008000"/>
              </a:solidFill>
            </a:endParaRPr>
          </a:p>
        </p:txBody>
      </p:sp>
    </p:spTree>
    <p:extLst>
      <p:ext uri="{BB962C8B-B14F-4D97-AF65-F5344CB8AC3E}">
        <p14:creationId xmlns:p14="http://schemas.microsoft.com/office/powerpoint/2010/main" val="8370685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1"/>
          </p:nvPr>
        </p:nvSpPr>
        <p:spPr>
          <a:xfrm>
            <a:off x="228600" y="1628775"/>
            <a:ext cx="3657600" cy="4572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smtClean="0">
                <a:solidFill>
                  <a:srgbClr val="FFFF66"/>
                </a:solidFill>
              </a:rPr>
              <a:t>Circular motion easiest to think about</a:t>
            </a:r>
          </a:p>
          <a:p>
            <a:pPr eaLnBrk="1" hangingPunct="1">
              <a:lnSpc>
                <a:spcPct val="90000"/>
              </a:lnSpc>
            </a:pPr>
            <a:r>
              <a:rPr lang="en-GB" smtClean="0">
                <a:solidFill>
                  <a:srgbClr val="FFFF66"/>
                </a:solidFill>
              </a:rPr>
              <a:t>Measure roundabout circumference (CL) and radius (rL) by crawling around with ruler of length L</a:t>
            </a:r>
          </a:p>
          <a:p>
            <a:pPr eaLnBrk="1" hangingPunct="1">
              <a:lnSpc>
                <a:spcPct val="90000"/>
              </a:lnSpc>
            </a:pPr>
            <a:r>
              <a:rPr lang="en-GB" smtClean="0">
                <a:solidFill>
                  <a:srgbClr val="FFFF66"/>
                </a:solidFill>
              </a:rPr>
              <a:t>Get ratio C/r=2</a:t>
            </a:r>
            <a:r>
              <a:rPr lang="en-GB" smtClean="0">
                <a:solidFill>
                  <a:srgbClr val="FFFF66"/>
                </a:solidFill>
                <a:latin typeface="Symbol" pitchFamily="18" charset="2"/>
              </a:rPr>
              <a:t>p</a:t>
            </a:r>
          </a:p>
          <a:p>
            <a:pPr eaLnBrk="1" hangingPunct="1">
              <a:lnSpc>
                <a:spcPct val="90000"/>
              </a:lnSpc>
            </a:pPr>
            <a:r>
              <a:rPr lang="en-GB" smtClean="0">
                <a:solidFill>
                  <a:srgbClr val="FFFF66"/>
                </a:solidFill>
              </a:rPr>
              <a:t>Now rotate ….</a:t>
            </a:r>
          </a:p>
        </p:txBody>
      </p:sp>
      <p:sp>
        <p:nvSpPr>
          <p:cNvPr id="6147"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Acceleration: special relativity </a:t>
            </a:r>
          </a:p>
        </p:txBody>
      </p:sp>
      <p:pic>
        <p:nvPicPr>
          <p:cNvPr id="6148" name="Picture 4" descr="roundabou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09750"/>
            <a:ext cx="4800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Rectangle 4"/>
          <p:cNvSpPr>
            <a:spLocks noGrp="1" noChangeArrowheads="1"/>
          </p:cNvSpPr>
          <p:nvPr>
            <p:ph type="body" sz="half" idx="1"/>
          </p:nvPr>
        </p:nvSpPr>
        <p:spPr>
          <a:xfrm>
            <a:off x="457200" y="1600200"/>
            <a:ext cx="3178175" cy="4565650"/>
          </a:xfrm>
        </p:spPr>
        <p:txBody>
          <a:bodyPr/>
          <a:lstStyle/>
          <a:p>
            <a:r>
              <a:rPr lang="en-US" dirty="0" smtClean="0">
                <a:solidFill>
                  <a:srgbClr val="008000"/>
                </a:solidFill>
                <a:latin typeface="Times New Roman" pitchFamily="18" charset="0"/>
              </a:rPr>
              <a:t>Need high mass accretion rate to get to </a:t>
            </a:r>
            <a:r>
              <a:rPr lang="en-US" dirty="0" err="1" smtClean="0">
                <a:solidFill>
                  <a:srgbClr val="008000"/>
                </a:solidFill>
                <a:latin typeface="Times New Roman" pitchFamily="18" charset="0"/>
              </a:rPr>
              <a:t>LEdd</a:t>
            </a:r>
            <a:endParaRPr lang="en-US" dirty="0" smtClean="0">
              <a:solidFill>
                <a:srgbClr val="008000"/>
              </a:solidFill>
              <a:latin typeface="Times New Roman" pitchFamily="18" charset="0"/>
            </a:endParaRPr>
          </a:p>
          <a:p>
            <a:r>
              <a:rPr lang="en-US" dirty="0" smtClean="0">
                <a:solidFill>
                  <a:srgbClr val="008000"/>
                </a:solidFill>
                <a:latin typeface="Times New Roman" pitchFamily="18" charset="0"/>
              </a:rPr>
              <a:t>Transient – need outer disc </a:t>
            </a:r>
            <a:r>
              <a:rPr lang="en-US" dirty="0" err="1" smtClean="0">
                <a:solidFill>
                  <a:srgbClr val="008000"/>
                </a:solidFill>
                <a:latin typeface="Times New Roman" pitchFamily="18" charset="0"/>
              </a:rPr>
              <a:t>kT</a:t>
            </a:r>
            <a:r>
              <a:rPr lang="en-US" dirty="0" smtClean="0">
                <a:solidFill>
                  <a:srgbClr val="008000"/>
                </a:solidFill>
                <a:latin typeface="Times New Roman" pitchFamily="18" charset="0"/>
              </a:rPr>
              <a:t> &lt; 4000K (H </a:t>
            </a:r>
            <a:r>
              <a:rPr lang="en-US" dirty="0" err="1" smtClean="0">
                <a:solidFill>
                  <a:srgbClr val="008000"/>
                </a:solidFill>
                <a:latin typeface="Times New Roman" pitchFamily="18" charset="0"/>
              </a:rPr>
              <a:t>ionisation</a:t>
            </a:r>
            <a:r>
              <a:rPr lang="en-US" dirty="0" smtClean="0">
                <a:solidFill>
                  <a:srgbClr val="008000"/>
                </a:solidFill>
                <a:latin typeface="Times New Roman" pitchFamily="18" charset="0"/>
              </a:rPr>
              <a:t>) </a:t>
            </a:r>
            <a:endParaRPr lang="en-US" dirty="0">
              <a:solidFill>
                <a:srgbClr val="008000"/>
              </a:solidFill>
              <a:latin typeface="Times New Roman" pitchFamily="18" charset="0"/>
            </a:endParaRPr>
          </a:p>
          <a:p>
            <a:r>
              <a:rPr lang="en-US" dirty="0" smtClean="0">
                <a:solidFill>
                  <a:srgbClr val="008000"/>
                </a:solidFill>
                <a:latin typeface="Times New Roman" pitchFamily="18" charset="0"/>
              </a:rPr>
              <a:t>Persistent – need large </a:t>
            </a:r>
            <a:r>
              <a:rPr lang="en-US" dirty="0" err="1" smtClean="0">
                <a:solidFill>
                  <a:srgbClr val="008000"/>
                </a:solidFill>
                <a:latin typeface="Times New Roman" pitchFamily="18" charset="0"/>
              </a:rPr>
              <a:t>mdot</a:t>
            </a:r>
            <a:endParaRPr lang="en-US" dirty="0" smtClean="0">
              <a:solidFill>
                <a:srgbClr val="008000"/>
              </a:solidFill>
              <a:latin typeface="Times New Roman" pitchFamily="18" charset="0"/>
            </a:endParaRPr>
          </a:p>
        </p:txBody>
      </p:sp>
      <p:sp>
        <p:nvSpPr>
          <p:cNvPr id="21509" name="Text Box 5"/>
          <p:cNvSpPr txBox="1">
            <a:spLocks noChangeArrowheads="1"/>
          </p:cNvSpPr>
          <p:nvPr/>
        </p:nvSpPr>
        <p:spPr bwMode="auto">
          <a:xfrm>
            <a:off x="8270875" y="908050"/>
            <a:ext cx="873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sz="1600" b="1" i="1">
                <a:solidFill>
                  <a:srgbClr val="FFFF99"/>
                </a:solidFill>
                <a:latin typeface="Times New Roman" pitchFamily="18" charset="0"/>
              </a:rPr>
              <a:t>J. Orosz</a:t>
            </a:r>
            <a:endParaRPr lang="en-US" sz="2400" i="1">
              <a:solidFill>
                <a:srgbClr val="FFFF99"/>
              </a:solidFill>
              <a:latin typeface="Times New Roman" pitchFamily="18" charset="0"/>
            </a:endParaRPr>
          </a:p>
        </p:txBody>
      </p:sp>
      <p:sp>
        <p:nvSpPr>
          <p:cNvPr id="21510" name="Rectangle 6"/>
          <p:cNvSpPr>
            <a:spLocks noGrp="1" noChangeArrowheads="1"/>
          </p:cNvSpPr>
          <p:nvPr>
            <p:ph type="title"/>
          </p:nvPr>
        </p:nvSpPr>
        <p:spPr>
          <a:xfrm>
            <a:off x="684213" y="0"/>
            <a:ext cx="8229600" cy="1143000"/>
          </a:xfrm>
          <a:noFill/>
          <a:ln/>
        </p:spPr>
        <p:txBody>
          <a:bodyPr/>
          <a:lstStyle/>
          <a:p>
            <a:r>
              <a:rPr lang="en-US">
                <a:solidFill>
                  <a:srgbClr val="008000"/>
                </a:solidFill>
                <a:latin typeface="Times New Roman" pitchFamily="18" charset="0"/>
              </a:rPr>
              <a:t>As seen in most BH in our galaxy</a:t>
            </a:r>
            <a:endParaRPr lang="en-US">
              <a:solidFill>
                <a:srgbClr val="008000"/>
              </a:solidFill>
            </a:endParaRPr>
          </a:p>
        </p:txBody>
      </p:sp>
      <p:pic>
        <p:nvPicPr>
          <p:cNvPr id="21512" name="Picture 8" descr="binary"/>
          <p:cNvPicPr>
            <a:picLocks noChangeAspect="1" noChangeArrowheads="1"/>
          </p:cNvPicPr>
          <p:nvPr/>
        </p:nvPicPr>
        <p:blipFill>
          <a:blip r:embed="rId3" cstate="print">
            <a:extLst>
              <a:ext uri="{28A0092B-C50C-407E-A947-70E740481C1C}">
                <a14:useLocalDpi xmlns:a14="http://schemas.microsoft.com/office/drawing/2010/main" val="0"/>
              </a:ext>
            </a:extLst>
          </a:blip>
          <a:srcRect l="32394" t="34959" r="11090" b="19934"/>
          <a:stretch>
            <a:fillRect/>
          </a:stretch>
        </p:blipFill>
        <p:spPr bwMode="auto">
          <a:xfrm>
            <a:off x="3727450" y="1196975"/>
            <a:ext cx="5227638"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41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3338" y="1357313"/>
            <a:ext cx="438467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i="0" dirty="0">
              <a:solidFill>
                <a:srgbClr val="008000"/>
              </a:solidFill>
            </a:endParaRPr>
          </a:p>
          <a:p>
            <a:pPr marL="342900" indent="-342900" algn="l">
              <a:lnSpc>
                <a:spcPct val="90000"/>
              </a:lnSpc>
              <a:spcBef>
                <a:spcPct val="20000"/>
              </a:spcBef>
              <a:buFontTx/>
              <a:buChar char="•"/>
            </a:pPr>
            <a:r>
              <a:rPr lang="en-GB" i="0" dirty="0" smtClean="0">
                <a:solidFill>
                  <a:srgbClr val="008000"/>
                </a:solidFill>
              </a:rPr>
              <a:t>wind </a:t>
            </a:r>
            <a:r>
              <a:rPr lang="en-GB" i="0" dirty="0">
                <a:solidFill>
                  <a:srgbClr val="008000"/>
                </a:solidFill>
              </a:rPr>
              <a:t>accretion from high mass companion</a:t>
            </a:r>
          </a:p>
          <a:p>
            <a:pPr marL="342900" indent="-342900" algn="l">
              <a:lnSpc>
                <a:spcPct val="90000"/>
              </a:lnSpc>
              <a:spcBef>
                <a:spcPct val="20000"/>
              </a:spcBef>
              <a:buFontTx/>
              <a:buChar char="•"/>
            </a:pPr>
            <a:r>
              <a:rPr lang="en-GB" i="0" dirty="0" smtClean="0">
                <a:solidFill>
                  <a:srgbClr val="008000"/>
                </a:solidFill>
              </a:rPr>
              <a:t>Overflows </a:t>
            </a:r>
            <a:r>
              <a:rPr lang="en-GB" i="0" dirty="0" err="1" smtClean="0">
                <a:solidFill>
                  <a:srgbClr val="008000"/>
                </a:solidFill>
              </a:rPr>
              <a:t>roche</a:t>
            </a:r>
            <a:r>
              <a:rPr lang="en-GB" i="0" dirty="0" smtClean="0">
                <a:solidFill>
                  <a:srgbClr val="008000"/>
                </a:solidFill>
              </a:rPr>
              <a:t> </a:t>
            </a:r>
            <a:r>
              <a:rPr lang="en-GB" i="0" dirty="0">
                <a:solidFill>
                  <a:srgbClr val="008000"/>
                </a:solidFill>
              </a:rPr>
              <a:t>lobe </a:t>
            </a:r>
            <a:r>
              <a:rPr lang="en-GB" i="0" dirty="0" smtClean="0">
                <a:solidFill>
                  <a:srgbClr val="008000"/>
                </a:solidFill>
              </a:rPr>
              <a:t>only if close enough</a:t>
            </a:r>
          </a:p>
          <a:p>
            <a:pPr marL="342900" indent="-342900" algn="l">
              <a:lnSpc>
                <a:spcPct val="90000"/>
              </a:lnSpc>
              <a:spcBef>
                <a:spcPct val="20000"/>
              </a:spcBef>
              <a:buFontTx/>
              <a:buChar char="•"/>
            </a:pPr>
            <a:r>
              <a:rPr lang="en-GB" i="0" dirty="0" smtClean="0">
                <a:solidFill>
                  <a:srgbClr val="008000"/>
                </a:solidFill>
              </a:rPr>
              <a:t>If not quite close enough then wind gets focussed onto </a:t>
            </a:r>
            <a:r>
              <a:rPr lang="en-GB" dirty="0" err="1" smtClean="0">
                <a:solidFill>
                  <a:srgbClr val="008000"/>
                </a:solidFill>
              </a:rPr>
              <a:t>blakc</a:t>
            </a:r>
            <a:r>
              <a:rPr lang="en-GB" dirty="0" smtClean="0">
                <a:solidFill>
                  <a:srgbClr val="008000"/>
                </a:solidFill>
              </a:rPr>
              <a:t> hole </a:t>
            </a:r>
            <a:r>
              <a:rPr lang="en-GB" i="0" dirty="0" smtClean="0">
                <a:solidFill>
                  <a:srgbClr val="008000"/>
                </a:solidFill>
              </a:rPr>
              <a:t>(like </a:t>
            </a:r>
            <a:r>
              <a:rPr lang="en-GB" i="0" dirty="0" err="1" smtClean="0">
                <a:solidFill>
                  <a:srgbClr val="008000"/>
                </a:solidFill>
              </a:rPr>
              <a:t>Cyg</a:t>
            </a:r>
            <a:r>
              <a:rPr lang="en-GB" i="0" dirty="0" smtClean="0">
                <a:solidFill>
                  <a:srgbClr val="008000"/>
                </a:solidFill>
              </a:rPr>
              <a:t> X-1) </a:t>
            </a:r>
          </a:p>
          <a:p>
            <a:pPr marL="342900" indent="-342900" algn="l">
              <a:lnSpc>
                <a:spcPct val="90000"/>
              </a:lnSpc>
              <a:spcBef>
                <a:spcPct val="20000"/>
              </a:spcBef>
              <a:buFontTx/>
              <a:buChar char="•"/>
            </a:pPr>
            <a:endParaRPr lang="en-GB" i="0" dirty="0">
              <a:solidFill>
                <a:srgbClr val="008000"/>
              </a:solidFill>
            </a:endParaRPr>
          </a:p>
          <a:p>
            <a:pPr marL="342900" indent="-342900" algn="l">
              <a:lnSpc>
                <a:spcPct val="90000"/>
              </a:lnSpc>
              <a:spcBef>
                <a:spcPct val="20000"/>
              </a:spcBef>
            </a:pPr>
            <a:endParaRPr lang="en-GB" i="0" dirty="0">
              <a:solidFill>
                <a:srgbClr val="008000"/>
              </a:solidFill>
            </a:endParaRPr>
          </a:p>
          <a:p>
            <a:pPr marL="342900" indent="-342900" algn="l">
              <a:lnSpc>
                <a:spcPct val="90000"/>
              </a:lnSpc>
              <a:spcBef>
                <a:spcPct val="20000"/>
              </a:spcBef>
              <a:buFontTx/>
              <a:buChar char="•"/>
            </a:pPr>
            <a:endParaRPr lang="en-GB" i="0" dirty="0">
              <a:solidFill>
                <a:srgbClr val="008000"/>
              </a:solidFill>
            </a:endParaRPr>
          </a:p>
        </p:txBody>
      </p:sp>
      <p:sp>
        <p:nvSpPr>
          <p:cNvPr id="40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GB" sz="4400" b="1" i="0" dirty="0" smtClean="0">
                <a:solidFill>
                  <a:srgbClr val="008000"/>
                </a:solidFill>
              </a:rPr>
              <a:t>HMXRB </a:t>
            </a:r>
            <a:endParaRPr lang="en-GB" sz="4400" b="1" i="0" dirty="0">
              <a:solidFill>
                <a:srgbClr val="008000"/>
              </a:solidFill>
            </a:endParaRPr>
          </a:p>
        </p:txBody>
      </p:sp>
      <p:pic>
        <p:nvPicPr>
          <p:cNvPr id="410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6950" y="2119313"/>
            <a:ext cx="38354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2271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685800" y="95250"/>
            <a:ext cx="7772400" cy="1143000"/>
          </a:xfrm>
        </p:spPr>
        <p:txBody>
          <a:bodyPr/>
          <a:lstStyle/>
          <a:p>
            <a:r>
              <a:rPr lang="en-GB" b="1" dirty="0">
                <a:solidFill>
                  <a:srgbClr val="008000"/>
                </a:solidFill>
              </a:rPr>
              <a:t>Intermediate mass BH? </a:t>
            </a:r>
          </a:p>
        </p:txBody>
      </p:sp>
      <p:sp>
        <p:nvSpPr>
          <p:cNvPr id="459779" name="Rectangle 3"/>
          <p:cNvSpPr>
            <a:spLocks noGrp="1" noChangeArrowheads="1"/>
          </p:cNvSpPr>
          <p:nvPr>
            <p:ph type="body" sz="half" idx="1"/>
          </p:nvPr>
        </p:nvSpPr>
        <p:spPr>
          <a:xfrm>
            <a:off x="323528" y="1196752"/>
            <a:ext cx="3744416" cy="5472608"/>
          </a:xfrm>
        </p:spPr>
        <p:txBody>
          <a:bodyPr/>
          <a:lstStyle/>
          <a:p>
            <a:pPr>
              <a:lnSpc>
                <a:spcPct val="90000"/>
              </a:lnSpc>
            </a:pPr>
            <a:r>
              <a:rPr lang="en-GB" sz="2400" dirty="0">
                <a:solidFill>
                  <a:srgbClr val="008000"/>
                </a:solidFill>
              </a:rPr>
              <a:t>Ultra - Luminous X-ray sources in spiral arms of nearby </a:t>
            </a:r>
            <a:r>
              <a:rPr lang="en-GB" sz="2400" dirty="0" err="1">
                <a:solidFill>
                  <a:srgbClr val="008000"/>
                </a:solidFill>
              </a:rPr>
              <a:t>starforming</a:t>
            </a:r>
            <a:r>
              <a:rPr lang="en-GB" sz="2400" dirty="0">
                <a:solidFill>
                  <a:srgbClr val="008000"/>
                </a:solidFill>
              </a:rPr>
              <a:t> galaxies – ULX</a:t>
            </a:r>
          </a:p>
          <a:p>
            <a:pPr>
              <a:lnSpc>
                <a:spcPct val="90000"/>
              </a:lnSpc>
            </a:pPr>
            <a:r>
              <a:rPr lang="en-GB" sz="2800" dirty="0">
                <a:solidFill>
                  <a:srgbClr val="008000"/>
                </a:solidFill>
              </a:rPr>
              <a:t>L~10</a:t>
            </a:r>
            <a:r>
              <a:rPr lang="en-GB" sz="2800" baseline="30000" dirty="0">
                <a:solidFill>
                  <a:srgbClr val="008000"/>
                </a:solidFill>
              </a:rPr>
              <a:t>39-40</a:t>
            </a:r>
            <a:r>
              <a:rPr lang="en-GB" sz="2800" dirty="0">
                <a:solidFill>
                  <a:srgbClr val="008000"/>
                </a:solidFill>
              </a:rPr>
              <a:t> ergs s</a:t>
            </a:r>
            <a:r>
              <a:rPr lang="en-GB" sz="2800" baseline="30000" dirty="0">
                <a:solidFill>
                  <a:srgbClr val="008000"/>
                </a:solidFill>
              </a:rPr>
              <a:t>-1</a:t>
            </a:r>
            <a:r>
              <a:rPr lang="en-GB" sz="2800" dirty="0">
                <a:solidFill>
                  <a:srgbClr val="008000"/>
                </a:solidFill>
              </a:rPr>
              <a:t> </a:t>
            </a:r>
            <a:r>
              <a:rPr lang="en-GB" sz="2400" dirty="0">
                <a:solidFill>
                  <a:srgbClr val="008000"/>
                </a:solidFill>
              </a:rPr>
              <a:t>so M~10-100 M</a:t>
            </a:r>
            <a:r>
              <a:rPr lang="en-GB" sz="2400" baseline="-25000" dirty="0">
                <a:solidFill>
                  <a:srgbClr val="008000"/>
                </a:solidFill>
                <a:sym typeface="Wingdings 2" pitchFamily="18" charset="2"/>
              </a:rPr>
              <a:t></a:t>
            </a:r>
            <a:r>
              <a:rPr lang="en-GB" sz="2800" baseline="-25000" dirty="0">
                <a:solidFill>
                  <a:srgbClr val="008000"/>
                </a:solidFill>
                <a:sym typeface="Wingdings 2" pitchFamily="18" charset="2"/>
              </a:rPr>
              <a:t> </a:t>
            </a:r>
            <a:r>
              <a:rPr lang="en-GB" sz="2400" dirty="0">
                <a:solidFill>
                  <a:srgbClr val="008000"/>
                </a:solidFill>
              </a:rPr>
              <a:t>for   L &lt;</a:t>
            </a:r>
            <a:r>
              <a:rPr lang="en-GB" sz="2400" dirty="0" err="1">
                <a:solidFill>
                  <a:srgbClr val="008000"/>
                </a:solidFill>
              </a:rPr>
              <a:t>L</a:t>
            </a:r>
            <a:r>
              <a:rPr lang="en-GB" sz="2400" baseline="-25000" dirty="0" err="1">
                <a:solidFill>
                  <a:srgbClr val="008000"/>
                </a:solidFill>
              </a:rPr>
              <a:t>Edd</a:t>
            </a:r>
            <a:endParaRPr lang="en-GB" sz="2400" baseline="-25000" dirty="0">
              <a:solidFill>
                <a:srgbClr val="008000"/>
              </a:solidFill>
            </a:endParaRPr>
          </a:p>
          <a:p>
            <a:pPr>
              <a:lnSpc>
                <a:spcPct val="90000"/>
              </a:lnSpc>
            </a:pPr>
            <a:r>
              <a:rPr lang="en-GB" sz="2400" dirty="0">
                <a:solidFill>
                  <a:srgbClr val="008000"/>
                </a:solidFill>
              </a:rPr>
              <a:t>Hard for stellar evolution to make BH &gt; 50 M</a:t>
            </a:r>
            <a:r>
              <a:rPr lang="en-GB" sz="2400" baseline="-25000" dirty="0">
                <a:solidFill>
                  <a:srgbClr val="008000"/>
                </a:solidFill>
                <a:sym typeface="Wingdings 2" pitchFamily="18" charset="2"/>
              </a:rPr>
              <a:t></a:t>
            </a:r>
            <a:r>
              <a:rPr lang="en-GB" sz="2800" baseline="-25000" dirty="0">
                <a:solidFill>
                  <a:srgbClr val="008000"/>
                </a:solidFill>
                <a:sym typeface="Wingdings 2" pitchFamily="18" charset="2"/>
              </a:rPr>
              <a:t> </a:t>
            </a:r>
            <a:r>
              <a:rPr lang="en-GB" sz="2800" baseline="-25000" dirty="0" smtClean="0">
                <a:solidFill>
                  <a:srgbClr val="008000"/>
                </a:solidFill>
                <a:sym typeface="Wingdings 2" pitchFamily="18" charset="2"/>
              </a:rPr>
              <a:t> </a:t>
            </a:r>
          </a:p>
          <a:p>
            <a:pPr>
              <a:lnSpc>
                <a:spcPct val="90000"/>
              </a:lnSpc>
            </a:pPr>
            <a:r>
              <a:rPr lang="en-GB" sz="2800" dirty="0" smtClean="0">
                <a:solidFill>
                  <a:srgbClr val="008000"/>
                </a:solidFill>
                <a:sym typeface="Wingdings 2" pitchFamily="18" charset="2"/>
              </a:rPr>
              <a:t>Either IMBH (hard to make)  or (majority) L/</a:t>
            </a:r>
            <a:r>
              <a:rPr lang="en-GB" sz="2800" dirty="0" err="1" smtClean="0">
                <a:solidFill>
                  <a:srgbClr val="008000"/>
                </a:solidFill>
                <a:sym typeface="Wingdings 2" pitchFamily="18" charset="2"/>
              </a:rPr>
              <a:t>LEdd</a:t>
            </a:r>
            <a:r>
              <a:rPr lang="en-GB" sz="2800" dirty="0" smtClean="0">
                <a:solidFill>
                  <a:srgbClr val="008000"/>
                </a:solidFill>
                <a:sym typeface="Wingdings 2" pitchFamily="18" charset="2"/>
              </a:rPr>
              <a:t> &gt; 1 from HMXRB </a:t>
            </a:r>
            <a:endParaRPr lang="en-GB" sz="2800" baseline="-25000" dirty="0" smtClean="0">
              <a:solidFill>
                <a:srgbClr val="008000"/>
              </a:solidFill>
              <a:sym typeface="Wingdings 2" pitchFamily="18" charset="2"/>
            </a:endParaRPr>
          </a:p>
        </p:txBody>
      </p:sp>
      <p:pic>
        <p:nvPicPr>
          <p:cNvPr id="459780" name="Picture 4" descr="cartwheel_ul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8" y="1330325"/>
            <a:ext cx="5221287" cy="5121275"/>
          </a:xfrm>
          <a:prstGeom prst="rect">
            <a:avLst/>
          </a:prstGeom>
          <a:noFill/>
          <a:extLst>
            <a:ext uri="{909E8E84-426E-40DD-AFC4-6F175D3DCCD1}">
              <a14:hiddenFill xmlns:a14="http://schemas.microsoft.com/office/drawing/2010/main">
                <a:solidFill>
                  <a:srgbClr val="FFFFFF"/>
                </a:solidFill>
              </a14:hiddenFill>
            </a:ext>
          </a:extLst>
        </p:spPr>
      </p:pic>
      <p:sp>
        <p:nvSpPr>
          <p:cNvPr id="459781" name="Text Box 5"/>
          <p:cNvSpPr txBox="1">
            <a:spLocks noChangeArrowheads="1"/>
          </p:cNvSpPr>
          <p:nvPr/>
        </p:nvSpPr>
        <p:spPr bwMode="auto">
          <a:xfrm rot="-5400000">
            <a:off x="8106569" y="5591969"/>
            <a:ext cx="17383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600" i="0">
                <a:solidFill>
                  <a:srgbClr val="008000"/>
                </a:solidFill>
                <a:latin typeface="Times New Roman" pitchFamily="18" charset="0"/>
              </a:rPr>
              <a:t>Gao et al 2003</a:t>
            </a:r>
          </a:p>
        </p:txBody>
      </p:sp>
    </p:spTree>
    <p:extLst>
      <p:ext uri="{BB962C8B-B14F-4D97-AF65-F5344CB8AC3E}">
        <p14:creationId xmlns:p14="http://schemas.microsoft.com/office/powerpoint/2010/main" val="3655927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a:t>
            </a:r>
            <a:r>
              <a:rPr lang="en-GB" sz="4400" b="1" dirty="0" smtClean="0">
                <a:solidFill>
                  <a:srgbClr val="008000"/>
                </a:solidFill>
              </a:rPr>
              <a:t>uminosity </a:t>
            </a:r>
            <a:r>
              <a:rPr lang="en-GB" sz="4400" b="1" dirty="0">
                <a:solidFill>
                  <a:srgbClr val="008000"/>
                </a:solidFill>
              </a:rPr>
              <a:t>&gt;</a:t>
            </a:r>
            <a:r>
              <a:rPr lang="en-GB" sz="4400" b="1" dirty="0" smtClean="0">
                <a:solidFill>
                  <a:srgbClr val="008000"/>
                </a:solidFill>
              </a:rPr>
              <a:t> </a:t>
            </a:r>
            <a:r>
              <a:rPr lang="en-GB" sz="4400" b="1" dirty="0" err="1" smtClean="0">
                <a:solidFill>
                  <a:srgbClr val="008000"/>
                </a:solidFill>
              </a:rPr>
              <a:t>LEdd</a:t>
            </a:r>
            <a:r>
              <a:rPr lang="en-GB" sz="4400" b="1" dirty="0" smtClean="0">
                <a:solidFill>
                  <a:srgbClr val="008000"/>
                </a:solidFill>
              </a:rPr>
              <a:t> ?</a:t>
            </a:r>
            <a:endParaRPr lang="en-GB" sz="4400" b="1" dirty="0">
              <a:solidFill>
                <a:srgbClr val="008000"/>
              </a:solidFill>
            </a:endParaRPr>
          </a:p>
        </p:txBody>
      </p:sp>
      <p:sp>
        <p:nvSpPr>
          <p:cNvPr id="23"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4"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5" name="Rectangle 34"/>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6"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39"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prstDash val="sysDash"/>
            <a:round/>
            <a:headEnd/>
            <a:tailEnd/>
          </a:ln>
          <a:effectLst/>
          <a:extLst/>
        </p:spPr>
        <p:txBody>
          <a:bodyPr/>
          <a:lstStyle/>
          <a:p>
            <a:endParaRPr lang="en-GB"/>
          </a:p>
        </p:txBody>
      </p:sp>
      <p:sp>
        <p:nvSpPr>
          <p:cNvPr id="45" name="Freeform 16"/>
          <p:cNvSpPr>
            <a:spLocks/>
          </p:cNvSpPr>
          <p:nvPr/>
        </p:nvSpPr>
        <p:spPr bwMode="auto">
          <a:xfrm>
            <a:off x="5853113" y="34290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47"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48" name="Rectangle 2"/>
          <p:cNvSpPr>
            <a:spLocks noGrp="1" noChangeArrowheads="1"/>
          </p:cNvSpPr>
          <p:nvPr>
            <p:ph type="body" sz="half" idx="1"/>
          </p:nvPr>
        </p:nvSpPr>
        <p:spPr>
          <a:xfrm>
            <a:off x="323528" y="1340768"/>
            <a:ext cx="4392488" cy="2589213"/>
          </a:xfrm>
          <a:noFill/>
        </p:spPr>
        <p:txBody>
          <a:bodyPr/>
          <a:lstStyle/>
          <a:p>
            <a:pPr eaLnBrk="1" hangingPunct="1">
              <a:lnSpc>
                <a:spcPct val="90000"/>
              </a:lnSpc>
            </a:pPr>
            <a:r>
              <a:rPr lang="en-GB" sz="2400" dirty="0" smtClean="0">
                <a:solidFill>
                  <a:srgbClr val="008000"/>
                </a:solidFill>
              </a:rPr>
              <a:t>Standard disc assumes that energy liberated locally through mass accretion is radiated locally</a:t>
            </a:r>
          </a:p>
          <a:p>
            <a:pPr eaLnBrk="1" hangingPunct="1">
              <a:lnSpc>
                <a:spcPct val="90000"/>
              </a:lnSpc>
            </a:pPr>
            <a:r>
              <a:rPr lang="en-GB" sz="2400" dirty="0" smtClean="0">
                <a:solidFill>
                  <a:srgbClr val="008000"/>
                </a:solidFill>
              </a:rPr>
              <a:t>Not necessarily true – can be carried radially along with the flow is accretion timescale &lt; radiated timescale </a:t>
            </a:r>
          </a:p>
          <a:p>
            <a:pPr eaLnBrk="1" hangingPunct="1">
              <a:lnSpc>
                <a:spcPct val="90000"/>
              </a:lnSpc>
            </a:pPr>
            <a:r>
              <a:rPr lang="en-GB" sz="2400" dirty="0" smtClean="0">
                <a:solidFill>
                  <a:srgbClr val="008000"/>
                </a:solidFill>
                <a:cs typeface="Times New Roman" pitchFamily="18" charset="0"/>
              </a:rPr>
              <a:t>Optically thick advection – slim discs (</a:t>
            </a:r>
            <a:r>
              <a:rPr lang="en-GB" sz="2400" dirty="0" err="1" smtClean="0">
                <a:solidFill>
                  <a:srgbClr val="008000"/>
                </a:solidFill>
                <a:cs typeface="Times New Roman" pitchFamily="18" charset="0"/>
              </a:rPr>
              <a:t>Abramowicz</a:t>
            </a:r>
            <a:r>
              <a:rPr lang="en-GB" sz="2400" dirty="0" smtClean="0">
                <a:solidFill>
                  <a:srgbClr val="008000"/>
                </a:solidFill>
                <a:cs typeface="Times New Roman" pitchFamily="18" charset="0"/>
              </a:rPr>
              <a:t> et al 1988)  only different L&gt;</a:t>
            </a:r>
            <a:r>
              <a:rPr lang="en-GB" sz="2400" dirty="0" err="1" smtClean="0">
                <a:solidFill>
                  <a:srgbClr val="008000"/>
                </a:solidFill>
                <a:cs typeface="Times New Roman" pitchFamily="18" charset="0"/>
              </a:rPr>
              <a:t>LEdd</a:t>
            </a:r>
            <a:endParaRPr lang="en-GB" sz="2400" dirty="0" smtClean="0">
              <a:solidFill>
                <a:srgbClr val="008000"/>
              </a:solidFill>
              <a:cs typeface="Times New Roman" pitchFamily="18" charset="0"/>
            </a:endParaRPr>
          </a:p>
          <a:p>
            <a:pPr eaLnBrk="1" hangingPunct="1">
              <a:lnSpc>
                <a:spcPct val="90000"/>
              </a:lnSpc>
            </a:pPr>
            <a:r>
              <a:rPr lang="en-GB" sz="2400" dirty="0" smtClean="0">
                <a:solidFill>
                  <a:srgbClr val="008000"/>
                </a:solidFill>
                <a:cs typeface="Times New Roman" pitchFamily="18" charset="0"/>
              </a:rPr>
              <a:t>Heats next ring in – but can </a:t>
            </a:r>
            <a:r>
              <a:rPr lang="en-GB" sz="2400" dirty="0" err="1" smtClean="0">
                <a:solidFill>
                  <a:srgbClr val="008000"/>
                </a:solidFill>
                <a:cs typeface="Times New Roman" pitchFamily="18" charset="0"/>
              </a:rPr>
              <a:t>advect</a:t>
            </a:r>
            <a:r>
              <a:rPr lang="en-GB" sz="2400" dirty="0" smtClean="0">
                <a:solidFill>
                  <a:srgbClr val="008000"/>
                </a:solidFill>
                <a:cs typeface="Times New Roman" pitchFamily="18" charset="0"/>
              </a:rPr>
              <a:t> that also. Then  lose does the black hole! </a:t>
            </a:r>
          </a:p>
          <a:p>
            <a:pPr eaLnBrk="1" hangingPunct="1">
              <a:lnSpc>
                <a:spcPct val="90000"/>
              </a:lnSpc>
            </a:pPr>
            <a:r>
              <a:rPr lang="en-GB" sz="2400" dirty="0" smtClean="0">
                <a:solidFill>
                  <a:srgbClr val="008000"/>
                </a:solidFill>
                <a:cs typeface="Times New Roman" pitchFamily="18" charset="0"/>
              </a:rPr>
              <a:t>L=</a:t>
            </a:r>
            <a:r>
              <a:rPr lang="en-GB" sz="2400" dirty="0" err="1" smtClean="0">
                <a:solidFill>
                  <a:srgbClr val="008000"/>
                </a:solidFill>
                <a:cs typeface="Times New Roman" pitchFamily="18" charset="0"/>
              </a:rPr>
              <a:t>LEdd</a:t>
            </a:r>
            <a:r>
              <a:rPr lang="en-GB" sz="2400" dirty="0" smtClean="0">
                <a:solidFill>
                  <a:srgbClr val="008000"/>
                </a:solidFill>
                <a:cs typeface="Times New Roman" pitchFamily="18" charset="0"/>
              </a:rPr>
              <a:t> log(1+mdot/</a:t>
            </a:r>
            <a:r>
              <a:rPr lang="en-GB" sz="2400" dirty="0" err="1" smtClean="0">
                <a:solidFill>
                  <a:srgbClr val="008000"/>
                </a:solidFill>
                <a:cs typeface="Times New Roman" pitchFamily="18" charset="0"/>
              </a:rPr>
              <a:t>mdotEdd</a:t>
            </a:r>
            <a:r>
              <a:rPr lang="en-GB" sz="2400" dirty="0" smtClean="0">
                <a:solidFill>
                  <a:srgbClr val="008000"/>
                </a:solidFill>
                <a:cs typeface="Times New Roman" pitchFamily="18" charset="0"/>
              </a:rPr>
              <a:t>)</a:t>
            </a:r>
          </a:p>
          <a:p>
            <a:pPr eaLnBrk="1" hangingPunct="1">
              <a:lnSpc>
                <a:spcPct val="90000"/>
              </a:lnSpc>
            </a:pP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37661772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a:t>
            </a:r>
            <a:r>
              <a:rPr lang="en-GB" sz="4400" b="1" dirty="0" smtClean="0">
                <a:solidFill>
                  <a:srgbClr val="008000"/>
                </a:solidFill>
              </a:rPr>
              <a:t>uminosity </a:t>
            </a:r>
            <a:r>
              <a:rPr lang="en-GB" sz="4400" b="1" dirty="0">
                <a:solidFill>
                  <a:srgbClr val="008000"/>
                </a:solidFill>
              </a:rPr>
              <a:t>&gt;</a:t>
            </a:r>
            <a:r>
              <a:rPr lang="en-GB" sz="4400" b="1" dirty="0" smtClean="0">
                <a:solidFill>
                  <a:srgbClr val="008000"/>
                </a:solidFill>
              </a:rPr>
              <a:t> </a:t>
            </a:r>
            <a:r>
              <a:rPr lang="en-GB" sz="4400" b="1" dirty="0" err="1" smtClean="0">
                <a:solidFill>
                  <a:srgbClr val="008000"/>
                </a:solidFill>
              </a:rPr>
              <a:t>LEdd</a:t>
            </a:r>
            <a:r>
              <a:rPr lang="en-GB" sz="4400" b="1" dirty="0" smtClean="0">
                <a:solidFill>
                  <a:srgbClr val="008000"/>
                </a:solidFill>
              </a:rPr>
              <a:t> ?</a:t>
            </a:r>
            <a:endParaRPr lang="en-GB" sz="4400" b="1" dirty="0">
              <a:solidFill>
                <a:srgbClr val="008000"/>
              </a:solidFill>
            </a:endParaRPr>
          </a:p>
        </p:txBody>
      </p:sp>
      <p:sp>
        <p:nvSpPr>
          <p:cNvPr id="15" name="Rectangle 2"/>
          <p:cNvSpPr>
            <a:spLocks noGrp="1" noChangeArrowheads="1"/>
          </p:cNvSpPr>
          <p:nvPr>
            <p:ph type="body" sz="half" idx="1"/>
          </p:nvPr>
        </p:nvSpPr>
        <p:spPr>
          <a:xfrm>
            <a:off x="323528" y="1340768"/>
            <a:ext cx="4392488" cy="2589213"/>
          </a:xfrm>
          <a:noFill/>
        </p:spPr>
        <p:txBody>
          <a:bodyPr/>
          <a:lstStyle/>
          <a:p>
            <a:pPr eaLnBrk="1" hangingPunct="1">
              <a:lnSpc>
                <a:spcPct val="90000"/>
              </a:lnSpc>
            </a:pPr>
            <a:r>
              <a:rPr lang="en-GB" sz="2400" dirty="0" smtClean="0">
                <a:solidFill>
                  <a:srgbClr val="008000"/>
                </a:solidFill>
              </a:rPr>
              <a:t>Standard disc assumes that energy liberated locally through mass accretion is radiated locally</a:t>
            </a:r>
          </a:p>
          <a:p>
            <a:pPr eaLnBrk="1" hangingPunct="1">
              <a:lnSpc>
                <a:spcPct val="90000"/>
              </a:lnSpc>
            </a:pPr>
            <a:r>
              <a:rPr lang="en-GB" sz="2400" dirty="0" smtClean="0">
                <a:solidFill>
                  <a:srgbClr val="008000"/>
                </a:solidFill>
              </a:rPr>
              <a:t>Not necessarily true – can be carried radially along with the flow is accretion timescale &lt; radiated timescale </a:t>
            </a:r>
          </a:p>
          <a:p>
            <a:pPr eaLnBrk="1" hangingPunct="1">
              <a:lnSpc>
                <a:spcPct val="90000"/>
              </a:lnSpc>
            </a:pPr>
            <a:r>
              <a:rPr lang="en-GB" sz="2400" dirty="0" smtClean="0">
                <a:solidFill>
                  <a:srgbClr val="008000"/>
                </a:solidFill>
                <a:cs typeface="Times New Roman" pitchFamily="18" charset="0"/>
              </a:rPr>
              <a:t>Optically thick advection – slim discs (</a:t>
            </a:r>
            <a:r>
              <a:rPr lang="en-GB" sz="2400" dirty="0" err="1" smtClean="0">
                <a:solidFill>
                  <a:srgbClr val="008000"/>
                </a:solidFill>
                <a:cs typeface="Times New Roman" pitchFamily="18" charset="0"/>
              </a:rPr>
              <a:t>Abramowicz</a:t>
            </a:r>
            <a:r>
              <a:rPr lang="en-GB" sz="2400" dirty="0" smtClean="0">
                <a:solidFill>
                  <a:srgbClr val="008000"/>
                </a:solidFill>
                <a:cs typeface="Times New Roman" pitchFamily="18" charset="0"/>
              </a:rPr>
              <a:t> et al 1988)  only different L&gt;</a:t>
            </a:r>
            <a:r>
              <a:rPr lang="en-GB" sz="2400" dirty="0" err="1" smtClean="0">
                <a:solidFill>
                  <a:srgbClr val="008000"/>
                </a:solidFill>
                <a:cs typeface="Times New Roman" pitchFamily="18" charset="0"/>
              </a:rPr>
              <a:t>LEdd</a:t>
            </a:r>
            <a:endParaRPr lang="en-GB" sz="2400" dirty="0" smtClean="0">
              <a:solidFill>
                <a:srgbClr val="008000"/>
              </a:solidFill>
              <a:cs typeface="Times New Roman" pitchFamily="18" charset="0"/>
            </a:endParaRPr>
          </a:p>
          <a:p>
            <a:pPr eaLnBrk="1" hangingPunct="1">
              <a:lnSpc>
                <a:spcPct val="90000"/>
              </a:lnSpc>
            </a:pPr>
            <a:r>
              <a:rPr lang="en-GB" sz="2400" dirty="0" smtClean="0">
                <a:solidFill>
                  <a:srgbClr val="008000"/>
                </a:solidFill>
                <a:cs typeface="Times New Roman" pitchFamily="18" charset="0"/>
              </a:rPr>
              <a:t>Heats next ring in – but can </a:t>
            </a:r>
            <a:r>
              <a:rPr lang="en-GB" sz="2400" dirty="0" err="1" smtClean="0">
                <a:solidFill>
                  <a:srgbClr val="008000"/>
                </a:solidFill>
                <a:cs typeface="Times New Roman" pitchFamily="18" charset="0"/>
              </a:rPr>
              <a:t>advect</a:t>
            </a:r>
            <a:r>
              <a:rPr lang="en-GB" sz="2400" dirty="0" smtClean="0">
                <a:solidFill>
                  <a:srgbClr val="008000"/>
                </a:solidFill>
                <a:cs typeface="Times New Roman" pitchFamily="18" charset="0"/>
              </a:rPr>
              <a:t> that also. Then  lose does the black hole! </a:t>
            </a:r>
          </a:p>
          <a:p>
            <a:pPr eaLnBrk="1" hangingPunct="1">
              <a:lnSpc>
                <a:spcPct val="90000"/>
              </a:lnSpc>
            </a:pPr>
            <a:r>
              <a:rPr lang="en-GB" sz="2400" dirty="0" smtClean="0">
                <a:solidFill>
                  <a:srgbClr val="008000"/>
                </a:solidFill>
                <a:cs typeface="Times New Roman" pitchFamily="18" charset="0"/>
              </a:rPr>
              <a:t>L=</a:t>
            </a:r>
            <a:r>
              <a:rPr lang="en-GB" sz="2400" dirty="0" err="1" smtClean="0">
                <a:solidFill>
                  <a:srgbClr val="008000"/>
                </a:solidFill>
                <a:cs typeface="Times New Roman" pitchFamily="18" charset="0"/>
              </a:rPr>
              <a:t>LEdd</a:t>
            </a:r>
            <a:r>
              <a:rPr lang="en-GB" sz="2400" dirty="0" smtClean="0">
                <a:solidFill>
                  <a:srgbClr val="008000"/>
                </a:solidFill>
                <a:cs typeface="Times New Roman" pitchFamily="18" charset="0"/>
              </a:rPr>
              <a:t> log(1+mdot/</a:t>
            </a:r>
            <a:r>
              <a:rPr lang="en-GB" sz="2400" dirty="0" err="1" smtClean="0">
                <a:solidFill>
                  <a:srgbClr val="008000"/>
                </a:solidFill>
                <a:cs typeface="Times New Roman" pitchFamily="18" charset="0"/>
              </a:rPr>
              <a:t>mdotEdd</a:t>
            </a:r>
            <a:r>
              <a:rPr lang="en-GB" sz="2400" dirty="0" smtClean="0">
                <a:solidFill>
                  <a:srgbClr val="008000"/>
                </a:solidFill>
                <a:cs typeface="Times New Roman" pitchFamily="18" charset="0"/>
              </a:rPr>
              <a:t>)</a:t>
            </a:r>
          </a:p>
          <a:p>
            <a:pPr eaLnBrk="1" hangingPunct="1">
              <a:lnSpc>
                <a:spcPct val="90000"/>
              </a:lnSpc>
            </a:pPr>
            <a:endParaRPr lang="en-GB" sz="2400" dirty="0" smtClean="0">
              <a:solidFill>
                <a:srgbClr val="008000"/>
              </a:solidFill>
              <a:cs typeface="Times New Roman" pitchFamily="18" charset="0"/>
            </a:endParaRPr>
          </a:p>
        </p:txBody>
      </p:sp>
      <p:sp>
        <p:nvSpPr>
          <p:cNvPr id="23"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4"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5" name="Rectangle 34"/>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6"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39"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4"/>
          <p:cNvSpPr>
            <a:spLocks/>
          </p:cNvSpPr>
          <p:nvPr/>
        </p:nvSpPr>
        <p:spPr bwMode="auto">
          <a:xfrm>
            <a:off x="6157913" y="4022576"/>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15"/>
          <p:cNvSpPr>
            <a:spLocks/>
          </p:cNvSpPr>
          <p:nvPr/>
        </p:nvSpPr>
        <p:spPr bwMode="auto">
          <a:xfrm>
            <a:off x="6462713" y="4022576"/>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prstDash val="solid"/>
            <a:round/>
            <a:headEnd/>
            <a:tailEnd/>
          </a:ln>
          <a:effectLst/>
          <a:extLst/>
        </p:spPr>
        <p:txBody>
          <a:bodyPr/>
          <a:lstStyle/>
          <a:p>
            <a:endParaRPr lang="en-GB"/>
          </a:p>
        </p:txBody>
      </p:sp>
      <p:sp>
        <p:nvSpPr>
          <p:cNvPr id="45" name="Freeform 16"/>
          <p:cNvSpPr>
            <a:spLocks/>
          </p:cNvSpPr>
          <p:nvPr/>
        </p:nvSpPr>
        <p:spPr bwMode="auto">
          <a:xfrm>
            <a:off x="5853113" y="3759353"/>
            <a:ext cx="1587500" cy="1193647"/>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0000"/>
              <a:gd name="connsiteY0" fmla="*/ 9091 h 9091"/>
              <a:gd name="connsiteX1" fmla="*/ 3360 w 10000"/>
              <a:gd name="connsiteY1" fmla="*/ 2310 h 9091"/>
              <a:gd name="connsiteX2" fmla="*/ 6703 w 10000"/>
              <a:gd name="connsiteY2" fmla="*/ 1363 h 9091"/>
              <a:gd name="connsiteX3" fmla="*/ 8960 w 10000"/>
              <a:gd name="connsiteY3" fmla="*/ 508 h 9091"/>
              <a:gd name="connsiteX4" fmla="*/ 10000 w 10000"/>
              <a:gd name="connsiteY4" fmla="*/ 8758 h 9091"/>
              <a:gd name="connsiteX0" fmla="*/ 0 w 10000"/>
              <a:gd name="connsiteY0" fmla="*/ 8644 h 8644"/>
              <a:gd name="connsiteX1" fmla="*/ 3360 w 10000"/>
              <a:gd name="connsiteY1" fmla="*/ 1185 h 8644"/>
              <a:gd name="connsiteX2" fmla="*/ 6703 w 10000"/>
              <a:gd name="connsiteY2" fmla="*/ 143 h 8644"/>
              <a:gd name="connsiteX3" fmla="*/ 9566 w 10000"/>
              <a:gd name="connsiteY3" fmla="*/ 2503 h 8644"/>
              <a:gd name="connsiteX4" fmla="*/ 10000 w 10000"/>
              <a:gd name="connsiteY4" fmla="*/ 8278 h 8644"/>
              <a:gd name="connsiteX0" fmla="*/ 0 w 10000"/>
              <a:gd name="connsiteY0" fmla="*/ 9967 h 9967"/>
              <a:gd name="connsiteX1" fmla="*/ 3360 w 10000"/>
              <a:gd name="connsiteY1" fmla="*/ 1338 h 9967"/>
              <a:gd name="connsiteX2" fmla="*/ 6703 w 10000"/>
              <a:gd name="connsiteY2" fmla="*/ 132 h 9967"/>
              <a:gd name="connsiteX3" fmla="*/ 8808 w 10000"/>
              <a:gd name="connsiteY3" fmla="*/ 1256 h 9967"/>
              <a:gd name="connsiteX4" fmla="*/ 10000 w 10000"/>
              <a:gd name="connsiteY4" fmla="*/ 9544 h 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67">
                <a:moveTo>
                  <a:pt x="0" y="9967"/>
                </a:moveTo>
                <a:cubicBezTo>
                  <a:pt x="960" y="6587"/>
                  <a:pt x="2243" y="2977"/>
                  <a:pt x="3360" y="1338"/>
                </a:cubicBezTo>
                <a:cubicBezTo>
                  <a:pt x="4477" y="-301"/>
                  <a:pt x="5795" y="146"/>
                  <a:pt x="6703" y="132"/>
                </a:cubicBezTo>
                <a:cubicBezTo>
                  <a:pt x="7611" y="118"/>
                  <a:pt x="8208" y="-548"/>
                  <a:pt x="8808" y="1256"/>
                </a:cubicBezTo>
                <a:cubicBezTo>
                  <a:pt x="9408" y="3057"/>
                  <a:pt x="9780" y="7356"/>
                  <a:pt x="10000" y="9544"/>
                </a:cubicBezTo>
              </a:path>
            </a:pathLst>
          </a:custGeom>
          <a:noFill/>
          <a:ln w="38100">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47"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161726824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a:t>
            </a:r>
            <a:r>
              <a:rPr lang="en-GB" sz="4400" b="1" dirty="0" smtClean="0">
                <a:solidFill>
                  <a:srgbClr val="008000"/>
                </a:solidFill>
              </a:rPr>
              <a:t>uminosity </a:t>
            </a:r>
            <a:r>
              <a:rPr lang="en-GB" sz="4400" b="1" dirty="0">
                <a:solidFill>
                  <a:srgbClr val="008000"/>
                </a:solidFill>
              </a:rPr>
              <a:t>&gt;</a:t>
            </a:r>
            <a:r>
              <a:rPr lang="en-GB" sz="4400" b="1" dirty="0" smtClean="0">
                <a:solidFill>
                  <a:srgbClr val="008000"/>
                </a:solidFill>
              </a:rPr>
              <a:t> </a:t>
            </a:r>
            <a:r>
              <a:rPr lang="en-GB" sz="4400" b="1" dirty="0" err="1" smtClean="0">
                <a:solidFill>
                  <a:srgbClr val="008000"/>
                </a:solidFill>
              </a:rPr>
              <a:t>LEdd</a:t>
            </a:r>
            <a:r>
              <a:rPr lang="en-GB" sz="4400" b="1" dirty="0" smtClean="0">
                <a:solidFill>
                  <a:srgbClr val="008000"/>
                </a:solidFill>
              </a:rPr>
              <a:t> ?</a:t>
            </a:r>
            <a:endParaRPr lang="en-GB" sz="4400" b="1" dirty="0">
              <a:solidFill>
                <a:srgbClr val="008000"/>
              </a:solidFill>
            </a:endParaRPr>
          </a:p>
        </p:txBody>
      </p:sp>
      <p:sp>
        <p:nvSpPr>
          <p:cNvPr id="23"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4"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5" name="Rectangle 34"/>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6"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39"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4"/>
          <p:cNvSpPr>
            <a:spLocks/>
          </p:cNvSpPr>
          <p:nvPr/>
        </p:nvSpPr>
        <p:spPr bwMode="auto">
          <a:xfrm>
            <a:off x="6157913" y="38862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15"/>
          <p:cNvSpPr>
            <a:spLocks/>
          </p:cNvSpPr>
          <p:nvPr/>
        </p:nvSpPr>
        <p:spPr bwMode="auto">
          <a:xfrm>
            <a:off x="6462713" y="3810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prstDash val="sysDash"/>
            <a:round/>
            <a:headEnd/>
            <a:tailEnd/>
          </a:ln>
          <a:effectLst/>
          <a:extLst/>
        </p:spPr>
        <p:txBody>
          <a:bodyPr/>
          <a:lstStyle/>
          <a:p>
            <a:endParaRPr lang="en-GB"/>
          </a:p>
        </p:txBody>
      </p:sp>
      <p:sp>
        <p:nvSpPr>
          <p:cNvPr id="45" name="Freeform 16"/>
          <p:cNvSpPr>
            <a:spLocks/>
          </p:cNvSpPr>
          <p:nvPr/>
        </p:nvSpPr>
        <p:spPr bwMode="auto">
          <a:xfrm>
            <a:off x="5853113" y="34290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47"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
        <p:nvSpPr>
          <p:cNvPr id="20" name="Rectangle 2"/>
          <p:cNvSpPr txBox="1">
            <a:spLocks noChangeArrowheads="1"/>
          </p:cNvSpPr>
          <p:nvPr/>
        </p:nvSpPr>
        <p:spPr bwMode="auto">
          <a:xfrm>
            <a:off x="323528" y="1340768"/>
            <a:ext cx="4392488"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kern="0" smtClean="0">
                <a:solidFill>
                  <a:srgbClr val="008000"/>
                </a:solidFill>
              </a:rPr>
              <a:t>Standard disc assumes that  mdoty constant with R</a:t>
            </a:r>
          </a:p>
          <a:p>
            <a:pPr eaLnBrk="1" hangingPunct="1">
              <a:lnSpc>
                <a:spcPct val="90000"/>
              </a:lnSpc>
            </a:pPr>
            <a:r>
              <a:rPr lang="en-GB" sz="2400" kern="0" smtClean="0">
                <a:solidFill>
                  <a:srgbClr val="008000"/>
                </a:solidFill>
              </a:rPr>
              <a:t>Not necessarily true – can lose mass in a wind is L&gt;LEdd (Shakura &amp; Sunyaev 1973) </a:t>
            </a:r>
          </a:p>
          <a:p>
            <a:pPr eaLnBrk="1" hangingPunct="1">
              <a:lnSpc>
                <a:spcPct val="90000"/>
              </a:lnSpc>
            </a:pPr>
            <a:r>
              <a:rPr lang="en-GB" sz="2400" kern="0" smtClean="0">
                <a:solidFill>
                  <a:srgbClr val="008000"/>
                </a:solidFill>
                <a:cs typeface="Times New Roman" pitchFamily="18" charset="0"/>
              </a:rPr>
              <a:t>L=LEdd log(1+mdot/mdotEdd) i.e. same as before but for different reason</a:t>
            </a:r>
            <a:endParaRPr lang="en-GB" sz="2400" kern="0" dirty="0" smtClean="0">
              <a:solidFill>
                <a:srgbClr val="008000"/>
              </a:solidFill>
              <a:cs typeface="Times New Roman" pitchFamily="18" charset="0"/>
            </a:endParaRPr>
          </a:p>
        </p:txBody>
      </p:sp>
    </p:spTree>
    <p:extLst>
      <p:ext uri="{BB962C8B-B14F-4D97-AF65-F5344CB8AC3E}">
        <p14:creationId xmlns:p14="http://schemas.microsoft.com/office/powerpoint/2010/main" val="76769699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a:t>
            </a:r>
            <a:r>
              <a:rPr lang="en-GB" sz="4400" b="1" dirty="0" smtClean="0">
                <a:solidFill>
                  <a:srgbClr val="008000"/>
                </a:solidFill>
              </a:rPr>
              <a:t>uminosity </a:t>
            </a:r>
            <a:r>
              <a:rPr lang="en-GB" sz="4400" b="1" dirty="0">
                <a:solidFill>
                  <a:srgbClr val="008000"/>
                </a:solidFill>
              </a:rPr>
              <a:t>&gt;</a:t>
            </a:r>
            <a:r>
              <a:rPr lang="en-GB" sz="4400" b="1" dirty="0" smtClean="0">
                <a:solidFill>
                  <a:srgbClr val="008000"/>
                </a:solidFill>
              </a:rPr>
              <a:t> </a:t>
            </a:r>
            <a:r>
              <a:rPr lang="en-GB" sz="4400" b="1" dirty="0" err="1" smtClean="0">
                <a:solidFill>
                  <a:srgbClr val="008000"/>
                </a:solidFill>
              </a:rPr>
              <a:t>LEdd</a:t>
            </a:r>
            <a:r>
              <a:rPr lang="en-GB" sz="4400" b="1" dirty="0" smtClean="0">
                <a:solidFill>
                  <a:srgbClr val="008000"/>
                </a:solidFill>
              </a:rPr>
              <a:t> ?</a:t>
            </a:r>
            <a:endParaRPr lang="en-GB" sz="4400" b="1" dirty="0">
              <a:solidFill>
                <a:srgbClr val="008000"/>
              </a:solidFill>
            </a:endParaRPr>
          </a:p>
        </p:txBody>
      </p:sp>
      <p:sp>
        <p:nvSpPr>
          <p:cNvPr id="15" name="Rectangle 2"/>
          <p:cNvSpPr>
            <a:spLocks noGrp="1" noChangeArrowheads="1"/>
          </p:cNvSpPr>
          <p:nvPr>
            <p:ph type="body" sz="half" idx="1"/>
          </p:nvPr>
        </p:nvSpPr>
        <p:spPr>
          <a:xfrm>
            <a:off x="323528" y="1340768"/>
            <a:ext cx="4392488" cy="5256584"/>
          </a:xfrm>
          <a:noFill/>
        </p:spPr>
        <p:txBody>
          <a:bodyPr/>
          <a:lstStyle/>
          <a:p>
            <a:pPr eaLnBrk="1" hangingPunct="1">
              <a:lnSpc>
                <a:spcPct val="90000"/>
              </a:lnSpc>
            </a:pPr>
            <a:r>
              <a:rPr lang="en-GB" sz="2400" dirty="0" smtClean="0">
                <a:solidFill>
                  <a:srgbClr val="008000"/>
                </a:solidFill>
              </a:rPr>
              <a:t>Standard disc assumes that  </a:t>
            </a:r>
            <a:r>
              <a:rPr lang="en-GB" sz="2400" dirty="0" err="1" smtClean="0">
                <a:solidFill>
                  <a:srgbClr val="008000"/>
                </a:solidFill>
              </a:rPr>
              <a:t>mdoty</a:t>
            </a:r>
            <a:r>
              <a:rPr lang="en-GB" sz="2400" dirty="0">
                <a:solidFill>
                  <a:srgbClr val="008000"/>
                </a:solidFill>
              </a:rPr>
              <a:t> </a:t>
            </a:r>
            <a:r>
              <a:rPr lang="en-GB" sz="2400" dirty="0" smtClean="0">
                <a:solidFill>
                  <a:srgbClr val="008000"/>
                </a:solidFill>
              </a:rPr>
              <a:t>constant with R</a:t>
            </a:r>
          </a:p>
          <a:p>
            <a:pPr eaLnBrk="1" hangingPunct="1">
              <a:lnSpc>
                <a:spcPct val="90000"/>
              </a:lnSpc>
            </a:pPr>
            <a:r>
              <a:rPr lang="en-GB" sz="2400" dirty="0" smtClean="0">
                <a:solidFill>
                  <a:srgbClr val="008000"/>
                </a:solidFill>
              </a:rPr>
              <a:t>Not necessarily true – can lose mass in a wind is L&gt;</a:t>
            </a:r>
            <a:r>
              <a:rPr lang="en-GB" sz="2400" dirty="0" err="1" smtClean="0">
                <a:solidFill>
                  <a:srgbClr val="008000"/>
                </a:solidFill>
              </a:rPr>
              <a:t>LEdd</a:t>
            </a:r>
            <a:r>
              <a:rPr lang="en-GB" sz="2400" dirty="0">
                <a:solidFill>
                  <a:srgbClr val="008000"/>
                </a:solidFill>
              </a:rPr>
              <a:t> </a:t>
            </a:r>
            <a:r>
              <a:rPr lang="en-GB" sz="2400" dirty="0" smtClean="0">
                <a:solidFill>
                  <a:srgbClr val="008000"/>
                </a:solidFill>
              </a:rPr>
              <a:t>(</a:t>
            </a:r>
            <a:r>
              <a:rPr lang="en-GB" sz="2400" dirty="0" err="1" smtClean="0">
                <a:solidFill>
                  <a:srgbClr val="008000"/>
                </a:solidFill>
              </a:rPr>
              <a:t>Shakura</a:t>
            </a:r>
            <a:r>
              <a:rPr lang="en-GB" sz="2400" dirty="0" smtClean="0">
                <a:solidFill>
                  <a:srgbClr val="008000"/>
                </a:solidFill>
              </a:rPr>
              <a:t> &amp; </a:t>
            </a:r>
            <a:r>
              <a:rPr lang="en-GB" sz="2400" dirty="0" err="1" smtClean="0">
                <a:solidFill>
                  <a:srgbClr val="008000"/>
                </a:solidFill>
              </a:rPr>
              <a:t>Sunyaev</a:t>
            </a:r>
            <a:r>
              <a:rPr lang="en-GB" sz="2400" dirty="0" smtClean="0">
                <a:solidFill>
                  <a:srgbClr val="008000"/>
                </a:solidFill>
              </a:rPr>
              <a:t> 1973) </a:t>
            </a:r>
          </a:p>
          <a:p>
            <a:pPr eaLnBrk="1" hangingPunct="1">
              <a:lnSpc>
                <a:spcPct val="90000"/>
              </a:lnSpc>
            </a:pPr>
            <a:r>
              <a:rPr lang="en-GB" sz="2400" dirty="0" smtClean="0">
                <a:solidFill>
                  <a:srgbClr val="008000"/>
                </a:solidFill>
                <a:cs typeface="Times New Roman" pitchFamily="18" charset="0"/>
              </a:rPr>
              <a:t>L=</a:t>
            </a:r>
            <a:r>
              <a:rPr lang="en-GB" sz="2400" dirty="0" err="1" smtClean="0">
                <a:solidFill>
                  <a:srgbClr val="008000"/>
                </a:solidFill>
                <a:cs typeface="Times New Roman" pitchFamily="18" charset="0"/>
              </a:rPr>
              <a:t>LEdd</a:t>
            </a:r>
            <a:r>
              <a:rPr lang="en-GB" sz="2400" dirty="0" smtClean="0">
                <a:solidFill>
                  <a:srgbClr val="008000"/>
                </a:solidFill>
                <a:cs typeface="Times New Roman" pitchFamily="18" charset="0"/>
              </a:rPr>
              <a:t> log(1+mdot/</a:t>
            </a:r>
            <a:r>
              <a:rPr lang="en-GB" sz="2400" dirty="0" err="1" smtClean="0">
                <a:solidFill>
                  <a:srgbClr val="008000"/>
                </a:solidFill>
                <a:cs typeface="Times New Roman" pitchFamily="18" charset="0"/>
              </a:rPr>
              <a:t>mdotEdd</a:t>
            </a:r>
            <a:r>
              <a:rPr lang="en-GB" sz="2400" dirty="0" smtClean="0">
                <a:solidFill>
                  <a:srgbClr val="008000"/>
                </a:solidFill>
                <a:cs typeface="Times New Roman" pitchFamily="18" charset="0"/>
              </a:rPr>
              <a:t>)</a:t>
            </a:r>
            <a:r>
              <a:rPr lang="en-GB" sz="2400" dirty="0">
                <a:solidFill>
                  <a:srgbClr val="008000"/>
                </a:solidFill>
                <a:cs typeface="Times New Roman" pitchFamily="18" charset="0"/>
              </a:rPr>
              <a:t> </a:t>
            </a:r>
            <a:r>
              <a:rPr lang="en-GB" sz="2400" dirty="0" smtClean="0">
                <a:solidFill>
                  <a:srgbClr val="008000"/>
                </a:solidFill>
                <a:cs typeface="Times New Roman" pitchFamily="18" charset="0"/>
              </a:rPr>
              <a:t>i.e. same as before but for different reason – local flux at disc surface has to be &lt;</a:t>
            </a:r>
            <a:r>
              <a:rPr lang="en-GB" sz="2400" dirty="0" err="1" smtClean="0">
                <a:solidFill>
                  <a:srgbClr val="008000"/>
                </a:solidFill>
                <a:cs typeface="Times New Roman" pitchFamily="18" charset="0"/>
              </a:rPr>
              <a:t>LEdd</a:t>
            </a:r>
            <a:endParaRPr lang="en-GB" sz="2400" dirty="0">
              <a:solidFill>
                <a:srgbClr val="008000"/>
              </a:solidFill>
              <a:cs typeface="Times New Roman" pitchFamily="18" charset="0"/>
            </a:endParaRPr>
          </a:p>
          <a:p>
            <a:pPr eaLnBrk="1" hangingPunct="1">
              <a:lnSpc>
                <a:spcPct val="90000"/>
              </a:lnSpc>
            </a:pPr>
            <a:r>
              <a:rPr lang="en-GB" sz="2400" dirty="0" smtClean="0">
                <a:solidFill>
                  <a:srgbClr val="008000"/>
                </a:solidFill>
                <a:cs typeface="Times New Roman" pitchFamily="18" charset="0"/>
              </a:rPr>
              <a:t>Two possible responses – so disc probably does both as seen in numerical simulations</a:t>
            </a:r>
          </a:p>
        </p:txBody>
      </p:sp>
      <p:sp>
        <p:nvSpPr>
          <p:cNvPr id="23" name="Line 30"/>
          <p:cNvSpPr>
            <a:spLocks noChangeShapeType="1"/>
          </p:cNvSpPr>
          <p:nvPr/>
        </p:nvSpPr>
        <p:spPr bwMode="auto">
          <a:xfrm>
            <a:off x="5516563" y="1382713"/>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4" name="Line 31"/>
          <p:cNvSpPr>
            <a:spLocks noChangeShapeType="1"/>
          </p:cNvSpPr>
          <p:nvPr/>
        </p:nvSpPr>
        <p:spPr bwMode="auto">
          <a:xfrm>
            <a:off x="6016625" y="1390650"/>
            <a:ext cx="0" cy="21336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5" name="Rectangle 34"/>
          <p:cNvSpPr/>
          <p:nvPr/>
        </p:nvSpPr>
        <p:spPr bwMode="auto">
          <a:xfrm>
            <a:off x="4789488" y="1363663"/>
            <a:ext cx="4049712" cy="5240337"/>
          </a:xfrm>
          <a:prstGeom prst="rect">
            <a:avLst/>
          </a:prstGeom>
          <a:solidFill>
            <a:schemeClr val="tx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6"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5"/>
          <p:cNvSpPr>
            <a:spLocks noChangeArrowheads="1"/>
          </p:cNvSpPr>
          <p:nvPr/>
        </p:nvSpPr>
        <p:spPr bwMode="auto">
          <a:xfrm>
            <a:off x="6008688" y="2047875"/>
            <a:ext cx="1698625" cy="490538"/>
          </a:xfrm>
          <a:prstGeom prst="ellipse">
            <a:avLst/>
          </a:prstGeom>
          <a:solidFill>
            <a:srgbClr val="00B0F0"/>
          </a:solidFill>
          <a:ln>
            <a:solidFill>
              <a:srgbClr val="00B0F0"/>
            </a:solidFill>
          </a:ln>
          <a:effectLst/>
          <a:extLst/>
        </p:spPr>
        <p:txBody>
          <a:bodyPr wrap="none" anchor="ctr"/>
          <a:lstStyle/>
          <a:p>
            <a:endParaRPr lang="en-GB"/>
          </a:p>
        </p:txBody>
      </p:sp>
      <p:sp>
        <p:nvSpPr>
          <p:cNvPr id="39"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3"/>
          <p:cNvSpPr>
            <a:spLocks/>
          </p:cNvSpPr>
          <p:nvPr/>
        </p:nvSpPr>
        <p:spPr bwMode="auto">
          <a:xfrm>
            <a:off x="5853113" y="40386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4"/>
          <p:cNvSpPr>
            <a:spLocks/>
          </p:cNvSpPr>
          <p:nvPr/>
        </p:nvSpPr>
        <p:spPr bwMode="auto">
          <a:xfrm>
            <a:off x="6157913" y="4022576"/>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15"/>
          <p:cNvSpPr>
            <a:spLocks/>
          </p:cNvSpPr>
          <p:nvPr/>
        </p:nvSpPr>
        <p:spPr bwMode="auto">
          <a:xfrm>
            <a:off x="6462713" y="4022576"/>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00B0F0"/>
            </a:solidFill>
            <a:prstDash val="solid"/>
            <a:round/>
            <a:headEnd/>
            <a:tailEnd/>
          </a:ln>
          <a:effectLst/>
          <a:extLst/>
        </p:spPr>
        <p:txBody>
          <a:bodyPr/>
          <a:lstStyle/>
          <a:p>
            <a:endParaRPr lang="en-GB"/>
          </a:p>
        </p:txBody>
      </p:sp>
      <p:sp>
        <p:nvSpPr>
          <p:cNvPr id="45" name="Freeform 16"/>
          <p:cNvSpPr>
            <a:spLocks/>
          </p:cNvSpPr>
          <p:nvPr/>
        </p:nvSpPr>
        <p:spPr bwMode="auto">
          <a:xfrm>
            <a:off x="5853113" y="3759353"/>
            <a:ext cx="1587500" cy="1193647"/>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 name="connsiteX0" fmla="*/ 0 w 10000"/>
              <a:gd name="connsiteY0" fmla="*/ 9091 h 9091"/>
              <a:gd name="connsiteX1" fmla="*/ 3360 w 10000"/>
              <a:gd name="connsiteY1" fmla="*/ 2310 h 9091"/>
              <a:gd name="connsiteX2" fmla="*/ 6703 w 10000"/>
              <a:gd name="connsiteY2" fmla="*/ 1363 h 9091"/>
              <a:gd name="connsiteX3" fmla="*/ 8960 w 10000"/>
              <a:gd name="connsiteY3" fmla="*/ 508 h 9091"/>
              <a:gd name="connsiteX4" fmla="*/ 10000 w 10000"/>
              <a:gd name="connsiteY4" fmla="*/ 8758 h 9091"/>
              <a:gd name="connsiteX0" fmla="*/ 0 w 10000"/>
              <a:gd name="connsiteY0" fmla="*/ 8644 h 8644"/>
              <a:gd name="connsiteX1" fmla="*/ 3360 w 10000"/>
              <a:gd name="connsiteY1" fmla="*/ 1185 h 8644"/>
              <a:gd name="connsiteX2" fmla="*/ 6703 w 10000"/>
              <a:gd name="connsiteY2" fmla="*/ 143 h 8644"/>
              <a:gd name="connsiteX3" fmla="*/ 9566 w 10000"/>
              <a:gd name="connsiteY3" fmla="*/ 2503 h 8644"/>
              <a:gd name="connsiteX4" fmla="*/ 10000 w 10000"/>
              <a:gd name="connsiteY4" fmla="*/ 8278 h 8644"/>
              <a:gd name="connsiteX0" fmla="*/ 0 w 10000"/>
              <a:gd name="connsiteY0" fmla="*/ 9967 h 9967"/>
              <a:gd name="connsiteX1" fmla="*/ 3360 w 10000"/>
              <a:gd name="connsiteY1" fmla="*/ 1338 h 9967"/>
              <a:gd name="connsiteX2" fmla="*/ 6703 w 10000"/>
              <a:gd name="connsiteY2" fmla="*/ 132 h 9967"/>
              <a:gd name="connsiteX3" fmla="*/ 8808 w 10000"/>
              <a:gd name="connsiteY3" fmla="*/ 1256 h 9967"/>
              <a:gd name="connsiteX4" fmla="*/ 10000 w 10000"/>
              <a:gd name="connsiteY4" fmla="*/ 9544 h 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67">
                <a:moveTo>
                  <a:pt x="0" y="9967"/>
                </a:moveTo>
                <a:cubicBezTo>
                  <a:pt x="960" y="6587"/>
                  <a:pt x="2243" y="2977"/>
                  <a:pt x="3360" y="1338"/>
                </a:cubicBezTo>
                <a:cubicBezTo>
                  <a:pt x="4477" y="-301"/>
                  <a:pt x="5795" y="146"/>
                  <a:pt x="6703" y="132"/>
                </a:cubicBezTo>
                <a:cubicBezTo>
                  <a:pt x="7611" y="118"/>
                  <a:pt x="8208" y="-548"/>
                  <a:pt x="8808" y="1256"/>
                </a:cubicBezTo>
                <a:cubicBezTo>
                  <a:pt x="9408" y="3057"/>
                  <a:pt x="9780" y="7356"/>
                  <a:pt x="10000" y="9544"/>
                </a:cubicBezTo>
              </a:path>
            </a:pathLst>
          </a:custGeom>
          <a:noFill/>
          <a:ln w="38100">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47"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spTree>
    <p:extLst>
      <p:ext uri="{BB962C8B-B14F-4D97-AF65-F5344CB8AC3E}">
        <p14:creationId xmlns:p14="http://schemas.microsoft.com/office/powerpoint/2010/main" val="270626240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a:t>
            </a:r>
            <a:r>
              <a:rPr lang="en-GB" sz="4400" b="1" dirty="0" smtClean="0">
                <a:solidFill>
                  <a:srgbClr val="008000"/>
                </a:solidFill>
              </a:rPr>
              <a:t>uminosity </a:t>
            </a:r>
            <a:r>
              <a:rPr lang="en-GB" sz="4400" b="1" dirty="0">
                <a:solidFill>
                  <a:srgbClr val="008000"/>
                </a:solidFill>
              </a:rPr>
              <a:t>&gt;</a:t>
            </a:r>
            <a:r>
              <a:rPr lang="en-GB" sz="4400" b="1" dirty="0" smtClean="0">
                <a:solidFill>
                  <a:srgbClr val="008000"/>
                </a:solidFill>
              </a:rPr>
              <a:t> </a:t>
            </a:r>
            <a:r>
              <a:rPr lang="en-GB" sz="4400" b="1" dirty="0" err="1" smtClean="0">
                <a:solidFill>
                  <a:srgbClr val="008000"/>
                </a:solidFill>
              </a:rPr>
              <a:t>LEdd</a:t>
            </a:r>
            <a:r>
              <a:rPr lang="en-GB" sz="4400" b="1" dirty="0" smtClean="0">
                <a:solidFill>
                  <a:srgbClr val="008000"/>
                </a:solidFill>
              </a:rPr>
              <a:t> ?</a:t>
            </a:r>
            <a:endParaRPr lang="en-GB" sz="4400" b="1" dirty="0">
              <a:solidFill>
                <a:srgbClr val="008000"/>
              </a:solidFill>
            </a:endParaRPr>
          </a:p>
        </p:txBody>
      </p:sp>
      <p:sp>
        <p:nvSpPr>
          <p:cNvPr id="15" name="Rectangle 2"/>
          <p:cNvSpPr>
            <a:spLocks noGrp="1" noChangeArrowheads="1"/>
          </p:cNvSpPr>
          <p:nvPr>
            <p:ph type="body" sz="half" idx="1"/>
          </p:nvPr>
        </p:nvSpPr>
        <p:spPr>
          <a:xfrm>
            <a:off x="323528" y="1340768"/>
            <a:ext cx="4392488" cy="5256584"/>
          </a:xfrm>
          <a:noFill/>
        </p:spPr>
        <p:txBody>
          <a:bodyPr/>
          <a:lstStyle/>
          <a:p>
            <a:pPr eaLnBrk="1" hangingPunct="1">
              <a:lnSpc>
                <a:spcPct val="90000"/>
              </a:lnSpc>
            </a:pPr>
            <a:r>
              <a:rPr lang="en-GB" sz="2400" dirty="0" smtClean="0">
                <a:solidFill>
                  <a:srgbClr val="008000"/>
                </a:solidFill>
              </a:rPr>
              <a:t>Standard disc assumes that  </a:t>
            </a:r>
            <a:r>
              <a:rPr lang="en-GB" sz="2400" dirty="0" err="1" smtClean="0">
                <a:solidFill>
                  <a:srgbClr val="008000"/>
                </a:solidFill>
              </a:rPr>
              <a:t>mdoty</a:t>
            </a:r>
            <a:r>
              <a:rPr lang="en-GB" sz="2400" dirty="0">
                <a:solidFill>
                  <a:srgbClr val="008000"/>
                </a:solidFill>
              </a:rPr>
              <a:t> </a:t>
            </a:r>
            <a:r>
              <a:rPr lang="en-GB" sz="2400" dirty="0" smtClean="0">
                <a:solidFill>
                  <a:srgbClr val="008000"/>
                </a:solidFill>
              </a:rPr>
              <a:t>constant with R</a:t>
            </a:r>
          </a:p>
          <a:p>
            <a:pPr eaLnBrk="1" hangingPunct="1">
              <a:lnSpc>
                <a:spcPct val="90000"/>
              </a:lnSpc>
            </a:pPr>
            <a:r>
              <a:rPr lang="en-GB" sz="2400" dirty="0" smtClean="0">
                <a:solidFill>
                  <a:srgbClr val="008000"/>
                </a:solidFill>
              </a:rPr>
              <a:t>Not necessarily true – can lose mass in a wind is L&gt;</a:t>
            </a:r>
            <a:r>
              <a:rPr lang="en-GB" sz="2400" dirty="0" err="1" smtClean="0">
                <a:solidFill>
                  <a:srgbClr val="008000"/>
                </a:solidFill>
              </a:rPr>
              <a:t>LEdd</a:t>
            </a:r>
            <a:r>
              <a:rPr lang="en-GB" sz="2400" dirty="0">
                <a:solidFill>
                  <a:srgbClr val="008000"/>
                </a:solidFill>
              </a:rPr>
              <a:t> </a:t>
            </a:r>
            <a:r>
              <a:rPr lang="en-GB" sz="2400" dirty="0" smtClean="0">
                <a:solidFill>
                  <a:srgbClr val="008000"/>
                </a:solidFill>
              </a:rPr>
              <a:t>(</a:t>
            </a:r>
            <a:r>
              <a:rPr lang="en-GB" sz="2400" dirty="0" err="1" smtClean="0">
                <a:solidFill>
                  <a:srgbClr val="008000"/>
                </a:solidFill>
              </a:rPr>
              <a:t>Shakura</a:t>
            </a:r>
            <a:r>
              <a:rPr lang="en-GB" sz="2400" dirty="0" smtClean="0">
                <a:solidFill>
                  <a:srgbClr val="008000"/>
                </a:solidFill>
              </a:rPr>
              <a:t> &amp; </a:t>
            </a:r>
            <a:r>
              <a:rPr lang="en-GB" sz="2400" dirty="0" err="1" smtClean="0">
                <a:solidFill>
                  <a:srgbClr val="008000"/>
                </a:solidFill>
              </a:rPr>
              <a:t>Sunyaev</a:t>
            </a:r>
            <a:r>
              <a:rPr lang="en-GB" sz="2400" dirty="0" smtClean="0">
                <a:solidFill>
                  <a:srgbClr val="008000"/>
                </a:solidFill>
              </a:rPr>
              <a:t> 1973) </a:t>
            </a:r>
          </a:p>
          <a:p>
            <a:pPr eaLnBrk="1" hangingPunct="1">
              <a:lnSpc>
                <a:spcPct val="90000"/>
              </a:lnSpc>
            </a:pPr>
            <a:r>
              <a:rPr lang="en-GB" sz="2400" dirty="0" smtClean="0">
                <a:solidFill>
                  <a:srgbClr val="008000"/>
                </a:solidFill>
                <a:cs typeface="Times New Roman" pitchFamily="18" charset="0"/>
              </a:rPr>
              <a:t>L=</a:t>
            </a:r>
            <a:r>
              <a:rPr lang="en-GB" sz="2400" dirty="0" err="1" smtClean="0">
                <a:solidFill>
                  <a:srgbClr val="008000"/>
                </a:solidFill>
                <a:cs typeface="Times New Roman" pitchFamily="18" charset="0"/>
              </a:rPr>
              <a:t>LEdd</a:t>
            </a:r>
            <a:r>
              <a:rPr lang="en-GB" sz="2400" dirty="0" smtClean="0">
                <a:solidFill>
                  <a:srgbClr val="008000"/>
                </a:solidFill>
                <a:cs typeface="Times New Roman" pitchFamily="18" charset="0"/>
              </a:rPr>
              <a:t> log(1+mdot/</a:t>
            </a:r>
            <a:r>
              <a:rPr lang="en-GB" sz="2400" dirty="0" err="1" smtClean="0">
                <a:solidFill>
                  <a:srgbClr val="008000"/>
                </a:solidFill>
                <a:cs typeface="Times New Roman" pitchFamily="18" charset="0"/>
              </a:rPr>
              <a:t>mdotEdd</a:t>
            </a:r>
            <a:r>
              <a:rPr lang="en-GB" sz="2400" dirty="0" smtClean="0">
                <a:solidFill>
                  <a:srgbClr val="008000"/>
                </a:solidFill>
                <a:cs typeface="Times New Roman" pitchFamily="18" charset="0"/>
              </a:rPr>
              <a:t>)</a:t>
            </a:r>
            <a:r>
              <a:rPr lang="en-GB" sz="2400" dirty="0">
                <a:solidFill>
                  <a:srgbClr val="008000"/>
                </a:solidFill>
                <a:cs typeface="Times New Roman" pitchFamily="18" charset="0"/>
              </a:rPr>
              <a:t> </a:t>
            </a:r>
            <a:r>
              <a:rPr lang="en-GB" sz="2400" dirty="0" smtClean="0">
                <a:solidFill>
                  <a:srgbClr val="008000"/>
                </a:solidFill>
                <a:cs typeface="Times New Roman" pitchFamily="18" charset="0"/>
              </a:rPr>
              <a:t>i.e. same as before but for different reason – local flux at disc surface has to be &lt;</a:t>
            </a:r>
            <a:r>
              <a:rPr lang="en-GB" sz="2400" dirty="0" err="1" smtClean="0">
                <a:solidFill>
                  <a:srgbClr val="008000"/>
                </a:solidFill>
                <a:cs typeface="Times New Roman" pitchFamily="18" charset="0"/>
              </a:rPr>
              <a:t>LEdd</a:t>
            </a:r>
            <a:endParaRPr lang="en-GB" sz="2400" dirty="0">
              <a:solidFill>
                <a:srgbClr val="008000"/>
              </a:solidFill>
              <a:cs typeface="Times New Roman" pitchFamily="18" charset="0"/>
            </a:endParaRPr>
          </a:p>
          <a:p>
            <a:pPr eaLnBrk="1" hangingPunct="1">
              <a:lnSpc>
                <a:spcPct val="90000"/>
              </a:lnSpc>
            </a:pPr>
            <a:r>
              <a:rPr lang="en-GB" sz="2400" dirty="0" smtClean="0">
                <a:solidFill>
                  <a:srgbClr val="008000"/>
                </a:solidFill>
                <a:cs typeface="Times New Roman" pitchFamily="18" charset="0"/>
              </a:rPr>
              <a:t>Two possible responses – so disc probably does both as seen in numerical simulations</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773" y="1052736"/>
            <a:ext cx="4510875"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09308587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685800" y="95250"/>
            <a:ext cx="7772400" cy="1143000"/>
          </a:xfrm>
        </p:spPr>
        <p:txBody>
          <a:bodyPr/>
          <a:lstStyle/>
          <a:p>
            <a:r>
              <a:rPr lang="en-GB" b="1" dirty="0">
                <a:solidFill>
                  <a:srgbClr val="008000"/>
                </a:solidFill>
              </a:rPr>
              <a:t>Intermediate mass BH? </a:t>
            </a:r>
          </a:p>
        </p:txBody>
      </p:sp>
      <p:sp>
        <p:nvSpPr>
          <p:cNvPr id="459779" name="Rectangle 3"/>
          <p:cNvSpPr>
            <a:spLocks noGrp="1" noChangeArrowheads="1"/>
          </p:cNvSpPr>
          <p:nvPr>
            <p:ph type="body" sz="half" idx="1"/>
          </p:nvPr>
        </p:nvSpPr>
        <p:spPr>
          <a:xfrm>
            <a:off x="323528" y="1196752"/>
            <a:ext cx="3744416" cy="5472608"/>
          </a:xfrm>
        </p:spPr>
        <p:txBody>
          <a:bodyPr/>
          <a:lstStyle/>
          <a:p>
            <a:pPr>
              <a:lnSpc>
                <a:spcPct val="90000"/>
              </a:lnSpc>
            </a:pPr>
            <a:r>
              <a:rPr lang="en-GB" sz="2400" dirty="0">
                <a:solidFill>
                  <a:srgbClr val="008000"/>
                </a:solidFill>
              </a:rPr>
              <a:t>Ultra - Luminous X-ray sources in spiral arms of nearby </a:t>
            </a:r>
            <a:r>
              <a:rPr lang="en-GB" sz="2400" dirty="0" err="1">
                <a:solidFill>
                  <a:srgbClr val="008000"/>
                </a:solidFill>
              </a:rPr>
              <a:t>starforming</a:t>
            </a:r>
            <a:r>
              <a:rPr lang="en-GB" sz="2400" dirty="0">
                <a:solidFill>
                  <a:srgbClr val="008000"/>
                </a:solidFill>
              </a:rPr>
              <a:t> galaxies – ULX</a:t>
            </a:r>
          </a:p>
          <a:p>
            <a:pPr>
              <a:lnSpc>
                <a:spcPct val="90000"/>
              </a:lnSpc>
            </a:pPr>
            <a:r>
              <a:rPr lang="en-GB" sz="2800" dirty="0">
                <a:solidFill>
                  <a:srgbClr val="008000"/>
                </a:solidFill>
              </a:rPr>
              <a:t>L~10</a:t>
            </a:r>
            <a:r>
              <a:rPr lang="en-GB" sz="2800" baseline="30000" dirty="0">
                <a:solidFill>
                  <a:srgbClr val="008000"/>
                </a:solidFill>
              </a:rPr>
              <a:t>39-40</a:t>
            </a:r>
            <a:r>
              <a:rPr lang="en-GB" sz="2800" dirty="0">
                <a:solidFill>
                  <a:srgbClr val="008000"/>
                </a:solidFill>
              </a:rPr>
              <a:t> ergs s</a:t>
            </a:r>
            <a:r>
              <a:rPr lang="en-GB" sz="2800" baseline="30000" dirty="0">
                <a:solidFill>
                  <a:srgbClr val="008000"/>
                </a:solidFill>
              </a:rPr>
              <a:t>-1</a:t>
            </a:r>
            <a:r>
              <a:rPr lang="en-GB" sz="2800" dirty="0">
                <a:solidFill>
                  <a:srgbClr val="008000"/>
                </a:solidFill>
              </a:rPr>
              <a:t> </a:t>
            </a:r>
            <a:r>
              <a:rPr lang="en-GB" sz="2400" dirty="0">
                <a:solidFill>
                  <a:srgbClr val="008000"/>
                </a:solidFill>
              </a:rPr>
              <a:t>so M~10-100 M</a:t>
            </a:r>
            <a:r>
              <a:rPr lang="en-GB" sz="2400" baseline="-25000" dirty="0">
                <a:solidFill>
                  <a:srgbClr val="008000"/>
                </a:solidFill>
                <a:sym typeface="Wingdings 2" pitchFamily="18" charset="2"/>
              </a:rPr>
              <a:t></a:t>
            </a:r>
            <a:r>
              <a:rPr lang="en-GB" sz="2800" baseline="-25000" dirty="0">
                <a:solidFill>
                  <a:srgbClr val="008000"/>
                </a:solidFill>
                <a:sym typeface="Wingdings 2" pitchFamily="18" charset="2"/>
              </a:rPr>
              <a:t> </a:t>
            </a:r>
            <a:r>
              <a:rPr lang="en-GB" sz="2400" dirty="0">
                <a:solidFill>
                  <a:srgbClr val="008000"/>
                </a:solidFill>
              </a:rPr>
              <a:t>for   L &lt;</a:t>
            </a:r>
            <a:r>
              <a:rPr lang="en-GB" sz="2400" dirty="0" err="1">
                <a:solidFill>
                  <a:srgbClr val="008000"/>
                </a:solidFill>
              </a:rPr>
              <a:t>L</a:t>
            </a:r>
            <a:r>
              <a:rPr lang="en-GB" sz="2400" baseline="-25000" dirty="0" err="1">
                <a:solidFill>
                  <a:srgbClr val="008000"/>
                </a:solidFill>
              </a:rPr>
              <a:t>Edd</a:t>
            </a:r>
            <a:endParaRPr lang="en-GB" sz="2400" baseline="-25000" dirty="0">
              <a:solidFill>
                <a:srgbClr val="008000"/>
              </a:solidFill>
            </a:endParaRPr>
          </a:p>
          <a:p>
            <a:pPr>
              <a:lnSpc>
                <a:spcPct val="90000"/>
              </a:lnSpc>
            </a:pPr>
            <a:r>
              <a:rPr lang="en-GB" sz="2400" dirty="0">
                <a:solidFill>
                  <a:srgbClr val="008000"/>
                </a:solidFill>
              </a:rPr>
              <a:t>Hard for stellar evolution to make BH &gt; 50 M</a:t>
            </a:r>
            <a:r>
              <a:rPr lang="en-GB" sz="2400" baseline="-25000" dirty="0">
                <a:solidFill>
                  <a:srgbClr val="008000"/>
                </a:solidFill>
                <a:sym typeface="Wingdings 2" pitchFamily="18" charset="2"/>
              </a:rPr>
              <a:t></a:t>
            </a:r>
            <a:r>
              <a:rPr lang="en-GB" sz="2800" baseline="-25000" dirty="0">
                <a:solidFill>
                  <a:srgbClr val="008000"/>
                </a:solidFill>
                <a:sym typeface="Wingdings 2" pitchFamily="18" charset="2"/>
              </a:rPr>
              <a:t> </a:t>
            </a:r>
            <a:r>
              <a:rPr lang="en-GB" sz="2800" baseline="-25000" dirty="0" smtClean="0">
                <a:solidFill>
                  <a:srgbClr val="008000"/>
                </a:solidFill>
                <a:sym typeface="Wingdings 2" pitchFamily="18" charset="2"/>
              </a:rPr>
              <a:t> </a:t>
            </a:r>
          </a:p>
          <a:p>
            <a:pPr>
              <a:lnSpc>
                <a:spcPct val="90000"/>
              </a:lnSpc>
            </a:pPr>
            <a:r>
              <a:rPr lang="en-GB" sz="2800" dirty="0" smtClean="0">
                <a:solidFill>
                  <a:srgbClr val="008000"/>
                </a:solidFill>
                <a:sym typeface="Wingdings 2" pitchFamily="18" charset="2"/>
              </a:rPr>
              <a:t>Either IMBH (hard to make)  or (majority) L/</a:t>
            </a:r>
            <a:r>
              <a:rPr lang="en-GB" sz="2800" dirty="0" err="1" smtClean="0">
                <a:solidFill>
                  <a:srgbClr val="008000"/>
                </a:solidFill>
                <a:sym typeface="Wingdings 2" pitchFamily="18" charset="2"/>
              </a:rPr>
              <a:t>LEdd</a:t>
            </a:r>
            <a:r>
              <a:rPr lang="en-GB" sz="2800" dirty="0" smtClean="0">
                <a:solidFill>
                  <a:srgbClr val="008000"/>
                </a:solidFill>
                <a:sym typeface="Wingdings 2" pitchFamily="18" charset="2"/>
              </a:rPr>
              <a:t> &gt; 1 from HMXRB </a:t>
            </a:r>
            <a:endParaRPr lang="en-GB" sz="2800" baseline="-25000" dirty="0" smtClean="0">
              <a:solidFill>
                <a:srgbClr val="008000"/>
              </a:solidFill>
              <a:sym typeface="Wingdings 2" pitchFamily="18" charset="2"/>
            </a:endParaRPr>
          </a:p>
        </p:txBody>
      </p:sp>
      <p:pic>
        <p:nvPicPr>
          <p:cNvPr id="459780" name="Picture 4" descr="cartwheel_ul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8" y="1330325"/>
            <a:ext cx="5221287" cy="5121275"/>
          </a:xfrm>
          <a:prstGeom prst="rect">
            <a:avLst/>
          </a:prstGeom>
          <a:noFill/>
          <a:extLst>
            <a:ext uri="{909E8E84-426E-40DD-AFC4-6F175D3DCCD1}">
              <a14:hiddenFill xmlns:a14="http://schemas.microsoft.com/office/drawing/2010/main">
                <a:solidFill>
                  <a:srgbClr val="FFFFFF"/>
                </a:solidFill>
              </a14:hiddenFill>
            </a:ext>
          </a:extLst>
        </p:spPr>
      </p:pic>
      <p:sp>
        <p:nvSpPr>
          <p:cNvPr id="459781" name="Text Box 5"/>
          <p:cNvSpPr txBox="1">
            <a:spLocks noChangeArrowheads="1"/>
          </p:cNvSpPr>
          <p:nvPr/>
        </p:nvSpPr>
        <p:spPr bwMode="auto">
          <a:xfrm rot="-5400000">
            <a:off x="8106569" y="5591969"/>
            <a:ext cx="17383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600" i="0">
                <a:solidFill>
                  <a:srgbClr val="008000"/>
                </a:solidFill>
                <a:latin typeface="Times New Roman" pitchFamily="18" charset="0"/>
              </a:rPr>
              <a:t>Gao et al 2003</a:t>
            </a:r>
          </a:p>
        </p:txBody>
      </p:sp>
    </p:spTree>
    <p:extLst>
      <p:ext uri="{BB962C8B-B14F-4D97-AF65-F5344CB8AC3E}">
        <p14:creationId xmlns:p14="http://schemas.microsoft.com/office/powerpoint/2010/main" val="5243386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Conclusions</a:t>
            </a:r>
          </a:p>
        </p:txBody>
      </p:sp>
      <p:sp>
        <p:nvSpPr>
          <p:cNvPr id="61443" name="Rectangle 3"/>
          <p:cNvSpPr>
            <a:spLocks noGrp="1" noChangeArrowheads="1"/>
          </p:cNvSpPr>
          <p:nvPr>
            <p:ph type="body" sz="half" idx="1"/>
          </p:nvPr>
        </p:nvSpPr>
        <p:spPr>
          <a:xfrm>
            <a:off x="0" y="714375"/>
            <a:ext cx="9144000" cy="5162550"/>
          </a:xfrm>
        </p:spPr>
        <p:txBody>
          <a:bodyPr/>
          <a:lstStyle/>
          <a:p>
            <a:pPr eaLnBrk="1" hangingPunct="1">
              <a:defRPr/>
            </a:pPr>
            <a:r>
              <a:rPr lang="en-GB" sz="2800" dirty="0" smtClean="0">
                <a:solidFill>
                  <a:srgbClr val="FFFF99"/>
                </a:solidFill>
              </a:rPr>
              <a:t>Einstein GR – predicts black hole event horizon and last stable orbit which depends on spin</a:t>
            </a:r>
          </a:p>
          <a:p>
            <a:pPr eaLnBrk="1" hangingPunct="1">
              <a:defRPr/>
            </a:pPr>
            <a:r>
              <a:rPr lang="en-GB" sz="2800" dirty="0" smtClean="0">
                <a:solidFill>
                  <a:srgbClr val="FFFF99"/>
                </a:solidFill>
              </a:rPr>
              <a:t>Can only see the effect of these if have material close to black hole. </a:t>
            </a:r>
            <a:r>
              <a:rPr lang="en-GB" sz="2800" dirty="0" err="1" smtClean="0">
                <a:solidFill>
                  <a:srgbClr val="FFFF99"/>
                </a:solidFill>
              </a:rPr>
              <a:t>ie</a:t>
            </a:r>
            <a:r>
              <a:rPr lang="en-GB" sz="2800" dirty="0" smtClean="0">
                <a:solidFill>
                  <a:srgbClr val="FFFF99"/>
                </a:solidFill>
              </a:rPr>
              <a:t> accretion. Classic solution of the accretion flow equations is cool, geometrically thin, optically thick disc (</a:t>
            </a:r>
            <a:r>
              <a:rPr lang="en-GB" sz="2800" dirty="0" err="1" smtClean="0">
                <a:solidFill>
                  <a:srgbClr val="FFFF99"/>
                </a:solidFill>
              </a:rPr>
              <a:t>Shakura</a:t>
            </a:r>
            <a:r>
              <a:rPr lang="en-GB" sz="2800" dirty="0" smtClean="0">
                <a:solidFill>
                  <a:srgbClr val="FFFF99"/>
                </a:solidFill>
              </a:rPr>
              <a:t> &amp; </a:t>
            </a:r>
            <a:r>
              <a:rPr lang="en-GB" sz="2800" dirty="0" err="1" smtClean="0">
                <a:solidFill>
                  <a:srgbClr val="FFFF99"/>
                </a:solidFill>
              </a:rPr>
              <a:t>Sunyaev</a:t>
            </a:r>
            <a:r>
              <a:rPr lang="en-GB" sz="2800" dirty="0" smtClean="0">
                <a:solidFill>
                  <a:srgbClr val="FFFF99"/>
                </a:solidFill>
              </a:rPr>
              <a:t> 1973)</a:t>
            </a:r>
          </a:p>
          <a:p>
            <a:pPr eaLnBrk="1" hangingPunct="1">
              <a:defRPr/>
            </a:pPr>
            <a:r>
              <a:rPr lang="en-GB" sz="2800" dirty="0" smtClean="0">
                <a:solidFill>
                  <a:srgbClr val="FFFF99"/>
                </a:solidFill>
              </a:rPr>
              <a:t>At high mass accretion rates, spectra seen from BHB look like a simple disc and varies on long timescales like a simple disc WITH FIXED inner edge. Consistent with last stable orbit! Moderate spin</a:t>
            </a:r>
          </a:p>
          <a:p>
            <a:pPr eaLnBrk="1" hangingPunct="1">
              <a:defRPr/>
            </a:pPr>
            <a:r>
              <a:rPr lang="en-GB" sz="2800" dirty="0" smtClean="0">
                <a:solidFill>
                  <a:srgbClr val="FFFF99"/>
                </a:solidFill>
              </a:rPr>
              <a:t>But spectra at lower L/</a:t>
            </a:r>
            <a:r>
              <a:rPr lang="en-GB" sz="2800" dirty="0" err="1" smtClean="0">
                <a:solidFill>
                  <a:srgbClr val="FFFF99"/>
                </a:solidFill>
              </a:rPr>
              <a:t>Ledd</a:t>
            </a:r>
            <a:r>
              <a:rPr lang="en-GB" sz="2800" dirty="0" smtClean="0">
                <a:solidFill>
                  <a:srgbClr val="FFFF99"/>
                </a:solidFill>
              </a:rPr>
              <a:t> can look very different – much hotter! </a:t>
            </a:r>
            <a:r>
              <a:rPr lang="en-GB" sz="2800" dirty="0">
                <a:solidFill>
                  <a:srgbClr val="FFFF99"/>
                </a:solidFill>
              </a:rPr>
              <a:t>T</a:t>
            </a:r>
            <a:r>
              <a:rPr lang="en-GB" sz="2800" dirty="0" smtClean="0">
                <a:solidFill>
                  <a:srgbClr val="FFFF99"/>
                </a:solidFill>
              </a:rPr>
              <a:t>hermal </a:t>
            </a:r>
            <a:r>
              <a:rPr lang="en-GB" sz="2800" dirty="0" err="1" smtClean="0">
                <a:solidFill>
                  <a:srgbClr val="FFFF99"/>
                </a:solidFill>
              </a:rPr>
              <a:t>comptonisation</a:t>
            </a:r>
            <a:r>
              <a:rPr lang="en-GB" sz="2800" dirty="0" smtClean="0">
                <a:solidFill>
                  <a:srgbClr val="FFFF99"/>
                </a:solidFill>
              </a:rPr>
              <a:t> rather than blackbody…</a:t>
            </a:r>
          </a:p>
          <a:p>
            <a:pPr marL="0" indent="0" eaLnBrk="1" hangingPunct="1">
              <a:buFontTx/>
              <a:buNone/>
              <a:defRPr/>
            </a:pPr>
            <a:r>
              <a:rPr lang="en-GB" sz="2800" dirty="0">
                <a:solidFill>
                  <a:srgbClr val="FFFF99"/>
                </a:solidFill>
              </a:rPr>
              <a:t> </a:t>
            </a:r>
            <a:r>
              <a:rPr lang="en-GB" sz="2800" dirty="0" smtClean="0">
                <a:solidFill>
                  <a:srgbClr val="FFFF99"/>
                </a:solidFill>
              </a:rPr>
              <a:t>    …..to </a:t>
            </a:r>
            <a:r>
              <a:rPr lang="en-GB" sz="2800" smtClean="0">
                <a:solidFill>
                  <a:srgbClr val="FFFF99"/>
                </a:solidFill>
              </a:rPr>
              <a:t>be continued….</a:t>
            </a:r>
            <a:endParaRPr lang="en-GB" sz="2800" dirty="0" smtClean="0">
              <a:solidFill>
                <a:srgbClr val="FFFF99"/>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a:xfrm>
            <a:off x="228600" y="1600200"/>
            <a:ext cx="3657600" cy="4572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rgbClr val="FFFF66"/>
                </a:solidFill>
              </a:rPr>
              <a:t>Length contracts along direction of motion so need more ruler lengths to go round c’ &gt; c!! But radius unaffected</a:t>
            </a:r>
          </a:p>
          <a:p>
            <a:pPr eaLnBrk="1" hangingPunct="1"/>
            <a:r>
              <a:rPr lang="en-GB" smtClean="0">
                <a:solidFill>
                  <a:srgbClr val="FFFF66"/>
                </a:solidFill>
              </a:rPr>
              <a:t>Ratio c’/r &gt; 2</a:t>
            </a:r>
            <a:r>
              <a:rPr lang="en-GB" smtClean="0">
                <a:solidFill>
                  <a:srgbClr val="FFFF66"/>
                </a:solidFill>
                <a:latin typeface="Symbol" pitchFamily="18" charset="2"/>
              </a:rPr>
              <a:t>p</a:t>
            </a:r>
            <a:r>
              <a:rPr lang="en-GB" smtClean="0">
                <a:solidFill>
                  <a:srgbClr val="FFFF66"/>
                </a:solidFill>
              </a:rPr>
              <a:t> </a:t>
            </a:r>
          </a:p>
          <a:p>
            <a:pPr eaLnBrk="1" hangingPunct="1"/>
            <a:r>
              <a:rPr lang="en-GB" smtClean="0">
                <a:solidFill>
                  <a:srgbClr val="FFFF66"/>
                </a:solidFill>
              </a:rPr>
              <a:t>Can’t happen!! …in flat space </a:t>
            </a:r>
          </a:p>
        </p:txBody>
      </p:sp>
      <p:sp>
        <p:nvSpPr>
          <p:cNvPr id="7171"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Acceleration: special relativity </a:t>
            </a:r>
          </a:p>
        </p:txBody>
      </p:sp>
      <p:pic>
        <p:nvPicPr>
          <p:cNvPr id="7172" name="Picture 4" descr="roundabou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09750"/>
            <a:ext cx="48006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28600" y="762000"/>
            <a:ext cx="8610600" cy="1524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lnSpc>
                <a:spcPct val="90000"/>
              </a:lnSpc>
            </a:pPr>
            <a:r>
              <a:rPr lang="en-GB" smtClean="0">
                <a:solidFill>
                  <a:srgbClr val="FFFF66"/>
                </a:solidFill>
              </a:rPr>
              <a:t>Can happen in curved spaces!! </a:t>
            </a:r>
          </a:p>
          <a:p>
            <a:pPr eaLnBrk="1" hangingPunct="1">
              <a:lnSpc>
                <a:spcPct val="90000"/>
              </a:lnSpc>
            </a:pPr>
            <a:r>
              <a:rPr lang="en-GB" smtClean="0">
                <a:solidFill>
                  <a:srgbClr val="FFFF66"/>
                </a:solidFill>
              </a:rPr>
              <a:t>eg sphere. Circle round equator. Circumference is 2</a:t>
            </a:r>
            <a:r>
              <a:rPr lang="en-GB" smtClean="0">
                <a:solidFill>
                  <a:srgbClr val="FFFF66"/>
                </a:solidFill>
                <a:latin typeface="Symbol" pitchFamily="18" charset="2"/>
              </a:rPr>
              <a:t>p</a:t>
            </a:r>
            <a:r>
              <a:rPr lang="en-GB" smtClean="0">
                <a:solidFill>
                  <a:srgbClr val="FFFF66"/>
                </a:solidFill>
              </a:rPr>
              <a:t>r, diameter is </a:t>
            </a:r>
            <a:r>
              <a:rPr lang="en-GB" smtClean="0">
                <a:solidFill>
                  <a:srgbClr val="FFFF66"/>
                </a:solidFill>
                <a:latin typeface="Symbol" pitchFamily="18" charset="2"/>
              </a:rPr>
              <a:t>p</a:t>
            </a:r>
            <a:r>
              <a:rPr lang="en-GB" smtClean="0">
                <a:solidFill>
                  <a:srgbClr val="FFFF66"/>
                </a:solidFill>
              </a:rPr>
              <a:t>r so ratio is 2 &lt; </a:t>
            </a:r>
            <a:r>
              <a:rPr lang="en-GB" smtClean="0">
                <a:solidFill>
                  <a:srgbClr val="FFFF66"/>
                </a:solidFill>
                <a:latin typeface="Symbol" pitchFamily="18" charset="2"/>
              </a:rPr>
              <a:t>p</a:t>
            </a:r>
            <a:r>
              <a:rPr lang="en-GB" smtClean="0">
                <a:solidFill>
                  <a:srgbClr val="FFFF66"/>
                </a:solidFill>
              </a:rPr>
              <a:t>!!! </a:t>
            </a:r>
          </a:p>
          <a:p>
            <a:pPr eaLnBrk="1" hangingPunct="1">
              <a:lnSpc>
                <a:spcPct val="90000"/>
              </a:lnSpc>
            </a:pPr>
            <a:r>
              <a:rPr lang="en-GB" smtClean="0">
                <a:solidFill>
                  <a:srgbClr val="FFFF66"/>
                </a:solidFill>
              </a:rPr>
              <a:t>Can get ratio &gt; </a:t>
            </a:r>
            <a:r>
              <a:rPr lang="en-GB" smtClean="0">
                <a:solidFill>
                  <a:srgbClr val="FFFF66"/>
                </a:solidFill>
                <a:latin typeface="Symbol" pitchFamily="18" charset="2"/>
              </a:rPr>
              <a:t>p</a:t>
            </a:r>
            <a:r>
              <a:rPr lang="en-GB" smtClean="0">
                <a:solidFill>
                  <a:srgbClr val="FFFF66"/>
                </a:solidFill>
              </a:rPr>
              <a:t> only in negatively curved space – curves towards in one direction and away in another (saddle)</a:t>
            </a:r>
          </a:p>
        </p:txBody>
      </p:sp>
      <p:sp>
        <p:nvSpPr>
          <p:cNvPr id="8195" name="Rectangle 3"/>
          <p:cNvSpPr>
            <a:spLocks noGrp="1" noChangeArrowheads="1"/>
          </p:cNvSpPr>
          <p:nvPr>
            <p:ph type="title"/>
          </p:nvPr>
        </p:nvSpPr>
        <p:spPr>
          <a:xfrm>
            <a:off x="685800" y="-762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Curved spaces</a:t>
            </a:r>
          </a:p>
        </p:txBody>
      </p:sp>
      <p:pic>
        <p:nvPicPr>
          <p:cNvPr id="8196" name="Picture 4" descr="curved_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962400"/>
            <a:ext cx="717867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a:off x="2209800" y="4495800"/>
            <a:ext cx="38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a:off x="1905000" y="4495800"/>
            <a:ext cx="38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a:off x="2057400" y="4419600"/>
            <a:ext cx="38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curved_space"/>
          <p:cNvPicPr preferRelativeResize="0">
            <a:picLocks noChangeArrowheads="1"/>
          </p:cNvPicPr>
          <p:nvPr/>
        </p:nvPicPr>
        <p:blipFill>
          <a:blip r:embed="rId3">
            <a:extLst>
              <a:ext uri="{28A0092B-C50C-407E-A947-70E740481C1C}">
                <a14:useLocalDpi xmlns:a14="http://schemas.microsoft.com/office/drawing/2010/main" val="0"/>
              </a:ext>
            </a:extLst>
          </a:blip>
          <a:srcRect l="76648" t="26952" r="18045" b="21841"/>
          <a:stretch>
            <a:fillRect/>
          </a:stretch>
        </p:blipFill>
        <p:spPr bwMode="auto">
          <a:xfrm>
            <a:off x="4038600" y="4419600"/>
            <a:ext cx="60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curved_space"/>
          <p:cNvPicPr preferRelativeResize="0">
            <a:picLocks noChangeArrowheads="1"/>
          </p:cNvPicPr>
          <p:nvPr/>
        </p:nvPicPr>
        <p:blipFill>
          <a:blip r:embed="rId3">
            <a:extLst>
              <a:ext uri="{28A0092B-C50C-407E-A947-70E740481C1C}">
                <a14:useLocalDpi xmlns:a14="http://schemas.microsoft.com/office/drawing/2010/main" val="0"/>
              </a:ext>
            </a:extLst>
          </a:blip>
          <a:srcRect l="76648" t="26952" r="18045" b="21841"/>
          <a:stretch>
            <a:fillRect/>
          </a:stretch>
        </p:blipFill>
        <p:spPr bwMode="auto">
          <a:xfrm>
            <a:off x="3733800" y="4876800"/>
            <a:ext cx="60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2" name="Group 10"/>
          <p:cNvGrpSpPr>
            <a:grpSpLocks/>
          </p:cNvGrpSpPr>
          <p:nvPr/>
        </p:nvGrpSpPr>
        <p:grpSpPr bwMode="auto">
          <a:xfrm>
            <a:off x="6248400" y="4495800"/>
            <a:ext cx="1219200" cy="1143000"/>
            <a:chOff x="3888" y="2832"/>
            <a:chExt cx="768" cy="720"/>
          </a:xfrm>
        </p:grpSpPr>
        <p:pic>
          <p:nvPicPr>
            <p:cNvPr id="8211" name="Picture 11"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flipH="1">
              <a:off x="3984" y="2832"/>
              <a:ext cx="38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2"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flipH="1">
              <a:off x="3888" y="3024"/>
              <a:ext cx="38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13" descr="curved_space"/>
            <p:cNvPicPr preferRelativeResize="0">
              <a:picLocks noChangeArrowheads="1"/>
            </p:cNvPicPr>
            <p:nvPr/>
          </p:nvPicPr>
          <p:blipFill>
            <a:blip r:embed="rId2">
              <a:extLst>
                <a:ext uri="{28A0092B-C50C-407E-A947-70E740481C1C}">
                  <a14:useLocalDpi xmlns:a14="http://schemas.microsoft.com/office/drawing/2010/main" val="0"/>
                </a:ext>
              </a:extLst>
            </a:blip>
            <a:srcRect l="18045" t="26952" r="76648" b="21841"/>
            <a:stretch>
              <a:fillRect/>
            </a:stretch>
          </p:blipFill>
          <p:spPr bwMode="auto">
            <a:xfrm flipH="1">
              <a:off x="4368" y="2928"/>
              <a:ext cx="28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3" name="Oval 14"/>
          <p:cNvSpPr>
            <a:spLocks noChangeArrowheads="1"/>
          </p:cNvSpPr>
          <p:nvPr/>
        </p:nvSpPr>
        <p:spPr bwMode="auto">
          <a:xfrm>
            <a:off x="1981200" y="4953000"/>
            <a:ext cx="609600" cy="609600"/>
          </a:xfrm>
          <a:prstGeom prst="ellipse">
            <a:avLst/>
          </a:prstGeom>
          <a:solidFill>
            <a:schemeClr val="bg1"/>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 name="Freeform 15"/>
          <p:cNvSpPr>
            <a:spLocks/>
          </p:cNvSpPr>
          <p:nvPr/>
        </p:nvSpPr>
        <p:spPr bwMode="auto">
          <a:xfrm>
            <a:off x="4191000" y="4191000"/>
            <a:ext cx="457200" cy="1219200"/>
          </a:xfrm>
          <a:custGeom>
            <a:avLst/>
            <a:gdLst>
              <a:gd name="T0" fmla="*/ 0 w 288"/>
              <a:gd name="T1" fmla="*/ 2147483647 h 768"/>
              <a:gd name="T2" fmla="*/ 2147483647 w 288"/>
              <a:gd name="T3" fmla="*/ 2147483647 h 768"/>
              <a:gd name="T4" fmla="*/ 2147483647 w 288"/>
              <a:gd name="T5" fmla="*/ 2147483647 h 768"/>
              <a:gd name="T6" fmla="*/ 2147483647 w 288"/>
              <a:gd name="T7" fmla="*/ 2147483647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768">
                <a:moveTo>
                  <a:pt x="0" y="768"/>
                </a:moveTo>
                <a:cubicBezTo>
                  <a:pt x="12" y="612"/>
                  <a:pt x="24" y="456"/>
                  <a:pt x="48" y="336"/>
                </a:cubicBezTo>
                <a:cubicBezTo>
                  <a:pt x="72" y="216"/>
                  <a:pt x="104" y="96"/>
                  <a:pt x="144" y="48"/>
                </a:cubicBezTo>
                <a:cubicBezTo>
                  <a:pt x="184" y="0"/>
                  <a:pt x="236" y="24"/>
                  <a:pt x="288" y="48"/>
                </a:cubicBezTo>
              </a:path>
            </a:pathLst>
          </a:custGeom>
          <a:noFill/>
          <a:ln w="25400" cap="flat" cmpd="sng">
            <a:solidFill>
              <a:srgbClr val="CC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5" name="Freeform 16"/>
          <p:cNvSpPr>
            <a:spLocks/>
          </p:cNvSpPr>
          <p:nvPr/>
        </p:nvSpPr>
        <p:spPr bwMode="auto">
          <a:xfrm>
            <a:off x="4648200" y="4267200"/>
            <a:ext cx="228600" cy="685800"/>
          </a:xfrm>
          <a:custGeom>
            <a:avLst/>
            <a:gdLst>
              <a:gd name="T0" fmla="*/ 0 w 144"/>
              <a:gd name="T1" fmla="*/ 0 h 432"/>
              <a:gd name="T2" fmla="*/ 2147483647 w 144"/>
              <a:gd name="T3" fmla="*/ 2147483647 h 432"/>
              <a:gd name="T4" fmla="*/ 2147483647 w 144"/>
              <a:gd name="T5" fmla="*/ 2147483647 h 432"/>
              <a:gd name="T6" fmla="*/ 0 60000 65536"/>
              <a:gd name="T7" fmla="*/ 0 60000 65536"/>
              <a:gd name="T8" fmla="*/ 0 60000 65536"/>
            </a:gdLst>
            <a:ahLst/>
            <a:cxnLst>
              <a:cxn ang="T6">
                <a:pos x="T0" y="T1"/>
              </a:cxn>
              <a:cxn ang="T7">
                <a:pos x="T2" y="T3"/>
              </a:cxn>
              <a:cxn ang="T8">
                <a:pos x="T4" y="T5"/>
              </a:cxn>
            </a:cxnLst>
            <a:rect l="0" t="0" r="r" b="b"/>
            <a:pathLst>
              <a:path w="144" h="432">
                <a:moveTo>
                  <a:pt x="0" y="0"/>
                </a:moveTo>
                <a:cubicBezTo>
                  <a:pt x="36" y="36"/>
                  <a:pt x="72" y="72"/>
                  <a:pt x="96" y="144"/>
                </a:cubicBezTo>
                <a:cubicBezTo>
                  <a:pt x="120" y="216"/>
                  <a:pt x="132" y="324"/>
                  <a:pt x="144" y="432"/>
                </a:cubicBezTo>
              </a:path>
            </a:pathLst>
          </a:custGeom>
          <a:noFill/>
          <a:ln w="38100" cap="flat" cmpd="sng">
            <a:solidFill>
              <a:srgbClr val="CC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6" name="Freeform 17"/>
          <p:cNvSpPr>
            <a:spLocks/>
          </p:cNvSpPr>
          <p:nvPr/>
        </p:nvSpPr>
        <p:spPr bwMode="auto">
          <a:xfrm>
            <a:off x="3400425" y="5100638"/>
            <a:ext cx="2127250" cy="388937"/>
          </a:xfrm>
          <a:custGeom>
            <a:avLst/>
            <a:gdLst>
              <a:gd name="T0" fmla="*/ 2147483647 w 1340"/>
              <a:gd name="T1" fmla="*/ 0 h 245"/>
              <a:gd name="T2" fmla="*/ 2147483647 w 1340"/>
              <a:gd name="T3" fmla="*/ 2147483647 h 245"/>
              <a:gd name="T4" fmla="*/ 2147483647 w 1340"/>
              <a:gd name="T5" fmla="*/ 2147483647 h 245"/>
              <a:gd name="T6" fmla="*/ 2147483647 w 1340"/>
              <a:gd name="T7" fmla="*/ 2147483647 h 245"/>
              <a:gd name="T8" fmla="*/ 2147483647 w 1340"/>
              <a:gd name="T9" fmla="*/ 2147483647 h 245"/>
              <a:gd name="T10" fmla="*/ 2147483647 w 1340"/>
              <a:gd name="T11" fmla="*/ 2147483647 h 2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0" h="245">
                <a:moveTo>
                  <a:pt x="21" y="0"/>
                </a:moveTo>
                <a:cubicBezTo>
                  <a:pt x="28" y="15"/>
                  <a:pt x="0" y="54"/>
                  <a:pt x="71" y="91"/>
                </a:cubicBezTo>
                <a:cubicBezTo>
                  <a:pt x="142" y="128"/>
                  <a:pt x="312" y="201"/>
                  <a:pt x="445" y="223"/>
                </a:cubicBezTo>
                <a:cubicBezTo>
                  <a:pt x="578" y="245"/>
                  <a:pt x="732" y="234"/>
                  <a:pt x="869" y="223"/>
                </a:cubicBezTo>
                <a:cubicBezTo>
                  <a:pt x="1006" y="212"/>
                  <a:pt x="1192" y="182"/>
                  <a:pt x="1266" y="155"/>
                </a:cubicBezTo>
                <a:cubicBezTo>
                  <a:pt x="1340" y="128"/>
                  <a:pt x="1326" y="87"/>
                  <a:pt x="1314" y="59"/>
                </a:cubicBezTo>
              </a:path>
            </a:pathLst>
          </a:custGeom>
          <a:noFill/>
          <a:ln w="25400" cap="flat" cmpd="sng">
            <a:solidFill>
              <a:srgbClr val="CC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7" name="Freeform 18"/>
          <p:cNvSpPr>
            <a:spLocks/>
          </p:cNvSpPr>
          <p:nvPr/>
        </p:nvSpPr>
        <p:spPr bwMode="auto">
          <a:xfrm>
            <a:off x="3427413" y="4910138"/>
            <a:ext cx="2058987" cy="195262"/>
          </a:xfrm>
          <a:custGeom>
            <a:avLst/>
            <a:gdLst>
              <a:gd name="T0" fmla="*/ 2147483647 w 1297"/>
              <a:gd name="T1" fmla="*/ 2147483647 h 123"/>
              <a:gd name="T2" fmla="*/ 2147483647 w 1297"/>
              <a:gd name="T3" fmla="*/ 2147483647 h 123"/>
              <a:gd name="T4" fmla="*/ 2147483647 w 1297"/>
              <a:gd name="T5" fmla="*/ 2147483647 h 123"/>
              <a:gd name="T6" fmla="*/ 2147483647 w 1297"/>
              <a:gd name="T7" fmla="*/ 2147483647 h 123"/>
              <a:gd name="T8" fmla="*/ 2147483647 w 1297"/>
              <a:gd name="T9" fmla="*/ 2147483647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7" h="123">
                <a:moveTo>
                  <a:pt x="1" y="123"/>
                </a:moveTo>
                <a:cubicBezTo>
                  <a:pt x="13" y="111"/>
                  <a:pt x="0" y="69"/>
                  <a:pt x="74" y="50"/>
                </a:cubicBezTo>
                <a:cubicBezTo>
                  <a:pt x="148" y="31"/>
                  <a:pt x="302" y="14"/>
                  <a:pt x="448" y="9"/>
                </a:cubicBezTo>
                <a:cubicBezTo>
                  <a:pt x="594" y="4"/>
                  <a:pt x="812" y="0"/>
                  <a:pt x="953" y="19"/>
                </a:cubicBezTo>
                <a:cubicBezTo>
                  <a:pt x="1094" y="38"/>
                  <a:pt x="1225" y="101"/>
                  <a:pt x="1297" y="123"/>
                </a:cubicBezTo>
              </a:path>
            </a:pathLst>
          </a:custGeom>
          <a:noFill/>
          <a:ln w="25400" cap="flat" cmpd="sng">
            <a:solidFill>
              <a:srgbClr val="CC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8" name="Freeform 19"/>
          <p:cNvSpPr>
            <a:spLocks/>
          </p:cNvSpPr>
          <p:nvPr/>
        </p:nvSpPr>
        <p:spPr bwMode="auto">
          <a:xfrm>
            <a:off x="6324600" y="4648200"/>
            <a:ext cx="1009650" cy="838200"/>
          </a:xfrm>
          <a:custGeom>
            <a:avLst/>
            <a:gdLst>
              <a:gd name="T0" fmla="*/ 2147483647 w 636"/>
              <a:gd name="T1" fmla="*/ 0 h 528"/>
              <a:gd name="T2" fmla="*/ 2147483647 w 636"/>
              <a:gd name="T3" fmla="*/ 2147483647 h 528"/>
              <a:gd name="T4" fmla="*/ 2147483647 w 636"/>
              <a:gd name="T5" fmla="*/ 2147483647 h 528"/>
              <a:gd name="T6" fmla="*/ 2147483647 w 636"/>
              <a:gd name="T7" fmla="*/ 2147483647 h 528"/>
              <a:gd name="T8" fmla="*/ 2147483647 w 636"/>
              <a:gd name="T9" fmla="*/ 2147483647 h 528"/>
              <a:gd name="T10" fmla="*/ 2147483647 w 636"/>
              <a:gd name="T11" fmla="*/ 2147483647 h 528"/>
              <a:gd name="T12" fmla="*/ 2147483647 w 636"/>
              <a:gd name="T13" fmla="*/ 2147483647 h 528"/>
              <a:gd name="T14" fmla="*/ 2147483647 w 636"/>
              <a:gd name="T15" fmla="*/ 2147483647 h 528"/>
              <a:gd name="T16" fmla="*/ 2147483647 w 636"/>
              <a:gd name="T17" fmla="*/ 0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6" h="528">
                <a:moveTo>
                  <a:pt x="195" y="0"/>
                </a:moveTo>
                <a:cubicBezTo>
                  <a:pt x="134" y="10"/>
                  <a:pt x="61" y="74"/>
                  <a:pt x="32" y="127"/>
                </a:cubicBezTo>
                <a:cubicBezTo>
                  <a:pt x="3" y="180"/>
                  <a:pt x="0" y="265"/>
                  <a:pt x="22" y="316"/>
                </a:cubicBezTo>
                <a:cubicBezTo>
                  <a:pt x="44" y="367"/>
                  <a:pt x="113" y="399"/>
                  <a:pt x="165" y="434"/>
                </a:cubicBezTo>
                <a:cubicBezTo>
                  <a:pt x="217" y="469"/>
                  <a:pt x="280" y="522"/>
                  <a:pt x="336" y="525"/>
                </a:cubicBezTo>
                <a:cubicBezTo>
                  <a:pt x="392" y="528"/>
                  <a:pt x="456" y="501"/>
                  <a:pt x="503" y="452"/>
                </a:cubicBezTo>
                <a:cubicBezTo>
                  <a:pt x="550" y="403"/>
                  <a:pt x="636" y="297"/>
                  <a:pt x="619" y="232"/>
                </a:cubicBezTo>
                <a:cubicBezTo>
                  <a:pt x="602" y="167"/>
                  <a:pt x="470" y="103"/>
                  <a:pt x="399" y="64"/>
                </a:cubicBezTo>
                <a:cubicBezTo>
                  <a:pt x="328" y="25"/>
                  <a:pt x="238" y="13"/>
                  <a:pt x="195" y="0"/>
                </a:cubicBezTo>
                <a:close/>
              </a:path>
            </a:pathLst>
          </a:custGeom>
          <a:noFill/>
          <a:ln w="25400" cap="flat" cmpd="sng">
            <a:solidFill>
              <a:srgbClr val="CC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9" name="Freeform 20"/>
          <p:cNvSpPr>
            <a:spLocks/>
          </p:cNvSpPr>
          <p:nvPr/>
        </p:nvSpPr>
        <p:spPr bwMode="auto">
          <a:xfrm>
            <a:off x="6689725" y="5037138"/>
            <a:ext cx="160338" cy="320675"/>
          </a:xfrm>
          <a:custGeom>
            <a:avLst/>
            <a:gdLst>
              <a:gd name="T0" fmla="*/ 2147483647 w 101"/>
              <a:gd name="T1" fmla="*/ 0 h 202"/>
              <a:gd name="T2" fmla="*/ 2147483647 w 101"/>
              <a:gd name="T3" fmla="*/ 2147483647 h 202"/>
              <a:gd name="T4" fmla="*/ 0 w 101"/>
              <a:gd name="T5" fmla="*/ 2147483647 h 202"/>
              <a:gd name="T6" fmla="*/ 0 60000 65536"/>
              <a:gd name="T7" fmla="*/ 0 60000 65536"/>
              <a:gd name="T8" fmla="*/ 0 60000 65536"/>
            </a:gdLst>
            <a:ahLst/>
            <a:cxnLst>
              <a:cxn ang="T6">
                <a:pos x="T0" y="T1"/>
              </a:cxn>
              <a:cxn ang="T7">
                <a:pos x="T2" y="T3"/>
              </a:cxn>
              <a:cxn ang="T8">
                <a:pos x="T4" y="T5"/>
              </a:cxn>
            </a:cxnLst>
            <a:rect l="0" t="0" r="r" b="b"/>
            <a:pathLst>
              <a:path w="101" h="202">
                <a:moveTo>
                  <a:pt x="101" y="0"/>
                </a:moveTo>
                <a:cubicBezTo>
                  <a:pt x="92" y="8"/>
                  <a:pt x="67" y="6"/>
                  <a:pt x="50" y="40"/>
                </a:cubicBezTo>
                <a:cubicBezTo>
                  <a:pt x="33" y="74"/>
                  <a:pt x="10" y="168"/>
                  <a:pt x="0" y="202"/>
                </a:cubicBezTo>
              </a:path>
            </a:pathLst>
          </a:custGeom>
          <a:noFill/>
          <a:ln w="25400" cap="flat" cmpd="sng">
            <a:solidFill>
              <a:srgbClr val="CC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10" name="Freeform 21"/>
          <p:cNvSpPr>
            <a:spLocks/>
          </p:cNvSpPr>
          <p:nvPr/>
        </p:nvSpPr>
        <p:spPr bwMode="auto">
          <a:xfrm>
            <a:off x="6845300" y="5021263"/>
            <a:ext cx="438150" cy="134937"/>
          </a:xfrm>
          <a:custGeom>
            <a:avLst/>
            <a:gdLst>
              <a:gd name="T0" fmla="*/ 0 w 276"/>
              <a:gd name="T1" fmla="*/ 0 h 85"/>
              <a:gd name="T2" fmla="*/ 2147483647 w 276"/>
              <a:gd name="T3" fmla="*/ 2147483647 h 85"/>
              <a:gd name="T4" fmla="*/ 2147483647 w 276"/>
              <a:gd name="T5" fmla="*/ 2147483647 h 85"/>
              <a:gd name="T6" fmla="*/ 2147483647 w 276"/>
              <a:gd name="T7" fmla="*/ 2147483647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85">
                <a:moveTo>
                  <a:pt x="0" y="0"/>
                </a:moveTo>
                <a:cubicBezTo>
                  <a:pt x="16" y="8"/>
                  <a:pt x="62" y="40"/>
                  <a:pt x="93" y="53"/>
                </a:cubicBezTo>
                <a:cubicBezTo>
                  <a:pt x="124" y="66"/>
                  <a:pt x="155" y="85"/>
                  <a:pt x="185" y="81"/>
                </a:cubicBezTo>
                <a:cubicBezTo>
                  <a:pt x="215" y="77"/>
                  <a:pt x="257" y="41"/>
                  <a:pt x="276" y="30"/>
                </a:cubicBezTo>
              </a:path>
            </a:pathLst>
          </a:custGeom>
          <a:noFill/>
          <a:ln w="25400" cap="flat" cmpd="sng">
            <a:solidFill>
              <a:srgbClr val="CC0000"/>
            </a:solidFill>
            <a:prstDash val="solid"/>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685800" y="15240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smtClean="0">
                <a:solidFill>
                  <a:srgbClr val="FFCC00"/>
                </a:solidFill>
              </a:rPr>
              <a:t>Curved spaces</a:t>
            </a:r>
          </a:p>
        </p:txBody>
      </p:sp>
      <p:pic>
        <p:nvPicPr>
          <p:cNvPr id="9219" name="Picture 20" descr="negativelycurved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2"/>
          <p:cNvSpPr>
            <a:spLocks noGrp="1" noChangeArrowheads="1"/>
          </p:cNvSpPr>
          <p:nvPr>
            <p:ph type="body" sz="half" idx="1"/>
          </p:nvPr>
        </p:nvSpPr>
        <p:spPr>
          <a:xfrm>
            <a:off x="533400" y="457200"/>
            <a:ext cx="8610600" cy="1524000"/>
          </a:xfrm>
          <a:noFill/>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mtClean="0">
                <a:solidFill>
                  <a:schemeClr val="accent2"/>
                </a:solidFill>
              </a:rPr>
              <a:t>If we want to do acceleration then we have to </a:t>
            </a:r>
          </a:p>
          <a:p>
            <a:pPr eaLnBrk="1" hangingPunct="1">
              <a:buFontTx/>
              <a:buNone/>
            </a:pPr>
            <a:r>
              <a:rPr lang="en-GB" smtClean="0">
                <a:solidFill>
                  <a:schemeClr val="accent2"/>
                </a:solidFill>
              </a:rPr>
              <a:t>    do curved spaces. ie  curved spacetime!!</a:t>
            </a:r>
            <a:r>
              <a:rPr lang="en-GB" smtClean="0">
                <a:solidFill>
                  <a:schemeClr val="tx2"/>
                </a:solidFill>
              </a:rPr>
              <a:t> </a:t>
            </a:r>
          </a:p>
        </p:txBody>
      </p:sp>
      <p:sp>
        <p:nvSpPr>
          <p:cNvPr id="9221" name="Rectangle 23"/>
          <p:cNvSpPr>
            <a:spLocks noChangeArrowheads="1"/>
          </p:cNvSpPr>
          <p:nvPr/>
        </p:nvSpPr>
        <p:spPr bwMode="auto">
          <a:xfrm>
            <a:off x="533400" y="5791200"/>
            <a:ext cx="8610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sz="2800">
                <a:solidFill>
                  <a:schemeClr val="accent2"/>
                </a:solidFill>
              </a:rPr>
              <a:t>So do we REALLY want to do acceleration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14845</TotalTime>
  <Words>4139</Words>
  <Application>Microsoft Office PowerPoint</Application>
  <PresentationFormat>On-screen Show (4:3)</PresentationFormat>
  <Paragraphs>477</Paragraphs>
  <Slides>69</Slides>
  <Notes>7</Notes>
  <HiddenSlides>0</HiddenSlides>
  <MMClips>3</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Default Design</vt:lpstr>
      <vt:lpstr>Black holes in Einstein General Relativity</vt:lpstr>
      <vt:lpstr>PowerPoint Presentation</vt:lpstr>
      <vt:lpstr>Special relativity</vt:lpstr>
      <vt:lpstr>Special relativity</vt:lpstr>
      <vt:lpstr>Gravity = acceleration</vt:lpstr>
      <vt:lpstr>Acceleration: special relativity </vt:lpstr>
      <vt:lpstr>Acceleration: special relativity </vt:lpstr>
      <vt:lpstr>Curved spaces</vt:lpstr>
      <vt:lpstr>Curved spaces</vt:lpstr>
      <vt:lpstr>PowerPoint Presentation</vt:lpstr>
      <vt:lpstr>Gravity: warped spacetime</vt:lpstr>
      <vt:lpstr>PowerPoint Presentation</vt:lpstr>
      <vt:lpstr>Toolkit for GR</vt:lpstr>
      <vt:lpstr>Toolkit for GR</vt:lpstr>
      <vt:lpstr>Toolkit for GR</vt:lpstr>
      <vt:lpstr>Curved spacetime: general relativity</vt:lpstr>
      <vt:lpstr>Gravity: warped spacetime</vt:lpstr>
      <vt:lpstr>Embedding diagram</vt:lpstr>
      <vt:lpstr>Event horizon</vt:lpstr>
      <vt:lpstr>Event horizon</vt:lpstr>
      <vt:lpstr>PowerPoint Presentation</vt:lpstr>
      <vt:lpstr>Particle orbits</vt:lpstr>
      <vt:lpstr>PowerPoint Presentation</vt:lpstr>
      <vt:lpstr>Behaviour of maximum…</vt:lpstr>
      <vt:lpstr>PowerPoint Presentation</vt:lpstr>
      <vt:lpstr>Black hole vs neutron star</vt:lpstr>
      <vt:lpstr>Observing black holes?</vt:lpstr>
      <vt:lpstr>By gravity – all they possess! </vt:lpstr>
      <vt:lpstr>Disc Accretion</vt:lpstr>
      <vt:lpstr>Accretion</vt:lpstr>
      <vt:lpstr>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Relativistic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seen in most BH in our galaxy</vt:lpstr>
      <vt:lpstr>PowerPoint Presentation</vt:lpstr>
      <vt:lpstr>Intermediate mass BH? </vt:lpstr>
      <vt:lpstr>PowerPoint Presentation</vt:lpstr>
      <vt:lpstr>PowerPoint Presentation</vt:lpstr>
      <vt:lpstr>PowerPoint Presentation</vt:lpstr>
      <vt:lpstr>PowerPoint Presentation</vt:lpstr>
      <vt:lpstr>PowerPoint Presentation</vt:lpstr>
      <vt:lpstr>Intermediate mass BH? </vt:lpstr>
      <vt:lpstr>PowerPoint Presentation</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Gamma Ray Bursts:  The biggest bang since the big one!</dc:title>
  <dc:creator>Chris Done</dc:creator>
  <cp:lastModifiedBy>Your User Name</cp:lastModifiedBy>
  <cp:revision>104</cp:revision>
  <dcterms:created xsi:type="dcterms:W3CDTF">2003-04-24T13:46:13Z</dcterms:created>
  <dcterms:modified xsi:type="dcterms:W3CDTF">2013-04-09T06:07:50Z</dcterms:modified>
</cp:coreProperties>
</file>