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60" r:id="rId2"/>
    <p:sldId id="868" r:id="rId3"/>
    <p:sldId id="869" r:id="rId4"/>
    <p:sldId id="1012" r:id="rId5"/>
    <p:sldId id="1022" r:id="rId6"/>
    <p:sldId id="1024" r:id="rId7"/>
    <p:sldId id="1014" r:id="rId8"/>
    <p:sldId id="1013" r:id="rId9"/>
    <p:sldId id="1021" r:id="rId10"/>
    <p:sldId id="1019" r:id="rId11"/>
    <p:sldId id="1025" r:id="rId12"/>
    <p:sldId id="1026" r:id="rId13"/>
    <p:sldId id="1027" r:id="rId14"/>
    <p:sldId id="1028" r:id="rId15"/>
    <p:sldId id="1030" r:id="rId16"/>
    <p:sldId id="1031" r:id="rId17"/>
    <p:sldId id="1032" r:id="rId18"/>
    <p:sldId id="1033" r:id="rId19"/>
    <p:sldId id="1016" r:id="rId20"/>
    <p:sldId id="1017" r:id="rId21"/>
    <p:sldId id="1034" r:id="rId22"/>
    <p:sldId id="870" r:id="rId23"/>
    <p:sldId id="872" r:id="rId24"/>
    <p:sldId id="1010" r:id="rId25"/>
    <p:sldId id="1011" r:id="rId26"/>
    <p:sldId id="1029" r:id="rId27"/>
    <p:sldId id="1018" r:id="rId28"/>
    <p:sldId id="1039" r:id="rId29"/>
    <p:sldId id="1036" r:id="rId30"/>
    <p:sldId id="1037" r:id="rId31"/>
    <p:sldId id="1035" r:id="rId32"/>
    <p:sldId id="1038" r:id="rId33"/>
    <p:sldId id="1040" r:id="rId34"/>
    <p:sldId id="1041" r:id="rId35"/>
    <p:sldId id="1042" r:id="rId36"/>
    <p:sldId id="1043" r:id="rId37"/>
    <p:sldId id="1044" r:id="rId38"/>
    <p:sldId id="1045" r:id="rId39"/>
    <p:sldId id="1046" r:id="rId40"/>
    <p:sldId id="1078" r:id="rId41"/>
    <p:sldId id="1047" r:id="rId42"/>
    <p:sldId id="1077" r:id="rId43"/>
    <p:sldId id="1048" r:id="rId44"/>
    <p:sldId id="1049" r:id="rId45"/>
    <p:sldId id="1050" r:id="rId46"/>
    <p:sldId id="1051" r:id="rId47"/>
    <p:sldId id="1052" r:id="rId48"/>
    <p:sldId id="1053" r:id="rId49"/>
    <p:sldId id="1054" r:id="rId50"/>
    <p:sldId id="1055" r:id="rId51"/>
    <p:sldId id="1056" r:id="rId52"/>
    <p:sldId id="1057" r:id="rId53"/>
    <p:sldId id="1058" r:id="rId54"/>
    <p:sldId id="1059" r:id="rId55"/>
    <p:sldId id="1060" r:id="rId56"/>
    <p:sldId id="1061" r:id="rId57"/>
    <p:sldId id="1062" r:id="rId58"/>
    <p:sldId id="1063" r:id="rId59"/>
    <p:sldId id="1064" r:id="rId60"/>
    <p:sldId id="1065" r:id="rId61"/>
    <p:sldId id="1066" r:id="rId62"/>
    <p:sldId id="1067" r:id="rId63"/>
    <p:sldId id="1068" r:id="rId64"/>
    <p:sldId id="1069" r:id="rId65"/>
    <p:sldId id="1070" r:id="rId66"/>
    <p:sldId id="1071" r:id="rId67"/>
    <p:sldId id="1072" r:id="rId68"/>
    <p:sldId id="1073" r:id="rId69"/>
    <p:sldId id="1074" r:id="rId70"/>
    <p:sldId id="1075" r:id="rId71"/>
    <p:sldId id="1007" r:id="rId72"/>
    <p:sldId id="1008" r:id="rId73"/>
    <p:sldId id="1009" r:id="rId74"/>
    <p:sldId id="1004" r:id="rId75"/>
    <p:sldId id="1005" r:id="rId76"/>
    <p:sldId id="1006" r:id="rId77"/>
    <p:sldId id="1076" r:id="rId78"/>
  </p:sldIdLst>
  <p:sldSz cx="9144000" cy="6858000" type="screen4x3"/>
  <p:notesSz cx="6743700" cy="98806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8000"/>
    <a:srgbClr val="CCECFF"/>
    <a:srgbClr val="D6D6F5"/>
    <a:srgbClr val="FF99CC"/>
    <a:srgbClr val="00FF00"/>
    <a:srgbClr val="CC3399"/>
    <a:srgbClr val="003300"/>
    <a:srgbClr val="FF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9" autoAdjust="0"/>
    <p:restoredTop sz="94588" autoAdjust="0"/>
  </p:normalViewPr>
  <p:slideViewPr>
    <p:cSldViewPr snapToGrid="0" snapToObjects="1">
      <p:cViewPr>
        <p:scale>
          <a:sx n="50" d="100"/>
          <a:sy n="50" d="100"/>
        </p:scale>
        <p:origin x="-760" y="32"/>
      </p:cViewPr>
      <p:guideLst>
        <p:guide orient="horz" pos="4319"/>
        <p:guide pos="24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885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4" Type="http://schemas.openxmlformats.org/officeDocument/2006/relationships/slide" Target="slides/slide35.xml"/><Relationship Id="rId5" Type="http://schemas.openxmlformats.org/officeDocument/2006/relationships/slide" Target="slides/slide40.xml"/><Relationship Id="rId6" Type="http://schemas.openxmlformats.org/officeDocument/2006/relationships/slide" Target="slides/slide44.xml"/><Relationship Id="rId7" Type="http://schemas.openxmlformats.org/officeDocument/2006/relationships/slide" Target="slides/slide61.xml"/><Relationship Id="rId1" Type="http://schemas.openxmlformats.org/officeDocument/2006/relationships/slide" Target="slides/slide1.xml"/><Relationship Id="rId2"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GB"/>
          </a:p>
        </p:txBody>
      </p:sp>
      <p:sp>
        <p:nvSpPr>
          <p:cNvPr id="16387" name="Rectangle 3"/>
          <p:cNvSpPr>
            <a:spLocks noGrp="1" noChangeArrowheads="1"/>
          </p:cNvSpPr>
          <p:nvPr>
            <p:ph type="dt" sz="quarter" idx="1"/>
          </p:nvPr>
        </p:nvSpPr>
        <p:spPr bwMode="auto">
          <a:xfrm>
            <a:off x="3821113" y="0"/>
            <a:ext cx="292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6388" name="Rectangle 4"/>
          <p:cNvSpPr>
            <a:spLocks noGrp="1" noChangeArrowheads="1"/>
          </p:cNvSpPr>
          <p:nvPr>
            <p:ph type="ftr" sz="quarter" idx="2"/>
          </p:nvPr>
        </p:nvSpPr>
        <p:spPr bwMode="auto">
          <a:xfrm>
            <a:off x="0" y="938688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GB"/>
          </a:p>
        </p:txBody>
      </p:sp>
      <p:sp>
        <p:nvSpPr>
          <p:cNvPr id="16389" name="Rectangle 5"/>
          <p:cNvSpPr>
            <a:spLocks noGrp="1" noChangeArrowheads="1"/>
          </p:cNvSpPr>
          <p:nvPr>
            <p:ph type="sldNum" sz="quarter" idx="3"/>
          </p:nvPr>
        </p:nvSpPr>
        <p:spPr bwMode="auto">
          <a:xfrm>
            <a:off x="3821113" y="9386888"/>
            <a:ext cx="29225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C1AC6FB-A0E0-4D26-832C-103DCDCA5E0B}" type="slidenum">
              <a:rPr lang="en-GB"/>
              <a:pPr>
                <a:defRPr/>
              </a:pPr>
              <a:t>‹#›</a:t>
            </a:fld>
            <a:endParaRPr lang="en-GB"/>
          </a:p>
        </p:txBody>
      </p:sp>
    </p:spTree>
    <p:extLst>
      <p:ext uri="{BB962C8B-B14F-4D97-AF65-F5344CB8AC3E}">
        <p14:creationId xmlns:p14="http://schemas.microsoft.com/office/powerpoint/2010/main" val="121819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39" name="Rectangle 3"/>
          <p:cNvSpPr>
            <a:spLocks noGrp="1" noChangeArrowheads="1"/>
          </p:cNvSpPr>
          <p:nvPr>
            <p:ph type="dt" idx="1"/>
          </p:nvPr>
        </p:nvSpPr>
        <p:spPr bwMode="auto">
          <a:xfrm>
            <a:off x="381000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defRPr>
            </a:lvl1pPr>
          </a:lstStyle>
          <a:p>
            <a:pPr>
              <a:defRPr/>
            </a:pPr>
            <a:endParaRPr lang="en-GB"/>
          </a:p>
        </p:txBody>
      </p:sp>
      <p:sp>
        <p:nvSpPr>
          <p:cNvPr id="63492" name="Rectangle 4"/>
          <p:cNvSpPr>
            <a:spLocks noGrp="1" noRot="1" noChangeAspect="1"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914400" y="4724400"/>
            <a:ext cx="4953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5542" name="Rectangle 6"/>
          <p:cNvSpPr>
            <a:spLocks noGrp="1" noChangeArrowheads="1"/>
          </p:cNvSpPr>
          <p:nvPr>
            <p:ph type="ftr" sz="quarter" idx="4"/>
          </p:nvPr>
        </p:nvSpPr>
        <p:spPr bwMode="auto">
          <a:xfrm>
            <a:off x="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43" name="Rectangle 7"/>
          <p:cNvSpPr>
            <a:spLocks noGrp="1" noChangeArrowheads="1"/>
          </p:cNvSpPr>
          <p:nvPr>
            <p:ph type="sldNum" sz="quarter" idx="5"/>
          </p:nvPr>
        </p:nvSpPr>
        <p:spPr bwMode="auto">
          <a:xfrm>
            <a:off x="381000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Verdana" pitchFamily="34" charset="0"/>
              </a:defRPr>
            </a:lvl1pPr>
          </a:lstStyle>
          <a:p>
            <a:pPr>
              <a:defRPr/>
            </a:pPr>
            <a:fld id="{FD32242C-2346-4980-A442-2245B2C4D79D}" type="slidenum">
              <a:rPr lang="en-GB"/>
              <a:pPr>
                <a:defRPr/>
              </a:pPr>
              <a:t>‹#›</a:t>
            </a:fld>
            <a:endParaRPr lang="en-GB"/>
          </a:p>
        </p:txBody>
      </p:sp>
    </p:spTree>
    <p:extLst>
      <p:ext uri="{BB962C8B-B14F-4D97-AF65-F5344CB8AC3E}">
        <p14:creationId xmlns:p14="http://schemas.microsoft.com/office/powerpoint/2010/main" val="2944641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a:t>
            </a:fld>
            <a:endParaRPr lang="en-GB"/>
          </a:p>
        </p:txBody>
      </p:sp>
    </p:spTree>
    <p:extLst>
      <p:ext uri="{BB962C8B-B14F-4D97-AF65-F5344CB8AC3E}">
        <p14:creationId xmlns:p14="http://schemas.microsoft.com/office/powerpoint/2010/main" val="369293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27</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28</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31</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C003B-CD1E-457B-8B07-67268DB47FA6}" type="slidenum">
              <a:rPr lang="en-GB"/>
              <a:pPr/>
              <a:t>36</a:t>
            </a:fld>
            <a:endParaRPr lang="en-GB"/>
          </a:p>
        </p:txBody>
      </p:sp>
      <p:sp>
        <p:nvSpPr>
          <p:cNvPr id="485378" name="Rectangle 2"/>
          <p:cNvSpPr>
            <a:spLocks noGrp="1" noRot="1" noChangeAspect="1" noChangeArrowheads="1" noTextEdit="1"/>
          </p:cNvSpPr>
          <p:nvPr>
            <p:ph type="sldImg"/>
          </p:nvPr>
        </p:nvSpPr>
        <p:spPr>
          <a:xfrm>
            <a:off x="952500" y="762000"/>
            <a:ext cx="4875213" cy="3657600"/>
          </a:xfrm>
          <a:ln/>
        </p:spPr>
      </p:sp>
      <p:sp>
        <p:nvSpPr>
          <p:cNvPr id="485379" name="Rectangle 3"/>
          <p:cNvSpPr>
            <a:spLocks noGrp="1" noChangeArrowheads="1"/>
          </p:cNvSpPr>
          <p:nvPr>
            <p:ph type="body" idx="1"/>
          </p:nvPr>
        </p:nvSpPr>
        <p:spPr/>
        <p:txBody>
          <a:bodyPr/>
          <a:lstStyle/>
          <a:p>
            <a:r>
              <a:rPr lang="en-GB"/>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5F69A-F6EE-4269-BBB6-BF131E5FD2C9}" type="slidenum">
              <a:rPr lang="en-GB"/>
              <a:pPr/>
              <a:t>37</a:t>
            </a:fld>
            <a:endParaRPr lang="en-GB"/>
          </a:p>
        </p:txBody>
      </p:sp>
      <p:sp>
        <p:nvSpPr>
          <p:cNvPr id="487426" name="Rectangle 2"/>
          <p:cNvSpPr>
            <a:spLocks noGrp="1" noRot="1" noChangeAspect="1" noChangeArrowheads="1" noTextEdit="1"/>
          </p:cNvSpPr>
          <p:nvPr>
            <p:ph type="sldImg"/>
          </p:nvPr>
        </p:nvSpPr>
        <p:spPr>
          <a:xfrm>
            <a:off x="952500" y="762000"/>
            <a:ext cx="4875213" cy="3657600"/>
          </a:xfrm>
          <a:ln/>
        </p:spPr>
      </p:sp>
      <p:sp>
        <p:nvSpPr>
          <p:cNvPr id="487427" name="Rectangle 3"/>
          <p:cNvSpPr>
            <a:spLocks noGrp="1" noChangeArrowheads="1"/>
          </p:cNvSpPr>
          <p:nvPr>
            <p:ph type="body" idx="1"/>
          </p:nvPr>
        </p:nvSpPr>
        <p:spPr/>
        <p:txBody>
          <a:bodyPr/>
          <a:lstStyle/>
          <a:p>
            <a:r>
              <a:rPr lang="en-GB"/>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D5CCF-27F7-4BDD-988B-23DED4D87FDE}" type="slidenum">
              <a:rPr lang="en-GB"/>
              <a:pPr/>
              <a:t>38</a:t>
            </a:fld>
            <a:endParaRPr lang="en-GB"/>
          </a:p>
        </p:txBody>
      </p:sp>
      <p:sp>
        <p:nvSpPr>
          <p:cNvPr id="489474" name="Rectangle 2"/>
          <p:cNvSpPr>
            <a:spLocks noGrp="1" noRot="1" noChangeAspect="1" noChangeArrowheads="1" noTextEdit="1"/>
          </p:cNvSpPr>
          <p:nvPr>
            <p:ph type="sldImg"/>
          </p:nvPr>
        </p:nvSpPr>
        <p:spPr>
          <a:xfrm>
            <a:off x="952500" y="762000"/>
            <a:ext cx="4875213" cy="3657600"/>
          </a:xfrm>
          <a:ln/>
        </p:spPr>
      </p:sp>
      <p:sp>
        <p:nvSpPr>
          <p:cNvPr id="489475" name="Rectangle 3"/>
          <p:cNvSpPr>
            <a:spLocks noGrp="1" noChangeArrowheads="1"/>
          </p:cNvSpPr>
          <p:nvPr>
            <p:ph type="body" idx="1"/>
          </p:nvPr>
        </p:nvSpPr>
        <p:spPr/>
        <p:txBody>
          <a:bodyPr/>
          <a:lstStyle/>
          <a:p>
            <a:r>
              <a:rPr lang="en-GB"/>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689A7-7384-445B-BE5C-EAD5D7C22E46}" type="slidenum">
              <a:rPr lang="en-GB"/>
              <a:pPr/>
              <a:t>40</a:t>
            </a:fld>
            <a:endParaRPr lang="en-GB"/>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GB"/>
              <a:t>Another area where Astro e2 will give major progress in an independent test of the accretion flow models. The accretion disc moves fast in a strong gravitational field, so both special and general relativistic effects modify its spectrum. Doppler shifts and length contraction mean that the emission from the disc moving towards us is blueshifted and boosted, while that moving away is redshifted and suppressed. Then time dilation and gravitational redshift drag everything redwards. The strength of these all effects decrease with radius. All emission from the disc is affected, but its much easier to see on intrinsically narrow features – lines. X-ray illumination of the disc gives iron Kalpha line. Moving inner disc models predict broader line in softer spectra. But the measured line profile can be distorted  by narrow absorption features superimposed on the emission. The high spectral resolution of Astro e2 will unambiguously show these, enabling the intrinsic line profile to be measured.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DCEBF42-10AF-4876-BCCE-7A6E67D3996B}" type="slidenum">
              <a:rPr lang="en-GB" sz="1200">
                <a:latin typeface="Verdana" pitchFamily="34" charset="0"/>
              </a:rPr>
              <a:pPr eaLnBrk="1" hangingPunct="1"/>
              <a:t>69</a:t>
            </a:fld>
            <a:endParaRPr lang="en-GB" sz="1200">
              <a:latin typeface="Verdana"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D00AB28-22BE-4C17-B214-D993D50A5EDC}" type="slidenum">
              <a:rPr lang="en-GB" sz="1200">
                <a:latin typeface="Verdana" pitchFamily="34" charset="0"/>
              </a:rPr>
              <a:pPr eaLnBrk="1" hangingPunct="1"/>
              <a:t>75</a:t>
            </a:fld>
            <a:endParaRPr lang="en-GB" sz="1200">
              <a:latin typeface="Verdana"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D531E591-D231-47CD-9CED-0F541BFF8AB8}" type="slidenum">
              <a:rPr lang="en-GB" sz="1200">
                <a:latin typeface="Verdana" pitchFamily="34" charset="0"/>
              </a:rPr>
              <a:pPr eaLnBrk="1" hangingPunct="1"/>
              <a:t>76</a:t>
            </a:fld>
            <a:endParaRPr lang="en-GB" sz="1200">
              <a:latin typeface="Verdana"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589DA33-D6C4-4837-90BE-3C9E8781FCF1}" type="slidenum">
              <a:rPr lang="en-GB" sz="1200">
                <a:latin typeface="Verdana" pitchFamily="34" charset="0"/>
              </a:rPr>
              <a:pPr eaLnBrk="1" hangingPunct="1"/>
              <a:t>7</a:t>
            </a:fld>
            <a:endParaRPr lang="en-GB" sz="1200">
              <a:latin typeface="Verdan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E6D26-204E-4D42-8CA8-04FA1894A5BF}" type="slidenum">
              <a:rPr lang="en-GB"/>
              <a:pPr/>
              <a:t>77</a:t>
            </a:fld>
            <a:endParaRPr lang="en-GB"/>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GB"/>
              <a:t>Fabulous time, both in terms of data available and for me personally. For the first time there is enough data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589DA33-D6C4-4837-90BE-3C9E8781FCF1}" type="slidenum">
              <a:rPr lang="en-GB" sz="1200">
                <a:latin typeface="Verdana" pitchFamily="34" charset="0"/>
              </a:rPr>
              <a:pPr eaLnBrk="1" hangingPunct="1"/>
              <a:t>15</a:t>
            </a:fld>
            <a:endParaRPr lang="en-GB" sz="1200">
              <a:latin typeface="Verdan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589DA33-D6C4-4837-90BE-3C9E8781FCF1}" type="slidenum">
              <a:rPr lang="en-GB" sz="1200">
                <a:latin typeface="Verdana" pitchFamily="34" charset="0"/>
              </a:rPr>
              <a:pPr eaLnBrk="1" hangingPunct="1"/>
              <a:t>16</a:t>
            </a:fld>
            <a:endParaRPr lang="en-GB" sz="1200">
              <a:latin typeface="Verdan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589DA33-D6C4-4837-90BE-3C9E8781FCF1}" type="slidenum">
              <a:rPr lang="en-GB" sz="1200">
                <a:latin typeface="Verdana" pitchFamily="34" charset="0"/>
              </a:rPr>
              <a:pPr eaLnBrk="1" hangingPunct="1"/>
              <a:t>17</a:t>
            </a:fld>
            <a:endParaRPr lang="en-GB" sz="1200">
              <a:latin typeface="Verdan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B589DA33-D6C4-4837-90BE-3C9E8781FCF1}" type="slidenum">
              <a:rPr lang="en-GB" sz="1200">
                <a:latin typeface="Verdana" pitchFamily="34" charset="0"/>
              </a:rPr>
              <a:pPr eaLnBrk="1" hangingPunct="1"/>
              <a:t>18</a:t>
            </a:fld>
            <a:endParaRPr lang="en-GB" sz="1200">
              <a:latin typeface="Verdana"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24</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fld id="{E57D3859-3E94-463E-8408-4ACC1EA3B60F}" type="slidenum">
              <a:rPr lang="en-GB" sz="1200" i="0" smtClean="0">
                <a:latin typeface="Verdana" pitchFamily="34" charset="0"/>
              </a:rPr>
              <a:pPr eaLnBrk="1" hangingPunct="1"/>
              <a:t>25</a:t>
            </a:fld>
            <a:endParaRPr lang="en-GB" sz="1200" i="0" smtClean="0">
              <a:latin typeface="Verdana"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6DCEBF42-10AF-4876-BCCE-7A6E67D3996B}" type="slidenum">
              <a:rPr lang="en-GB" sz="1200">
                <a:latin typeface="Verdana" pitchFamily="34" charset="0"/>
              </a:rPr>
              <a:pPr eaLnBrk="1" hangingPunct="1"/>
              <a:t>26</a:t>
            </a:fld>
            <a:endParaRPr lang="en-GB" sz="1200">
              <a:latin typeface="Verdana"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A23023-5D48-411C-BC7C-AF2A1E453F30}" type="slidenum">
              <a:rPr lang="en-GB"/>
              <a:pPr>
                <a:defRPr/>
              </a:pPr>
              <a:t>‹#›</a:t>
            </a:fld>
            <a:endParaRPr lang="en-GB"/>
          </a:p>
        </p:txBody>
      </p:sp>
    </p:spTree>
    <p:extLst>
      <p:ext uri="{BB962C8B-B14F-4D97-AF65-F5344CB8AC3E}">
        <p14:creationId xmlns:p14="http://schemas.microsoft.com/office/powerpoint/2010/main" val="54744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718AC9F-991A-4CD2-B205-4385AC769756}" type="slidenum">
              <a:rPr lang="en-GB"/>
              <a:pPr>
                <a:defRPr/>
              </a:pPr>
              <a:t>‹#›</a:t>
            </a:fld>
            <a:endParaRPr lang="en-GB"/>
          </a:p>
        </p:txBody>
      </p:sp>
    </p:spTree>
    <p:extLst>
      <p:ext uri="{BB962C8B-B14F-4D97-AF65-F5344CB8AC3E}">
        <p14:creationId xmlns:p14="http://schemas.microsoft.com/office/powerpoint/2010/main" val="25663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877ECB-BF9F-4114-BC96-B62622105F86}" type="slidenum">
              <a:rPr lang="en-GB"/>
              <a:pPr>
                <a:defRPr/>
              </a:pPr>
              <a:t>‹#›</a:t>
            </a:fld>
            <a:endParaRPr lang="en-GB"/>
          </a:p>
        </p:txBody>
      </p:sp>
    </p:spTree>
    <p:extLst>
      <p:ext uri="{BB962C8B-B14F-4D97-AF65-F5344CB8AC3E}">
        <p14:creationId xmlns:p14="http://schemas.microsoft.com/office/powerpoint/2010/main" val="179841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pPr>
                <a:defRPr/>
              </a:pPr>
              <a:t>‹#›</a:t>
            </a:fld>
            <a:endParaRPr lang="en-GB"/>
          </a:p>
        </p:txBody>
      </p:sp>
    </p:spTree>
    <p:extLst>
      <p:ext uri="{BB962C8B-B14F-4D97-AF65-F5344CB8AC3E}">
        <p14:creationId xmlns:p14="http://schemas.microsoft.com/office/powerpoint/2010/main" val="69144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pPr>
                <a:defRPr/>
              </a:pPr>
              <a:t>‹#›</a:t>
            </a:fld>
            <a:endParaRPr lang="en-GB"/>
          </a:p>
        </p:txBody>
      </p:sp>
    </p:spTree>
    <p:extLst>
      <p:ext uri="{BB962C8B-B14F-4D97-AF65-F5344CB8AC3E}">
        <p14:creationId xmlns:p14="http://schemas.microsoft.com/office/powerpoint/2010/main" val="422486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pPr>
                <a:defRPr/>
              </a:pPr>
              <a:t>‹#›</a:t>
            </a:fld>
            <a:endParaRPr lang="en-GB"/>
          </a:p>
        </p:txBody>
      </p:sp>
    </p:spTree>
    <p:extLst>
      <p:ext uri="{BB962C8B-B14F-4D97-AF65-F5344CB8AC3E}">
        <p14:creationId xmlns:p14="http://schemas.microsoft.com/office/powerpoint/2010/main" val="368141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D5FB3E-6167-46F8-A5BD-01878C4B9212}" type="slidenum">
              <a:rPr lang="en-GB"/>
              <a:pPr>
                <a:defRPr/>
              </a:pPr>
              <a:t>‹#›</a:t>
            </a:fld>
            <a:endParaRPr lang="en-GB"/>
          </a:p>
        </p:txBody>
      </p:sp>
    </p:spTree>
    <p:extLst>
      <p:ext uri="{BB962C8B-B14F-4D97-AF65-F5344CB8AC3E}">
        <p14:creationId xmlns:p14="http://schemas.microsoft.com/office/powerpoint/2010/main" val="365101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pPr>
                <a:defRPr/>
              </a:pPr>
              <a:t>‹#›</a:t>
            </a:fld>
            <a:endParaRPr lang="en-GB"/>
          </a:p>
        </p:txBody>
      </p:sp>
    </p:spTree>
    <p:extLst>
      <p:ext uri="{BB962C8B-B14F-4D97-AF65-F5344CB8AC3E}">
        <p14:creationId xmlns:p14="http://schemas.microsoft.com/office/powerpoint/2010/main" val="200138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A2EB5F2-CE02-4C03-AA6D-60104C4E7DEA}" type="slidenum">
              <a:rPr lang="en-GB"/>
              <a:pPr>
                <a:defRPr/>
              </a:pPr>
              <a:t>‹#›</a:t>
            </a:fld>
            <a:endParaRPr lang="en-GB"/>
          </a:p>
        </p:txBody>
      </p:sp>
    </p:spTree>
    <p:extLst>
      <p:ext uri="{BB962C8B-B14F-4D97-AF65-F5344CB8AC3E}">
        <p14:creationId xmlns:p14="http://schemas.microsoft.com/office/powerpoint/2010/main" val="413009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545B367-3DA8-417B-9F3E-DFDD65C91E7C}" type="slidenum">
              <a:rPr lang="en-GB"/>
              <a:pPr>
                <a:defRPr/>
              </a:pPr>
              <a:t>‹#›</a:t>
            </a:fld>
            <a:endParaRPr lang="en-GB"/>
          </a:p>
        </p:txBody>
      </p:sp>
    </p:spTree>
    <p:extLst>
      <p:ext uri="{BB962C8B-B14F-4D97-AF65-F5344CB8AC3E}">
        <p14:creationId xmlns:p14="http://schemas.microsoft.com/office/powerpoint/2010/main" val="207118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3741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A403078-DDA2-409C-ACCE-059D549B1444}" type="slidenum">
              <a:rPr lang="en-GB"/>
              <a:pPr>
                <a:defRPr/>
              </a:pPr>
              <a:t>‹#›</a:t>
            </a:fld>
            <a:endParaRPr lang="en-GB"/>
          </a:p>
        </p:txBody>
      </p:sp>
    </p:spTree>
    <p:extLst>
      <p:ext uri="{BB962C8B-B14F-4D97-AF65-F5344CB8AC3E}">
        <p14:creationId xmlns:p14="http://schemas.microsoft.com/office/powerpoint/2010/main" val="186108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D68C56-E27B-4E26-91BE-384429F8DBF2}" type="slidenum">
              <a:rPr lang="en-GB"/>
              <a:pPr>
                <a:defRPr/>
              </a:pPr>
              <a:t>‹#›</a:t>
            </a:fld>
            <a:endParaRPr lang="en-GB"/>
          </a:p>
        </p:txBody>
      </p:sp>
    </p:spTree>
    <p:extLst>
      <p:ext uri="{BB962C8B-B14F-4D97-AF65-F5344CB8AC3E}">
        <p14:creationId xmlns:p14="http://schemas.microsoft.com/office/powerpoint/2010/main" val="26849484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gif"/><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9.png"/><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3234"/>
          <a:stretch/>
        </p:blipFill>
        <p:spPr>
          <a:xfrm>
            <a:off x="-10237" y="3289111"/>
            <a:ext cx="9280479" cy="3721290"/>
          </a:xfrm>
          <a:prstGeom prst="rect">
            <a:avLst/>
          </a:prstGeom>
          <a:effectLst>
            <a:softEdge rad="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4215"/>
          <a:stretch/>
        </p:blipFill>
        <p:spPr>
          <a:xfrm>
            <a:off x="851" y="-171450"/>
            <a:ext cx="9269391" cy="3517711"/>
          </a:xfrm>
          <a:prstGeom prst="rect">
            <a:avLst/>
          </a:prstGeom>
        </p:spPr>
      </p:pic>
      <p:sp>
        <p:nvSpPr>
          <p:cNvPr id="2050" name="Rectangle 2"/>
          <p:cNvSpPr>
            <a:spLocks noGrp="1" noChangeArrowheads="1"/>
          </p:cNvSpPr>
          <p:nvPr>
            <p:ph type="title"/>
          </p:nvPr>
        </p:nvSpPr>
        <p:spPr>
          <a:xfrm>
            <a:off x="685800" y="150125"/>
            <a:ext cx="8077200" cy="2317750"/>
          </a:xfrm>
        </p:spPr>
        <p:txBody>
          <a:bodyPr/>
          <a:lstStyle/>
          <a:p>
            <a:pPr eaLnBrk="1" hangingPunct="1"/>
            <a:r>
              <a:rPr lang="en-GB" b="1" dirty="0" smtClean="0">
                <a:solidFill>
                  <a:schemeClr val="tx1"/>
                </a:solidFill>
              </a:rPr>
              <a:t>Role of the jet</a:t>
            </a:r>
            <a:br>
              <a:rPr lang="en-GB" b="1" dirty="0" smtClean="0">
                <a:solidFill>
                  <a:schemeClr val="tx1"/>
                </a:solidFill>
              </a:rPr>
            </a:br>
            <a:endParaRPr lang="en-GB" b="1" dirty="0" smtClean="0">
              <a:solidFill>
                <a:schemeClr val="tx1"/>
              </a:solidFill>
            </a:endParaRPr>
          </a:p>
        </p:txBody>
      </p:sp>
      <p:sp>
        <p:nvSpPr>
          <p:cNvPr id="2051" name="Rectangle 12"/>
          <p:cNvSpPr>
            <a:spLocks noChangeArrowheads="1"/>
          </p:cNvSpPr>
          <p:nvPr/>
        </p:nvSpPr>
        <p:spPr bwMode="auto">
          <a:xfrm>
            <a:off x="685800" y="2489888"/>
            <a:ext cx="8458200" cy="166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dirty="0" smtClean="0"/>
              <a:t>Chris Done</a:t>
            </a:r>
            <a:r>
              <a:rPr lang="en-GB" sz="3200" b="1" dirty="0"/>
              <a:t> </a:t>
            </a:r>
            <a:r>
              <a:rPr lang="en-GB" sz="3200" b="1" dirty="0" smtClean="0"/>
              <a:t>&amp; Emma Gardner</a:t>
            </a:r>
          </a:p>
          <a:p>
            <a:r>
              <a:rPr lang="en-GB" sz="3200" b="1" dirty="0" smtClean="0"/>
              <a:t>University of Durham</a:t>
            </a:r>
            <a:endParaRPr lang="en-GB" sz="32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61949" y="152400"/>
            <a:ext cx="9829800" cy="1143000"/>
          </a:xfrm>
        </p:spPr>
        <p:txBody>
          <a:bodyPr/>
          <a:lstStyle/>
          <a:p>
            <a:r>
              <a:rPr lang="en-GB" b="1" dirty="0" err="1">
                <a:solidFill>
                  <a:srgbClr val="008000"/>
                </a:solidFill>
              </a:rPr>
              <a:t>N</a:t>
            </a:r>
            <a:r>
              <a:rPr lang="en-GB" b="1" dirty="0" err="1" smtClean="0">
                <a:solidFill>
                  <a:srgbClr val="008000"/>
                </a:solidFill>
              </a:rPr>
              <a:t>onthermal</a:t>
            </a:r>
            <a:r>
              <a:rPr lang="en-GB" b="1" dirty="0" smtClean="0">
                <a:solidFill>
                  <a:srgbClr val="008000"/>
                </a:solidFill>
              </a:rPr>
              <a:t> synchrotron</a:t>
            </a:r>
            <a:endParaRPr lang="en-GB" b="1" dirty="0">
              <a:solidFill>
                <a:srgbClr val="008000"/>
              </a:solidFill>
            </a:endParaRP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a:solidFill>
                  <a:srgbClr val="008000"/>
                </a:solidFill>
              </a:rPr>
              <a:t>power law by single scattering of </a:t>
            </a:r>
            <a:r>
              <a:rPr lang="en-GB" sz="2400" dirty="0" err="1">
                <a:solidFill>
                  <a:srgbClr val="008000"/>
                </a:solidFill>
              </a:rPr>
              <a:t>nonthermal</a:t>
            </a:r>
            <a:r>
              <a:rPr lang="en-GB" sz="2400" dirty="0">
                <a:solidFill>
                  <a:srgbClr val="008000"/>
                </a:solidFill>
              </a:rPr>
              <a:t> electrons N (</a:t>
            </a:r>
            <a:r>
              <a:rPr lang="en-GB" sz="2400" dirty="0">
                <a:solidFill>
                  <a:srgbClr val="008000"/>
                </a:solidFill>
                <a:latin typeface="Symbol" pitchFamily="18" charset="2"/>
              </a:rPr>
              <a:t>g</a:t>
            </a:r>
            <a:r>
              <a:rPr lang="en-GB" sz="2400" dirty="0">
                <a:solidFill>
                  <a:srgbClr val="008000"/>
                </a:solidFill>
              </a:rPr>
              <a:t>) </a:t>
            </a:r>
            <a:r>
              <a:rPr lang="en-GB" sz="2400" dirty="0">
                <a:solidFill>
                  <a:srgbClr val="008000"/>
                </a:solidFill>
                <a:sym typeface="Symbol" pitchFamily="18" charset="2"/>
              </a:rPr>
              <a:t> </a:t>
            </a:r>
            <a:r>
              <a:rPr lang="en-GB" sz="2400" dirty="0">
                <a:solidFill>
                  <a:srgbClr val="008000"/>
                </a:solidFill>
                <a:latin typeface="Symbol" pitchFamily="18" charset="2"/>
                <a:sym typeface="Symbol" pitchFamily="18" charset="2"/>
              </a:rPr>
              <a:t>g</a:t>
            </a:r>
            <a:r>
              <a:rPr lang="en-GB" sz="2400" baseline="30000" dirty="0">
                <a:solidFill>
                  <a:srgbClr val="008000"/>
                </a:solidFill>
                <a:latin typeface="Symbol" pitchFamily="18" charset="2"/>
                <a:sym typeface="Symbol" pitchFamily="18" charset="2"/>
              </a:rPr>
              <a:t>-</a:t>
            </a:r>
            <a:r>
              <a:rPr lang="en-GB" sz="2400" baseline="30000" dirty="0">
                <a:solidFill>
                  <a:srgbClr val="008000"/>
                </a:solidFill>
                <a:sym typeface="Symbol" pitchFamily="18" charset="2"/>
              </a:rPr>
              <a:t>p</a:t>
            </a:r>
            <a:endParaRPr lang="en-GB" sz="2400" dirty="0">
              <a:solidFill>
                <a:srgbClr val="008000"/>
              </a:solidFill>
            </a:endParaRPr>
          </a:p>
          <a:p>
            <a:r>
              <a:rPr lang="en-GB" sz="2400" dirty="0">
                <a:solidFill>
                  <a:srgbClr val="008000"/>
                </a:solidFill>
              </a:rPr>
              <a:t>index </a:t>
            </a:r>
            <a:r>
              <a:rPr lang="en-GB" sz="2400" dirty="0">
                <a:solidFill>
                  <a:srgbClr val="008000"/>
                </a:solidFill>
                <a:latin typeface="Symbol" pitchFamily="18" charset="2"/>
              </a:rPr>
              <a:t>a </a:t>
            </a:r>
            <a:r>
              <a:rPr lang="en-GB" sz="2400" dirty="0">
                <a:solidFill>
                  <a:srgbClr val="008000"/>
                </a:solidFill>
              </a:rPr>
              <a:t>= (p-1)/2    (p &gt;2 so </a:t>
            </a:r>
            <a:r>
              <a:rPr lang="en-GB" sz="2400" dirty="0">
                <a:solidFill>
                  <a:srgbClr val="008000"/>
                </a:solidFill>
                <a:latin typeface="Symbol" pitchFamily="18" charset="2"/>
              </a:rPr>
              <a:t>a &gt; 0.5 </a:t>
            </a:r>
            <a:r>
              <a:rPr lang="en-GB" sz="2400" dirty="0">
                <a:solidFill>
                  <a:srgbClr val="008000"/>
                </a:solidFill>
              </a:rPr>
              <a:t>– </a:t>
            </a:r>
            <a:r>
              <a:rPr lang="en-GB" sz="2400" dirty="0" err="1">
                <a:solidFill>
                  <a:srgbClr val="008000"/>
                </a:solidFill>
              </a:rPr>
              <a:t>monoenergetic</a:t>
            </a:r>
            <a:r>
              <a:rPr lang="en-GB" sz="2400" dirty="0">
                <a:solidFill>
                  <a:srgbClr val="008000"/>
                </a:solidFill>
              </a:rPr>
              <a:t> injection)</a:t>
            </a:r>
          </a:p>
          <a:p>
            <a:r>
              <a:rPr lang="en-GB" sz="2400" dirty="0">
                <a:solidFill>
                  <a:srgbClr val="008000"/>
                </a:solidFill>
              </a:rPr>
              <a:t>Starts a factor </a:t>
            </a:r>
            <a:r>
              <a:rPr lang="en-GB" sz="2400" dirty="0">
                <a:solidFill>
                  <a:srgbClr val="008000"/>
                </a:solidFill>
                <a:latin typeface="Symbol" pitchFamily="18" charset="2"/>
              </a:rPr>
              <a:t>t</a:t>
            </a:r>
            <a:r>
              <a:rPr lang="en-GB" sz="2400" dirty="0">
                <a:solidFill>
                  <a:srgbClr val="008000"/>
                </a:solidFill>
              </a:rPr>
              <a:t> down from seed photons, extends to </a:t>
            </a:r>
            <a:r>
              <a:rPr lang="en-GB" sz="2400" dirty="0">
                <a:solidFill>
                  <a:srgbClr val="008000"/>
                </a:solidFill>
                <a:latin typeface="Symbol" pitchFamily="18" charset="2"/>
              </a:rPr>
              <a:t>g</a:t>
            </a:r>
            <a:r>
              <a:rPr lang="en-GB" sz="2400" baseline="-25000" dirty="0">
                <a:solidFill>
                  <a:srgbClr val="008000"/>
                </a:solidFill>
              </a:rPr>
              <a:t>max</a:t>
            </a:r>
            <a:r>
              <a:rPr lang="en-GB" sz="2400" baseline="30000" dirty="0">
                <a:solidFill>
                  <a:srgbClr val="008000"/>
                </a:solidFill>
              </a:rPr>
              <a:t>2</a:t>
            </a:r>
            <a:r>
              <a:rPr lang="en-GB" sz="2400" dirty="0">
                <a:solidFill>
                  <a:srgbClr val="008000"/>
                </a:solidFill>
              </a:rPr>
              <a:t> </a:t>
            </a:r>
            <a:r>
              <a:rPr lang="en-GB" sz="2400" dirty="0" err="1">
                <a:solidFill>
                  <a:srgbClr val="008000"/>
                </a:solidFill>
                <a:latin typeface="Symbol" pitchFamily="18" charset="2"/>
              </a:rPr>
              <a:t>e</a:t>
            </a:r>
            <a:r>
              <a:rPr lang="en-GB" sz="2400" baseline="-25000" dirty="0" err="1">
                <a:solidFill>
                  <a:srgbClr val="008000"/>
                </a:solidFill>
              </a:rPr>
              <a:t>in</a:t>
            </a:r>
            <a:r>
              <a:rPr lang="en-GB" sz="2400" dirty="0">
                <a:solidFill>
                  <a:srgbClr val="008000"/>
                </a:solidFill>
              </a:rPr>
              <a:t> </a:t>
            </a:r>
          </a:p>
          <a:p>
            <a:endParaRPr lang="en-GB" sz="2400" dirty="0">
              <a:solidFill>
                <a:srgbClr val="008000"/>
              </a:solidFill>
            </a:endParaRPr>
          </a:p>
        </p:txBody>
      </p:sp>
      <p:sp>
        <p:nvSpPr>
          <p:cNvPr id="260114" name="Line 18"/>
          <p:cNvSpPr>
            <a:spLocks noChangeShapeType="1"/>
          </p:cNvSpPr>
          <p:nvPr/>
        </p:nvSpPr>
        <p:spPr bwMode="auto">
          <a:xfrm flipV="1">
            <a:off x="835025" y="3414713"/>
            <a:ext cx="0" cy="29495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5" name="Line 19"/>
          <p:cNvSpPr>
            <a:spLocks noChangeShapeType="1"/>
          </p:cNvSpPr>
          <p:nvPr/>
        </p:nvSpPr>
        <p:spPr bwMode="auto">
          <a:xfrm>
            <a:off x="820738" y="6334125"/>
            <a:ext cx="27051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6" name="Line 20"/>
          <p:cNvSpPr>
            <a:spLocks noChangeShapeType="1"/>
          </p:cNvSpPr>
          <p:nvPr/>
        </p:nvSpPr>
        <p:spPr bwMode="auto">
          <a:xfrm flipV="1">
            <a:off x="441007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439896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609758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19" name="Text Box 23"/>
          <p:cNvSpPr txBox="1">
            <a:spLocks noChangeArrowheads="1"/>
          </p:cNvSpPr>
          <p:nvPr/>
        </p:nvSpPr>
        <p:spPr bwMode="auto">
          <a:xfrm>
            <a:off x="1417638" y="6340475"/>
            <a:ext cx="186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a:latin typeface="Symbol" pitchFamily="18" charset="2"/>
              </a:rPr>
              <a:t>g</a:t>
            </a:r>
          </a:p>
        </p:txBody>
      </p:sp>
      <p:sp>
        <p:nvSpPr>
          <p:cNvPr id="260120" name="Text Box 24"/>
          <p:cNvSpPr txBox="1">
            <a:spLocks noChangeArrowheads="1"/>
          </p:cNvSpPr>
          <p:nvPr/>
        </p:nvSpPr>
        <p:spPr bwMode="auto">
          <a:xfrm rot="-5400000">
            <a:off x="-614362" y="4327525"/>
            <a:ext cx="186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N(</a:t>
            </a:r>
            <a:r>
              <a:rPr lang="en-GB" sz="2000">
                <a:latin typeface="Symbol" pitchFamily="18" charset="2"/>
              </a:rPr>
              <a:t>g)</a:t>
            </a:r>
          </a:p>
        </p:txBody>
      </p:sp>
      <p:sp>
        <p:nvSpPr>
          <p:cNvPr id="260121" name="Freeform 25"/>
          <p:cNvSpPr>
            <a:spLocks/>
          </p:cNvSpPr>
          <p:nvPr/>
        </p:nvSpPr>
        <p:spPr bwMode="auto">
          <a:xfrm>
            <a:off x="5010150" y="3722688"/>
            <a:ext cx="252413"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260122" name="Text Box 26"/>
          <p:cNvSpPr txBox="1">
            <a:spLocks noChangeArrowheads="1"/>
          </p:cNvSpPr>
          <p:nvPr/>
        </p:nvSpPr>
        <p:spPr bwMode="auto">
          <a:xfrm rot="-5400000">
            <a:off x="325913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f</a:t>
            </a:r>
            <a:r>
              <a:rPr lang="en-GB" sz="2000">
                <a:latin typeface="Symbol" pitchFamily="18" charset="2"/>
              </a:rPr>
              <a:t>n</a:t>
            </a:r>
          </a:p>
        </p:txBody>
      </p:sp>
      <p:sp>
        <p:nvSpPr>
          <p:cNvPr id="260123" name="Freeform 27"/>
          <p:cNvSpPr>
            <a:spLocks/>
          </p:cNvSpPr>
          <p:nvPr/>
        </p:nvSpPr>
        <p:spPr bwMode="auto">
          <a:xfrm>
            <a:off x="5240338" y="4513263"/>
            <a:ext cx="2376487" cy="1698625"/>
          </a:xfrm>
          <a:custGeom>
            <a:avLst/>
            <a:gdLst>
              <a:gd name="T0" fmla="*/ 0 w 1497"/>
              <a:gd name="T1" fmla="*/ 0 h 1070"/>
              <a:gd name="T2" fmla="*/ 1252 w 1497"/>
              <a:gd name="T3" fmla="*/ 375 h 1070"/>
              <a:gd name="T4" fmla="*/ 1472 w 1497"/>
              <a:gd name="T5" fmla="*/ 1070 h 1070"/>
            </a:gdLst>
            <a:ahLst/>
            <a:cxnLst>
              <a:cxn ang="0">
                <a:pos x="T0" y="T1"/>
              </a:cxn>
              <a:cxn ang="0">
                <a:pos x="T2" y="T3"/>
              </a:cxn>
              <a:cxn ang="0">
                <a:pos x="T4" y="T5"/>
              </a:cxn>
            </a:cxnLst>
            <a:rect l="0" t="0" r="r" b="b"/>
            <a:pathLst>
              <a:path w="1497" h="1070">
                <a:moveTo>
                  <a:pt x="0" y="0"/>
                </a:moveTo>
                <a:cubicBezTo>
                  <a:pt x="209" y="61"/>
                  <a:pt x="1007" y="197"/>
                  <a:pt x="1252" y="375"/>
                </a:cubicBezTo>
                <a:cubicBezTo>
                  <a:pt x="1497" y="553"/>
                  <a:pt x="1426" y="925"/>
                  <a:pt x="1472" y="1070"/>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60124" name="Line 28"/>
          <p:cNvSpPr>
            <a:spLocks noChangeShapeType="1"/>
          </p:cNvSpPr>
          <p:nvPr/>
        </p:nvSpPr>
        <p:spPr bwMode="auto">
          <a:xfrm>
            <a:off x="1450975" y="4283075"/>
            <a:ext cx="1828800" cy="1177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25" name="Freeform 29"/>
          <p:cNvSpPr>
            <a:spLocks/>
          </p:cNvSpPr>
          <p:nvPr/>
        </p:nvSpPr>
        <p:spPr bwMode="auto">
          <a:xfrm>
            <a:off x="7331075" y="5995988"/>
            <a:ext cx="1319213" cy="342900"/>
          </a:xfrm>
          <a:custGeom>
            <a:avLst/>
            <a:gdLst>
              <a:gd name="T0" fmla="*/ 0 w 831"/>
              <a:gd name="T1" fmla="*/ 0 h 216"/>
              <a:gd name="T2" fmla="*/ 831 w 831"/>
              <a:gd name="T3" fmla="*/ 216 h 216"/>
            </a:gdLst>
            <a:ahLst/>
            <a:cxnLst>
              <a:cxn ang="0">
                <a:pos x="T0" y="T1"/>
              </a:cxn>
              <a:cxn ang="0">
                <a:pos x="T2" y="T3"/>
              </a:cxn>
            </a:cxnLst>
            <a:rect l="0" t="0" r="r" b="b"/>
            <a:pathLst>
              <a:path w="831" h="216">
                <a:moveTo>
                  <a:pt x="0" y="0"/>
                </a:moveTo>
                <a:cubicBezTo>
                  <a:pt x="138" y="36"/>
                  <a:pt x="658" y="171"/>
                  <a:pt x="831" y="216"/>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62" name="Text Box 66"/>
          <p:cNvSpPr txBox="1">
            <a:spLocks noChangeArrowheads="1"/>
          </p:cNvSpPr>
          <p:nvPr/>
        </p:nvSpPr>
        <p:spPr bwMode="auto">
          <a:xfrm>
            <a:off x="1100138" y="5294313"/>
            <a:ext cx="2273300"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20000"/>
              </a:spcBef>
            </a:pPr>
            <a:r>
              <a:rPr lang="en-GB"/>
              <a:t>N (</a:t>
            </a:r>
            <a:r>
              <a:rPr lang="en-GB">
                <a:latin typeface="Symbol" pitchFamily="18" charset="2"/>
              </a:rPr>
              <a:t>g</a:t>
            </a:r>
            <a:r>
              <a:rPr lang="en-GB"/>
              <a:t>) </a:t>
            </a:r>
            <a:r>
              <a:rPr lang="en-GB">
                <a:sym typeface="Symbol" pitchFamily="18" charset="2"/>
              </a:rPr>
              <a:t> </a:t>
            </a:r>
            <a:r>
              <a:rPr lang="en-GB">
                <a:latin typeface="Symbol" pitchFamily="18" charset="2"/>
                <a:sym typeface="Symbol" pitchFamily="18" charset="2"/>
              </a:rPr>
              <a:t>g</a:t>
            </a:r>
            <a:r>
              <a:rPr lang="en-GB" baseline="30000">
                <a:latin typeface="Symbol" pitchFamily="18" charset="2"/>
                <a:sym typeface="Symbol" pitchFamily="18" charset="2"/>
              </a:rPr>
              <a:t>-</a:t>
            </a:r>
            <a:r>
              <a:rPr lang="en-GB" baseline="30000">
                <a:sym typeface="Symbol" pitchFamily="18" charset="2"/>
              </a:rPr>
              <a:t>p</a:t>
            </a:r>
            <a:endParaRPr lang="en-GB"/>
          </a:p>
          <a:p>
            <a:endParaRPr lang="en-GB"/>
          </a:p>
        </p:txBody>
      </p:sp>
      <p:sp>
        <p:nvSpPr>
          <p:cNvPr id="260163" name="Text Box 67"/>
          <p:cNvSpPr txBox="1">
            <a:spLocks noChangeArrowheads="1"/>
          </p:cNvSpPr>
          <p:nvPr/>
        </p:nvSpPr>
        <p:spPr bwMode="auto">
          <a:xfrm>
            <a:off x="5010150" y="2957513"/>
            <a:ext cx="2273300"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20000"/>
              </a:spcBef>
            </a:pPr>
            <a:r>
              <a:rPr lang="en-GB"/>
              <a:t>f(</a:t>
            </a:r>
            <a:r>
              <a:rPr lang="en-GB">
                <a:latin typeface="Symbol" pitchFamily="18" charset="2"/>
              </a:rPr>
              <a:t>e</a:t>
            </a:r>
            <a:r>
              <a:rPr lang="en-GB"/>
              <a:t>) </a:t>
            </a:r>
            <a:r>
              <a:rPr lang="en-GB">
                <a:sym typeface="Symbol" pitchFamily="18" charset="2"/>
              </a:rPr>
              <a:t> </a:t>
            </a:r>
            <a:r>
              <a:rPr lang="en-GB">
                <a:latin typeface="Symbol" pitchFamily="18" charset="2"/>
                <a:sym typeface="Symbol" pitchFamily="18" charset="2"/>
              </a:rPr>
              <a:t>e</a:t>
            </a:r>
            <a:r>
              <a:rPr lang="en-GB" baseline="30000">
                <a:latin typeface="Symbol" pitchFamily="18" charset="2"/>
                <a:sym typeface="Symbol" pitchFamily="18" charset="2"/>
              </a:rPr>
              <a:t>-(</a:t>
            </a:r>
            <a:r>
              <a:rPr lang="en-GB" baseline="30000">
                <a:sym typeface="Symbol" pitchFamily="18" charset="2"/>
              </a:rPr>
              <a:t>p-1)/2</a:t>
            </a:r>
            <a:endParaRPr lang="en-GB"/>
          </a:p>
          <a:p>
            <a:endParaRPr lang="en-GB"/>
          </a:p>
        </p:txBody>
      </p:sp>
      <p:sp>
        <p:nvSpPr>
          <p:cNvPr id="260164" name="Line 68"/>
          <p:cNvSpPr>
            <a:spLocks noChangeShapeType="1"/>
          </p:cNvSpPr>
          <p:nvPr/>
        </p:nvSpPr>
        <p:spPr bwMode="auto">
          <a:xfrm>
            <a:off x="3268663" y="4964113"/>
            <a:ext cx="0" cy="1292225"/>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0165" name="Text Box 69"/>
          <p:cNvSpPr txBox="1">
            <a:spLocks noChangeArrowheads="1"/>
          </p:cNvSpPr>
          <p:nvPr/>
        </p:nvSpPr>
        <p:spPr bwMode="auto">
          <a:xfrm>
            <a:off x="2884488"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260166" name="Line 70"/>
          <p:cNvSpPr>
            <a:spLocks noChangeShapeType="1"/>
          </p:cNvSpPr>
          <p:nvPr/>
        </p:nvSpPr>
        <p:spPr bwMode="auto">
          <a:xfrm>
            <a:off x="7364413" y="3155950"/>
            <a:ext cx="0" cy="314960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7" name="Line 71"/>
          <p:cNvSpPr>
            <a:spLocks noChangeShapeType="1"/>
          </p:cNvSpPr>
          <p:nvPr/>
        </p:nvSpPr>
        <p:spPr bwMode="auto">
          <a:xfrm>
            <a:off x="5262563" y="4098925"/>
            <a:ext cx="0" cy="224948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8" name="Text Box 72"/>
          <p:cNvSpPr txBox="1">
            <a:spLocks noChangeArrowheads="1"/>
          </p:cNvSpPr>
          <p:nvPr/>
        </p:nvSpPr>
        <p:spPr bwMode="auto">
          <a:xfrm>
            <a:off x="481806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506511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672306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25" name="Oval 18"/>
          <p:cNvSpPr>
            <a:spLocks noChangeArrowheads="1"/>
          </p:cNvSpPr>
          <p:nvPr/>
        </p:nvSpPr>
        <p:spPr bwMode="auto">
          <a:xfrm>
            <a:off x="2346150" y="3409217"/>
            <a:ext cx="96264" cy="11268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26" name="Line 19"/>
          <p:cNvSpPr>
            <a:spLocks noChangeShapeType="1"/>
          </p:cNvSpPr>
          <p:nvPr/>
        </p:nvSpPr>
        <p:spPr bwMode="auto">
          <a:xfrm>
            <a:off x="2385256" y="3494948"/>
            <a:ext cx="67702" cy="3405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7" name="Freeform 20"/>
          <p:cNvSpPr>
            <a:spLocks/>
          </p:cNvSpPr>
          <p:nvPr/>
        </p:nvSpPr>
        <p:spPr bwMode="auto">
          <a:xfrm rot="1259175">
            <a:off x="1146554" y="2908941"/>
            <a:ext cx="1190076" cy="221657"/>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rgbClr val="FF0000"/>
            </a:solidFill>
            <a:prstDash val="sysDash"/>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8" name="Freeform 21"/>
          <p:cNvSpPr>
            <a:spLocks/>
          </p:cNvSpPr>
          <p:nvPr/>
        </p:nvSpPr>
        <p:spPr bwMode="auto">
          <a:xfrm>
            <a:off x="2377842" y="2551069"/>
            <a:ext cx="957350" cy="833382"/>
          </a:xfrm>
          <a:custGeom>
            <a:avLst/>
            <a:gdLst>
              <a:gd name="T0" fmla="*/ 0 w 905"/>
              <a:gd name="T1" fmla="*/ 673 h 673"/>
              <a:gd name="T2" fmla="*/ 55 w 905"/>
              <a:gd name="T3" fmla="*/ 427 h 673"/>
              <a:gd name="T4" fmla="*/ 274 w 905"/>
              <a:gd name="T5" fmla="*/ 472 h 673"/>
              <a:gd name="T6" fmla="*/ 338 w 905"/>
              <a:gd name="T7" fmla="*/ 244 h 673"/>
              <a:gd name="T8" fmla="*/ 557 w 905"/>
              <a:gd name="T9" fmla="*/ 280 h 673"/>
              <a:gd name="T10" fmla="*/ 576 w 905"/>
              <a:gd name="T11" fmla="*/ 88 h 673"/>
              <a:gd name="T12" fmla="*/ 751 w 905"/>
              <a:gd name="T13" fmla="*/ 129 h 673"/>
              <a:gd name="T14" fmla="*/ 905 w 905"/>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 h="673">
                <a:moveTo>
                  <a:pt x="0" y="673"/>
                </a:moveTo>
                <a:cubicBezTo>
                  <a:pt x="9" y="634"/>
                  <a:pt x="9" y="460"/>
                  <a:pt x="55" y="427"/>
                </a:cubicBezTo>
                <a:cubicBezTo>
                  <a:pt x="101" y="394"/>
                  <a:pt x="227" y="502"/>
                  <a:pt x="274" y="472"/>
                </a:cubicBezTo>
                <a:cubicBezTo>
                  <a:pt x="321" y="442"/>
                  <a:pt x="291" y="276"/>
                  <a:pt x="338" y="244"/>
                </a:cubicBezTo>
                <a:cubicBezTo>
                  <a:pt x="385" y="212"/>
                  <a:pt x="517" y="306"/>
                  <a:pt x="557" y="280"/>
                </a:cubicBezTo>
                <a:cubicBezTo>
                  <a:pt x="597" y="254"/>
                  <a:pt x="544" y="113"/>
                  <a:pt x="576" y="88"/>
                </a:cubicBezTo>
                <a:cubicBezTo>
                  <a:pt x="608" y="63"/>
                  <a:pt x="696" y="144"/>
                  <a:pt x="751" y="129"/>
                </a:cubicBezTo>
                <a:cubicBezTo>
                  <a:pt x="806" y="114"/>
                  <a:pt x="873" y="27"/>
                  <a:pt x="905" y="0"/>
                </a:cubicBezTo>
              </a:path>
            </a:pathLst>
          </a:custGeom>
          <a:noFill/>
          <a:ln w="38100" cap="flat" cmpd="sng">
            <a:solidFill>
              <a:srgbClr val="0070C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9" name="Line 22"/>
          <p:cNvSpPr>
            <a:spLocks noChangeShapeType="1"/>
          </p:cNvSpPr>
          <p:nvPr/>
        </p:nvSpPr>
        <p:spPr bwMode="auto">
          <a:xfrm>
            <a:off x="976242" y="3383788"/>
            <a:ext cx="132547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0" name="Text Box 23"/>
          <p:cNvSpPr txBox="1">
            <a:spLocks noChangeArrowheads="1"/>
          </p:cNvSpPr>
          <p:nvPr/>
        </p:nvSpPr>
        <p:spPr bwMode="auto">
          <a:xfrm>
            <a:off x="859879" y="3389404"/>
            <a:ext cx="1122373" cy="525401"/>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2800" dirty="0">
                <a:latin typeface="Symbol" pitchFamily="18" charset="2"/>
              </a:rPr>
              <a:t>g</a:t>
            </a:r>
            <a:endParaRPr lang="en-GB" sz="2800" baseline="30000" dirty="0"/>
          </a:p>
        </p:txBody>
      </p:sp>
      <p:sp>
        <p:nvSpPr>
          <p:cNvPr id="31" name="Text Box 24"/>
          <p:cNvSpPr txBox="1">
            <a:spLocks noChangeArrowheads="1"/>
          </p:cNvSpPr>
          <p:nvPr/>
        </p:nvSpPr>
        <p:spPr bwMode="auto">
          <a:xfrm>
            <a:off x="382588" y="2274926"/>
            <a:ext cx="1122374"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2800" dirty="0" err="1">
                <a:solidFill>
                  <a:srgbClr val="FF0000"/>
                </a:solidFill>
                <a:latin typeface="Symbol" pitchFamily="18" charset="2"/>
              </a:rPr>
              <a:t>e</a:t>
            </a:r>
            <a:r>
              <a:rPr lang="en-GB" sz="2800" baseline="-25000" dirty="0" err="1">
                <a:solidFill>
                  <a:srgbClr val="FF0000"/>
                </a:solidFill>
              </a:rPr>
              <a:t>in</a:t>
            </a:r>
            <a:endParaRPr lang="en-GB" sz="2800" baseline="-25000" dirty="0">
              <a:solidFill>
                <a:srgbClr val="FF0000"/>
              </a:solidFill>
            </a:endParaRPr>
          </a:p>
        </p:txBody>
      </p:sp>
      <p:sp>
        <p:nvSpPr>
          <p:cNvPr id="36" name="Text Box 25"/>
          <p:cNvSpPr txBox="1">
            <a:spLocks noChangeArrowheads="1"/>
          </p:cNvSpPr>
          <p:nvPr/>
        </p:nvSpPr>
        <p:spPr bwMode="auto">
          <a:xfrm>
            <a:off x="3142822" y="2470943"/>
            <a:ext cx="1867328"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spcBef>
                <a:spcPct val="50000"/>
              </a:spcBef>
            </a:pPr>
            <a:r>
              <a:rPr lang="en-GB" sz="2800" dirty="0" smtClean="0">
                <a:solidFill>
                  <a:srgbClr val="0070C0"/>
                </a:solidFill>
                <a:latin typeface="Symbol" pitchFamily="18" charset="2"/>
              </a:rPr>
              <a:t>e</a:t>
            </a:r>
            <a:r>
              <a:rPr lang="en-GB" sz="2800" baseline="-25000" dirty="0" smtClean="0">
                <a:solidFill>
                  <a:srgbClr val="0070C0"/>
                </a:solidFill>
              </a:rPr>
              <a:t>out</a:t>
            </a:r>
            <a:r>
              <a:rPr lang="en-GB" sz="2800" dirty="0" smtClean="0">
                <a:solidFill>
                  <a:srgbClr val="0070C0"/>
                </a:solidFill>
              </a:rPr>
              <a:t>~</a:t>
            </a:r>
            <a:r>
              <a:rPr lang="en-GB" sz="2800" dirty="0" smtClean="0">
                <a:solidFill>
                  <a:srgbClr val="0070C0"/>
                </a:solidFill>
                <a:latin typeface="Symbol" pitchFamily="18" charset="2"/>
              </a:rPr>
              <a:t>g</a:t>
            </a:r>
            <a:r>
              <a:rPr lang="en-GB" sz="2800" baseline="30000" dirty="0" smtClean="0">
                <a:solidFill>
                  <a:srgbClr val="0070C0"/>
                </a:solidFill>
              </a:rPr>
              <a:t>2</a:t>
            </a:r>
            <a:r>
              <a:rPr lang="en-GB" sz="2800" dirty="0" smtClean="0">
                <a:solidFill>
                  <a:srgbClr val="0070C0"/>
                </a:solidFill>
                <a:latin typeface="Symbol" pitchFamily="18" charset="2"/>
              </a:rPr>
              <a:t>e</a:t>
            </a:r>
            <a:r>
              <a:rPr lang="en-GB" sz="2800" baseline="-25000" dirty="0" smtClean="0">
                <a:solidFill>
                  <a:srgbClr val="0070C0"/>
                </a:solidFill>
              </a:rPr>
              <a:t>in</a:t>
            </a:r>
            <a:endParaRPr lang="en-GB" sz="2800" baseline="-25000" dirty="0">
              <a:solidFill>
                <a:srgbClr val="0070C0"/>
              </a:solidFill>
            </a:endParaRPr>
          </a:p>
        </p:txBody>
      </p:sp>
    </p:spTree>
    <p:extLst>
      <p:ext uri="{BB962C8B-B14F-4D97-AF65-F5344CB8AC3E}">
        <p14:creationId xmlns:p14="http://schemas.microsoft.com/office/powerpoint/2010/main" val="16471556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61949" y="152400"/>
            <a:ext cx="9829800" cy="1143000"/>
          </a:xfrm>
        </p:spPr>
        <p:txBody>
          <a:bodyPr/>
          <a:lstStyle/>
          <a:p>
            <a:r>
              <a:rPr lang="en-GB" b="1" dirty="0" smtClean="0">
                <a:solidFill>
                  <a:srgbClr val="008000"/>
                </a:solidFill>
              </a:rPr>
              <a:t>Synchrotron self </a:t>
            </a:r>
            <a:r>
              <a:rPr lang="en-GB" b="1" dirty="0" err="1" smtClean="0">
                <a:solidFill>
                  <a:srgbClr val="008000"/>
                </a:solidFill>
              </a:rPr>
              <a:t>compton</a:t>
            </a:r>
            <a:endParaRPr lang="en-GB" b="1" dirty="0">
              <a:solidFill>
                <a:srgbClr val="008000"/>
              </a:solidFill>
            </a:endParaRP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smtClean="0">
                <a:solidFill>
                  <a:srgbClr val="008000"/>
                </a:solidFill>
              </a:rPr>
              <a:t>Put in </a:t>
            </a:r>
            <a:r>
              <a:rPr lang="en-GB" sz="2400" dirty="0" err="1" smtClean="0">
                <a:solidFill>
                  <a:srgbClr val="008000"/>
                </a:solidFill>
              </a:rPr>
              <a:t>vfv</a:t>
            </a:r>
            <a:endParaRPr lang="en-GB" sz="2400" dirty="0" smtClean="0">
              <a:solidFill>
                <a:srgbClr val="008000"/>
              </a:solidFill>
            </a:endParaRPr>
          </a:p>
          <a:p>
            <a:r>
              <a:rPr lang="en-GB" sz="2400" dirty="0" smtClean="0">
                <a:solidFill>
                  <a:srgbClr val="008000"/>
                </a:solidFill>
              </a:rPr>
              <a:t>Expect index </a:t>
            </a:r>
            <a:r>
              <a:rPr lang="en-GB" sz="2400" dirty="0">
                <a:solidFill>
                  <a:srgbClr val="008000"/>
                </a:solidFill>
                <a:latin typeface="Symbol" pitchFamily="18" charset="2"/>
              </a:rPr>
              <a:t>a </a:t>
            </a:r>
            <a:r>
              <a:rPr lang="en-GB" sz="2400" dirty="0">
                <a:solidFill>
                  <a:srgbClr val="008000"/>
                </a:solidFill>
              </a:rPr>
              <a:t>= (p-1)/</a:t>
            </a:r>
            <a:r>
              <a:rPr lang="en-GB" sz="2400" dirty="0" smtClean="0">
                <a:solidFill>
                  <a:srgbClr val="008000"/>
                </a:solidFill>
              </a:rPr>
              <a:t>2~0.6 for p=2.2 from shocks</a:t>
            </a:r>
          </a:p>
          <a:p>
            <a:endParaRPr lang="en-GB" sz="2400" dirty="0">
              <a:solidFill>
                <a:srgbClr val="008000"/>
              </a:solidFill>
            </a:endParaRPr>
          </a:p>
        </p:txBody>
      </p:sp>
      <p:sp>
        <p:nvSpPr>
          <p:cNvPr id="26011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21" name="Freeform 25"/>
          <p:cNvSpPr>
            <a:spLocks/>
          </p:cNvSpPr>
          <p:nvPr/>
        </p:nvSpPr>
        <p:spPr bwMode="auto">
          <a:xfrm>
            <a:off x="1981200" y="3722688"/>
            <a:ext cx="252413"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260122"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260123" name="Freeform 27"/>
          <p:cNvSpPr>
            <a:spLocks/>
          </p:cNvSpPr>
          <p:nvPr/>
        </p:nvSpPr>
        <p:spPr bwMode="auto">
          <a:xfrm>
            <a:off x="2211388" y="313109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60165"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260166" name="Line 70"/>
          <p:cNvSpPr>
            <a:spLocks noChangeShapeType="1"/>
          </p:cNvSpPr>
          <p:nvPr/>
        </p:nvSpPr>
        <p:spPr bwMode="auto">
          <a:xfrm>
            <a:off x="7364413" y="3155950"/>
            <a:ext cx="0" cy="314960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7" name="Line 71"/>
          <p:cNvSpPr>
            <a:spLocks noChangeShapeType="1"/>
          </p:cNvSpPr>
          <p:nvPr/>
        </p:nvSpPr>
        <p:spPr bwMode="auto">
          <a:xfrm>
            <a:off x="2233613" y="4098925"/>
            <a:ext cx="0" cy="224948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8"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34" name="Freeform 27"/>
          <p:cNvSpPr>
            <a:spLocks/>
          </p:cNvSpPr>
          <p:nvPr/>
        </p:nvSpPr>
        <p:spPr bwMode="auto">
          <a:xfrm>
            <a:off x="4592638" y="261674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40915873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61949" y="152400"/>
            <a:ext cx="9829800" cy="1143000"/>
          </a:xfrm>
        </p:spPr>
        <p:txBody>
          <a:bodyPr/>
          <a:lstStyle/>
          <a:p>
            <a:r>
              <a:rPr lang="en-GB" b="1" dirty="0" smtClean="0">
                <a:solidFill>
                  <a:srgbClr val="008000"/>
                </a:solidFill>
              </a:rPr>
              <a:t>Synchrotron self </a:t>
            </a:r>
            <a:r>
              <a:rPr lang="en-GB" b="1" dirty="0" err="1" smtClean="0">
                <a:solidFill>
                  <a:srgbClr val="008000"/>
                </a:solidFill>
              </a:rPr>
              <a:t>compton</a:t>
            </a:r>
            <a:endParaRPr lang="en-GB" b="1" dirty="0">
              <a:solidFill>
                <a:srgbClr val="008000"/>
              </a:solidFill>
            </a:endParaRP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smtClean="0">
                <a:solidFill>
                  <a:srgbClr val="008000"/>
                </a:solidFill>
              </a:rPr>
              <a:t>Klein </a:t>
            </a:r>
            <a:r>
              <a:rPr lang="en-GB" sz="2400" dirty="0" err="1" smtClean="0">
                <a:solidFill>
                  <a:srgbClr val="008000"/>
                </a:solidFill>
              </a:rPr>
              <a:t>nisina</a:t>
            </a:r>
            <a:r>
              <a:rPr lang="en-GB" sz="2400" dirty="0" smtClean="0">
                <a:solidFill>
                  <a:srgbClr val="008000"/>
                </a:solidFill>
              </a:rPr>
              <a:t> </a:t>
            </a:r>
            <a:r>
              <a:rPr lang="en-GB" sz="2400" dirty="0" err="1" smtClean="0">
                <a:solidFill>
                  <a:srgbClr val="008000"/>
                </a:solidFill>
              </a:rPr>
              <a:t>cutoff</a:t>
            </a:r>
            <a:r>
              <a:rPr lang="en-GB" sz="2400" dirty="0" smtClean="0">
                <a:solidFill>
                  <a:srgbClr val="008000"/>
                </a:solidFill>
              </a:rPr>
              <a:t> – can’t have more energy than electron had to start with  </a:t>
            </a:r>
            <a:r>
              <a:rPr lang="en-GB" sz="2400" dirty="0" smtClean="0">
                <a:solidFill>
                  <a:srgbClr val="008000"/>
                </a:solidFill>
                <a:latin typeface="Symbol" pitchFamily="18" charset="2"/>
              </a:rPr>
              <a:t>g</a:t>
            </a:r>
            <a:r>
              <a:rPr lang="en-GB" sz="2400" baseline="30000" dirty="0" smtClean="0">
                <a:solidFill>
                  <a:srgbClr val="008000"/>
                </a:solidFill>
              </a:rPr>
              <a:t>2 </a:t>
            </a:r>
            <a:r>
              <a:rPr lang="en-GB" sz="2400" dirty="0" err="1">
                <a:solidFill>
                  <a:srgbClr val="008000"/>
                </a:solidFill>
                <a:latin typeface="Times New Roman" pitchFamily="18" charset="0"/>
                <a:cs typeface="Times New Roman" pitchFamily="18" charset="0"/>
              </a:rPr>
              <a:t>h</a:t>
            </a:r>
            <a:r>
              <a:rPr lang="en-GB" sz="2400" dirty="0" err="1" smtClean="0">
                <a:solidFill>
                  <a:srgbClr val="008000"/>
                </a:solidFill>
                <a:latin typeface="Symbol" pitchFamily="18" charset="2"/>
              </a:rPr>
              <a:t>n</a:t>
            </a:r>
            <a:r>
              <a:rPr lang="en-GB" sz="2400" dirty="0" smtClean="0">
                <a:solidFill>
                  <a:srgbClr val="008000"/>
                </a:solidFill>
              </a:rPr>
              <a:t> &lt; </a:t>
            </a:r>
            <a:r>
              <a:rPr lang="en-GB" sz="2400" dirty="0" smtClean="0">
                <a:solidFill>
                  <a:srgbClr val="008000"/>
                </a:solidFill>
                <a:latin typeface="Symbol" pitchFamily="18" charset="2"/>
              </a:rPr>
              <a:t>g</a:t>
            </a:r>
            <a:r>
              <a:rPr lang="en-GB" sz="2400" baseline="-25000" dirty="0" smtClean="0">
                <a:solidFill>
                  <a:srgbClr val="008000"/>
                </a:solidFill>
              </a:rPr>
              <a:t> </a:t>
            </a:r>
            <a:r>
              <a:rPr lang="en-GB" sz="2400" dirty="0" smtClean="0">
                <a:solidFill>
                  <a:srgbClr val="008000"/>
                </a:solidFill>
              </a:rPr>
              <a:t> mc</a:t>
            </a:r>
            <a:r>
              <a:rPr lang="en-GB" sz="2400" baseline="30000" dirty="0" smtClean="0">
                <a:solidFill>
                  <a:srgbClr val="008000"/>
                </a:solidFill>
              </a:rPr>
              <a:t>2</a:t>
            </a:r>
            <a:r>
              <a:rPr lang="en-GB" sz="2400" dirty="0" smtClean="0">
                <a:solidFill>
                  <a:srgbClr val="008000"/>
                </a:solidFill>
              </a:rPr>
              <a:t> so </a:t>
            </a:r>
            <a:r>
              <a:rPr lang="en-GB" sz="2400" dirty="0">
                <a:solidFill>
                  <a:srgbClr val="008000"/>
                </a:solidFill>
                <a:latin typeface="Symbol" pitchFamily="18" charset="2"/>
              </a:rPr>
              <a:t>g</a:t>
            </a:r>
            <a:r>
              <a:rPr lang="en-GB" sz="2400" baseline="-25000" dirty="0">
                <a:solidFill>
                  <a:srgbClr val="008000"/>
                </a:solidFill>
              </a:rPr>
              <a:t> </a:t>
            </a:r>
            <a:r>
              <a:rPr lang="en-GB" sz="2400" baseline="-25000" dirty="0" smtClean="0">
                <a:solidFill>
                  <a:srgbClr val="008000"/>
                </a:solidFill>
              </a:rPr>
              <a:t> </a:t>
            </a:r>
            <a:r>
              <a:rPr lang="en-GB" sz="2400" dirty="0" smtClean="0">
                <a:solidFill>
                  <a:srgbClr val="008000"/>
                </a:solidFill>
                <a:latin typeface="Symbol" pitchFamily="18" charset="2"/>
              </a:rPr>
              <a:t>e</a:t>
            </a:r>
            <a:r>
              <a:rPr lang="en-GB" sz="2400" baseline="-25000" dirty="0">
                <a:solidFill>
                  <a:srgbClr val="008000"/>
                </a:solidFill>
              </a:rPr>
              <a:t> </a:t>
            </a:r>
            <a:r>
              <a:rPr lang="en-GB" sz="2400" baseline="-25000" dirty="0" smtClean="0">
                <a:solidFill>
                  <a:srgbClr val="008000"/>
                </a:solidFill>
              </a:rPr>
              <a:t>&lt;</a:t>
            </a:r>
            <a:r>
              <a:rPr lang="en-GB" sz="2400" dirty="0" smtClean="0">
                <a:solidFill>
                  <a:srgbClr val="008000"/>
                </a:solidFill>
              </a:rPr>
              <a:t> 1 where </a:t>
            </a:r>
            <a:r>
              <a:rPr lang="en-GB" sz="2400" dirty="0" smtClean="0">
                <a:solidFill>
                  <a:srgbClr val="008000"/>
                </a:solidFill>
                <a:latin typeface="Symbol" pitchFamily="18" charset="2"/>
              </a:rPr>
              <a:t>e</a:t>
            </a:r>
            <a:r>
              <a:rPr lang="en-GB" sz="2400" dirty="0" smtClean="0">
                <a:solidFill>
                  <a:srgbClr val="008000"/>
                </a:solidFill>
              </a:rPr>
              <a:t>=</a:t>
            </a:r>
            <a:r>
              <a:rPr lang="en-GB" sz="2400" dirty="0" err="1" smtClean="0">
                <a:solidFill>
                  <a:srgbClr val="008000"/>
                </a:solidFill>
              </a:rPr>
              <a:t>h</a:t>
            </a:r>
            <a:r>
              <a:rPr lang="en-GB" sz="2400" dirty="0" err="1" smtClean="0">
                <a:solidFill>
                  <a:srgbClr val="008000"/>
                </a:solidFill>
                <a:latin typeface="Symbol" pitchFamily="18" charset="2"/>
              </a:rPr>
              <a:t>n</a:t>
            </a:r>
            <a:r>
              <a:rPr lang="en-GB" sz="2400" dirty="0" smtClean="0">
                <a:solidFill>
                  <a:srgbClr val="008000"/>
                </a:solidFill>
              </a:rPr>
              <a:t>/mc</a:t>
            </a:r>
            <a:r>
              <a:rPr lang="en-GB" sz="2400" baseline="30000" dirty="0" smtClean="0">
                <a:solidFill>
                  <a:srgbClr val="008000"/>
                </a:solidFill>
              </a:rPr>
              <a:t>2</a:t>
            </a:r>
          </a:p>
          <a:p>
            <a:r>
              <a:rPr lang="en-GB" sz="2400" dirty="0" smtClean="0">
                <a:solidFill>
                  <a:srgbClr val="008000"/>
                </a:solidFill>
              </a:rPr>
              <a:t>Synchrotron self absorption </a:t>
            </a:r>
            <a:endParaRPr lang="en-GB" sz="2400" dirty="0">
              <a:solidFill>
                <a:srgbClr val="008000"/>
              </a:solidFill>
            </a:endParaRPr>
          </a:p>
          <a:p>
            <a:endParaRPr lang="en-GB" sz="2400" dirty="0">
              <a:solidFill>
                <a:srgbClr val="008000"/>
              </a:solidFill>
            </a:endParaRPr>
          </a:p>
          <a:p>
            <a:endParaRPr lang="en-GB" sz="2400" dirty="0">
              <a:solidFill>
                <a:srgbClr val="008000"/>
              </a:solidFill>
            </a:endParaRPr>
          </a:p>
          <a:p>
            <a:endParaRPr lang="en-GB" sz="2400" dirty="0">
              <a:solidFill>
                <a:srgbClr val="008000"/>
              </a:solidFill>
            </a:endParaRPr>
          </a:p>
          <a:p>
            <a:endParaRPr lang="en-GB" sz="2400" dirty="0" smtClean="0">
              <a:solidFill>
                <a:srgbClr val="008000"/>
              </a:solidFill>
            </a:endParaRPr>
          </a:p>
          <a:p>
            <a:endParaRPr lang="en-GB" sz="2400" dirty="0">
              <a:solidFill>
                <a:srgbClr val="008000"/>
              </a:solidFill>
            </a:endParaRPr>
          </a:p>
        </p:txBody>
      </p:sp>
      <p:sp>
        <p:nvSpPr>
          <p:cNvPr id="26011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21" name="Freeform 25"/>
          <p:cNvSpPr>
            <a:spLocks/>
          </p:cNvSpPr>
          <p:nvPr/>
        </p:nvSpPr>
        <p:spPr bwMode="auto">
          <a:xfrm>
            <a:off x="1981200" y="3722688"/>
            <a:ext cx="252413"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260122"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260123" name="Freeform 27"/>
          <p:cNvSpPr>
            <a:spLocks/>
          </p:cNvSpPr>
          <p:nvPr/>
        </p:nvSpPr>
        <p:spPr bwMode="auto">
          <a:xfrm>
            <a:off x="2211388" y="313109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60165"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260166" name="Line 70"/>
          <p:cNvSpPr>
            <a:spLocks noChangeShapeType="1"/>
          </p:cNvSpPr>
          <p:nvPr/>
        </p:nvSpPr>
        <p:spPr bwMode="auto">
          <a:xfrm>
            <a:off x="7364413" y="3155950"/>
            <a:ext cx="0" cy="314960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7" name="Line 71"/>
          <p:cNvSpPr>
            <a:spLocks noChangeShapeType="1"/>
          </p:cNvSpPr>
          <p:nvPr/>
        </p:nvSpPr>
        <p:spPr bwMode="auto">
          <a:xfrm>
            <a:off x="2233613" y="4098925"/>
            <a:ext cx="0" cy="224948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8"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34" name="Freeform 27"/>
          <p:cNvSpPr>
            <a:spLocks/>
          </p:cNvSpPr>
          <p:nvPr/>
        </p:nvSpPr>
        <p:spPr bwMode="auto">
          <a:xfrm>
            <a:off x="4592638" y="261674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7" name="Freeform 27"/>
          <p:cNvSpPr>
            <a:spLocks/>
          </p:cNvSpPr>
          <p:nvPr/>
        </p:nvSpPr>
        <p:spPr bwMode="auto">
          <a:xfrm>
            <a:off x="4706938" y="291152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9" name="Freeform 27"/>
          <p:cNvSpPr>
            <a:spLocks/>
          </p:cNvSpPr>
          <p:nvPr/>
        </p:nvSpPr>
        <p:spPr bwMode="auto">
          <a:xfrm>
            <a:off x="2059055" y="315543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11951971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61949" y="152400"/>
            <a:ext cx="9829800" cy="1143000"/>
          </a:xfrm>
        </p:spPr>
        <p:txBody>
          <a:bodyPr/>
          <a:lstStyle/>
          <a:p>
            <a:r>
              <a:rPr lang="en-GB" b="1" dirty="0" smtClean="0">
                <a:solidFill>
                  <a:srgbClr val="008000"/>
                </a:solidFill>
              </a:rPr>
              <a:t>Synchrotron self </a:t>
            </a:r>
            <a:r>
              <a:rPr lang="en-GB" b="1" dirty="0" err="1" smtClean="0">
                <a:solidFill>
                  <a:srgbClr val="008000"/>
                </a:solidFill>
              </a:rPr>
              <a:t>compton</a:t>
            </a:r>
            <a:endParaRPr lang="en-GB" b="1" dirty="0">
              <a:solidFill>
                <a:srgbClr val="008000"/>
              </a:solidFill>
            </a:endParaRP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smtClean="0">
                <a:solidFill>
                  <a:srgbClr val="008000"/>
                </a:solidFill>
              </a:rPr>
              <a:t>Klein </a:t>
            </a:r>
            <a:r>
              <a:rPr lang="en-GB" sz="2400" dirty="0" err="1" smtClean="0">
                <a:solidFill>
                  <a:srgbClr val="008000"/>
                </a:solidFill>
              </a:rPr>
              <a:t>nisina</a:t>
            </a:r>
            <a:r>
              <a:rPr lang="en-GB" sz="2400" dirty="0" smtClean="0">
                <a:solidFill>
                  <a:srgbClr val="008000"/>
                </a:solidFill>
              </a:rPr>
              <a:t> </a:t>
            </a:r>
            <a:r>
              <a:rPr lang="en-GB" sz="2400" dirty="0" err="1" smtClean="0">
                <a:solidFill>
                  <a:srgbClr val="008000"/>
                </a:solidFill>
              </a:rPr>
              <a:t>cutoff</a:t>
            </a:r>
            <a:r>
              <a:rPr lang="en-GB" sz="2400" dirty="0" smtClean="0">
                <a:solidFill>
                  <a:srgbClr val="008000"/>
                </a:solidFill>
              </a:rPr>
              <a:t> – can’t have more energy than electron had to start with  </a:t>
            </a:r>
            <a:r>
              <a:rPr lang="en-GB" sz="2400" dirty="0" smtClean="0">
                <a:solidFill>
                  <a:srgbClr val="008000"/>
                </a:solidFill>
                <a:latin typeface="Symbol" pitchFamily="18" charset="2"/>
              </a:rPr>
              <a:t>g</a:t>
            </a:r>
            <a:r>
              <a:rPr lang="en-GB" sz="2400" baseline="30000" dirty="0" smtClean="0">
                <a:solidFill>
                  <a:srgbClr val="008000"/>
                </a:solidFill>
              </a:rPr>
              <a:t>2 </a:t>
            </a:r>
            <a:r>
              <a:rPr lang="en-GB" sz="2400" dirty="0" err="1">
                <a:solidFill>
                  <a:srgbClr val="008000"/>
                </a:solidFill>
                <a:latin typeface="Times New Roman" pitchFamily="18" charset="0"/>
                <a:cs typeface="Times New Roman" pitchFamily="18" charset="0"/>
              </a:rPr>
              <a:t>h</a:t>
            </a:r>
            <a:r>
              <a:rPr lang="en-GB" sz="2400" dirty="0" err="1" smtClean="0">
                <a:solidFill>
                  <a:srgbClr val="008000"/>
                </a:solidFill>
                <a:latin typeface="Symbol" pitchFamily="18" charset="2"/>
              </a:rPr>
              <a:t>n</a:t>
            </a:r>
            <a:r>
              <a:rPr lang="en-GB" sz="2400" dirty="0" smtClean="0">
                <a:solidFill>
                  <a:srgbClr val="008000"/>
                </a:solidFill>
              </a:rPr>
              <a:t> &lt; </a:t>
            </a:r>
            <a:r>
              <a:rPr lang="en-GB" sz="2400" dirty="0" smtClean="0">
                <a:solidFill>
                  <a:srgbClr val="008000"/>
                </a:solidFill>
                <a:latin typeface="Symbol" pitchFamily="18" charset="2"/>
              </a:rPr>
              <a:t>g</a:t>
            </a:r>
            <a:r>
              <a:rPr lang="en-GB" sz="2400" baseline="-25000" dirty="0" smtClean="0">
                <a:solidFill>
                  <a:srgbClr val="008000"/>
                </a:solidFill>
              </a:rPr>
              <a:t> </a:t>
            </a:r>
            <a:r>
              <a:rPr lang="en-GB" sz="2400" dirty="0" smtClean="0">
                <a:solidFill>
                  <a:srgbClr val="008000"/>
                </a:solidFill>
              </a:rPr>
              <a:t> mc</a:t>
            </a:r>
            <a:r>
              <a:rPr lang="en-GB" sz="2400" baseline="30000" dirty="0" smtClean="0">
                <a:solidFill>
                  <a:srgbClr val="008000"/>
                </a:solidFill>
              </a:rPr>
              <a:t>2</a:t>
            </a:r>
            <a:r>
              <a:rPr lang="en-GB" sz="2400" dirty="0" smtClean="0">
                <a:solidFill>
                  <a:srgbClr val="008000"/>
                </a:solidFill>
              </a:rPr>
              <a:t> so </a:t>
            </a:r>
            <a:r>
              <a:rPr lang="en-GB" sz="2400" dirty="0">
                <a:solidFill>
                  <a:srgbClr val="008000"/>
                </a:solidFill>
                <a:latin typeface="Symbol" pitchFamily="18" charset="2"/>
              </a:rPr>
              <a:t>g</a:t>
            </a:r>
            <a:r>
              <a:rPr lang="en-GB" sz="2400" baseline="-25000" dirty="0">
                <a:solidFill>
                  <a:srgbClr val="008000"/>
                </a:solidFill>
              </a:rPr>
              <a:t> </a:t>
            </a:r>
            <a:r>
              <a:rPr lang="en-GB" sz="2400" baseline="-25000" dirty="0" smtClean="0">
                <a:solidFill>
                  <a:srgbClr val="008000"/>
                </a:solidFill>
              </a:rPr>
              <a:t> </a:t>
            </a:r>
            <a:r>
              <a:rPr lang="en-GB" sz="2400" dirty="0" smtClean="0">
                <a:solidFill>
                  <a:srgbClr val="008000"/>
                </a:solidFill>
                <a:latin typeface="Symbol" pitchFamily="18" charset="2"/>
              </a:rPr>
              <a:t>e</a:t>
            </a:r>
            <a:r>
              <a:rPr lang="en-GB" sz="2400" baseline="-25000" dirty="0">
                <a:solidFill>
                  <a:srgbClr val="008000"/>
                </a:solidFill>
              </a:rPr>
              <a:t> </a:t>
            </a:r>
            <a:r>
              <a:rPr lang="en-GB" sz="2400" baseline="-25000" dirty="0" smtClean="0">
                <a:solidFill>
                  <a:srgbClr val="008000"/>
                </a:solidFill>
              </a:rPr>
              <a:t>&lt;</a:t>
            </a:r>
            <a:r>
              <a:rPr lang="en-GB" sz="2400" dirty="0" smtClean="0">
                <a:solidFill>
                  <a:srgbClr val="008000"/>
                </a:solidFill>
              </a:rPr>
              <a:t> 1 where </a:t>
            </a:r>
            <a:r>
              <a:rPr lang="en-GB" sz="2400" dirty="0" smtClean="0">
                <a:solidFill>
                  <a:srgbClr val="008000"/>
                </a:solidFill>
                <a:latin typeface="Symbol" pitchFamily="18" charset="2"/>
              </a:rPr>
              <a:t>e</a:t>
            </a:r>
            <a:r>
              <a:rPr lang="en-GB" sz="2400" dirty="0" smtClean="0">
                <a:solidFill>
                  <a:srgbClr val="008000"/>
                </a:solidFill>
              </a:rPr>
              <a:t>=</a:t>
            </a:r>
            <a:r>
              <a:rPr lang="en-GB" sz="2400" dirty="0" err="1" smtClean="0">
                <a:solidFill>
                  <a:srgbClr val="008000"/>
                </a:solidFill>
              </a:rPr>
              <a:t>h</a:t>
            </a:r>
            <a:r>
              <a:rPr lang="en-GB" sz="2400" dirty="0" err="1" smtClean="0">
                <a:solidFill>
                  <a:srgbClr val="008000"/>
                </a:solidFill>
                <a:latin typeface="Symbol" pitchFamily="18" charset="2"/>
              </a:rPr>
              <a:t>n</a:t>
            </a:r>
            <a:r>
              <a:rPr lang="en-GB" sz="2400" dirty="0" smtClean="0">
                <a:solidFill>
                  <a:srgbClr val="008000"/>
                </a:solidFill>
              </a:rPr>
              <a:t>/mc</a:t>
            </a:r>
            <a:r>
              <a:rPr lang="en-GB" sz="2400" baseline="30000" dirty="0" smtClean="0">
                <a:solidFill>
                  <a:srgbClr val="008000"/>
                </a:solidFill>
              </a:rPr>
              <a:t>2</a:t>
            </a:r>
          </a:p>
          <a:p>
            <a:r>
              <a:rPr lang="en-GB" sz="2400" dirty="0" smtClean="0">
                <a:solidFill>
                  <a:srgbClr val="008000"/>
                </a:solidFill>
              </a:rPr>
              <a:t>Synchrotron self absorption </a:t>
            </a:r>
            <a:endParaRPr lang="en-GB" sz="2400" dirty="0">
              <a:solidFill>
                <a:srgbClr val="008000"/>
              </a:solidFill>
            </a:endParaRPr>
          </a:p>
          <a:p>
            <a:endParaRPr lang="en-GB" sz="2400" dirty="0">
              <a:solidFill>
                <a:srgbClr val="008000"/>
              </a:solidFill>
            </a:endParaRPr>
          </a:p>
          <a:p>
            <a:endParaRPr lang="en-GB" sz="2400" dirty="0">
              <a:solidFill>
                <a:srgbClr val="008000"/>
              </a:solidFill>
            </a:endParaRPr>
          </a:p>
          <a:p>
            <a:endParaRPr lang="en-GB" sz="2400" dirty="0">
              <a:solidFill>
                <a:srgbClr val="008000"/>
              </a:solidFill>
            </a:endParaRPr>
          </a:p>
          <a:p>
            <a:endParaRPr lang="en-GB" sz="2400" dirty="0" smtClean="0">
              <a:solidFill>
                <a:srgbClr val="008000"/>
              </a:solidFill>
            </a:endParaRPr>
          </a:p>
          <a:p>
            <a:endParaRPr lang="en-GB" sz="2400" dirty="0">
              <a:solidFill>
                <a:srgbClr val="008000"/>
              </a:solidFill>
            </a:endParaRPr>
          </a:p>
        </p:txBody>
      </p:sp>
      <p:sp>
        <p:nvSpPr>
          <p:cNvPr id="26011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21" name="Freeform 25"/>
          <p:cNvSpPr>
            <a:spLocks/>
          </p:cNvSpPr>
          <p:nvPr/>
        </p:nvSpPr>
        <p:spPr bwMode="auto">
          <a:xfrm>
            <a:off x="1981200" y="3722688"/>
            <a:ext cx="252413"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260122"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260123" name="Freeform 27"/>
          <p:cNvSpPr>
            <a:spLocks/>
          </p:cNvSpPr>
          <p:nvPr/>
        </p:nvSpPr>
        <p:spPr bwMode="auto">
          <a:xfrm>
            <a:off x="2211388" y="313109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60165"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260166" name="Line 70"/>
          <p:cNvSpPr>
            <a:spLocks noChangeShapeType="1"/>
          </p:cNvSpPr>
          <p:nvPr/>
        </p:nvSpPr>
        <p:spPr bwMode="auto">
          <a:xfrm>
            <a:off x="7364413" y="3155950"/>
            <a:ext cx="0" cy="314960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7" name="Line 71"/>
          <p:cNvSpPr>
            <a:spLocks noChangeShapeType="1"/>
          </p:cNvSpPr>
          <p:nvPr/>
        </p:nvSpPr>
        <p:spPr bwMode="auto">
          <a:xfrm>
            <a:off x="2233613" y="4098925"/>
            <a:ext cx="0" cy="224948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8"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34" name="Freeform 27"/>
          <p:cNvSpPr>
            <a:spLocks/>
          </p:cNvSpPr>
          <p:nvPr/>
        </p:nvSpPr>
        <p:spPr bwMode="auto">
          <a:xfrm>
            <a:off x="4592638" y="2616742"/>
            <a:ext cx="2927357" cy="3023722"/>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Lst>
            <a:ahLst/>
            <a:cxnLst>
              <a:cxn ang="0">
                <a:pos x="connsiteX0" y="connsiteY0"/>
              </a:cxn>
              <a:cxn ang="0">
                <a:pos x="connsiteX1" y="connsiteY1"/>
              </a:cxn>
              <a:cxn ang="0">
                <a:pos x="connsiteX2" y="connsiteY2"/>
              </a:cxn>
            </a:cxnLst>
            <a:rect l="l" t="t" r="r" b="b"/>
            <a:pathLst>
              <a:path w="12318" h="17801">
                <a:moveTo>
                  <a:pt x="0" y="8473"/>
                </a:moveTo>
                <a:cubicBezTo>
                  <a:pt x="1236" y="7585"/>
                  <a:pt x="8731" y="-1461"/>
                  <a:pt x="10367" y="203"/>
                </a:cubicBezTo>
                <a:cubicBezTo>
                  <a:pt x="12004" y="1866"/>
                  <a:pt x="12011" y="16446"/>
                  <a:pt x="12318" y="17801"/>
                </a:cubicBezTo>
              </a:path>
            </a:pathLst>
          </a:custGeom>
          <a:noFill/>
          <a:ln w="38100" cap="flat" cmpd="sng">
            <a:solidFill>
              <a:srgbClr val="0070C0"/>
            </a:solidFill>
            <a:prstDash val="sys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7" name="Freeform 27"/>
          <p:cNvSpPr>
            <a:spLocks/>
          </p:cNvSpPr>
          <p:nvPr/>
        </p:nvSpPr>
        <p:spPr bwMode="auto">
          <a:xfrm>
            <a:off x="4706938" y="291152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9" name="Freeform 27"/>
          <p:cNvSpPr>
            <a:spLocks/>
          </p:cNvSpPr>
          <p:nvPr/>
        </p:nvSpPr>
        <p:spPr bwMode="auto">
          <a:xfrm>
            <a:off x="2059055" y="315543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27290483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61949" y="152400"/>
            <a:ext cx="9829800" cy="1143000"/>
          </a:xfrm>
        </p:spPr>
        <p:txBody>
          <a:bodyPr/>
          <a:lstStyle/>
          <a:p>
            <a:r>
              <a:rPr lang="en-GB" b="1" dirty="0" smtClean="0">
                <a:solidFill>
                  <a:srgbClr val="008000"/>
                </a:solidFill>
              </a:rPr>
              <a:t>Synchrotron self </a:t>
            </a:r>
            <a:r>
              <a:rPr lang="en-GB" b="1" smtClean="0">
                <a:solidFill>
                  <a:srgbClr val="008000"/>
                </a:solidFill>
              </a:rPr>
              <a:t>compton</a:t>
            </a:r>
            <a:endParaRPr lang="en-GB" b="1" dirty="0">
              <a:solidFill>
                <a:srgbClr val="008000"/>
              </a:solidFill>
            </a:endParaRP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smtClean="0">
                <a:solidFill>
                  <a:srgbClr val="008000"/>
                </a:solidFill>
              </a:rPr>
              <a:t>Doppler boosting due to bulk motion </a:t>
            </a:r>
            <a:r>
              <a:rPr lang="en-GB" sz="2400" dirty="0" smtClean="0">
                <a:solidFill>
                  <a:srgbClr val="008000"/>
                </a:solidFill>
                <a:latin typeface="Symbol" pitchFamily="18" charset="2"/>
              </a:rPr>
              <a:t>G</a:t>
            </a:r>
            <a:r>
              <a:rPr lang="en-GB" sz="2400" dirty="0" smtClean="0">
                <a:solidFill>
                  <a:srgbClr val="008000"/>
                </a:solidFill>
              </a:rPr>
              <a:t> (don’t confuse with </a:t>
            </a:r>
            <a:r>
              <a:rPr lang="en-GB" sz="2400" dirty="0" err="1" smtClean="0">
                <a:solidFill>
                  <a:srgbClr val="008000"/>
                </a:solidFill>
              </a:rPr>
              <a:t>lorentz</a:t>
            </a:r>
            <a:r>
              <a:rPr lang="en-GB" sz="2400" dirty="0" smtClean="0">
                <a:solidFill>
                  <a:srgbClr val="008000"/>
                </a:solidFill>
              </a:rPr>
              <a:t> factor of electrons </a:t>
            </a:r>
            <a:r>
              <a:rPr lang="en-GB" sz="2400" dirty="0" smtClean="0">
                <a:solidFill>
                  <a:srgbClr val="008000"/>
                </a:solidFill>
                <a:latin typeface="Symbol" pitchFamily="18" charset="2"/>
              </a:rPr>
              <a:t>g</a:t>
            </a:r>
            <a:r>
              <a:rPr lang="en-GB" sz="2400" dirty="0" smtClean="0">
                <a:solidFill>
                  <a:srgbClr val="008000"/>
                </a:solidFill>
              </a:rPr>
              <a:t>) – </a:t>
            </a:r>
            <a:r>
              <a:rPr lang="en-GB" sz="2400" dirty="0" smtClean="0">
                <a:solidFill>
                  <a:srgbClr val="008000"/>
                </a:solidFill>
                <a:latin typeface="Symbol" pitchFamily="18" charset="2"/>
              </a:rPr>
              <a:t>d = 1/[G(1-b</a:t>
            </a:r>
            <a:r>
              <a:rPr lang="en-GB" sz="2400" dirty="0" smtClean="0">
                <a:solidFill>
                  <a:srgbClr val="008000"/>
                </a:solidFill>
              </a:rPr>
              <a:t>cos</a:t>
            </a:r>
            <a:r>
              <a:rPr lang="en-GB" sz="2400" dirty="0" smtClean="0">
                <a:solidFill>
                  <a:srgbClr val="008000"/>
                </a:solidFill>
                <a:latin typeface="Symbol" pitchFamily="18" charset="2"/>
              </a:rPr>
              <a:t>q)]</a:t>
            </a:r>
            <a:endParaRPr lang="en-GB" sz="2400" dirty="0" smtClean="0">
              <a:solidFill>
                <a:srgbClr val="008000"/>
              </a:solidFill>
            </a:endParaRPr>
          </a:p>
          <a:p>
            <a:r>
              <a:rPr lang="en-GB" sz="2400" dirty="0" err="1" smtClean="0">
                <a:solidFill>
                  <a:srgbClr val="008000"/>
                </a:solidFill>
              </a:rPr>
              <a:t>Eobs</a:t>
            </a:r>
            <a:r>
              <a:rPr lang="en-GB" sz="2400" dirty="0" smtClean="0">
                <a:solidFill>
                  <a:srgbClr val="008000"/>
                </a:solidFill>
              </a:rPr>
              <a:t>=</a:t>
            </a:r>
            <a:r>
              <a:rPr lang="en-GB" sz="2400" dirty="0" err="1" smtClean="0">
                <a:solidFill>
                  <a:srgbClr val="008000"/>
                </a:solidFill>
              </a:rPr>
              <a:t>Eint</a:t>
            </a:r>
            <a:r>
              <a:rPr lang="en-GB" sz="2400" dirty="0" smtClean="0">
                <a:solidFill>
                  <a:srgbClr val="008000"/>
                </a:solidFill>
              </a:rPr>
              <a:t> </a:t>
            </a:r>
            <a:r>
              <a:rPr lang="en-GB" sz="2400" dirty="0" smtClean="0">
                <a:solidFill>
                  <a:srgbClr val="008000"/>
                </a:solidFill>
                <a:latin typeface="Symbol" pitchFamily="18" charset="2"/>
              </a:rPr>
              <a:t>d</a:t>
            </a:r>
          </a:p>
          <a:p>
            <a:r>
              <a:rPr lang="en-GB" sz="2400" dirty="0" smtClean="0">
                <a:solidFill>
                  <a:srgbClr val="008000"/>
                </a:solidFill>
              </a:rPr>
              <a:t>Fobs=</a:t>
            </a:r>
            <a:r>
              <a:rPr lang="en-GB" sz="2400" dirty="0" err="1" smtClean="0">
                <a:solidFill>
                  <a:srgbClr val="008000"/>
                </a:solidFill>
              </a:rPr>
              <a:t>Fint</a:t>
            </a:r>
            <a:r>
              <a:rPr lang="en-GB" sz="2400" dirty="0" smtClean="0">
                <a:solidFill>
                  <a:srgbClr val="008000"/>
                </a:solidFill>
              </a:rPr>
              <a:t> </a:t>
            </a:r>
            <a:r>
              <a:rPr lang="en-GB" sz="2400" dirty="0" smtClean="0">
                <a:solidFill>
                  <a:srgbClr val="008000"/>
                </a:solidFill>
                <a:latin typeface="Symbol" pitchFamily="18" charset="2"/>
              </a:rPr>
              <a:t>d</a:t>
            </a:r>
            <a:r>
              <a:rPr lang="en-GB" sz="2400" baseline="30000" dirty="0" smtClean="0">
                <a:solidFill>
                  <a:srgbClr val="008000"/>
                </a:solidFill>
              </a:rPr>
              <a:t>3+</a:t>
            </a:r>
            <a:r>
              <a:rPr lang="en-GB" sz="2400" baseline="30000" dirty="0" smtClean="0">
                <a:solidFill>
                  <a:srgbClr val="008000"/>
                </a:solidFill>
                <a:latin typeface="Symbol" pitchFamily="18" charset="2"/>
              </a:rPr>
              <a:t>a</a:t>
            </a:r>
            <a:endParaRPr lang="en-GB" sz="2400" baseline="30000" dirty="0">
              <a:solidFill>
                <a:srgbClr val="008000"/>
              </a:solidFill>
              <a:latin typeface="Symbol" pitchFamily="18" charset="2"/>
            </a:endParaRPr>
          </a:p>
          <a:p>
            <a:endParaRPr lang="en-GB" sz="2400" dirty="0">
              <a:solidFill>
                <a:srgbClr val="008000"/>
              </a:solidFill>
            </a:endParaRPr>
          </a:p>
          <a:p>
            <a:endParaRPr lang="en-GB" sz="2400" dirty="0">
              <a:solidFill>
                <a:srgbClr val="008000"/>
              </a:solidFill>
            </a:endParaRPr>
          </a:p>
          <a:p>
            <a:endParaRPr lang="en-GB" sz="2400" dirty="0" smtClean="0">
              <a:solidFill>
                <a:srgbClr val="008000"/>
              </a:solidFill>
            </a:endParaRPr>
          </a:p>
          <a:p>
            <a:endParaRPr lang="en-GB" sz="2400" dirty="0">
              <a:solidFill>
                <a:srgbClr val="008000"/>
              </a:solidFill>
            </a:endParaRPr>
          </a:p>
        </p:txBody>
      </p:sp>
      <p:sp>
        <p:nvSpPr>
          <p:cNvPr id="26011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22"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260165"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260168"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20" name="Freeform 27"/>
          <p:cNvSpPr>
            <a:spLocks/>
          </p:cNvSpPr>
          <p:nvPr/>
        </p:nvSpPr>
        <p:spPr bwMode="auto">
          <a:xfrm>
            <a:off x="4706938" y="291152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1" name="Freeform 27"/>
          <p:cNvSpPr>
            <a:spLocks/>
          </p:cNvSpPr>
          <p:nvPr/>
        </p:nvSpPr>
        <p:spPr bwMode="auto">
          <a:xfrm>
            <a:off x="2059055" y="315543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2" name="Freeform 27"/>
          <p:cNvSpPr>
            <a:spLocks/>
          </p:cNvSpPr>
          <p:nvPr/>
        </p:nvSpPr>
        <p:spPr bwMode="auto">
          <a:xfrm>
            <a:off x="4897438" y="222572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3" name="Freeform 27"/>
          <p:cNvSpPr>
            <a:spLocks/>
          </p:cNvSpPr>
          <p:nvPr/>
        </p:nvSpPr>
        <p:spPr bwMode="auto">
          <a:xfrm>
            <a:off x="2249555" y="246963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24304202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rotWithShape="1">
          <a:blip r:embed="rId3">
            <a:extLst>
              <a:ext uri="{28A0092B-C50C-407E-A947-70E740481C1C}">
                <a14:useLocalDpi xmlns:a14="http://schemas.microsoft.com/office/drawing/2010/main" val="0"/>
              </a:ext>
            </a:extLst>
          </a:blip>
          <a:srcRect t="44572"/>
          <a:stretch/>
        </p:blipFill>
        <p:spPr bwMode="auto">
          <a:xfrm>
            <a:off x="440626" y="2436101"/>
            <a:ext cx="7985989" cy="452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2010</a:t>
            </a:r>
          </a:p>
        </p:txBody>
      </p:sp>
      <p:sp>
        <p:nvSpPr>
          <p:cNvPr id="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BL </a:t>
            </a:r>
            <a:r>
              <a:rPr lang="en-GB" sz="4400" b="1" dirty="0" err="1" smtClean="0">
                <a:solidFill>
                  <a:srgbClr val="008000"/>
                </a:solidFill>
              </a:rPr>
              <a:t>Lacs</a:t>
            </a:r>
            <a:r>
              <a:rPr lang="en-GB" sz="4400" b="1" dirty="0" smtClean="0">
                <a:solidFill>
                  <a:srgbClr val="008000"/>
                </a:solidFill>
              </a:rPr>
              <a:t> as SSC</a:t>
            </a:r>
            <a:endParaRPr lang="en-GB" sz="4400" b="1" dirty="0">
              <a:solidFill>
                <a:srgbClr val="008000"/>
              </a:solidFill>
            </a:endParaRPr>
          </a:p>
        </p:txBody>
      </p:sp>
      <p:sp>
        <p:nvSpPr>
          <p:cNvPr id="5" name="Rectangle 17"/>
          <p:cNvSpPr txBox="1">
            <a:spLocks noChangeArrowheads="1"/>
          </p:cNvSpPr>
          <p:nvPr/>
        </p:nvSpPr>
        <p:spPr>
          <a:xfrm>
            <a:off x="193675" y="1019175"/>
            <a:ext cx="8918575" cy="196532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need </a:t>
            </a:r>
            <a:r>
              <a:rPr lang="en-GB" sz="2400" kern="0" dirty="0" smtClean="0">
                <a:solidFill>
                  <a:srgbClr val="008000"/>
                </a:solidFill>
                <a:latin typeface="Symbol" pitchFamily="18" charset="2"/>
              </a:rPr>
              <a:t>G</a:t>
            </a:r>
            <a:r>
              <a:rPr lang="en-GB" sz="2400" kern="0" dirty="0" smtClean="0">
                <a:solidFill>
                  <a:srgbClr val="008000"/>
                </a:solidFill>
              </a:rPr>
              <a:t> ~ 10-20, </a:t>
            </a:r>
            <a:r>
              <a:rPr lang="en-GB" sz="2400" kern="0" dirty="0" smtClean="0">
                <a:solidFill>
                  <a:srgbClr val="008000"/>
                </a:solidFill>
                <a:latin typeface="Symbol" pitchFamily="18" charset="2"/>
              </a:rPr>
              <a:t>q&lt;5o, g</a:t>
            </a:r>
            <a:r>
              <a:rPr lang="en-GB" sz="2400" kern="0" dirty="0" smtClean="0">
                <a:solidFill>
                  <a:srgbClr val="008000"/>
                </a:solidFill>
                <a:latin typeface="+mj-lt"/>
              </a:rPr>
              <a:t>max</a:t>
            </a:r>
            <a:r>
              <a:rPr lang="en-GB" sz="2400" kern="0" dirty="0" smtClean="0">
                <a:solidFill>
                  <a:srgbClr val="008000"/>
                </a:solidFill>
                <a:latin typeface="Symbol" pitchFamily="18" charset="2"/>
              </a:rPr>
              <a:t>~10</a:t>
            </a:r>
            <a:r>
              <a:rPr lang="en-GB" sz="2400" kern="0" baseline="30000" dirty="0" smtClean="0">
                <a:solidFill>
                  <a:srgbClr val="008000"/>
                </a:solidFill>
                <a:latin typeface="Symbol" pitchFamily="18" charset="2"/>
              </a:rPr>
              <a:t>5</a:t>
            </a:r>
            <a:r>
              <a:rPr lang="en-GB" sz="2400" kern="0" dirty="0">
                <a:solidFill>
                  <a:srgbClr val="008000"/>
                </a:solidFill>
              </a:rPr>
              <a:t> </a:t>
            </a:r>
            <a:r>
              <a:rPr lang="en-GB" sz="2400" kern="0" dirty="0" smtClean="0">
                <a:solidFill>
                  <a:srgbClr val="008000"/>
                </a:solidFill>
              </a:rPr>
              <a:t>double power law electron distribution </a:t>
            </a:r>
          </a:p>
          <a:p>
            <a:r>
              <a:rPr lang="en-GB" sz="2400" kern="0" dirty="0" smtClean="0">
                <a:solidFill>
                  <a:srgbClr val="008000"/>
                </a:solidFill>
              </a:rPr>
              <a:t>Can’t make FSRQ </a:t>
            </a:r>
          </a:p>
          <a:p>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endParaRPr lang="en-GB" sz="2400" kern="0" dirty="0">
              <a:solidFill>
                <a:srgbClr val="008000"/>
              </a:solidFill>
            </a:endParaRPr>
          </a:p>
        </p:txBody>
      </p:sp>
    </p:spTree>
    <p:extLst>
      <p:ext uri="{BB962C8B-B14F-4D97-AF65-F5344CB8AC3E}">
        <p14:creationId xmlns:p14="http://schemas.microsoft.com/office/powerpoint/2010/main" val="23017768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a:t>
            </a:r>
            <a:r>
              <a:rPr lang="en-GB" sz="1600" dirty="0" smtClean="0">
                <a:solidFill>
                  <a:srgbClr val="008000"/>
                </a:solidFill>
              </a:rPr>
              <a:t>2009</a:t>
            </a:r>
            <a:endParaRPr lang="en-GB" sz="1600" dirty="0">
              <a:solidFill>
                <a:srgbClr val="008000"/>
              </a:solidFill>
            </a:endParaRPr>
          </a:p>
        </p:txBody>
      </p:sp>
      <p:sp>
        <p:nvSpPr>
          <p:cNvPr id="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FSRQ –disc and BLR</a:t>
            </a:r>
            <a:endParaRPr lang="en-GB" sz="4400" b="1" dirty="0">
              <a:solidFill>
                <a:srgbClr val="008000"/>
              </a:solidFill>
            </a:endParaRPr>
          </a:p>
        </p:txBody>
      </p:sp>
      <p:sp>
        <p:nvSpPr>
          <p:cNvPr id="5" name="Rectangle 17"/>
          <p:cNvSpPr txBox="1">
            <a:spLocks noChangeArrowheads="1"/>
          </p:cNvSpPr>
          <p:nvPr/>
        </p:nvSpPr>
        <p:spPr>
          <a:xfrm>
            <a:off x="193675" y="1019175"/>
            <a:ext cx="8918575" cy="196532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Disc is </a:t>
            </a:r>
            <a:r>
              <a:rPr lang="en-GB" sz="2400" kern="0" dirty="0" err="1" smtClean="0">
                <a:solidFill>
                  <a:srgbClr val="008000"/>
                </a:solidFill>
              </a:rPr>
              <a:t>behing</a:t>
            </a:r>
            <a:r>
              <a:rPr lang="en-GB" sz="2400" kern="0" dirty="0" smtClean="0">
                <a:solidFill>
                  <a:srgbClr val="008000"/>
                </a:solidFill>
              </a:rPr>
              <a:t> jet so strongly </a:t>
            </a:r>
            <a:r>
              <a:rPr lang="en-GB" sz="2400" kern="0" dirty="0" err="1" smtClean="0">
                <a:solidFill>
                  <a:srgbClr val="008000"/>
                </a:solidFill>
              </a:rPr>
              <a:t>deboosted</a:t>
            </a:r>
            <a:endParaRPr lang="en-GB" sz="2400" kern="0" dirty="0" smtClean="0">
              <a:solidFill>
                <a:srgbClr val="008000"/>
              </a:solidFill>
            </a:endParaRPr>
          </a:p>
          <a:p>
            <a:r>
              <a:rPr lang="en-GB" sz="2400" kern="0" dirty="0" smtClean="0">
                <a:solidFill>
                  <a:srgbClr val="008000"/>
                </a:solidFill>
              </a:rPr>
              <a:t>BLR may be much more isotropic so these external seed photons can be more important self produced synchrotron</a:t>
            </a:r>
          </a:p>
          <a:p>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pPr marL="0" indent="0">
              <a:buNone/>
            </a:pPr>
            <a:endParaRPr lang="en-GB" sz="2400" kern="0" dirty="0">
              <a:solidFill>
                <a:srgbClr val="008000"/>
              </a:solidFill>
            </a:endParaRPr>
          </a:p>
        </p:txBody>
      </p:sp>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192068" y="1730106"/>
            <a:ext cx="4596351" cy="514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5899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a:t>
            </a:r>
            <a:r>
              <a:rPr lang="en-GB" sz="1600" dirty="0" smtClean="0">
                <a:solidFill>
                  <a:srgbClr val="008000"/>
                </a:solidFill>
              </a:rPr>
              <a:t>2009</a:t>
            </a:r>
            <a:endParaRPr lang="en-GB" sz="1600" dirty="0">
              <a:solidFill>
                <a:srgbClr val="008000"/>
              </a:solidFill>
            </a:endParaRPr>
          </a:p>
        </p:txBody>
      </p:sp>
      <p:sp>
        <p:nvSpPr>
          <p:cNvPr id="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FSRQ –disc and BLR</a:t>
            </a:r>
            <a:endParaRPr lang="en-GB" sz="4400" b="1" dirty="0">
              <a:solidFill>
                <a:srgbClr val="008000"/>
              </a:solidFill>
            </a:endParaRPr>
          </a:p>
        </p:txBody>
      </p:sp>
      <p:sp>
        <p:nvSpPr>
          <p:cNvPr id="5" name="Rectangle 17"/>
          <p:cNvSpPr txBox="1">
            <a:spLocks noChangeArrowheads="1"/>
          </p:cNvSpPr>
          <p:nvPr/>
        </p:nvSpPr>
        <p:spPr>
          <a:xfrm>
            <a:off x="193675" y="1019175"/>
            <a:ext cx="8918575" cy="196532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Disc is </a:t>
            </a:r>
            <a:r>
              <a:rPr lang="en-GB" sz="2400" kern="0" dirty="0" err="1" smtClean="0">
                <a:solidFill>
                  <a:srgbClr val="008000"/>
                </a:solidFill>
              </a:rPr>
              <a:t>behing</a:t>
            </a:r>
            <a:r>
              <a:rPr lang="en-GB" sz="2400" kern="0" dirty="0" smtClean="0">
                <a:solidFill>
                  <a:srgbClr val="008000"/>
                </a:solidFill>
              </a:rPr>
              <a:t> jet so strongly </a:t>
            </a:r>
            <a:r>
              <a:rPr lang="en-GB" sz="2400" kern="0" dirty="0" err="1" smtClean="0">
                <a:solidFill>
                  <a:srgbClr val="008000"/>
                </a:solidFill>
              </a:rPr>
              <a:t>deboosted</a:t>
            </a:r>
            <a:endParaRPr lang="en-GB" sz="2400" kern="0" dirty="0" smtClean="0">
              <a:solidFill>
                <a:srgbClr val="008000"/>
              </a:solidFill>
            </a:endParaRPr>
          </a:p>
          <a:p>
            <a:r>
              <a:rPr lang="en-GB" sz="2400" kern="0" dirty="0" smtClean="0">
                <a:solidFill>
                  <a:srgbClr val="008000"/>
                </a:solidFill>
              </a:rPr>
              <a:t>BLR may be much more isotropic so these external seed photons can be more important self produced synchrotron</a:t>
            </a:r>
          </a:p>
          <a:p>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pPr marL="0" indent="0">
              <a:buNone/>
            </a:pPr>
            <a:endParaRPr lang="en-GB" sz="2400" kern="0" dirty="0">
              <a:solidFill>
                <a:srgbClr val="008000"/>
              </a:solidFill>
            </a:endParaRPr>
          </a:p>
        </p:txBody>
      </p:sp>
      <p:sp>
        <p:nvSpPr>
          <p:cNvPr id="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9"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10"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11"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12"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13"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14" name="Freeform 27"/>
          <p:cNvSpPr>
            <a:spLocks/>
          </p:cNvSpPr>
          <p:nvPr/>
        </p:nvSpPr>
        <p:spPr bwMode="auto">
          <a:xfrm>
            <a:off x="4706938" y="407357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5" name="Freeform 27"/>
          <p:cNvSpPr>
            <a:spLocks/>
          </p:cNvSpPr>
          <p:nvPr/>
        </p:nvSpPr>
        <p:spPr bwMode="auto">
          <a:xfrm>
            <a:off x="2059055" y="431748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6" name="Freeform 27"/>
          <p:cNvSpPr>
            <a:spLocks/>
          </p:cNvSpPr>
          <p:nvPr/>
        </p:nvSpPr>
        <p:spPr bwMode="auto">
          <a:xfrm>
            <a:off x="4897438" y="338777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7" name="Freeform 27"/>
          <p:cNvSpPr>
            <a:spLocks/>
          </p:cNvSpPr>
          <p:nvPr/>
        </p:nvSpPr>
        <p:spPr bwMode="auto">
          <a:xfrm>
            <a:off x="2249555" y="363168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27948551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a:t>
            </a:r>
            <a:r>
              <a:rPr lang="en-GB" sz="1600" dirty="0" smtClean="0">
                <a:solidFill>
                  <a:srgbClr val="008000"/>
                </a:solidFill>
              </a:rPr>
              <a:t>2009</a:t>
            </a:r>
            <a:endParaRPr lang="en-GB" sz="1600" dirty="0">
              <a:solidFill>
                <a:srgbClr val="008000"/>
              </a:solidFill>
            </a:endParaRPr>
          </a:p>
        </p:txBody>
      </p:sp>
      <p:sp>
        <p:nvSpPr>
          <p:cNvPr id="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FSRQ –disc and BLR</a:t>
            </a:r>
            <a:endParaRPr lang="en-GB" sz="4400" b="1" dirty="0">
              <a:solidFill>
                <a:srgbClr val="008000"/>
              </a:solidFill>
            </a:endParaRPr>
          </a:p>
        </p:txBody>
      </p:sp>
      <p:sp>
        <p:nvSpPr>
          <p:cNvPr id="5" name="Rectangle 17"/>
          <p:cNvSpPr txBox="1">
            <a:spLocks noChangeArrowheads="1"/>
          </p:cNvSpPr>
          <p:nvPr/>
        </p:nvSpPr>
        <p:spPr>
          <a:xfrm>
            <a:off x="193675" y="1019175"/>
            <a:ext cx="8918575" cy="196532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need </a:t>
            </a:r>
            <a:r>
              <a:rPr lang="en-GB" sz="2400" kern="0" dirty="0">
                <a:solidFill>
                  <a:srgbClr val="008000"/>
                </a:solidFill>
                <a:latin typeface="Symbol" pitchFamily="18" charset="2"/>
              </a:rPr>
              <a:t>G</a:t>
            </a:r>
            <a:r>
              <a:rPr lang="en-GB" sz="2400" kern="0" dirty="0">
                <a:solidFill>
                  <a:srgbClr val="008000"/>
                </a:solidFill>
              </a:rPr>
              <a:t> ~ 10-20, </a:t>
            </a:r>
            <a:r>
              <a:rPr lang="en-GB" sz="2400" kern="0" dirty="0">
                <a:solidFill>
                  <a:srgbClr val="008000"/>
                </a:solidFill>
                <a:latin typeface="Symbol" pitchFamily="18" charset="2"/>
              </a:rPr>
              <a:t>q&lt;5</a:t>
            </a:r>
            <a:r>
              <a:rPr lang="en-GB" sz="2400" kern="0" baseline="30000" dirty="0">
                <a:solidFill>
                  <a:srgbClr val="008000"/>
                </a:solidFill>
                <a:latin typeface="Symbol" pitchFamily="18" charset="2"/>
              </a:rPr>
              <a:t>o</a:t>
            </a:r>
            <a:r>
              <a:rPr lang="en-GB" sz="2400" kern="0" dirty="0">
                <a:solidFill>
                  <a:srgbClr val="008000"/>
                </a:solidFill>
                <a:latin typeface="Symbol" pitchFamily="18" charset="2"/>
              </a:rPr>
              <a:t>, g</a:t>
            </a:r>
            <a:r>
              <a:rPr lang="en-GB" sz="2400" kern="0" dirty="0">
                <a:solidFill>
                  <a:srgbClr val="008000"/>
                </a:solidFill>
              </a:rPr>
              <a:t>max</a:t>
            </a:r>
            <a:r>
              <a:rPr lang="en-GB" sz="2400" kern="0" dirty="0">
                <a:solidFill>
                  <a:srgbClr val="008000"/>
                </a:solidFill>
                <a:latin typeface="Symbol" pitchFamily="18" charset="2"/>
              </a:rPr>
              <a:t>~10</a:t>
            </a:r>
            <a:r>
              <a:rPr lang="en-GB" sz="2400" kern="0" baseline="30000" dirty="0">
                <a:solidFill>
                  <a:srgbClr val="008000"/>
                </a:solidFill>
                <a:latin typeface="Symbol" pitchFamily="18" charset="2"/>
              </a:rPr>
              <a:t>5</a:t>
            </a:r>
            <a:r>
              <a:rPr lang="en-GB" sz="2400" kern="0" dirty="0">
                <a:solidFill>
                  <a:srgbClr val="008000"/>
                </a:solidFill>
              </a:rPr>
              <a:t> double power law electron </a:t>
            </a:r>
            <a:r>
              <a:rPr lang="en-GB" sz="2400" kern="0" dirty="0" smtClean="0">
                <a:solidFill>
                  <a:srgbClr val="008000"/>
                </a:solidFill>
              </a:rPr>
              <a:t>distribution similar to BL </a:t>
            </a:r>
            <a:r>
              <a:rPr lang="en-GB" sz="2400" kern="0" dirty="0" err="1" smtClean="0">
                <a:solidFill>
                  <a:srgbClr val="008000"/>
                </a:solidFill>
              </a:rPr>
              <a:t>Lacs</a:t>
            </a:r>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endParaRPr lang="en-GB" sz="2400" kern="0" dirty="0" smtClean="0">
              <a:solidFill>
                <a:srgbClr val="008000"/>
              </a:solidFill>
            </a:endParaRPr>
          </a:p>
          <a:p>
            <a:pPr marL="0" indent="0">
              <a:buNone/>
            </a:pPr>
            <a:endParaRPr lang="en-GB" sz="2400" kern="0" dirty="0">
              <a:solidFill>
                <a:srgbClr val="008000"/>
              </a:solidFill>
            </a:endParaRPr>
          </a:p>
        </p:txBody>
      </p:sp>
      <p:sp>
        <p:nvSpPr>
          <p:cNvPr id="6" name="Line 20"/>
          <p:cNvSpPr>
            <a:spLocks noChangeShapeType="1"/>
          </p:cNvSpPr>
          <p:nvPr/>
        </p:nvSpPr>
        <p:spPr bwMode="auto">
          <a:xfrm flipV="1">
            <a:off x="138112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Line 21"/>
          <p:cNvSpPr>
            <a:spLocks noChangeShapeType="1"/>
          </p:cNvSpPr>
          <p:nvPr/>
        </p:nvSpPr>
        <p:spPr bwMode="auto">
          <a:xfrm>
            <a:off x="137001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 name="Text Box 22"/>
          <p:cNvSpPr txBox="1">
            <a:spLocks noChangeArrowheads="1"/>
          </p:cNvSpPr>
          <p:nvPr/>
        </p:nvSpPr>
        <p:spPr bwMode="auto">
          <a:xfrm>
            <a:off x="306863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9" name="Text Box 26"/>
          <p:cNvSpPr txBox="1">
            <a:spLocks noChangeArrowheads="1"/>
          </p:cNvSpPr>
          <p:nvPr/>
        </p:nvSpPr>
        <p:spPr bwMode="auto">
          <a:xfrm rot="-5400000">
            <a:off x="23018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err="1" smtClean="0"/>
              <a:t>vf</a:t>
            </a:r>
            <a:r>
              <a:rPr lang="en-GB" sz="2000" dirty="0" err="1" smtClean="0">
                <a:latin typeface="Symbol" pitchFamily="18" charset="2"/>
              </a:rPr>
              <a:t>n</a:t>
            </a:r>
            <a:endParaRPr lang="en-GB" sz="2000" dirty="0">
              <a:latin typeface="Symbol" pitchFamily="18" charset="2"/>
            </a:endParaRPr>
          </a:p>
        </p:txBody>
      </p:sp>
      <p:sp>
        <p:nvSpPr>
          <p:cNvPr id="10" name="Text Box 69"/>
          <p:cNvSpPr txBox="1">
            <a:spLocks noChangeArrowheads="1"/>
          </p:cNvSpPr>
          <p:nvPr/>
        </p:nvSpPr>
        <p:spPr bwMode="auto">
          <a:xfrm>
            <a:off x="-144462"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bg1"/>
                </a:solidFill>
                <a:latin typeface="Symbol" pitchFamily="18" charset="2"/>
              </a:rPr>
              <a:t>g</a:t>
            </a:r>
            <a:r>
              <a:rPr lang="en-GB" baseline="-25000">
                <a:solidFill>
                  <a:schemeClr val="bg1"/>
                </a:solidFill>
              </a:rPr>
              <a:t>max</a:t>
            </a:r>
          </a:p>
        </p:txBody>
      </p:sp>
      <p:sp>
        <p:nvSpPr>
          <p:cNvPr id="11" name="Text Box 72"/>
          <p:cNvSpPr txBox="1">
            <a:spLocks noChangeArrowheads="1"/>
          </p:cNvSpPr>
          <p:nvPr/>
        </p:nvSpPr>
        <p:spPr bwMode="auto">
          <a:xfrm>
            <a:off x="178911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12" name="Rectangle 75"/>
          <p:cNvSpPr>
            <a:spLocks noChangeArrowheads="1"/>
          </p:cNvSpPr>
          <p:nvPr/>
        </p:nvSpPr>
        <p:spPr bwMode="auto">
          <a:xfrm>
            <a:off x="203616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13" name="Text Box 76"/>
          <p:cNvSpPr txBox="1">
            <a:spLocks noChangeArrowheads="1"/>
          </p:cNvSpPr>
          <p:nvPr/>
        </p:nvSpPr>
        <p:spPr bwMode="auto">
          <a:xfrm>
            <a:off x="369411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14" name="Freeform 27"/>
          <p:cNvSpPr>
            <a:spLocks/>
          </p:cNvSpPr>
          <p:nvPr/>
        </p:nvSpPr>
        <p:spPr bwMode="auto">
          <a:xfrm>
            <a:off x="4706938" y="407357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5" name="Freeform 27"/>
          <p:cNvSpPr>
            <a:spLocks/>
          </p:cNvSpPr>
          <p:nvPr/>
        </p:nvSpPr>
        <p:spPr bwMode="auto">
          <a:xfrm>
            <a:off x="2059055" y="431748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6" name="Freeform 27"/>
          <p:cNvSpPr>
            <a:spLocks/>
          </p:cNvSpPr>
          <p:nvPr/>
        </p:nvSpPr>
        <p:spPr bwMode="auto">
          <a:xfrm>
            <a:off x="4897438" y="338777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17" name="Freeform 27"/>
          <p:cNvSpPr>
            <a:spLocks/>
          </p:cNvSpPr>
          <p:nvPr/>
        </p:nvSpPr>
        <p:spPr bwMode="auto">
          <a:xfrm>
            <a:off x="2249555" y="3631682"/>
            <a:ext cx="3079690" cy="3129376"/>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8610 h 17938"/>
              <a:gd name="connsiteX1" fmla="*/ 1837 w 12318"/>
              <a:gd name="connsiteY1" fmla="*/ 6489 h 17938"/>
              <a:gd name="connsiteX2" fmla="*/ 10367 w 12318"/>
              <a:gd name="connsiteY2" fmla="*/ 340 h 17938"/>
              <a:gd name="connsiteX3" fmla="*/ 12318 w 12318"/>
              <a:gd name="connsiteY3" fmla="*/ 17938 h 17938"/>
              <a:gd name="connsiteX0" fmla="*/ 0 w 12959"/>
              <a:gd name="connsiteY0" fmla="*/ 18479 h 18479"/>
              <a:gd name="connsiteX1" fmla="*/ 2478 w 12959"/>
              <a:gd name="connsiteY1" fmla="*/ 6489 h 18479"/>
              <a:gd name="connsiteX2" fmla="*/ 11008 w 12959"/>
              <a:gd name="connsiteY2" fmla="*/ 340 h 18479"/>
              <a:gd name="connsiteX3" fmla="*/ 12959 w 12959"/>
              <a:gd name="connsiteY3" fmla="*/ 17938 h 18479"/>
              <a:gd name="connsiteX0" fmla="*/ 0 w 12959"/>
              <a:gd name="connsiteY0" fmla="*/ 18533 h 18533"/>
              <a:gd name="connsiteX1" fmla="*/ 3520 w 12959"/>
              <a:gd name="connsiteY1" fmla="*/ 5422 h 18533"/>
              <a:gd name="connsiteX2" fmla="*/ 11008 w 12959"/>
              <a:gd name="connsiteY2" fmla="*/ 394 h 18533"/>
              <a:gd name="connsiteX3" fmla="*/ 12959 w 12959"/>
              <a:gd name="connsiteY3" fmla="*/ 17992 h 18533"/>
              <a:gd name="connsiteX0" fmla="*/ 0 w 12959"/>
              <a:gd name="connsiteY0" fmla="*/ 18552 h 18552"/>
              <a:gd name="connsiteX1" fmla="*/ 3520 w 12959"/>
              <a:gd name="connsiteY1" fmla="*/ 5441 h 18552"/>
              <a:gd name="connsiteX2" fmla="*/ 11008 w 12959"/>
              <a:gd name="connsiteY2" fmla="*/ 413 h 18552"/>
              <a:gd name="connsiteX3" fmla="*/ 12959 w 12959"/>
              <a:gd name="connsiteY3" fmla="*/ 18011 h 18552"/>
              <a:gd name="connsiteX0" fmla="*/ 0 w 12959"/>
              <a:gd name="connsiteY0" fmla="*/ 18319 h 18319"/>
              <a:gd name="connsiteX1" fmla="*/ 3520 w 12959"/>
              <a:gd name="connsiteY1" fmla="*/ 5208 h 18319"/>
              <a:gd name="connsiteX2" fmla="*/ 11008 w 12959"/>
              <a:gd name="connsiteY2" fmla="*/ 180 h 18319"/>
              <a:gd name="connsiteX3" fmla="*/ 12959 w 12959"/>
              <a:gd name="connsiteY3" fmla="*/ 17778 h 18319"/>
              <a:gd name="connsiteX0" fmla="*/ 0 w 12959"/>
              <a:gd name="connsiteY0" fmla="*/ 18316 h 18316"/>
              <a:gd name="connsiteX1" fmla="*/ 3520 w 12959"/>
              <a:gd name="connsiteY1" fmla="*/ 5205 h 18316"/>
              <a:gd name="connsiteX2" fmla="*/ 11008 w 12959"/>
              <a:gd name="connsiteY2" fmla="*/ 177 h 18316"/>
              <a:gd name="connsiteX3" fmla="*/ 12959 w 12959"/>
              <a:gd name="connsiteY3" fmla="*/ 17775 h 18316"/>
              <a:gd name="connsiteX0" fmla="*/ 0 w 12959"/>
              <a:gd name="connsiteY0" fmla="*/ 18423 h 18423"/>
              <a:gd name="connsiteX1" fmla="*/ 3520 w 12959"/>
              <a:gd name="connsiteY1" fmla="*/ 5312 h 18423"/>
              <a:gd name="connsiteX2" fmla="*/ 11008 w 12959"/>
              <a:gd name="connsiteY2" fmla="*/ 172 h 18423"/>
              <a:gd name="connsiteX3" fmla="*/ 12959 w 12959"/>
              <a:gd name="connsiteY3" fmla="*/ 17882 h 18423"/>
            </a:gdLst>
            <a:ahLst/>
            <a:cxnLst>
              <a:cxn ang="0">
                <a:pos x="connsiteX0" y="connsiteY0"/>
              </a:cxn>
              <a:cxn ang="0">
                <a:pos x="connsiteX1" y="connsiteY1"/>
              </a:cxn>
              <a:cxn ang="0">
                <a:pos x="connsiteX2" y="connsiteY2"/>
              </a:cxn>
              <a:cxn ang="0">
                <a:pos x="connsiteX3" y="connsiteY3"/>
              </a:cxn>
            </a:cxnLst>
            <a:rect l="l" t="t" r="r" b="b"/>
            <a:pathLst>
              <a:path w="12959" h="18423">
                <a:moveTo>
                  <a:pt x="0" y="18423"/>
                </a:moveTo>
                <a:cubicBezTo>
                  <a:pt x="306" y="18070"/>
                  <a:pt x="1792" y="6690"/>
                  <a:pt x="3520" y="5312"/>
                </a:cubicBezTo>
                <a:cubicBezTo>
                  <a:pt x="5168" y="3710"/>
                  <a:pt x="9101" y="-951"/>
                  <a:pt x="11008" y="172"/>
                </a:cubicBezTo>
                <a:cubicBezTo>
                  <a:pt x="12645" y="1835"/>
                  <a:pt x="12652" y="16527"/>
                  <a:pt x="12959" y="17882"/>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 name="Arc 1"/>
          <p:cNvSpPr/>
          <p:nvPr/>
        </p:nvSpPr>
        <p:spPr bwMode="auto">
          <a:xfrm>
            <a:off x="4038600" y="6040514"/>
            <a:ext cx="914400" cy="914400"/>
          </a:xfrm>
          <a:prstGeom prst="arc">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8" name="Freeform 25"/>
          <p:cNvSpPr>
            <a:spLocks/>
          </p:cNvSpPr>
          <p:nvPr/>
        </p:nvSpPr>
        <p:spPr bwMode="auto">
          <a:xfrm>
            <a:off x="4038600" y="3151188"/>
            <a:ext cx="477838"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19" name="Freeform 27"/>
          <p:cNvSpPr>
            <a:spLocks/>
          </p:cNvSpPr>
          <p:nvPr/>
        </p:nvSpPr>
        <p:spPr bwMode="auto">
          <a:xfrm>
            <a:off x="4402138" y="291152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1" name="Freeform 27"/>
          <p:cNvSpPr>
            <a:spLocks/>
          </p:cNvSpPr>
          <p:nvPr/>
        </p:nvSpPr>
        <p:spPr bwMode="auto">
          <a:xfrm>
            <a:off x="4592638" y="2282871"/>
            <a:ext cx="2657475" cy="2652743"/>
          </a:xfrm>
          <a:custGeom>
            <a:avLst/>
            <a:gdLst>
              <a:gd name="T0" fmla="*/ 0 w 1497"/>
              <a:gd name="T1" fmla="*/ 0 h 1070"/>
              <a:gd name="T2" fmla="*/ 1252 w 1497"/>
              <a:gd name="T3" fmla="*/ 375 h 1070"/>
              <a:gd name="T4" fmla="*/ 1472 w 1497"/>
              <a:gd name="T5" fmla="*/ 1070 h 1070"/>
              <a:gd name="connsiteX0" fmla="*/ 0 w 10666"/>
              <a:gd name="connsiteY0" fmla="*/ 4291 h 14291"/>
              <a:gd name="connsiteX1" fmla="*/ 10046 w 10666"/>
              <a:gd name="connsiteY1" fmla="*/ 282 h 14291"/>
              <a:gd name="connsiteX2" fmla="*/ 9833 w 10666"/>
              <a:gd name="connsiteY2" fmla="*/ 14291 h 14291"/>
              <a:gd name="connsiteX0" fmla="*/ 0 w 12318"/>
              <a:gd name="connsiteY0" fmla="*/ 4291 h 13955"/>
              <a:gd name="connsiteX1" fmla="*/ 10046 w 12318"/>
              <a:gd name="connsiteY1" fmla="*/ 282 h 13955"/>
              <a:gd name="connsiteX2" fmla="*/ 12318 w 12318"/>
              <a:gd name="connsiteY2" fmla="*/ 13955 h 13955"/>
              <a:gd name="connsiteX0" fmla="*/ 0 w 12318"/>
              <a:gd name="connsiteY0" fmla="*/ 4616 h 13944"/>
              <a:gd name="connsiteX1" fmla="*/ 10046 w 12318"/>
              <a:gd name="connsiteY1" fmla="*/ 271 h 13944"/>
              <a:gd name="connsiteX2" fmla="*/ 12318 w 12318"/>
              <a:gd name="connsiteY2" fmla="*/ 13944 h 13944"/>
              <a:gd name="connsiteX0" fmla="*/ 0 w 12318"/>
              <a:gd name="connsiteY0" fmla="*/ 4649 h 13977"/>
              <a:gd name="connsiteX1" fmla="*/ 10046 w 12318"/>
              <a:gd name="connsiteY1" fmla="*/ 304 h 13977"/>
              <a:gd name="connsiteX2" fmla="*/ 12318 w 12318"/>
              <a:gd name="connsiteY2" fmla="*/ 13977 h 13977"/>
              <a:gd name="connsiteX0" fmla="*/ 0 w 12318"/>
              <a:gd name="connsiteY0" fmla="*/ 4675 h 14003"/>
              <a:gd name="connsiteX1" fmla="*/ 10046 w 12318"/>
              <a:gd name="connsiteY1" fmla="*/ 330 h 14003"/>
              <a:gd name="connsiteX2" fmla="*/ 12318 w 12318"/>
              <a:gd name="connsiteY2" fmla="*/ 14003 h 14003"/>
              <a:gd name="connsiteX0" fmla="*/ 0 w 12318"/>
              <a:gd name="connsiteY0" fmla="*/ 8473 h 17801"/>
              <a:gd name="connsiteX1" fmla="*/ 10367 w 12318"/>
              <a:gd name="connsiteY1" fmla="*/ 203 h 17801"/>
              <a:gd name="connsiteX2" fmla="*/ 12318 w 12318"/>
              <a:gd name="connsiteY2" fmla="*/ 17801 h 17801"/>
              <a:gd name="connsiteX0" fmla="*/ 0 w 12318"/>
              <a:gd name="connsiteY0" fmla="*/ 7378 h 16706"/>
              <a:gd name="connsiteX1" fmla="*/ 9565 w 12318"/>
              <a:gd name="connsiteY1" fmla="*/ 229 h 16706"/>
              <a:gd name="connsiteX2" fmla="*/ 12318 w 12318"/>
              <a:gd name="connsiteY2" fmla="*/ 16706 h 16706"/>
              <a:gd name="connsiteX0" fmla="*/ 0 w 12318"/>
              <a:gd name="connsiteY0" fmla="*/ 6289 h 15617"/>
              <a:gd name="connsiteX1" fmla="*/ 9244 w 12318"/>
              <a:gd name="connsiteY1" fmla="*/ 261 h 15617"/>
              <a:gd name="connsiteX2" fmla="*/ 12318 w 12318"/>
              <a:gd name="connsiteY2" fmla="*/ 15617 h 15617"/>
            </a:gdLst>
            <a:ahLst/>
            <a:cxnLst>
              <a:cxn ang="0">
                <a:pos x="connsiteX0" y="connsiteY0"/>
              </a:cxn>
              <a:cxn ang="0">
                <a:pos x="connsiteX1" y="connsiteY1"/>
              </a:cxn>
              <a:cxn ang="0">
                <a:pos x="connsiteX2" y="connsiteY2"/>
              </a:cxn>
            </a:cxnLst>
            <a:rect l="l" t="t" r="r" b="b"/>
            <a:pathLst>
              <a:path w="12318" h="15617">
                <a:moveTo>
                  <a:pt x="0" y="6289"/>
                </a:moveTo>
                <a:cubicBezTo>
                  <a:pt x="1236" y="5401"/>
                  <a:pt x="7608" y="-1403"/>
                  <a:pt x="9244" y="261"/>
                </a:cubicBezTo>
                <a:cubicBezTo>
                  <a:pt x="10881" y="1924"/>
                  <a:pt x="12011" y="14262"/>
                  <a:pt x="12318" y="1561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Tree>
    <p:extLst>
      <p:ext uri="{BB962C8B-B14F-4D97-AF65-F5344CB8AC3E}">
        <p14:creationId xmlns:p14="http://schemas.microsoft.com/office/powerpoint/2010/main" val="37701807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5400000">
            <a:off x="4046662" y="2252792"/>
            <a:ext cx="5333156" cy="3305760"/>
            <a:chOff x="789112" y="267109"/>
            <a:chExt cx="5333156" cy="3305760"/>
          </a:xfrm>
        </p:grpSpPr>
        <p:sp>
          <p:nvSpPr>
            <p:cNvPr id="4" name="Isosceles Triangle 3"/>
            <p:cNvSpPr/>
            <p:nvPr/>
          </p:nvSpPr>
          <p:spPr>
            <a:xfrm rot="5400000">
              <a:off x="2716560" y="-552262"/>
              <a:ext cx="1080120" cy="4935016"/>
            </a:xfrm>
            <a:prstGeom prst="triangle">
              <a:avLst/>
            </a:prstGeom>
            <a:gradFill flip="none" rotWithShape="1">
              <a:gsLst>
                <a:gs pos="0">
                  <a:srgbClr val="FF3399">
                    <a:alpha val="77000"/>
                  </a:srgbClr>
                </a:gs>
                <a:gs pos="25000">
                  <a:srgbClr val="FF6633"/>
                </a:gs>
                <a:gs pos="50000">
                  <a:srgbClr val="FFFF00"/>
                </a:gs>
                <a:gs pos="75000">
                  <a:srgbClr val="01A78F"/>
                </a:gs>
                <a:gs pos="100000">
                  <a:srgbClr val="3366F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45"/>
            <p:cNvSpPr>
              <a:spLocks noChangeArrowheads="1"/>
            </p:cNvSpPr>
            <p:nvPr/>
          </p:nvSpPr>
          <p:spPr bwMode="auto">
            <a:xfrm rot="16200000">
              <a:off x="4357761" y="1636031"/>
              <a:ext cx="2879725" cy="649288"/>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 name="Oval 50"/>
            <p:cNvSpPr>
              <a:spLocks noChangeArrowheads="1"/>
            </p:cNvSpPr>
            <p:nvPr/>
          </p:nvSpPr>
          <p:spPr bwMode="auto">
            <a:xfrm rot="16200000">
              <a:off x="5647604" y="1811264"/>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3" name="AutoShape 51"/>
            <p:cNvSpPr>
              <a:spLocks noChangeArrowheads="1"/>
            </p:cNvSpPr>
            <p:nvPr/>
          </p:nvSpPr>
          <p:spPr bwMode="auto">
            <a:xfrm>
              <a:off x="5685657" y="267109"/>
              <a:ext cx="144462" cy="785627"/>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AutoShape 52"/>
            <p:cNvSpPr>
              <a:spLocks noChangeArrowheads="1"/>
            </p:cNvSpPr>
            <p:nvPr/>
          </p:nvSpPr>
          <p:spPr bwMode="auto">
            <a:xfrm flipH="1" flipV="1">
              <a:off x="5709270" y="2780928"/>
              <a:ext cx="144462" cy="791941"/>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8" name="Rectangle 17"/>
          <p:cNvSpPr txBox="1">
            <a:spLocks noChangeArrowheads="1"/>
          </p:cNvSpPr>
          <p:nvPr/>
        </p:nvSpPr>
        <p:spPr>
          <a:xfrm>
            <a:off x="193675" y="1019175"/>
            <a:ext cx="4149725" cy="555307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That was all from single piece of jet</a:t>
            </a:r>
          </a:p>
          <a:p>
            <a:r>
              <a:rPr lang="en-GB" sz="2400" kern="0" dirty="0" smtClean="0">
                <a:solidFill>
                  <a:srgbClr val="008000"/>
                </a:solidFill>
              </a:rPr>
              <a:t>Jet has extended structure</a:t>
            </a:r>
          </a:p>
          <a:p>
            <a:r>
              <a:rPr lang="en-GB" sz="2400" kern="0" dirty="0" smtClean="0">
                <a:solidFill>
                  <a:srgbClr val="008000"/>
                </a:solidFill>
              </a:rPr>
              <a:t>Kinetic Energy density </a:t>
            </a:r>
            <a:r>
              <a:rPr lang="en-GB" sz="2400" kern="0" dirty="0" err="1" smtClean="0">
                <a:solidFill>
                  <a:srgbClr val="008000"/>
                </a:solidFill>
              </a:rPr>
              <a:t>dL</a:t>
            </a:r>
            <a:r>
              <a:rPr lang="en-GB" sz="2400" kern="0" dirty="0" smtClean="0">
                <a:solidFill>
                  <a:srgbClr val="008000"/>
                </a:solidFill>
              </a:rPr>
              <a:t>/</a:t>
            </a:r>
            <a:r>
              <a:rPr lang="en-GB" sz="2400" kern="0" dirty="0" err="1" smtClean="0">
                <a:solidFill>
                  <a:srgbClr val="008000"/>
                </a:solidFill>
              </a:rPr>
              <a:t>dV</a:t>
            </a:r>
            <a:endParaRPr lang="en-GB" sz="2400" kern="0" dirty="0" smtClean="0">
              <a:solidFill>
                <a:srgbClr val="008000"/>
              </a:solidFill>
            </a:endParaRPr>
          </a:p>
          <a:p>
            <a:r>
              <a:rPr lang="en-GB" sz="2400" kern="0" dirty="0" err="1" smtClean="0">
                <a:solidFill>
                  <a:srgbClr val="008000"/>
                </a:solidFill>
              </a:rPr>
              <a:t>dL</a:t>
            </a:r>
            <a:r>
              <a:rPr lang="en-GB" sz="2400" kern="0" dirty="0" err="1" smtClean="0">
                <a:solidFill>
                  <a:srgbClr val="008000"/>
                </a:solidFill>
                <a:sym typeface="Symbol"/>
              </a:rPr>
              <a:t>mdot</a:t>
            </a:r>
            <a:r>
              <a:rPr lang="en-GB" sz="2400" kern="0" dirty="0" smtClean="0">
                <a:solidFill>
                  <a:srgbClr val="008000"/>
                </a:solidFill>
                <a:sym typeface="Symbol"/>
              </a:rPr>
              <a:t> </a:t>
            </a:r>
            <a:r>
              <a:rPr lang="en-GB" sz="2400" kern="0" dirty="0" err="1" smtClean="0">
                <a:solidFill>
                  <a:srgbClr val="008000"/>
                </a:solidFill>
                <a:sym typeface="Symbol"/>
              </a:rPr>
              <a:t>dz</a:t>
            </a:r>
            <a:endParaRPr lang="en-GB" sz="2400" kern="0" dirty="0" smtClean="0">
              <a:solidFill>
                <a:srgbClr val="008000"/>
              </a:solidFill>
            </a:endParaRPr>
          </a:p>
          <a:p>
            <a:r>
              <a:rPr lang="en-GB" sz="2400" kern="0" dirty="0" smtClean="0">
                <a:solidFill>
                  <a:srgbClr val="008000"/>
                </a:solidFill>
              </a:rPr>
              <a:t>Conical jet r=</a:t>
            </a:r>
            <a:r>
              <a:rPr lang="en-GB" sz="2400" kern="0" dirty="0" err="1" smtClean="0">
                <a:solidFill>
                  <a:srgbClr val="008000"/>
                </a:solidFill>
              </a:rPr>
              <a:t>Az</a:t>
            </a:r>
            <a:r>
              <a:rPr lang="en-GB" sz="2400" kern="0" dirty="0" smtClean="0">
                <a:solidFill>
                  <a:srgbClr val="008000"/>
                </a:solidFill>
              </a:rPr>
              <a:t> </a:t>
            </a:r>
            <a:endParaRPr lang="en-GB" sz="2400" kern="0" dirty="0">
              <a:solidFill>
                <a:srgbClr val="008000"/>
              </a:solidFill>
            </a:endParaRPr>
          </a:p>
          <a:p>
            <a:r>
              <a:rPr lang="en-GB" sz="2400" kern="0" dirty="0" err="1" smtClean="0">
                <a:solidFill>
                  <a:srgbClr val="008000"/>
                </a:solidFill>
              </a:rPr>
              <a:t>dV</a:t>
            </a:r>
            <a:r>
              <a:rPr lang="en-GB" sz="2400" kern="0" dirty="0" smtClean="0">
                <a:solidFill>
                  <a:srgbClr val="008000"/>
                </a:solidFill>
              </a:rPr>
              <a:t>=</a:t>
            </a:r>
            <a:r>
              <a:rPr lang="en-GB" sz="2400" kern="0" dirty="0" smtClean="0">
                <a:solidFill>
                  <a:srgbClr val="008000"/>
                </a:solidFill>
                <a:latin typeface="Symbol" pitchFamily="18" charset="2"/>
              </a:rPr>
              <a:t>p</a:t>
            </a:r>
            <a:r>
              <a:rPr lang="en-GB" sz="2400" kern="0" dirty="0" smtClean="0">
                <a:solidFill>
                  <a:srgbClr val="008000"/>
                </a:solidFill>
              </a:rPr>
              <a:t>r</a:t>
            </a:r>
            <a:r>
              <a:rPr lang="en-GB" sz="2400" kern="0" baseline="30000" dirty="0" smtClean="0">
                <a:solidFill>
                  <a:srgbClr val="008000"/>
                </a:solidFill>
              </a:rPr>
              <a:t>2</a:t>
            </a:r>
            <a:r>
              <a:rPr lang="en-GB" sz="2400" kern="0" dirty="0" smtClean="0">
                <a:solidFill>
                  <a:srgbClr val="008000"/>
                </a:solidFill>
              </a:rPr>
              <a:t> </a:t>
            </a:r>
            <a:r>
              <a:rPr lang="en-GB" sz="2400" kern="0" dirty="0" err="1" smtClean="0">
                <a:solidFill>
                  <a:srgbClr val="008000"/>
                </a:solidFill>
              </a:rPr>
              <a:t>dz</a:t>
            </a:r>
            <a:r>
              <a:rPr lang="en-GB" sz="2400" kern="0" dirty="0" smtClean="0">
                <a:solidFill>
                  <a:srgbClr val="008000"/>
                </a:solidFill>
              </a:rPr>
              <a:t>= </a:t>
            </a:r>
            <a:r>
              <a:rPr lang="en-GB" sz="2400" kern="0" dirty="0" smtClean="0">
                <a:solidFill>
                  <a:srgbClr val="008000"/>
                </a:solidFill>
                <a:latin typeface="Symbol" pitchFamily="18" charset="2"/>
              </a:rPr>
              <a:t>p</a:t>
            </a:r>
            <a:r>
              <a:rPr lang="en-GB" sz="2400" kern="0" dirty="0" smtClean="0">
                <a:solidFill>
                  <a:srgbClr val="008000"/>
                </a:solidFill>
              </a:rPr>
              <a:t> A</a:t>
            </a:r>
            <a:r>
              <a:rPr lang="en-GB" sz="2400" kern="0" baseline="30000" dirty="0" smtClean="0">
                <a:solidFill>
                  <a:srgbClr val="008000"/>
                </a:solidFill>
              </a:rPr>
              <a:t>2</a:t>
            </a:r>
            <a:r>
              <a:rPr lang="en-GB" sz="2400" kern="0" dirty="0" smtClean="0">
                <a:solidFill>
                  <a:srgbClr val="008000"/>
                </a:solidFill>
              </a:rPr>
              <a:t> z</a:t>
            </a:r>
            <a:r>
              <a:rPr lang="en-GB" sz="2400" kern="0" baseline="30000" dirty="0" smtClean="0">
                <a:solidFill>
                  <a:srgbClr val="008000"/>
                </a:solidFill>
              </a:rPr>
              <a:t>2 </a:t>
            </a:r>
            <a:r>
              <a:rPr lang="en-GB" sz="2400" kern="0" dirty="0" err="1" smtClean="0">
                <a:solidFill>
                  <a:srgbClr val="008000"/>
                </a:solidFill>
              </a:rPr>
              <a:t>dz</a:t>
            </a:r>
            <a:endParaRPr lang="en-GB" sz="2400" kern="0" dirty="0" smtClean="0">
              <a:solidFill>
                <a:srgbClr val="008000"/>
              </a:solidFill>
            </a:endParaRPr>
          </a:p>
          <a:p>
            <a:r>
              <a:rPr lang="en-GB" sz="2400" kern="0" dirty="0" smtClean="0">
                <a:solidFill>
                  <a:srgbClr val="008000"/>
                </a:solidFill>
              </a:rPr>
              <a:t>UKE </a:t>
            </a:r>
            <a:r>
              <a:rPr lang="en-GB" sz="2400" kern="0" dirty="0" smtClean="0">
                <a:solidFill>
                  <a:srgbClr val="008000"/>
                </a:solidFill>
                <a:sym typeface="Symbol"/>
              </a:rPr>
              <a:t> </a:t>
            </a:r>
            <a:r>
              <a:rPr lang="en-GB" sz="2400" kern="0" dirty="0" err="1" smtClean="0">
                <a:solidFill>
                  <a:srgbClr val="008000"/>
                </a:solidFill>
                <a:sym typeface="Symbol"/>
              </a:rPr>
              <a:t>mdot</a:t>
            </a:r>
            <a:r>
              <a:rPr lang="en-GB" sz="2400" kern="0" dirty="0" smtClean="0">
                <a:solidFill>
                  <a:srgbClr val="008000"/>
                </a:solidFill>
                <a:sym typeface="Symbol"/>
              </a:rPr>
              <a:t>  </a:t>
            </a:r>
            <a:r>
              <a:rPr lang="en-GB" sz="2400" kern="0" dirty="0">
                <a:solidFill>
                  <a:srgbClr val="008000"/>
                </a:solidFill>
              </a:rPr>
              <a:t>(z/z0)</a:t>
            </a:r>
            <a:r>
              <a:rPr lang="en-GB" sz="2400" kern="0" baseline="30000" dirty="0">
                <a:solidFill>
                  <a:srgbClr val="008000"/>
                </a:solidFill>
              </a:rPr>
              <a:t>-</a:t>
            </a:r>
            <a:r>
              <a:rPr lang="en-GB" sz="2400" kern="0" baseline="30000" dirty="0" smtClean="0">
                <a:solidFill>
                  <a:srgbClr val="008000"/>
                </a:solidFill>
              </a:rPr>
              <a:t>2</a:t>
            </a:r>
            <a:endParaRPr lang="en-GB" sz="2400" kern="0" dirty="0" smtClean="0">
              <a:solidFill>
                <a:srgbClr val="008000"/>
              </a:solidFill>
            </a:endParaRPr>
          </a:p>
          <a:p>
            <a:r>
              <a:rPr lang="en-GB" sz="2400" kern="0" dirty="0" smtClean="0">
                <a:solidFill>
                  <a:srgbClr val="008000"/>
                </a:solidFill>
              </a:rPr>
              <a:t>UB=UB(r0) (z/z0)</a:t>
            </a:r>
            <a:r>
              <a:rPr lang="en-GB" sz="2400" kern="0" baseline="30000" dirty="0" smtClean="0">
                <a:solidFill>
                  <a:srgbClr val="008000"/>
                </a:solidFill>
              </a:rPr>
              <a:t>-2</a:t>
            </a:r>
          </a:p>
          <a:p>
            <a:r>
              <a:rPr lang="en-GB" sz="2400" kern="0" dirty="0" err="1" smtClean="0">
                <a:solidFill>
                  <a:srgbClr val="008000"/>
                </a:solidFill>
              </a:rPr>
              <a:t>Urel</a:t>
            </a:r>
            <a:r>
              <a:rPr lang="en-GB" sz="2400" kern="0" dirty="0" smtClean="0">
                <a:solidFill>
                  <a:srgbClr val="008000"/>
                </a:solidFill>
              </a:rPr>
              <a:t>=</a:t>
            </a:r>
            <a:r>
              <a:rPr lang="en-GB" sz="2400" kern="0" dirty="0" err="1" smtClean="0">
                <a:solidFill>
                  <a:srgbClr val="008000"/>
                </a:solidFill>
              </a:rPr>
              <a:t>Urel</a:t>
            </a:r>
            <a:r>
              <a:rPr lang="en-GB" sz="2400" kern="0" dirty="0" smtClean="0">
                <a:solidFill>
                  <a:srgbClr val="008000"/>
                </a:solidFill>
              </a:rPr>
              <a:t>(r0)(z/z0)</a:t>
            </a:r>
            <a:r>
              <a:rPr lang="en-GB" sz="2400" kern="0" baseline="30000" dirty="0" smtClean="0">
                <a:solidFill>
                  <a:srgbClr val="008000"/>
                </a:solidFill>
              </a:rPr>
              <a:t>-2</a:t>
            </a:r>
          </a:p>
          <a:p>
            <a:r>
              <a:rPr lang="en-GB" sz="2400" kern="0" dirty="0" smtClean="0">
                <a:solidFill>
                  <a:srgbClr val="008000"/>
                </a:solidFill>
              </a:rPr>
              <a:t>N(g)=K f(g) so K goes as z </a:t>
            </a:r>
            <a:r>
              <a:rPr lang="en-GB" sz="2400" kern="0" baseline="30000" dirty="0" smtClean="0">
                <a:solidFill>
                  <a:srgbClr val="008000"/>
                </a:solidFill>
              </a:rPr>
              <a:t>-2</a:t>
            </a:r>
          </a:p>
          <a:p>
            <a:pPr marL="0" indent="0">
              <a:buNone/>
            </a:pPr>
            <a:endParaRPr lang="en-GB" sz="2400" kern="0" dirty="0">
              <a:solidFill>
                <a:srgbClr val="008000"/>
              </a:solidFill>
            </a:endParaRPr>
          </a:p>
        </p:txBody>
      </p:sp>
      <p:sp>
        <p:nvSpPr>
          <p:cNvPr id="9" name="Rectangle 8"/>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Extended jet</a:t>
            </a:r>
            <a:endParaRPr lang="en-GB" sz="4400" b="1" dirty="0">
              <a:solidFill>
                <a:srgbClr val="008000"/>
              </a:solidFill>
            </a:endParaRPr>
          </a:p>
        </p:txBody>
      </p:sp>
    </p:spTree>
    <p:extLst>
      <p:ext uri="{BB962C8B-B14F-4D97-AF65-F5344CB8AC3E}">
        <p14:creationId xmlns:p14="http://schemas.microsoft.com/office/powerpoint/2010/main" val="28291221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154236"/>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Black hole binaries –</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r>
              <a:rPr lang="en-GB" dirty="0" smtClean="0">
                <a:solidFill>
                  <a:srgbClr val="008000"/>
                </a:solidFill>
              </a:rPr>
              <a:t>Black hole spin</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075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rot="5400000">
            <a:off x="2716560" y="-552262"/>
            <a:ext cx="1080120" cy="4935016"/>
          </a:xfrm>
          <a:prstGeom prst="triangle">
            <a:avLst/>
          </a:prstGeom>
          <a:gradFill flip="none" rotWithShape="1">
            <a:gsLst>
              <a:gs pos="0">
                <a:srgbClr val="FF3399">
                  <a:alpha val="77000"/>
                </a:srgbClr>
              </a:gs>
              <a:gs pos="25000">
                <a:srgbClr val="FF6633"/>
              </a:gs>
              <a:gs pos="50000">
                <a:srgbClr val="FFFF00"/>
              </a:gs>
              <a:gs pos="75000">
                <a:srgbClr val="01A78F"/>
              </a:gs>
              <a:gs pos="100000">
                <a:srgbClr val="3366F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45"/>
          <p:cNvSpPr>
            <a:spLocks noChangeArrowheads="1"/>
          </p:cNvSpPr>
          <p:nvPr/>
        </p:nvSpPr>
        <p:spPr bwMode="auto">
          <a:xfrm rot="16200000">
            <a:off x="4357761" y="1636031"/>
            <a:ext cx="2879725" cy="649288"/>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 name="Oval 50"/>
          <p:cNvSpPr>
            <a:spLocks noChangeArrowheads="1"/>
          </p:cNvSpPr>
          <p:nvPr/>
        </p:nvSpPr>
        <p:spPr bwMode="auto">
          <a:xfrm rot="16200000">
            <a:off x="5647604" y="1811264"/>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9" name="Straight Arrow Connector 8"/>
          <p:cNvCxnSpPr/>
          <p:nvPr/>
        </p:nvCxnSpPr>
        <p:spPr>
          <a:xfrm flipV="1">
            <a:off x="899592" y="2924944"/>
            <a:ext cx="0" cy="3456384"/>
          </a:xfrm>
          <a:prstGeom prst="straightConnector1">
            <a:avLst/>
          </a:prstGeom>
          <a:ln w="508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592" y="6381328"/>
            <a:ext cx="7632848" cy="0"/>
          </a:xfrm>
          <a:prstGeom prst="line">
            <a:avLst/>
          </a:prstGeom>
          <a:ln w="508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115616" y="6381328"/>
            <a:ext cx="7416824" cy="523220"/>
          </a:xfrm>
          <a:prstGeom prst="rect">
            <a:avLst/>
          </a:prstGeom>
          <a:noFill/>
        </p:spPr>
        <p:txBody>
          <a:bodyPr wrap="square" rtlCol="0">
            <a:spAutoFit/>
          </a:bodyPr>
          <a:lstStyle/>
          <a:p>
            <a:r>
              <a:rPr lang="en-GB" sz="2800" dirty="0" smtClean="0">
                <a:latin typeface="Times New Roman" pitchFamily="18" charset="0"/>
                <a:cs typeface="Times New Roman" pitchFamily="18" charset="0"/>
              </a:rPr>
              <a:t>Radio          IR          optical       UV          X-ray</a:t>
            </a:r>
            <a:endParaRPr lang="en-GB" sz="2800" dirty="0">
              <a:latin typeface="Times New Roman" pitchFamily="18" charset="0"/>
              <a:cs typeface="Times New Roman" pitchFamily="18" charset="0"/>
            </a:endParaRPr>
          </a:p>
        </p:txBody>
      </p:sp>
      <p:sp>
        <p:nvSpPr>
          <p:cNvPr id="62" name="TextBox 61"/>
          <p:cNvSpPr txBox="1"/>
          <p:nvPr/>
        </p:nvSpPr>
        <p:spPr>
          <a:xfrm rot="16200000">
            <a:off x="-860248" y="3532657"/>
            <a:ext cx="2520280" cy="584775"/>
          </a:xfrm>
          <a:prstGeom prst="rect">
            <a:avLst/>
          </a:prstGeom>
          <a:noFill/>
        </p:spPr>
        <p:txBody>
          <a:bodyPr wrap="square" rtlCol="0">
            <a:spAutoFit/>
          </a:bodyPr>
          <a:lstStyle/>
          <a:p>
            <a:r>
              <a:rPr lang="en-GB" sz="3200" dirty="0" smtClean="0">
                <a:latin typeface="Times New Roman" pitchFamily="18" charset="0"/>
                <a:cs typeface="Times New Roman" pitchFamily="18" charset="0"/>
              </a:rPr>
              <a:t>Log </a:t>
            </a:r>
            <a:r>
              <a:rPr lang="en-GB" sz="3200" dirty="0" err="1" smtClean="0">
                <a:latin typeface="Symbol" pitchFamily="18" charset="2"/>
                <a:cs typeface="Times New Roman" pitchFamily="18" charset="0"/>
              </a:rPr>
              <a:t>n</a:t>
            </a:r>
            <a:r>
              <a:rPr lang="en-GB" sz="3200" dirty="0" err="1" smtClean="0">
                <a:latin typeface="Times New Roman" pitchFamily="18" charset="0"/>
                <a:cs typeface="Times New Roman" pitchFamily="18" charset="0"/>
              </a:rPr>
              <a:t>f</a:t>
            </a:r>
            <a:r>
              <a:rPr lang="en-GB" sz="3200" dirty="0" smtClean="0">
                <a:latin typeface="Times New Roman" pitchFamily="18" charset="0"/>
                <a:cs typeface="Times New Roman" pitchFamily="18" charset="0"/>
              </a:rPr>
              <a:t>(</a:t>
            </a:r>
            <a:r>
              <a:rPr lang="en-GB" sz="3200" dirty="0" smtClean="0">
                <a:latin typeface="Symbol" pitchFamily="18" charset="2"/>
                <a:cs typeface="Times New Roman" pitchFamily="18" charset="0"/>
              </a:rPr>
              <a:t>n</a:t>
            </a:r>
            <a:r>
              <a:rPr lang="en-GB" sz="3200" dirty="0" smtClean="0">
                <a:latin typeface="Times New Roman" pitchFamily="18" charset="0"/>
                <a:cs typeface="Times New Roman" pitchFamily="18" charset="0"/>
              </a:rPr>
              <a:t>)</a:t>
            </a:r>
            <a:endParaRPr lang="en-GB" sz="3200" dirty="0">
              <a:latin typeface="Times New Roman" pitchFamily="18" charset="0"/>
              <a:cs typeface="Times New Roman" pitchFamily="18" charset="0"/>
            </a:endParaRPr>
          </a:p>
        </p:txBody>
      </p:sp>
      <p:sp>
        <p:nvSpPr>
          <p:cNvPr id="73" name="AutoShape 51"/>
          <p:cNvSpPr>
            <a:spLocks noChangeArrowheads="1"/>
          </p:cNvSpPr>
          <p:nvPr/>
        </p:nvSpPr>
        <p:spPr bwMode="auto">
          <a:xfrm>
            <a:off x="5685657" y="267109"/>
            <a:ext cx="144462" cy="785627"/>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AutoShape 52"/>
          <p:cNvSpPr>
            <a:spLocks noChangeArrowheads="1"/>
          </p:cNvSpPr>
          <p:nvPr/>
        </p:nvSpPr>
        <p:spPr bwMode="auto">
          <a:xfrm flipH="1" flipV="1">
            <a:off x="5709270" y="2780928"/>
            <a:ext cx="144462" cy="791941"/>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73" t="6546" r="10196" b="19741"/>
          <a:stretch/>
        </p:blipFill>
        <p:spPr bwMode="auto">
          <a:xfrm>
            <a:off x="1115616" y="3790951"/>
            <a:ext cx="6999684" cy="245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17"/>
          <p:cNvSpPr txBox="1">
            <a:spLocks noChangeArrowheads="1"/>
          </p:cNvSpPr>
          <p:nvPr/>
        </p:nvSpPr>
        <p:spPr>
          <a:xfrm>
            <a:off x="6442075" y="330312"/>
            <a:ext cx="2339975" cy="5553075"/>
          </a:xfrm>
          <a:prstGeom prst="rect">
            <a:avLst/>
          </a:prstGeom>
          <a:noFill/>
          <a:ln/>
          <a:extLst>
            <a:ext uri="{91240B29-F687-4f45-9708-019B960494DF}">
              <a14:hiddenLine xmlns:a14="http://schemas.microsoft.com/office/drawing/2010/main" w="9525">
                <a:solidFill>
                  <a:srgbClr val="0066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solidFill>
                  <a:srgbClr val="008000"/>
                </a:solidFill>
              </a:rPr>
              <a:t>Self absorption gives flat spectrum</a:t>
            </a:r>
          </a:p>
          <a:p>
            <a:r>
              <a:rPr lang="en-GB" sz="2400" kern="0" dirty="0" smtClean="0">
                <a:solidFill>
                  <a:srgbClr val="008000"/>
                </a:solidFill>
              </a:rPr>
              <a:t>And all emission above SSA is dominated by base</a:t>
            </a:r>
          </a:p>
          <a:p>
            <a:pPr marL="0" indent="0">
              <a:buNone/>
            </a:pPr>
            <a:endParaRPr lang="en-GB" sz="2400" kern="0" dirty="0">
              <a:solidFill>
                <a:srgbClr val="008000"/>
              </a:solidFill>
            </a:endParaRPr>
          </a:p>
        </p:txBody>
      </p:sp>
    </p:spTree>
    <p:extLst>
      <p:ext uri="{BB962C8B-B14F-4D97-AF65-F5344CB8AC3E}">
        <p14:creationId xmlns:p14="http://schemas.microsoft.com/office/powerpoint/2010/main" val="28565716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341" y="922816"/>
            <a:ext cx="4246835" cy="421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2816"/>
            <a:ext cx="4477641" cy="424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4070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4102" name="Rectangle 6"/>
          <p:cNvSpPr>
            <a:spLocks noChangeArrowheads="1"/>
          </p:cNvSpPr>
          <p:nvPr/>
        </p:nvSpPr>
        <p:spPr bwMode="auto">
          <a:xfrm>
            <a:off x="8370888" y="6326188"/>
            <a:ext cx="8477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bg1"/>
                </a:solidFill>
              </a:rPr>
              <a:t>2 years</a:t>
            </a:r>
            <a:endParaRPr lang="en-US">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 look like a disc but small tail to high energies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1830576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 </a:t>
            </a:r>
            <a:r>
              <a:rPr lang="en-GB" sz="4400" b="1" dirty="0" smtClean="0">
                <a:solidFill>
                  <a:srgbClr val="008000"/>
                </a:solidFill>
              </a:rPr>
              <a:t>Accretion flows – Jet</a:t>
            </a:r>
            <a:endParaRPr lang="en-GB" sz="4400" b="1" dirty="0">
              <a:solidFill>
                <a:srgbClr val="008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179771"/>
            <a:ext cx="7143750" cy="531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smtClean="0">
                <a:solidFill>
                  <a:srgbClr val="008000"/>
                </a:solidFill>
              </a:rPr>
              <a:t>Corbel et al 2012</a:t>
            </a:r>
            <a:endParaRPr lang="en-GB" dirty="0">
              <a:solidFill>
                <a:srgbClr val="008000"/>
              </a:solidFill>
            </a:endParaRPr>
          </a:p>
        </p:txBody>
      </p:sp>
      <p:sp>
        <p:nvSpPr>
          <p:cNvPr id="8" name="Rectangle 7"/>
          <p:cNvSpPr/>
          <p:nvPr/>
        </p:nvSpPr>
        <p:spPr bwMode="auto">
          <a:xfrm>
            <a:off x="7886700" y="1428750"/>
            <a:ext cx="161925" cy="4400550"/>
          </a:xfrm>
          <a:prstGeom prst="rect">
            <a:avLst/>
          </a:prstGeom>
          <a:solidFill>
            <a:srgbClr val="CC3399">
              <a:alpha val="30000"/>
            </a:srgb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2076450" y="2000250"/>
            <a:ext cx="2019300" cy="461665"/>
          </a:xfrm>
          <a:prstGeom prst="rect">
            <a:avLst/>
          </a:prstGeom>
          <a:noFill/>
        </p:spPr>
        <p:txBody>
          <a:bodyPr wrap="square" rtlCol="0">
            <a:spAutoFit/>
          </a:bodyPr>
          <a:lstStyle/>
          <a:p>
            <a:r>
              <a:rPr lang="en-GB" dirty="0" smtClean="0">
                <a:solidFill>
                  <a:srgbClr val="0070C0"/>
                </a:solidFill>
              </a:rPr>
              <a:t>Low/hard</a:t>
            </a:r>
            <a:endParaRPr lang="en-GB" dirty="0">
              <a:solidFill>
                <a:srgbClr val="0070C0"/>
              </a:solidFill>
            </a:endParaRPr>
          </a:p>
        </p:txBody>
      </p:sp>
      <p:sp>
        <p:nvSpPr>
          <p:cNvPr id="10" name="TextBox 9"/>
          <p:cNvSpPr txBox="1"/>
          <p:nvPr/>
        </p:nvSpPr>
        <p:spPr>
          <a:xfrm rot="16200000">
            <a:off x="7398099" y="3856960"/>
            <a:ext cx="2019300" cy="461665"/>
          </a:xfrm>
          <a:prstGeom prst="rect">
            <a:avLst/>
          </a:prstGeom>
          <a:noFill/>
        </p:spPr>
        <p:txBody>
          <a:bodyPr wrap="square" rtlCol="0">
            <a:spAutoFit/>
          </a:bodyPr>
          <a:lstStyle/>
          <a:p>
            <a:r>
              <a:rPr lang="en-GB" dirty="0" smtClean="0">
                <a:solidFill>
                  <a:srgbClr val="CC3399"/>
                </a:solidFill>
              </a:rPr>
              <a:t>Very high </a:t>
            </a:r>
            <a:endParaRPr lang="en-GB" dirty="0">
              <a:solidFill>
                <a:srgbClr val="CC3399"/>
              </a:solidFill>
            </a:endParaRPr>
          </a:p>
        </p:txBody>
      </p:sp>
      <p:sp>
        <p:nvSpPr>
          <p:cNvPr id="5" name="Rectangle 4"/>
          <p:cNvSpPr/>
          <p:nvPr/>
        </p:nvSpPr>
        <p:spPr bwMode="auto">
          <a:xfrm>
            <a:off x="6550925" y="2000250"/>
            <a:ext cx="1105469" cy="2436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469037" y="1959306"/>
            <a:ext cx="1335775" cy="274917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29" t="20178" r="32744" b="14565"/>
          <a:stretch/>
        </p:blipFill>
        <p:spPr bwMode="auto">
          <a:xfrm>
            <a:off x="5281684" y="2784143"/>
            <a:ext cx="1392071" cy="135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752600" y="1428750"/>
            <a:ext cx="5098576" cy="4381500"/>
          </a:xfrm>
          <a:prstGeom prst="rect">
            <a:avLst/>
          </a:prstGeom>
          <a:solidFill>
            <a:schemeClr val="accent2">
              <a:lumMod val="75000"/>
              <a:alpha val="3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rot="16200000">
            <a:off x="6291712" y="3856960"/>
            <a:ext cx="2019300" cy="461665"/>
          </a:xfrm>
          <a:prstGeom prst="rect">
            <a:avLst/>
          </a:prstGeom>
          <a:noFill/>
        </p:spPr>
        <p:txBody>
          <a:bodyPr wrap="square" rtlCol="0">
            <a:spAutoFit/>
          </a:bodyPr>
          <a:lstStyle/>
          <a:p>
            <a:r>
              <a:rPr lang="en-GB" dirty="0" smtClean="0">
                <a:solidFill>
                  <a:srgbClr val="FF0000"/>
                </a:solidFill>
              </a:rPr>
              <a:t>High/soft</a:t>
            </a:r>
            <a:endParaRPr lang="en-GB" dirty="0">
              <a:solidFill>
                <a:srgbClr val="FF0000"/>
              </a:solidFill>
            </a:endParaRPr>
          </a:p>
        </p:txBody>
      </p:sp>
    </p:spTree>
    <p:extLst>
      <p:ext uri="{BB962C8B-B14F-4D97-AF65-F5344CB8AC3E}">
        <p14:creationId xmlns:p14="http://schemas.microsoft.com/office/powerpoint/2010/main" val="38791725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flipV="1">
            <a:off x="5624513" y="4645025"/>
            <a:ext cx="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1" name="Line 4"/>
          <p:cNvSpPr>
            <a:spLocks noChangeShapeType="1"/>
          </p:cNvSpPr>
          <p:nvPr/>
        </p:nvSpPr>
        <p:spPr bwMode="auto">
          <a:xfrm>
            <a:off x="5624513" y="6245225"/>
            <a:ext cx="2362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52" name="Freeform 5"/>
          <p:cNvSpPr>
            <a:spLocks/>
          </p:cNvSpPr>
          <p:nvPr/>
        </p:nvSpPr>
        <p:spPr bwMode="auto">
          <a:xfrm>
            <a:off x="5805488" y="4468813"/>
            <a:ext cx="1262062" cy="1527175"/>
          </a:xfrm>
          <a:custGeom>
            <a:avLst/>
            <a:gdLst>
              <a:gd name="T0" fmla="*/ 0 w 795"/>
              <a:gd name="T1" fmla="*/ 2147483647 h 962"/>
              <a:gd name="T2" fmla="*/ 2147483647 w 795"/>
              <a:gd name="T3" fmla="*/ 2147483647 h 962"/>
              <a:gd name="T4" fmla="*/ 2147483647 w 795"/>
              <a:gd name="T5" fmla="*/ 2147483647 h 962"/>
              <a:gd name="T6" fmla="*/ 0 60000 65536"/>
              <a:gd name="T7" fmla="*/ 0 60000 65536"/>
              <a:gd name="T8" fmla="*/ 0 60000 65536"/>
              <a:gd name="T9" fmla="*/ 0 w 795"/>
              <a:gd name="T10" fmla="*/ 0 h 962"/>
              <a:gd name="T11" fmla="*/ 795 w 795"/>
              <a:gd name="T12" fmla="*/ 962 h 962"/>
            </a:gdLst>
            <a:ahLst/>
            <a:cxnLst>
              <a:cxn ang="T6">
                <a:pos x="T0" y="T1"/>
              </a:cxn>
              <a:cxn ang="T7">
                <a:pos x="T2" y="T3"/>
              </a:cxn>
              <a:cxn ang="T8">
                <a:pos x="T4" y="T5"/>
              </a:cxn>
            </a:cxnLst>
            <a:rect l="T9" t="T10" r="T11" b="T12"/>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653" name="Text Box 6"/>
          <p:cNvSpPr txBox="1">
            <a:spLocks noChangeArrowheads="1"/>
          </p:cNvSpPr>
          <p:nvPr/>
        </p:nvSpPr>
        <p:spPr bwMode="auto">
          <a:xfrm>
            <a:off x="5700713" y="63357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800" i="0">
                <a:solidFill>
                  <a:srgbClr val="008000"/>
                </a:solidFill>
              </a:rPr>
              <a:t>Log </a:t>
            </a:r>
            <a:r>
              <a:rPr lang="en-GB" sz="1800" i="0">
                <a:solidFill>
                  <a:srgbClr val="008000"/>
                </a:solidFill>
                <a:latin typeface="Symbol" pitchFamily="18" charset="2"/>
              </a:rPr>
              <a:t>n</a:t>
            </a:r>
          </a:p>
        </p:txBody>
      </p:sp>
      <p:sp>
        <p:nvSpPr>
          <p:cNvPr id="27654" name="Text Box 7"/>
          <p:cNvSpPr txBox="1">
            <a:spLocks noChangeArrowheads="1"/>
          </p:cNvSpPr>
          <p:nvPr/>
        </p:nvSpPr>
        <p:spPr bwMode="auto">
          <a:xfrm rot="-5400000">
            <a:off x="4031457" y="5109368"/>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800" i="0" dirty="0">
                <a:solidFill>
                  <a:srgbClr val="008000"/>
                </a:solidFill>
              </a:rPr>
              <a:t>Log  </a:t>
            </a:r>
            <a:r>
              <a:rPr lang="en-GB" sz="1800" i="0" dirty="0">
                <a:solidFill>
                  <a:srgbClr val="008000"/>
                </a:solidFill>
                <a:latin typeface="Symbol" pitchFamily="18" charset="2"/>
              </a:rPr>
              <a:t>n</a:t>
            </a:r>
            <a:r>
              <a:rPr lang="en-GB" sz="1800" i="0" dirty="0">
                <a:solidFill>
                  <a:srgbClr val="008000"/>
                </a:solidFill>
              </a:rPr>
              <a:t> f(</a:t>
            </a:r>
            <a:r>
              <a:rPr lang="en-GB" sz="1800" i="0" dirty="0">
                <a:solidFill>
                  <a:srgbClr val="008000"/>
                </a:solidFill>
                <a:latin typeface="Symbol" pitchFamily="18" charset="2"/>
              </a:rPr>
              <a:t>n) </a:t>
            </a:r>
          </a:p>
        </p:txBody>
      </p:sp>
      <p:sp>
        <p:nvSpPr>
          <p:cNvPr id="27655" name="AutoShape 8"/>
          <p:cNvSpPr>
            <a:spLocks noChangeArrowheads="1"/>
          </p:cNvSpPr>
          <p:nvPr/>
        </p:nvSpPr>
        <p:spPr bwMode="auto">
          <a:xfrm>
            <a:off x="4876800" y="2425700"/>
            <a:ext cx="39624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p:spPr>
        <p:txBody>
          <a:bodyPr wrap="none" anchor="ctr"/>
          <a:lstStyle/>
          <a:p>
            <a:endParaRPr lang="en-GB"/>
          </a:p>
        </p:txBody>
      </p:sp>
      <p:sp>
        <p:nvSpPr>
          <p:cNvPr id="27656" name="AutoShape 9"/>
          <p:cNvSpPr>
            <a:spLocks noChangeArrowheads="1"/>
          </p:cNvSpPr>
          <p:nvPr/>
        </p:nvSpPr>
        <p:spPr bwMode="auto">
          <a:xfrm rot="16934371" flipV="1">
            <a:off x="6019006" y="2321719"/>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57" name="Oval 12"/>
          <p:cNvSpPr>
            <a:spLocks noChangeArrowheads="1"/>
          </p:cNvSpPr>
          <p:nvPr/>
        </p:nvSpPr>
        <p:spPr bwMode="auto">
          <a:xfrm>
            <a:off x="6675438" y="2874963"/>
            <a:ext cx="261937" cy="242887"/>
          </a:xfrm>
          <a:prstGeom prst="ellipse">
            <a:avLst/>
          </a:prstGeom>
          <a:solidFill>
            <a:schemeClr val="tx1"/>
          </a:solidFill>
          <a:ln w="9525">
            <a:solidFill>
              <a:schemeClr val="tx1"/>
            </a:solidFill>
            <a:round/>
            <a:headEnd/>
            <a:tailEnd/>
          </a:ln>
        </p:spPr>
        <p:txBody>
          <a:bodyPr wrap="none" anchor="ctr"/>
          <a:lstStyle/>
          <a:p>
            <a:endParaRPr lang="en-US"/>
          </a:p>
        </p:txBody>
      </p:sp>
      <p:sp>
        <p:nvSpPr>
          <p:cNvPr id="27658" name="AutoShape 11"/>
          <p:cNvSpPr>
            <a:spLocks noChangeArrowheads="1"/>
          </p:cNvSpPr>
          <p:nvPr/>
        </p:nvSpPr>
        <p:spPr bwMode="auto">
          <a:xfrm rot="16934371" flipV="1">
            <a:off x="5797551" y="2327275"/>
            <a:ext cx="385762" cy="189388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59" name="AutoShape 66"/>
          <p:cNvSpPr>
            <a:spLocks noChangeArrowheads="1"/>
          </p:cNvSpPr>
          <p:nvPr/>
        </p:nvSpPr>
        <p:spPr bwMode="auto">
          <a:xfrm rot="15516024" flipV="1">
            <a:off x="7451725" y="2493963"/>
            <a:ext cx="363538" cy="1604962"/>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60" name="Freeform 68"/>
          <p:cNvSpPr>
            <a:spLocks/>
          </p:cNvSpPr>
          <p:nvPr/>
        </p:nvSpPr>
        <p:spPr bwMode="auto">
          <a:xfrm>
            <a:off x="6299200" y="4829175"/>
            <a:ext cx="2655888" cy="814388"/>
          </a:xfrm>
          <a:custGeom>
            <a:avLst/>
            <a:gdLst>
              <a:gd name="T0" fmla="*/ 0 w 1673"/>
              <a:gd name="T1" fmla="*/ 2147483647 h 513"/>
              <a:gd name="T2" fmla="*/ 2147483647 w 1673"/>
              <a:gd name="T3" fmla="*/ 2147483647 h 513"/>
              <a:gd name="T4" fmla="*/ 2147483647 w 1673"/>
              <a:gd name="T5" fmla="*/ 2147483647 h 513"/>
              <a:gd name="T6" fmla="*/ 2147483647 w 1673"/>
              <a:gd name="T7" fmla="*/ 2147483647 h 513"/>
              <a:gd name="T8" fmla="*/ 0 60000 65536"/>
              <a:gd name="T9" fmla="*/ 0 60000 65536"/>
              <a:gd name="T10" fmla="*/ 0 60000 65536"/>
              <a:gd name="T11" fmla="*/ 0 60000 65536"/>
              <a:gd name="T12" fmla="*/ 0 w 1673"/>
              <a:gd name="T13" fmla="*/ 0 h 513"/>
              <a:gd name="T14" fmla="*/ 1673 w 1673"/>
              <a:gd name="T15" fmla="*/ 513 h 513"/>
            </a:gdLst>
            <a:ahLst/>
            <a:cxnLst>
              <a:cxn ang="T8">
                <a:pos x="T0" y="T1"/>
              </a:cxn>
              <a:cxn ang="T9">
                <a:pos x="T2" y="T3"/>
              </a:cxn>
              <a:cxn ang="T10">
                <a:pos x="T4" y="T5"/>
              </a:cxn>
              <a:cxn ang="T11">
                <a:pos x="T6" y="T7"/>
              </a:cxn>
            </a:cxnLst>
            <a:rect l="T12" t="T13" r="T14" b="T15"/>
            <a:pathLst>
              <a:path w="1673" h="513">
                <a:moveTo>
                  <a:pt x="0" y="513"/>
                </a:moveTo>
                <a:cubicBezTo>
                  <a:pt x="55" y="440"/>
                  <a:pt x="168" y="152"/>
                  <a:pt x="329" y="76"/>
                </a:cubicBezTo>
                <a:cubicBezTo>
                  <a:pt x="490" y="0"/>
                  <a:pt x="745" y="44"/>
                  <a:pt x="969" y="58"/>
                </a:cubicBezTo>
                <a:cubicBezTo>
                  <a:pt x="1193" y="72"/>
                  <a:pt x="1556" y="142"/>
                  <a:pt x="1673" y="159"/>
                </a:cubicBezTo>
              </a:path>
            </a:pathLst>
          </a:cu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661" name="AutoShape 69"/>
          <p:cNvSpPr>
            <a:spLocks noChangeArrowheads="1"/>
          </p:cNvSpPr>
          <p:nvPr/>
        </p:nvSpPr>
        <p:spPr bwMode="auto">
          <a:xfrm rot="15037915" flipV="1">
            <a:off x="7196138" y="2409825"/>
            <a:ext cx="363537" cy="1604963"/>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7662" name="Group 75"/>
          <p:cNvGrpSpPr>
            <a:grpSpLocks/>
          </p:cNvGrpSpPr>
          <p:nvPr/>
        </p:nvGrpSpPr>
        <p:grpSpPr bwMode="auto">
          <a:xfrm>
            <a:off x="7412038" y="2786063"/>
            <a:ext cx="206375" cy="439737"/>
            <a:chOff x="843" y="2880"/>
            <a:chExt cx="216" cy="576"/>
          </a:xfrm>
        </p:grpSpPr>
        <p:sp>
          <p:nvSpPr>
            <p:cNvPr id="27779" name="Freeform 76"/>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80" name="Freeform 77"/>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3" name="Group 81"/>
          <p:cNvGrpSpPr>
            <a:grpSpLocks/>
          </p:cNvGrpSpPr>
          <p:nvPr/>
        </p:nvGrpSpPr>
        <p:grpSpPr bwMode="auto">
          <a:xfrm flipH="1">
            <a:off x="6978650" y="2452688"/>
            <a:ext cx="98425" cy="439737"/>
            <a:chOff x="843" y="2880"/>
            <a:chExt cx="216" cy="576"/>
          </a:xfrm>
        </p:grpSpPr>
        <p:sp>
          <p:nvSpPr>
            <p:cNvPr id="27777" name="Freeform 8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78" name="Freeform 8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4" name="Group 87"/>
          <p:cNvGrpSpPr>
            <a:grpSpLocks/>
          </p:cNvGrpSpPr>
          <p:nvPr/>
        </p:nvGrpSpPr>
        <p:grpSpPr bwMode="auto">
          <a:xfrm flipH="1">
            <a:off x="7143750" y="2524125"/>
            <a:ext cx="98425" cy="439738"/>
            <a:chOff x="843" y="2880"/>
            <a:chExt cx="216" cy="576"/>
          </a:xfrm>
        </p:grpSpPr>
        <p:sp>
          <p:nvSpPr>
            <p:cNvPr id="27775" name="Freeform 88"/>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76" name="Freeform 89"/>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5" name="Group 90"/>
          <p:cNvGrpSpPr>
            <a:grpSpLocks/>
          </p:cNvGrpSpPr>
          <p:nvPr/>
        </p:nvGrpSpPr>
        <p:grpSpPr bwMode="auto">
          <a:xfrm flipH="1">
            <a:off x="7194550" y="3025775"/>
            <a:ext cx="98425" cy="439738"/>
            <a:chOff x="843" y="2880"/>
            <a:chExt cx="216" cy="576"/>
          </a:xfrm>
        </p:grpSpPr>
        <p:sp>
          <p:nvSpPr>
            <p:cNvPr id="27773" name="Freeform 91"/>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74" name="Freeform 92"/>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6" name="Group 93"/>
          <p:cNvGrpSpPr>
            <a:grpSpLocks/>
          </p:cNvGrpSpPr>
          <p:nvPr/>
        </p:nvGrpSpPr>
        <p:grpSpPr bwMode="auto">
          <a:xfrm flipH="1">
            <a:off x="7410450" y="3027363"/>
            <a:ext cx="98425" cy="439737"/>
            <a:chOff x="843" y="2880"/>
            <a:chExt cx="216" cy="576"/>
          </a:xfrm>
        </p:grpSpPr>
        <p:sp>
          <p:nvSpPr>
            <p:cNvPr id="27771" name="Freeform 94"/>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72" name="Freeform 95"/>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7" name="Group 106"/>
          <p:cNvGrpSpPr>
            <a:grpSpLocks/>
          </p:cNvGrpSpPr>
          <p:nvPr/>
        </p:nvGrpSpPr>
        <p:grpSpPr bwMode="auto">
          <a:xfrm flipH="1">
            <a:off x="6048375" y="2732088"/>
            <a:ext cx="206375" cy="439737"/>
            <a:chOff x="843" y="2880"/>
            <a:chExt cx="216" cy="576"/>
          </a:xfrm>
        </p:grpSpPr>
        <p:sp>
          <p:nvSpPr>
            <p:cNvPr id="27769" name="Freeform 107"/>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70" name="Freeform 108"/>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8" name="Group 109"/>
          <p:cNvGrpSpPr>
            <a:grpSpLocks/>
          </p:cNvGrpSpPr>
          <p:nvPr/>
        </p:nvGrpSpPr>
        <p:grpSpPr bwMode="auto">
          <a:xfrm flipH="1">
            <a:off x="6146800" y="2401888"/>
            <a:ext cx="206375" cy="439737"/>
            <a:chOff x="843" y="2880"/>
            <a:chExt cx="216" cy="576"/>
          </a:xfrm>
        </p:grpSpPr>
        <p:sp>
          <p:nvSpPr>
            <p:cNvPr id="27767" name="Freeform 110"/>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68" name="Freeform 111"/>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69" name="Group 121"/>
          <p:cNvGrpSpPr>
            <a:grpSpLocks/>
          </p:cNvGrpSpPr>
          <p:nvPr/>
        </p:nvGrpSpPr>
        <p:grpSpPr bwMode="auto">
          <a:xfrm flipH="1">
            <a:off x="7408863" y="2478088"/>
            <a:ext cx="206375" cy="439737"/>
            <a:chOff x="843" y="2880"/>
            <a:chExt cx="216" cy="576"/>
          </a:xfrm>
        </p:grpSpPr>
        <p:sp>
          <p:nvSpPr>
            <p:cNvPr id="27765" name="Freeform 12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66" name="Freeform 12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0" name="Group 124"/>
          <p:cNvGrpSpPr>
            <a:grpSpLocks/>
          </p:cNvGrpSpPr>
          <p:nvPr/>
        </p:nvGrpSpPr>
        <p:grpSpPr bwMode="auto">
          <a:xfrm flipH="1">
            <a:off x="6346825" y="2479675"/>
            <a:ext cx="206375" cy="439738"/>
            <a:chOff x="843" y="2880"/>
            <a:chExt cx="216" cy="576"/>
          </a:xfrm>
        </p:grpSpPr>
        <p:sp>
          <p:nvSpPr>
            <p:cNvPr id="27763" name="Freeform 125"/>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64" name="Freeform 126"/>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1" name="Group 133"/>
          <p:cNvGrpSpPr>
            <a:grpSpLocks/>
          </p:cNvGrpSpPr>
          <p:nvPr/>
        </p:nvGrpSpPr>
        <p:grpSpPr bwMode="auto">
          <a:xfrm flipH="1">
            <a:off x="6391275" y="2943225"/>
            <a:ext cx="206375" cy="439738"/>
            <a:chOff x="843" y="2880"/>
            <a:chExt cx="216" cy="576"/>
          </a:xfrm>
        </p:grpSpPr>
        <p:sp>
          <p:nvSpPr>
            <p:cNvPr id="27761" name="Freeform 134"/>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62" name="Freeform 135"/>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2" name="Group 139"/>
          <p:cNvGrpSpPr>
            <a:grpSpLocks/>
          </p:cNvGrpSpPr>
          <p:nvPr/>
        </p:nvGrpSpPr>
        <p:grpSpPr bwMode="auto">
          <a:xfrm flipH="1">
            <a:off x="6946900" y="3101975"/>
            <a:ext cx="206375" cy="439738"/>
            <a:chOff x="843" y="2880"/>
            <a:chExt cx="216" cy="576"/>
          </a:xfrm>
        </p:grpSpPr>
        <p:sp>
          <p:nvSpPr>
            <p:cNvPr id="27759" name="Freeform 140"/>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60" name="Freeform 141"/>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3" name="Group 145"/>
          <p:cNvGrpSpPr>
            <a:grpSpLocks/>
          </p:cNvGrpSpPr>
          <p:nvPr/>
        </p:nvGrpSpPr>
        <p:grpSpPr bwMode="auto">
          <a:xfrm flipH="1">
            <a:off x="6237288" y="2814638"/>
            <a:ext cx="206375" cy="439737"/>
            <a:chOff x="843" y="2880"/>
            <a:chExt cx="216" cy="576"/>
          </a:xfrm>
        </p:grpSpPr>
        <p:sp>
          <p:nvSpPr>
            <p:cNvPr id="27757" name="Freeform 146"/>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58" name="Freeform 147"/>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4" name="Group 148"/>
          <p:cNvGrpSpPr>
            <a:grpSpLocks/>
          </p:cNvGrpSpPr>
          <p:nvPr/>
        </p:nvGrpSpPr>
        <p:grpSpPr bwMode="auto">
          <a:xfrm flipH="1">
            <a:off x="6481763" y="2503488"/>
            <a:ext cx="206375" cy="439737"/>
            <a:chOff x="843" y="2880"/>
            <a:chExt cx="216" cy="576"/>
          </a:xfrm>
        </p:grpSpPr>
        <p:sp>
          <p:nvSpPr>
            <p:cNvPr id="27755" name="Freeform 149"/>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56" name="Freeform 150"/>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75" name="Group 58"/>
          <p:cNvGrpSpPr>
            <a:grpSpLocks/>
          </p:cNvGrpSpPr>
          <p:nvPr/>
        </p:nvGrpSpPr>
        <p:grpSpPr bwMode="auto">
          <a:xfrm>
            <a:off x="6632575" y="1741488"/>
            <a:ext cx="349250" cy="1204912"/>
            <a:chOff x="6310313" y="1058863"/>
            <a:chExt cx="1028700" cy="1204912"/>
          </a:xfrm>
        </p:grpSpPr>
        <p:sp>
          <p:nvSpPr>
            <p:cNvPr id="27753" name="Freeform 40"/>
            <p:cNvSpPr>
              <a:spLocks/>
            </p:cNvSpPr>
            <p:nvPr/>
          </p:nvSpPr>
          <p:spPr bwMode="auto">
            <a:xfrm>
              <a:off x="6310313" y="1058863"/>
              <a:ext cx="1017587" cy="1204912"/>
            </a:xfrm>
            <a:custGeom>
              <a:avLst/>
              <a:gdLst>
                <a:gd name="T0" fmla="*/ 0 w 833"/>
                <a:gd name="T1" fmla="*/ 2147483647 h 759"/>
                <a:gd name="T2" fmla="*/ 2147483647 w 833"/>
                <a:gd name="T3" fmla="*/ 2147483647 h 759"/>
                <a:gd name="T4" fmla="*/ 2147483647 w 833"/>
                <a:gd name="T5" fmla="*/ 2147483647 h 759"/>
                <a:gd name="T6" fmla="*/ 2147483647 w 833"/>
                <a:gd name="T7" fmla="*/ 2147483647 h 759"/>
                <a:gd name="T8" fmla="*/ 2147483647 w 833"/>
                <a:gd name="T9" fmla="*/ 0 h 759"/>
                <a:gd name="T10" fmla="*/ 0 60000 65536"/>
                <a:gd name="T11" fmla="*/ 0 60000 65536"/>
                <a:gd name="T12" fmla="*/ 0 60000 65536"/>
                <a:gd name="T13" fmla="*/ 0 60000 65536"/>
                <a:gd name="T14" fmla="*/ 0 60000 65536"/>
                <a:gd name="T15" fmla="*/ 0 w 833"/>
                <a:gd name="T16" fmla="*/ 0 h 759"/>
                <a:gd name="T17" fmla="*/ 833 w 833"/>
                <a:gd name="T18" fmla="*/ 759 h 759"/>
              </a:gdLst>
              <a:ahLst/>
              <a:cxnLst>
                <a:cxn ang="T10">
                  <a:pos x="T0" y="T1"/>
                </a:cxn>
                <a:cxn ang="T11">
                  <a:pos x="T2" y="T3"/>
                </a:cxn>
                <a:cxn ang="T12">
                  <a:pos x="T4" y="T5"/>
                </a:cxn>
                <a:cxn ang="T13">
                  <a:pos x="T6" y="T7"/>
                </a:cxn>
                <a:cxn ang="T14">
                  <a:pos x="T8" y="T9"/>
                </a:cxn>
              </a:cxnLst>
              <a:rect l="T15" t="T16" r="T17" b="T18"/>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GB"/>
            </a:p>
          </p:txBody>
        </p:sp>
        <p:sp>
          <p:nvSpPr>
            <p:cNvPr id="27754" name="Freeform 41"/>
            <p:cNvSpPr>
              <a:spLocks/>
            </p:cNvSpPr>
            <p:nvPr/>
          </p:nvSpPr>
          <p:spPr bwMode="auto">
            <a:xfrm>
              <a:off x="6321425" y="1103313"/>
              <a:ext cx="1017588" cy="1155700"/>
            </a:xfrm>
            <a:custGeom>
              <a:avLst/>
              <a:gdLst>
                <a:gd name="T0" fmla="*/ 2147483647 w 833"/>
                <a:gd name="T1" fmla="*/ 2147483647 h 728"/>
                <a:gd name="T2" fmla="*/ 2147483647 w 833"/>
                <a:gd name="T3" fmla="*/ 2147483647 h 728"/>
                <a:gd name="T4" fmla="*/ 2147483647 w 833"/>
                <a:gd name="T5" fmla="*/ 2147483647 h 728"/>
                <a:gd name="T6" fmla="*/ 2147483647 w 833"/>
                <a:gd name="T7" fmla="*/ 2147483647 h 728"/>
                <a:gd name="T8" fmla="*/ 2147483647 w 833"/>
                <a:gd name="T9" fmla="*/ 0 h 728"/>
                <a:gd name="T10" fmla="*/ 0 60000 65536"/>
                <a:gd name="T11" fmla="*/ 0 60000 65536"/>
                <a:gd name="T12" fmla="*/ 0 60000 65536"/>
                <a:gd name="T13" fmla="*/ 0 60000 65536"/>
                <a:gd name="T14" fmla="*/ 0 60000 65536"/>
                <a:gd name="T15" fmla="*/ 0 w 833"/>
                <a:gd name="T16" fmla="*/ 0 h 728"/>
                <a:gd name="T17" fmla="*/ 833 w 833"/>
                <a:gd name="T18" fmla="*/ 728 h 728"/>
              </a:gdLst>
              <a:ahLst/>
              <a:cxnLst>
                <a:cxn ang="T10">
                  <a:pos x="T0" y="T1"/>
                </a:cxn>
                <a:cxn ang="T11">
                  <a:pos x="T2" y="T3"/>
                </a:cxn>
                <a:cxn ang="T12">
                  <a:pos x="T4" y="T5"/>
                </a:cxn>
                <a:cxn ang="T13">
                  <a:pos x="T6" y="T7"/>
                </a:cxn>
                <a:cxn ang="T14">
                  <a:pos x="T8" y="T9"/>
                </a:cxn>
              </a:cxnLst>
              <a:rect l="T15" t="T16" r="T17" b="T18"/>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GB"/>
            </a:p>
          </p:txBody>
        </p:sp>
      </p:grpSp>
      <p:sp>
        <p:nvSpPr>
          <p:cNvPr id="27690" name="Line 4"/>
          <p:cNvSpPr>
            <a:spLocks noChangeShapeType="1"/>
          </p:cNvSpPr>
          <p:nvPr/>
        </p:nvSpPr>
        <p:spPr bwMode="auto">
          <a:xfrm flipV="1">
            <a:off x="1066801" y="4645025"/>
            <a:ext cx="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91" name="Line 5"/>
          <p:cNvSpPr>
            <a:spLocks noChangeShapeType="1"/>
          </p:cNvSpPr>
          <p:nvPr/>
        </p:nvSpPr>
        <p:spPr bwMode="auto">
          <a:xfrm>
            <a:off x="1066801" y="6245225"/>
            <a:ext cx="2362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692" name="Freeform 6"/>
          <p:cNvSpPr>
            <a:spLocks/>
          </p:cNvSpPr>
          <p:nvPr/>
        </p:nvSpPr>
        <p:spPr bwMode="auto">
          <a:xfrm>
            <a:off x="1219201" y="5026025"/>
            <a:ext cx="914400" cy="990600"/>
          </a:xfrm>
          <a:custGeom>
            <a:avLst/>
            <a:gdLst>
              <a:gd name="T0" fmla="*/ 0 w 576"/>
              <a:gd name="T1" fmla="*/ 2147483647 h 624"/>
              <a:gd name="T2" fmla="*/ 2147483647 w 576"/>
              <a:gd name="T3" fmla="*/ 0 h 624"/>
              <a:gd name="T4" fmla="*/ 2147483647 w 576"/>
              <a:gd name="T5" fmla="*/ 2147483647 h 624"/>
              <a:gd name="T6" fmla="*/ 0 60000 65536"/>
              <a:gd name="T7" fmla="*/ 0 60000 65536"/>
              <a:gd name="T8" fmla="*/ 0 60000 65536"/>
              <a:gd name="T9" fmla="*/ 0 w 576"/>
              <a:gd name="T10" fmla="*/ 0 h 624"/>
              <a:gd name="T11" fmla="*/ 576 w 576"/>
              <a:gd name="T12" fmla="*/ 624 h 624"/>
            </a:gdLst>
            <a:ahLst/>
            <a:cxnLst>
              <a:cxn ang="T6">
                <a:pos x="T0" y="T1"/>
              </a:cxn>
              <a:cxn ang="T7">
                <a:pos x="T2" y="T3"/>
              </a:cxn>
              <a:cxn ang="T8">
                <a:pos x="T4" y="T5"/>
              </a:cxn>
            </a:cxnLst>
            <a:rect l="T9" t="T10" r="T11" b="T12"/>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693" name="Freeform 7"/>
          <p:cNvSpPr>
            <a:spLocks/>
          </p:cNvSpPr>
          <p:nvPr/>
        </p:nvSpPr>
        <p:spPr bwMode="auto">
          <a:xfrm>
            <a:off x="1538288" y="4757738"/>
            <a:ext cx="2003425" cy="1236662"/>
          </a:xfrm>
          <a:custGeom>
            <a:avLst/>
            <a:gdLst>
              <a:gd name="T0" fmla="*/ 0 w 1262"/>
              <a:gd name="T1" fmla="*/ 2147483647 h 779"/>
              <a:gd name="T2" fmla="*/ 2147483647 w 1262"/>
              <a:gd name="T3" fmla="*/ 2147483647 h 779"/>
              <a:gd name="T4" fmla="*/ 2147483647 w 1262"/>
              <a:gd name="T5" fmla="*/ 2147483647 h 779"/>
              <a:gd name="T6" fmla="*/ 2147483647 w 1262"/>
              <a:gd name="T7" fmla="*/ 2147483647 h 779"/>
              <a:gd name="T8" fmla="*/ 2147483647 w 1262"/>
              <a:gd name="T9" fmla="*/ 2147483647 h 779"/>
              <a:gd name="T10" fmla="*/ 0 60000 65536"/>
              <a:gd name="T11" fmla="*/ 0 60000 65536"/>
              <a:gd name="T12" fmla="*/ 0 60000 65536"/>
              <a:gd name="T13" fmla="*/ 0 60000 65536"/>
              <a:gd name="T14" fmla="*/ 0 60000 65536"/>
              <a:gd name="T15" fmla="*/ 0 w 1262"/>
              <a:gd name="T16" fmla="*/ 0 h 779"/>
              <a:gd name="T17" fmla="*/ 1262 w 1262"/>
              <a:gd name="T18" fmla="*/ 779 h 779"/>
            </a:gdLst>
            <a:ahLst/>
            <a:cxnLst>
              <a:cxn ang="T10">
                <a:pos x="T0" y="T1"/>
              </a:cxn>
              <a:cxn ang="T11">
                <a:pos x="T2" y="T3"/>
              </a:cxn>
              <a:cxn ang="T12">
                <a:pos x="T4" y="T5"/>
              </a:cxn>
              <a:cxn ang="T13">
                <a:pos x="T6" y="T7"/>
              </a:cxn>
              <a:cxn ang="T14">
                <a:pos x="T8" y="T9"/>
              </a:cxn>
            </a:cxnLst>
            <a:rect l="T15" t="T16" r="T17" b="T18"/>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7694" name="Text Box 8"/>
          <p:cNvSpPr txBox="1">
            <a:spLocks noChangeArrowheads="1"/>
          </p:cNvSpPr>
          <p:nvPr/>
        </p:nvSpPr>
        <p:spPr bwMode="auto">
          <a:xfrm>
            <a:off x="1143001" y="63357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800" i="0">
                <a:solidFill>
                  <a:srgbClr val="008000"/>
                </a:solidFill>
              </a:rPr>
              <a:t>Log </a:t>
            </a:r>
            <a:r>
              <a:rPr lang="en-GB" sz="1800" i="0">
                <a:solidFill>
                  <a:srgbClr val="008000"/>
                </a:solidFill>
                <a:latin typeface="Symbol" pitchFamily="18" charset="2"/>
              </a:rPr>
              <a:t>n</a:t>
            </a:r>
          </a:p>
        </p:txBody>
      </p:sp>
      <p:sp>
        <p:nvSpPr>
          <p:cNvPr id="27695" name="Text Box 9"/>
          <p:cNvSpPr txBox="1">
            <a:spLocks noChangeArrowheads="1"/>
          </p:cNvSpPr>
          <p:nvPr/>
        </p:nvSpPr>
        <p:spPr bwMode="auto">
          <a:xfrm rot="16200000">
            <a:off x="-526255" y="5109368"/>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800" i="0">
                <a:solidFill>
                  <a:srgbClr val="008000"/>
                </a:solidFill>
              </a:rPr>
              <a:t>Log  </a:t>
            </a:r>
            <a:r>
              <a:rPr lang="en-GB" sz="1800" i="0">
                <a:solidFill>
                  <a:srgbClr val="008000"/>
                </a:solidFill>
                <a:latin typeface="Symbol" pitchFamily="18" charset="2"/>
              </a:rPr>
              <a:t>n</a:t>
            </a:r>
            <a:r>
              <a:rPr lang="en-GB" sz="1800" i="0">
                <a:solidFill>
                  <a:srgbClr val="008000"/>
                </a:solidFill>
              </a:rPr>
              <a:t> f(</a:t>
            </a:r>
            <a:r>
              <a:rPr lang="en-GB" sz="1800" i="0">
                <a:solidFill>
                  <a:srgbClr val="008000"/>
                </a:solidFill>
                <a:latin typeface="Symbol" pitchFamily="18" charset="2"/>
              </a:rPr>
              <a:t>n) </a:t>
            </a:r>
          </a:p>
        </p:txBody>
      </p:sp>
      <p:sp>
        <p:nvSpPr>
          <p:cNvPr id="27696" name="AutoShape 10"/>
          <p:cNvSpPr>
            <a:spLocks noChangeArrowheads="1"/>
          </p:cNvSpPr>
          <p:nvPr/>
        </p:nvSpPr>
        <p:spPr bwMode="auto">
          <a:xfrm>
            <a:off x="319088" y="2425700"/>
            <a:ext cx="39624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GB"/>
          </a:p>
        </p:txBody>
      </p:sp>
      <p:grpSp>
        <p:nvGrpSpPr>
          <p:cNvPr id="27697" name="Group 11"/>
          <p:cNvGrpSpPr>
            <a:grpSpLocks/>
          </p:cNvGrpSpPr>
          <p:nvPr/>
        </p:nvGrpSpPr>
        <p:grpSpPr bwMode="auto">
          <a:xfrm>
            <a:off x="2435224" y="2124075"/>
            <a:ext cx="914399" cy="1638300"/>
            <a:chOff x="899" y="2296"/>
            <a:chExt cx="496" cy="1032"/>
          </a:xfrm>
        </p:grpSpPr>
        <p:grpSp>
          <p:nvGrpSpPr>
            <p:cNvPr id="27741" name="Group 12"/>
            <p:cNvGrpSpPr>
              <a:grpSpLocks/>
            </p:cNvGrpSpPr>
            <p:nvPr/>
          </p:nvGrpSpPr>
          <p:grpSpPr bwMode="auto">
            <a:xfrm>
              <a:off x="899" y="2512"/>
              <a:ext cx="216" cy="576"/>
              <a:chOff x="843" y="2880"/>
              <a:chExt cx="216" cy="576"/>
            </a:xfrm>
          </p:grpSpPr>
          <p:sp>
            <p:nvSpPr>
              <p:cNvPr id="27751" name="Freeform 13"/>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52" name="Freeform 14"/>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42" name="Group 15"/>
            <p:cNvGrpSpPr>
              <a:grpSpLocks/>
            </p:cNvGrpSpPr>
            <p:nvPr/>
          </p:nvGrpSpPr>
          <p:grpSpPr bwMode="auto">
            <a:xfrm>
              <a:off x="1035" y="2752"/>
              <a:ext cx="216" cy="576"/>
              <a:chOff x="843" y="2880"/>
              <a:chExt cx="216" cy="576"/>
            </a:xfrm>
          </p:grpSpPr>
          <p:sp>
            <p:nvSpPr>
              <p:cNvPr id="27749" name="Freeform 16"/>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50" name="Freeform 17"/>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43" name="Group 18"/>
            <p:cNvGrpSpPr>
              <a:grpSpLocks/>
            </p:cNvGrpSpPr>
            <p:nvPr/>
          </p:nvGrpSpPr>
          <p:grpSpPr bwMode="auto">
            <a:xfrm>
              <a:off x="1179" y="2520"/>
              <a:ext cx="216" cy="576"/>
              <a:chOff x="843" y="2880"/>
              <a:chExt cx="216" cy="576"/>
            </a:xfrm>
          </p:grpSpPr>
          <p:sp>
            <p:nvSpPr>
              <p:cNvPr id="27747" name="Freeform 19"/>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48" name="Freeform 20"/>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44" name="Group 21"/>
            <p:cNvGrpSpPr>
              <a:grpSpLocks/>
            </p:cNvGrpSpPr>
            <p:nvPr/>
          </p:nvGrpSpPr>
          <p:grpSpPr bwMode="auto">
            <a:xfrm>
              <a:off x="1035" y="2296"/>
              <a:ext cx="216" cy="576"/>
              <a:chOff x="843" y="2880"/>
              <a:chExt cx="216" cy="576"/>
            </a:xfrm>
          </p:grpSpPr>
          <p:sp>
            <p:nvSpPr>
              <p:cNvPr id="27745" name="Freeform 2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46" name="Freeform 2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27698" name="Group 24"/>
          <p:cNvGrpSpPr>
            <a:grpSpLocks/>
          </p:cNvGrpSpPr>
          <p:nvPr/>
        </p:nvGrpSpPr>
        <p:grpSpPr bwMode="auto">
          <a:xfrm>
            <a:off x="2276476" y="2581273"/>
            <a:ext cx="471487" cy="787400"/>
            <a:chOff x="899" y="2296"/>
            <a:chExt cx="496" cy="1032"/>
          </a:xfrm>
        </p:grpSpPr>
        <p:grpSp>
          <p:nvGrpSpPr>
            <p:cNvPr id="27729" name="Group 25"/>
            <p:cNvGrpSpPr>
              <a:grpSpLocks/>
            </p:cNvGrpSpPr>
            <p:nvPr/>
          </p:nvGrpSpPr>
          <p:grpSpPr bwMode="auto">
            <a:xfrm>
              <a:off x="899" y="2512"/>
              <a:ext cx="216" cy="576"/>
              <a:chOff x="843" y="2880"/>
              <a:chExt cx="216" cy="576"/>
            </a:xfrm>
          </p:grpSpPr>
          <p:sp>
            <p:nvSpPr>
              <p:cNvPr id="27739" name="Freeform 26"/>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40" name="Freeform 27"/>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30" name="Group 28"/>
            <p:cNvGrpSpPr>
              <a:grpSpLocks/>
            </p:cNvGrpSpPr>
            <p:nvPr/>
          </p:nvGrpSpPr>
          <p:grpSpPr bwMode="auto">
            <a:xfrm>
              <a:off x="1035" y="2752"/>
              <a:ext cx="216" cy="576"/>
              <a:chOff x="843" y="2880"/>
              <a:chExt cx="216" cy="576"/>
            </a:xfrm>
          </p:grpSpPr>
          <p:sp>
            <p:nvSpPr>
              <p:cNvPr id="27737" name="Freeform 29"/>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38" name="Freeform 30"/>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31" name="Group 31"/>
            <p:cNvGrpSpPr>
              <a:grpSpLocks/>
            </p:cNvGrpSpPr>
            <p:nvPr/>
          </p:nvGrpSpPr>
          <p:grpSpPr bwMode="auto">
            <a:xfrm>
              <a:off x="1179" y="2520"/>
              <a:ext cx="216" cy="576"/>
              <a:chOff x="843" y="2880"/>
              <a:chExt cx="216" cy="576"/>
            </a:xfrm>
          </p:grpSpPr>
          <p:sp>
            <p:nvSpPr>
              <p:cNvPr id="27735" name="Freeform 3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36" name="Freeform 3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32" name="Group 34"/>
            <p:cNvGrpSpPr>
              <a:grpSpLocks/>
            </p:cNvGrpSpPr>
            <p:nvPr/>
          </p:nvGrpSpPr>
          <p:grpSpPr bwMode="auto">
            <a:xfrm>
              <a:off x="1035" y="2296"/>
              <a:ext cx="216" cy="576"/>
              <a:chOff x="843" y="2880"/>
              <a:chExt cx="216" cy="576"/>
            </a:xfrm>
          </p:grpSpPr>
          <p:sp>
            <p:nvSpPr>
              <p:cNvPr id="27733" name="Freeform 35"/>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34" name="Freeform 36"/>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27699" name="Group 37"/>
          <p:cNvGrpSpPr>
            <a:grpSpLocks/>
          </p:cNvGrpSpPr>
          <p:nvPr/>
        </p:nvGrpSpPr>
        <p:grpSpPr bwMode="auto">
          <a:xfrm flipH="1">
            <a:off x="1090616" y="2114550"/>
            <a:ext cx="914399" cy="1638300"/>
            <a:chOff x="899" y="2296"/>
            <a:chExt cx="496" cy="1032"/>
          </a:xfrm>
        </p:grpSpPr>
        <p:grpSp>
          <p:nvGrpSpPr>
            <p:cNvPr id="27717" name="Group 38"/>
            <p:cNvGrpSpPr>
              <a:grpSpLocks/>
            </p:cNvGrpSpPr>
            <p:nvPr/>
          </p:nvGrpSpPr>
          <p:grpSpPr bwMode="auto">
            <a:xfrm>
              <a:off x="899" y="2512"/>
              <a:ext cx="216" cy="576"/>
              <a:chOff x="843" y="2880"/>
              <a:chExt cx="216" cy="576"/>
            </a:xfrm>
          </p:grpSpPr>
          <p:sp>
            <p:nvSpPr>
              <p:cNvPr id="27727" name="Freeform 39"/>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28" name="Freeform 40"/>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18" name="Group 41"/>
            <p:cNvGrpSpPr>
              <a:grpSpLocks/>
            </p:cNvGrpSpPr>
            <p:nvPr/>
          </p:nvGrpSpPr>
          <p:grpSpPr bwMode="auto">
            <a:xfrm>
              <a:off x="1035" y="2752"/>
              <a:ext cx="216" cy="576"/>
              <a:chOff x="843" y="2880"/>
              <a:chExt cx="216" cy="576"/>
            </a:xfrm>
          </p:grpSpPr>
          <p:sp>
            <p:nvSpPr>
              <p:cNvPr id="27725" name="Freeform 4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26" name="Freeform 4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19" name="Group 44"/>
            <p:cNvGrpSpPr>
              <a:grpSpLocks/>
            </p:cNvGrpSpPr>
            <p:nvPr/>
          </p:nvGrpSpPr>
          <p:grpSpPr bwMode="auto">
            <a:xfrm>
              <a:off x="1179" y="2520"/>
              <a:ext cx="216" cy="576"/>
              <a:chOff x="843" y="2880"/>
              <a:chExt cx="216" cy="576"/>
            </a:xfrm>
          </p:grpSpPr>
          <p:sp>
            <p:nvSpPr>
              <p:cNvPr id="27723" name="Freeform 45"/>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24" name="Freeform 46"/>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20" name="Group 47"/>
            <p:cNvGrpSpPr>
              <a:grpSpLocks/>
            </p:cNvGrpSpPr>
            <p:nvPr/>
          </p:nvGrpSpPr>
          <p:grpSpPr bwMode="auto">
            <a:xfrm>
              <a:off x="1035" y="2296"/>
              <a:ext cx="216" cy="576"/>
              <a:chOff x="843" y="2880"/>
              <a:chExt cx="216" cy="576"/>
            </a:xfrm>
          </p:grpSpPr>
          <p:sp>
            <p:nvSpPr>
              <p:cNvPr id="27721" name="Freeform 48"/>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22" name="Freeform 49"/>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27700" name="Group 50"/>
          <p:cNvGrpSpPr>
            <a:grpSpLocks/>
          </p:cNvGrpSpPr>
          <p:nvPr/>
        </p:nvGrpSpPr>
        <p:grpSpPr bwMode="auto">
          <a:xfrm flipH="1">
            <a:off x="1735141" y="2641598"/>
            <a:ext cx="471487" cy="787400"/>
            <a:chOff x="899" y="2296"/>
            <a:chExt cx="496" cy="1032"/>
          </a:xfrm>
        </p:grpSpPr>
        <p:grpSp>
          <p:nvGrpSpPr>
            <p:cNvPr id="27705" name="Group 51"/>
            <p:cNvGrpSpPr>
              <a:grpSpLocks/>
            </p:cNvGrpSpPr>
            <p:nvPr/>
          </p:nvGrpSpPr>
          <p:grpSpPr bwMode="auto">
            <a:xfrm>
              <a:off x="899" y="2512"/>
              <a:ext cx="216" cy="576"/>
              <a:chOff x="843" y="2880"/>
              <a:chExt cx="216" cy="576"/>
            </a:xfrm>
          </p:grpSpPr>
          <p:sp>
            <p:nvSpPr>
              <p:cNvPr id="27715" name="Freeform 52"/>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16" name="Freeform 53"/>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06" name="Group 54"/>
            <p:cNvGrpSpPr>
              <a:grpSpLocks/>
            </p:cNvGrpSpPr>
            <p:nvPr/>
          </p:nvGrpSpPr>
          <p:grpSpPr bwMode="auto">
            <a:xfrm>
              <a:off x="1035" y="2752"/>
              <a:ext cx="216" cy="576"/>
              <a:chOff x="843" y="2880"/>
              <a:chExt cx="216" cy="576"/>
            </a:xfrm>
          </p:grpSpPr>
          <p:sp>
            <p:nvSpPr>
              <p:cNvPr id="27713" name="Freeform 55"/>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14" name="Freeform 56"/>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07" name="Group 57"/>
            <p:cNvGrpSpPr>
              <a:grpSpLocks/>
            </p:cNvGrpSpPr>
            <p:nvPr/>
          </p:nvGrpSpPr>
          <p:grpSpPr bwMode="auto">
            <a:xfrm>
              <a:off x="1179" y="2520"/>
              <a:ext cx="216" cy="576"/>
              <a:chOff x="843" y="2880"/>
              <a:chExt cx="216" cy="576"/>
            </a:xfrm>
          </p:grpSpPr>
          <p:sp>
            <p:nvSpPr>
              <p:cNvPr id="27711" name="Freeform 58"/>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12" name="Freeform 59"/>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708" name="Group 60"/>
            <p:cNvGrpSpPr>
              <a:grpSpLocks/>
            </p:cNvGrpSpPr>
            <p:nvPr/>
          </p:nvGrpSpPr>
          <p:grpSpPr bwMode="auto">
            <a:xfrm>
              <a:off x="1035" y="2296"/>
              <a:ext cx="216" cy="576"/>
              <a:chOff x="843" y="2880"/>
              <a:chExt cx="216" cy="576"/>
            </a:xfrm>
          </p:grpSpPr>
          <p:sp>
            <p:nvSpPr>
              <p:cNvPr id="27709" name="Freeform 61"/>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710" name="Freeform 62"/>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sp>
        <p:nvSpPr>
          <p:cNvPr id="27701" name="AutoShape 63"/>
          <p:cNvSpPr>
            <a:spLocks noChangeArrowheads="1"/>
          </p:cNvSpPr>
          <p:nvPr/>
        </p:nvSpPr>
        <p:spPr bwMode="auto">
          <a:xfrm rot="16934371" flipV="1">
            <a:off x="1461294" y="2321719"/>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702" name="AutoShape 64"/>
          <p:cNvSpPr>
            <a:spLocks noChangeArrowheads="1"/>
          </p:cNvSpPr>
          <p:nvPr/>
        </p:nvSpPr>
        <p:spPr bwMode="auto">
          <a:xfrm rot="15516024" flipV="1">
            <a:off x="2659857" y="2343944"/>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703" name="AutoShape 65"/>
          <p:cNvSpPr>
            <a:spLocks noChangeArrowheads="1"/>
          </p:cNvSpPr>
          <p:nvPr/>
        </p:nvSpPr>
        <p:spPr bwMode="auto">
          <a:xfrm rot="16934371" flipV="1">
            <a:off x="1239839" y="2327275"/>
            <a:ext cx="385762" cy="189388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704" name="Oval 66"/>
          <p:cNvSpPr>
            <a:spLocks noChangeArrowheads="1"/>
          </p:cNvSpPr>
          <p:nvPr/>
        </p:nvSpPr>
        <p:spPr bwMode="auto">
          <a:xfrm>
            <a:off x="2117726" y="2874963"/>
            <a:ext cx="261937" cy="242887"/>
          </a:xfrm>
          <a:prstGeom prst="ellipse">
            <a:avLst/>
          </a:prstGeom>
          <a:solidFill>
            <a:schemeClr val="tx1"/>
          </a:solidFill>
          <a:ln w="9525">
            <a:solidFill>
              <a:schemeClr val="tx1"/>
            </a:solidFill>
            <a:round/>
            <a:headEnd/>
            <a:tailEnd/>
          </a:ln>
        </p:spPr>
        <p:txBody>
          <a:bodyPr wrap="none" anchor="ctr"/>
          <a:lstStyle/>
          <a:p>
            <a:endParaRPr lang="en-US"/>
          </a:p>
        </p:txBody>
      </p:sp>
      <p:sp>
        <p:nvSpPr>
          <p:cNvPr id="27677" name="Freeform 68"/>
          <p:cNvSpPr>
            <a:spLocks/>
          </p:cNvSpPr>
          <p:nvPr/>
        </p:nvSpPr>
        <p:spPr bwMode="auto">
          <a:xfrm>
            <a:off x="1274763" y="1698625"/>
            <a:ext cx="1651000" cy="1155700"/>
          </a:xfrm>
          <a:custGeom>
            <a:avLst/>
            <a:gdLst>
              <a:gd name="T0" fmla="*/ 2147483647 w 1040"/>
              <a:gd name="T1" fmla="*/ 2147483647 h 728"/>
              <a:gd name="T2" fmla="*/ 2147483647 w 1040"/>
              <a:gd name="T3" fmla="*/ 2147483647 h 728"/>
              <a:gd name="T4" fmla="*/ 2147483647 w 1040"/>
              <a:gd name="T5" fmla="*/ 2147483647 h 728"/>
              <a:gd name="T6" fmla="*/ 2147483647 w 1040"/>
              <a:gd name="T7" fmla="*/ 2147483647 h 728"/>
              <a:gd name="T8" fmla="*/ 2147483647 w 1040"/>
              <a:gd name="T9" fmla="*/ 0 h 728"/>
              <a:gd name="T10" fmla="*/ 0 60000 65536"/>
              <a:gd name="T11" fmla="*/ 0 60000 65536"/>
              <a:gd name="T12" fmla="*/ 0 60000 65536"/>
              <a:gd name="T13" fmla="*/ 0 60000 65536"/>
              <a:gd name="T14" fmla="*/ 0 60000 65536"/>
              <a:gd name="T15" fmla="*/ 0 w 1040"/>
              <a:gd name="T16" fmla="*/ 0 h 728"/>
              <a:gd name="T17" fmla="*/ 1040 w 1040"/>
              <a:gd name="T18" fmla="*/ 728 h 728"/>
            </a:gdLst>
            <a:ahLst/>
            <a:cxnLst>
              <a:cxn ang="T10">
                <a:pos x="T0" y="T1"/>
              </a:cxn>
              <a:cxn ang="T11">
                <a:pos x="T2" y="T3"/>
              </a:cxn>
              <a:cxn ang="T12">
                <a:pos x="T4" y="T5"/>
              </a:cxn>
              <a:cxn ang="T13">
                <a:pos x="T6" y="T7"/>
              </a:cxn>
              <a:cxn ang="T14">
                <a:pos x="T8" y="T9"/>
              </a:cxn>
            </a:cxnLst>
            <a:rect l="T15" t="T16" r="T17" b="T18"/>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27678" name="Freeform 68"/>
          <p:cNvSpPr>
            <a:spLocks/>
          </p:cNvSpPr>
          <p:nvPr/>
        </p:nvSpPr>
        <p:spPr bwMode="auto">
          <a:xfrm flipH="1">
            <a:off x="1455738" y="1676400"/>
            <a:ext cx="1651000" cy="1155700"/>
          </a:xfrm>
          <a:custGeom>
            <a:avLst/>
            <a:gdLst>
              <a:gd name="T0" fmla="*/ 2147483647 w 1040"/>
              <a:gd name="T1" fmla="*/ 2147483647 h 728"/>
              <a:gd name="T2" fmla="*/ 2147483647 w 1040"/>
              <a:gd name="T3" fmla="*/ 2147483647 h 728"/>
              <a:gd name="T4" fmla="*/ 2147483647 w 1040"/>
              <a:gd name="T5" fmla="*/ 2147483647 h 728"/>
              <a:gd name="T6" fmla="*/ 2147483647 w 1040"/>
              <a:gd name="T7" fmla="*/ 2147483647 h 728"/>
              <a:gd name="T8" fmla="*/ 2147483647 w 1040"/>
              <a:gd name="T9" fmla="*/ 0 h 728"/>
              <a:gd name="T10" fmla="*/ 0 60000 65536"/>
              <a:gd name="T11" fmla="*/ 0 60000 65536"/>
              <a:gd name="T12" fmla="*/ 0 60000 65536"/>
              <a:gd name="T13" fmla="*/ 0 60000 65536"/>
              <a:gd name="T14" fmla="*/ 0 60000 65536"/>
              <a:gd name="T15" fmla="*/ 0 w 1040"/>
              <a:gd name="T16" fmla="*/ 0 h 728"/>
              <a:gd name="T17" fmla="*/ 1040 w 1040"/>
              <a:gd name="T18" fmla="*/ 728 h 728"/>
            </a:gdLst>
            <a:ahLst/>
            <a:cxnLst>
              <a:cxn ang="T10">
                <a:pos x="T0" y="T1"/>
              </a:cxn>
              <a:cxn ang="T11">
                <a:pos x="T2" y="T3"/>
              </a:cxn>
              <a:cxn ang="T12">
                <a:pos x="T4" y="T5"/>
              </a:cxn>
              <a:cxn ang="T13">
                <a:pos x="T6" y="T7"/>
              </a:cxn>
              <a:cxn ang="T14">
                <a:pos x="T8" y="T9"/>
              </a:cxn>
            </a:cxnLst>
            <a:rect l="T15" t="T16" r="T17" b="T18"/>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27679" name="TextBox 122"/>
          <p:cNvSpPr txBox="1">
            <a:spLocks noChangeArrowheads="1"/>
          </p:cNvSpPr>
          <p:nvPr/>
        </p:nvSpPr>
        <p:spPr bwMode="auto">
          <a:xfrm>
            <a:off x="465138" y="160338"/>
            <a:ext cx="4643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r>
              <a:rPr lang="en-GB" i="0" dirty="0">
                <a:solidFill>
                  <a:srgbClr val="008000"/>
                </a:solidFill>
              </a:rPr>
              <a:t>L/</a:t>
            </a:r>
            <a:r>
              <a:rPr lang="en-GB" i="0" dirty="0" err="1">
                <a:solidFill>
                  <a:srgbClr val="008000"/>
                </a:solidFill>
              </a:rPr>
              <a:t>Ledd</a:t>
            </a:r>
            <a:r>
              <a:rPr lang="en-GB" i="0" dirty="0">
                <a:solidFill>
                  <a:srgbClr val="008000"/>
                </a:solidFill>
              </a:rPr>
              <a:t> &lt; 0.01 ADAF,  </a:t>
            </a:r>
          </a:p>
          <a:p>
            <a:pPr algn="l" eaLnBrk="1" hangingPunct="1"/>
            <a:r>
              <a:rPr lang="en-GB" i="0" dirty="0">
                <a:solidFill>
                  <a:srgbClr val="008000"/>
                </a:solidFill>
              </a:rPr>
              <a:t>weak disk, low excitation</a:t>
            </a:r>
          </a:p>
          <a:p>
            <a:pPr algn="l" eaLnBrk="1" hangingPunct="1"/>
            <a:r>
              <a:rPr lang="en-GB" i="0" dirty="0">
                <a:solidFill>
                  <a:srgbClr val="008000"/>
                </a:solidFill>
              </a:rPr>
              <a:t>broader, slower jet, </a:t>
            </a:r>
            <a:r>
              <a:rPr lang="en-GB" i="0" dirty="0" smtClean="0">
                <a:solidFill>
                  <a:srgbClr val="008000"/>
                </a:solidFill>
              </a:rPr>
              <a:t>FRI?</a:t>
            </a:r>
            <a:endParaRPr lang="en-GB" i="0" dirty="0">
              <a:solidFill>
                <a:srgbClr val="008000"/>
              </a:solidFill>
            </a:endParaRPr>
          </a:p>
        </p:txBody>
      </p:sp>
      <p:sp>
        <p:nvSpPr>
          <p:cNvPr id="27680" name="TextBox 123"/>
          <p:cNvSpPr txBox="1">
            <a:spLocks noChangeArrowheads="1"/>
          </p:cNvSpPr>
          <p:nvPr/>
        </p:nvSpPr>
        <p:spPr bwMode="auto">
          <a:xfrm>
            <a:off x="4941888" y="152400"/>
            <a:ext cx="464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r>
              <a:rPr lang="en-GB" i="0" dirty="0">
                <a:solidFill>
                  <a:srgbClr val="008000"/>
                </a:solidFill>
              </a:rPr>
              <a:t>L/Ledd~1 </a:t>
            </a:r>
            <a:r>
              <a:rPr lang="en-GB" i="0" dirty="0" err="1">
                <a:solidFill>
                  <a:srgbClr val="008000"/>
                </a:solidFill>
              </a:rPr>
              <a:t>Disc+tail</a:t>
            </a:r>
            <a:r>
              <a:rPr lang="en-GB" i="0" dirty="0">
                <a:solidFill>
                  <a:srgbClr val="008000"/>
                </a:solidFill>
              </a:rPr>
              <a:t> </a:t>
            </a:r>
          </a:p>
          <a:p>
            <a:pPr algn="l" eaLnBrk="1" hangingPunct="1"/>
            <a:r>
              <a:rPr lang="en-GB" i="0" dirty="0">
                <a:solidFill>
                  <a:srgbClr val="008000"/>
                </a:solidFill>
              </a:rPr>
              <a:t>strong  disk, high excitation Narrower, faster jet, </a:t>
            </a:r>
            <a:r>
              <a:rPr lang="en-GB" i="0" dirty="0" smtClean="0">
                <a:solidFill>
                  <a:srgbClr val="008000"/>
                </a:solidFill>
              </a:rPr>
              <a:t>FRII?</a:t>
            </a:r>
            <a:endParaRPr lang="en-GB" i="0" dirty="0">
              <a:solidFill>
                <a:srgbClr val="008000"/>
              </a:solidFill>
            </a:endParaRPr>
          </a:p>
        </p:txBody>
      </p:sp>
      <p:grpSp>
        <p:nvGrpSpPr>
          <p:cNvPr id="27681" name="Group 87"/>
          <p:cNvGrpSpPr>
            <a:grpSpLocks/>
          </p:cNvGrpSpPr>
          <p:nvPr/>
        </p:nvGrpSpPr>
        <p:grpSpPr bwMode="auto">
          <a:xfrm flipH="1">
            <a:off x="6745288" y="2532063"/>
            <a:ext cx="98425" cy="439737"/>
            <a:chOff x="843" y="2880"/>
            <a:chExt cx="216" cy="576"/>
          </a:xfrm>
        </p:grpSpPr>
        <p:sp>
          <p:nvSpPr>
            <p:cNvPr id="27688" name="Freeform 88"/>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689" name="Freeform 89"/>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82" name="Group 124"/>
          <p:cNvGrpSpPr>
            <a:grpSpLocks/>
          </p:cNvGrpSpPr>
          <p:nvPr/>
        </p:nvGrpSpPr>
        <p:grpSpPr bwMode="auto">
          <a:xfrm flipH="1">
            <a:off x="7226300" y="2473325"/>
            <a:ext cx="206375" cy="439738"/>
            <a:chOff x="843" y="2880"/>
            <a:chExt cx="216" cy="576"/>
          </a:xfrm>
        </p:grpSpPr>
        <p:sp>
          <p:nvSpPr>
            <p:cNvPr id="27686" name="Freeform 125"/>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687" name="Freeform 126"/>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27683" name="Group 139"/>
          <p:cNvGrpSpPr>
            <a:grpSpLocks/>
          </p:cNvGrpSpPr>
          <p:nvPr/>
        </p:nvGrpSpPr>
        <p:grpSpPr bwMode="auto">
          <a:xfrm flipH="1">
            <a:off x="6794500" y="3065463"/>
            <a:ext cx="206375" cy="439737"/>
            <a:chOff x="843" y="2880"/>
            <a:chExt cx="216" cy="576"/>
          </a:xfrm>
        </p:grpSpPr>
        <p:sp>
          <p:nvSpPr>
            <p:cNvPr id="27684" name="Freeform 140"/>
            <p:cNvSpPr>
              <a:spLocks/>
            </p:cNvSpPr>
            <p:nvPr/>
          </p:nvSpPr>
          <p:spPr bwMode="auto">
            <a:xfrm>
              <a:off x="843" y="3165"/>
              <a:ext cx="216" cy="291"/>
            </a:xfrm>
            <a:custGeom>
              <a:avLst/>
              <a:gdLst>
                <a:gd name="T0" fmla="*/ 0 w 126"/>
                <a:gd name="T1" fmla="*/ 123 h 345"/>
                <a:gd name="T2" fmla="*/ 931 w 126"/>
                <a:gd name="T3" fmla="*/ 0 h 345"/>
                <a:gd name="T4" fmla="*/ 1863 w 126"/>
                <a:gd name="T5" fmla="*/ 119 h 345"/>
                <a:gd name="T6" fmla="*/ 931 w 126"/>
                <a:gd name="T7" fmla="*/ 52 h 345"/>
                <a:gd name="T8" fmla="*/ 847 w 126"/>
                <a:gd name="T9" fmla="*/ 148 h 345"/>
                <a:gd name="T10" fmla="*/ 0 w 126"/>
                <a:gd name="T11" fmla="*/ 12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27685" name="Freeform 141"/>
            <p:cNvSpPr>
              <a:spLocks/>
            </p:cNvSpPr>
            <p:nvPr/>
          </p:nvSpPr>
          <p:spPr bwMode="auto">
            <a:xfrm flipV="1">
              <a:off x="864" y="2880"/>
              <a:ext cx="192" cy="384"/>
            </a:xfrm>
            <a:custGeom>
              <a:avLst/>
              <a:gdLst>
                <a:gd name="T0" fmla="*/ 0 w 126"/>
                <a:gd name="T1" fmla="*/ 492 h 345"/>
                <a:gd name="T2" fmla="*/ 515 w 126"/>
                <a:gd name="T3" fmla="*/ 0 h 345"/>
                <a:gd name="T4" fmla="*/ 1036 w 126"/>
                <a:gd name="T5" fmla="*/ 477 h 345"/>
                <a:gd name="T6" fmla="*/ 515 w 126"/>
                <a:gd name="T7" fmla="*/ 207 h 345"/>
                <a:gd name="T8" fmla="*/ 471 w 126"/>
                <a:gd name="T9" fmla="*/ 589 h 345"/>
                <a:gd name="T10" fmla="*/ 0 w 126"/>
                <a:gd name="T11" fmla="*/ 492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spTree>
    <p:extLst>
      <p:ext uri="{BB962C8B-B14F-4D97-AF65-F5344CB8AC3E}">
        <p14:creationId xmlns:p14="http://schemas.microsoft.com/office/powerpoint/2010/main" val="13213160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7" name="Rectangle 69"/>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Jet evolution in BHB outburst</a:t>
            </a:r>
            <a:endParaRPr lang="en-GB" sz="4400" b="1" dirty="0">
              <a:solidFill>
                <a:srgbClr val="008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263650"/>
            <a:ext cx="8199518" cy="521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86300" y="6419850"/>
            <a:ext cx="4619625" cy="461665"/>
          </a:xfrm>
          <a:prstGeom prst="rect">
            <a:avLst/>
          </a:prstGeom>
          <a:noFill/>
        </p:spPr>
        <p:txBody>
          <a:bodyPr wrap="square" rtlCol="0">
            <a:spAutoFit/>
          </a:bodyPr>
          <a:lstStyle/>
          <a:p>
            <a:r>
              <a:rPr lang="en-GB" dirty="0" smtClean="0"/>
              <a:t>Fender </a:t>
            </a:r>
            <a:r>
              <a:rPr lang="en-GB" dirty="0" err="1" smtClean="0"/>
              <a:t>Belloni</a:t>
            </a:r>
            <a:r>
              <a:rPr lang="en-GB" dirty="0" smtClean="0"/>
              <a:t> Gallo 2003</a:t>
            </a:r>
            <a:endParaRPr lang="en-GB" dirty="0"/>
          </a:p>
        </p:txBody>
      </p:sp>
    </p:spTree>
    <p:extLst>
      <p:ext uri="{BB962C8B-B14F-4D97-AF65-F5344CB8AC3E}">
        <p14:creationId xmlns:p14="http://schemas.microsoft.com/office/powerpoint/2010/main" val="15030263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 Jet in </a:t>
            </a:r>
            <a:r>
              <a:rPr lang="en-GB" sz="4400" b="1" smtClean="0">
                <a:solidFill>
                  <a:srgbClr val="008000"/>
                </a:solidFill>
              </a:rPr>
              <a:t>low/hard state </a:t>
            </a:r>
            <a:endParaRPr lang="en-GB" sz="4400" b="1" dirty="0">
              <a:solidFill>
                <a:srgbClr val="008000"/>
              </a:solidFill>
            </a:endParaRPr>
          </a:p>
        </p:txBody>
      </p:sp>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err="1" smtClean="0">
                <a:solidFill>
                  <a:srgbClr val="008000"/>
                </a:solidFill>
              </a:rPr>
              <a:t>Chaty</a:t>
            </a:r>
            <a:r>
              <a:rPr lang="en-GB" dirty="0" smtClean="0">
                <a:solidFill>
                  <a:srgbClr val="008000"/>
                </a:solidFill>
              </a:rPr>
              <a:t> et al 2003</a:t>
            </a:r>
            <a:endParaRPr lang="en-GB" dirty="0">
              <a:solidFill>
                <a:srgbClr val="008000"/>
              </a:solidFill>
            </a:endParaRPr>
          </a:p>
        </p:txBody>
      </p:sp>
      <p:sp>
        <p:nvSpPr>
          <p:cNvPr id="5" name="Rectangle 4"/>
          <p:cNvSpPr/>
          <p:nvPr/>
        </p:nvSpPr>
        <p:spPr bwMode="auto">
          <a:xfrm>
            <a:off x="6550925" y="2000250"/>
            <a:ext cx="1105469" cy="2436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469037" y="1959306"/>
            <a:ext cx="1335775" cy="274917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916" y="1471613"/>
            <a:ext cx="6477567" cy="466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a:xfrm>
            <a:off x="247424" y="1480234"/>
            <a:ext cx="2362426" cy="5206316"/>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kern="0" dirty="0" smtClean="0">
                <a:solidFill>
                  <a:srgbClr val="008000"/>
                </a:solidFill>
              </a:rPr>
              <a:t>Radio-IR  from jet</a:t>
            </a:r>
          </a:p>
          <a:p>
            <a:pPr eaLnBrk="1" hangingPunct="1">
              <a:lnSpc>
                <a:spcPct val="90000"/>
              </a:lnSpc>
            </a:pPr>
            <a:r>
              <a:rPr lang="en-GB" sz="2400" kern="0" dirty="0" smtClean="0">
                <a:solidFill>
                  <a:srgbClr val="008000"/>
                </a:solidFill>
              </a:rPr>
              <a:t>Where is optically thin SSA break?</a:t>
            </a:r>
          </a:p>
          <a:p>
            <a:pPr eaLnBrk="1" hangingPunct="1">
              <a:lnSpc>
                <a:spcPct val="90000"/>
              </a:lnSpc>
            </a:pPr>
            <a:r>
              <a:rPr lang="en-GB" sz="2400" kern="0" dirty="0" smtClean="0">
                <a:solidFill>
                  <a:srgbClr val="008000"/>
                </a:solidFill>
              </a:rPr>
              <a:t>Does it extrapolate to X-rays as well? What is electron </a:t>
            </a:r>
            <a:r>
              <a:rPr lang="en-GB" sz="2400" kern="0" dirty="0" err="1" smtClean="0">
                <a:solidFill>
                  <a:srgbClr val="008000"/>
                </a:solidFill>
              </a:rPr>
              <a:t>dist</a:t>
            </a:r>
            <a:r>
              <a:rPr lang="en-GB" sz="2400" kern="0" dirty="0" smtClean="0">
                <a:solidFill>
                  <a:srgbClr val="008000"/>
                </a:solidFill>
              </a:rPr>
              <a:t>?</a:t>
            </a:r>
          </a:p>
          <a:p>
            <a:pPr eaLnBrk="1" hangingPunct="1">
              <a:lnSpc>
                <a:spcPct val="90000"/>
              </a:lnSpc>
            </a:pPr>
            <a:r>
              <a:rPr lang="en-GB" sz="2400" kern="0" dirty="0" smtClean="0">
                <a:solidFill>
                  <a:srgbClr val="008000"/>
                </a:solidFill>
              </a:rPr>
              <a:t>How far does jet extend??</a:t>
            </a:r>
          </a:p>
        </p:txBody>
      </p:sp>
    </p:spTree>
    <p:extLst>
      <p:ext uri="{BB962C8B-B14F-4D97-AF65-F5344CB8AC3E}">
        <p14:creationId xmlns:p14="http://schemas.microsoft.com/office/powerpoint/2010/main" val="249433140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 Jet in </a:t>
            </a:r>
            <a:r>
              <a:rPr lang="en-GB" sz="4400" b="1" smtClean="0">
                <a:solidFill>
                  <a:srgbClr val="008000"/>
                </a:solidFill>
              </a:rPr>
              <a:t>low/hard state </a:t>
            </a:r>
            <a:endParaRPr lang="en-GB" sz="4400" b="1" dirty="0">
              <a:solidFill>
                <a:srgbClr val="008000"/>
              </a:solidFill>
            </a:endParaRPr>
          </a:p>
        </p:txBody>
      </p:sp>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smtClean="0">
                <a:solidFill>
                  <a:srgbClr val="008000"/>
                </a:solidFill>
              </a:rPr>
              <a:t>Gandhi et al 2011</a:t>
            </a:r>
            <a:endParaRPr lang="en-GB" dirty="0">
              <a:solidFill>
                <a:srgbClr val="008000"/>
              </a:solidFill>
            </a:endParaRPr>
          </a:p>
        </p:txBody>
      </p:sp>
      <p:sp>
        <p:nvSpPr>
          <p:cNvPr id="5" name="Rectangle 4"/>
          <p:cNvSpPr/>
          <p:nvPr/>
        </p:nvSpPr>
        <p:spPr bwMode="auto">
          <a:xfrm>
            <a:off x="6550925" y="2000250"/>
            <a:ext cx="1105469" cy="2436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469037" y="1959306"/>
            <a:ext cx="1335775" cy="274917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8" name="Rectangle 2"/>
          <p:cNvSpPr txBox="1">
            <a:spLocks noChangeArrowheads="1"/>
          </p:cNvSpPr>
          <p:nvPr/>
        </p:nvSpPr>
        <p:spPr>
          <a:xfrm>
            <a:off x="247423" y="3048000"/>
            <a:ext cx="2791051" cy="363855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kern="0" dirty="0" smtClean="0">
                <a:solidFill>
                  <a:srgbClr val="008000"/>
                </a:solidFill>
              </a:rPr>
              <a:t>FLUX!!!!</a:t>
            </a:r>
          </a:p>
          <a:p>
            <a:pPr eaLnBrk="1" hangingPunct="1">
              <a:lnSpc>
                <a:spcPct val="90000"/>
              </a:lnSpc>
            </a:pPr>
            <a:r>
              <a:rPr lang="en-GB" sz="2400" kern="0" dirty="0" smtClean="0">
                <a:solidFill>
                  <a:srgbClr val="008000"/>
                </a:solidFill>
              </a:rPr>
              <a:t>But see the break from SSA optically thick to optically thin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1959306"/>
            <a:ext cx="573405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4989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Spectra </a:t>
            </a:r>
            <a:endParaRPr lang="en-GB" sz="4400" b="1" dirty="0">
              <a:solidFill>
                <a:srgbClr val="008000"/>
              </a:solidFill>
            </a:endParaRPr>
          </a:p>
        </p:txBody>
      </p:sp>
      <p:sp>
        <p:nvSpPr>
          <p:cNvPr id="15" name="Rectangle 2"/>
          <p:cNvSpPr>
            <a:spLocks noGrp="1" noChangeArrowheads="1"/>
          </p:cNvSpPr>
          <p:nvPr>
            <p:ph type="body" sz="half" idx="1"/>
          </p:nvPr>
        </p:nvSpPr>
        <p:spPr>
          <a:xfrm>
            <a:off x="247424" y="1262063"/>
            <a:ext cx="8610826" cy="2589213"/>
          </a:xfrm>
          <a:noFill/>
        </p:spPr>
        <p:txBody>
          <a:bodyPr/>
          <a:lstStyle/>
          <a:p>
            <a:pPr eaLnBrk="1" hangingPunct="1">
              <a:lnSpc>
                <a:spcPct val="90000"/>
              </a:lnSpc>
            </a:pPr>
            <a:r>
              <a:rPr lang="en-GB" sz="2400" dirty="0" smtClean="0">
                <a:solidFill>
                  <a:srgbClr val="008000"/>
                </a:solidFill>
              </a:rPr>
              <a:t>Low/hard state when </a:t>
            </a:r>
            <a:r>
              <a:rPr lang="en-GB" sz="2400" dirty="0">
                <a:solidFill>
                  <a:srgbClr val="008000"/>
                </a:solidFill>
              </a:rPr>
              <a:t>see high E rollover its clearly </a:t>
            </a:r>
            <a:r>
              <a:rPr lang="en-GB" sz="2400" dirty="0" smtClean="0">
                <a:solidFill>
                  <a:srgbClr val="008000"/>
                </a:solidFill>
              </a:rPr>
              <a:t>Compton</a:t>
            </a:r>
          </a:p>
          <a:p>
            <a:pPr eaLnBrk="1" hangingPunct="1">
              <a:lnSpc>
                <a:spcPct val="90000"/>
              </a:lnSpc>
            </a:pPr>
            <a:r>
              <a:rPr lang="en-GB" sz="2400" dirty="0" smtClean="0">
                <a:solidFill>
                  <a:srgbClr val="008000"/>
                </a:solidFill>
              </a:rPr>
              <a:t>Can’t do </a:t>
            </a:r>
            <a:r>
              <a:rPr lang="en-GB" sz="2400" dirty="0" err="1" smtClean="0">
                <a:solidFill>
                  <a:srgbClr val="008000"/>
                </a:solidFill>
              </a:rPr>
              <a:t>nonthermal</a:t>
            </a:r>
            <a:r>
              <a:rPr lang="en-GB" sz="2400" dirty="0" smtClean="0">
                <a:solidFill>
                  <a:srgbClr val="008000"/>
                </a:solidFill>
              </a:rPr>
              <a:t> synchrotron like this (</a:t>
            </a:r>
            <a:r>
              <a:rPr lang="en-GB" sz="2400" dirty="0" err="1" smtClean="0">
                <a:solidFill>
                  <a:srgbClr val="008000"/>
                </a:solidFill>
              </a:rPr>
              <a:t>Zdziarski</a:t>
            </a:r>
            <a:r>
              <a:rPr lang="en-GB" sz="2400" dirty="0">
                <a:solidFill>
                  <a:srgbClr val="008000"/>
                </a:solidFill>
              </a:rPr>
              <a:t>)</a:t>
            </a:r>
          </a:p>
          <a:p>
            <a:pPr eaLnBrk="1" hangingPunct="1">
              <a:lnSpc>
                <a:spcPct val="90000"/>
              </a:lnSpc>
            </a:pPr>
            <a:endParaRPr lang="en-GB" sz="2400" dirty="0" smtClean="0">
              <a:solidFill>
                <a:srgbClr val="008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38" y="2252663"/>
            <a:ext cx="7856475" cy="4376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438900" y="6400800"/>
            <a:ext cx="2762250" cy="461665"/>
          </a:xfrm>
          <a:prstGeom prst="rect">
            <a:avLst/>
          </a:prstGeom>
          <a:noFill/>
        </p:spPr>
        <p:txBody>
          <a:bodyPr wrap="square" rtlCol="0">
            <a:spAutoFit/>
          </a:bodyPr>
          <a:lstStyle/>
          <a:p>
            <a:r>
              <a:rPr lang="en-GB" dirty="0" err="1" smtClean="0">
                <a:solidFill>
                  <a:srgbClr val="008000"/>
                </a:solidFill>
              </a:rPr>
              <a:t>Ibragimov</a:t>
            </a:r>
            <a:r>
              <a:rPr lang="en-GB" dirty="0" smtClean="0">
                <a:solidFill>
                  <a:srgbClr val="008000"/>
                </a:solidFill>
              </a:rPr>
              <a:t> et al 2005</a:t>
            </a:r>
            <a:endParaRPr lang="en-GB" dirty="0">
              <a:solidFill>
                <a:srgbClr val="008000"/>
              </a:solidFill>
            </a:endParaRPr>
          </a:p>
        </p:txBody>
      </p:sp>
    </p:spTree>
    <p:extLst>
      <p:ext uri="{BB962C8B-B14F-4D97-AF65-F5344CB8AC3E}">
        <p14:creationId xmlns:p14="http://schemas.microsoft.com/office/powerpoint/2010/main" val="1020522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019300"/>
            <a:ext cx="4017282" cy="243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Scale </a:t>
            </a:r>
            <a:r>
              <a:rPr lang="en-GB" dirty="0">
                <a:solidFill>
                  <a:srgbClr val="008000"/>
                </a:solidFill>
              </a:rPr>
              <a:t>up to </a:t>
            </a:r>
            <a:r>
              <a:rPr lang="en-GB" dirty="0" smtClean="0">
                <a:solidFill>
                  <a:srgbClr val="008000"/>
                </a:solidFill>
              </a:rPr>
              <a:t>AGN – what works and what doesn’t</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30847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939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jet</a:t>
            </a:r>
            <a:endParaRPr lang="en-GB" sz="4400" b="1" dirty="0">
              <a:solidFill>
                <a:srgbClr val="008000"/>
              </a:solidFill>
            </a:endParaRPr>
          </a:p>
        </p:txBody>
      </p:sp>
      <p:sp>
        <p:nvSpPr>
          <p:cNvPr id="15" name="Rectangle 2"/>
          <p:cNvSpPr>
            <a:spLocks noGrp="1" noChangeArrowheads="1"/>
          </p:cNvSpPr>
          <p:nvPr>
            <p:ph type="body" sz="half" idx="1"/>
          </p:nvPr>
        </p:nvSpPr>
        <p:spPr>
          <a:xfrm>
            <a:off x="247424" y="1504950"/>
            <a:ext cx="4324576" cy="5143500"/>
          </a:xfrm>
          <a:noFill/>
        </p:spPr>
        <p:txBody>
          <a:bodyPr/>
          <a:lstStyle/>
          <a:p>
            <a:pPr eaLnBrk="1" hangingPunct="1">
              <a:lnSpc>
                <a:spcPct val="90000"/>
              </a:lnSpc>
            </a:pPr>
            <a:r>
              <a:rPr lang="en-GB" sz="2400" dirty="0" smtClean="0">
                <a:solidFill>
                  <a:srgbClr val="008000"/>
                </a:solidFill>
              </a:rPr>
              <a:t>Jet KE = flow radiated luminosity at top of ADAF branch</a:t>
            </a:r>
          </a:p>
          <a:p>
            <a:pPr eaLnBrk="1" hangingPunct="1">
              <a:lnSpc>
                <a:spcPct val="90000"/>
              </a:lnSpc>
            </a:pPr>
            <a:r>
              <a:rPr lang="en-GB" sz="2400" dirty="0" smtClean="0">
                <a:solidFill>
                  <a:srgbClr val="008000"/>
                </a:solidFill>
              </a:rPr>
              <a:t>At base of jet radiate 10% of KE (maximum to not change jet structure by energy loss)</a:t>
            </a:r>
          </a:p>
          <a:p>
            <a:pPr eaLnBrk="1" hangingPunct="1">
              <a:lnSpc>
                <a:spcPct val="90000"/>
              </a:lnSpc>
            </a:pPr>
            <a:r>
              <a:rPr lang="en-GB" sz="2400" dirty="0" smtClean="0">
                <a:solidFill>
                  <a:srgbClr val="008000"/>
                </a:solidFill>
              </a:rPr>
              <a:t>Get radio –X-ray correlation as Lx </a:t>
            </a:r>
            <a:r>
              <a:rPr lang="en-GB" sz="2400" dirty="0" smtClean="0">
                <a:solidFill>
                  <a:srgbClr val="008000"/>
                </a:solidFill>
                <a:sym typeface="Symbol"/>
              </a:rPr>
              <a:t></a:t>
            </a:r>
            <a:r>
              <a:rPr lang="en-GB" sz="2400" dirty="0" smtClean="0">
                <a:solidFill>
                  <a:srgbClr val="008000"/>
                </a:solidFill>
              </a:rPr>
              <a:t>(</a:t>
            </a:r>
            <a:r>
              <a:rPr lang="en-GB" sz="2400" dirty="0" err="1" smtClean="0">
                <a:solidFill>
                  <a:srgbClr val="008000"/>
                </a:solidFill>
              </a:rPr>
              <a:t>mdot</a:t>
            </a:r>
            <a:r>
              <a:rPr lang="en-GB" sz="2400" dirty="0" smtClean="0">
                <a:solidFill>
                  <a:srgbClr val="008000"/>
                </a:solidFill>
              </a:rPr>
              <a:t>)</a:t>
            </a:r>
            <a:r>
              <a:rPr lang="en-GB" sz="2400" baseline="30000" dirty="0" smtClean="0">
                <a:solidFill>
                  <a:srgbClr val="008000"/>
                </a:solidFill>
              </a:rPr>
              <a:t>2</a:t>
            </a:r>
            <a:r>
              <a:rPr lang="en-GB" sz="2400" dirty="0" smtClean="0">
                <a:solidFill>
                  <a:srgbClr val="008000"/>
                </a:solidFill>
              </a:rPr>
              <a:t> while self absorbed synchrotron            LR</a:t>
            </a:r>
            <a:r>
              <a:rPr lang="en-GB" sz="2400" dirty="0" smtClean="0">
                <a:solidFill>
                  <a:srgbClr val="008000"/>
                </a:solidFill>
                <a:sym typeface="Symbol"/>
              </a:rPr>
              <a:t> </a:t>
            </a:r>
            <a:r>
              <a:rPr lang="en-GB" sz="2400" dirty="0">
                <a:solidFill>
                  <a:srgbClr val="008000"/>
                </a:solidFill>
                <a:sym typeface="Symbol"/>
              </a:rPr>
              <a:t></a:t>
            </a:r>
            <a:r>
              <a:rPr lang="en-GB" sz="2400" dirty="0">
                <a:solidFill>
                  <a:srgbClr val="008000"/>
                </a:solidFill>
              </a:rPr>
              <a:t>(</a:t>
            </a:r>
            <a:r>
              <a:rPr lang="en-GB" sz="2400" dirty="0" err="1" smtClean="0">
                <a:solidFill>
                  <a:srgbClr val="008000"/>
                </a:solidFill>
              </a:rPr>
              <a:t>mdot</a:t>
            </a:r>
            <a:r>
              <a:rPr lang="en-GB" sz="2400" dirty="0" smtClean="0">
                <a:solidFill>
                  <a:srgbClr val="008000"/>
                </a:solidFill>
              </a:rPr>
              <a:t>)</a:t>
            </a:r>
            <a:r>
              <a:rPr lang="en-GB" sz="2400" baseline="30000" dirty="0" smtClean="0">
                <a:solidFill>
                  <a:srgbClr val="008000"/>
                </a:solidFill>
              </a:rPr>
              <a:t>1.4</a:t>
            </a:r>
            <a:r>
              <a:rPr lang="en-GB" sz="2400" dirty="0" smtClean="0">
                <a:solidFill>
                  <a:srgbClr val="008000"/>
                </a:solidFill>
              </a:rPr>
              <a:t>  LR</a:t>
            </a:r>
            <a:r>
              <a:rPr lang="en-GB" sz="2400" dirty="0" smtClean="0">
                <a:solidFill>
                  <a:srgbClr val="008000"/>
                </a:solidFill>
                <a:sym typeface="Symbol"/>
              </a:rPr>
              <a:t></a:t>
            </a:r>
            <a:r>
              <a:rPr lang="en-GB" sz="2400" dirty="0">
                <a:solidFill>
                  <a:srgbClr val="008000"/>
                </a:solidFill>
              </a:rPr>
              <a:t>(</a:t>
            </a:r>
            <a:r>
              <a:rPr lang="en-GB" sz="2400" dirty="0" err="1" smtClean="0">
                <a:solidFill>
                  <a:srgbClr val="008000"/>
                </a:solidFill>
              </a:rPr>
              <a:t>mdot</a:t>
            </a:r>
            <a:r>
              <a:rPr lang="en-GB" sz="2400" dirty="0" smtClean="0">
                <a:solidFill>
                  <a:srgbClr val="008000"/>
                </a:solidFill>
              </a:rPr>
              <a:t>)</a:t>
            </a:r>
            <a:r>
              <a:rPr lang="en-GB" sz="2400" baseline="30000" dirty="0" smtClean="0">
                <a:solidFill>
                  <a:srgbClr val="008000"/>
                </a:solidFill>
              </a:rPr>
              <a:t>0.7</a:t>
            </a:r>
            <a:r>
              <a:rPr lang="en-GB" sz="2400" dirty="0" smtClean="0">
                <a:solidFill>
                  <a:srgbClr val="008000"/>
                </a:solidFill>
              </a:rPr>
              <a:t> </a:t>
            </a:r>
          </a:p>
          <a:p>
            <a:pPr eaLnBrk="1" hangingPunct="1">
              <a:lnSpc>
                <a:spcPct val="90000"/>
              </a:lnSpc>
            </a:pPr>
            <a:r>
              <a:rPr lang="en-GB" sz="2400" dirty="0" smtClean="0">
                <a:solidFill>
                  <a:srgbClr val="008000"/>
                </a:solidFill>
              </a:rPr>
              <a:t>Lx(jet) </a:t>
            </a:r>
            <a:r>
              <a:rPr lang="en-GB" sz="2400" dirty="0" smtClean="0">
                <a:solidFill>
                  <a:srgbClr val="008000"/>
                </a:solidFill>
                <a:sym typeface="Symbol"/>
              </a:rPr>
              <a:t> UB(z0) </a:t>
            </a:r>
            <a:r>
              <a:rPr lang="en-GB" sz="2400" dirty="0" err="1" smtClean="0">
                <a:solidFill>
                  <a:srgbClr val="008000"/>
                </a:solidFill>
                <a:sym typeface="Symbol"/>
              </a:rPr>
              <a:t>Urel</a:t>
            </a:r>
            <a:r>
              <a:rPr lang="en-GB" sz="2400" dirty="0" smtClean="0">
                <a:solidFill>
                  <a:srgbClr val="008000"/>
                </a:solidFill>
                <a:sym typeface="Symbol"/>
              </a:rPr>
              <a:t>(z0) so is also </a:t>
            </a:r>
            <a:r>
              <a:rPr lang="en-GB" sz="2400" dirty="0">
                <a:solidFill>
                  <a:srgbClr val="008000"/>
                </a:solidFill>
              </a:rPr>
              <a:t> (</a:t>
            </a:r>
            <a:r>
              <a:rPr lang="en-GB" sz="2400" dirty="0" err="1">
                <a:solidFill>
                  <a:srgbClr val="008000"/>
                </a:solidFill>
              </a:rPr>
              <a:t>mdot</a:t>
            </a:r>
            <a:r>
              <a:rPr lang="en-GB" sz="2400" dirty="0">
                <a:solidFill>
                  <a:srgbClr val="008000"/>
                </a:solidFill>
              </a:rPr>
              <a:t>)</a:t>
            </a:r>
            <a:r>
              <a:rPr lang="en-GB" sz="2400" baseline="30000" dirty="0">
                <a:solidFill>
                  <a:srgbClr val="008000"/>
                </a:solidFill>
              </a:rPr>
              <a:t>2</a:t>
            </a:r>
            <a:r>
              <a:rPr lang="en-GB" sz="2400" dirty="0">
                <a:solidFill>
                  <a:srgbClr val="008000"/>
                </a:solidFill>
              </a:rPr>
              <a:t> </a:t>
            </a:r>
            <a:r>
              <a:rPr lang="en-GB" sz="2400" dirty="0" smtClean="0">
                <a:solidFill>
                  <a:srgbClr val="008000"/>
                </a:solidFill>
              </a:rPr>
              <a:t>so jet never takes over from flow</a:t>
            </a:r>
          </a:p>
        </p:txBody>
      </p:sp>
      <p:sp>
        <p:nvSpPr>
          <p:cNvPr id="16" name="TextBox 15"/>
          <p:cNvSpPr txBox="1"/>
          <p:nvPr/>
        </p:nvSpPr>
        <p:spPr>
          <a:xfrm>
            <a:off x="5619750" y="6400800"/>
            <a:ext cx="3581400" cy="461665"/>
          </a:xfrm>
          <a:prstGeom prst="rect">
            <a:avLst/>
          </a:prstGeom>
          <a:noFill/>
        </p:spPr>
        <p:txBody>
          <a:bodyPr wrap="square" rtlCol="0">
            <a:spAutoFit/>
          </a:bodyPr>
          <a:lstStyle/>
          <a:p>
            <a:r>
              <a:rPr lang="en-GB" dirty="0" smtClean="0">
                <a:solidFill>
                  <a:srgbClr val="008000"/>
                </a:solidFill>
              </a:rPr>
              <a:t>Gardner &amp; Done 2013</a:t>
            </a:r>
            <a:endParaRPr lang="en-GB" dirty="0">
              <a:solidFill>
                <a:srgbClr val="008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33550"/>
            <a:ext cx="45053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610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85153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 </a:t>
            </a:r>
            <a:r>
              <a:rPr lang="en-GB" sz="4400" b="1" dirty="0" smtClean="0">
                <a:solidFill>
                  <a:srgbClr val="008000"/>
                </a:solidFill>
              </a:rPr>
              <a:t>radio-X ray including hysteresis</a:t>
            </a:r>
            <a:endParaRPr lang="en-GB" sz="4400" b="1" dirty="0">
              <a:solidFill>
                <a:srgbClr val="008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179771"/>
            <a:ext cx="7143750" cy="531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smtClean="0">
                <a:solidFill>
                  <a:srgbClr val="008000"/>
                </a:solidFill>
              </a:rPr>
              <a:t>Corbel et al 2012</a:t>
            </a:r>
            <a:endParaRPr lang="en-GB" dirty="0">
              <a:solidFill>
                <a:srgbClr val="008000"/>
              </a:solidFill>
            </a:endParaRPr>
          </a:p>
        </p:txBody>
      </p:sp>
      <p:sp>
        <p:nvSpPr>
          <p:cNvPr id="8" name="Rectangle 7"/>
          <p:cNvSpPr/>
          <p:nvPr/>
        </p:nvSpPr>
        <p:spPr bwMode="auto">
          <a:xfrm>
            <a:off x="7886700" y="1428750"/>
            <a:ext cx="161925" cy="4400550"/>
          </a:xfrm>
          <a:prstGeom prst="rect">
            <a:avLst/>
          </a:prstGeom>
          <a:solidFill>
            <a:srgbClr val="CC3399">
              <a:alpha val="30000"/>
            </a:srgb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2076450" y="2000250"/>
            <a:ext cx="2019300" cy="461665"/>
          </a:xfrm>
          <a:prstGeom prst="rect">
            <a:avLst/>
          </a:prstGeom>
          <a:noFill/>
        </p:spPr>
        <p:txBody>
          <a:bodyPr wrap="square" rtlCol="0">
            <a:spAutoFit/>
          </a:bodyPr>
          <a:lstStyle/>
          <a:p>
            <a:r>
              <a:rPr lang="en-GB" dirty="0" smtClean="0">
                <a:solidFill>
                  <a:srgbClr val="0070C0"/>
                </a:solidFill>
              </a:rPr>
              <a:t>Low/hard</a:t>
            </a:r>
            <a:endParaRPr lang="en-GB" dirty="0">
              <a:solidFill>
                <a:srgbClr val="0070C0"/>
              </a:solidFill>
            </a:endParaRPr>
          </a:p>
        </p:txBody>
      </p:sp>
      <p:sp>
        <p:nvSpPr>
          <p:cNvPr id="10" name="TextBox 9"/>
          <p:cNvSpPr txBox="1"/>
          <p:nvPr/>
        </p:nvSpPr>
        <p:spPr>
          <a:xfrm rot="16200000">
            <a:off x="7398099" y="3856960"/>
            <a:ext cx="2019300" cy="461665"/>
          </a:xfrm>
          <a:prstGeom prst="rect">
            <a:avLst/>
          </a:prstGeom>
          <a:noFill/>
        </p:spPr>
        <p:txBody>
          <a:bodyPr wrap="square" rtlCol="0">
            <a:spAutoFit/>
          </a:bodyPr>
          <a:lstStyle/>
          <a:p>
            <a:r>
              <a:rPr lang="en-GB" dirty="0" smtClean="0">
                <a:solidFill>
                  <a:srgbClr val="CC3399"/>
                </a:solidFill>
              </a:rPr>
              <a:t>Very high </a:t>
            </a:r>
            <a:endParaRPr lang="en-GB" dirty="0">
              <a:solidFill>
                <a:srgbClr val="CC3399"/>
              </a:solidFill>
            </a:endParaRPr>
          </a:p>
        </p:txBody>
      </p:sp>
      <p:sp>
        <p:nvSpPr>
          <p:cNvPr id="5" name="Rectangle 4"/>
          <p:cNvSpPr/>
          <p:nvPr/>
        </p:nvSpPr>
        <p:spPr bwMode="auto">
          <a:xfrm>
            <a:off x="6550925" y="2000250"/>
            <a:ext cx="1105469" cy="2436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853493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jet</a:t>
            </a:r>
            <a:endParaRPr lang="en-GB" sz="4400" b="1" dirty="0">
              <a:solidFill>
                <a:srgbClr val="008000"/>
              </a:solidFill>
            </a:endParaRPr>
          </a:p>
        </p:txBody>
      </p:sp>
      <p:sp>
        <p:nvSpPr>
          <p:cNvPr id="15" name="Rectangle 2"/>
          <p:cNvSpPr>
            <a:spLocks noGrp="1" noChangeArrowheads="1"/>
          </p:cNvSpPr>
          <p:nvPr>
            <p:ph type="body" sz="half" idx="1"/>
          </p:nvPr>
        </p:nvSpPr>
        <p:spPr>
          <a:xfrm>
            <a:off x="247424" y="1504950"/>
            <a:ext cx="4324576" cy="4667250"/>
          </a:xfrm>
          <a:noFill/>
        </p:spPr>
        <p:txBody>
          <a:bodyPr/>
          <a:lstStyle/>
          <a:p>
            <a:pPr eaLnBrk="1" hangingPunct="1">
              <a:lnSpc>
                <a:spcPct val="90000"/>
              </a:lnSpc>
            </a:pPr>
            <a:r>
              <a:rPr lang="en-GB" sz="2400" dirty="0" smtClean="0">
                <a:solidFill>
                  <a:srgbClr val="008000"/>
                </a:solidFill>
              </a:rPr>
              <a:t>BUT VERY DIFFERENT FROM BL LACS</a:t>
            </a:r>
          </a:p>
          <a:p>
            <a:pPr eaLnBrk="1" hangingPunct="1">
              <a:lnSpc>
                <a:spcPct val="90000"/>
              </a:lnSpc>
            </a:pPr>
            <a:r>
              <a:rPr lang="en-GB" sz="2400" dirty="0" smtClean="0">
                <a:solidFill>
                  <a:srgbClr val="008000"/>
                </a:solidFill>
                <a:latin typeface="Symbol" pitchFamily="18" charset="2"/>
              </a:rPr>
              <a:t>G</a:t>
            </a:r>
            <a:r>
              <a:rPr lang="en-GB" sz="2400" dirty="0" smtClean="0">
                <a:solidFill>
                  <a:srgbClr val="008000"/>
                </a:solidFill>
              </a:rPr>
              <a:t>~1.2</a:t>
            </a:r>
          </a:p>
          <a:p>
            <a:pPr eaLnBrk="1" hangingPunct="1">
              <a:lnSpc>
                <a:spcPct val="90000"/>
              </a:lnSpc>
            </a:pPr>
            <a:r>
              <a:rPr lang="en-GB" sz="2400" dirty="0" smtClean="0">
                <a:solidFill>
                  <a:srgbClr val="008000"/>
                </a:solidFill>
              </a:rPr>
              <a:t>WHY??</a:t>
            </a:r>
          </a:p>
          <a:p>
            <a:pPr eaLnBrk="1" hangingPunct="1">
              <a:lnSpc>
                <a:spcPct val="90000"/>
              </a:lnSpc>
            </a:pPr>
            <a:r>
              <a:rPr lang="en-GB" sz="2400" dirty="0" smtClean="0">
                <a:solidFill>
                  <a:srgbClr val="008000"/>
                </a:solidFill>
              </a:rPr>
              <a:t>could there be a BL </a:t>
            </a:r>
            <a:r>
              <a:rPr lang="en-GB" sz="2400" dirty="0" err="1" smtClean="0">
                <a:solidFill>
                  <a:srgbClr val="008000"/>
                </a:solidFill>
              </a:rPr>
              <a:t>Lacs</a:t>
            </a:r>
            <a:r>
              <a:rPr lang="en-GB" sz="2400" dirty="0" smtClean="0">
                <a:solidFill>
                  <a:srgbClr val="008000"/>
                </a:solidFill>
              </a:rPr>
              <a:t> type spine? But in BL </a:t>
            </a:r>
            <a:r>
              <a:rPr lang="en-GB" sz="2400" dirty="0" err="1" smtClean="0">
                <a:solidFill>
                  <a:srgbClr val="008000"/>
                </a:solidFill>
              </a:rPr>
              <a:t>Lacs</a:t>
            </a:r>
            <a:r>
              <a:rPr lang="en-GB" sz="2400" dirty="0" smtClean="0">
                <a:solidFill>
                  <a:srgbClr val="008000"/>
                </a:solidFill>
              </a:rPr>
              <a:t> the KE of the jet was basically all the accretion flow energy – and much more than the radiated </a:t>
            </a:r>
            <a:r>
              <a:rPr lang="en-GB" sz="2400" dirty="0" err="1" smtClean="0">
                <a:solidFill>
                  <a:srgbClr val="008000"/>
                </a:solidFill>
              </a:rPr>
              <a:t>X_ray</a:t>
            </a:r>
            <a:r>
              <a:rPr lang="en-GB" sz="2400" dirty="0" smtClean="0">
                <a:solidFill>
                  <a:srgbClr val="008000"/>
                </a:solidFill>
              </a:rPr>
              <a:t> energy. </a:t>
            </a:r>
            <a:endParaRPr lang="en-GB" sz="2400" dirty="0">
              <a:solidFill>
                <a:srgbClr val="008000"/>
              </a:solidFill>
            </a:endParaRPr>
          </a:p>
          <a:p>
            <a:pPr eaLnBrk="1" hangingPunct="1">
              <a:lnSpc>
                <a:spcPct val="90000"/>
              </a:lnSpc>
            </a:pPr>
            <a:r>
              <a:rPr lang="en-GB" sz="2400" dirty="0" smtClean="0">
                <a:solidFill>
                  <a:srgbClr val="008000"/>
                </a:solidFill>
              </a:rPr>
              <a:t>Jets don’t seem to scale</a:t>
            </a:r>
          </a:p>
        </p:txBody>
      </p:sp>
      <p:sp>
        <p:nvSpPr>
          <p:cNvPr id="16" name="TextBox 15"/>
          <p:cNvSpPr txBox="1"/>
          <p:nvPr/>
        </p:nvSpPr>
        <p:spPr>
          <a:xfrm>
            <a:off x="5619750" y="6400800"/>
            <a:ext cx="3581400" cy="461665"/>
          </a:xfrm>
          <a:prstGeom prst="rect">
            <a:avLst/>
          </a:prstGeom>
          <a:noFill/>
        </p:spPr>
        <p:txBody>
          <a:bodyPr wrap="square" rtlCol="0">
            <a:spAutoFit/>
          </a:bodyPr>
          <a:lstStyle/>
          <a:p>
            <a:r>
              <a:rPr lang="en-GB" dirty="0" smtClean="0">
                <a:solidFill>
                  <a:srgbClr val="008000"/>
                </a:solidFill>
              </a:rPr>
              <a:t>Gardner &amp; Done 2013</a:t>
            </a:r>
            <a:endParaRPr lang="en-GB" dirty="0">
              <a:solidFill>
                <a:srgbClr val="008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33550"/>
            <a:ext cx="45053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406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Conclusions</a:t>
            </a:r>
            <a:endParaRPr lang="en-GB" sz="4400" b="1" dirty="0">
              <a:solidFill>
                <a:srgbClr val="008000"/>
              </a:solidFill>
            </a:endParaRPr>
          </a:p>
        </p:txBody>
      </p:sp>
      <p:sp>
        <p:nvSpPr>
          <p:cNvPr id="15" name="Rectangle 2"/>
          <p:cNvSpPr>
            <a:spLocks noGrp="1" noChangeArrowheads="1"/>
          </p:cNvSpPr>
          <p:nvPr>
            <p:ph type="body" sz="half" idx="1"/>
          </p:nvPr>
        </p:nvSpPr>
        <p:spPr>
          <a:xfrm>
            <a:off x="247424" y="1504950"/>
            <a:ext cx="8706076" cy="4667250"/>
          </a:xfrm>
          <a:noFill/>
        </p:spPr>
        <p:txBody>
          <a:bodyPr/>
          <a:lstStyle/>
          <a:p>
            <a:pPr eaLnBrk="1" hangingPunct="1">
              <a:lnSpc>
                <a:spcPct val="90000"/>
              </a:lnSpc>
            </a:pPr>
            <a:r>
              <a:rPr lang="en-GB" sz="2400" dirty="0" smtClean="0">
                <a:solidFill>
                  <a:srgbClr val="008000"/>
                </a:solidFill>
              </a:rPr>
              <a:t>Highly relativistic jets in </a:t>
            </a:r>
            <a:r>
              <a:rPr lang="en-GB" sz="2400" dirty="0" err="1" smtClean="0">
                <a:solidFill>
                  <a:srgbClr val="008000"/>
                </a:solidFill>
              </a:rPr>
              <a:t>Blazars</a:t>
            </a:r>
            <a:endParaRPr lang="en-GB" sz="2400" dirty="0" smtClean="0">
              <a:solidFill>
                <a:srgbClr val="008000"/>
              </a:solidFill>
            </a:endParaRPr>
          </a:p>
          <a:p>
            <a:pPr eaLnBrk="1" hangingPunct="1">
              <a:lnSpc>
                <a:spcPct val="90000"/>
              </a:lnSpc>
            </a:pPr>
            <a:r>
              <a:rPr lang="en-GB" sz="2400" dirty="0" smtClean="0">
                <a:solidFill>
                  <a:srgbClr val="008000"/>
                </a:solidFill>
              </a:rPr>
              <a:t>BL </a:t>
            </a:r>
            <a:r>
              <a:rPr lang="en-GB" sz="2400" dirty="0" err="1" smtClean="0">
                <a:solidFill>
                  <a:srgbClr val="008000"/>
                </a:solidFill>
              </a:rPr>
              <a:t>Lacs</a:t>
            </a:r>
            <a:r>
              <a:rPr lang="en-GB" sz="2400" dirty="0" smtClean="0">
                <a:solidFill>
                  <a:srgbClr val="008000"/>
                </a:solidFill>
              </a:rPr>
              <a:t> – L/</a:t>
            </a:r>
            <a:r>
              <a:rPr lang="en-GB" sz="2400" dirty="0" err="1" smtClean="0">
                <a:solidFill>
                  <a:srgbClr val="008000"/>
                </a:solidFill>
              </a:rPr>
              <a:t>LEdd</a:t>
            </a:r>
            <a:r>
              <a:rPr lang="en-GB" sz="2400" dirty="0" smtClean="0">
                <a:solidFill>
                  <a:srgbClr val="008000"/>
                </a:solidFill>
              </a:rPr>
              <a:t> &lt; 0.01 no UV inner disc so no broad line region, SSC , Gamma=10-20</a:t>
            </a:r>
          </a:p>
          <a:p>
            <a:pPr eaLnBrk="1" hangingPunct="1">
              <a:lnSpc>
                <a:spcPct val="90000"/>
              </a:lnSpc>
            </a:pPr>
            <a:r>
              <a:rPr lang="en-GB" sz="2400" dirty="0" smtClean="0">
                <a:solidFill>
                  <a:srgbClr val="008000"/>
                </a:solidFill>
              </a:rPr>
              <a:t>FRI when not looking down jet – low ionisation lines, no disc</a:t>
            </a:r>
          </a:p>
          <a:p>
            <a:pPr eaLnBrk="1" hangingPunct="1">
              <a:lnSpc>
                <a:spcPct val="90000"/>
              </a:lnSpc>
            </a:pPr>
            <a:r>
              <a:rPr lang="en-GB" sz="2400" dirty="0" smtClean="0">
                <a:solidFill>
                  <a:srgbClr val="008000"/>
                </a:solidFill>
              </a:rPr>
              <a:t>FSRQ – L/LEdd~1, strong UV, BLR as seed photons for external </a:t>
            </a:r>
            <a:r>
              <a:rPr lang="en-GB" sz="2400" dirty="0" err="1" smtClean="0">
                <a:solidFill>
                  <a:srgbClr val="008000"/>
                </a:solidFill>
              </a:rPr>
              <a:t>compton</a:t>
            </a:r>
            <a:r>
              <a:rPr lang="en-GB" sz="2400" dirty="0" smtClean="0">
                <a:solidFill>
                  <a:srgbClr val="008000"/>
                </a:solidFill>
              </a:rPr>
              <a:t>, Gamma=10-20 </a:t>
            </a:r>
          </a:p>
          <a:p>
            <a:pPr eaLnBrk="1" hangingPunct="1">
              <a:lnSpc>
                <a:spcPct val="90000"/>
              </a:lnSpc>
            </a:pPr>
            <a:r>
              <a:rPr lang="en-GB" sz="2400" dirty="0" smtClean="0">
                <a:solidFill>
                  <a:srgbClr val="008000"/>
                </a:solidFill>
              </a:rPr>
              <a:t>FRII when not looking down jet – strong BLR and disc</a:t>
            </a:r>
          </a:p>
          <a:p>
            <a:pPr eaLnBrk="1" hangingPunct="1">
              <a:lnSpc>
                <a:spcPct val="90000"/>
              </a:lnSpc>
            </a:pPr>
            <a:r>
              <a:rPr lang="en-GB" sz="2400" dirty="0" smtClean="0">
                <a:solidFill>
                  <a:srgbClr val="008000"/>
                </a:solidFill>
              </a:rPr>
              <a:t>BHB – steady jet in low/hard state. Dramatic flaring at transitions from internal shocks (so maybe not telling us much)</a:t>
            </a:r>
          </a:p>
          <a:p>
            <a:pPr eaLnBrk="1" hangingPunct="1">
              <a:lnSpc>
                <a:spcPct val="90000"/>
              </a:lnSpc>
            </a:pPr>
            <a:r>
              <a:rPr lang="en-GB" sz="2400" dirty="0" smtClean="0">
                <a:solidFill>
                  <a:srgbClr val="008000"/>
                </a:solidFill>
              </a:rPr>
              <a:t>Steady BHB jet  for low/hard state should be analogue of </a:t>
            </a:r>
            <a:r>
              <a:rPr lang="en-GB" sz="2400" dirty="0" err="1" smtClean="0">
                <a:solidFill>
                  <a:srgbClr val="008000"/>
                </a:solidFill>
              </a:rPr>
              <a:t>Bl</a:t>
            </a:r>
            <a:r>
              <a:rPr lang="en-GB" sz="2400" dirty="0" smtClean="0">
                <a:solidFill>
                  <a:srgbClr val="008000"/>
                </a:solidFill>
              </a:rPr>
              <a:t> </a:t>
            </a:r>
            <a:r>
              <a:rPr lang="en-GB" sz="2400" dirty="0" err="1" smtClean="0">
                <a:solidFill>
                  <a:srgbClr val="008000"/>
                </a:solidFill>
              </a:rPr>
              <a:t>Lacs</a:t>
            </a:r>
            <a:r>
              <a:rPr lang="en-GB" sz="2400" dirty="0" smtClean="0">
                <a:solidFill>
                  <a:srgbClr val="008000"/>
                </a:solidFill>
              </a:rPr>
              <a:t>. But Gamma~1.2 – looks very different</a:t>
            </a:r>
            <a:endParaRPr lang="en-GB" sz="2400" dirty="0">
              <a:solidFill>
                <a:srgbClr val="008000"/>
              </a:solidFill>
            </a:endParaRPr>
          </a:p>
          <a:p>
            <a:pPr eaLnBrk="1" hangingPunct="1">
              <a:lnSpc>
                <a:spcPct val="90000"/>
              </a:lnSpc>
            </a:pPr>
            <a:r>
              <a:rPr lang="en-GB" sz="2400" dirty="0" smtClean="0">
                <a:solidFill>
                  <a:srgbClr val="008000"/>
                </a:solidFill>
              </a:rPr>
              <a:t>Jets don’t seem to scale</a:t>
            </a:r>
          </a:p>
        </p:txBody>
      </p:sp>
    </p:spTree>
    <p:extLst>
      <p:ext uri="{BB962C8B-B14F-4D97-AF65-F5344CB8AC3E}">
        <p14:creationId xmlns:p14="http://schemas.microsoft.com/office/powerpoint/2010/main" val="3072794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8625" y="1524000"/>
            <a:ext cx="8458200" cy="2317750"/>
          </a:xfrm>
        </p:spPr>
        <p:txBody>
          <a:bodyPr/>
          <a:lstStyle/>
          <a:p>
            <a:r>
              <a:rPr lang="en-GB" b="1">
                <a:solidFill>
                  <a:srgbClr val="FFCC00"/>
                </a:solidFill>
              </a:rPr>
              <a:t>Accretion flows onto black holes: Controversy! </a:t>
            </a:r>
            <a:r>
              <a:rPr lang="en-GB" b="1">
                <a:solidFill>
                  <a:srgbClr val="FFFFFF"/>
                </a:solidFill>
              </a:rPr>
              <a:t/>
            </a:r>
            <a:br>
              <a:rPr lang="en-GB" b="1">
                <a:solidFill>
                  <a:srgbClr val="FFFFFF"/>
                </a:solidFill>
              </a:rPr>
            </a:br>
            <a:endParaRPr lang="en-GB" b="1">
              <a:solidFill>
                <a:srgbClr val="FFCC00"/>
              </a:solidFill>
            </a:endParaRPr>
          </a:p>
        </p:txBody>
      </p:sp>
      <p:sp>
        <p:nvSpPr>
          <p:cNvPr id="6156" name="Rectangle 12"/>
          <p:cNvSpPr>
            <a:spLocks noChangeArrowheads="1"/>
          </p:cNvSpPr>
          <p:nvPr/>
        </p:nvSpPr>
        <p:spPr bwMode="auto">
          <a:xfrm>
            <a:off x="685800" y="4572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a:solidFill>
                  <a:srgbClr val="FFCC00"/>
                </a:solidFill>
              </a:rPr>
              <a:t>Chris Done</a:t>
            </a:r>
          </a:p>
          <a:p>
            <a:r>
              <a:rPr lang="en-GB" sz="3200" b="1">
                <a:solidFill>
                  <a:srgbClr val="FFCC00"/>
                </a:solidFill>
              </a:rPr>
              <a:t>University of Durham</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333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 – moving QPO</a:t>
            </a:r>
          </a:p>
        </p:txBody>
      </p:sp>
      <p:sp>
        <p:nvSpPr>
          <p:cNvPr id="483331" name="Rectangle 3"/>
          <p:cNvSpPr>
            <a:spLocks noGrp="1" noChangeArrowheads="1"/>
          </p:cNvSpPr>
          <p:nvPr>
            <p:ph type="body" sz="half" idx="1"/>
          </p:nvPr>
        </p:nvSpPr>
        <p:spPr>
          <a:xfrm>
            <a:off x="0" y="1184275"/>
            <a:ext cx="9144000" cy="5162550"/>
          </a:xfrm>
          <a:noFill/>
          <a:ln/>
        </p:spPr>
        <p:txBody>
          <a:bodyPr/>
          <a:lstStyle/>
          <a:p>
            <a:r>
              <a:rPr lang="en-GB" sz="2400">
                <a:solidFill>
                  <a:srgbClr val="FFFF99"/>
                </a:solidFill>
              </a:rPr>
              <a:t>Spectra need disc to move from 50-6ish Rg as make transition</a:t>
            </a:r>
          </a:p>
          <a:p>
            <a:r>
              <a:rPr lang="en-GB" sz="2400">
                <a:solidFill>
                  <a:srgbClr val="FFFF99"/>
                </a:solidFill>
              </a:rPr>
              <a:t>Predicts solid angle subtended by disc increases</a:t>
            </a:r>
          </a:p>
          <a:p>
            <a:r>
              <a:rPr lang="en-GB" sz="2400">
                <a:solidFill>
                  <a:srgbClr val="FFFF99"/>
                </a:solidFill>
              </a:rPr>
              <a:t>Predicts relativistic smearing increases</a:t>
            </a:r>
          </a:p>
        </p:txBody>
      </p:sp>
      <p:pic>
        <p:nvPicPr>
          <p:cNvPr id="483332"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3333"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4"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5"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6"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7"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8"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39"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pic>
        <p:nvPicPr>
          <p:cNvPr id="483340"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extLst>
            <a:ext uri="{909E8E84-426E-40dd-AFC4-6F175D3DCCD1}">
              <a14:hiddenFill xmlns:a14="http://schemas.microsoft.com/office/drawing/2010/main">
                <a:solidFill>
                  <a:srgbClr val="FFFFFF"/>
                </a:solidFill>
              </a14:hiddenFill>
            </a:ext>
          </a:extLst>
        </p:spPr>
      </p:pic>
      <p:grpSp>
        <p:nvGrpSpPr>
          <p:cNvPr id="483341" name="Group 13"/>
          <p:cNvGrpSpPr>
            <a:grpSpLocks/>
          </p:cNvGrpSpPr>
          <p:nvPr/>
        </p:nvGrpSpPr>
        <p:grpSpPr bwMode="auto">
          <a:xfrm>
            <a:off x="6070600" y="2897188"/>
            <a:ext cx="3130550" cy="3960812"/>
            <a:chOff x="3046" y="956"/>
            <a:chExt cx="2830" cy="3364"/>
          </a:xfrm>
        </p:grpSpPr>
        <p:pic>
          <p:nvPicPr>
            <p:cNvPr id="483342" name="Picture 14" descr="trans_tdsvhs"/>
            <p:cNvPicPr>
              <a:picLocks noChangeAspect="1" noChangeArrowheads="1"/>
            </p:cNvPicPr>
            <p:nvPr/>
          </p:nvPicPr>
          <p:blipFill>
            <a:blip r:embed="rId11" cstate="print">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43"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3344"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83345"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83346"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33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33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33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33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33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8333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8333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83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147638" y="1470025"/>
            <a:ext cx="3275012"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FF99"/>
                </a:solidFill>
              </a:rPr>
              <a:t>Can form such configuration by thermal conduction from hot corona evaporates inner disc at low L/L</a:t>
            </a:r>
            <a:r>
              <a:rPr lang="en-GB" baseline="-25000">
                <a:solidFill>
                  <a:srgbClr val="FFFF99"/>
                </a:solidFill>
              </a:rPr>
              <a:t>Edd </a:t>
            </a:r>
            <a:r>
              <a:rPr lang="en-GB" sz="1600">
                <a:solidFill>
                  <a:srgbClr val="FFFF99"/>
                </a:solidFill>
              </a:rPr>
              <a:t>Meyer &amp; Meyer Hofmeister 1994; Lui et al 1999; 2002 Rozanska &amp; Czerny 2000</a:t>
            </a:r>
            <a:endParaRPr lang="en-GB" sz="1600" baseline="-25000">
              <a:solidFill>
                <a:srgbClr val="FFFF99"/>
              </a:solidFill>
            </a:endParaRPr>
          </a:p>
          <a:p>
            <a:pPr marL="342900" indent="-342900" algn="l">
              <a:spcBef>
                <a:spcPct val="20000"/>
              </a:spcBef>
              <a:buFontTx/>
              <a:buChar char="•"/>
            </a:pPr>
            <a:r>
              <a:rPr lang="en-GB">
                <a:solidFill>
                  <a:srgbClr val="FFFF99"/>
                </a:solidFill>
              </a:rPr>
              <a:t>Time dependent disc calculations show this! </a:t>
            </a:r>
            <a:r>
              <a:rPr lang="en-GB" sz="1600">
                <a:solidFill>
                  <a:srgbClr val="FFFF99"/>
                </a:solidFill>
              </a:rPr>
              <a:t>Mayer &amp; Pringle 2007 </a:t>
            </a:r>
          </a:p>
        </p:txBody>
      </p:sp>
      <p:sp>
        <p:nvSpPr>
          <p:cNvPr id="48435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Accretion flows without discs</a:t>
            </a:r>
          </a:p>
        </p:txBody>
      </p:sp>
      <p:pic>
        <p:nvPicPr>
          <p:cNvPr id="484356" name="Picture 4" descr="mayerpringle1"/>
          <p:cNvPicPr>
            <a:picLocks noChangeAspect="1" noChangeArrowheads="1"/>
          </p:cNvPicPr>
          <p:nvPr/>
        </p:nvPicPr>
        <p:blipFill>
          <a:blip r:embed="rId3" cstate="print">
            <a:extLst>
              <a:ext uri="{28A0092B-C50C-407E-A947-70E740481C1C}">
                <a14:useLocalDpi xmlns:a14="http://schemas.microsoft.com/office/drawing/2010/main" val="0"/>
              </a:ext>
            </a:extLst>
          </a:blip>
          <a:srcRect l="4631" t="50107" r="4631" b="3580"/>
          <a:stretch>
            <a:fillRect/>
          </a:stretch>
        </p:blipFill>
        <p:spPr bwMode="auto">
          <a:xfrm>
            <a:off x="3829050" y="1922463"/>
            <a:ext cx="4945063" cy="3268662"/>
          </a:xfrm>
          <a:prstGeom prst="rect">
            <a:avLst/>
          </a:prstGeom>
          <a:noFill/>
          <a:extLst>
            <a:ext uri="{909E8E84-426E-40dd-AFC4-6F175D3DCCD1}">
              <a14:hiddenFill xmlns:a14="http://schemas.microsoft.com/office/drawing/2010/main">
                <a:solidFill>
                  <a:srgbClr val="FFFFFF"/>
                </a:solidFill>
              </a14:hiddenFill>
            </a:ext>
          </a:extLst>
        </p:spPr>
      </p:pic>
      <p:sp>
        <p:nvSpPr>
          <p:cNvPr id="484357" name="Rectangle 5"/>
          <p:cNvSpPr>
            <a:spLocks noChangeArrowheads="1"/>
          </p:cNvSpPr>
          <p:nvPr/>
        </p:nvSpPr>
        <p:spPr bwMode="auto">
          <a:xfrm>
            <a:off x="6553200" y="5278438"/>
            <a:ext cx="2365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FontTx/>
              <a:buChar char="•"/>
            </a:pPr>
            <a:r>
              <a:rPr lang="en-GB" sz="1600">
                <a:solidFill>
                  <a:srgbClr val="FFFF99"/>
                </a:solidFill>
              </a:rPr>
              <a:t>Mayer &amp; Pringle 2007</a:t>
            </a:r>
            <a:endParaRPr lang="en-US" sz="1600">
              <a:solidFill>
                <a:srgbClr val="FFFF99"/>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6402" name="Rectangle 2"/>
          <p:cNvSpPr>
            <a:spLocks noChangeArrowheads="1"/>
          </p:cNvSpPr>
          <p:nvPr/>
        </p:nvSpPr>
        <p:spPr bwMode="auto">
          <a:xfrm>
            <a:off x="147638" y="1470025"/>
            <a:ext cx="3275012"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FF99"/>
                </a:solidFill>
              </a:rPr>
              <a:t>Can form such configuration by thermal conduction from hot corona evaporates inner disc at low L/L</a:t>
            </a:r>
            <a:r>
              <a:rPr lang="en-GB" baseline="-25000">
                <a:solidFill>
                  <a:srgbClr val="FFFF99"/>
                </a:solidFill>
              </a:rPr>
              <a:t>Edd </a:t>
            </a:r>
            <a:r>
              <a:rPr lang="en-GB" sz="1600">
                <a:solidFill>
                  <a:srgbClr val="FFFF99"/>
                </a:solidFill>
              </a:rPr>
              <a:t>Meyer &amp; Meyer Hofmeister 1994; Lui et al 1999; 2002 Rozanska &amp; Czerny 2000</a:t>
            </a:r>
            <a:endParaRPr lang="en-GB" sz="1600" baseline="-25000">
              <a:solidFill>
                <a:srgbClr val="FFFF99"/>
              </a:solidFill>
            </a:endParaRPr>
          </a:p>
          <a:p>
            <a:pPr marL="342900" indent="-342900" algn="l">
              <a:spcBef>
                <a:spcPct val="20000"/>
              </a:spcBef>
              <a:buFontTx/>
              <a:buChar char="•"/>
            </a:pPr>
            <a:r>
              <a:rPr lang="en-GB">
                <a:solidFill>
                  <a:srgbClr val="FFFF99"/>
                </a:solidFill>
              </a:rPr>
              <a:t>Time dependent disc calculations show this! </a:t>
            </a:r>
            <a:r>
              <a:rPr lang="en-GB" sz="1600">
                <a:solidFill>
                  <a:srgbClr val="FFFF99"/>
                </a:solidFill>
              </a:rPr>
              <a:t>Mayer &amp; Pringle 2007 </a:t>
            </a:r>
          </a:p>
        </p:txBody>
      </p:sp>
      <p:sp>
        <p:nvSpPr>
          <p:cNvPr id="486403"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Accretion flows without discs</a:t>
            </a:r>
          </a:p>
        </p:txBody>
      </p:sp>
      <p:pic>
        <p:nvPicPr>
          <p:cNvPr id="486404" name="Picture 4" descr="mayerpringle1"/>
          <p:cNvPicPr>
            <a:picLocks noChangeAspect="1" noChangeArrowheads="1"/>
          </p:cNvPicPr>
          <p:nvPr/>
        </p:nvPicPr>
        <p:blipFill>
          <a:blip r:embed="rId3" cstate="print">
            <a:extLst>
              <a:ext uri="{28A0092B-C50C-407E-A947-70E740481C1C}">
                <a14:useLocalDpi xmlns:a14="http://schemas.microsoft.com/office/drawing/2010/main" val="0"/>
              </a:ext>
            </a:extLst>
          </a:blip>
          <a:srcRect l="4631" t="50107" r="4631" b="3580"/>
          <a:stretch>
            <a:fillRect/>
          </a:stretch>
        </p:blipFill>
        <p:spPr bwMode="auto">
          <a:xfrm>
            <a:off x="3829050" y="1922463"/>
            <a:ext cx="4945063" cy="3268662"/>
          </a:xfrm>
          <a:prstGeom prst="rect">
            <a:avLst/>
          </a:prstGeom>
          <a:noFill/>
          <a:extLst>
            <a:ext uri="{909E8E84-426E-40dd-AFC4-6F175D3DCCD1}">
              <a14:hiddenFill xmlns:a14="http://schemas.microsoft.com/office/drawing/2010/main">
                <a:solidFill>
                  <a:srgbClr val="FFFFFF"/>
                </a:solidFill>
              </a14:hiddenFill>
            </a:ext>
          </a:extLst>
        </p:spPr>
      </p:pic>
      <p:pic>
        <p:nvPicPr>
          <p:cNvPr id="486405" name="Picture 5" descr="mayerpringle2"/>
          <p:cNvPicPr>
            <a:picLocks noChangeAspect="1" noChangeArrowheads="1"/>
          </p:cNvPicPr>
          <p:nvPr/>
        </p:nvPicPr>
        <p:blipFill>
          <a:blip r:embed="rId4" cstate="print">
            <a:extLst>
              <a:ext uri="{28A0092B-C50C-407E-A947-70E740481C1C}">
                <a14:useLocalDpi xmlns:a14="http://schemas.microsoft.com/office/drawing/2010/main" val="0"/>
              </a:ext>
            </a:extLst>
          </a:blip>
          <a:srcRect l="4631" t="50107" r="4631" b="3580"/>
          <a:stretch>
            <a:fillRect/>
          </a:stretch>
        </p:blipFill>
        <p:spPr bwMode="auto">
          <a:xfrm>
            <a:off x="3836988" y="1922463"/>
            <a:ext cx="4937125" cy="3260725"/>
          </a:xfrm>
          <a:prstGeom prst="rect">
            <a:avLst/>
          </a:prstGeom>
          <a:noFill/>
          <a:extLst>
            <a:ext uri="{909E8E84-426E-40dd-AFC4-6F175D3DCCD1}">
              <a14:hiddenFill xmlns:a14="http://schemas.microsoft.com/office/drawing/2010/main">
                <a:solidFill>
                  <a:srgbClr val="FFFFFF"/>
                </a:solidFill>
              </a14:hiddenFill>
            </a:ext>
          </a:extLst>
        </p:spPr>
      </p:pic>
      <p:sp>
        <p:nvSpPr>
          <p:cNvPr id="486406" name="Rectangle 6"/>
          <p:cNvSpPr>
            <a:spLocks noChangeArrowheads="1"/>
          </p:cNvSpPr>
          <p:nvPr/>
        </p:nvSpPr>
        <p:spPr bwMode="auto">
          <a:xfrm>
            <a:off x="6553200" y="5278438"/>
            <a:ext cx="2365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FontTx/>
              <a:buChar char="•"/>
            </a:pPr>
            <a:r>
              <a:rPr lang="en-GB" sz="1600">
                <a:solidFill>
                  <a:srgbClr val="FFFF99"/>
                </a:solidFill>
              </a:rPr>
              <a:t>Mayer &amp; Pringle 2007</a:t>
            </a:r>
            <a:endParaRPr lang="en-US" sz="1600">
              <a:solidFill>
                <a:srgbClr val="FFFF99"/>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147638" y="1470025"/>
            <a:ext cx="3275012"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a:solidFill>
                  <a:srgbClr val="FFFF99"/>
                </a:solidFill>
              </a:rPr>
              <a:t>Can form such configuration by thermal conduction from hot corona evaporates inner disc at low L/L</a:t>
            </a:r>
            <a:r>
              <a:rPr lang="en-GB" baseline="-25000">
                <a:solidFill>
                  <a:srgbClr val="FFFF99"/>
                </a:solidFill>
              </a:rPr>
              <a:t>Edd </a:t>
            </a:r>
            <a:r>
              <a:rPr lang="en-GB" sz="1600">
                <a:solidFill>
                  <a:srgbClr val="FFFF99"/>
                </a:solidFill>
              </a:rPr>
              <a:t>Meyer &amp; Meyer Hofmeister 1994; Lui et al 1999; 2002 Rozanska &amp; Czerny 2000</a:t>
            </a:r>
            <a:endParaRPr lang="en-GB" sz="1600" baseline="-25000">
              <a:solidFill>
                <a:srgbClr val="FFFF99"/>
              </a:solidFill>
            </a:endParaRPr>
          </a:p>
          <a:p>
            <a:pPr marL="342900" indent="-342900" algn="l">
              <a:spcBef>
                <a:spcPct val="20000"/>
              </a:spcBef>
              <a:buFontTx/>
              <a:buChar char="•"/>
            </a:pPr>
            <a:r>
              <a:rPr lang="en-GB">
                <a:solidFill>
                  <a:srgbClr val="FFFF99"/>
                </a:solidFill>
              </a:rPr>
              <a:t>Time dependent disc calculations show this! </a:t>
            </a:r>
            <a:r>
              <a:rPr lang="en-GB" sz="1600">
                <a:solidFill>
                  <a:srgbClr val="FFFF99"/>
                </a:solidFill>
              </a:rPr>
              <a:t>Mayer &amp; Pringle 2007 </a:t>
            </a:r>
          </a:p>
        </p:txBody>
      </p:sp>
      <p:sp>
        <p:nvSpPr>
          <p:cNvPr id="488451"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 Accretion flows without discs</a:t>
            </a:r>
          </a:p>
        </p:txBody>
      </p:sp>
      <p:pic>
        <p:nvPicPr>
          <p:cNvPr id="488452" name="Picture 4" descr="mayerpringle1"/>
          <p:cNvPicPr>
            <a:picLocks noChangeAspect="1" noChangeArrowheads="1"/>
          </p:cNvPicPr>
          <p:nvPr/>
        </p:nvPicPr>
        <p:blipFill>
          <a:blip r:embed="rId3" cstate="print">
            <a:extLst>
              <a:ext uri="{28A0092B-C50C-407E-A947-70E740481C1C}">
                <a14:useLocalDpi xmlns:a14="http://schemas.microsoft.com/office/drawing/2010/main" val="0"/>
              </a:ext>
            </a:extLst>
          </a:blip>
          <a:srcRect l="4631" t="50107" r="4631" b="3580"/>
          <a:stretch>
            <a:fillRect/>
          </a:stretch>
        </p:blipFill>
        <p:spPr bwMode="auto">
          <a:xfrm>
            <a:off x="3829050" y="1922463"/>
            <a:ext cx="4945063" cy="3268662"/>
          </a:xfrm>
          <a:prstGeom prst="rect">
            <a:avLst/>
          </a:prstGeom>
          <a:noFill/>
          <a:extLst>
            <a:ext uri="{909E8E84-426E-40dd-AFC4-6F175D3DCCD1}">
              <a14:hiddenFill xmlns:a14="http://schemas.microsoft.com/office/drawing/2010/main">
                <a:solidFill>
                  <a:srgbClr val="FFFFFF"/>
                </a:solidFill>
              </a14:hiddenFill>
            </a:ext>
          </a:extLst>
        </p:spPr>
      </p:pic>
      <p:pic>
        <p:nvPicPr>
          <p:cNvPr id="488453" name="Picture 5" descr="mayerpringle3"/>
          <p:cNvPicPr>
            <a:picLocks noChangeAspect="1" noChangeArrowheads="1"/>
          </p:cNvPicPr>
          <p:nvPr/>
        </p:nvPicPr>
        <p:blipFill>
          <a:blip r:embed="rId4" cstate="print">
            <a:extLst>
              <a:ext uri="{28A0092B-C50C-407E-A947-70E740481C1C}">
                <a14:useLocalDpi xmlns:a14="http://schemas.microsoft.com/office/drawing/2010/main" val="0"/>
              </a:ext>
            </a:extLst>
          </a:blip>
          <a:srcRect l="4631" t="50107" r="4631" b="3580"/>
          <a:stretch>
            <a:fillRect/>
          </a:stretch>
        </p:blipFill>
        <p:spPr bwMode="auto">
          <a:xfrm>
            <a:off x="3836988" y="1922463"/>
            <a:ext cx="4937125" cy="3260725"/>
          </a:xfrm>
          <a:prstGeom prst="rect">
            <a:avLst/>
          </a:prstGeom>
          <a:noFill/>
          <a:extLst>
            <a:ext uri="{909E8E84-426E-40dd-AFC4-6F175D3DCCD1}">
              <a14:hiddenFill xmlns:a14="http://schemas.microsoft.com/office/drawing/2010/main">
                <a:solidFill>
                  <a:srgbClr val="FFFFFF"/>
                </a:solidFill>
              </a14:hiddenFill>
            </a:ext>
          </a:extLst>
        </p:spPr>
      </p:pic>
      <p:sp>
        <p:nvSpPr>
          <p:cNvPr id="488454" name="Rectangle 6"/>
          <p:cNvSpPr>
            <a:spLocks noChangeArrowheads="1"/>
          </p:cNvSpPr>
          <p:nvPr/>
        </p:nvSpPr>
        <p:spPr bwMode="auto">
          <a:xfrm>
            <a:off x="6553200" y="5278438"/>
            <a:ext cx="23653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buFontTx/>
              <a:buChar char="•"/>
            </a:pPr>
            <a:r>
              <a:rPr lang="en-GB" sz="1600">
                <a:solidFill>
                  <a:srgbClr val="FFFF99"/>
                </a:solidFill>
              </a:rPr>
              <a:t>Mayer &amp; Pringle 2007</a:t>
            </a:r>
            <a:endParaRPr lang="en-US" sz="1600">
              <a:solidFill>
                <a:srgbClr val="FFFF99"/>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is there really a hole in hard state? </a:t>
            </a:r>
          </a:p>
        </p:txBody>
      </p:sp>
      <p:sp>
        <p:nvSpPr>
          <p:cNvPr id="448515" name="Rectangle 3"/>
          <p:cNvSpPr>
            <a:spLocks noGrp="1" noChangeArrowheads="1"/>
          </p:cNvSpPr>
          <p:nvPr>
            <p:ph type="body" sz="half" idx="1"/>
          </p:nvPr>
        </p:nvSpPr>
        <p:spPr>
          <a:xfrm>
            <a:off x="490538" y="2695575"/>
            <a:ext cx="4144962" cy="2805113"/>
          </a:xfrm>
          <a:noFill/>
          <a:ln/>
        </p:spPr>
        <p:txBody>
          <a:bodyPr/>
          <a:lstStyle/>
          <a:p>
            <a:r>
              <a:rPr lang="en-GB" sz="2400">
                <a:solidFill>
                  <a:srgbClr val="FFFF99"/>
                </a:solidFill>
              </a:rPr>
              <a:t>Extreme broad iron lines in the low/hard state: </a:t>
            </a:r>
          </a:p>
          <a:p>
            <a:r>
              <a:rPr lang="en-GB" sz="2400">
                <a:solidFill>
                  <a:srgbClr val="FFFF99"/>
                </a:solidFill>
              </a:rPr>
              <a:t>GX339-4:</a:t>
            </a:r>
            <a:r>
              <a:rPr lang="en-GB" sz="2800">
                <a:solidFill>
                  <a:srgbClr val="FFFF99"/>
                </a:solidFill>
              </a:rPr>
              <a:t> </a:t>
            </a:r>
            <a:r>
              <a:rPr lang="en-GB" sz="2400">
                <a:solidFill>
                  <a:srgbClr val="FFFF99"/>
                </a:solidFill>
              </a:rPr>
              <a:t>Miller et al 2006; Reis et al 2008: Rin~2-5Rg with ionised reflection </a:t>
            </a:r>
          </a:p>
          <a:p>
            <a:endParaRPr lang="en-GB" sz="2400">
              <a:solidFill>
                <a:srgbClr val="FFFF99"/>
              </a:solidFill>
            </a:endParaRPr>
          </a:p>
        </p:txBody>
      </p:sp>
      <p:sp>
        <p:nvSpPr>
          <p:cNvPr id="448516" name="WordArt 4"/>
          <p:cNvSpPr>
            <a:spLocks noChangeArrowheads="1" noChangeShapeType="1" noTextEdit="1"/>
          </p:cNvSpPr>
          <p:nvPr/>
        </p:nvSpPr>
        <p:spPr bwMode="auto">
          <a:xfrm>
            <a:off x="1092200" y="1484313"/>
            <a:ext cx="2895600" cy="638175"/>
          </a:xfrm>
          <a:prstGeom prst="rect">
            <a:avLst/>
          </a:prstGeom>
        </p:spPr>
        <p:txBody>
          <a:bodyPr wrap="none" fromWordArt="1">
            <a:prstTxWarp prst="textPlain">
              <a:avLst>
                <a:gd name="adj" fmla="val 50000"/>
              </a:avLst>
            </a:prstTxWarp>
          </a:bodyPr>
          <a:lstStyle/>
          <a:p>
            <a:r>
              <a:rPr lang="en-GB" sz="3600" kern="10">
                <a:ln w="38100">
                  <a:solidFill>
                    <a:schemeClr val="bg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challenge 1</a:t>
            </a:r>
          </a:p>
        </p:txBody>
      </p:sp>
      <p:pic>
        <p:nvPicPr>
          <p:cNvPr id="448517" name="Picture 5" descr="miller06_gx339_ratio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801" t="31604" r="28902" b="45454"/>
          <a:stretch>
            <a:fillRect/>
          </a:stretch>
        </p:blipFill>
        <p:spPr bwMode="auto">
          <a:xfrm>
            <a:off x="4806950" y="2674938"/>
            <a:ext cx="4119563" cy="3479800"/>
          </a:xfrm>
          <a:prstGeom prst="rect">
            <a:avLst/>
          </a:prstGeom>
          <a:solidFill>
            <a:schemeClr val="bg1"/>
          </a:solidFill>
        </p:spPr>
      </p:pic>
      <p:sp>
        <p:nvSpPr>
          <p:cNvPr id="448518" name="Rectangle 6"/>
          <p:cNvSpPr>
            <a:spLocks noChangeArrowheads="1"/>
          </p:cNvSpPr>
          <p:nvPr/>
        </p:nvSpPr>
        <p:spPr bwMode="auto">
          <a:xfrm>
            <a:off x="7483475" y="6215063"/>
            <a:ext cx="15462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a:solidFill>
                  <a:srgbClr val="FFFF99"/>
                </a:solidFill>
              </a:rPr>
              <a:t>Miller et al 2006</a:t>
            </a:r>
            <a:endParaRPr lang="en-US" sz="1600">
              <a:solidFill>
                <a:srgbClr val="FFFF99"/>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Different types of large scale jet</a:t>
            </a:r>
            <a:endParaRPr lang="en-GB" sz="4400" b="1" dirty="0">
              <a:solidFill>
                <a:srgbClr val="008000"/>
              </a:solidFill>
            </a:endParaRPr>
          </a:p>
        </p:txBody>
      </p:sp>
      <p:sp>
        <p:nvSpPr>
          <p:cNvPr id="28675" name="Rectangle 2"/>
          <p:cNvSpPr>
            <a:spLocks noChangeArrowheads="1"/>
          </p:cNvSpPr>
          <p:nvPr/>
        </p:nvSpPr>
        <p:spPr bwMode="auto">
          <a:xfrm>
            <a:off x="104775" y="1219200"/>
            <a:ext cx="446722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FRI – BL </a:t>
            </a:r>
            <a:r>
              <a:rPr lang="en-GB" dirty="0" err="1">
                <a:solidFill>
                  <a:srgbClr val="008000"/>
                </a:solidFill>
              </a:rPr>
              <a:t>Lacs</a:t>
            </a:r>
            <a:r>
              <a:rPr lang="en-GB" dirty="0">
                <a:solidFill>
                  <a:srgbClr val="008000"/>
                </a:solidFill>
              </a:rPr>
              <a:t> - fluffy</a:t>
            </a:r>
          </a:p>
          <a:p>
            <a:pPr marL="342900" indent="-342900" algn="l">
              <a:lnSpc>
                <a:spcPct val="90000"/>
              </a:lnSpc>
              <a:spcBef>
                <a:spcPct val="20000"/>
              </a:spcBef>
              <a:buFontTx/>
              <a:buChar char="•"/>
            </a:pPr>
            <a:r>
              <a:rPr lang="en-GB" dirty="0">
                <a:solidFill>
                  <a:srgbClr val="008000"/>
                </a:solidFill>
              </a:rPr>
              <a:t>FRII – Flat spectrum radio QSO</a:t>
            </a:r>
          </a:p>
        </p:txBody>
      </p:sp>
      <p:pic>
        <p:nvPicPr>
          <p:cNvPr id="28676" name="Picture 1"/>
          <p:cNvPicPr>
            <a:picLocks noChangeAspect="1"/>
          </p:cNvPicPr>
          <p:nvPr/>
        </p:nvPicPr>
        <p:blipFill>
          <a:blip r:embed="rId2">
            <a:extLst>
              <a:ext uri="{28A0092B-C50C-407E-A947-70E740481C1C}">
                <a14:useLocalDpi xmlns:a14="http://schemas.microsoft.com/office/drawing/2010/main" val="0"/>
              </a:ext>
            </a:extLst>
          </a:blip>
          <a:srcRect b="44850"/>
          <a:stretch>
            <a:fillRect/>
          </a:stretch>
        </p:blipFill>
        <p:spPr bwMode="auto">
          <a:xfrm>
            <a:off x="5153025" y="2820988"/>
            <a:ext cx="3643313"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p:cNvPicPr>
          <p:nvPr/>
        </p:nvPicPr>
        <p:blipFill>
          <a:blip r:embed="rId2">
            <a:extLst>
              <a:ext uri="{28A0092B-C50C-407E-A947-70E740481C1C}">
                <a14:useLocalDpi xmlns:a14="http://schemas.microsoft.com/office/drawing/2010/main" val="0"/>
              </a:ext>
            </a:extLst>
          </a:blip>
          <a:srcRect t="55150"/>
          <a:stretch>
            <a:fillRect/>
          </a:stretch>
        </p:blipFill>
        <p:spPr bwMode="auto">
          <a:xfrm>
            <a:off x="398463" y="3789363"/>
            <a:ext cx="3643312"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59783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685800" y="123825"/>
            <a:ext cx="7772400" cy="1143000"/>
          </a:xfrm>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a:solidFill>
                  <a:srgbClr val="FFCC00"/>
                </a:solidFill>
              </a:rPr>
              <a:t>Relativistic smearing: spin </a:t>
            </a:r>
            <a:endParaRPr lang="en-GB" b="1" baseline="-25000">
              <a:solidFill>
                <a:srgbClr val="FFCC00"/>
              </a:solidFill>
            </a:endParaRPr>
          </a:p>
        </p:txBody>
      </p:sp>
      <p:grpSp>
        <p:nvGrpSpPr>
          <p:cNvPr id="300035" name="Group 3"/>
          <p:cNvGrpSpPr>
            <a:grpSpLocks/>
          </p:cNvGrpSpPr>
          <p:nvPr/>
        </p:nvGrpSpPr>
        <p:grpSpPr bwMode="auto">
          <a:xfrm>
            <a:off x="4849813" y="1636713"/>
            <a:ext cx="4351337" cy="5218112"/>
            <a:chOff x="3055" y="1031"/>
            <a:chExt cx="2741" cy="3287"/>
          </a:xfrm>
        </p:grpSpPr>
        <p:sp>
          <p:nvSpPr>
            <p:cNvPr id="300036" name="Text Box 4"/>
            <p:cNvSpPr txBox="1">
              <a:spLocks noChangeArrowheads="1"/>
            </p:cNvSpPr>
            <p:nvPr/>
          </p:nvSpPr>
          <p:spPr bwMode="auto">
            <a:xfrm>
              <a:off x="4141" y="4106"/>
              <a:ext cx="165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600">
                  <a:solidFill>
                    <a:schemeClr val="bg1"/>
                  </a:solidFill>
                </a:rPr>
                <a:t>Fabian et al. 1989</a:t>
              </a:r>
            </a:p>
          </p:txBody>
        </p:sp>
        <p:sp>
          <p:nvSpPr>
            <p:cNvPr id="300037" name="AutoShape 5"/>
            <p:cNvSpPr>
              <a:spLocks noChangeArrowheads="1"/>
            </p:cNvSpPr>
            <p:nvPr/>
          </p:nvSpPr>
          <p:spPr bwMode="auto">
            <a:xfrm>
              <a:off x="3055" y="1031"/>
              <a:ext cx="2479" cy="72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38" name="Line 6"/>
            <p:cNvSpPr>
              <a:spLocks noChangeShapeType="1"/>
            </p:cNvSpPr>
            <p:nvPr/>
          </p:nvSpPr>
          <p:spPr bwMode="auto">
            <a:xfrm flipV="1">
              <a:off x="3493" y="2176"/>
              <a:ext cx="0" cy="156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39" name="Line 7"/>
            <p:cNvSpPr>
              <a:spLocks noChangeShapeType="1"/>
            </p:cNvSpPr>
            <p:nvPr/>
          </p:nvSpPr>
          <p:spPr bwMode="auto">
            <a:xfrm>
              <a:off x="3493" y="3749"/>
              <a:ext cx="1965"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0" name="Line 8"/>
            <p:cNvSpPr>
              <a:spLocks noChangeShapeType="1"/>
            </p:cNvSpPr>
            <p:nvPr/>
          </p:nvSpPr>
          <p:spPr bwMode="auto">
            <a:xfrm>
              <a:off x="4672" y="2258"/>
              <a:ext cx="9" cy="1491"/>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1" name="Freeform 9"/>
            <p:cNvSpPr>
              <a:spLocks/>
            </p:cNvSpPr>
            <p:nvPr/>
          </p:nvSpPr>
          <p:spPr bwMode="auto">
            <a:xfrm>
              <a:off x="4471" y="2805"/>
              <a:ext cx="676" cy="907"/>
            </a:xfrm>
            <a:custGeom>
              <a:avLst/>
              <a:gdLst>
                <a:gd name="T0" fmla="*/ 0 w 676"/>
                <a:gd name="T1" fmla="*/ 313 h 907"/>
                <a:gd name="T2" fmla="*/ 192 w 676"/>
                <a:gd name="T3" fmla="*/ 276 h 907"/>
                <a:gd name="T4" fmla="*/ 457 w 676"/>
                <a:gd name="T5" fmla="*/ 20 h 907"/>
                <a:gd name="T6" fmla="*/ 585 w 676"/>
                <a:gd name="T7" fmla="*/ 395 h 907"/>
                <a:gd name="T8" fmla="*/ 676 w 676"/>
                <a:gd name="T9" fmla="*/ 907 h 907"/>
              </a:gdLst>
              <a:ahLst/>
              <a:cxnLst>
                <a:cxn ang="0">
                  <a:pos x="T0" y="T1"/>
                </a:cxn>
                <a:cxn ang="0">
                  <a:pos x="T2" y="T3"/>
                </a:cxn>
                <a:cxn ang="0">
                  <a:pos x="T4" y="T5"/>
                </a:cxn>
                <a:cxn ang="0">
                  <a:pos x="T6" y="T7"/>
                </a:cxn>
                <a:cxn ang="0">
                  <a:pos x="T8" y="T9"/>
                </a:cxn>
              </a:cxnLst>
              <a:rect l="0" t="0" r="r" b="b"/>
              <a:pathLst>
                <a:path w="676" h="907">
                  <a:moveTo>
                    <a:pt x="0" y="313"/>
                  </a:moveTo>
                  <a:cubicBezTo>
                    <a:pt x="30" y="307"/>
                    <a:pt x="116" y="325"/>
                    <a:pt x="192" y="276"/>
                  </a:cubicBezTo>
                  <a:cubicBezTo>
                    <a:pt x="268" y="227"/>
                    <a:pt x="392" y="0"/>
                    <a:pt x="457" y="20"/>
                  </a:cubicBezTo>
                  <a:cubicBezTo>
                    <a:pt x="522" y="40"/>
                    <a:pt x="549" y="247"/>
                    <a:pt x="585" y="395"/>
                  </a:cubicBezTo>
                  <a:cubicBezTo>
                    <a:pt x="621" y="543"/>
                    <a:pt x="657" y="800"/>
                    <a:pt x="676" y="907"/>
                  </a:cubicBezTo>
                </a:path>
              </a:pathLst>
            </a:custGeom>
            <a:noFill/>
            <a:ln w="38100" cap="flat" cmpd="sng">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2" name="Freeform 10"/>
            <p:cNvSpPr>
              <a:spLocks/>
            </p:cNvSpPr>
            <p:nvPr/>
          </p:nvSpPr>
          <p:spPr bwMode="auto">
            <a:xfrm>
              <a:off x="3858" y="3053"/>
              <a:ext cx="604" cy="650"/>
            </a:xfrm>
            <a:custGeom>
              <a:avLst/>
              <a:gdLst>
                <a:gd name="T0" fmla="*/ 604 w 604"/>
                <a:gd name="T1" fmla="*/ 74 h 650"/>
                <a:gd name="T2" fmla="*/ 430 w 604"/>
                <a:gd name="T3" fmla="*/ 65 h 650"/>
                <a:gd name="T4" fmla="*/ 302 w 604"/>
                <a:gd name="T5" fmla="*/ 37 h 650"/>
                <a:gd name="T6" fmla="*/ 229 w 604"/>
                <a:gd name="T7" fmla="*/ 46 h 650"/>
                <a:gd name="T8" fmla="*/ 92 w 604"/>
                <a:gd name="T9" fmla="*/ 312 h 650"/>
                <a:gd name="T10" fmla="*/ 0 w 604"/>
                <a:gd name="T11" fmla="*/ 650 h 650"/>
              </a:gdLst>
              <a:ahLst/>
              <a:cxnLst>
                <a:cxn ang="0">
                  <a:pos x="T0" y="T1"/>
                </a:cxn>
                <a:cxn ang="0">
                  <a:pos x="T2" y="T3"/>
                </a:cxn>
                <a:cxn ang="0">
                  <a:pos x="T4" y="T5"/>
                </a:cxn>
                <a:cxn ang="0">
                  <a:pos x="T6" y="T7"/>
                </a:cxn>
                <a:cxn ang="0">
                  <a:pos x="T8" y="T9"/>
                </a:cxn>
                <a:cxn ang="0">
                  <a:pos x="T10" y="T11"/>
                </a:cxn>
              </a:cxnLst>
              <a:rect l="0" t="0" r="r" b="b"/>
              <a:pathLst>
                <a:path w="604" h="650">
                  <a:moveTo>
                    <a:pt x="604" y="74"/>
                  </a:moveTo>
                  <a:cubicBezTo>
                    <a:pt x="575" y="73"/>
                    <a:pt x="480" y="71"/>
                    <a:pt x="430" y="65"/>
                  </a:cubicBezTo>
                  <a:cubicBezTo>
                    <a:pt x="380" y="59"/>
                    <a:pt x="335" y="40"/>
                    <a:pt x="302" y="37"/>
                  </a:cubicBezTo>
                  <a:cubicBezTo>
                    <a:pt x="269" y="34"/>
                    <a:pt x="264" y="0"/>
                    <a:pt x="229" y="46"/>
                  </a:cubicBezTo>
                  <a:cubicBezTo>
                    <a:pt x="194" y="92"/>
                    <a:pt x="130" y="211"/>
                    <a:pt x="92" y="312"/>
                  </a:cubicBezTo>
                  <a:cubicBezTo>
                    <a:pt x="54" y="413"/>
                    <a:pt x="27" y="531"/>
                    <a:pt x="0" y="65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43" name="Text Box 11"/>
            <p:cNvSpPr txBox="1">
              <a:spLocks noChangeArrowheads="1"/>
            </p:cNvSpPr>
            <p:nvPr/>
          </p:nvSpPr>
          <p:spPr bwMode="auto">
            <a:xfrm>
              <a:off x="3758" y="3816"/>
              <a:ext cx="148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chemeClr val="bg1"/>
                  </a:solidFill>
                </a:rPr>
                <a:t>Energy (keV)</a:t>
              </a:r>
            </a:p>
          </p:txBody>
        </p:sp>
        <p:sp>
          <p:nvSpPr>
            <p:cNvPr id="300044" name="AutoShape 12"/>
            <p:cNvSpPr>
              <a:spLocks noChangeAspect="1" noChangeArrowheads="1"/>
            </p:cNvSpPr>
            <p:nvPr/>
          </p:nvSpPr>
          <p:spPr bwMode="auto">
            <a:xfrm>
              <a:off x="5170" y="1236"/>
              <a:ext cx="177" cy="329"/>
            </a:xfrm>
            <a:prstGeom prst="curvedLeftArrow">
              <a:avLst>
                <a:gd name="adj1" fmla="val 37175"/>
                <a:gd name="adj2" fmla="val 74350"/>
                <a:gd name="adj3" fmla="val 74236"/>
              </a:avLst>
            </a:prstGeom>
            <a:gradFill rotWithShape="0">
              <a:gsLst>
                <a:gs pos="0">
                  <a:srgbClr val="FFFFFF"/>
                </a:gs>
                <a:gs pos="100000">
                  <a:srgbClr val="99CC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45" name="AutoShape 13"/>
            <p:cNvSpPr>
              <a:spLocks noChangeAspect="1" noChangeArrowheads="1"/>
            </p:cNvSpPr>
            <p:nvPr/>
          </p:nvSpPr>
          <p:spPr bwMode="auto">
            <a:xfrm flipH="1" flipV="1">
              <a:off x="3281" y="1218"/>
              <a:ext cx="177" cy="329"/>
            </a:xfrm>
            <a:prstGeom prst="curvedLeftArrow">
              <a:avLst>
                <a:gd name="adj1" fmla="val 37175"/>
                <a:gd name="adj2" fmla="val 74350"/>
                <a:gd name="adj3" fmla="val 74236"/>
              </a:avLst>
            </a:prstGeom>
            <a:gradFill rotWithShape="0">
              <a:gsLst>
                <a:gs pos="0">
                  <a:schemeClr val="bg1"/>
                </a:gs>
                <a:gs pos="100000">
                  <a:srgbClr val="FF9999"/>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46" name="AutoShape 14"/>
            <p:cNvSpPr>
              <a:spLocks noChangeAspect="1" noChangeArrowheads="1"/>
            </p:cNvSpPr>
            <p:nvPr/>
          </p:nvSpPr>
          <p:spPr bwMode="auto">
            <a:xfrm>
              <a:off x="3539" y="1155"/>
              <a:ext cx="1629" cy="47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47" name="AutoShape 15"/>
            <p:cNvSpPr>
              <a:spLocks noChangeArrowheads="1"/>
            </p:cNvSpPr>
            <p:nvPr/>
          </p:nvSpPr>
          <p:spPr bwMode="auto">
            <a:xfrm>
              <a:off x="4671" y="1205"/>
              <a:ext cx="324" cy="427"/>
            </a:xfrm>
            <a:prstGeom prst="curvedLeftArrow">
              <a:avLst>
                <a:gd name="adj1" fmla="val 26358"/>
                <a:gd name="adj2" fmla="val 52716"/>
                <a:gd name="adj3" fmla="val 74236"/>
              </a:avLst>
            </a:prstGeom>
            <a:gradFill rotWithShape="0">
              <a:gsLst>
                <a:gs pos="0">
                  <a:srgbClr val="FFFFFF"/>
                </a:gs>
                <a:gs pos="100000">
                  <a:srgbClr val="0000FF"/>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48" name="AutoShape 16"/>
            <p:cNvSpPr>
              <a:spLocks noChangeArrowheads="1"/>
            </p:cNvSpPr>
            <p:nvPr/>
          </p:nvSpPr>
          <p:spPr bwMode="auto">
            <a:xfrm flipH="1" flipV="1">
              <a:off x="3716" y="1110"/>
              <a:ext cx="369" cy="455"/>
            </a:xfrm>
            <a:prstGeom prst="curvedLeftArrow">
              <a:avLst>
                <a:gd name="adj1" fmla="val 24661"/>
                <a:gd name="adj2" fmla="val 49322"/>
                <a:gd name="adj3" fmla="val 74236"/>
              </a:avLst>
            </a:prstGeom>
            <a:gradFill rotWithShape="0">
              <a:gsLst>
                <a:gs pos="0">
                  <a:srgbClr val="FF0000"/>
                </a:gs>
                <a:gs pos="100000">
                  <a:schemeClr val="bg1"/>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0049" name="Freeform 17"/>
            <p:cNvSpPr>
              <a:spLocks/>
            </p:cNvSpPr>
            <p:nvPr/>
          </p:nvSpPr>
          <p:spPr bwMode="auto">
            <a:xfrm>
              <a:off x="4517" y="2566"/>
              <a:ext cx="146" cy="1183"/>
            </a:xfrm>
            <a:custGeom>
              <a:avLst/>
              <a:gdLst>
                <a:gd name="T0" fmla="*/ 146 w 146"/>
                <a:gd name="T1" fmla="*/ 351 h 1183"/>
                <a:gd name="T2" fmla="*/ 91 w 146"/>
                <a:gd name="T3" fmla="*/ 341 h 1183"/>
                <a:gd name="T4" fmla="*/ 45 w 146"/>
                <a:gd name="T5" fmla="*/ 140 h 1183"/>
                <a:gd name="T6" fmla="*/ 0 w 146"/>
                <a:gd name="T7" fmla="*/ 1183 h 1183"/>
              </a:gdLst>
              <a:ahLst/>
              <a:cxnLst>
                <a:cxn ang="0">
                  <a:pos x="T0" y="T1"/>
                </a:cxn>
                <a:cxn ang="0">
                  <a:pos x="T2" y="T3"/>
                </a:cxn>
                <a:cxn ang="0">
                  <a:pos x="T4" y="T5"/>
                </a:cxn>
                <a:cxn ang="0">
                  <a:pos x="T6" y="T7"/>
                </a:cxn>
              </a:cxnLst>
              <a:rect l="0" t="0" r="r" b="b"/>
              <a:pathLst>
                <a:path w="146" h="1183">
                  <a:moveTo>
                    <a:pt x="146" y="351"/>
                  </a:moveTo>
                  <a:cubicBezTo>
                    <a:pt x="137" y="349"/>
                    <a:pt x="108" y="376"/>
                    <a:pt x="91" y="341"/>
                  </a:cubicBezTo>
                  <a:cubicBezTo>
                    <a:pt x="74" y="306"/>
                    <a:pt x="60" y="0"/>
                    <a:pt x="45" y="140"/>
                  </a:cubicBezTo>
                  <a:cubicBezTo>
                    <a:pt x="30" y="280"/>
                    <a:pt x="9" y="966"/>
                    <a:pt x="0" y="1183"/>
                  </a:cubicBezTo>
                </a:path>
              </a:pathLst>
            </a:custGeom>
            <a:noFill/>
            <a:ln w="38100" cap="flat" cmpd="sng">
              <a:solidFill>
                <a:srgbClr val="FF99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50" name="Freeform 18"/>
            <p:cNvSpPr>
              <a:spLocks/>
            </p:cNvSpPr>
            <p:nvPr/>
          </p:nvSpPr>
          <p:spPr bwMode="auto">
            <a:xfrm>
              <a:off x="4712" y="2423"/>
              <a:ext cx="216" cy="1307"/>
            </a:xfrm>
            <a:custGeom>
              <a:avLst/>
              <a:gdLst>
                <a:gd name="T0" fmla="*/ 0 w 216"/>
                <a:gd name="T1" fmla="*/ 482 h 1307"/>
                <a:gd name="T2" fmla="*/ 42 w 216"/>
                <a:gd name="T3" fmla="*/ 430 h 1307"/>
                <a:gd name="T4" fmla="*/ 115 w 216"/>
                <a:gd name="T5" fmla="*/ 146 h 1307"/>
                <a:gd name="T6" fmla="*/ 216 w 216"/>
                <a:gd name="T7" fmla="*/ 1307 h 1307"/>
              </a:gdLst>
              <a:ahLst/>
              <a:cxnLst>
                <a:cxn ang="0">
                  <a:pos x="T0" y="T1"/>
                </a:cxn>
                <a:cxn ang="0">
                  <a:pos x="T2" y="T3"/>
                </a:cxn>
                <a:cxn ang="0">
                  <a:pos x="T4" y="T5"/>
                </a:cxn>
                <a:cxn ang="0">
                  <a:pos x="T6" y="T7"/>
                </a:cxn>
              </a:cxnLst>
              <a:rect l="0" t="0" r="r" b="b"/>
              <a:pathLst>
                <a:path w="216" h="1307">
                  <a:moveTo>
                    <a:pt x="0" y="482"/>
                  </a:moveTo>
                  <a:cubicBezTo>
                    <a:pt x="7" y="473"/>
                    <a:pt x="23" y="486"/>
                    <a:pt x="42" y="430"/>
                  </a:cubicBezTo>
                  <a:cubicBezTo>
                    <a:pt x="61" y="374"/>
                    <a:pt x="86" y="0"/>
                    <a:pt x="115" y="146"/>
                  </a:cubicBezTo>
                  <a:cubicBezTo>
                    <a:pt x="144" y="292"/>
                    <a:pt x="195" y="1065"/>
                    <a:pt x="216" y="1307"/>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0051" name="Text Box 19"/>
            <p:cNvSpPr txBox="1">
              <a:spLocks noChangeArrowheads="1"/>
            </p:cNvSpPr>
            <p:nvPr/>
          </p:nvSpPr>
          <p:spPr bwMode="auto">
            <a:xfrm rot="-5400000">
              <a:off x="2565" y="2815"/>
              <a:ext cx="148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chemeClr val="bg1"/>
                  </a:solidFill>
                </a:rPr>
                <a:t>flux</a:t>
              </a:r>
            </a:p>
          </p:txBody>
        </p:sp>
      </p:grpSp>
      <p:sp>
        <p:nvSpPr>
          <p:cNvPr id="300052" name="Rectangle 20"/>
          <p:cNvSpPr>
            <a:spLocks noChangeArrowheads="1"/>
          </p:cNvSpPr>
          <p:nvPr/>
        </p:nvSpPr>
        <p:spPr bwMode="auto">
          <a:xfrm>
            <a:off x="8012113" y="1944688"/>
            <a:ext cx="463550" cy="261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300053" name="Rectangle 21"/>
          <p:cNvSpPr>
            <a:spLocks noGrp="1" noChangeArrowheads="1"/>
          </p:cNvSpPr>
          <p:nvPr>
            <p:ph type="body" sz="half" idx="1"/>
          </p:nvPr>
        </p:nvSpPr>
        <p:spPr>
          <a:xfrm>
            <a:off x="177800" y="1571625"/>
            <a:ext cx="4630738" cy="4195763"/>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pPr>
              <a:lnSpc>
                <a:spcPct val="90000"/>
              </a:lnSpc>
            </a:pPr>
            <a:r>
              <a:rPr lang="en-GB" sz="2400" dirty="0">
                <a:solidFill>
                  <a:srgbClr val="FFFF66"/>
                </a:solidFill>
              </a:rPr>
              <a:t>Relativistic effects (special and general) affect all emission </a:t>
            </a:r>
          </a:p>
          <a:p>
            <a:pPr>
              <a:lnSpc>
                <a:spcPct val="90000"/>
              </a:lnSpc>
            </a:pPr>
            <a:r>
              <a:rPr lang="en-GB" sz="2400" dirty="0">
                <a:solidFill>
                  <a:srgbClr val="FFFF66"/>
                </a:solidFill>
              </a:rPr>
              <a:t>Emission from side of disc coming towards us: </a:t>
            </a:r>
          </a:p>
          <a:p>
            <a:pPr lvl="1">
              <a:lnSpc>
                <a:spcPct val="90000"/>
              </a:lnSpc>
            </a:pPr>
            <a:r>
              <a:rPr lang="en-GB" dirty="0">
                <a:solidFill>
                  <a:srgbClr val="FFFF66"/>
                </a:solidFill>
              </a:rPr>
              <a:t>Doppler </a:t>
            </a:r>
            <a:r>
              <a:rPr lang="en-GB" dirty="0" err="1">
                <a:solidFill>
                  <a:srgbClr val="FFFF66"/>
                </a:solidFill>
              </a:rPr>
              <a:t>blueshifted</a:t>
            </a:r>
            <a:endParaRPr lang="en-GB" dirty="0">
              <a:solidFill>
                <a:srgbClr val="FFFF66"/>
              </a:solidFill>
            </a:endParaRPr>
          </a:p>
          <a:p>
            <a:pPr lvl="1">
              <a:lnSpc>
                <a:spcPct val="90000"/>
              </a:lnSpc>
            </a:pPr>
            <a:r>
              <a:rPr lang="en-GB" dirty="0">
                <a:solidFill>
                  <a:srgbClr val="FFFF66"/>
                </a:solidFill>
              </a:rPr>
              <a:t>Beamed from length contraction</a:t>
            </a:r>
          </a:p>
          <a:p>
            <a:pPr lvl="1">
              <a:lnSpc>
                <a:spcPct val="90000"/>
              </a:lnSpc>
            </a:pPr>
            <a:r>
              <a:rPr lang="en-GB" dirty="0">
                <a:solidFill>
                  <a:srgbClr val="FFFF66"/>
                </a:solidFill>
              </a:rPr>
              <a:t>Time dilation as fast moving (SR)</a:t>
            </a:r>
          </a:p>
          <a:p>
            <a:pPr lvl="1">
              <a:lnSpc>
                <a:spcPct val="90000"/>
              </a:lnSpc>
            </a:pPr>
            <a:r>
              <a:rPr lang="en-GB" dirty="0">
                <a:solidFill>
                  <a:srgbClr val="FFFF66"/>
                </a:solidFill>
              </a:rPr>
              <a:t>Gravitational redshift (GR)</a:t>
            </a:r>
          </a:p>
          <a:p>
            <a:pPr>
              <a:lnSpc>
                <a:spcPct val="90000"/>
              </a:lnSpc>
            </a:pPr>
            <a:r>
              <a:rPr lang="en-GB" sz="2400" dirty="0">
                <a:solidFill>
                  <a:srgbClr val="FFFF66"/>
                </a:solidFill>
              </a:rPr>
              <a:t>Fe </a:t>
            </a:r>
            <a:r>
              <a:rPr lang="en-GB" sz="2400" dirty="0" err="1">
                <a:solidFill>
                  <a:srgbClr val="FFFF66"/>
                </a:solidFill>
              </a:rPr>
              <a:t>K</a:t>
            </a:r>
            <a:r>
              <a:rPr lang="en-GB" sz="2400" dirty="0" err="1">
                <a:solidFill>
                  <a:srgbClr val="FFFF66"/>
                </a:solidFill>
                <a:latin typeface="Symbol" pitchFamily="18" charset="2"/>
              </a:rPr>
              <a:t>a</a:t>
            </a:r>
            <a:r>
              <a:rPr lang="en-GB" sz="2400" dirty="0">
                <a:solidFill>
                  <a:srgbClr val="FFFF66"/>
                </a:solidFill>
                <a:latin typeface="Symbol" pitchFamily="18" charset="2"/>
              </a:rPr>
              <a:t> </a:t>
            </a:r>
            <a:r>
              <a:rPr lang="en-GB" sz="2400" dirty="0">
                <a:solidFill>
                  <a:srgbClr val="FFFF66"/>
                </a:solidFill>
              </a:rPr>
              <a:t>line from irradiated disc should be broad and skewed, and shape depends on </a:t>
            </a:r>
            <a:r>
              <a:rPr lang="en-GB" sz="2400" dirty="0" err="1">
                <a:solidFill>
                  <a:srgbClr val="FFFF66"/>
                </a:solidFill>
              </a:rPr>
              <a:t>R</a:t>
            </a:r>
            <a:r>
              <a:rPr lang="en-GB" sz="2400" baseline="-25000" dirty="0" err="1">
                <a:solidFill>
                  <a:srgbClr val="FFFF66"/>
                </a:solidFill>
              </a:rPr>
              <a:t>in</a:t>
            </a:r>
            <a:r>
              <a:rPr lang="en-GB" sz="2400" dirty="0">
                <a:solidFill>
                  <a:srgbClr val="FFFF66"/>
                </a:solidFill>
              </a:rPr>
              <a:t> (and spin)</a:t>
            </a:r>
            <a:endParaRPr lang="en-GB" sz="2400" baseline="-25000" dirty="0">
              <a:solidFill>
                <a:srgbClr val="FFFF66"/>
              </a:solidFill>
            </a:endParaRPr>
          </a:p>
        </p:txBody>
      </p:sp>
    </p:spTree>
    <p:extLst>
      <p:ext uri="{BB962C8B-B14F-4D97-AF65-F5344CB8AC3E}">
        <p14:creationId xmlns:p14="http://schemas.microsoft.com/office/powerpoint/2010/main" val="11625402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49538"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GX339-4 XMM data</a:t>
            </a:r>
          </a:p>
        </p:txBody>
      </p:sp>
      <p:sp>
        <p:nvSpPr>
          <p:cNvPr id="449539" name="Rectangle 3"/>
          <p:cNvSpPr>
            <a:spLocks noGrp="1" noChangeArrowheads="1"/>
          </p:cNvSpPr>
          <p:nvPr>
            <p:ph type="body" sz="half" idx="1"/>
          </p:nvPr>
        </p:nvSpPr>
        <p:spPr>
          <a:xfrm>
            <a:off x="214313" y="1336675"/>
            <a:ext cx="3302000" cy="5291138"/>
          </a:xfrm>
          <a:noFill/>
          <a:ln/>
        </p:spPr>
        <p:txBody>
          <a:bodyPr/>
          <a:lstStyle/>
          <a:p>
            <a:r>
              <a:rPr lang="en-GB" sz="2400">
                <a:solidFill>
                  <a:srgbClr val="FFFF99"/>
                </a:solidFill>
              </a:rPr>
              <a:t>Flux gives MOS count rate 200x &gt; than pileup limit</a:t>
            </a:r>
          </a:p>
          <a:p>
            <a:r>
              <a:rPr lang="en-GB" sz="2400">
                <a:solidFill>
                  <a:srgbClr val="FFFF99"/>
                </a:solidFill>
              </a:rPr>
              <a:t>Exclude core. 18-120”</a:t>
            </a:r>
            <a:r>
              <a:rPr lang="en-GB" sz="2800">
                <a:solidFill>
                  <a:srgbClr val="FFFF99"/>
                </a:solidFill>
              </a:rPr>
              <a:t> singles </a:t>
            </a:r>
            <a:r>
              <a:rPr lang="en-GB" sz="1600">
                <a:solidFill>
                  <a:srgbClr val="FFFF99"/>
                </a:solidFill>
              </a:rPr>
              <a:t>Miller et al 2006 </a:t>
            </a:r>
          </a:p>
          <a:p>
            <a:r>
              <a:rPr lang="en-GB" sz="2400">
                <a:solidFill>
                  <a:srgbClr val="FFFF99"/>
                </a:solidFill>
              </a:rPr>
              <a:t>But data are still piled up </a:t>
            </a:r>
            <a:r>
              <a:rPr lang="en-GB" sz="1600">
                <a:solidFill>
                  <a:srgbClr val="FFFF99"/>
                </a:solidFill>
              </a:rPr>
              <a:t>Done &amp; Diaz-Trigo 2009</a:t>
            </a:r>
          </a:p>
          <a:p>
            <a:r>
              <a:rPr lang="en-GB" sz="2400">
                <a:solidFill>
                  <a:srgbClr val="FFFF99"/>
                </a:solidFill>
              </a:rPr>
              <a:t>PN in timing mode so not (much) affected by pileup so use them instead </a:t>
            </a:r>
            <a:r>
              <a:rPr lang="en-GB" sz="1600">
                <a:solidFill>
                  <a:srgbClr val="FFFF99"/>
                </a:solidFill>
              </a:rPr>
              <a:t>(Wilkinson &amp; Uttley 2009;</a:t>
            </a:r>
            <a:r>
              <a:rPr lang="en-GB" sz="2400">
                <a:solidFill>
                  <a:srgbClr val="FFFF99"/>
                </a:solidFill>
              </a:rPr>
              <a:t> </a:t>
            </a:r>
            <a:r>
              <a:rPr lang="en-GB" sz="1600">
                <a:solidFill>
                  <a:srgbClr val="FFFF99"/>
                </a:solidFill>
              </a:rPr>
              <a:t>Done &amp; Diaz-Trigo 2009)</a:t>
            </a:r>
            <a:endParaRPr lang="en-GB" sz="2400">
              <a:solidFill>
                <a:srgbClr val="FFFF99"/>
              </a:solidFill>
            </a:endParaRPr>
          </a:p>
          <a:p>
            <a:endParaRPr lang="en-GB" sz="2400">
              <a:solidFill>
                <a:srgbClr val="FFFF99"/>
              </a:solidFill>
            </a:endParaRPr>
          </a:p>
        </p:txBody>
      </p:sp>
      <p:grpSp>
        <p:nvGrpSpPr>
          <p:cNvPr id="449540" name="Group 4"/>
          <p:cNvGrpSpPr>
            <a:grpSpLocks/>
          </p:cNvGrpSpPr>
          <p:nvPr/>
        </p:nvGrpSpPr>
        <p:grpSpPr bwMode="auto">
          <a:xfrm>
            <a:off x="3775075" y="1435100"/>
            <a:ext cx="5254625" cy="4949825"/>
            <a:chOff x="3266" y="904"/>
            <a:chExt cx="2350" cy="2332"/>
          </a:xfrm>
        </p:grpSpPr>
        <p:pic>
          <p:nvPicPr>
            <p:cNvPr id="449541" name="Picture 5" descr="mos1"/>
            <p:cNvPicPr>
              <a:picLocks noChangeAspect="1" noChangeArrowheads="1"/>
            </p:cNvPicPr>
            <p:nvPr/>
          </p:nvPicPr>
          <p:blipFill>
            <a:blip r:embed="rId2">
              <a:extLst>
                <a:ext uri="{28A0092B-C50C-407E-A947-70E740481C1C}">
                  <a14:useLocalDpi xmlns:a14="http://schemas.microsoft.com/office/drawing/2010/main" val="0"/>
                </a:ext>
              </a:extLst>
            </a:blip>
            <a:srcRect l="14742" r="13451"/>
            <a:stretch>
              <a:fillRect/>
            </a:stretch>
          </p:blipFill>
          <p:spPr bwMode="auto">
            <a:xfrm>
              <a:off x="3266" y="904"/>
              <a:ext cx="2350" cy="2332"/>
            </a:xfrm>
            <a:prstGeom prst="rect">
              <a:avLst/>
            </a:prstGeom>
            <a:noFill/>
            <a:extLst>
              <a:ext uri="{909E8E84-426E-40dd-AFC4-6F175D3DCCD1}">
                <a14:hiddenFill xmlns:a14="http://schemas.microsoft.com/office/drawing/2010/main">
                  <a:solidFill>
                    <a:srgbClr val="FFFFFF"/>
                  </a:solidFill>
                </a14:hiddenFill>
              </a:ext>
            </a:extLst>
          </p:spPr>
        </p:pic>
        <p:grpSp>
          <p:nvGrpSpPr>
            <p:cNvPr id="449542" name="Group 6"/>
            <p:cNvGrpSpPr>
              <a:grpSpLocks/>
            </p:cNvGrpSpPr>
            <p:nvPr/>
          </p:nvGrpSpPr>
          <p:grpSpPr bwMode="auto">
            <a:xfrm>
              <a:off x="3667" y="1400"/>
              <a:ext cx="1573" cy="1581"/>
              <a:chOff x="3667" y="1400"/>
              <a:chExt cx="1573" cy="1581"/>
            </a:xfrm>
          </p:grpSpPr>
          <p:sp>
            <p:nvSpPr>
              <p:cNvPr id="449543" name="Oval 7"/>
              <p:cNvSpPr>
                <a:spLocks noChangeArrowheads="1"/>
              </p:cNvSpPr>
              <p:nvPr/>
            </p:nvSpPr>
            <p:spPr bwMode="auto">
              <a:xfrm>
                <a:off x="4336" y="2059"/>
                <a:ext cx="247" cy="24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49544" name="Oval 8"/>
              <p:cNvSpPr>
                <a:spLocks noChangeArrowheads="1"/>
              </p:cNvSpPr>
              <p:nvPr/>
            </p:nvSpPr>
            <p:spPr bwMode="auto">
              <a:xfrm>
                <a:off x="3667" y="1400"/>
                <a:ext cx="1573" cy="1581"/>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sp>
          <p:nvSpPr>
            <p:cNvPr id="449545" name="Oval 9"/>
            <p:cNvSpPr>
              <a:spLocks noChangeArrowheads="1"/>
            </p:cNvSpPr>
            <p:nvPr/>
          </p:nvSpPr>
          <p:spPr bwMode="auto">
            <a:xfrm>
              <a:off x="4337" y="2060"/>
              <a:ext cx="247" cy="24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49546" name="Oval 10"/>
            <p:cNvSpPr>
              <a:spLocks noChangeArrowheads="1"/>
            </p:cNvSpPr>
            <p:nvPr/>
          </p:nvSpPr>
          <p:spPr bwMode="auto">
            <a:xfrm>
              <a:off x="3668" y="1401"/>
              <a:ext cx="1573" cy="1581"/>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586" name="Group 2"/>
          <p:cNvGrpSpPr>
            <a:grpSpLocks/>
          </p:cNvGrpSpPr>
          <p:nvPr/>
        </p:nvGrpSpPr>
        <p:grpSpPr bwMode="auto">
          <a:xfrm>
            <a:off x="5821363" y="2222500"/>
            <a:ext cx="2497137" cy="2509838"/>
            <a:chOff x="3667" y="1400"/>
            <a:chExt cx="1573" cy="1581"/>
          </a:xfrm>
        </p:grpSpPr>
        <p:sp>
          <p:nvSpPr>
            <p:cNvPr id="451587" name="Oval 3"/>
            <p:cNvSpPr>
              <a:spLocks noChangeArrowheads="1"/>
            </p:cNvSpPr>
            <p:nvPr/>
          </p:nvSpPr>
          <p:spPr bwMode="auto">
            <a:xfrm>
              <a:off x="4336" y="2059"/>
              <a:ext cx="247" cy="24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1588" name="Oval 4"/>
            <p:cNvSpPr>
              <a:spLocks noChangeArrowheads="1"/>
            </p:cNvSpPr>
            <p:nvPr/>
          </p:nvSpPr>
          <p:spPr bwMode="auto">
            <a:xfrm>
              <a:off x="3667" y="1400"/>
              <a:ext cx="1573" cy="1581"/>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sp>
        <p:nvSpPr>
          <p:cNvPr id="451589" name="Oval 5"/>
          <p:cNvSpPr>
            <a:spLocks noChangeArrowheads="1"/>
          </p:cNvSpPr>
          <p:nvPr/>
        </p:nvSpPr>
        <p:spPr bwMode="auto">
          <a:xfrm>
            <a:off x="6884988" y="3270250"/>
            <a:ext cx="392112" cy="39052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pic>
        <p:nvPicPr>
          <p:cNvPr id="451590" name="Picture 6" descr="miller06_gx339_ratio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801" t="31604" r="28902" b="45454"/>
          <a:stretch>
            <a:fillRect/>
          </a:stretch>
        </p:blipFill>
        <p:spPr bwMode="auto">
          <a:xfrm>
            <a:off x="1065213" y="23813"/>
            <a:ext cx="8088312" cy="6832600"/>
          </a:xfrm>
          <a:prstGeom prst="rect">
            <a:avLst/>
          </a:prstGeom>
          <a:solidFill>
            <a:schemeClr val="bg1"/>
          </a:solidFill>
        </p:spPr>
      </p:pic>
      <p:pic>
        <p:nvPicPr>
          <p:cNvPr id="451591" name="Picture 7" descr="mos_pn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0825" t="38525" r="10641" b="9091"/>
          <a:stretch>
            <a:fillRect/>
          </a:stretch>
        </p:blipFill>
        <p:spPr bwMode="auto">
          <a:xfrm>
            <a:off x="1689100" y="28575"/>
            <a:ext cx="7291388" cy="6294438"/>
          </a:xfrm>
          <a:prstGeom prst="rect">
            <a:avLst/>
          </a:prstGeom>
          <a:noFill/>
          <a:extLst>
            <a:ext uri="{909E8E84-426E-40dd-AFC4-6F175D3DCCD1}">
              <a14:hiddenFill xmlns:a14="http://schemas.microsoft.com/office/drawing/2010/main">
                <a:solidFill>
                  <a:srgbClr val="FFFFFF"/>
                </a:solidFill>
              </a14:hiddenFill>
            </a:ext>
          </a:extLst>
        </p:spPr>
      </p:pic>
      <p:sp>
        <p:nvSpPr>
          <p:cNvPr id="451592" name="Text Box 8"/>
          <p:cNvSpPr txBox="1">
            <a:spLocks noChangeArrowheads="1"/>
          </p:cNvSpPr>
          <p:nvPr/>
        </p:nvSpPr>
        <p:spPr bwMode="auto">
          <a:xfrm>
            <a:off x="2178050" y="639763"/>
            <a:ext cx="3438525" cy="210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solidFill>
                  <a:schemeClr val="tx2"/>
                </a:solidFill>
              </a:rPr>
              <a:t>Done &amp; Diaz-Trigo 2009  </a:t>
            </a:r>
          </a:p>
          <a:p>
            <a:pPr>
              <a:spcBef>
                <a:spcPct val="50000"/>
              </a:spcBef>
            </a:pPr>
            <a:r>
              <a:rPr lang="en-GB">
                <a:solidFill>
                  <a:srgbClr val="00FF00"/>
                </a:solidFill>
              </a:rPr>
              <a:t>MOS1 18-120 782</a:t>
            </a:r>
          </a:p>
          <a:p>
            <a:pPr>
              <a:spcBef>
                <a:spcPct val="50000"/>
              </a:spcBef>
            </a:pPr>
            <a:r>
              <a:rPr lang="en-GB">
                <a:solidFill>
                  <a:srgbClr val="00FFFF"/>
                </a:solidFill>
              </a:rPr>
              <a:t>PN all columns, </a:t>
            </a:r>
          </a:p>
          <a:p>
            <a:pPr>
              <a:spcBef>
                <a:spcPct val="50000"/>
              </a:spcBef>
            </a:pPr>
            <a:r>
              <a:rPr lang="en-GB">
                <a:solidFill>
                  <a:srgbClr val="00FFFF"/>
                </a:solidFill>
              </a:rPr>
              <a:t>no background</a:t>
            </a:r>
            <a:endParaRPr lang="en-US">
              <a:solidFill>
                <a:srgbClr val="00FFFF"/>
              </a:solidFill>
            </a:endParaRPr>
          </a:p>
        </p:txBody>
      </p:sp>
    </p:spTree>
    <p:extLst>
      <p:ext uri="{BB962C8B-B14F-4D97-AF65-F5344CB8AC3E}">
        <p14:creationId xmlns:p14="http://schemas.microsoft.com/office/powerpoint/2010/main" val="2888500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3634"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GX339-4 XMM data</a:t>
            </a:r>
          </a:p>
        </p:txBody>
      </p:sp>
      <p:sp>
        <p:nvSpPr>
          <p:cNvPr id="453635" name="Rectangle 3"/>
          <p:cNvSpPr>
            <a:spLocks noGrp="1" noChangeArrowheads="1"/>
          </p:cNvSpPr>
          <p:nvPr>
            <p:ph type="body" sz="half" idx="1"/>
          </p:nvPr>
        </p:nvSpPr>
        <p:spPr>
          <a:xfrm>
            <a:off x="242888" y="2352675"/>
            <a:ext cx="3302000" cy="3019425"/>
          </a:xfrm>
          <a:noFill/>
          <a:ln/>
        </p:spPr>
        <p:txBody>
          <a:bodyPr/>
          <a:lstStyle/>
          <a:p>
            <a:r>
              <a:rPr lang="en-GB" sz="2400">
                <a:solidFill>
                  <a:srgbClr val="FFFF99"/>
                </a:solidFill>
              </a:rPr>
              <a:t>Unsmeared, moderately ionised reflection</a:t>
            </a:r>
          </a:p>
          <a:p>
            <a:r>
              <a:rPr lang="en-GB" sz="2400">
                <a:solidFill>
                  <a:srgbClr val="FFFF99"/>
                </a:solidFill>
              </a:rPr>
              <a:t>Single laor line gives much poorer fit  but    Rin = 33 Rg</a:t>
            </a:r>
            <a:r>
              <a:rPr lang="en-GB" sz="2800">
                <a:solidFill>
                  <a:srgbClr val="FFFF99"/>
                </a:solidFill>
              </a:rPr>
              <a:t> </a:t>
            </a:r>
            <a:r>
              <a:rPr lang="en-GB" sz="1800">
                <a:solidFill>
                  <a:srgbClr val="FFFF99"/>
                </a:solidFill>
              </a:rPr>
              <a:t>Done &amp; Diaz-Trigo 2009)</a:t>
            </a:r>
            <a:endParaRPr lang="en-GB" sz="2800">
              <a:solidFill>
                <a:srgbClr val="FFFF99"/>
              </a:solidFill>
            </a:endParaRPr>
          </a:p>
          <a:p>
            <a:endParaRPr lang="en-GB" sz="2800">
              <a:solidFill>
                <a:srgbClr val="FFFF99"/>
              </a:solidFill>
            </a:endParaRPr>
          </a:p>
        </p:txBody>
      </p:sp>
      <p:pic>
        <p:nvPicPr>
          <p:cNvPr id="453636" name="Picture 4" descr="gx339_new"/>
          <p:cNvPicPr>
            <a:picLocks noChangeAspect="1" noChangeArrowheads="1"/>
          </p:cNvPicPr>
          <p:nvPr/>
        </p:nvPicPr>
        <p:blipFill>
          <a:blip r:embed="rId2" cstate="print">
            <a:extLst>
              <a:ext uri="{28A0092B-C50C-407E-A947-70E740481C1C}">
                <a14:useLocalDpi xmlns:a14="http://schemas.microsoft.com/office/drawing/2010/main" val="0"/>
              </a:ext>
            </a:extLst>
          </a:blip>
          <a:srcRect l="2689" t="41939" r="7689" b="2850"/>
          <a:stretch>
            <a:fillRect/>
          </a:stretch>
        </p:blipFill>
        <p:spPr bwMode="auto">
          <a:xfrm>
            <a:off x="3841750" y="1819275"/>
            <a:ext cx="5016500" cy="437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123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a:t>
            </a:r>
          </a:p>
        </p:txBody>
      </p:sp>
      <p:sp>
        <p:nvSpPr>
          <p:cNvPr id="27651" name="Rectangle 3"/>
          <p:cNvSpPr>
            <a:spLocks noGrp="1" noChangeArrowheads="1"/>
          </p:cNvSpPr>
          <p:nvPr>
            <p:ph type="body" sz="half" idx="1"/>
          </p:nvPr>
        </p:nvSpPr>
        <p:spPr>
          <a:xfrm>
            <a:off x="0" y="1235244"/>
            <a:ext cx="3160295" cy="4419266"/>
          </a:xfrm>
          <a:noFill/>
        </p:spPr>
        <p:txBody>
          <a:bodyPr/>
          <a:lstStyle/>
          <a:p>
            <a:pPr eaLnBrk="1" hangingPunct="1"/>
            <a:r>
              <a:rPr lang="en-GB" sz="2400" dirty="0" smtClean="0">
                <a:solidFill>
                  <a:srgbClr val="FFFF99"/>
                </a:solidFill>
              </a:rPr>
              <a:t>Iron line should be very small and narrow for low L/</a:t>
            </a:r>
            <a:r>
              <a:rPr lang="en-GB" sz="2400" dirty="0" err="1" smtClean="0">
                <a:solidFill>
                  <a:srgbClr val="FFFF99"/>
                </a:solidFill>
              </a:rPr>
              <a:t>LEdd</a:t>
            </a:r>
            <a:r>
              <a:rPr lang="en-GB" sz="2400" dirty="0" smtClean="0">
                <a:solidFill>
                  <a:srgbClr val="FFFF99"/>
                </a:solidFill>
              </a:rPr>
              <a:t> </a:t>
            </a:r>
          </a:p>
          <a:p>
            <a:pPr eaLnBrk="1" hangingPunct="1"/>
            <a:r>
              <a:rPr lang="en-GB" sz="2400" dirty="0" smtClean="0">
                <a:solidFill>
                  <a:srgbClr val="FFFF99"/>
                </a:solidFill>
              </a:rPr>
              <a:t>Gets bigger and broader as disc moves in </a:t>
            </a:r>
          </a:p>
          <a:p>
            <a:pPr eaLnBrk="1" hangingPunct="1"/>
            <a:r>
              <a:rPr lang="en-GB" sz="2400" dirty="0" smtClean="0">
                <a:solidFill>
                  <a:srgbClr val="FFFF99"/>
                </a:solidFill>
              </a:rPr>
              <a:t>XMM-Newton timing mode  </a:t>
            </a:r>
            <a:r>
              <a:rPr lang="en-GB" sz="1600" dirty="0" err="1" smtClean="0">
                <a:solidFill>
                  <a:srgbClr val="FFFF99"/>
                </a:solidFill>
              </a:rPr>
              <a:t>Kolehmainen</a:t>
            </a:r>
            <a:r>
              <a:rPr lang="en-GB" sz="1600" dirty="0" smtClean="0">
                <a:solidFill>
                  <a:srgbClr val="FFFF99"/>
                </a:solidFill>
              </a:rPr>
              <a:t> Done &amp; Diaz </a:t>
            </a:r>
            <a:r>
              <a:rPr lang="en-GB" sz="1600" dirty="0" err="1" smtClean="0">
                <a:solidFill>
                  <a:srgbClr val="FFFF99"/>
                </a:solidFill>
              </a:rPr>
              <a:t>Trigo</a:t>
            </a:r>
            <a:r>
              <a:rPr lang="en-GB" sz="1600" dirty="0" smtClean="0">
                <a:solidFill>
                  <a:srgbClr val="FFFF99"/>
                </a:solidFill>
              </a:rPr>
              <a:t> 2011 </a:t>
            </a:r>
            <a:r>
              <a:rPr lang="en-GB" sz="1600" dirty="0" err="1" smtClean="0">
                <a:solidFill>
                  <a:srgbClr val="FFFF99"/>
                </a:solidFill>
              </a:rPr>
              <a:t>cf</a:t>
            </a:r>
            <a:r>
              <a:rPr lang="en-GB" sz="1600" dirty="0">
                <a:solidFill>
                  <a:srgbClr val="FFFF99"/>
                </a:solidFill>
              </a:rPr>
              <a:t> </a:t>
            </a:r>
            <a:r>
              <a:rPr lang="en-GB" sz="1600" dirty="0" err="1">
                <a:solidFill>
                  <a:srgbClr val="FFFF99"/>
                </a:solidFill>
              </a:rPr>
              <a:t>Tomsick</a:t>
            </a:r>
            <a:r>
              <a:rPr lang="en-GB" sz="1600" dirty="0">
                <a:solidFill>
                  <a:srgbClr val="FFFF99"/>
                </a:solidFill>
              </a:rPr>
              <a:t> et al 2010 </a:t>
            </a:r>
          </a:p>
          <a:p>
            <a:pPr eaLnBrk="1" hangingPunct="1"/>
            <a:endParaRPr lang="en-GB" sz="1600" dirty="0" smtClean="0">
              <a:solidFill>
                <a:srgbClr val="FFFF9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74" y="1419224"/>
            <a:ext cx="5429751" cy="52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747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is there really a hole? </a:t>
            </a:r>
          </a:p>
        </p:txBody>
      </p:sp>
      <p:sp>
        <p:nvSpPr>
          <p:cNvPr id="454659" name="Rectangle 3"/>
          <p:cNvSpPr>
            <a:spLocks noGrp="1" noChangeArrowheads="1"/>
          </p:cNvSpPr>
          <p:nvPr>
            <p:ph type="body" sz="half" idx="1"/>
          </p:nvPr>
        </p:nvSpPr>
        <p:spPr>
          <a:xfrm>
            <a:off x="157163" y="2581275"/>
            <a:ext cx="3465512" cy="3965575"/>
          </a:xfrm>
          <a:noFill/>
          <a:ln/>
        </p:spPr>
        <p:txBody>
          <a:bodyPr/>
          <a:lstStyle/>
          <a:p>
            <a:r>
              <a:rPr lang="en-GB" sz="2400">
                <a:solidFill>
                  <a:srgbClr val="FFFF99"/>
                </a:solidFill>
              </a:rPr>
              <a:t>See disc with constant inner radius in soft state L = A</a:t>
            </a:r>
            <a:r>
              <a:rPr lang="en-GB" sz="2400">
                <a:solidFill>
                  <a:srgbClr val="FFFF99"/>
                </a:solidFill>
                <a:latin typeface="Symbol" pitchFamily="18" charset="2"/>
              </a:rPr>
              <a:t>s</a:t>
            </a:r>
            <a:r>
              <a:rPr lang="en-GB" sz="2400">
                <a:solidFill>
                  <a:srgbClr val="FFFF99"/>
                </a:solidFill>
              </a:rPr>
              <a:t>T</a:t>
            </a:r>
            <a:r>
              <a:rPr lang="en-GB" sz="2400" baseline="30000">
                <a:solidFill>
                  <a:srgbClr val="FFFF99"/>
                </a:solidFill>
              </a:rPr>
              <a:t>4</a:t>
            </a:r>
            <a:r>
              <a:rPr lang="en-GB" sz="2400">
                <a:solidFill>
                  <a:srgbClr val="FFFF99"/>
                </a:solidFill>
              </a:rPr>
              <a:t> ie constant radius - Rlso</a:t>
            </a:r>
          </a:p>
          <a:p>
            <a:r>
              <a:rPr lang="en-GB" sz="2400">
                <a:solidFill>
                  <a:srgbClr val="FFFF99"/>
                </a:solidFill>
              </a:rPr>
              <a:t>Same  in low/hard state just after transition L</a:t>
            </a:r>
            <a:r>
              <a:rPr lang="en-GB" sz="2400" baseline="-25000">
                <a:solidFill>
                  <a:srgbClr val="FFFF99"/>
                </a:solidFill>
              </a:rPr>
              <a:t>bol</a:t>
            </a:r>
            <a:r>
              <a:rPr lang="en-GB" sz="2400">
                <a:solidFill>
                  <a:srgbClr val="FFFF99"/>
                </a:solidFill>
              </a:rPr>
              <a:t>~0.01L</a:t>
            </a:r>
            <a:r>
              <a:rPr lang="en-GB" sz="2400" baseline="-25000">
                <a:solidFill>
                  <a:srgbClr val="FFFF99"/>
                </a:solidFill>
              </a:rPr>
              <a:t>Edd </a:t>
            </a:r>
          </a:p>
          <a:p>
            <a:r>
              <a:rPr lang="en-GB" sz="2400">
                <a:solidFill>
                  <a:srgbClr val="FFFF99"/>
                </a:solidFill>
              </a:rPr>
              <a:t>GX339-4 </a:t>
            </a:r>
            <a:r>
              <a:rPr lang="en-GB" sz="1600">
                <a:solidFill>
                  <a:srgbClr val="FFFF99"/>
                </a:solidFill>
              </a:rPr>
              <a:t>Miller et al 2006 </a:t>
            </a:r>
          </a:p>
          <a:p>
            <a:r>
              <a:rPr lang="en-GB" sz="2400">
                <a:solidFill>
                  <a:srgbClr val="FFFF99"/>
                </a:solidFill>
              </a:rPr>
              <a:t>XTE J1817-330 </a:t>
            </a:r>
            <a:r>
              <a:rPr lang="en-GB" sz="1600">
                <a:solidFill>
                  <a:srgbClr val="FFFF99"/>
                </a:solidFill>
              </a:rPr>
              <a:t>Rykoff et al 2007</a:t>
            </a:r>
          </a:p>
        </p:txBody>
      </p:sp>
      <p:sp>
        <p:nvSpPr>
          <p:cNvPr id="454660" name="WordArt 4"/>
          <p:cNvSpPr>
            <a:spLocks noChangeArrowheads="1" noChangeShapeType="1" noTextEdit="1"/>
          </p:cNvSpPr>
          <p:nvPr/>
        </p:nvSpPr>
        <p:spPr bwMode="auto">
          <a:xfrm>
            <a:off x="506413" y="1484313"/>
            <a:ext cx="2895600" cy="638175"/>
          </a:xfrm>
          <a:prstGeom prst="rect">
            <a:avLst/>
          </a:prstGeom>
        </p:spPr>
        <p:txBody>
          <a:bodyPr wrap="none" fromWordArt="1">
            <a:prstTxWarp prst="textPlain">
              <a:avLst>
                <a:gd name="adj" fmla="val 50000"/>
              </a:avLst>
            </a:prstTxWarp>
          </a:bodyPr>
          <a:lstStyle/>
          <a:p>
            <a:r>
              <a:rPr lang="en-GB" sz="3600" kern="10">
                <a:ln w="38100">
                  <a:solidFill>
                    <a:schemeClr val="bg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challenge 2</a:t>
            </a:r>
          </a:p>
        </p:txBody>
      </p:sp>
      <p:pic>
        <p:nvPicPr>
          <p:cNvPr id="454661" name="Picture 5" descr="1817_rykoff_lt"/>
          <p:cNvPicPr>
            <a:picLocks noChangeAspect="1" noChangeArrowheads="1"/>
          </p:cNvPicPr>
          <p:nvPr/>
        </p:nvPicPr>
        <p:blipFill>
          <a:blip r:embed="rId2" cstate="print">
            <a:extLst>
              <a:ext uri="{28A0092B-C50C-407E-A947-70E740481C1C}">
                <a14:useLocalDpi xmlns:a14="http://schemas.microsoft.com/office/drawing/2010/main" val="0"/>
              </a:ext>
            </a:extLst>
          </a:blip>
          <a:srcRect l="4581" t="5928" r="5405" b="9218"/>
          <a:stretch>
            <a:fillRect/>
          </a:stretch>
        </p:blipFill>
        <p:spPr bwMode="auto">
          <a:xfrm>
            <a:off x="3773488" y="2339975"/>
            <a:ext cx="5370512" cy="3911600"/>
          </a:xfrm>
          <a:prstGeom prst="rect">
            <a:avLst/>
          </a:prstGeom>
          <a:noFill/>
          <a:extLst>
            <a:ext uri="{909E8E84-426E-40dd-AFC4-6F175D3DCCD1}">
              <a14:hiddenFill xmlns:a14="http://schemas.microsoft.com/office/drawing/2010/main">
                <a:solidFill>
                  <a:srgbClr val="FFFFFF"/>
                </a:solidFill>
              </a14:hiddenFill>
            </a:ext>
          </a:extLst>
        </p:spPr>
      </p:pic>
      <p:sp>
        <p:nvSpPr>
          <p:cNvPr id="454662" name="Rectangle 6"/>
          <p:cNvSpPr>
            <a:spLocks noChangeArrowheads="1"/>
          </p:cNvSpPr>
          <p:nvPr/>
        </p:nvSpPr>
        <p:spPr bwMode="auto">
          <a:xfrm>
            <a:off x="7532688" y="1946275"/>
            <a:ext cx="16113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a:solidFill>
                  <a:srgbClr val="FFFF99"/>
                </a:solidFill>
              </a:rPr>
              <a:t>Rykoff et al 2007</a:t>
            </a:r>
            <a:endParaRPr lang="en-US" sz="1600">
              <a:solidFill>
                <a:srgbClr val="FFFF99"/>
              </a:solidFill>
            </a:endParaRPr>
          </a:p>
        </p:txBody>
      </p:sp>
      <p:sp>
        <p:nvSpPr>
          <p:cNvPr id="454663" name="Text Box 7"/>
          <p:cNvSpPr txBox="1">
            <a:spLocks noChangeArrowheads="1"/>
          </p:cNvSpPr>
          <p:nvPr/>
        </p:nvSpPr>
        <p:spPr bwMode="auto">
          <a:xfrm>
            <a:off x="4557713" y="5202238"/>
            <a:ext cx="13065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54664" name="Text Box 8"/>
          <p:cNvSpPr txBox="1">
            <a:spLocks noChangeArrowheads="1"/>
          </p:cNvSpPr>
          <p:nvPr/>
        </p:nvSpPr>
        <p:spPr bwMode="auto">
          <a:xfrm>
            <a:off x="7172325" y="3911600"/>
            <a:ext cx="1714500" cy="13700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54665" name="Rectangle 9"/>
          <p:cNvSpPr>
            <a:spLocks noChangeArrowheads="1"/>
          </p:cNvSpPr>
          <p:nvPr/>
        </p:nvSpPr>
        <p:spPr bwMode="auto">
          <a:xfrm rot="-1708838">
            <a:off x="4451350" y="4502150"/>
            <a:ext cx="1195388" cy="228600"/>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66" name="Rectangle 10"/>
          <p:cNvSpPr>
            <a:spLocks noChangeArrowheads="1"/>
          </p:cNvSpPr>
          <p:nvPr/>
        </p:nvSpPr>
        <p:spPr bwMode="auto">
          <a:xfrm rot="19891162" flipV="1">
            <a:off x="5418138" y="3852863"/>
            <a:ext cx="1363662" cy="260350"/>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67" name="Rectangle 11"/>
          <p:cNvSpPr>
            <a:spLocks noChangeArrowheads="1"/>
          </p:cNvSpPr>
          <p:nvPr/>
        </p:nvSpPr>
        <p:spPr bwMode="auto">
          <a:xfrm rot="19891162" flipV="1">
            <a:off x="5697538" y="3802063"/>
            <a:ext cx="1382712" cy="285750"/>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68" name="Rectangle 12"/>
          <p:cNvSpPr>
            <a:spLocks noChangeArrowheads="1"/>
          </p:cNvSpPr>
          <p:nvPr/>
        </p:nvSpPr>
        <p:spPr bwMode="auto">
          <a:xfrm rot="19891162" flipV="1">
            <a:off x="6694488" y="3416300"/>
            <a:ext cx="920750" cy="282575"/>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69" name="Rectangle 13"/>
          <p:cNvSpPr>
            <a:spLocks noChangeArrowheads="1"/>
          </p:cNvSpPr>
          <p:nvPr/>
        </p:nvSpPr>
        <p:spPr bwMode="auto">
          <a:xfrm rot="19891162" flipV="1">
            <a:off x="7302500" y="3055938"/>
            <a:ext cx="1009650" cy="274637"/>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70" name="Rectangle 14"/>
          <p:cNvSpPr>
            <a:spLocks noChangeArrowheads="1"/>
          </p:cNvSpPr>
          <p:nvPr/>
        </p:nvSpPr>
        <p:spPr bwMode="auto">
          <a:xfrm>
            <a:off x="6940550" y="2682875"/>
            <a:ext cx="1827213" cy="3179763"/>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4671" name="Oval 15"/>
          <p:cNvSpPr>
            <a:spLocks noChangeArrowheads="1"/>
          </p:cNvSpPr>
          <p:nvPr/>
        </p:nvSpPr>
        <p:spPr bwMode="auto">
          <a:xfrm rot="-1451808">
            <a:off x="5630863" y="3876675"/>
            <a:ext cx="1204912" cy="565150"/>
          </a:xfrm>
          <a:prstGeom prst="ellipse">
            <a:avLst/>
          </a:prstGeom>
          <a:solidFill>
            <a:srgbClr val="00FFFF">
              <a:alpha val="28999"/>
            </a:srgbClr>
          </a:solidFill>
          <a:ln>
            <a:noFill/>
          </a:ln>
          <a:effectLst/>
          <a:extLst>
            <a:ext uri="{91240B29-F687-4f45-9708-019B960494DF}">
              <a14:hiddenLine xmlns:a14="http://schemas.microsoft.com/office/drawing/2010/main" w="9525" algn="ctr">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54672" name="Text Box 16"/>
          <p:cNvSpPr txBox="1">
            <a:spLocks noChangeArrowheads="1"/>
          </p:cNvSpPr>
          <p:nvPr/>
        </p:nvSpPr>
        <p:spPr bwMode="auto">
          <a:xfrm>
            <a:off x="5297488" y="3411538"/>
            <a:ext cx="1916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solidFill>
                  <a:srgbClr val="00FFFF"/>
                </a:solidFill>
              </a:rPr>
              <a:t>Transition</a:t>
            </a:r>
            <a:endParaRPr lang="en-US">
              <a:solidFill>
                <a:srgbClr val="00FFFF"/>
              </a:solidFill>
            </a:endParaRPr>
          </a:p>
        </p:txBody>
      </p:sp>
      <p:sp>
        <p:nvSpPr>
          <p:cNvPr id="454673" name="Line 17"/>
          <p:cNvSpPr>
            <a:spLocks noChangeShapeType="1"/>
          </p:cNvSpPr>
          <p:nvPr/>
        </p:nvSpPr>
        <p:spPr bwMode="auto">
          <a:xfrm flipV="1">
            <a:off x="5646738" y="4484688"/>
            <a:ext cx="0" cy="26193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4674" name="Line 18"/>
          <p:cNvSpPr>
            <a:spLocks noChangeShapeType="1"/>
          </p:cNvSpPr>
          <p:nvPr/>
        </p:nvSpPr>
        <p:spPr bwMode="auto">
          <a:xfrm>
            <a:off x="5529263" y="4614863"/>
            <a:ext cx="29051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4675" name="Oval 19"/>
          <p:cNvSpPr>
            <a:spLocks noChangeArrowheads="1"/>
          </p:cNvSpPr>
          <p:nvPr/>
        </p:nvSpPr>
        <p:spPr bwMode="auto">
          <a:xfrm>
            <a:off x="4862513" y="4397375"/>
            <a:ext cx="1190625" cy="1131888"/>
          </a:xfrm>
          <a:prstGeom prst="ellipse">
            <a:avLst/>
          </a:prstGeom>
          <a:solidFill>
            <a:schemeClr val="accent2">
              <a:alpha val="16000"/>
            </a:schemeClr>
          </a:solidFill>
          <a:ln>
            <a:noFill/>
          </a:ln>
          <a:effectLst/>
          <a:extLst>
            <a:ext uri="{91240B29-F687-4f45-9708-019B960494DF}">
              <a14:hiddenLine xmlns:a14="http://schemas.microsoft.com/office/drawing/2010/main" w="9525" algn="ctr">
                <a:solidFill>
                  <a:srgbClr val="00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18310990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90498" name="Rectangle 2"/>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Modifies optical continuum</a:t>
            </a:r>
          </a:p>
        </p:txBody>
      </p:sp>
      <p:sp>
        <p:nvSpPr>
          <p:cNvPr id="490499" name="Rectangle 3"/>
          <p:cNvSpPr>
            <a:spLocks noGrp="1" noChangeArrowheads="1"/>
          </p:cNvSpPr>
          <p:nvPr>
            <p:ph type="body" sz="half" idx="1"/>
          </p:nvPr>
        </p:nvSpPr>
        <p:spPr>
          <a:xfrm>
            <a:off x="114300" y="1608138"/>
            <a:ext cx="3825875" cy="4840287"/>
          </a:xfrm>
          <a:noFill/>
          <a:ln/>
        </p:spPr>
        <p:txBody>
          <a:bodyPr/>
          <a:lstStyle/>
          <a:p>
            <a:pPr>
              <a:lnSpc>
                <a:spcPct val="90000"/>
              </a:lnSpc>
            </a:pPr>
            <a:r>
              <a:rPr lang="en-GB" sz="2400">
                <a:solidFill>
                  <a:srgbClr val="FFFF99"/>
                </a:solidFill>
              </a:rPr>
              <a:t>X-rays illuminate outer disc where intrinsic flux is low so reprocessed can dominate </a:t>
            </a:r>
            <a:r>
              <a:rPr lang="en-GB" sz="1600">
                <a:solidFill>
                  <a:srgbClr val="FFFF99"/>
                </a:solidFill>
              </a:rPr>
              <a:t>(van Paradijs 1996)</a:t>
            </a:r>
            <a:endParaRPr lang="en-GB" sz="2400">
              <a:solidFill>
                <a:srgbClr val="FFFF99"/>
              </a:solidFill>
            </a:endParaRPr>
          </a:p>
          <a:p>
            <a:pPr>
              <a:lnSpc>
                <a:spcPct val="90000"/>
              </a:lnSpc>
            </a:pPr>
            <a:r>
              <a:rPr lang="en-GB" sz="2400">
                <a:solidFill>
                  <a:srgbClr val="FFFF99"/>
                </a:solidFill>
              </a:rPr>
              <a:t>SWIFT/XMM X-opt simultaneously  </a:t>
            </a:r>
          </a:p>
          <a:p>
            <a:pPr>
              <a:lnSpc>
                <a:spcPct val="90000"/>
              </a:lnSpc>
            </a:pPr>
            <a:r>
              <a:rPr lang="en-GB" sz="2400">
                <a:solidFill>
                  <a:srgbClr val="FFFF99"/>
                </a:solidFill>
              </a:rPr>
              <a:t>XTE J1817-330 - trace scattered fraction through outburst SWIFT+</a:t>
            </a:r>
            <a:r>
              <a:rPr lang="en-GB" sz="2400">
                <a:solidFill>
                  <a:srgbClr val="00FF00"/>
                </a:solidFill>
              </a:rPr>
              <a:t>RXTE</a:t>
            </a:r>
          </a:p>
          <a:p>
            <a:pPr>
              <a:lnSpc>
                <a:spcPct val="90000"/>
              </a:lnSpc>
            </a:pPr>
            <a:r>
              <a:rPr lang="en-GB" sz="2400">
                <a:solidFill>
                  <a:srgbClr val="FFFF99"/>
                </a:solidFill>
              </a:rPr>
              <a:t>L</a:t>
            </a:r>
            <a:r>
              <a:rPr lang="en-GB" sz="2400" baseline="-25000">
                <a:solidFill>
                  <a:srgbClr val="FFFF99"/>
                </a:solidFill>
              </a:rPr>
              <a:t>opt</a:t>
            </a:r>
            <a:r>
              <a:rPr lang="en-GB" sz="2400">
                <a:solidFill>
                  <a:srgbClr val="FFFF99"/>
                </a:solidFill>
              </a:rPr>
              <a:t> ~ 0.002 L</a:t>
            </a:r>
            <a:r>
              <a:rPr lang="en-GB" sz="2400" baseline="-25000">
                <a:solidFill>
                  <a:srgbClr val="FFFF99"/>
                </a:solidFill>
              </a:rPr>
              <a:t>disc</a:t>
            </a:r>
            <a:r>
              <a:rPr lang="en-GB" sz="2400">
                <a:solidFill>
                  <a:srgbClr val="FFFF99"/>
                </a:solidFill>
              </a:rPr>
              <a:t> in high/soft state.</a:t>
            </a:r>
            <a:endParaRPr lang="en-GB" sz="2400" baseline="30000">
              <a:solidFill>
                <a:srgbClr val="FFFF99"/>
              </a:solidFill>
            </a:endParaRPr>
          </a:p>
          <a:p>
            <a:pPr>
              <a:lnSpc>
                <a:spcPct val="90000"/>
              </a:lnSpc>
            </a:pPr>
            <a:r>
              <a:rPr lang="en-GB" sz="2400">
                <a:solidFill>
                  <a:srgbClr val="FFFF99"/>
                </a:solidFill>
              </a:rPr>
              <a:t>Big changes at transition to low/hard state….</a:t>
            </a:r>
          </a:p>
        </p:txBody>
      </p:sp>
      <p:pic>
        <p:nvPicPr>
          <p:cNvPr id="490500" name="Picture 4" descr="specs"/>
          <p:cNvPicPr>
            <a:picLocks noGrp="1" noChangeAspect="1" noChangeArrowheads="1" noCrop="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40200" y="1476375"/>
            <a:ext cx="5003800" cy="4946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1" name="Rectangle 5"/>
          <p:cNvSpPr>
            <a:spLocks noChangeArrowheads="1"/>
          </p:cNvSpPr>
          <p:nvPr/>
        </p:nvSpPr>
        <p:spPr bwMode="auto">
          <a:xfrm>
            <a:off x="6535738" y="6450013"/>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spTree>
    <p:extLst>
      <p:ext uri="{BB962C8B-B14F-4D97-AF65-F5344CB8AC3E}">
        <p14:creationId xmlns:p14="http://schemas.microsoft.com/office/powerpoint/2010/main" val="3612661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Radius from SWIFT-RXTE</a:t>
            </a:r>
          </a:p>
        </p:txBody>
      </p:sp>
      <p:sp>
        <p:nvSpPr>
          <p:cNvPr id="455683" name="Rectangle 3"/>
          <p:cNvSpPr>
            <a:spLocks noChangeArrowheads="1"/>
          </p:cNvSpPr>
          <p:nvPr/>
        </p:nvSpPr>
        <p:spPr bwMode="auto">
          <a:xfrm>
            <a:off x="6535738" y="6450013"/>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grpSp>
        <p:nvGrpSpPr>
          <p:cNvPr id="455693" name="Group 13"/>
          <p:cNvGrpSpPr>
            <a:grpSpLocks/>
          </p:cNvGrpSpPr>
          <p:nvPr/>
        </p:nvGrpSpPr>
        <p:grpSpPr bwMode="auto">
          <a:xfrm>
            <a:off x="4013200" y="1143000"/>
            <a:ext cx="5130800" cy="5230813"/>
            <a:chOff x="2528" y="720"/>
            <a:chExt cx="3232" cy="3295"/>
          </a:xfrm>
        </p:grpSpPr>
        <p:pic>
          <p:nvPicPr>
            <p:cNvPr id="455684" name="Picture 4" descr="1817_temp_radius"/>
            <p:cNvPicPr>
              <a:picLocks noChangeAspect="1" noChangeArrowheads="1"/>
            </p:cNvPicPr>
            <p:nvPr/>
          </p:nvPicPr>
          <p:blipFill>
            <a:blip r:embed="rId2" cstate="print">
              <a:extLst>
                <a:ext uri="{28A0092B-C50C-407E-A947-70E740481C1C}">
                  <a14:useLocalDpi xmlns:a14="http://schemas.microsoft.com/office/drawing/2010/main" val="0"/>
                </a:ext>
              </a:extLst>
            </a:blip>
            <a:srcRect l="4813" t="32721" r="4431" b="1884"/>
            <a:stretch>
              <a:fillRect/>
            </a:stretch>
          </p:blipFill>
          <p:spPr bwMode="auto">
            <a:xfrm>
              <a:off x="2528" y="720"/>
              <a:ext cx="3232" cy="3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5685" name="Text Box 5"/>
            <p:cNvSpPr txBox="1">
              <a:spLocks noChangeArrowheads="1"/>
            </p:cNvSpPr>
            <p:nvPr/>
          </p:nvSpPr>
          <p:spPr bwMode="auto">
            <a:xfrm>
              <a:off x="2990" y="1015"/>
              <a:ext cx="823"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55686" name="Text Box 6"/>
            <p:cNvSpPr txBox="1">
              <a:spLocks noChangeArrowheads="1"/>
            </p:cNvSpPr>
            <p:nvPr/>
          </p:nvSpPr>
          <p:spPr bwMode="auto">
            <a:xfrm>
              <a:off x="4518" y="1015"/>
              <a:ext cx="1080" cy="8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55687" name="Rectangle 7"/>
            <p:cNvSpPr>
              <a:spLocks noChangeArrowheads="1"/>
            </p:cNvSpPr>
            <p:nvPr/>
          </p:nvSpPr>
          <p:spPr bwMode="auto">
            <a:xfrm>
              <a:off x="2797" y="3008"/>
              <a:ext cx="2880" cy="44"/>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5688" name="Freeform 8"/>
            <p:cNvSpPr>
              <a:spLocks/>
            </p:cNvSpPr>
            <p:nvPr/>
          </p:nvSpPr>
          <p:spPr bwMode="auto">
            <a:xfrm>
              <a:off x="2880" y="1289"/>
              <a:ext cx="892" cy="1443"/>
            </a:xfrm>
            <a:custGeom>
              <a:avLst/>
              <a:gdLst>
                <a:gd name="T0" fmla="*/ 805 w 892"/>
                <a:gd name="T1" fmla="*/ 338 h 1443"/>
                <a:gd name="T2" fmla="*/ 795 w 892"/>
                <a:gd name="T3" fmla="*/ 229 h 1443"/>
                <a:gd name="T4" fmla="*/ 421 w 892"/>
                <a:gd name="T5" fmla="*/ 92 h 1443"/>
                <a:gd name="T6" fmla="*/ 238 w 892"/>
                <a:gd name="T7" fmla="*/ 46 h 1443"/>
                <a:gd name="T8" fmla="*/ 155 w 892"/>
                <a:gd name="T9" fmla="*/ 0 h 1443"/>
                <a:gd name="T10" fmla="*/ 101 w 892"/>
                <a:gd name="T11" fmla="*/ 284 h 1443"/>
                <a:gd name="T12" fmla="*/ 82 w 892"/>
                <a:gd name="T13" fmla="*/ 649 h 1443"/>
                <a:gd name="T14" fmla="*/ 9 w 892"/>
                <a:gd name="T15" fmla="*/ 695 h 1443"/>
                <a:gd name="T16" fmla="*/ 37 w 892"/>
                <a:gd name="T17" fmla="*/ 805 h 1443"/>
                <a:gd name="T18" fmla="*/ 101 w 892"/>
                <a:gd name="T19" fmla="*/ 814 h 1443"/>
                <a:gd name="T20" fmla="*/ 146 w 892"/>
                <a:gd name="T21" fmla="*/ 1216 h 1443"/>
                <a:gd name="T22" fmla="*/ 210 w 892"/>
                <a:gd name="T23" fmla="*/ 1317 h 1443"/>
                <a:gd name="T24" fmla="*/ 274 w 892"/>
                <a:gd name="T25" fmla="*/ 1408 h 1443"/>
                <a:gd name="T26" fmla="*/ 393 w 892"/>
                <a:gd name="T27" fmla="*/ 1381 h 1443"/>
                <a:gd name="T28" fmla="*/ 466 w 892"/>
                <a:gd name="T29" fmla="*/ 1399 h 1443"/>
                <a:gd name="T30" fmla="*/ 485 w 892"/>
                <a:gd name="T31" fmla="*/ 1417 h 1443"/>
                <a:gd name="T32" fmla="*/ 576 w 892"/>
                <a:gd name="T33" fmla="*/ 1436 h 1443"/>
                <a:gd name="T34" fmla="*/ 667 w 892"/>
                <a:gd name="T35" fmla="*/ 1426 h 1443"/>
                <a:gd name="T36" fmla="*/ 686 w 892"/>
                <a:gd name="T37" fmla="*/ 1362 h 1443"/>
                <a:gd name="T38" fmla="*/ 722 w 892"/>
                <a:gd name="T39" fmla="*/ 1271 h 1443"/>
                <a:gd name="T40" fmla="*/ 713 w 892"/>
                <a:gd name="T41" fmla="*/ 869 h 1443"/>
                <a:gd name="T42" fmla="*/ 722 w 892"/>
                <a:gd name="T43" fmla="*/ 658 h 1443"/>
                <a:gd name="T44" fmla="*/ 859 w 892"/>
                <a:gd name="T45" fmla="*/ 476 h 1443"/>
                <a:gd name="T46" fmla="*/ 859 w 892"/>
                <a:gd name="T47" fmla="*/ 402 h 1443"/>
                <a:gd name="T48" fmla="*/ 805 w 892"/>
                <a:gd name="T49" fmla="*/ 338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2" h="1443">
                  <a:moveTo>
                    <a:pt x="805" y="338"/>
                  </a:moveTo>
                  <a:cubicBezTo>
                    <a:pt x="802" y="302"/>
                    <a:pt x="802" y="265"/>
                    <a:pt x="795" y="229"/>
                  </a:cubicBezTo>
                  <a:cubicBezTo>
                    <a:pt x="761" y="50"/>
                    <a:pt x="559" y="97"/>
                    <a:pt x="421" y="92"/>
                  </a:cubicBezTo>
                  <a:cubicBezTo>
                    <a:pt x="365" y="80"/>
                    <a:pt x="287" y="79"/>
                    <a:pt x="238" y="46"/>
                  </a:cubicBezTo>
                  <a:cubicBezTo>
                    <a:pt x="175" y="4"/>
                    <a:pt x="204" y="16"/>
                    <a:pt x="155" y="0"/>
                  </a:cubicBezTo>
                  <a:cubicBezTo>
                    <a:pt x="88" y="102"/>
                    <a:pt x="121" y="165"/>
                    <a:pt x="101" y="284"/>
                  </a:cubicBezTo>
                  <a:cubicBezTo>
                    <a:pt x="96" y="406"/>
                    <a:pt x="107" y="530"/>
                    <a:pt x="82" y="649"/>
                  </a:cubicBezTo>
                  <a:cubicBezTo>
                    <a:pt x="76" y="677"/>
                    <a:pt x="9" y="695"/>
                    <a:pt x="9" y="695"/>
                  </a:cubicBezTo>
                  <a:cubicBezTo>
                    <a:pt x="0" y="722"/>
                    <a:pt x="1" y="793"/>
                    <a:pt x="37" y="805"/>
                  </a:cubicBezTo>
                  <a:cubicBezTo>
                    <a:pt x="57" y="812"/>
                    <a:pt x="80" y="811"/>
                    <a:pt x="101" y="814"/>
                  </a:cubicBezTo>
                  <a:cubicBezTo>
                    <a:pt x="174" y="923"/>
                    <a:pt x="133" y="1089"/>
                    <a:pt x="146" y="1216"/>
                  </a:cubicBezTo>
                  <a:cubicBezTo>
                    <a:pt x="151" y="1261"/>
                    <a:pt x="167" y="1303"/>
                    <a:pt x="210" y="1317"/>
                  </a:cubicBezTo>
                  <a:cubicBezTo>
                    <a:pt x="239" y="1345"/>
                    <a:pt x="252" y="1375"/>
                    <a:pt x="274" y="1408"/>
                  </a:cubicBezTo>
                  <a:cubicBezTo>
                    <a:pt x="313" y="1395"/>
                    <a:pt x="353" y="1391"/>
                    <a:pt x="393" y="1381"/>
                  </a:cubicBezTo>
                  <a:cubicBezTo>
                    <a:pt x="404" y="1383"/>
                    <a:pt x="451" y="1390"/>
                    <a:pt x="466" y="1399"/>
                  </a:cubicBezTo>
                  <a:cubicBezTo>
                    <a:pt x="474" y="1403"/>
                    <a:pt x="477" y="1413"/>
                    <a:pt x="485" y="1417"/>
                  </a:cubicBezTo>
                  <a:cubicBezTo>
                    <a:pt x="497" y="1423"/>
                    <a:pt x="572" y="1435"/>
                    <a:pt x="576" y="1436"/>
                  </a:cubicBezTo>
                  <a:cubicBezTo>
                    <a:pt x="606" y="1433"/>
                    <a:pt x="642" y="1443"/>
                    <a:pt x="667" y="1426"/>
                  </a:cubicBezTo>
                  <a:cubicBezTo>
                    <a:pt x="685" y="1414"/>
                    <a:pt x="679" y="1383"/>
                    <a:pt x="686" y="1362"/>
                  </a:cubicBezTo>
                  <a:cubicBezTo>
                    <a:pt x="696" y="1330"/>
                    <a:pt x="712" y="1302"/>
                    <a:pt x="722" y="1271"/>
                  </a:cubicBezTo>
                  <a:cubicBezTo>
                    <a:pt x="719" y="1137"/>
                    <a:pt x="719" y="1003"/>
                    <a:pt x="713" y="869"/>
                  </a:cubicBezTo>
                  <a:cubicBezTo>
                    <a:pt x="710" y="806"/>
                    <a:pt x="693" y="721"/>
                    <a:pt x="722" y="658"/>
                  </a:cubicBezTo>
                  <a:cubicBezTo>
                    <a:pt x="742" y="614"/>
                    <a:pt x="825" y="510"/>
                    <a:pt x="859" y="476"/>
                  </a:cubicBezTo>
                  <a:cubicBezTo>
                    <a:pt x="881" y="413"/>
                    <a:pt x="892" y="435"/>
                    <a:pt x="859" y="402"/>
                  </a:cubicBezTo>
                  <a:cubicBezTo>
                    <a:pt x="842" y="352"/>
                    <a:pt x="825" y="380"/>
                    <a:pt x="805" y="338"/>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5689" name="Freeform 9"/>
            <p:cNvSpPr>
              <a:spLocks/>
            </p:cNvSpPr>
            <p:nvPr/>
          </p:nvSpPr>
          <p:spPr bwMode="auto">
            <a:xfrm>
              <a:off x="3825" y="2112"/>
              <a:ext cx="180" cy="140"/>
            </a:xfrm>
            <a:custGeom>
              <a:avLst/>
              <a:gdLst>
                <a:gd name="T0" fmla="*/ 180 w 180"/>
                <a:gd name="T1" fmla="*/ 27 h 140"/>
                <a:gd name="T2" fmla="*/ 125 w 180"/>
                <a:gd name="T3" fmla="*/ 9 h 140"/>
                <a:gd name="T4" fmla="*/ 97 w 180"/>
                <a:gd name="T5" fmla="*/ 0 h 140"/>
                <a:gd name="T6" fmla="*/ 33 w 180"/>
                <a:gd name="T7" fmla="*/ 9 h 140"/>
                <a:gd name="T8" fmla="*/ 24 w 180"/>
                <a:gd name="T9" fmla="*/ 110 h 140"/>
                <a:gd name="T10" fmla="*/ 79 w 180"/>
                <a:gd name="T11" fmla="*/ 128 h 140"/>
                <a:gd name="T12" fmla="*/ 106 w 180"/>
                <a:gd name="T13" fmla="*/ 137 h 140"/>
                <a:gd name="T14" fmla="*/ 161 w 180"/>
                <a:gd name="T15" fmla="*/ 101 h 140"/>
                <a:gd name="T16" fmla="*/ 152 w 180"/>
                <a:gd name="T17" fmla="*/ 64 h 140"/>
                <a:gd name="T18" fmla="*/ 180 w 180"/>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40">
                  <a:moveTo>
                    <a:pt x="180" y="27"/>
                  </a:moveTo>
                  <a:cubicBezTo>
                    <a:pt x="162" y="21"/>
                    <a:pt x="143" y="15"/>
                    <a:pt x="125" y="9"/>
                  </a:cubicBezTo>
                  <a:cubicBezTo>
                    <a:pt x="116" y="6"/>
                    <a:pt x="97" y="0"/>
                    <a:pt x="97" y="0"/>
                  </a:cubicBezTo>
                  <a:cubicBezTo>
                    <a:pt x="76" y="3"/>
                    <a:pt x="53" y="0"/>
                    <a:pt x="33" y="9"/>
                  </a:cubicBezTo>
                  <a:cubicBezTo>
                    <a:pt x="0" y="24"/>
                    <a:pt x="17" y="101"/>
                    <a:pt x="24" y="110"/>
                  </a:cubicBezTo>
                  <a:cubicBezTo>
                    <a:pt x="35" y="126"/>
                    <a:pt x="61" y="122"/>
                    <a:pt x="79" y="128"/>
                  </a:cubicBezTo>
                  <a:cubicBezTo>
                    <a:pt x="88" y="131"/>
                    <a:pt x="106" y="137"/>
                    <a:pt x="106" y="137"/>
                  </a:cubicBezTo>
                  <a:cubicBezTo>
                    <a:pt x="138" y="131"/>
                    <a:pt x="161" y="140"/>
                    <a:pt x="161" y="101"/>
                  </a:cubicBezTo>
                  <a:cubicBezTo>
                    <a:pt x="161" y="88"/>
                    <a:pt x="149" y="76"/>
                    <a:pt x="152" y="64"/>
                  </a:cubicBezTo>
                  <a:cubicBezTo>
                    <a:pt x="156" y="49"/>
                    <a:pt x="171" y="39"/>
                    <a:pt x="180" y="27"/>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5690" name="Freeform 10"/>
            <p:cNvSpPr>
              <a:spLocks/>
            </p:cNvSpPr>
            <p:nvPr/>
          </p:nvSpPr>
          <p:spPr bwMode="auto">
            <a:xfrm>
              <a:off x="4263" y="2769"/>
              <a:ext cx="180" cy="140"/>
            </a:xfrm>
            <a:custGeom>
              <a:avLst/>
              <a:gdLst>
                <a:gd name="T0" fmla="*/ 180 w 180"/>
                <a:gd name="T1" fmla="*/ 27 h 140"/>
                <a:gd name="T2" fmla="*/ 125 w 180"/>
                <a:gd name="T3" fmla="*/ 9 h 140"/>
                <a:gd name="T4" fmla="*/ 97 w 180"/>
                <a:gd name="T5" fmla="*/ 0 h 140"/>
                <a:gd name="T6" fmla="*/ 33 w 180"/>
                <a:gd name="T7" fmla="*/ 9 h 140"/>
                <a:gd name="T8" fmla="*/ 24 w 180"/>
                <a:gd name="T9" fmla="*/ 110 h 140"/>
                <a:gd name="T10" fmla="*/ 79 w 180"/>
                <a:gd name="T11" fmla="*/ 128 h 140"/>
                <a:gd name="T12" fmla="*/ 106 w 180"/>
                <a:gd name="T13" fmla="*/ 137 h 140"/>
                <a:gd name="T14" fmla="*/ 161 w 180"/>
                <a:gd name="T15" fmla="*/ 101 h 140"/>
                <a:gd name="T16" fmla="*/ 152 w 180"/>
                <a:gd name="T17" fmla="*/ 64 h 140"/>
                <a:gd name="T18" fmla="*/ 180 w 180"/>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40">
                  <a:moveTo>
                    <a:pt x="180" y="27"/>
                  </a:moveTo>
                  <a:cubicBezTo>
                    <a:pt x="162" y="21"/>
                    <a:pt x="143" y="15"/>
                    <a:pt x="125" y="9"/>
                  </a:cubicBezTo>
                  <a:cubicBezTo>
                    <a:pt x="116" y="6"/>
                    <a:pt x="97" y="0"/>
                    <a:pt x="97" y="0"/>
                  </a:cubicBezTo>
                  <a:cubicBezTo>
                    <a:pt x="76" y="3"/>
                    <a:pt x="53" y="0"/>
                    <a:pt x="33" y="9"/>
                  </a:cubicBezTo>
                  <a:cubicBezTo>
                    <a:pt x="0" y="24"/>
                    <a:pt x="17" y="101"/>
                    <a:pt x="24" y="110"/>
                  </a:cubicBezTo>
                  <a:cubicBezTo>
                    <a:pt x="35" y="126"/>
                    <a:pt x="61" y="122"/>
                    <a:pt x="79" y="128"/>
                  </a:cubicBezTo>
                  <a:cubicBezTo>
                    <a:pt x="88" y="131"/>
                    <a:pt x="106" y="137"/>
                    <a:pt x="106" y="137"/>
                  </a:cubicBezTo>
                  <a:cubicBezTo>
                    <a:pt x="138" y="131"/>
                    <a:pt x="161" y="140"/>
                    <a:pt x="161" y="101"/>
                  </a:cubicBezTo>
                  <a:cubicBezTo>
                    <a:pt x="161" y="88"/>
                    <a:pt x="149" y="76"/>
                    <a:pt x="152" y="64"/>
                  </a:cubicBezTo>
                  <a:cubicBezTo>
                    <a:pt x="156" y="49"/>
                    <a:pt x="171" y="39"/>
                    <a:pt x="180" y="27"/>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5691" name="Rectangle 11"/>
            <p:cNvSpPr>
              <a:spLocks noChangeArrowheads="1"/>
            </p:cNvSpPr>
            <p:nvPr/>
          </p:nvSpPr>
          <p:spPr bwMode="auto">
            <a:xfrm>
              <a:off x="3830" y="805"/>
              <a:ext cx="677" cy="2852"/>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sp>
        <p:nvSpPr>
          <p:cNvPr id="455692" name="Rectangle 12"/>
          <p:cNvSpPr>
            <a:spLocks noGrp="1" noChangeArrowheads="1"/>
          </p:cNvSpPr>
          <p:nvPr>
            <p:ph type="body" sz="half" idx="1"/>
          </p:nvPr>
        </p:nvSpPr>
        <p:spPr>
          <a:xfrm>
            <a:off x="114300" y="1871663"/>
            <a:ext cx="3825875" cy="5014912"/>
          </a:xfrm>
          <a:noFill/>
          <a:ln/>
        </p:spPr>
        <p:txBody>
          <a:bodyPr/>
          <a:lstStyle/>
          <a:p>
            <a:r>
              <a:rPr lang="en-GB" sz="2400">
                <a:solidFill>
                  <a:srgbClr val="FFFF99"/>
                </a:solidFill>
              </a:rPr>
              <a:t>Clear that SWIFT radius does increase in transition</a:t>
            </a:r>
          </a:p>
          <a:p>
            <a:r>
              <a:rPr lang="en-GB" sz="2400">
                <a:solidFill>
                  <a:srgbClr val="FFFF99"/>
                </a:solidFill>
              </a:rPr>
              <a:t>Can actually see in Rykoff et al plot as well but much clearer with RXTE data to define radius in disk dominated state</a:t>
            </a:r>
          </a:p>
          <a:p>
            <a:r>
              <a:rPr lang="en-GB" sz="2400">
                <a:solidFill>
                  <a:srgbClr val="FFFF99"/>
                </a:solidFill>
              </a:rPr>
              <a:t>And their main point is about the disc in the hard state where it does seem small again – but with large errors. </a:t>
            </a:r>
          </a:p>
        </p:txBody>
      </p:sp>
    </p:spTree>
    <p:extLst>
      <p:ext uri="{BB962C8B-B14F-4D97-AF65-F5344CB8AC3E}">
        <p14:creationId xmlns:p14="http://schemas.microsoft.com/office/powerpoint/2010/main" val="418391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509588" y="-109538"/>
            <a:ext cx="863441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not simple just after transition</a:t>
            </a:r>
          </a:p>
        </p:txBody>
      </p:sp>
      <p:sp>
        <p:nvSpPr>
          <p:cNvPr id="456707" name="Rectangle 3"/>
          <p:cNvSpPr>
            <a:spLocks noChangeArrowheads="1"/>
          </p:cNvSpPr>
          <p:nvPr/>
        </p:nvSpPr>
        <p:spPr bwMode="auto">
          <a:xfrm>
            <a:off x="6535738" y="6521450"/>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pic>
        <p:nvPicPr>
          <p:cNvPr id="456708" name="Picture 4" descr="trans_lhs"/>
          <p:cNvPicPr>
            <a:picLocks noChangeAspect="1" noChangeArrowheads="1"/>
          </p:cNvPicPr>
          <p:nvPr/>
        </p:nvPicPr>
        <p:blipFill>
          <a:blip r:embed="rId2">
            <a:extLst>
              <a:ext uri="{28A0092B-C50C-407E-A947-70E740481C1C}">
                <a14:useLocalDpi xmlns:a14="http://schemas.microsoft.com/office/drawing/2010/main" val="0"/>
              </a:ext>
            </a:extLst>
          </a:blip>
          <a:srcRect l="12865" t="11783" r="50026" b="83043"/>
          <a:stretch>
            <a:fillRect/>
          </a:stretch>
        </p:blipFill>
        <p:spPr bwMode="auto">
          <a:xfrm>
            <a:off x="193675" y="1155700"/>
            <a:ext cx="88471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9" name="Line 5"/>
          <p:cNvSpPr>
            <a:spLocks noChangeShapeType="1"/>
          </p:cNvSpPr>
          <p:nvPr/>
        </p:nvSpPr>
        <p:spPr bwMode="auto">
          <a:xfrm>
            <a:off x="5341938" y="3222625"/>
            <a:ext cx="0" cy="3033713"/>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6710" name="Line 6"/>
          <p:cNvSpPr>
            <a:spLocks noChangeShapeType="1"/>
          </p:cNvSpPr>
          <p:nvPr/>
        </p:nvSpPr>
        <p:spPr bwMode="auto">
          <a:xfrm rot="5400000">
            <a:off x="6892132" y="4396581"/>
            <a:ext cx="0" cy="3468687"/>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6711" name="Rectangle 7"/>
          <p:cNvSpPr>
            <a:spLocks noChangeArrowheads="1"/>
          </p:cNvSpPr>
          <p:nvPr/>
        </p:nvSpPr>
        <p:spPr bwMode="auto">
          <a:xfrm rot="-5400000">
            <a:off x="4674393" y="3329782"/>
            <a:ext cx="7223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rPr>
              <a:t>L(r)</a:t>
            </a:r>
          </a:p>
        </p:txBody>
      </p:sp>
      <p:sp>
        <p:nvSpPr>
          <p:cNvPr id="456712" name="Rectangle 8"/>
          <p:cNvSpPr>
            <a:spLocks noChangeArrowheads="1"/>
          </p:cNvSpPr>
          <p:nvPr/>
        </p:nvSpPr>
        <p:spPr bwMode="auto">
          <a:xfrm>
            <a:off x="8643938" y="5824538"/>
            <a:ext cx="3159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rPr>
              <a:t>r</a:t>
            </a:r>
          </a:p>
        </p:txBody>
      </p:sp>
      <p:sp>
        <p:nvSpPr>
          <p:cNvPr id="456713" name="Line 9"/>
          <p:cNvSpPr>
            <a:spLocks noChangeShapeType="1"/>
          </p:cNvSpPr>
          <p:nvPr/>
        </p:nvSpPr>
        <p:spPr bwMode="auto">
          <a:xfrm>
            <a:off x="5689600" y="4005263"/>
            <a:ext cx="2757488" cy="1655762"/>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6714" name="Line 10"/>
          <p:cNvSpPr>
            <a:spLocks noChangeShapeType="1"/>
          </p:cNvSpPr>
          <p:nvPr/>
        </p:nvSpPr>
        <p:spPr bwMode="auto">
          <a:xfrm>
            <a:off x="1073150" y="3251200"/>
            <a:ext cx="0" cy="3033713"/>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6715" name="Line 11"/>
          <p:cNvSpPr>
            <a:spLocks noChangeShapeType="1"/>
          </p:cNvSpPr>
          <p:nvPr/>
        </p:nvSpPr>
        <p:spPr bwMode="auto">
          <a:xfrm rot="5400000">
            <a:off x="2623344" y="4425156"/>
            <a:ext cx="0" cy="3468688"/>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6716" name="Rectangle 12"/>
          <p:cNvSpPr>
            <a:spLocks noChangeArrowheads="1"/>
          </p:cNvSpPr>
          <p:nvPr/>
        </p:nvSpPr>
        <p:spPr bwMode="auto">
          <a:xfrm rot="-5400000">
            <a:off x="484981" y="3459957"/>
            <a:ext cx="5476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latin typeface="Symbol" pitchFamily="18" charset="2"/>
              </a:rPr>
              <a:t>n</a:t>
            </a:r>
            <a:r>
              <a:rPr lang="en-GB" b="1">
                <a:solidFill>
                  <a:srgbClr val="FFFF99"/>
                </a:solidFill>
              </a:rPr>
              <a:t>f</a:t>
            </a:r>
            <a:r>
              <a:rPr lang="en-GB" b="1" baseline="-25000">
                <a:solidFill>
                  <a:srgbClr val="FFFF99"/>
                </a:solidFill>
                <a:latin typeface="Symbol" pitchFamily="18" charset="2"/>
              </a:rPr>
              <a:t>n</a:t>
            </a:r>
          </a:p>
        </p:txBody>
      </p:sp>
      <p:sp>
        <p:nvSpPr>
          <p:cNvPr id="456717" name="Rectangle 13"/>
          <p:cNvSpPr>
            <a:spLocks noChangeArrowheads="1"/>
          </p:cNvSpPr>
          <p:nvPr/>
        </p:nvSpPr>
        <p:spPr bwMode="auto">
          <a:xfrm>
            <a:off x="4362450" y="5946775"/>
            <a:ext cx="3397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latin typeface="Symbol" pitchFamily="18" charset="2"/>
              </a:rPr>
              <a:t>n</a:t>
            </a:r>
          </a:p>
        </p:txBody>
      </p:sp>
      <p:sp>
        <p:nvSpPr>
          <p:cNvPr id="456718" name="Freeform 14"/>
          <p:cNvSpPr>
            <a:spLocks/>
          </p:cNvSpPr>
          <p:nvPr/>
        </p:nvSpPr>
        <p:spPr bwMode="auto">
          <a:xfrm>
            <a:off x="1338263" y="4757738"/>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6719" name="Freeform 15"/>
          <p:cNvSpPr>
            <a:spLocks/>
          </p:cNvSpPr>
          <p:nvPr/>
        </p:nvSpPr>
        <p:spPr bwMode="auto">
          <a:xfrm>
            <a:off x="1885950" y="4562475"/>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6720" name="Freeform 16"/>
          <p:cNvSpPr>
            <a:spLocks/>
          </p:cNvSpPr>
          <p:nvPr/>
        </p:nvSpPr>
        <p:spPr bwMode="auto">
          <a:xfrm>
            <a:off x="2365375" y="4468813"/>
            <a:ext cx="1016000" cy="1177925"/>
          </a:xfrm>
          <a:custGeom>
            <a:avLst/>
            <a:gdLst>
              <a:gd name="T0" fmla="*/ 0 w 640"/>
              <a:gd name="T1" fmla="*/ 678 h 742"/>
              <a:gd name="T2" fmla="*/ 466 w 640"/>
              <a:gd name="T3" fmla="*/ 11 h 742"/>
              <a:gd name="T4" fmla="*/ 640 w 640"/>
              <a:gd name="T5" fmla="*/ 742 h 742"/>
            </a:gdLst>
            <a:ahLst/>
            <a:cxnLst>
              <a:cxn ang="0">
                <a:pos x="T0" y="T1"/>
              </a:cxn>
              <a:cxn ang="0">
                <a:pos x="T2" y="T3"/>
              </a:cxn>
              <a:cxn ang="0">
                <a:pos x="T4" y="T5"/>
              </a:cxn>
            </a:cxnLst>
            <a:rect l="0" t="0" r="r" b="b"/>
            <a:pathLst>
              <a:path w="640" h="742">
                <a:moveTo>
                  <a:pt x="0" y="678"/>
                </a:moveTo>
                <a:cubicBezTo>
                  <a:pt x="78" y="565"/>
                  <a:pt x="359" y="0"/>
                  <a:pt x="466" y="11"/>
                </a:cubicBezTo>
                <a:cubicBezTo>
                  <a:pt x="573" y="22"/>
                  <a:pt x="604" y="590"/>
                  <a:pt x="640" y="742"/>
                </a:cubicBezTo>
              </a:path>
            </a:pathLst>
          </a:custGeom>
          <a:noFill/>
          <a:ln w="38100">
            <a:solidFill>
              <a:srgbClr val="CC99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6721" name="Freeform 17"/>
          <p:cNvSpPr>
            <a:spLocks/>
          </p:cNvSpPr>
          <p:nvPr/>
        </p:nvSpPr>
        <p:spPr bwMode="auto">
          <a:xfrm>
            <a:off x="1338263" y="4122738"/>
            <a:ext cx="2203450" cy="1563687"/>
          </a:xfrm>
          <a:custGeom>
            <a:avLst/>
            <a:gdLst>
              <a:gd name="T0" fmla="*/ 0 w 1388"/>
              <a:gd name="T1" fmla="*/ 985 h 985"/>
              <a:gd name="T2" fmla="*/ 336 w 1388"/>
              <a:gd name="T3" fmla="*/ 334 h 985"/>
              <a:gd name="T4" fmla="*/ 711 w 1388"/>
              <a:gd name="T5" fmla="*/ 137 h 985"/>
              <a:gd name="T6" fmla="*/ 1205 w 1388"/>
              <a:gd name="T7" fmla="*/ 128 h 985"/>
              <a:gd name="T8" fmla="*/ 1388 w 1388"/>
              <a:gd name="T9" fmla="*/ 905 h 985"/>
            </a:gdLst>
            <a:ahLst/>
            <a:cxnLst>
              <a:cxn ang="0">
                <a:pos x="T0" y="T1"/>
              </a:cxn>
              <a:cxn ang="0">
                <a:pos x="T2" y="T3"/>
              </a:cxn>
              <a:cxn ang="0">
                <a:pos x="T4" y="T5"/>
              </a:cxn>
              <a:cxn ang="0">
                <a:pos x="T6" y="T7"/>
              </a:cxn>
              <a:cxn ang="0">
                <a:pos x="T8" y="T9"/>
              </a:cxn>
            </a:cxnLst>
            <a:rect l="0" t="0" r="r" b="b"/>
            <a:pathLst>
              <a:path w="1388" h="985">
                <a:moveTo>
                  <a:pt x="0" y="985"/>
                </a:moveTo>
                <a:cubicBezTo>
                  <a:pt x="96" y="730"/>
                  <a:pt x="218" y="475"/>
                  <a:pt x="336" y="334"/>
                </a:cubicBezTo>
                <a:cubicBezTo>
                  <a:pt x="454" y="193"/>
                  <a:pt x="566" y="171"/>
                  <a:pt x="711" y="137"/>
                </a:cubicBezTo>
                <a:cubicBezTo>
                  <a:pt x="856" y="103"/>
                  <a:pt x="1092" y="0"/>
                  <a:pt x="1205" y="128"/>
                </a:cubicBezTo>
                <a:cubicBezTo>
                  <a:pt x="1318" y="256"/>
                  <a:pt x="1350" y="743"/>
                  <a:pt x="1388" y="905"/>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2968573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535738" y="6521450"/>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pic>
        <p:nvPicPr>
          <p:cNvPr id="457731" name="Picture 3" descr="trans_lhs"/>
          <p:cNvPicPr>
            <a:picLocks noChangeAspect="1" noChangeArrowheads="1"/>
          </p:cNvPicPr>
          <p:nvPr/>
        </p:nvPicPr>
        <p:blipFill>
          <a:blip r:embed="rId2">
            <a:extLst>
              <a:ext uri="{28A0092B-C50C-407E-A947-70E740481C1C}">
                <a14:useLocalDpi xmlns:a14="http://schemas.microsoft.com/office/drawing/2010/main" val="0"/>
              </a:ext>
            </a:extLst>
          </a:blip>
          <a:srcRect l="12865" t="11783" r="50026" b="83043"/>
          <a:stretch>
            <a:fillRect/>
          </a:stretch>
        </p:blipFill>
        <p:spPr bwMode="auto">
          <a:xfrm>
            <a:off x="193675" y="1155700"/>
            <a:ext cx="88471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7732" name="Line 4"/>
          <p:cNvSpPr>
            <a:spLocks noChangeShapeType="1"/>
          </p:cNvSpPr>
          <p:nvPr/>
        </p:nvSpPr>
        <p:spPr bwMode="auto">
          <a:xfrm>
            <a:off x="5341938" y="3222625"/>
            <a:ext cx="0" cy="3033713"/>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33" name="Line 5"/>
          <p:cNvSpPr>
            <a:spLocks noChangeShapeType="1"/>
          </p:cNvSpPr>
          <p:nvPr/>
        </p:nvSpPr>
        <p:spPr bwMode="auto">
          <a:xfrm rot="5400000">
            <a:off x="6892132" y="4396581"/>
            <a:ext cx="0" cy="3468687"/>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34" name="Rectangle 6"/>
          <p:cNvSpPr>
            <a:spLocks noChangeArrowheads="1"/>
          </p:cNvSpPr>
          <p:nvPr/>
        </p:nvSpPr>
        <p:spPr bwMode="auto">
          <a:xfrm rot="-5400000">
            <a:off x="4674393" y="3329782"/>
            <a:ext cx="7223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rPr>
              <a:t>L(r)</a:t>
            </a:r>
          </a:p>
        </p:txBody>
      </p:sp>
      <p:sp>
        <p:nvSpPr>
          <p:cNvPr id="457735" name="Rectangle 7"/>
          <p:cNvSpPr>
            <a:spLocks noChangeArrowheads="1"/>
          </p:cNvSpPr>
          <p:nvPr/>
        </p:nvSpPr>
        <p:spPr bwMode="auto">
          <a:xfrm>
            <a:off x="8643938" y="5824538"/>
            <a:ext cx="3159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rPr>
              <a:t>r</a:t>
            </a:r>
          </a:p>
        </p:txBody>
      </p:sp>
      <p:sp>
        <p:nvSpPr>
          <p:cNvPr id="457736" name="Line 8"/>
          <p:cNvSpPr>
            <a:spLocks noChangeShapeType="1"/>
          </p:cNvSpPr>
          <p:nvPr/>
        </p:nvSpPr>
        <p:spPr bwMode="auto">
          <a:xfrm>
            <a:off x="5703888" y="1481138"/>
            <a:ext cx="0" cy="4789487"/>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37" name="Line 9"/>
          <p:cNvSpPr>
            <a:spLocks noChangeShapeType="1"/>
          </p:cNvSpPr>
          <p:nvPr/>
        </p:nvSpPr>
        <p:spPr bwMode="auto">
          <a:xfrm>
            <a:off x="6305550" y="1482725"/>
            <a:ext cx="0" cy="4789488"/>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38" name="Line 10"/>
          <p:cNvSpPr>
            <a:spLocks noChangeShapeType="1"/>
          </p:cNvSpPr>
          <p:nvPr/>
        </p:nvSpPr>
        <p:spPr bwMode="auto">
          <a:xfrm>
            <a:off x="5689600" y="4005263"/>
            <a:ext cx="2757488" cy="1655762"/>
          </a:xfrm>
          <a:prstGeom prst="line">
            <a:avLst/>
          </a:prstGeom>
          <a:noFill/>
          <a:ln w="38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39" name="Line 11"/>
          <p:cNvSpPr>
            <a:spLocks noChangeShapeType="1"/>
          </p:cNvSpPr>
          <p:nvPr/>
        </p:nvSpPr>
        <p:spPr bwMode="auto">
          <a:xfrm>
            <a:off x="5675313" y="4137025"/>
            <a:ext cx="609600" cy="14288"/>
          </a:xfrm>
          <a:prstGeom prst="line">
            <a:avLst/>
          </a:prstGeom>
          <a:noFill/>
          <a:ln w="3810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40" name="Line 12"/>
          <p:cNvSpPr>
            <a:spLocks noChangeShapeType="1"/>
          </p:cNvSpPr>
          <p:nvPr/>
        </p:nvSpPr>
        <p:spPr bwMode="auto">
          <a:xfrm>
            <a:off x="1073150" y="3251200"/>
            <a:ext cx="0" cy="3033713"/>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7741" name="Line 13"/>
          <p:cNvSpPr>
            <a:spLocks noChangeShapeType="1"/>
          </p:cNvSpPr>
          <p:nvPr/>
        </p:nvSpPr>
        <p:spPr bwMode="auto">
          <a:xfrm rot="5400000">
            <a:off x="2623344" y="4425156"/>
            <a:ext cx="0" cy="3468688"/>
          </a:xfrm>
          <a:prstGeom prst="line">
            <a:avLst/>
          </a:prstGeom>
          <a:noFill/>
          <a:ln w="38100">
            <a:solidFill>
              <a:srgbClr val="FFFF99"/>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42" name="Rectangle 14"/>
          <p:cNvSpPr>
            <a:spLocks noChangeArrowheads="1"/>
          </p:cNvSpPr>
          <p:nvPr/>
        </p:nvSpPr>
        <p:spPr bwMode="auto">
          <a:xfrm rot="-5400000">
            <a:off x="484981" y="3459957"/>
            <a:ext cx="5476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latin typeface="Symbol" pitchFamily="18" charset="2"/>
              </a:rPr>
              <a:t>n</a:t>
            </a:r>
            <a:r>
              <a:rPr lang="en-GB" b="1">
                <a:solidFill>
                  <a:srgbClr val="FFFF99"/>
                </a:solidFill>
              </a:rPr>
              <a:t>f</a:t>
            </a:r>
            <a:r>
              <a:rPr lang="en-GB" b="1" baseline="-25000">
                <a:solidFill>
                  <a:srgbClr val="FFFF99"/>
                </a:solidFill>
                <a:latin typeface="Symbol" pitchFamily="18" charset="2"/>
              </a:rPr>
              <a:t>n</a:t>
            </a:r>
          </a:p>
        </p:txBody>
      </p:sp>
      <p:sp>
        <p:nvSpPr>
          <p:cNvPr id="457743" name="Rectangle 15"/>
          <p:cNvSpPr>
            <a:spLocks noChangeArrowheads="1"/>
          </p:cNvSpPr>
          <p:nvPr/>
        </p:nvSpPr>
        <p:spPr bwMode="auto">
          <a:xfrm>
            <a:off x="4362450" y="5946775"/>
            <a:ext cx="33972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b="1">
                <a:solidFill>
                  <a:srgbClr val="FFFF99"/>
                </a:solidFill>
                <a:latin typeface="Symbol" pitchFamily="18" charset="2"/>
              </a:rPr>
              <a:t>n</a:t>
            </a:r>
          </a:p>
        </p:txBody>
      </p:sp>
      <p:sp>
        <p:nvSpPr>
          <p:cNvPr id="457744" name="Freeform 16"/>
          <p:cNvSpPr>
            <a:spLocks/>
          </p:cNvSpPr>
          <p:nvPr/>
        </p:nvSpPr>
        <p:spPr bwMode="auto">
          <a:xfrm>
            <a:off x="1338263" y="4757738"/>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745" name="Freeform 17"/>
          <p:cNvSpPr>
            <a:spLocks/>
          </p:cNvSpPr>
          <p:nvPr/>
        </p:nvSpPr>
        <p:spPr bwMode="auto">
          <a:xfrm>
            <a:off x="1885950" y="4562475"/>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746" name="Freeform 18"/>
          <p:cNvSpPr>
            <a:spLocks/>
          </p:cNvSpPr>
          <p:nvPr/>
        </p:nvSpPr>
        <p:spPr bwMode="auto">
          <a:xfrm>
            <a:off x="1338263" y="3862388"/>
            <a:ext cx="2463800" cy="1824037"/>
          </a:xfrm>
          <a:custGeom>
            <a:avLst/>
            <a:gdLst>
              <a:gd name="T0" fmla="*/ 0 w 1552"/>
              <a:gd name="T1" fmla="*/ 1149 h 1149"/>
              <a:gd name="T2" fmla="*/ 336 w 1552"/>
              <a:gd name="T3" fmla="*/ 498 h 1149"/>
              <a:gd name="T4" fmla="*/ 885 w 1552"/>
              <a:gd name="T5" fmla="*/ 246 h 1149"/>
              <a:gd name="T6" fmla="*/ 1351 w 1552"/>
              <a:gd name="T7" fmla="*/ 136 h 1149"/>
              <a:gd name="T8" fmla="*/ 1552 w 1552"/>
              <a:gd name="T9" fmla="*/ 1060 h 1149"/>
            </a:gdLst>
            <a:ahLst/>
            <a:cxnLst>
              <a:cxn ang="0">
                <a:pos x="T0" y="T1"/>
              </a:cxn>
              <a:cxn ang="0">
                <a:pos x="T2" y="T3"/>
              </a:cxn>
              <a:cxn ang="0">
                <a:pos x="T4" y="T5"/>
              </a:cxn>
              <a:cxn ang="0">
                <a:pos x="T6" y="T7"/>
              </a:cxn>
              <a:cxn ang="0">
                <a:pos x="T8" y="T9"/>
              </a:cxn>
            </a:cxnLst>
            <a:rect l="0" t="0" r="r" b="b"/>
            <a:pathLst>
              <a:path w="1552" h="1149">
                <a:moveTo>
                  <a:pt x="0" y="1149"/>
                </a:moveTo>
                <a:cubicBezTo>
                  <a:pt x="96" y="894"/>
                  <a:pt x="189" y="648"/>
                  <a:pt x="336" y="498"/>
                </a:cubicBezTo>
                <a:cubicBezTo>
                  <a:pt x="483" y="348"/>
                  <a:pt x="716" y="306"/>
                  <a:pt x="885" y="246"/>
                </a:cubicBezTo>
                <a:cubicBezTo>
                  <a:pt x="1054" y="186"/>
                  <a:pt x="1240" y="0"/>
                  <a:pt x="1351" y="136"/>
                </a:cubicBezTo>
                <a:cubicBezTo>
                  <a:pt x="1462" y="272"/>
                  <a:pt x="1510" y="868"/>
                  <a:pt x="1552" y="1060"/>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747" name="Freeform 19"/>
          <p:cNvSpPr>
            <a:spLocks/>
          </p:cNvSpPr>
          <p:nvPr/>
        </p:nvSpPr>
        <p:spPr bwMode="auto">
          <a:xfrm>
            <a:off x="2220913" y="4137025"/>
            <a:ext cx="1408112" cy="1555750"/>
          </a:xfrm>
          <a:custGeom>
            <a:avLst/>
            <a:gdLst>
              <a:gd name="T0" fmla="*/ 0 w 887"/>
              <a:gd name="T1" fmla="*/ 980 h 980"/>
              <a:gd name="T2" fmla="*/ 695 w 887"/>
              <a:gd name="T3" fmla="*/ 0 h 980"/>
              <a:gd name="T4" fmla="*/ 887 w 887"/>
              <a:gd name="T5" fmla="*/ 978 h 980"/>
            </a:gdLst>
            <a:ahLst/>
            <a:cxnLst>
              <a:cxn ang="0">
                <a:pos x="T0" y="T1"/>
              </a:cxn>
              <a:cxn ang="0">
                <a:pos x="T2" y="T3"/>
              </a:cxn>
              <a:cxn ang="0">
                <a:pos x="T4" y="T5"/>
              </a:cxn>
            </a:cxnLst>
            <a:rect l="0" t="0" r="r" b="b"/>
            <a:pathLst>
              <a:path w="887" h="980">
                <a:moveTo>
                  <a:pt x="0" y="980"/>
                </a:moveTo>
                <a:cubicBezTo>
                  <a:pt x="116" y="817"/>
                  <a:pt x="547" y="0"/>
                  <a:pt x="695" y="0"/>
                </a:cubicBezTo>
                <a:cubicBezTo>
                  <a:pt x="843" y="0"/>
                  <a:pt x="847" y="774"/>
                  <a:pt x="887" y="978"/>
                </a:cubicBezTo>
              </a:path>
            </a:pathLst>
          </a:custGeom>
          <a:noFill/>
          <a:ln w="38100">
            <a:solidFill>
              <a:srgbClr val="00FF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7748" name="Line 20"/>
          <p:cNvSpPr>
            <a:spLocks noChangeShapeType="1"/>
          </p:cNvSpPr>
          <p:nvPr/>
        </p:nvSpPr>
        <p:spPr bwMode="auto">
          <a:xfrm flipH="1">
            <a:off x="3716338" y="1712913"/>
            <a:ext cx="231775" cy="144462"/>
          </a:xfrm>
          <a:prstGeom prst="line">
            <a:avLst/>
          </a:prstGeom>
          <a:noFill/>
          <a:ln w="38100">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49" name="Line 21"/>
          <p:cNvSpPr>
            <a:spLocks noChangeShapeType="1"/>
          </p:cNvSpPr>
          <p:nvPr/>
        </p:nvSpPr>
        <p:spPr bwMode="auto">
          <a:xfrm flipV="1">
            <a:off x="5716588" y="2058988"/>
            <a:ext cx="231775" cy="144462"/>
          </a:xfrm>
          <a:prstGeom prst="line">
            <a:avLst/>
          </a:prstGeom>
          <a:noFill/>
          <a:ln w="38100">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50" name="Line 22"/>
          <p:cNvSpPr>
            <a:spLocks noChangeShapeType="1"/>
          </p:cNvSpPr>
          <p:nvPr/>
        </p:nvSpPr>
        <p:spPr bwMode="auto">
          <a:xfrm flipH="1" flipV="1">
            <a:off x="3719513" y="2044700"/>
            <a:ext cx="231775" cy="144463"/>
          </a:xfrm>
          <a:prstGeom prst="line">
            <a:avLst/>
          </a:prstGeom>
          <a:noFill/>
          <a:ln w="38100">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51" name="Line 23"/>
          <p:cNvSpPr>
            <a:spLocks noChangeShapeType="1"/>
          </p:cNvSpPr>
          <p:nvPr/>
        </p:nvSpPr>
        <p:spPr bwMode="auto">
          <a:xfrm>
            <a:off x="5699125" y="1720850"/>
            <a:ext cx="231775" cy="144463"/>
          </a:xfrm>
          <a:prstGeom prst="line">
            <a:avLst/>
          </a:prstGeom>
          <a:noFill/>
          <a:ln w="38100">
            <a:solidFill>
              <a:schemeClr val="accent2"/>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7752" name="Rectangle 24"/>
          <p:cNvSpPr>
            <a:spLocks noChangeArrowheads="1"/>
          </p:cNvSpPr>
          <p:nvPr/>
        </p:nvSpPr>
        <p:spPr bwMode="auto">
          <a:xfrm>
            <a:off x="509588" y="-109538"/>
            <a:ext cx="863441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not simple just after tranistion</a:t>
            </a:r>
          </a:p>
        </p:txBody>
      </p:sp>
    </p:spTree>
    <p:extLst>
      <p:ext uri="{BB962C8B-B14F-4D97-AF65-F5344CB8AC3E}">
        <p14:creationId xmlns:p14="http://schemas.microsoft.com/office/powerpoint/2010/main" val="3831013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719138" y="1619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Compare to normal QSO</a:t>
            </a:r>
            <a:endParaRPr lang="en-GB" sz="4400" b="1" dirty="0">
              <a:solidFill>
                <a:srgbClr val="008000"/>
              </a:solidFill>
            </a:endParaRPr>
          </a:p>
        </p:txBody>
      </p:sp>
      <p:sp>
        <p:nvSpPr>
          <p:cNvPr id="4" name="Rectangle 2"/>
          <p:cNvSpPr txBox="1">
            <a:spLocks noChangeArrowheads="1"/>
          </p:cNvSpPr>
          <p:nvPr/>
        </p:nvSpPr>
        <p:spPr>
          <a:xfrm>
            <a:off x="247424" y="2429520"/>
            <a:ext cx="3181576" cy="320928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Radio loud QSO (FRII) not very different at all from radio quiet</a:t>
            </a:r>
          </a:p>
          <a:p>
            <a:pPr eaLnBrk="1" hangingPunct="1">
              <a:lnSpc>
                <a:spcPct val="90000"/>
              </a:lnSpc>
            </a:pPr>
            <a:r>
              <a:rPr lang="en-GB" sz="2400" dirty="0" smtClean="0">
                <a:solidFill>
                  <a:srgbClr val="008000"/>
                </a:solidFill>
              </a:rPr>
              <a:t>Except in radio!</a:t>
            </a:r>
          </a:p>
        </p:txBody>
      </p:sp>
      <p:sp>
        <p:nvSpPr>
          <p:cNvPr id="6" name="Rectangle 5"/>
          <p:cNvSpPr/>
          <p:nvPr/>
        </p:nvSpPr>
        <p:spPr bwMode="auto">
          <a:xfrm rot="1588607">
            <a:off x="5516736" y="2666307"/>
            <a:ext cx="343533" cy="235333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199268" y="2808392"/>
            <a:ext cx="2235120" cy="1129834"/>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191000" y="4667250"/>
            <a:ext cx="1143000" cy="30556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6877050" y="2713142"/>
            <a:ext cx="590550" cy="66016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a:xfrm>
            <a:off x="4325124" y="1751657"/>
            <a:ext cx="4641014" cy="461665"/>
          </a:xfrm>
          <a:prstGeom prst="rect">
            <a:avLst/>
          </a:prstGeom>
        </p:spPr>
        <p:txBody>
          <a:bodyPr wrap="none">
            <a:spAutoFit/>
          </a:bodyPr>
          <a:lstStyle/>
          <a:p>
            <a:r>
              <a:rPr lang="en-GB" dirty="0" smtClean="0">
                <a:solidFill>
                  <a:srgbClr val="008000"/>
                </a:solidFill>
              </a:rPr>
              <a:t>Richards et al 2006, Elvis et al 2004</a:t>
            </a:r>
            <a:endParaRPr lang="en-GB" dirty="0">
              <a:solidFill>
                <a:srgbClr val="008000"/>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4" t="17460" r="8598" b="12681"/>
          <a:stretch/>
        </p:blipFill>
        <p:spPr>
          <a:xfrm>
            <a:off x="3190295" y="2305050"/>
            <a:ext cx="5877505" cy="4362450"/>
          </a:xfrm>
          <a:prstGeom prst="rect">
            <a:avLst/>
          </a:prstGeom>
        </p:spPr>
      </p:pic>
      <p:sp>
        <p:nvSpPr>
          <p:cNvPr id="14" name="Oval 13"/>
          <p:cNvSpPr/>
          <p:nvPr/>
        </p:nvSpPr>
        <p:spPr bwMode="auto">
          <a:xfrm>
            <a:off x="6877050" y="2429520"/>
            <a:ext cx="2190750" cy="1413456"/>
          </a:xfrm>
          <a:prstGeom prst="ellipse">
            <a:avLst/>
          </a:prstGeom>
          <a:solidFill>
            <a:schemeClr val="accent2">
              <a:alpha val="2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90984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58754" name="Picture 2" descr="1817_temp_radiu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813" t="32721" r="4431" b="1884"/>
          <a:stretch>
            <a:fillRect/>
          </a:stretch>
        </p:blipFill>
        <p:spPr>
          <a:xfrm>
            <a:off x="4013200" y="1141413"/>
            <a:ext cx="5130800" cy="5230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8755" name="Rectangle 3"/>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Direct illumination</a:t>
            </a:r>
            <a:r>
              <a:rPr lang="en-GB" sz="4400" b="1">
                <a:solidFill>
                  <a:srgbClr val="FF0000"/>
                </a:solidFill>
              </a:rPr>
              <a:t> </a:t>
            </a:r>
          </a:p>
        </p:txBody>
      </p:sp>
      <p:sp>
        <p:nvSpPr>
          <p:cNvPr id="458756" name="Rectangle 4"/>
          <p:cNvSpPr>
            <a:spLocks noGrp="1" noChangeArrowheads="1"/>
          </p:cNvSpPr>
          <p:nvPr>
            <p:ph type="body" sz="half" idx="1"/>
          </p:nvPr>
        </p:nvSpPr>
        <p:spPr>
          <a:xfrm>
            <a:off x="114300" y="1228725"/>
            <a:ext cx="3825875" cy="5405438"/>
          </a:xfrm>
          <a:noFill/>
          <a:ln/>
        </p:spPr>
        <p:txBody>
          <a:bodyPr/>
          <a:lstStyle/>
          <a:p>
            <a:r>
              <a:rPr lang="en-GB" sz="2400">
                <a:solidFill>
                  <a:srgbClr val="FF0000"/>
                </a:solidFill>
              </a:rPr>
              <a:t>Inferred disc radius moves larger with irradiation</a:t>
            </a:r>
            <a:r>
              <a:rPr lang="en-GB" sz="2400">
                <a:solidFill>
                  <a:srgbClr val="FFFF99"/>
                </a:solidFill>
              </a:rPr>
              <a:t> </a:t>
            </a:r>
          </a:p>
          <a:p>
            <a:r>
              <a:rPr lang="en-GB" sz="2400">
                <a:solidFill>
                  <a:srgbClr val="FF66CC"/>
                </a:solidFill>
              </a:rPr>
              <a:t>Different stress on inner boundary</a:t>
            </a:r>
          </a:p>
          <a:p>
            <a:r>
              <a:rPr lang="en-GB" sz="2400">
                <a:solidFill>
                  <a:srgbClr val="FFFF99"/>
                </a:solidFill>
              </a:rPr>
              <a:t>Still assuming same colour temperature correction, radiation thermalises and not correcting for Compton scattering</a:t>
            </a:r>
            <a:r>
              <a:rPr lang="en-GB" sz="2800">
                <a:solidFill>
                  <a:srgbClr val="FFFF99"/>
                </a:solidFill>
              </a:rPr>
              <a:t> </a:t>
            </a:r>
            <a:r>
              <a:rPr lang="en-GB" sz="1600">
                <a:solidFill>
                  <a:srgbClr val="FFFF99"/>
                </a:solidFill>
              </a:rPr>
              <a:t>Makishima et al 2008</a:t>
            </a:r>
          </a:p>
        </p:txBody>
      </p:sp>
      <p:sp>
        <p:nvSpPr>
          <p:cNvPr id="458757" name="Rectangle 5"/>
          <p:cNvSpPr>
            <a:spLocks noChangeArrowheads="1"/>
          </p:cNvSpPr>
          <p:nvPr/>
        </p:nvSpPr>
        <p:spPr bwMode="auto">
          <a:xfrm>
            <a:off x="6535738" y="6450013"/>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sp>
        <p:nvSpPr>
          <p:cNvPr id="458758" name="Text Box 6"/>
          <p:cNvSpPr txBox="1">
            <a:spLocks noChangeArrowheads="1"/>
          </p:cNvSpPr>
          <p:nvPr/>
        </p:nvSpPr>
        <p:spPr bwMode="auto">
          <a:xfrm>
            <a:off x="4746625" y="1439863"/>
            <a:ext cx="1306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58759" name="Text Box 7"/>
          <p:cNvSpPr txBox="1">
            <a:spLocks noChangeArrowheads="1"/>
          </p:cNvSpPr>
          <p:nvPr/>
        </p:nvSpPr>
        <p:spPr bwMode="auto">
          <a:xfrm>
            <a:off x="7172325" y="1439863"/>
            <a:ext cx="1714500" cy="137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58760" name="Rectangle 8"/>
          <p:cNvSpPr>
            <a:spLocks noChangeArrowheads="1"/>
          </p:cNvSpPr>
          <p:nvPr/>
        </p:nvSpPr>
        <p:spPr bwMode="auto">
          <a:xfrm>
            <a:off x="4440238" y="4775200"/>
            <a:ext cx="4572000" cy="698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8761" name="Rectangle 9"/>
          <p:cNvSpPr>
            <a:spLocks noChangeArrowheads="1"/>
          </p:cNvSpPr>
          <p:nvPr/>
        </p:nvSpPr>
        <p:spPr bwMode="auto">
          <a:xfrm>
            <a:off x="6037263" y="1276350"/>
            <a:ext cx="1074737" cy="45275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8763" name="Line 11"/>
          <p:cNvSpPr>
            <a:spLocks noChangeShapeType="1"/>
          </p:cNvSpPr>
          <p:nvPr/>
        </p:nvSpPr>
        <p:spPr bwMode="auto">
          <a:xfrm flipH="1" flipV="1">
            <a:off x="5403850" y="1530350"/>
            <a:ext cx="0" cy="8255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58767" name="Line 15"/>
          <p:cNvSpPr>
            <a:spLocks noChangeShapeType="1"/>
          </p:cNvSpPr>
          <p:nvPr/>
        </p:nvSpPr>
        <p:spPr bwMode="auto">
          <a:xfrm rot="-5400000" flipH="1" flipV="1">
            <a:off x="4763294" y="1107281"/>
            <a:ext cx="12700" cy="433388"/>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nvGrpSpPr>
          <p:cNvPr id="458768" name="Group 16"/>
          <p:cNvGrpSpPr>
            <a:grpSpLocks/>
          </p:cNvGrpSpPr>
          <p:nvPr/>
        </p:nvGrpSpPr>
        <p:grpSpPr bwMode="auto">
          <a:xfrm>
            <a:off x="4013200" y="1141413"/>
            <a:ext cx="5130800" cy="5230812"/>
            <a:chOff x="2528" y="720"/>
            <a:chExt cx="3232" cy="3295"/>
          </a:xfrm>
        </p:grpSpPr>
        <p:pic>
          <p:nvPicPr>
            <p:cNvPr id="458769" name="Picture 17" descr="1817_temp_radius"/>
            <p:cNvPicPr>
              <a:picLocks noChangeAspect="1" noChangeArrowheads="1"/>
            </p:cNvPicPr>
            <p:nvPr/>
          </p:nvPicPr>
          <p:blipFill>
            <a:blip r:embed="rId2" cstate="print">
              <a:extLst>
                <a:ext uri="{28A0092B-C50C-407E-A947-70E740481C1C}">
                  <a14:useLocalDpi xmlns:a14="http://schemas.microsoft.com/office/drawing/2010/main" val="0"/>
                </a:ext>
              </a:extLst>
            </a:blip>
            <a:srcRect l="4813" t="32721" r="4431" b="1884"/>
            <a:stretch>
              <a:fillRect/>
            </a:stretch>
          </p:blipFill>
          <p:spPr bwMode="auto">
            <a:xfrm>
              <a:off x="2528" y="720"/>
              <a:ext cx="3232" cy="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70" name="Text Box 18"/>
            <p:cNvSpPr txBox="1">
              <a:spLocks noChangeArrowheads="1"/>
            </p:cNvSpPr>
            <p:nvPr/>
          </p:nvSpPr>
          <p:spPr bwMode="auto">
            <a:xfrm>
              <a:off x="2990" y="1015"/>
              <a:ext cx="823"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58771" name="Text Box 19"/>
            <p:cNvSpPr txBox="1">
              <a:spLocks noChangeArrowheads="1"/>
            </p:cNvSpPr>
            <p:nvPr/>
          </p:nvSpPr>
          <p:spPr bwMode="auto">
            <a:xfrm>
              <a:off x="4518" y="1015"/>
              <a:ext cx="1080" cy="8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58772" name="Rectangle 20"/>
            <p:cNvSpPr>
              <a:spLocks noChangeArrowheads="1"/>
            </p:cNvSpPr>
            <p:nvPr/>
          </p:nvSpPr>
          <p:spPr bwMode="auto">
            <a:xfrm>
              <a:off x="2797" y="3008"/>
              <a:ext cx="2880" cy="44"/>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8773" name="Freeform 21"/>
            <p:cNvSpPr>
              <a:spLocks/>
            </p:cNvSpPr>
            <p:nvPr/>
          </p:nvSpPr>
          <p:spPr bwMode="auto">
            <a:xfrm>
              <a:off x="2880" y="1289"/>
              <a:ext cx="892" cy="1443"/>
            </a:xfrm>
            <a:custGeom>
              <a:avLst/>
              <a:gdLst>
                <a:gd name="T0" fmla="*/ 805 w 892"/>
                <a:gd name="T1" fmla="*/ 338 h 1443"/>
                <a:gd name="T2" fmla="*/ 795 w 892"/>
                <a:gd name="T3" fmla="*/ 229 h 1443"/>
                <a:gd name="T4" fmla="*/ 421 w 892"/>
                <a:gd name="T5" fmla="*/ 92 h 1443"/>
                <a:gd name="T6" fmla="*/ 238 w 892"/>
                <a:gd name="T7" fmla="*/ 46 h 1443"/>
                <a:gd name="T8" fmla="*/ 155 w 892"/>
                <a:gd name="T9" fmla="*/ 0 h 1443"/>
                <a:gd name="T10" fmla="*/ 101 w 892"/>
                <a:gd name="T11" fmla="*/ 284 h 1443"/>
                <a:gd name="T12" fmla="*/ 82 w 892"/>
                <a:gd name="T13" fmla="*/ 649 h 1443"/>
                <a:gd name="T14" fmla="*/ 9 w 892"/>
                <a:gd name="T15" fmla="*/ 695 h 1443"/>
                <a:gd name="T16" fmla="*/ 37 w 892"/>
                <a:gd name="T17" fmla="*/ 805 h 1443"/>
                <a:gd name="T18" fmla="*/ 101 w 892"/>
                <a:gd name="T19" fmla="*/ 814 h 1443"/>
                <a:gd name="T20" fmla="*/ 146 w 892"/>
                <a:gd name="T21" fmla="*/ 1216 h 1443"/>
                <a:gd name="T22" fmla="*/ 210 w 892"/>
                <a:gd name="T23" fmla="*/ 1317 h 1443"/>
                <a:gd name="T24" fmla="*/ 274 w 892"/>
                <a:gd name="T25" fmla="*/ 1408 h 1443"/>
                <a:gd name="T26" fmla="*/ 393 w 892"/>
                <a:gd name="T27" fmla="*/ 1381 h 1443"/>
                <a:gd name="T28" fmla="*/ 466 w 892"/>
                <a:gd name="T29" fmla="*/ 1399 h 1443"/>
                <a:gd name="T30" fmla="*/ 485 w 892"/>
                <a:gd name="T31" fmla="*/ 1417 h 1443"/>
                <a:gd name="T32" fmla="*/ 576 w 892"/>
                <a:gd name="T33" fmla="*/ 1436 h 1443"/>
                <a:gd name="T34" fmla="*/ 667 w 892"/>
                <a:gd name="T35" fmla="*/ 1426 h 1443"/>
                <a:gd name="T36" fmla="*/ 686 w 892"/>
                <a:gd name="T37" fmla="*/ 1362 h 1443"/>
                <a:gd name="T38" fmla="*/ 722 w 892"/>
                <a:gd name="T39" fmla="*/ 1271 h 1443"/>
                <a:gd name="T40" fmla="*/ 713 w 892"/>
                <a:gd name="T41" fmla="*/ 869 h 1443"/>
                <a:gd name="T42" fmla="*/ 722 w 892"/>
                <a:gd name="T43" fmla="*/ 658 h 1443"/>
                <a:gd name="T44" fmla="*/ 859 w 892"/>
                <a:gd name="T45" fmla="*/ 476 h 1443"/>
                <a:gd name="T46" fmla="*/ 859 w 892"/>
                <a:gd name="T47" fmla="*/ 402 h 1443"/>
                <a:gd name="T48" fmla="*/ 805 w 892"/>
                <a:gd name="T49" fmla="*/ 338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2" h="1443">
                  <a:moveTo>
                    <a:pt x="805" y="338"/>
                  </a:moveTo>
                  <a:cubicBezTo>
                    <a:pt x="802" y="302"/>
                    <a:pt x="802" y="265"/>
                    <a:pt x="795" y="229"/>
                  </a:cubicBezTo>
                  <a:cubicBezTo>
                    <a:pt x="761" y="50"/>
                    <a:pt x="559" y="97"/>
                    <a:pt x="421" y="92"/>
                  </a:cubicBezTo>
                  <a:cubicBezTo>
                    <a:pt x="365" y="80"/>
                    <a:pt x="287" y="79"/>
                    <a:pt x="238" y="46"/>
                  </a:cubicBezTo>
                  <a:cubicBezTo>
                    <a:pt x="175" y="4"/>
                    <a:pt x="204" y="16"/>
                    <a:pt x="155" y="0"/>
                  </a:cubicBezTo>
                  <a:cubicBezTo>
                    <a:pt x="88" y="102"/>
                    <a:pt x="121" y="165"/>
                    <a:pt x="101" y="284"/>
                  </a:cubicBezTo>
                  <a:cubicBezTo>
                    <a:pt x="96" y="406"/>
                    <a:pt x="107" y="530"/>
                    <a:pt x="82" y="649"/>
                  </a:cubicBezTo>
                  <a:cubicBezTo>
                    <a:pt x="76" y="677"/>
                    <a:pt x="9" y="695"/>
                    <a:pt x="9" y="695"/>
                  </a:cubicBezTo>
                  <a:cubicBezTo>
                    <a:pt x="0" y="722"/>
                    <a:pt x="1" y="793"/>
                    <a:pt x="37" y="805"/>
                  </a:cubicBezTo>
                  <a:cubicBezTo>
                    <a:pt x="57" y="812"/>
                    <a:pt x="80" y="811"/>
                    <a:pt x="101" y="814"/>
                  </a:cubicBezTo>
                  <a:cubicBezTo>
                    <a:pt x="174" y="923"/>
                    <a:pt x="133" y="1089"/>
                    <a:pt x="146" y="1216"/>
                  </a:cubicBezTo>
                  <a:cubicBezTo>
                    <a:pt x="151" y="1261"/>
                    <a:pt x="167" y="1303"/>
                    <a:pt x="210" y="1317"/>
                  </a:cubicBezTo>
                  <a:cubicBezTo>
                    <a:pt x="239" y="1345"/>
                    <a:pt x="252" y="1375"/>
                    <a:pt x="274" y="1408"/>
                  </a:cubicBezTo>
                  <a:cubicBezTo>
                    <a:pt x="313" y="1395"/>
                    <a:pt x="353" y="1391"/>
                    <a:pt x="393" y="1381"/>
                  </a:cubicBezTo>
                  <a:cubicBezTo>
                    <a:pt x="404" y="1383"/>
                    <a:pt x="451" y="1390"/>
                    <a:pt x="466" y="1399"/>
                  </a:cubicBezTo>
                  <a:cubicBezTo>
                    <a:pt x="474" y="1403"/>
                    <a:pt x="477" y="1413"/>
                    <a:pt x="485" y="1417"/>
                  </a:cubicBezTo>
                  <a:cubicBezTo>
                    <a:pt x="497" y="1423"/>
                    <a:pt x="572" y="1435"/>
                    <a:pt x="576" y="1436"/>
                  </a:cubicBezTo>
                  <a:cubicBezTo>
                    <a:pt x="606" y="1433"/>
                    <a:pt x="642" y="1443"/>
                    <a:pt x="667" y="1426"/>
                  </a:cubicBezTo>
                  <a:cubicBezTo>
                    <a:pt x="685" y="1414"/>
                    <a:pt x="679" y="1383"/>
                    <a:pt x="686" y="1362"/>
                  </a:cubicBezTo>
                  <a:cubicBezTo>
                    <a:pt x="696" y="1330"/>
                    <a:pt x="712" y="1302"/>
                    <a:pt x="722" y="1271"/>
                  </a:cubicBezTo>
                  <a:cubicBezTo>
                    <a:pt x="719" y="1137"/>
                    <a:pt x="719" y="1003"/>
                    <a:pt x="713" y="869"/>
                  </a:cubicBezTo>
                  <a:cubicBezTo>
                    <a:pt x="710" y="806"/>
                    <a:pt x="693" y="721"/>
                    <a:pt x="722" y="658"/>
                  </a:cubicBezTo>
                  <a:cubicBezTo>
                    <a:pt x="742" y="614"/>
                    <a:pt x="825" y="510"/>
                    <a:pt x="859" y="476"/>
                  </a:cubicBezTo>
                  <a:cubicBezTo>
                    <a:pt x="881" y="413"/>
                    <a:pt x="892" y="435"/>
                    <a:pt x="859" y="402"/>
                  </a:cubicBezTo>
                  <a:cubicBezTo>
                    <a:pt x="842" y="352"/>
                    <a:pt x="825" y="380"/>
                    <a:pt x="805" y="338"/>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8774" name="Freeform 22"/>
            <p:cNvSpPr>
              <a:spLocks/>
            </p:cNvSpPr>
            <p:nvPr/>
          </p:nvSpPr>
          <p:spPr bwMode="auto">
            <a:xfrm>
              <a:off x="3825" y="2112"/>
              <a:ext cx="180" cy="140"/>
            </a:xfrm>
            <a:custGeom>
              <a:avLst/>
              <a:gdLst>
                <a:gd name="T0" fmla="*/ 180 w 180"/>
                <a:gd name="T1" fmla="*/ 27 h 140"/>
                <a:gd name="T2" fmla="*/ 125 w 180"/>
                <a:gd name="T3" fmla="*/ 9 h 140"/>
                <a:gd name="T4" fmla="*/ 97 w 180"/>
                <a:gd name="T5" fmla="*/ 0 h 140"/>
                <a:gd name="T6" fmla="*/ 33 w 180"/>
                <a:gd name="T7" fmla="*/ 9 h 140"/>
                <a:gd name="T8" fmla="*/ 24 w 180"/>
                <a:gd name="T9" fmla="*/ 110 h 140"/>
                <a:gd name="T10" fmla="*/ 79 w 180"/>
                <a:gd name="T11" fmla="*/ 128 h 140"/>
                <a:gd name="T12" fmla="*/ 106 w 180"/>
                <a:gd name="T13" fmla="*/ 137 h 140"/>
                <a:gd name="T14" fmla="*/ 161 w 180"/>
                <a:gd name="T15" fmla="*/ 101 h 140"/>
                <a:gd name="T16" fmla="*/ 152 w 180"/>
                <a:gd name="T17" fmla="*/ 64 h 140"/>
                <a:gd name="T18" fmla="*/ 180 w 180"/>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40">
                  <a:moveTo>
                    <a:pt x="180" y="27"/>
                  </a:moveTo>
                  <a:cubicBezTo>
                    <a:pt x="162" y="21"/>
                    <a:pt x="143" y="15"/>
                    <a:pt x="125" y="9"/>
                  </a:cubicBezTo>
                  <a:cubicBezTo>
                    <a:pt x="116" y="6"/>
                    <a:pt x="97" y="0"/>
                    <a:pt x="97" y="0"/>
                  </a:cubicBezTo>
                  <a:cubicBezTo>
                    <a:pt x="76" y="3"/>
                    <a:pt x="53" y="0"/>
                    <a:pt x="33" y="9"/>
                  </a:cubicBezTo>
                  <a:cubicBezTo>
                    <a:pt x="0" y="24"/>
                    <a:pt x="17" y="101"/>
                    <a:pt x="24" y="110"/>
                  </a:cubicBezTo>
                  <a:cubicBezTo>
                    <a:pt x="35" y="126"/>
                    <a:pt x="61" y="122"/>
                    <a:pt x="79" y="128"/>
                  </a:cubicBezTo>
                  <a:cubicBezTo>
                    <a:pt x="88" y="131"/>
                    <a:pt x="106" y="137"/>
                    <a:pt x="106" y="137"/>
                  </a:cubicBezTo>
                  <a:cubicBezTo>
                    <a:pt x="138" y="131"/>
                    <a:pt x="161" y="140"/>
                    <a:pt x="161" y="101"/>
                  </a:cubicBezTo>
                  <a:cubicBezTo>
                    <a:pt x="161" y="88"/>
                    <a:pt x="149" y="76"/>
                    <a:pt x="152" y="64"/>
                  </a:cubicBezTo>
                  <a:cubicBezTo>
                    <a:pt x="156" y="49"/>
                    <a:pt x="171" y="39"/>
                    <a:pt x="180" y="27"/>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8775" name="Freeform 23"/>
            <p:cNvSpPr>
              <a:spLocks/>
            </p:cNvSpPr>
            <p:nvPr/>
          </p:nvSpPr>
          <p:spPr bwMode="auto">
            <a:xfrm>
              <a:off x="4263" y="2769"/>
              <a:ext cx="180" cy="140"/>
            </a:xfrm>
            <a:custGeom>
              <a:avLst/>
              <a:gdLst>
                <a:gd name="T0" fmla="*/ 180 w 180"/>
                <a:gd name="T1" fmla="*/ 27 h 140"/>
                <a:gd name="T2" fmla="*/ 125 w 180"/>
                <a:gd name="T3" fmla="*/ 9 h 140"/>
                <a:gd name="T4" fmla="*/ 97 w 180"/>
                <a:gd name="T5" fmla="*/ 0 h 140"/>
                <a:gd name="T6" fmla="*/ 33 w 180"/>
                <a:gd name="T7" fmla="*/ 9 h 140"/>
                <a:gd name="T8" fmla="*/ 24 w 180"/>
                <a:gd name="T9" fmla="*/ 110 h 140"/>
                <a:gd name="T10" fmla="*/ 79 w 180"/>
                <a:gd name="T11" fmla="*/ 128 h 140"/>
                <a:gd name="T12" fmla="*/ 106 w 180"/>
                <a:gd name="T13" fmla="*/ 137 h 140"/>
                <a:gd name="T14" fmla="*/ 161 w 180"/>
                <a:gd name="T15" fmla="*/ 101 h 140"/>
                <a:gd name="T16" fmla="*/ 152 w 180"/>
                <a:gd name="T17" fmla="*/ 64 h 140"/>
                <a:gd name="T18" fmla="*/ 180 w 180"/>
                <a:gd name="T19" fmla="*/ 2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40">
                  <a:moveTo>
                    <a:pt x="180" y="27"/>
                  </a:moveTo>
                  <a:cubicBezTo>
                    <a:pt x="162" y="21"/>
                    <a:pt x="143" y="15"/>
                    <a:pt x="125" y="9"/>
                  </a:cubicBezTo>
                  <a:cubicBezTo>
                    <a:pt x="116" y="6"/>
                    <a:pt x="97" y="0"/>
                    <a:pt x="97" y="0"/>
                  </a:cubicBezTo>
                  <a:cubicBezTo>
                    <a:pt x="76" y="3"/>
                    <a:pt x="53" y="0"/>
                    <a:pt x="33" y="9"/>
                  </a:cubicBezTo>
                  <a:cubicBezTo>
                    <a:pt x="0" y="24"/>
                    <a:pt x="17" y="101"/>
                    <a:pt x="24" y="110"/>
                  </a:cubicBezTo>
                  <a:cubicBezTo>
                    <a:pt x="35" y="126"/>
                    <a:pt x="61" y="122"/>
                    <a:pt x="79" y="128"/>
                  </a:cubicBezTo>
                  <a:cubicBezTo>
                    <a:pt x="88" y="131"/>
                    <a:pt x="106" y="137"/>
                    <a:pt x="106" y="137"/>
                  </a:cubicBezTo>
                  <a:cubicBezTo>
                    <a:pt x="138" y="131"/>
                    <a:pt x="161" y="140"/>
                    <a:pt x="161" y="101"/>
                  </a:cubicBezTo>
                  <a:cubicBezTo>
                    <a:pt x="161" y="88"/>
                    <a:pt x="149" y="76"/>
                    <a:pt x="152" y="64"/>
                  </a:cubicBezTo>
                  <a:cubicBezTo>
                    <a:pt x="156" y="49"/>
                    <a:pt x="171" y="39"/>
                    <a:pt x="180" y="27"/>
                  </a:cubicBezTo>
                  <a:close/>
                </a:path>
              </a:pathLst>
            </a:custGeom>
            <a:solidFill>
              <a:schemeClr val="bg1"/>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58776" name="Rectangle 24"/>
            <p:cNvSpPr>
              <a:spLocks noChangeArrowheads="1"/>
            </p:cNvSpPr>
            <p:nvPr/>
          </p:nvSpPr>
          <p:spPr bwMode="auto">
            <a:xfrm>
              <a:off x="3830" y="805"/>
              <a:ext cx="677" cy="2852"/>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spTree>
    <p:extLst>
      <p:ext uri="{BB962C8B-B14F-4D97-AF65-F5344CB8AC3E}">
        <p14:creationId xmlns:p14="http://schemas.microsoft.com/office/powerpoint/2010/main" val="413571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97666" name="Picture 2" descr="1817_temp_radiu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813" t="32721" r="4431" b="1884"/>
          <a:stretch>
            <a:fillRect/>
          </a:stretch>
        </p:blipFill>
        <p:spPr>
          <a:xfrm>
            <a:off x="4013200" y="1141413"/>
            <a:ext cx="5130800" cy="5230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7667" name="Rectangle 3"/>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Direct illumination</a:t>
            </a:r>
            <a:r>
              <a:rPr lang="en-GB" sz="4400" b="1">
                <a:solidFill>
                  <a:srgbClr val="FF0000"/>
                </a:solidFill>
              </a:rPr>
              <a:t> </a:t>
            </a:r>
          </a:p>
        </p:txBody>
      </p:sp>
      <p:sp>
        <p:nvSpPr>
          <p:cNvPr id="497668" name="Rectangle 4"/>
          <p:cNvSpPr>
            <a:spLocks noGrp="1" noChangeArrowheads="1"/>
          </p:cNvSpPr>
          <p:nvPr>
            <p:ph type="body" sz="half" idx="1"/>
          </p:nvPr>
        </p:nvSpPr>
        <p:spPr>
          <a:xfrm>
            <a:off x="114300" y="1228725"/>
            <a:ext cx="3825875" cy="5405438"/>
          </a:xfrm>
          <a:noFill/>
          <a:ln/>
        </p:spPr>
        <p:txBody>
          <a:bodyPr/>
          <a:lstStyle/>
          <a:p>
            <a:r>
              <a:rPr lang="en-GB" sz="2400">
                <a:solidFill>
                  <a:srgbClr val="FF0000"/>
                </a:solidFill>
              </a:rPr>
              <a:t>Inferred disc radius moves larger with irradiation</a:t>
            </a:r>
            <a:r>
              <a:rPr lang="en-GB" sz="2400">
                <a:solidFill>
                  <a:srgbClr val="FFFF99"/>
                </a:solidFill>
              </a:rPr>
              <a:t> </a:t>
            </a:r>
          </a:p>
          <a:p>
            <a:r>
              <a:rPr lang="en-GB" sz="2400">
                <a:solidFill>
                  <a:srgbClr val="FF66CC"/>
                </a:solidFill>
              </a:rPr>
              <a:t>Different stress on inner boundary</a:t>
            </a:r>
          </a:p>
          <a:p>
            <a:r>
              <a:rPr lang="en-GB" sz="2400">
                <a:solidFill>
                  <a:srgbClr val="FFFF99"/>
                </a:solidFill>
              </a:rPr>
              <a:t>Still assuming same colour temperature correction, radiation thermalises and not correcting for Compton scattering</a:t>
            </a:r>
            <a:r>
              <a:rPr lang="en-GB" sz="2800">
                <a:solidFill>
                  <a:srgbClr val="FFFF99"/>
                </a:solidFill>
              </a:rPr>
              <a:t> </a:t>
            </a:r>
            <a:r>
              <a:rPr lang="en-GB" sz="1600">
                <a:solidFill>
                  <a:srgbClr val="FFFF99"/>
                </a:solidFill>
              </a:rPr>
              <a:t>Makishima et al 2008</a:t>
            </a:r>
          </a:p>
        </p:txBody>
      </p:sp>
      <p:sp>
        <p:nvSpPr>
          <p:cNvPr id="497669" name="Rectangle 5"/>
          <p:cNvSpPr>
            <a:spLocks noChangeArrowheads="1"/>
          </p:cNvSpPr>
          <p:nvPr/>
        </p:nvSpPr>
        <p:spPr bwMode="auto">
          <a:xfrm>
            <a:off x="6535738" y="6450013"/>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sp>
        <p:nvSpPr>
          <p:cNvPr id="497670" name="Text Box 6"/>
          <p:cNvSpPr txBox="1">
            <a:spLocks noChangeArrowheads="1"/>
          </p:cNvSpPr>
          <p:nvPr/>
        </p:nvSpPr>
        <p:spPr bwMode="auto">
          <a:xfrm>
            <a:off x="4746625" y="1439863"/>
            <a:ext cx="1306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97671" name="Text Box 7"/>
          <p:cNvSpPr txBox="1">
            <a:spLocks noChangeArrowheads="1"/>
          </p:cNvSpPr>
          <p:nvPr/>
        </p:nvSpPr>
        <p:spPr bwMode="auto">
          <a:xfrm>
            <a:off x="7172325" y="1439863"/>
            <a:ext cx="1714500" cy="137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97672" name="Rectangle 8"/>
          <p:cNvSpPr>
            <a:spLocks noChangeArrowheads="1"/>
          </p:cNvSpPr>
          <p:nvPr/>
        </p:nvSpPr>
        <p:spPr bwMode="auto">
          <a:xfrm>
            <a:off x="4440238" y="4775200"/>
            <a:ext cx="4572000" cy="698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97673" name="Rectangle 9"/>
          <p:cNvSpPr>
            <a:spLocks noChangeArrowheads="1"/>
          </p:cNvSpPr>
          <p:nvPr/>
        </p:nvSpPr>
        <p:spPr bwMode="auto">
          <a:xfrm>
            <a:off x="6037263" y="1276350"/>
            <a:ext cx="1074737" cy="45275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4224167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98690" name="Picture 2" descr="1817_temp_radiu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813" t="32721" r="4431" b="1884"/>
          <a:stretch>
            <a:fillRect/>
          </a:stretch>
        </p:blipFill>
        <p:spPr>
          <a:xfrm>
            <a:off x="4013200" y="1141413"/>
            <a:ext cx="5130800" cy="5230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8691" name="Rectangle 3"/>
          <p:cNvSpPr>
            <a:spLocks noChangeArrowheads="1"/>
          </p:cNvSpPr>
          <p:nvPr/>
        </p:nvSpPr>
        <p:spPr bwMode="auto">
          <a:xfrm>
            <a:off x="709613" y="-109538"/>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Direct illumination</a:t>
            </a:r>
            <a:r>
              <a:rPr lang="en-GB" sz="4400" b="1">
                <a:solidFill>
                  <a:srgbClr val="FF0000"/>
                </a:solidFill>
              </a:rPr>
              <a:t> </a:t>
            </a:r>
          </a:p>
        </p:txBody>
      </p:sp>
      <p:sp>
        <p:nvSpPr>
          <p:cNvPr id="498692" name="Rectangle 4"/>
          <p:cNvSpPr>
            <a:spLocks noGrp="1" noChangeArrowheads="1"/>
          </p:cNvSpPr>
          <p:nvPr>
            <p:ph type="body" sz="half" idx="1"/>
          </p:nvPr>
        </p:nvSpPr>
        <p:spPr>
          <a:xfrm>
            <a:off x="114300" y="1228725"/>
            <a:ext cx="3825875" cy="5405438"/>
          </a:xfrm>
          <a:noFill/>
          <a:ln/>
        </p:spPr>
        <p:txBody>
          <a:bodyPr/>
          <a:lstStyle/>
          <a:p>
            <a:r>
              <a:rPr lang="en-GB" sz="2400">
                <a:solidFill>
                  <a:srgbClr val="FF0000"/>
                </a:solidFill>
              </a:rPr>
              <a:t>Inferred disc radius moves larger with irradiation</a:t>
            </a:r>
            <a:r>
              <a:rPr lang="en-GB" sz="2400">
                <a:solidFill>
                  <a:srgbClr val="FFFF99"/>
                </a:solidFill>
              </a:rPr>
              <a:t> </a:t>
            </a:r>
          </a:p>
          <a:p>
            <a:r>
              <a:rPr lang="en-GB" sz="2400">
                <a:solidFill>
                  <a:srgbClr val="FF66CC"/>
                </a:solidFill>
              </a:rPr>
              <a:t>Different stress on inner boundary</a:t>
            </a:r>
          </a:p>
          <a:p>
            <a:r>
              <a:rPr lang="en-GB" sz="2400">
                <a:solidFill>
                  <a:srgbClr val="FFFF99"/>
                </a:solidFill>
              </a:rPr>
              <a:t>Still assuming same colour temperature correction, radiation thermalises and not correcting for Compton scattering</a:t>
            </a:r>
            <a:r>
              <a:rPr lang="en-GB" sz="2800">
                <a:solidFill>
                  <a:srgbClr val="FFFF99"/>
                </a:solidFill>
              </a:rPr>
              <a:t> </a:t>
            </a:r>
            <a:r>
              <a:rPr lang="en-GB" sz="1600">
                <a:solidFill>
                  <a:srgbClr val="FFFF99"/>
                </a:solidFill>
              </a:rPr>
              <a:t>Makishima et al 2008</a:t>
            </a:r>
          </a:p>
        </p:txBody>
      </p:sp>
      <p:sp>
        <p:nvSpPr>
          <p:cNvPr id="498693" name="Rectangle 5"/>
          <p:cNvSpPr>
            <a:spLocks noChangeArrowheads="1"/>
          </p:cNvSpPr>
          <p:nvPr/>
        </p:nvSpPr>
        <p:spPr bwMode="auto">
          <a:xfrm>
            <a:off x="6535738" y="6450013"/>
            <a:ext cx="2701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Gierlinski Done &amp; Page 2007</a:t>
            </a:r>
          </a:p>
        </p:txBody>
      </p:sp>
      <p:sp>
        <p:nvSpPr>
          <p:cNvPr id="498694" name="Text Box 6"/>
          <p:cNvSpPr txBox="1">
            <a:spLocks noChangeArrowheads="1"/>
          </p:cNvSpPr>
          <p:nvPr/>
        </p:nvSpPr>
        <p:spPr bwMode="auto">
          <a:xfrm>
            <a:off x="4746625" y="1439863"/>
            <a:ext cx="13065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chemeClr val="accent2"/>
                </a:solidFill>
              </a:rPr>
              <a:t>Hard</a:t>
            </a:r>
            <a:endParaRPr lang="en-US">
              <a:solidFill>
                <a:schemeClr val="accent2"/>
              </a:solidFill>
            </a:endParaRPr>
          </a:p>
        </p:txBody>
      </p:sp>
      <p:sp>
        <p:nvSpPr>
          <p:cNvPr id="498695" name="Text Box 7"/>
          <p:cNvSpPr txBox="1">
            <a:spLocks noChangeArrowheads="1"/>
          </p:cNvSpPr>
          <p:nvPr/>
        </p:nvSpPr>
        <p:spPr bwMode="auto">
          <a:xfrm>
            <a:off x="7172325" y="1439863"/>
            <a:ext cx="1714500" cy="137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solidFill>
                  <a:srgbClr val="FF0000"/>
                </a:solidFill>
              </a:rPr>
              <a:t>Soft </a:t>
            </a:r>
          </a:p>
          <a:p>
            <a:pPr>
              <a:spcBef>
                <a:spcPct val="50000"/>
              </a:spcBef>
            </a:pPr>
            <a:r>
              <a:rPr lang="en-GB">
                <a:solidFill>
                  <a:srgbClr val="FF0000"/>
                </a:solidFill>
              </a:rPr>
              <a:t>Disc dominated</a:t>
            </a:r>
            <a:endParaRPr lang="en-US">
              <a:solidFill>
                <a:srgbClr val="FF0000"/>
              </a:solidFill>
            </a:endParaRPr>
          </a:p>
        </p:txBody>
      </p:sp>
      <p:sp>
        <p:nvSpPr>
          <p:cNvPr id="498696" name="Rectangle 8"/>
          <p:cNvSpPr>
            <a:spLocks noChangeArrowheads="1"/>
          </p:cNvSpPr>
          <p:nvPr/>
        </p:nvSpPr>
        <p:spPr bwMode="auto">
          <a:xfrm>
            <a:off x="4440238" y="4775200"/>
            <a:ext cx="4572000" cy="698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98697" name="Rectangle 9"/>
          <p:cNvSpPr>
            <a:spLocks noChangeArrowheads="1"/>
          </p:cNvSpPr>
          <p:nvPr/>
        </p:nvSpPr>
        <p:spPr bwMode="auto">
          <a:xfrm>
            <a:off x="6037263" y="1276350"/>
            <a:ext cx="1074737" cy="4527550"/>
          </a:xfrm>
          <a:prstGeom prst="rect">
            <a:avLst/>
          </a:prstGeom>
          <a:solidFill>
            <a:srgbClr val="00FFFF">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98698" name="Line 10"/>
          <p:cNvSpPr>
            <a:spLocks noChangeShapeType="1"/>
          </p:cNvSpPr>
          <p:nvPr/>
        </p:nvSpPr>
        <p:spPr bwMode="auto">
          <a:xfrm flipV="1">
            <a:off x="4789488" y="304800"/>
            <a:ext cx="0" cy="1741488"/>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98699" name="Line 11"/>
          <p:cNvSpPr>
            <a:spLocks noChangeShapeType="1"/>
          </p:cNvSpPr>
          <p:nvPr/>
        </p:nvSpPr>
        <p:spPr bwMode="auto">
          <a:xfrm flipH="1" flipV="1">
            <a:off x="5403850" y="1530350"/>
            <a:ext cx="0" cy="8255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nvGrpSpPr>
          <p:cNvPr id="498700" name="Group 12"/>
          <p:cNvGrpSpPr>
            <a:grpSpLocks/>
          </p:cNvGrpSpPr>
          <p:nvPr/>
        </p:nvGrpSpPr>
        <p:grpSpPr bwMode="auto">
          <a:xfrm>
            <a:off x="4541838" y="254000"/>
            <a:ext cx="1023937" cy="2182813"/>
            <a:chOff x="2861" y="160"/>
            <a:chExt cx="645" cy="1375"/>
          </a:xfrm>
        </p:grpSpPr>
        <p:pic>
          <p:nvPicPr>
            <p:cNvPr id="498701" name="Picture 13" descr="1817_temp_radiu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848" t="45601" r="66040" b="27110"/>
            <a:stretch>
              <a:fillRect/>
            </a:stretch>
          </p:blipFill>
          <p:spPr bwMode="auto">
            <a:xfrm>
              <a:off x="2861" y="160"/>
              <a:ext cx="645"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8702" name="Line 14"/>
            <p:cNvSpPr>
              <a:spLocks noChangeShapeType="1"/>
            </p:cNvSpPr>
            <p:nvPr/>
          </p:nvSpPr>
          <p:spPr bwMode="auto">
            <a:xfrm rot="5400000" flipH="1">
              <a:off x="3407" y="1170"/>
              <a:ext cx="1" cy="191"/>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98703" name="Line 15"/>
          <p:cNvSpPr>
            <a:spLocks noChangeShapeType="1"/>
          </p:cNvSpPr>
          <p:nvPr/>
        </p:nvSpPr>
        <p:spPr bwMode="auto">
          <a:xfrm rot="-5400000" flipH="1" flipV="1">
            <a:off x="4763294" y="1107281"/>
            <a:ext cx="12700" cy="433388"/>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Tree>
    <p:extLst>
      <p:ext uri="{BB962C8B-B14F-4D97-AF65-F5344CB8AC3E}">
        <p14:creationId xmlns:p14="http://schemas.microsoft.com/office/powerpoint/2010/main" val="25800168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8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266700" y="-109538"/>
            <a:ext cx="8634413"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not simple just after transition</a:t>
            </a:r>
          </a:p>
        </p:txBody>
      </p:sp>
      <p:sp>
        <p:nvSpPr>
          <p:cNvPr id="459779" name="Rectangle 3"/>
          <p:cNvSpPr>
            <a:spLocks noGrp="1" noChangeArrowheads="1"/>
          </p:cNvSpPr>
          <p:nvPr>
            <p:ph type="body" sz="half" idx="1"/>
          </p:nvPr>
        </p:nvSpPr>
        <p:spPr>
          <a:xfrm>
            <a:off x="185738" y="3146425"/>
            <a:ext cx="8958262" cy="3197225"/>
          </a:xfrm>
          <a:noFill/>
          <a:ln/>
        </p:spPr>
        <p:txBody>
          <a:bodyPr/>
          <a:lstStyle/>
          <a:p>
            <a:r>
              <a:rPr lang="en-GB" sz="2400">
                <a:solidFill>
                  <a:srgbClr val="FFFF99"/>
                </a:solidFill>
              </a:rPr>
              <a:t>Expect transition to be messy! Clumpy?</a:t>
            </a:r>
          </a:p>
          <a:p>
            <a:r>
              <a:rPr lang="en-GB" sz="2400">
                <a:solidFill>
                  <a:srgbClr val="FFFF99"/>
                </a:solidFill>
              </a:rPr>
              <a:t>Disc evaporation gives residual disc close to transition </a:t>
            </a:r>
            <a:r>
              <a:rPr lang="en-GB" sz="1600">
                <a:solidFill>
                  <a:srgbClr val="FFFF99"/>
                </a:solidFill>
              </a:rPr>
              <a:t>Liu et al 2006; 2008</a:t>
            </a:r>
          </a:p>
          <a:p>
            <a:r>
              <a:rPr lang="en-GB" sz="2400">
                <a:solidFill>
                  <a:srgbClr val="FFFF99"/>
                </a:solidFill>
              </a:rPr>
              <a:t>Cleaner to look at lower luminosity low/hard state</a:t>
            </a:r>
            <a:endParaRPr lang="en-GB" sz="1600">
              <a:solidFill>
                <a:srgbClr val="FFFF99"/>
              </a:solidFill>
            </a:endParaRPr>
          </a:p>
        </p:txBody>
      </p:sp>
      <p:pic>
        <p:nvPicPr>
          <p:cNvPr id="459780" name="Picture 4" descr="trans_lhs"/>
          <p:cNvPicPr>
            <a:picLocks noChangeAspect="1" noChangeArrowheads="1"/>
          </p:cNvPicPr>
          <p:nvPr/>
        </p:nvPicPr>
        <p:blipFill>
          <a:blip r:embed="rId2">
            <a:extLst>
              <a:ext uri="{28A0092B-C50C-407E-A947-70E740481C1C}">
                <a14:useLocalDpi xmlns:a14="http://schemas.microsoft.com/office/drawing/2010/main" val="0"/>
              </a:ext>
            </a:extLst>
          </a:blip>
          <a:srcRect l="12865" t="11783" r="50026" b="83363"/>
          <a:stretch>
            <a:fillRect/>
          </a:stretch>
        </p:blipFill>
        <p:spPr bwMode="auto">
          <a:xfrm>
            <a:off x="584200" y="1190625"/>
            <a:ext cx="8169275" cy="1609725"/>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9781" name="Oval 5"/>
          <p:cNvSpPr>
            <a:spLocks noChangeArrowheads="1"/>
          </p:cNvSpPr>
          <p:nvPr/>
        </p:nvSpPr>
        <p:spPr bwMode="auto">
          <a:xfrm>
            <a:off x="7681913" y="4378325"/>
            <a:ext cx="431800" cy="19843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pic>
        <p:nvPicPr>
          <p:cNvPr id="459782" name="Picture 6" descr="trans_lhs"/>
          <p:cNvPicPr>
            <a:picLocks noChangeAspect="1" noChangeArrowheads="1"/>
          </p:cNvPicPr>
          <p:nvPr/>
        </p:nvPicPr>
        <p:blipFill>
          <a:blip r:embed="rId2">
            <a:extLst>
              <a:ext uri="{28A0092B-C50C-407E-A947-70E740481C1C}">
                <a14:useLocalDpi xmlns:a14="http://schemas.microsoft.com/office/drawing/2010/main" val="0"/>
              </a:ext>
            </a:extLst>
          </a:blip>
          <a:srcRect l="12865" t="26006" r="50026" b="68892"/>
          <a:stretch>
            <a:fillRect/>
          </a:stretch>
        </p:blipFill>
        <p:spPr bwMode="auto">
          <a:xfrm>
            <a:off x="584200" y="4816475"/>
            <a:ext cx="8169275" cy="1692275"/>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59783" name="Group 7"/>
          <p:cNvGrpSpPr>
            <a:grpSpLocks/>
          </p:cNvGrpSpPr>
          <p:nvPr/>
        </p:nvGrpSpPr>
        <p:grpSpPr bwMode="auto">
          <a:xfrm>
            <a:off x="4332288" y="1895475"/>
            <a:ext cx="923925" cy="130175"/>
            <a:chOff x="2729" y="1194"/>
            <a:chExt cx="582" cy="82"/>
          </a:xfrm>
        </p:grpSpPr>
        <p:sp>
          <p:nvSpPr>
            <p:cNvPr id="459784" name="AutoShape 8"/>
            <p:cNvSpPr>
              <a:spLocks noChangeArrowheads="1"/>
            </p:cNvSpPr>
            <p:nvPr/>
          </p:nvSpPr>
          <p:spPr bwMode="auto">
            <a:xfrm rot="5400000">
              <a:off x="2765" y="1158"/>
              <a:ext cx="82" cy="154"/>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59785" name="AutoShape 9"/>
            <p:cNvSpPr>
              <a:spLocks noChangeArrowheads="1"/>
            </p:cNvSpPr>
            <p:nvPr/>
          </p:nvSpPr>
          <p:spPr bwMode="auto">
            <a:xfrm rot="16200000" flipH="1">
              <a:off x="3193" y="1158"/>
              <a:ext cx="82" cy="154"/>
            </a:xfrm>
            <a:prstGeom prst="triangle">
              <a:avLst>
                <a:gd name="adj" fmla="val 50000"/>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grpSp>
        <p:nvGrpSpPr>
          <p:cNvPr id="459786" name="Group 10"/>
          <p:cNvGrpSpPr>
            <a:grpSpLocks/>
          </p:cNvGrpSpPr>
          <p:nvPr/>
        </p:nvGrpSpPr>
        <p:grpSpPr bwMode="auto">
          <a:xfrm>
            <a:off x="4046538" y="1852613"/>
            <a:ext cx="1566862" cy="279400"/>
            <a:chOff x="2549" y="1167"/>
            <a:chExt cx="987" cy="176"/>
          </a:xfrm>
        </p:grpSpPr>
        <p:sp>
          <p:nvSpPr>
            <p:cNvPr id="459787" name="Oval 11"/>
            <p:cNvSpPr>
              <a:spLocks noChangeArrowheads="1"/>
            </p:cNvSpPr>
            <p:nvPr/>
          </p:nvSpPr>
          <p:spPr bwMode="auto">
            <a:xfrm>
              <a:off x="2587" y="118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59788" name="Oval 12"/>
            <p:cNvSpPr>
              <a:spLocks noChangeArrowheads="1"/>
            </p:cNvSpPr>
            <p:nvPr/>
          </p:nvSpPr>
          <p:spPr bwMode="auto">
            <a:xfrm>
              <a:off x="2549" y="127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59789" name="Oval 13"/>
            <p:cNvSpPr>
              <a:spLocks noChangeArrowheads="1"/>
            </p:cNvSpPr>
            <p:nvPr/>
          </p:nvSpPr>
          <p:spPr bwMode="auto">
            <a:xfrm>
              <a:off x="3453" y="128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59790" name="Oval 14"/>
            <p:cNvSpPr>
              <a:spLocks noChangeArrowheads="1"/>
            </p:cNvSpPr>
            <p:nvPr/>
          </p:nvSpPr>
          <p:spPr bwMode="auto">
            <a:xfrm>
              <a:off x="3434" y="116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Tree>
    <p:extLst>
      <p:ext uri="{BB962C8B-B14F-4D97-AF65-F5344CB8AC3E}">
        <p14:creationId xmlns:p14="http://schemas.microsoft.com/office/powerpoint/2010/main" val="2161174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9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9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But is there really a hole? </a:t>
            </a:r>
          </a:p>
        </p:txBody>
      </p:sp>
      <p:sp>
        <p:nvSpPr>
          <p:cNvPr id="460803" name="Rectangle 3"/>
          <p:cNvSpPr>
            <a:spLocks noGrp="1" noChangeArrowheads="1"/>
          </p:cNvSpPr>
          <p:nvPr>
            <p:ph type="body" sz="half" idx="1"/>
          </p:nvPr>
        </p:nvSpPr>
        <p:spPr>
          <a:xfrm>
            <a:off x="214313" y="2695575"/>
            <a:ext cx="3317875" cy="3951288"/>
          </a:xfrm>
          <a:noFill/>
          <a:ln/>
        </p:spPr>
        <p:txBody>
          <a:bodyPr/>
          <a:lstStyle/>
          <a:p>
            <a:r>
              <a:rPr lang="en-GB" sz="2400">
                <a:solidFill>
                  <a:srgbClr val="FFFF99"/>
                </a:solidFill>
              </a:rPr>
              <a:t>Soft X-ray component in deep quiescence </a:t>
            </a:r>
          </a:p>
          <a:p>
            <a:r>
              <a:rPr lang="en-GB" sz="2400">
                <a:solidFill>
                  <a:srgbClr val="FFFF99"/>
                </a:solidFill>
              </a:rPr>
              <a:t>L</a:t>
            </a:r>
            <a:r>
              <a:rPr lang="en-GB" sz="2400" baseline="-25000">
                <a:solidFill>
                  <a:srgbClr val="FFFF99"/>
                </a:solidFill>
              </a:rPr>
              <a:t>bol </a:t>
            </a:r>
            <a:r>
              <a:rPr lang="en-GB" sz="2400">
                <a:solidFill>
                  <a:srgbClr val="FFFF99"/>
                </a:solidFill>
              </a:rPr>
              <a:t>~ 0.001L</a:t>
            </a:r>
            <a:r>
              <a:rPr lang="en-GB" sz="2400" baseline="-25000">
                <a:solidFill>
                  <a:srgbClr val="FFFF99"/>
                </a:solidFill>
              </a:rPr>
              <a:t>Edd </a:t>
            </a:r>
            <a:endParaRPr lang="en-GB" sz="2400">
              <a:solidFill>
                <a:srgbClr val="FFFF99"/>
              </a:solidFill>
            </a:endParaRPr>
          </a:p>
          <a:p>
            <a:pPr>
              <a:buFontTx/>
              <a:buNone/>
            </a:pPr>
            <a:r>
              <a:rPr lang="en-GB" sz="2400">
                <a:solidFill>
                  <a:srgbClr val="FFFF99"/>
                </a:solidFill>
              </a:rPr>
              <a:t>    XTE J1118 </a:t>
            </a:r>
            <a:r>
              <a:rPr lang="en-GB" sz="1600">
                <a:solidFill>
                  <a:srgbClr val="FFFF99"/>
                </a:solidFill>
              </a:rPr>
              <a:t>Reis, Miller &amp; Fabian 2009</a:t>
            </a:r>
          </a:p>
          <a:p>
            <a:r>
              <a:rPr lang="en-GB" sz="2400">
                <a:solidFill>
                  <a:srgbClr val="FFFF99"/>
                </a:solidFill>
              </a:rPr>
              <a:t>kT ~ 0.2 keV plus luminosity give radius. Most likely small (</a:t>
            </a:r>
            <a:r>
              <a:rPr lang="en-GB" sz="1600">
                <a:solidFill>
                  <a:srgbClr val="FFFF99"/>
                </a:solidFill>
              </a:rPr>
              <a:t>Reis et al 2009</a:t>
            </a:r>
            <a:r>
              <a:rPr lang="en-GB" sz="2400">
                <a:solidFill>
                  <a:srgbClr val="FFFF99"/>
                </a:solidFill>
              </a:rPr>
              <a:t>)</a:t>
            </a:r>
          </a:p>
          <a:p>
            <a:pPr>
              <a:buFontTx/>
              <a:buNone/>
            </a:pPr>
            <a:endParaRPr lang="en-GB" sz="1600">
              <a:solidFill>
                <a:srgbClr val="FFFF99"/>
              </a:solidFill>
            </a:endParaRPr>
          </a:p>
        </p:txBody>
      </p:sp>
      <p:pic>
        <p:nvPicPr>
          <p:cNvPr id="460804" name="Picture 4" descr="1118_reis09"/>
          <p:cNvPicPr>
            <a:picLocks noChangeAspect="1" noChangeArrowheads="1"/>
          </p:cNvPicPr>
          <p:nvPr/>
        </p:nvPicPr>
        <p:blipFill>
          <a:blip r:embed="rId2" cstate="print">
            <a:extLst>
              <a:ext uri="{28A0092B-C50C-407E-A947-70E740481C1C}">
                <a14:useLocalDpi xmlns:a14="http://schemas.microsoft.com/office/drawing/2010/main" val="0"/>
              </a:ext>
            </a:extLst>
          </a:blip>
          <a:srcRect t="9821" r="3349"/>
          <a:stretch>
            <a:fillRect/>
          </a:stretch>
        </p:blipFill>
        <p:spPr bwMode="auto">
          <a:xfrm>
            <a:off x="3965575" y="2474913"/>
            <a:ext cx="4994275" cy="3600450"/>
          </a:xfrm>
          <a:prstGeom prst="rect">
            <a:avLst/>
          </a:prstGeom>
          <a:noFill/>
          <a:extLst>
            <a:ext uri="{909E8E84-426E-40dd-AFC4-6F175D3DCCD1}">
              <a14:hiddenFill xmlns:a14="http://schemas.microsoft.com/office/drawing/2010/main">
                <a:solidFill>
                  <a:srgbClr val="FFFFFF"/>
                </a:solidFill>
              </a14:hiddenFill>
            </a:ext>
          </a:extLst>
        </p:spPr>
      </p:pic>
      <p:sp>
        <p:nvSpPr>
          <p:cNvPr id="460805" name="Rectangle 5"/>
          <p:cNvSpPr>
            <a:spLocks noChangeArrowheads="1"/>
          </p:cNvSpPr>
          <p:nvPr/>
        </p:nvSpPr>
        <p:spPr bwMode="auto">
          <a:xfrm>
            <a:off x="7458075" y="2085975"/>
            <a:ext cx="1397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20000"/>
              </a:spcBef>
            </a:pPr>
            <a:r>
              <a:rPr lang="en-GB" sz="1600">
                <a:solidFill>
                  <a:srgbClr val="FFFF99"/>
                </a:solidFill>
              </a:rPr>
              <a:t>Reis et al 2009</a:t>
            </a:r>
          </a:p>
        </p:txBody>
      </p:sp>
      <p:sp>
        <p:nvSpPr>
          <p:cNvPr id="460806" name="WordArt 6"/>
          <p:cNvSpPr>
            <a:spLocks noChangeArrowheads="1" noChangeShapeType="1" noTextEdit="1"/>
          </p:cNvSpPr>
          <p:nvPr/>
        </p:nvSpPr>
        <p:spPr bwMode="auto">
          <a:xfrm>
            <a:off x="506413" y="1484313"/>
            <a:ext cx="2895600" cy="638175"/>
          </a:xfrm>
          <a:prstGeom prst="rect">
            <a:avLst/>
          </a:prstGeom>
        </p:spPr>
        <p:txBody>
          <a:bodyPr wrap="none" fromWordArt="1">
            <a:prstTxWarp prst="textPlain">
              <a:avLst>
                <a:gd name="adj" fmla="val 50000"/>
              </a:avLst>
            </a:prstTxWarp>
          </a:bodyPr>
          <a:lstStyle/>
          <a:p>
            <a:r>
              <a:rPr lang="en-GB" sz="3600" kern="10">
                <a:ln w="38100">
                  <a:solidFill>
                    <a:schemeClr val="bg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challenge 3</a:t>
            </a:r>
          </a:p>
        </p:txBody>
      </p:sp>
    </p:spTree>
    <p:extLst>
      <p:ext uri="{BB962C8B-B14F-4D97-AF65-F5344CB8AC3E}">
        <p14:creationId xmlns:p14="http://schemas.microsoft.com/office/powerpoint/2010/main" val="39942821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2850"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And we do SEE a cool disc</a:t>
            </a:r>
          </a:p>
        </p:txBody>
      </p:sp>
      <p:sp>
        <p:nvSpPr>
          <p:cNvPr id="462851" name="Rectangle 3"/>
          <p:cNvSpPr>
            <a:spLocks noGrp="1" noChangeArrowheads="1"/>
          </p:cNvSpPr>
          <p:nvPr>
            <p:ph type="body" sz="half" idx="1"/>
          </p:nvPr>
        </p:nvSpPr>
        <p:spPr>
          <a:xfrm>
            <a:off x="214313" y="1703388"/>
            <a:ext cx="2882900" cy="5154612"/>
          </a:xfrm>
          <a:noFill/>
          <a:ln/>
        </p:spPr>
        <p:txBody>
          <a:bodyPr/>
          <a:lstStyle/>
          <a:p>
            <a:r>
              <a:rPr lang="en-GB" sz="2400">
                <a:solidFill>
                  <a:srgbClr val="FFFF99"/>
                </a:solidFill>
              </a:rPr>
              <a:t>McClintock et al 2001 &amp; Esin et al 2001 said no soft x-ray disc from same data </a:t>
            </a:r>
          </a:p>
          <a:p>
            <a:r>
              <a:rPr lang="en-GB" sz="2400">
                <a:solidFill>
                  <a:srgbClr val="FFFF99"/>
                </a:solidFill>
              </a:rPr>
              <a:t>But LETGS calibration was preliminary – Reis et al 2009 reanalysis shows soft X-ray rise</a:t>
            </a:r>
          </a:p>
          <a:p>
            <a:r>
              <a:rPr lang="en-GB" sz="2400">
                <a:solidFill>
                  <a:srgbClr val="FFFF99"/>
                </a:solidFill>
              </a:rPr>
              <a:t>Lc~20 Ld</a:t>
            </a:r>
          </a:p>
        </p:txBody>
      </p:sp>
      <p:grpSp>
        <p:nvGrpSpPr>
          <p:cNvPr id="462861" name="Group 13"/>
          <p:cNvGrpSpPr>
            <a:grpSpLocks/>
          </p:cNvGrpSpPr>
          <p:nvPr/>
        </p:nvGrpSpPr>
        <p:grpSpPr bwMode="auto">
          <a:xfrm>
            <a:off x="3111500" y="1889125"/>
            <a:ext cx="6032500" cy="4968875"/>
            <a:chOff x="3213" y="1190"/>
            <a:chExt cx="2112" cy="3130"/>
          </a:xfrm>
        </p:grpSpPr>
        <p:pic>
          <p:nvPicPr>
            <p:cNvPr id="462852" name="Picture 4" descr="1118_rei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540" t="39185" r="10138" b="2672"/>
            <a:stretch>
              <a:fillRect/>
            </a:stretch>
          </p:blipFill>
          <p:spPr bwMode="auto">
            <a:xfrm>
              <a:off x="3213" y="1190"/>
              <a:ext cx="2112" cy="3130"/>
            </a:xfrm>
            <a:prstGeom prst="rect">
              <a:avLst/>
            </a:prstGeom>
            <a:solidFill>
              <a:schemeClr val="bg1"/>
            </a:solidFill>
          </p:spPr>
        </p:pic>
        <p:grpSp>
          <p:nvGrpSpPr>
            <p:cNvPr id="462857" name="Group 9"/>
            <p:cNvGrpSpPr>
              <a:grpSpLocks/>
            </p:cNvGrpSpPr>
            <p:nvPr/>
          </p:nvGrpSpPr>
          <p:grpSpPr bwMode="auto">
            <a:xfrm>
              <a:off x="4005" y="1578"/>
              <a:ext cx="1026" cy="1698"/>
              <a:chOff x="4005" y="2046"/>
              <a:chExt cx="1026" cy="1698"/>
            </a:xfrm>
          </p:grpSpPr>
          <p:sp>
            <p:nvSpPr>
              <p:cNvPr id="462858" name="Freeform 10"/>
              <p:cNvSpPr>
                <a:spLocks/>
              </p:cNvSpPr>
              <p:nvPr/>
            </p:nvSpPr>
            <p:spPr bwMode="auto">
              <a:xfrm>
                <a:off x="4287" y="2046"/>
                <a:ext cx="744" cy="321"/>
              </a:xfrm>
              <a:custGeom>
                <a:avLst/>
                <a:gdLst>
                  <a:gd name="T0" fmla="*/ 0 w 744"/>
                  <a:gd name="T1" fmla="*/ 321 h 321"/>
                  <a:gd name="T2" fmla="*/ 120 w 744"/>
                  <a:gd name="T3" fmla="*/ 237 h 321"/>
                  <a:gd name="T4" fmla="*/ 231 w 744"/>
                  <a:gd name="T5" fmla="*/ 231 h 321"/>
                  <a:gd name="T6" fmla="*/ 309 w 744"/>
                  <a:gd name="T7" fmla="*/ 258 h 321"/>
                  <a:gd name="T8" fmla="*/ 459 w 744"/>
                  <a:gd name="T9" fmla="*/ 174 h 321"/>
                  <a:gd name="T10" fmla="*/ 744 w 744"/>
                  <a:gd name="T11" fmla="*/ 0 h 321"/>
                </a:gdLst>
                <a:ahLst/>
                <a:cxnLst>
                  <a:cxn ang="0">
                    <a:pos x="T0" y="T1"/>
                  </a:cxn>
                  <a:cxn ang="0">
                    <a:pos x="T2" y="T3"/>
                  </a:cxn>
                  <a:cxn ang="0">
                    <a:pos x="T4" y="T5"/>
                  </a:cxn>
                  <a:cxn ang="0">
                    <a:pos x="T6" y="T7"/>
                  </a:cxn>
                  <a:cxn ang="0">
                    <a:pos x="T8" y="T9"/>
                  </a:cxn>
                  <a:cxn ang="0">
                    <a:pos x="T10" y="T11"/>
                  </a:cxn>
                </a:cxnLst>
                <a:rect l="0" t="0" r="r" b="b"/>
                <a:pathLst>
                  <a:path w="744" h="321">
                    <a:moveTo>
                      <a:pt x="0" y="321"/>
                    </a:moveTo>
                    <a:cubicBezTo>
                      <a:pt x="40" y="286"/>
                      <a:pt x="81" y="252"/>
                      <a:pt x="120" y="237"/>
                    </a:cubicBezTo>
                    <a:cubicBezTo>
                      <a:pt x="159" y="222"/>
                      <a:pt x="200" y="228"/>
                      <a:pt x="231" y="231"/>
                    </a:cubicBezTo>
                    <a:cubicBezTo>
                      <a:pt x="262" y="234"/>
                      <a:pt x="271" y="267"/>
                      <a:pt x="309" y="258"/>
                    </a:cubicBezTo>
                    <a:cubicBezTo>
                      <a:pt x="347" y="249"/>
                      <a:pt x="387" y="217"/>
                      <a:pt x="459" y="174"/>
                    </a:cubicBezTo>
                    <a:cubicBezTo>
                      <a:pt x="531" y="131"/>
                      <a:pt x="685" y="36"/>
                      <a:pt x="744" y="0"/>
                    </a:cubicBezTo>
                  </a:path>
                </a:pathLst>
              </a:custGeom>
              <a:noFill/>
              <a:ln w="50800" cap="flat" cmpd="sng">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62859" name="Freeform 11"/>
              <p:cNvSpPr>
                <a:spLocks/>
              </p:cNvSpPr>
              <p:nvPr/>
            </p:nvSpPr>
            <p:spPr bwMode="auto">
              <a:xfrm>
                <a:off x="4005" y="2729"/>
                <a:ext cx="621" cy="1015"/>
              </a:xfrm>
              <a:custGeom>
                <a:avLst/>
                <a:gdLst>
                  <a:gd name="T0" fmla="*/ 0 w 621"/>
                  <a:gd name="T1" fmla="*/ 847 h 1015"/>
                  <a:gd name="T2" fmla="*/ 240 w 621"/>
                  <a:gd name="T3" fmla="*/ 217 h 1015"/>
                  <a:gd name="T4" fmla="*/ 384 w 621"/>
                  <a:gd name="T5" fmla="*/ 19 h 1015"/>
                  <a:gd name="T6" fmla="*/ 474 w 621"/>
                  <a:gd name="T7" fmla="*/ 100 h 1015"/>
                  <a:gd name="T8" fmla="*/ 552 w 621"/>
                  <a:gd name="T9" fmla="*/ 406 h 1015"/>
                  <a:gd name="T10" fmla="*/ 621 w 621"/>
                  <a:gd name="T11" fmla="*/ 1015 h 1015"/>
                </a:gdLst>
                <a:ahLst/>
                <a:cxnLst>
                  <a:cxn ang="0">
                    <a:pos x="T0" y="T1"/>
                  </a:cxn>
                  <a:cxn ang="0">
                    <a:pos x="T2" y="T3"/>
                  </a:cxn>
                  <a:cxn ang="0">
                    <a:pos x="T4" y="T5"/>
                  </a:cxn>
                  <a:cxn ang="0">
                    <a:pos x="T6" y="T7"/>
                  </a:cxn>
                  <a:cxn ang="0">
                    <a:pos x="T8" y="T9"/>
                  </a:cxn>
                  <a:cxn ang="0">
                    <a:pos x="T10" y="T11"/>
                  </a:cxn>
                </a:cxnLst>
                <a:rect l="0" t="0" r="r" b="b"/>
                <a:pathLst>
                  <a:path w="621" h="1015">
                    <a:moveTo>
                      <a:pt x="0" y="847"/>
                    </a:moveTo>
                    <a:cubicBezTo>
                      <a:pt x="88" y="601"/>
                      <a:pt x="176" y="355"/>
                      <a:pt x="240" y="217"/>
                    </a:cubicBezTo>
                    <a:cubicBezTo>
                      <a:pt x="304" y="79"/>
                      <a:pt x="345" y="38"/>
                      <a:pt x="384" y="19"/>
                    </a:cubicBezTo>
                    <a:cubicBezTo>
                      <a:pt x="423" y="0"/>
                      <a:pt x="446" y="35"/>
                      <a:pt x="474" y="100"/>
                    </a:cubicBezTo>
                    <a:cubicBezTo>
                      <a:pt x="502" y="165"/>
                      <a:pt x="527" y="253"/>
                      <a:pt x="552" y="406"/>
                    </a:cubicBezTo>
                    <a:cubicBezTo>
                      <a:pt x="577" y="559"/>
                      <a:pt x="599" y="787"/>
                      <a:pt x="621" y="1015"/>
                    </a:cubicBezTo>
                  </a:path>
                </a:pathLst>
              </a:custGeom>
              <a:noFill/>
              <a:ln w="508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grpSp>
      <p:sp>
        <p:nvSpPr>
          <p:cNvPr id="462860" name="Text Box 12"/>
          <p:cNvSpPr txBox="1">
            <a:spLocks noChangeArrowheads="1"/>
          </p:cNvSpPr>
          <p:nvPr/>
        </p:nvSpPr>
        <p:spPr bwMode="auto">
          <a:xfrm>
            <a:off x="4397375" y="1306513"/>
            <a:ext cx="41941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FFFF99"/>
                </a:solidFill>
              </a:rPr>
              <a:t>McClintock et al 2001; Reis et al 2009</a:t>
            </a:r>
            <a:endParaRPr lang="en-US" sz="1600">
              <a:solidFill>
                <a:srgbClr val="FFFF99"/>
              </a:solidFill>
            </a:endParaRPr>
          </a:p>
        </p:txBody>
      </p:sp>
    </p:spTree>
    <p:extLst>
      <p:ext uri="{BB962C8B-B14F-4D97-AF65-F5344CB8AC3E}">
        <p14:creationId xmlns:p14="http://schemas.microsoft.com/office/powerpoint/2010/main" val="548090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5133975" y="2114550"/>
            <a:ext cx="3832225" cy="325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61827" name="Rectangle 3"/>
          <p:cNvSpPr>
            <a:spLocks noChangeArrowheads="1"/>
          </p:cNvSpPr>
          <p:nvPr/>
        </p:nvSpPr>
        <p:spPr bwMode="auto">
          <a:xfrm>
            <a:off x="5124450" y="1930400"/>
            <a:ext cx="3844925" cy="2786063"/>
          </a:xfrm>
          <a:prstGeom prst="rect">
            <a:avLst/>
          </a:prstGeom>
          <a:gradFill rotWithShape="1">
            <a:gsLst>
              <a:gs pos="0">
                <a:schemeClr val="bg1"/>
              </a:gs>
              <a:gs pos="100000">
                <a:srgbClr val="00FFFF"/>
              </a:gs>
            </a:gsLst>
            <a:lin ang="5400000" scaled="1"/>
          </a:gra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1828" name="Rectangle 4"/>
          <p:cNvSpPr>
            <a:spLocks noChangeArrowheads="1"/>
          </p:cNvSpPr>
          <p:nvPr/>
        </p:nvSpPr>
        <p:spPr bwMode="auto">
          <a:xfrm>
            <a:off x="0" y="209550"/>
            <a:ext cx="84534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Hot inner flow in low/hard state ? </a:t>
            </a:r>
          </a:p>
        </p:txBody>
      </p:sp>
      <p:sp>
        <p:nvSpPr>
          <p:cNvPr id="461829" name="Rectangle 5"/>
          <p:cNvSpPr>
            <a:spLocks noGrp="1" noChangeArrowheads="1"/>
          </p:cNvSpPr>
          <p:nvPr>
            <p:ph type="body" sz="half" idx="1"/>
          </p:nvPr>
        </p:nvSpPr>
        <p:spPr>
          <a:xfrm>
            <a:off x="214313" y="1503363"/>
            <a:ext cx="4740275" cy="5154612"/>
          </a:xfrm>
          <a:noFill/>
          <a:ln/>
        </p:spPr>
        <p:txBody>
          <a:bodyPr/>
          <a:lstStyle/>
          <a:p>
            <a:pPr>
              <a:lnSpc>
                <a:spcPct val="90000"/>
              </a:lnSpc>
            </a:pPr>
            <a:r>
              <a:rPr lang="en-GB" sz="2400">
                <a:solidFill>
                  <a:srgbClr val="FFFF99"/>
                </a:solidFill>
              </a:rPr>
              <a:t>But corona also must come from small radii as that’s where gravity power is so cospatial</a:t>
            </a:r>
          </a:p>
          <a:p>
            <a:pPr>
              <a:lnSpc>
                <a:spcPct val="90000"/>
              </a:lnSpc>
            </a:pPr>
            <a:r>
              <a:rPr lang="en-GB" sz="2400">
                <a:solidFill>
                  <a:srgbClr val="FFFF99"/>
                </a:solidFill>
              </a:rPr>
              <a:t>Lc/Ld &gt; 20!!! So mass accretion rate through corona &gt; 20x mass accretion rate through disc!!</a:t>
            </a:r>
          </a:p>
          <a:p>
            <a:pPr>
              <a:lnSpc>
                <a:spcPct val="90000"/>
              </a:lnSpc>
            </a:pPr>
            <a:r>
              <a:rPr lang="en-GB" sz="2400">
                <a:solidFill>
                  <a:srgbClr val="FFFF99"/>
                </a:solidFill>
              </a:rPr>
              <a:t>But illumination - more thermal emission from reprocessing</a:t>
            </a:r>
          </a:p>
          <a:p>
            <a:pPr>
              <a:lnSpc>
                <a:spcPct val="90000"/>
              </a:lnSpc>
              <a:buFontTx/>
              <a:buNone/>
            </a:pPr>
            <a:r>
              <a:rPr lang="en-GB" sz="2400">
                <a:solidFill>
                  <a:srgbClr val="FFFF99"/>
                </a:solidFill>
              </a:rPr>
              <a:t>     Ld &gt; ½(1-a) Lc ie Lc/Ld &lt; 3</a:t>
            </a:r>
          </a:p>
          <a:p>
            <a:pPr>
              <a:lnSpc>
                <a:spcPct val="90000"/>
              </a:lnSpc>
              <a:buFontTx/>
              <a:buNone/>
            </a:pPr>
            <a:r>
              <a:rPr lang="en-GB" sz="2400">
                <a:solidFill>
                  <a:srgbClr val="FFFF99"/>
                </a:solidFill>
              </a:rPr>
              <a:t>     (Haardt &amp; Maraschi 1993) as       </a:t>
            </a:r>
            <a:r>
              <a:rPr lang="en-GB" sz="2400">
                <a:solidFill>
                  <a:srgbClr val="FFFF99"/>
                </a:solidFill>
                <a:cs typeface="Times New Roman" pitchFamily="18" charset="0"/>
              </a:rPr>
              <a:t>a &lt; 0.3 for hard spectrum </a:t>
            </a:r>
          </a:p>
          <a:p>
            <a:pPr>
              <a:lnSpc>
                <a:spcPct val="90000"/>
              </a:lnSpc>
            </a:pPr>
            <a:r>
              <a:rPr lang="en-GB" sz="2400">
                <a:solidFill>
                  <a:srgbClr val="FFFF99"/>
                </a:solidFill>
              </a:rPr>
              <a:t>So this weak soft X-ray emission can’t come from this geometry! </a:t>
            </a:r>
            <a:r>
              <a:rPr lang="en-GB" sz="1600">
                <a:solidFill>
                  <a:srgbClr val="FFFF99"/>
                </a:solidFill>
              </a:rPr>
              <a:t>Chiang &amp; Done 2009</a:t>
            </a:r>
            <a:endParaRPr lang="en-US" sz="2400">
              <a:solidFill>
                <a:srgbClr val="FFFF99"/>
              </a:solidFill>
              <a:cs typeface="Times New Roman" pitchFamily="18" charset="0"/>
            </a:endParaRPr>
          </a:p>
          <a:p>
            <a:pPr>
              <a:lnSpc>
                <a:spcPct val="90000"/>
              </a:lnSpc>
              <a:buFontTx/>
              <a:buNone/>
            </a:pPr>
            <a:endParaRPr lang="en-GB" sz="2400">
              <a:solidFill>
                <a:srgbClr val="FFFF99"/>
              </a:solidFill>
            </a:endParaRPr>
          </a:p>
          <a:p>
            <a:pPr>
              <a:lnSpc>
                <a:spcPct val="90000"/>
              </a:lnSpc>
            </a:pPr>
            <a:endParaRPr lang="en-GB" sz="2400">
              <a:solidFill>
                <a:srgbClr val="FFFF99"/>
              </a:solidFill>
            </a:endParaRPr>
          </a:p>
        </p:txBody>
      </p:sp>
      <p:sp>
        <p:nvSpPr>
          <p:cNvPr id="461830" name="Text Box 6"/>
          <p:cNvSpPr txBox="1">
            <a:spLocks noChangeArrowheads="1"/>
          </p:cNvSpPr>
          <p:nvPr/>
        </p:nvSpPr>
        <p:spPr bwMode="auto">
          <a:xfrm>
            <a:off x="7256463" y="4271963"/>
            <a:ext cx="21193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333300"/>
                </a:solidFill>
              </a:rPr>
              <a:t>reflection</a:t>
            </a:r>
            <a:endParaRPr lang="en-US" b="1">
              <a:solidFill>
                <a:srgbClr val="333300"/>
              </a:solidFill>
            </a:endParaRPr>
          </a:p>
        </p:txBody>
      </p:sp>
      <p:sp>
        <p:nvSpPr>
          <p:cNvPr id="461831" name="Rectangle 7"/>
          <p:cNvSpPr>
            <a:spLocks noChangeArrowheads="1"/>
          </p:cNvSpPr>
          <p:nvPr/>
        </p:nvSpPr>
        <p:spPr bwMode="auto">
          <a:xfrm>
            <a:off x="5137150" y="4691063"/>
            <a:ext cx="3803650" cy="696912"/>
          </a:xfrm>
          <a:prstGeom prst="rect">
            <a:avLst/>
          </a:prstGeom>
          <a:solidFill>
            <a:srgbClr val="FFFF00"/>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1832" name="Text Box 8"/>
          <p:cNvSpPr txBox="1">
            <a:spLocks noChangeArrowheads="1"/>
          </p:cNvSpPr>
          <p:nvPr/>
        </p:nvSpPr>
        <p:spPr bwMode="auto">
          <a:xfrm>
            <a:off x="4808538" y="4278313"/>
            <a:ext cx="21193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FF0000"/>
                </a:solidFill>
              </a:rPr>
              <a:t>thermal</a:t>
            </a:r>
            <a:endParaRPr lang="en-US" b="1">
              <a:solidFill>
                <a:srgbClr val="FF0000"/>
              </a:solidFill>
            </a:endParaRPr>
          </a:p>
        </p:txBody>
      </p:sp>
      <p:sp>
        <p:nvSpPr>
          <p:cNvPr id="461833" name="Freeform 9"/>
          <p:cNvSpPr>
            <a:spLocks/>
          </p:cNvSpPr>
          <p:nvPr/>
        </p:nvSpPr>
        <p:spPr bwMode="auto">
          <a:xfrm rot="-1542541">
            <a:off x="7072313" y="4062413"/>
            <a:ext cx="1387475" cy="252412"/>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61834" name="Freeform 10"/>
          <p:cNvSpPr>
            <a:spLocks/>
          </p:cNvSpPr>
          <p:nvPr/>
        </p:nvSpPr>
        <p:spPr bwMode="auto">
          <a:xfrm rot="1261175" flipH="1">
            <a:off x="5573713" y="4135438"/>
            <a:ext cx="1387475" cy="252412"/>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nvGrpSpPr>
          <p:cNvPr id="461835" name="Group 11"/>
          <p:cNvGrpSpPr>
            <a:grpSpLocks/>
          </p:cNvGrpSpPr>
          <p:nvPr/>
        </p:nvGrpSpPr>
        <p:grpSpPr bwMode="auto">
          <a:xfrm>
            <a:off x="6143625" y="2668588"/>
            <a:ext cx="1639888" cy="1430337"/>
            <a:chOff x="3654" y="2368"/>
            <a:chExt cx="1454" cy="1285"/>
          </a:xfrm>
        </p:grpSpPr>
        <p:sp>
          <p:nvSpPr>
            <p:cNvPr id="461836" name="Freeform 12"/>
            <p:cNvSpPr>
              <a:spLocks/>
            </p:cNvSpPr>
            <p:nvPr/>
          </p:nvSpPr>
          <p:spPr bwMode="auto">
            <a:xfrm rot="-5684717">
              <a:off x="4074" y="2591"/>
              <a:ext cx="609" cy="163"/>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61837" name="Freeform 13"/>
            <p:cNvSpPr>
              <a:spLocks/>
            </p:cNvSpPr>
            <p:nvPr/>
          </p:nvSpPr>
          <p:spPr bwMode="auto">
            <a:xfrm rot="5684717" flipV="1">
              <a:off x="4075" y="3267"/>
              <a:ext cx="609" cy="163"/>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61838" name="Freeform 14"/>
            <p:cNvSpPr>
              <a:spLocks/>
            </p:cNvSpPr>
            <p:nvPr/>
          </p:nvSpPr>
          <p:spPr bwMode="auto">
            <a:xfrm rot="-284717">
              <a:off x="4499" y="2908"/>
              <a:ext cx="609" cy="163"/>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61839" name="Freeform 15"/>
            <p:cNvSpPr>
              <a:spLocks/>
            </p:cNvSpPr>
            <p:nvPr/>
          </p:nvSpPr>
          <p:spPr bwMode="auto">
            <a:xfrm rot="-11084717">
              <a:off x="3654" y="2972"/>
              <a:ext cx="609" cy="163"/>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61840" name="Text Box 16"/>
          <p:cNvSpPr txBox="1">
            <a:spLocks noChangeArrowheads="1"/>
          </p:cNvSpPr>
          <p:nvPr/>
        </p:nvSpPr>
        <p:spPr bwMode="auto">
          <a:xfrm>
            <a:off x="5549900" y="2727325"/>
            <a:ext cx="12493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chemeClr val="accent2"/>
                </a:solidFill>
              </a:rPr>
              <a:t>m</a:t>
            </a:r>
            <a:r>
              <a:rPr lang="en-GB" b="1" baseline="-25000">
                <a:solidFill>
                  <a:schemeClr val="accent2"/>
                </a:solidFill>
              </a:rPr>
              <a:t>c</a:t>
            </a:r>
            <a:r>
              <a:rPr lang="en-GB" b="1">
                <a:solidFill>
                  <a:schemeClr val="accent2"/>
                </a:solidFill>
              </a:rPr>
              <a:t> </a:t>
            </a:r>
            <a:r>
              <a:rPr lang="en-GB" b="1">
                <a:solidFill>
                  <a:schemeClr val="accent2"/>
                </a:solidFill>
                <a:cs typeface="Times New Roman" pitchFamily="18" charset="0"/>
              </a:rPr>
              <a:t>→</a:t>
            </a:r>
            <a:r>
              <a:rPr lang="en-GB" b="1">
                <a:solidFill>
                  <a:schemeClr val="accent2"/>
                </a:solidFill>
              </a:rPr>
              <a:t>L</a:t>
            </a:r>
            <a:r>
              <a:rPr lang="en-GB" b="1" baseline="-25000">
                <a:solidFill>
                  <a:schemeClr val="accent2"/>
                </a:solidFill>
              </a:rPr>
              <a:t>c</a:t>
            </a:r>
            <a:endParaRPr lang="en-US" b="1" baseline="-25000">
              <a:solidFill>
                <a:schemeClr val="accent2"/>
              </a:solidFill>
            </a:endParaRPr>
          </a:p>
        </p:txBody>
      </p:sp>
      <p:sp>
        <p:nvSpPr>
          <p:cNvPr id="461841" name="Text Box 17"/>
          <p:cNvSpPr txBox="1">
            <a:spLocks noChangeArrowheads="1"/>
          </p:cNvSpPr>
          <p:nvPr/>
        </p:nvSpPr>
        <p:spPr bwMode="auto">
          <a:xfrm>
            <a:off x="6477000" y="4849813"/>
            <a:ext cx="12493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FF0000"/>
                </a:solidFill>
              </a:rPr>
              <a:t>m</a:t>
            </a:r>
            <a:r>
              <a:rPr lang="en-GB" b="1" baseline="-25000">
                <a:solidFill>
                  <a:srgbClr val="FF0000"/>
                </a:solidFill>
              </a:rPr>
              <a:t>d</a:t>
            </a:r>
            <a:r>
              <a:rPr lang="en-GB" b="1">
                <a:solidFill>
                  <a:srgbClr val="FF0000"/>
                </a:solidFill>
                <a:cs typeface="Times New Roman" pitchFamily="18" charset="0"/>
              </a:rPr>
              <a:t>→</a:t>
            </a:r>
            <a:r>
              <a:rPr lang="en-GB" b="1">
                <a:solidFill>
                  <a:srgbClr val="FF0000"/>
                </a:solidFill>
              </a:rPr>
              <a:t>L</a:t>
            </a:r>
            <a:r>
              <a:rPr lang="en-GB" b="1" baseline="-25000">
                <a:solidFill>
                  <a:srgbClr val="FF0000"/>
                </a:solidFill>
              </a:rPr>
              <a:t>d</a:t>
            </a:r>
            <a:endParaRPr lang="en-US" b="1" baseline="-25000">
              <a:solidFill>
                <a:srgbClr val="FF0000"/>
              </a:solidFill>
            </a:endParaRPr>
          </a:p>
        </p:txBody>
      </p:sp>
      <p:sp>
        <p:nvSpPr>
          <p:cNvPr id="461842" name="Rectangle 18"/>
          <p:cNvSpPr>
            <a:spLocks noChangeArrowheads="1"/>
          </p:cNvSpPr>
          <p:nvPr/>
        </p:nvSpPr>
        <p:spPr bwMode="auto">
          <a:xfrm>
            <a:off x="5645150" y="2613025"/>
            <a:ext cx="290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b="1">
                <a:solidFill>
                  <a:schemeClr val="accent2"/>
                </a:solidFill>
              </a:rPr>
              <a:t>•</a:t>
            </a:r>
            <a:endParaRPr lang="en-US" b="1">
              <a:solidFill>
                <a:schemeClr val="accent2"/>
              </a:solidFill>
            </a:endParaRPr>
          </a:p>
        </p:txBody>
      </p:sp>
      <p:sp>
        <p:nvSpPr>
          <p:cNvPr id="461843" name="Rectangle 19"/>
          <p:cNvSpPr>
            <a:spLocks noChangeArrowheads="1"/>
          </p:cNvSpPr>
          <p:nvPr/>
        </p:nvSpPr>
        <p:spPr bwMode="auto">
          <a:xfrm>
            <a:off x="6575425" y="4730750"/>
            <a:ext cx="290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b="1">
                <a:solidFill>
                  <a:srgbClr val="FF0000"/>
                </a:solidFill>
              </a:rPr>
              <a:t>•</a:t>
            </a:r>
            <a:endParaRPr lang="en-US" b="1">
              <a:solidFill>
                <a:srgbClr val="FF0000"/>
              </a:solidFill>
            </a:endParaRPr>
          </a:p>
        </p:txBody>
      </p:sp>
    </p:spTree>
    <p:extLst>
      <p:ext uri="{BB962C8B-B14F-4D97-AF65-F5344CB8AC3E}">
        <p14:creationId xmlns:p14="http://schemas.microsoft.com/office/powerpoint/2010/main" val="23879415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00738" name="Rectangle 2"/>
          <p:cNvSpPr>
            <a:spLocks noChangeArrowheads="1"/>
          </p:cNvSpPr>
          <p:nvPr/>
        </p:nvSpPr>
        <p:spPr bwMode="auto">
          <a:xfrm>
            <a:off x="5133975" y="1371600"/>
            <a:ext cx="3832225" cy="325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500739" name="Rectangle 3"/>
          <p:cNvSpPr>
            <a:spLocks noChangeArrowheads="1"/>
          </p:cNvSpPr>
          <p:nvPr/>
        </p:nvSpPr>
        <p:spPr bwMode="auto">
          <a:xfrm>
            <a:off x="5124450" y="1187450"/>
            <a:ext cx="3844925" cy="2786063"/>
          </a:xfrm>
          <a:prstGeom prst="rect">
            <a:avLst/>
          </a:prstGeom>
          <a:gradFill rotWithShape="1">
            <a:gsLst>
              <a:gs pos="0">
                <a:schemeClr val="bg1"/>
              </a:gs>
              <a:gs pos="100000">
                <a:srgbClr val="00FFFF"/>
              </a:gs>
            </a:gsLst>
            <a:lin ang="5400000" scaled="1"/>
          </a:gra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0740" name="Rectangle 4"/>
          <p:cNvSpPr>
            <a:spLocks noChangeArrowheads="1"/>
          </p:cNvSpPr>
          <p:nvPr/>
        </p:nvSpPr>
        <p:spPr bwMode="auto">
          <a:xfrm>
            <a:off x="0" y="209550"/>
            <a:ext cx="84534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Hot inner flow in low/hard state ? </a:t>
            </a:r>
          </a:p>
        </p:txBody>
      </p:sp>
      <p:sp>
        <p:nvSpPr>
          <p:cNvPr id="500741" name="Rectangle 5"/>
          <p:cNvSpPr>
            <a:spLocks noGrp="1" noChangeArrowheads="1"/>
          </p:cNvSpPr>
          <p:nvPr>
            <p:ph type="body" sz="half" idx="1"/>
          </p:nvPr>
        </p:nvSpPr>
        <p:spPr>
          <a:xfrm>
            <a:off x="214313" y="1503363"/>
            <a:ext cx="4740275" cy="5154612"/>
          </a:xfrm>
          <a:noFill/>
          <a:ln/>
        </p:spPr>
        <p:txBody>
          <a:bodyPr/>
          <a:lstStyle/>
          <a:p>
            <a:r>
              <a:rPr lang="en-GB" sz="2400">
                <a:solidFill>
                  <a:srgbClr val="FFFF99"/>
                </a:solidFill>
              </a:rPr>
              <a:t>So maybe the hard x-ray source is beamed away from the disc ? Part of jet?</a:t>
            </a:r>
          </a:p>
          <a:p>
            <a:r>
              <a:rPr lang="en-GB" sz="2400">
                <a:solidFill>
                  <a:srgbClr val="FFFF99"/>
                </a:solidFill>
              </a:rPr>
              <a:t>But can’t simultaneously explain very broad line as that need focussing TOWARDS disc – but the ‘line’ is from pileup so its OK</a:t>
            </a:r>
            <a:r>
              <a:rPr lang="en-GB" sz="2800">
                <a:solidFill>
                  <a:srgbClr val="FFFF99"/>
                </a:solidFill>
              </a:rPr>
              <a:t> </a:t>
            </a:r>
          </a:p>
          <a:p>
            <a:endParaRPr lang="en-GB" sz="2800">
              <a:solidFill>
                <a:srgbClr val="FFFF99"/>
              </a:solidFill>
            </a:endParaRPr>
          </a:p>
        </p:txBody>
      </p:sp>
      <p:sp>
        <p:nvSpPr>
          <p:cNvPr id="500742" name="Text Box 6"/>
          <p:cNvSpPr txBox="1">
            <a:spLocks noChangeArrowheads="1"/>
          </p:cNvSpPr>
          <p:nvPr/>
        </p:nvSpPr>
        <p:spPr bwMode="auto">
          <a:xfrm>
            <a:off x="7256463" y="3529013"/>
            <a:ext cx="21193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333300"/>
                </a:solidFill>
              </a:rPr>
              <a:t>reflection</a:t>
            </a:r>
            <a:endParaRPr lang="en-US" b="1">
              <a:solidFill>
                <a:srgbClr val="333300"/>
              </a:solidFill>
            </a:endParaRPr>
          </a:p>
        </p:txBody>
      </p:sp>
      <p:sp>
        <p:nvSpPr>
          <p:cNvPr id="500743" name="Rectangle 7"/>
          <p:cNvSpPr>
            <a:spLocks noChangeArrowheads="1"/>
          </p:cNvSpPr>
          <p:nvPr/>
        </p:nvSpPr>
        <p:spPr bwMode="auto">
          <a:xfrm>
            <a:off x="5137150" y="3948113"/>
            <a:ext cx="3803650" cy="696912"/>
          </a:xfrm>
          <a:prstGeom prst="rect">
            <a:avLst/>
          </a:prstGeom>
          <a:solidFill>
            <a:srgbClr val="FFFF00"/>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0744" name="Text Box 8"/>
          <p:cNvSpPr txBox="1">
            <a:spLocks noChangeArrowheads="1"/>
          </p:cNvSpPr>
          <p:nvPr/>
        </p:nvSpPr>
        <p:spPr bwMode="auto">
          <a:xfrm>
            <a:off x="4808538" y="3535363"/>
            <a:ext cx="211931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FF0000"/>
                </a:solidFill>
              </a:rPr>
              <a:t>thermal</a:t>
            </a:r>
            <a:endParaRPr lang="en-US" b="1">
              <a:solidFill>
                <a:srgbClr val="FF0000"/>
              </a:solidFill>
            </a:endParaRPr>
          </a:p>
        </p:txBody>
      </p:sp>
      <p:sp>
        <p:nvSpPr>
          <p:cNvPr id="500745" name="Freeform 9"/>
          <p:cNvSpPr>
            <a:spLocks/>
          </p:cNvSpPr>
          <p:nvPr/>
        </p:nvSpPr>
        <p:spPr bwMode="auto">
          <a:xfrm rot="-1542541">
            <a:off x="7072313" y="3319463"/>
            <a:ext cx="1387475" cy="252412"/>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tx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00746" name="Freeform 10"/>
          <p:cNvSpPr>
            <a:spLocks/>
          </p:cNvSpPr>
          <p:nvPr/>
        </p:nvSpPr>
        <p:spPr bwMode="auto">
          <a:xfrm rot="1261175" flipH="1">
            <a:off x="5573713" y="3392488"/>
            <a:ext cx="1387475" cy="252412"/>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00748" name="Freeform 12"/>
          <p:cNvSpPr>
            <a:spLocks/>
          </p:cNvSpPr>
          <p:nvPr/>
        </p:nvSpPr>
        <p:spPr bwMode="auto">
          <a:xfrm rot="-5684717">
            <a:off x="6622257" y="2172494"/>
            <a:ext cx="677862" cy="184150"/>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00750" name="Freeform 14"/>
          <p:cNvSpPr>
            <a:spLocks/>
          </p:cNvSpPr>
          <p:nvPr/>
        </p:nvSpPr>
        <p:spPr bwMode="auto">
          <a:xfrm rot="-4083803">
            <a:off x="7054057" y="2283619"/>
            <a:ext cx="687387" cy="180975"/>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00751" name="Freeform 15"/>
          <p:cNvSpPr>
            <a:spLocks/>
          </p:cNvSpPr>
          <p:nvPr/>
        </p:nvSpPr>
        <p:spPr bwMode="auto">
          <a:xfrm rot="-8505894">
            <a:off x="6143625" y="2355850"/>
            <a:ext cx="687388" cy="180975"/>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chemeClr val="accent2"/>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00752" name="Text Box 16"/>
          <p:cNvSpPr txBox="1">
            <a:spLocks noChangeArrowheads="1"/>
          </p:cNvSpPr>
          <p:nvPr/>
        </p:nvSpPr>
        <p:spPr bwMode="auto">
          <a:xfrm>
            <a:off x="5549900" y="1484313"/>
            <a:ext cx="12493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chemeClr val="accent2"/>
                </a:solidFill>
              </a:rPr>
              <a:t>m</a:t>
            </a:r>
            <a:r>
              <a:rPr lang="en-GB" b="1" baseline="-25000">
                <a:solidFill>
                  <a:schemeClr val="accent2"/>
                </a:solidFill>
              </a:rPr>
              <a:t>c</a:t>
            </a:r>
            <a:r>
              <a:rPr lang="en-GB" b="1">
                <a:solidFill>
                  <a:schemeClr val="accent2"/>
                </a:solidFill>
              </a:rPr>
              <a:t> </a:t>
            </a:r>
            <a:r>
              <a:rPr lang="en-GB" b="1">
                <a:solidFill>
                  <a:schemeClr val="accent2"/>
                </a:solidFill>
                <a:cs typeface="Times New Roman" pitchFamily="18" charset="0"/>
              </a:rPr>
              <a:t>→</a:t>
            </a:r>
            <a:r>
              <a:rPr lang="en-GB" b="1">
                <a:solidFill>
                  <a:schemeClr val="accent2"/>
                </a:solidFill>
              </a:rPr>
              <a:t>L</a:t>
            </a:r>
            <a:r>
              <a:rPr lang="en-GB" b="1" baseline="-25000">
                <a:solidFill>
                  <a:schemeClr val="accent2"/>
                </a:solidFill>
              </a:rPr>
              <a:t>c</a:t>
            </a:r>
            <a:endParaRPr lang="en-US" b="1" baseline="-25000">
              <a:solidFill>
                <a:schemeClr val="accent2"/>
              </a:solidFill>
            </a:endParaRPr>
          </a:p>
        </p:txBody>
      </p:sp>
      <p:sp>
        <p:nvSpPr>
          <p:cNvPr id="500753" name="Text Box 17"/>
          <p:cNvSpPr txBox="1">
            <a:spLocks noChangeArrowheads="1"/>
          </p:cNvSpPr>
          <p:nvPr/>
        </p:nvSpPr>
        <p:spPr bwMode="auto">
          <a:xfrm>
            <a:off x="6477000" y="4106863"/>
            <a:ext cx="12493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b="1">
                <a:solidFill>
                  <a:srgbClr val="FF0000"/>
                </a:solidFill>
              </a:rPr>
              <a:t>m</a:t>
            </a:r>
            <a:r>
              <a:rPr lang="en-GB" b="1" baseline="-25000">
                <a:solidFill>
                  <a:srgbClr val="FF0000"/>
                </a:solidFill>
              </a:rPr>
              <a:t>d</a:t>
            </a:r>
            <a:r>
              <a:rPr lang="en-GB" b="1">
                <a:solidFill>
                  <a:srgbClr val="FF0000"/>
                </a:solidFill>
                <a:cs typeface="Times New Roman" pitchFamily="18" charset="0"/>
              </a:rPr>
              <a:t>→</a:t>
            </a:r>
            <a:r>
              <a:rPr lang="en-GB" b="1">
                <a:solidFill>
                  <a:srgbClr val="FF0000"/>
                </a:solidFill>
              </a:rPr>
              <a:t>L</a:t>
            </a:r>
            <a:r>
              <a:rPr lang="en-GB" b="1" baseline="-25000">
                <a:solidFill>
                  <a:srgbClr val="FF0000"/>
                </a:solidFill>
              </a:rPr>
              <a:t>d</a:t>
            </a:r>
            <a:endParaRPr lang="en-US" b="1" baseline="-25000">
              <a:solidFill>
                <a:srgbClr val="FF0000"/>
              </a:solidFill>
            </a:endParaRPr>
          </a:p>
        </p:txBody>
      </p:sp>
      <p:sp>
        <p:nvSpPr>
          <p:cNvPr id="500754" name="Rectangle 18"/>
          <p:cNvSpPr>
            <a:spLocks noChangeArrowheads="1"/>
          </p:cNvSpPr>
          <p:nvPr/>
        </p:nvSpPr>
        <p:spPr bwMode="auto">
          <a:xfrm>
            <a:off x="5645150" y="1370013"/>
            <a:ext cx="290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b="1">
                <a:solidFill>
                  <a:schemeClr val="accent2"/>
                </a:solidFill>
              </a:rPr>
              <a:t>•</a:t>
            </a:r>
            <a:endParaRPr lang="en-US" b="1">
              <a:solidFill>
                <a:schemeClr val="accent2"/>
              </a:solidFill>
            </a:endParaRPr>
          </a:p>
        </p:txBody>
      </p:sp>
      <p:sp>
        <p:nvSpPr>
          <p:cNvPr id="500755" name="Rectangle 19"/>
          <p:cNvSpPr>
            <a:spLocks noChangeArrowheads="1"/>
          </p:cNvSpPr>
          <p:nvPr/>
        </p:nvSpPr>
        <p:spPr bwMode="auto">
          <a:xfrm>
            <a:off x="6575425" y="3987800"/>
            <a:ext cx="290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a:spcBef>
                <a:spcPct val="20000"/>
              </a:spcBef>
            </a:pPr>
            <a:r>
              <a:rPr lang="en-GB" b="1">
                <a:solidFill>
                  <a:srgbClr val="FF0000"/>
                </a:solidFill>
              </a:rPr>
              <a:t>•</a:t>
            </a:r>
            <a:endParaRPr lang="en-US" b="1">
              <a:solidFill>
                <a:srgbClr val="FF0000"/>
              </a:solidFill>
            </a:endParaRPr>
          </a:p>
        </p:txBody>
      </p:sp>
      <p:pic>
        <p:nvPicPr>
          <p:cNvPr id="500756" name="Picture 20" descr="trans_lhs"/>
          <p:cNvPicPr>
            <a:picLocks noChangeAspect="1" noChangeArrowheads="1"/>
          </p:cNvPicPr>
          <p:nvPr/>
        </p:nvPicPr>
        <p:blipFill>
          <a:blip r:embed="rId2">
            <a:extLst>
              <a:ext uri="{28A0092B-C50C-407E-A947-70E740481C1C}">
                <a14:useLocalDpi xmlns:a14="http://schemas.microsoft.com/office/drawing/2010/main" val="0"/>
              </a:ext>
            </a:extLst>
          </a:blip>
          <a:srcRect l="12865" t="26006" r="50026" b="68892"/>
          <a:stretch>
            <a:fillRect/>
          </a:stretch>
        </p:blipFill>
        <p:spPr bwMode="auto">
          <a:xfrm>
            <a:off x="584200" y="4816475"/>
            <a:ext cx="8169275" cy="1692275"/>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263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And we do SEE a cool disc</a:t>
            </a:r>
          </a:p>
        </p:txBody>
      </p:sp>
      <p:sp>
        <p:nvSpPr>
          <p:cNvPr id="499715" name="Rectangle 3"/>
          <p:cNvSpPr>
            <a:spLocks noGrp="1" noChangeArrowheads="1"/>
          </p:cNvSpPr>
          <p:nvPr>
            <p:ph type="body" sz="half" idx="1"/>
          </p:nvPr>
        </p:nvSpPr>
        <p:spPr>
          <a:xfrm>
            <a:off x="214313" y="1703388"/>
            <a:ext cx="3579812" cy="5154612"/>
          </a:xfrm>
          <a:noFill/>
          <a:ln/>
        </p:spPr>
        <p:txBody>
          <a:bodyPr/>
          <a:lstStyle/>
          <a:p>
            <a:r>
              <a:rPr lang="en-GB" sz="2400">
                <a:solidFill>
                  <a:srgbClr val="FFFF99"/>
                </a:solidFill>
              </a:rPr>
              <a:t>McClintock et al 2001 &amp; Esin et al 2001 said no soft x-ray disc from same data </a:t>
            </a:r>
          </a:p>
          <a:p>
            <a:r>
              <a:rPr lang="en-GB" sz="2400">
                <a:solidFill>
                  <a:srgbClr val="FFFF99"/>
                </a:solidFill>
              </a:rPr>
              <a:t>But LETGS calibration was preliminary – Reis et al 2009 reanalysis shows soft X-ray rise</a:t>
            </a:r>
          </a:p>
          <a:p>
            <a:r>
              <a:rPr lang="en-GB" sz="2400">
                <a:solidFill>
                  <a:srgbClr val="FFFF99"/>
                </a:solidFill>
              </a:rPr>
              <a:t>But simultaneous UV/EUV data show much bigger  and cooler - truncated disc!</a:t>
            </a:r>
          </a:p>
        </p:txBody>
      </p:sp>
      <p:pic>
        <p:nvPicPr>
          <p:cNvPr id="499716" name="Picture 4" descr="1118_rei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82" t="39191" r="10117" b="22287"/>
          <a:stretch>
            <a:fillRect/>
          </a:stretch>
        </p:blipFill>
        <p:spPr bwMode="auto">
          <a:xfrm>
            <a:off x="5781675" y="2660650"/>
            <a:ext cx="2671763" cy="3292475"/>
          </a:xfrm>
          <a:prstGeom prst="rect">
            <a:avLst/>
          </a:prstGeom>
          <a:noFill/>
          <a:extLst>
            <a:ext uri="{909E8E84-426E-40dd-AFC4-6F175D3DCCD1}">
              <a14:hiddenFill xmlns:a14="http://schemas.microsoft.com/office/drawing/2010/main">
                <a:solidFill>
                  <a:srgbClr val="FFFFFF"/>
                </a:solidFill>
              </a14:hiddenFill>
            </a:ext>
          </a:extLst>
        </p:spPr>
      </p:pic>
      <p:pic>
        <p:nvPicPr>
          <p:cNvPr id="499717" name="Picture 5" descr="xtej1118_mcclin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663" y="1392238"/>
            <a:ext cx="4924425" cy="5029200"/>
          </a:xfrm>
          <a:prstGeom prst="rect">
            <a:avLst/>
          </a:prstGeom>
          <a:noFill/>
          <a:extLst>
            <a:ext uri="{909E8E84-426E-40dd-AFC4-6F175D3DCCD1}">
              <a14:hiddenFill xmlns:a14="http://schemas.microsoft.com/office/drawing/2010/main">
                <a:solidFill>
                  <a:srgbClr val="FFFFFF"/>
                </a:solidFill>
              </a14:hiddenFill>
            </a:ext>
          </a:extLst>
        </p:spPr>
      </p:pic>
      <p:sp>
        <p:nvSpPr>
          <p:cNvPr id="499718" name="Line 6"/>
          <p:cNvSpPr>
            <a:spLocks noChangeShapeType="1"/>
          </p:cNvSpPr>
          <p:nvPr/>
        </p:nvSpPr>
        <p:spPr bwMode="auto">
          <a:xfrm flipV="1">
            <a:off x="4848225" y="3178175"/>
            <a:ext cx="1103313" cy="2613025"/>
          </a:xfrm>
          <a:prstGeom prst="line">
            <a:avLst/>
          </a:prstGeom>
          <a:noFill/>
          <a:ln w="101600">
            <a:solidFill>
              <a:srgbClr val="FF0000">
                <a:alpha val="3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99719" name="AutoShape 7"/>
          <p:cNvSpPr>
            <a:spLocks noChangeArrowheads="1"/>
          </p:cNvSpPr>
          <p:nvPr/>
        </p:nvSpPr>
        <p:spPr bwMode="auto">
          <a:xfrm rot="9971053">
            <a:off x="6400800" y="2293938"/>
            <a:ext cx="319088" cy="1276350"/>
          </a:xfrm>
          <a:prstGeom prst="triangle">
            <a:avLst>
              <a:gd name="adj" fmla="val 50000"/>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9720" name="Rectangle 8"/>
          <p:cNvSpPr>
            <a:spLocks noChangeArrowheads="1"/>
          </p:cNvSpPr>
          <p:nvPr/>
        </p:nvSpPr>
        <p:spPr bwMode="auto">
          <a:xfrm>
            <a:off x="6632575" y="3990975"/>
            <a:ext cx="2032000" cy="1873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nvGrpSpPr>
          <p:cNvPr id="499721" name="Group 9"/>
          <p:cNvGrpSpPr>
            <a:grpSpLocks/>
          </p:cNvGrpSpPr>
          <p:nvPr/>
        </p:nvGrpSpPr>
        <p:grpSpPr bwMode="auto">
          <a:xfrm>
            <a:off x="6357938" y="3248025"/>
            <a:ext cx="1628775" cy="2695575"/>
            <a:chOff x="4005" y="2046"/>
            <a:chExt cx="1026" cy="1698"/>
          </a:xfrm>
        </p:grpSpPr>
        <p:sp>
          <p:nvSpPr>
            <p:cNvPr id="499722" name="Freeform 10"/>
            <p:cNvSpPr>
              <a:spLocks/>
            </p:cNvSpPr>
            <p:nvPr/>
          </p:nvSpPr>
          <p:spPr bwMode="auto">
            <a:xfrm>
              <a:off x="4287" y="2046"/>
              <a:ext cx="744" cy="321"/>
            </a:xfrm>
            <a:custGeom>
              <a:avLst/>
              <a:gdLst>
                <a:gd name="T0" fmla="*/ 0 w 744"/>
                <a:gd name="T1" fmla="*/ 321 h 321"/>
                <a:gd name="T2" fmla="*/ 120 w 744"/>
                <a:gd name="T3" fmla="*/ 237 h 321"/>
                <a:gd name="T4" fmla="*/ 231 w 744"/>
                <a:gd name="T5" fmla="*/ 231 h 321"/>
                <a:gd name="T6" fmla="*/ 309 w 744"/>
                <a:gd name="T7" fmla="*/ 258 h 321"/>
                <a:gd name="T8" fmla="*/ 459 w 744"/>
                <a:gd name="T9" fmla="*/ 174 h 321"/>
                <a:gd name="T10" fmla="*/ 744 w 744"/>
                <a:gd name="T11" fmla="*/ 0 h 321"/>
              </a:gdLst>
              <a:ahLst/>
              <a:cxnLst>
                <a:cxn ang="0">
                  <a:pos x="T0" y="T1"/>
                </a:cxn>
                <a:cxn ang="0">
                  <a:pos x="T2" y="T3"/>
                </a:cxn>
                <a:cxn ang="0">
                  <a:pos x="T4" y="T5"/>
                </a:cxn>
                <a:cxn ang="0">
                  <a:pos x="T6" y="T7"/>
                </a:cxn>
                <a:cxn ang="0">
                  <a:pos x="T8" y="T9"/>
                </a:cxn>
                <a:cxn ang="0">
                  <a:pos x="T10" y="T11"/>
                </a:cxn>
              </a:cxnLst>
              <a:rect l="0" t="0" r="r" b="b"/>
              <a:pathLst>
                <a:path w="744" h="321">
                  <a:moveTo>
                    <a:pt x="0" y="321"/>
                  </a:moveTo>
                  <a:cubicBezTo>
                    <a:pt x="40" y="286"/>
                    <a:pt x="81" y="252"/>
                    <a:pt x="120" y="237"/>
                  </a:cubicBezTo>
                  <a:cubicBezTo>
                    <a:pt x="159" y="222"/>
                    <a:pt x="200" y="228"/>
                    <a:pt x="231" y="231"/>
                  </a:cubicBezTo>
                  <a:cubicBezTo>
                    <a:pt x="262" y="234"/>
                    <a:pt x="271" y="267"/>
                    <a:pt x="309" y="258"/>
                  </a:cubicBezTo>
                  <a:cubicBezTo>
                    <a:pt x="347" y="249"/>
                    <a:pt x="387" y="217"/>
                    <a:pt x="459" y="174"/>
                  </a:cubicBezTo>
                  <a:cubicBezTo>
                    <a:pt x="531" y="131"/>
                    <a:pt x="685" y="36"/>
                    <a:pt x="744" y="0"/>
                  </a:cubicBezTo>
                </a:path>
              </a:pathLst>
            </a:custGeom>
            <a:noFill/>
            <a:ln w="50800" cap="flat" cmpd="sng">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99723" name="Freeform 11"/>
            <p:cNvSpPr>
              <a:spLocks/>
            </p:cNvSpPr>
            <p:nvPr/>
          </p:nvSpPr>
          <p:spPr bwMode="auto">
            <a:xfrm>
              <a:off x="4005" y="2729"/>
              <a:ext cx="621" cy="1015"/>
            </a:xfrm>
            <a:custGeom>
              <a:avLst/>
              <a:gdLst>
                <a:gd name="T0" fmla="*/ 0 w 621"/>
                <a:gd name="T1" fmla="*/ 847 h 1015"/>
                <a:gd name="T2" fmla="*/ 240 w 621"/>
                <a:gd name="T3" fmla="*/ 217 h 1015"/>
                <a:gd name="T4" fmla="*/ 384 w 621"/>
                <a:gd name="T5" fmla="*/ 19 h 1015"/>
                <a:gd name="T6" fmla="*/ 474 w 621"/>
                <a:gd name="T7" fmla="*/ 100 h 1015"/>
                <a:gd name="T8" fmla="*/ 552 w 621"/>
                <a:gd name="T9" fmla="*/ 406 h 1015"/>
                <a:gd name="T10" fmla="*/ 621 w 621"/>
                <a:gd name="T11" fmla="*/ 1015 h 1015"/>
              </a:gdLst>
              <a:ahLst/>
              <a:cxnLst>
                <a:cxn ang="0">
                  <a:pos x="T0" y="T1"/>
                </a:cxn>
                <a:cxn ang="0">
                  <a:pos x="T2" y="T3"/>
                </a:cxn>
                <a:cxn ang="0">
                  <a:pos x="T4" y="T5"/>
                </a:cxn>
                <a:cxn ang="0">
                  <a:pos x="T6" y="T7"/>
                </a:cxn>
                <a:cxn ang="0">
                  <a:pos x="T8" y="T9"/>
                </a:cxn>
                <a:cxn ang="0">
                  <a:pos x="T10" y="T11"/>
                </a:cxn>
              </a:cxnLst>
              <a:rect l="0" t="0" r="r" b="b"/>
              <a:pathLst>
                <a:path w="621" h="1015">
                  <a:moveTo>
                    <a:pt x="0" y="847"/>
                  </a:moveTo>
                  <a:cubicBezTo>
                    <a:pt x="88" y="601"/>
                    <a:pt x="176" y="355"/>
                    <a:pt x="240" y="217"/>
                  </a:cubicBezTo>
                  <a:cubicBezTo>
                    <a:pt x="304" y="79"/>
                    <a:pt x="345" y="38"/>
                    <a:pt x="384" y="19"/>
                  </a:cubicBezTo>
                  <a:cubicBezTo>
                    <a:pt x="423" y="0"/>
                    <a:pt x="446" y="35"/>
                    <a:pt x="474" y="100"/>
                  </a:cubicBezTo>
                  <a:cubicBezTo>
                    <a:pt x="502" y="165"/>
                    <a:pt x="527" y="253"/>
                    <a:pt x="552" y="406"/>
                  </a:cubicBezTo>
                  <a:cubicBezTo>
                    <a:pt x="577" y="559"/>
                    <a:pt x="599" y="787"/>
                    <a:pt x="621" y="1015"/>
                  </a:cubicBezTo>
                </a:path>
              </a:pathLst>
            </a:custGeom>
            <a:noFill/>
            <a:ln w="508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sp>
        <p:nvSpPr>
          <p:cNvPr id="499724" name="Text Box 12"/>
          <p:cNvSpPr txBox="1">
            <a:spLocks noChangeArrowheads="1"/>
          </p:cNvSpPr>
          <p:nvPr/>
        </p:nvSpPr>
        <p:spPr bwMode="auto">
          <a:xfrm>
            <a:off x="4572000" y="6561138"/>
            <a:ext cx="41941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FFFF99"/>
                </a:solidFill>
              </a:rPr>
              <a:t>McClintock et al 2001; Reis et al 2009</a:t>
            </a:r>
            <a:endParaRPr lang="en-US" sz="1600">
              <a:solidFill>
                <a:srgbClr val="FFFF99"/>
              </a:solidFill>
            </a:endParaRPr>
          </a:p>
        </p:txBody>
      </p:sp>
    </p:spTree>
    <p:extLst>
      <p:ext uri="{BB962C8B-B14F-4D97-AF65-F5344CB8AC3E}">
        <p14:creationId xmlns:p14="http://schemas.microsoft.com/office/powerpoint/2010/main" val="36269938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9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63874" name="Picture 2" descr="1118_rei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82" t="39191" r="10117" b="22287"/>
          <a:stretch>
            <a:fillRect/>
          </a:stretch>
        </p:blipFill>
        <p:spPr bwMode="auto">
          <a:xfrm>
            <a:off x="5781675" y="2660650"/>
            <a:ext cx="2671763" cy="3292475"/>
          </a:xfrm>
          <a:prstGeom prst="rect">
            <a:avLst/>
          </a:prstGeom>
          <a:noFill/>
          <a:extLst>
            <a:ext uri="{909E8E84-426E-40dd-AFC4-6F175D3DCCD1}">
              <a14:hiddenFill xmlns:a14="http://schemas.microsoft.com/office/drawing/2010/main">
                <a:solidFill>
                  <a:srgbClr val="FFFFFF"/>
                </a:solidFill>
              </a14:hiddenFill>
            </a:ext>
          </a:extLst>
        </p:spPr>
      </p:pic>
      <p:pic>
        <p:nvPicPr>
          <p:cNvPr id="463875" name="Picture 3" descr="xtej1118_mcclint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663" y="1392238"/>
            <a:ext cx="4924425" cy="5029200"/>
          </a:xfrm>
          <a:prstGeom prst="rect">
            <a:avLst/>
          </a:prstGeom>
          <a:noFill/>
          <a:extLst>
            <a:ext uri="{909E8E84-426E-40dd-AFC4-6F175D3DCCD1}">
              <a14:hiddenFill xmlns:a14="http://schemas.microsoft.com/office/drawing/2010/main">
                <a:solidFill>
                  <a:srgbClr val="FFFFFF"/>
                </a:solidFill>
              </a14:hiddenFill>
            </a:ext>
          </a:extLst>
        </p:spPr>
      </p:pic>
      <p:sp>
        <p:nvSpPr>
          <p:cNvPr id="463876" name="Line 4"/>
          <p:cNvSpPr>
            <a:spLocks noChangeShapeType="1"/>
          </p:cNvSpPr>
          <p:nvPr/>
        </p:nvSpPr>
        <p:spPr bwMode="auto">
          <a:xfrm flipV="1">
            <a:off x="4848225" y="3178175"/>
            <a:ext cx="1103313" cy="2613025"/>
          </a:xfrm>
          <a:prstGeom prst="line">
            <a:avLst/>
          </a:prstGeom>
          <a:noFill/>
          <a:ln w="101600">
            <a:solidFill>
              <a:srgbClr val="FF0000">
                <a:alpha val="3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63877" name="AutoShape 5"/>
          <p:cNvSpPr>
            <a:spLocks noChangeArrowheads="1"/>
          </p:cNvSpPr>
          <p:nvPr/>
        </p:nvSpPr>
        <p:spPr bwMode="auto">
          <a:xfrm rot="9971053">
            <a:off x="6400800" y="2293938"/>
            <a:ext cx="319088" cy="1276350"/>
          </a:xfrm>
          <a:prstGeom prst="triangle">
            <a:avLst>
              <a:gd name="adj" fmla="val 50000"/>
            </a:avLst>
          </a:prstGeom>
          <a:solidFill>
            <a:srgbClr val="FF0000">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63878" name="Rectangle 6"/>
          <p:cNvSpPr>
            <a:spLocks noChangeArrowheads="1"/>
          </p:cNvSpPr>
          <p:nvPr/>
        </p:nvSpPr>
        <p:spPr bwMode="auto">
          <a:xfrm>
            <a:off x="6632575" y="3990975"/>
            <a:ext cx="2032000" cy="1873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pic>
        <p:nvPicPr>
          <p:cNvPr id="463879" name="Picture 7" descr="1118_frontera"/>
          <p:cNvPicPr preferRelativeResize="0">
            <a:picLocks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678" t="1543" r="2541" b="69983"/>
          <a:stretch>
            <a:fillRect/>
          </a:stretch>
        </p:blipFill>
        <p:spPr bwMode="auto">
          <a:xfrm>
            <a:off x="6624638" y="2794000"/>
            <a:ext cx="1968500" cy="2930525"/>
          </a:xfrm>
          <a:prstGeom prst="rect">
            <a:avLst/>
          </a:prstGeom>
          <a:noFill/>
          <a:extLst>
            <a:ext uri="{909E8E84-426E-40dd-AFC4-6F175D3DCCD1}">
              <a14:hiddenFill xmlns:a14="http://schemas.microsoft.com/office/drawing/2010/main">
                <a:solidFill>
                  <a:srgbClr val="FFFFFF"/>
                </a:solidFill>
              </a14:hiddenFill>
            </a:ext>
          </a:extLst>
        </p:spPr>
      </p:pic>
      <p:sp>
        <p:nvSpPr>
          <p:cNvPr id="463880" name="Freeform 8"/>
          <p:cNvSpPr>
            <a:spLocks/>
          </p:cNvSpPr>
          <p:nvPr/>
        </p:nvSpPr>
        <p:spPr bwMode="auto">
          <a:xfrm>
            <a:off x="6502400" y="3068638"/>
            <a:ext cx="2103438" cy="765175"/>
          </a:xfrm>
          <a:custGeom>
            <a:avLst/>
            <a:gdLst>
              <a:gd name="T0" fmla="*/ 0 w 1325"/>
              <a:gd name="T1" fmla="*/ 280 h 482"/>
              <a:gd name="T2" fmla="*/ 91 w 1325"/>
              <a:gd name="T3" fmla="*/ 289 h 482"/>
              <a:gd name="T4" fmla="*/ 174 w 1325"/>
              <a:gd name="T5" fmla="*/ 371 h 482"/>
              <a:gd name="T6" fmla="*/ 267 w 1325"/>
              <a:gd name="T7" fmla="*/ 480 h 482"/>
              <a:gd name="T8" fmla="*/ 524 w 1325"/>
              <a:gd name="T9" fmla="*/ 359 h 482"/>
              <a:gd name="T10" fmla="*/ 785 w 1325"/>
              <a:gd name="T11" fmla="*/ 215 h 482"/>
              <a:gd name="T12" fmla="*/ 1184 w 1325"/>
              <a:gd name="T13" fmla="*/ 14 h 482"/>
              <a:gd name="T14" fmla="*/ 1325 w 1325"/>
              <a:gd name="T15" fmla="*/ 128 h 4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5" h="482">
                <a:moveTo>
                  <a:pt x="0" y="280"/>
                </a:moveTo>
                <a:cubicBezTo>
                  <a:pt x="15" y="280"/>
                  <a:pt x="62" y="274"/>
                  <a:pt x="91" y="289"/>
                </a:cubicBezTo>
                <a:cubicBezTo>
                  <a:pt x="120" y="304"/>
                  <a:pt x="145" y="339"/>
                  <a:pt x="174" y="371"/>
                </a:cubicBezTo>
                <a:cubicBezTo>
                  <a:pt x="203" y="403"/>
                  <a:pt x="209" y="482"/>
                  <a:pt x="267" y="480"/>
                </a:cubicBezTo>
                <a:cubicBezTo>
                  <a:pt x="325" y="478"/>
                  <a:pt x="438" y="403"/>
                  <a:pt x="524" y="359"/>
                </a:cubicBezTo>
                <a:cubicBezTo>
                  <a:pt x="610" y="315"/>
                  <a:pt x="675" y="272"/>
                  <a:pt x="785" y="215"/>
                </a:cubicBezTo>
                <a:cubicBezTo>
                  <a:pt x="895" y="158"/>
                  <a:pt x="1094" y="28"/>
                  <a:pt x="1184" y="14"/>
                </a:cubicBezTo>
                <a:cubicBezTo>
                  <a:pt x="1274" y="0"/>
                  <a:pt x="1296" y="104"/>
                  <a:pt x="1325" y="128"/>
                </a:cubicBezTo>
              </a:path>
            </a:pathLst>
          </a:custGeom>
          <a:noFill/>
          <a:ln w="50800" cap="flat" cmpd="sng">
            <a:solidFill>
              <a:srgbClr val="00FF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63881" name="Freeform 9"/>
          <p:cNvSpPr>
            <a:spLocks/>
          </p:cNvSpPr>
          <p:nvPr/>
        </p:nvSpPr>
        <p:spPr bwMode="auto">
          <a:xfrm>
            <a:off x="5945188" y="3976688"/>
            <a:ext cx="985837" cy="1611312"/>
          </a:xfrm>
          <a:custGeom>
            <a:avLst/>
            <a:gdLst>
              <a:gd name="T0" fmla="*/ 0 w 621"/>
              <a:gd name="T1" fmla="*/ 847 h 1015"/>
              <a:gd name="T2" fmla="*/ 240 w 621"/>
              <a:gd name="T3" fmla="*/ 217 h 1015"/>
              <a:gd name="T4" fmla="*/ 384 w 621"/>
              <a:gd name="T5" fmla="*/ 19 h 1015"/>
              <a:gd name="T6" fmla="*/ 474 w 621"/>
              <a:gd name="T7" fmla="*/ 100 h 1015"/>
              <a:gd name="T8" fmla="*/ 552 w 621"/>
              <a:gd name="T9" fmla="*/ 406 h 1015"/>
              <a:gd name="T10" fmla="*/ 621 w 621"/>
              <a:gd name="T11" fmla="*/ 1015 h 1015"/>
            </a:gdLst>
            <a:ahLst/>
            <a:cxnLst>
              <a:cxn ang="0">
                <a:pos x="T0" y="T1"/>
              </a:cxn>
              <a:cxn ang="0">
                <a:pos x="T2" y="T3"/>
              </a:cxn>
              <a:cxn ang="0">
                <a:pos x="T4" y="T5"/>
              </a:cxn>
              <a:cxn ang="0">
                <a:pos x="T6" y="T7"/>
              </a:cxn>
              <a:cxn ang="0">
                <a:pos x="T8" y="T9"/>
              </a:cxn>
              <a:cxn ang="0">
                <a:pos x="T10" y="T11"/>
              </a:cxn>
            </a:cxnLst>
            <a:rect l="0" t="0" r="r" b="b"/>
            <a:pathLst>
              <a:path w="621" h="1015">
                <a:moveTo>
                  <a:pt x="0" y="847"/>
                </a:moveTo>
                <a:cubicBezTo>
                  <a:pt x="88" y="601"/>
                  <a:pt x="176" y="355"/>
                  <a:pt x="240" y="217"/>
                </a:cubicBezTo>
                <a:cubicBezTo>
                  <a:pt x="304" y="79"/>
                  <a:pt x="345" y="38"/>
                  <a:pt x="384" y="19"/>
                </a:cubicBezTo>
                <a:cubicBezTo>
                  <a:pt x="423" y="0"/>
                  <a:pt x="446" y="35"/>
                  <a:pt x="474" y="100"/>
                </a:cubicBezTo>
                <a:cubicBezTo>
                  <a:pt x="502" y="165"/>
                  <a:pt x="527" y="253"/>
                  <a:pt x="552" y="406"/>
                </a:cubicBezTo>
                <a:cubicBezTo>
                  <a:pt x="577" y="559"/>
                  <a:pt x="599" y="787"/>
                  <a:pt x="621" y="1015"/>
                </a:cubicBezTo>
              </a:path>
            </a:pathLst>
          </a:custGeom>
          <a:noFill/>
          <a:ln w="50800" cap="flat" cmpd="sng">
            <a:solidFill>
              <a:srgbClr val="FF66F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63882" name="Rectangle 10"/>
          <p:cNvSpPr>
            <a:spLocks noChangeArrowheads="1"/>
          </p:cNvSpPr>
          <p:nvPr/>
        </p:nvSpPr>
        <p:spPr bwMode="auto">
          <a:xfrm>
            <a:off x="7286625" y="4586288"/>
            <a:ext cx="1392238"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63883" name="AutoShape 11"/>
          <p:cNvSpPr>
            <a:spLocks noChangeArrowheads="1"/>
          </p:cNvSpPr>
          <p:nvPr/>
        </p:nvSpPr>
        <p:spPr bwMode="auto">
          <a:xfrm>
            <a:off x="6473825" y="3803650"/>
            <a:ext cx="422275" cy="2032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63884" name="Rectangle 12"/>
          <p:cNvSpPr>
            <a:spLocks noGrp="1" noChangeArrowheads="1"/>
          </p:cNvSpPr>
          <p:nvPr>
            <p:ph type="body" sz="half" idx="1"/>
          </p:nvPr>
        </p:nvSpPr>
        <p:spPr>
          <a:xfrm>
            <a:off x="214313" y="1528763"/>
            <a:ext cx="3579812" cy="5114925"/>
          </a:xfrm>
          <a:noFill/>
          <a:ln/>
        </p:spPr>
        <p:txBody>
          <a:bodyPr/>
          <a:lstStyle/>
          <a:p>
            <a:r>
              <a:rPr lang="en-GB" sz="2400">
                <a:solidFill>
                  <a:srgbClr val="FFFF99"/>
                </a:solidFill>
              </a:rPr>
              <a:t>Similar to beppoSAX Frontera et al 2001; 2003 from few days earlier </a:t>
            </a:r>
          </a:p>
          <a:p>
            <a:r>
              <a:rPr lang="en-GB" sz="2400">
                <a:solidFill>
                  <a:srgbClr val="FFFF99"/>
                </a:solidFill>
              </a:rPr>
              <a:t>Soft X-ray component in deep quiescence </a:t>
            </a:r>
          </a:p>
          <a:p>
            <a:r>
              <a:rPr lang="en-GB" sz="2400">
                <a:solidFill>
                  <a:srgbClr val="FFFF99"/>
                </a:solidFill>
              </a:rPr>
              <a:t>But simultaneous UV/EUV data show much bigger  and cooler - truncated disc!</a:t>
            </a:r>
          </a:p>
          <a:p>
            <a:r>
              <a:rPr lang="en-GB" sz="2400">
                <a:solidFill>
                  <a:srgbClr val="FFFF99"/>
                </a:solidFill>
              </a:rPr>
              <a:t>So if that’s the disc, what is the soft X-ray component??</a:t>
            </a:r>
          </a:p>
        </p:txBody>
      </p:sp>
      <p:sp>
        <p:nvSpPr>
          <p:cNvPr id="463885" name="Text Box 13"/>
          <p:cNvSpPr txBox="1">
            <a:spLocks noChangeArrowheads="1"/>
          </p:cNvSpPr>
          <p:nvPr/>
        </p:nvSpPr>
        <p:spPr bwMode="auto">
          <a:xfrm>
            <a:off x="4572000" y="6561138"/>
            <a:ext cx="41941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FFFF99"/>
                </a:solidFill>
              </a:rPr>
              <a:t>McClintock et al 2001; Frontera et al 2003</a:t>
            </a:r>
            <a:endParaRPr lang="en-US" sz="1600">
              <a:solidFill>
                <a:srgbClr val="FFFF99"/>
              </a:solidFill>
            </a:endParaRPr>
          </a:p>
        </p:txBody>
      </p:sp>
      <p:sp>
        <p:nvSpPr>
          <p:cNvPr id="463886" name="Rectangle 14"/>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And we do SEE a cool disc</a:t>
            </a:r>
          </a:p>
        </p:txBody>
      </p:sp>
    </p:spTree>
    <p:extLst>
      <p:ext uri="{BB962C8B-B14F-4D97-AF65-F5344CB8AC3E}">
        <p14:creationId xmlns:p14="http://schemas.microsoft.com/office/powerpoint/2010/main" val="39310751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795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 </a:t>
            </a:r>
            <a:r>
              <a:rPr lang="en-GB" sz="4400" b="1" dirty="0" smtClean="0">
                <a:solidFill>
                  <a:srgbClr val="008000"/>
                </a:solidFill>
              </a:rPr>
              <a:t>FRI/LINER AGN</a:t>
            </a:r>
            <a:endParaRPr lang="en-GB" sz="4400" b="1" dirty="0">
              <a:solidFill>
                <a:srgbClr val="008000"/>
              </a:solidFill>
            </a:endParaRPr>
          </a:p>
        </p:txBody>
      </p:sp>
      <p:sp>
        <p:nvSpPr>
          <p:cNvPr id="13" name="Text Box 8"/>
          <p:cNvSpPr txBox="1">
            <a:spLocks noChangeArrowheads="1"/>
          </p:cNvSpPr>
          <p:nvPr/>
        </p:nvSpPr>
        <p:spPr bwMode="auto">
          <a:xfrm rot="16200000">
            <a:off x="6692918" y="4195258"/>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Nemmen</a:t>
            </a:r>
            <a:r>
              <a:rPr lang="en-GB" sz="1600" i="0" dirty="0" smtClean="0">
                <a:solidFill>
                  <a:srgbClr val="008000"/>
                </a:solidFill>
              </a:rPr>
              <a:t> et al 2012 </a:t>
            </a:r>
            <a:endParaRPr lang="en-US" sz="1600" i="0" dirty="0">
              <a:solidFill>
                <a:srgbClr val="008000"/>
              </a:solidFill>
            </a:endParaRPr>
          </a:p>
        </p:txBody>
      </p:sp>
      <p:sp>
        <p:nvSpPr>
          <p:cNvPr id="9" name="TextBox 10"/>
          <p:cNvSpPr txBox="1">
            <a:spLocks noChangeArrowheads="1"/>
          </p:cNvSpPr>
          <p:nvPr/>
        </p:nvSpPr>
        <p:spPr bwMode="auto">
          <a:xfrm>
            <a:off x="4397678" y="4672013"/>
            <a:ext cx="3219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L/L</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-5 </a:t>
            </a:r>
          </a:p>
          <a:p>
            <a:pPr eaLnBrk="1" hangingPunct="1"/>
            <a:r>
              <a:rPr lang="en-GB" i="0" dirty="0" smtClean="0">
                <a:solidFill>
                  <a:srgbClr val="6666FF"/>
                </a:solidFill>
              </a:rPr>
              <a:t>M/M</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-2.5</a:t>
            </a:r>
            <a:endParaRPr lang="en-GB" i="0" baseline="30000" dirty="0">
              <a:solidFill>
                <a:srgbClr val="6666FF"/>
              </a:solidFill>
            </a:endParaRPr>
          </a:p>
          <a:p>
            <a:pPr eaLnBrk="1" hangingPunct="1"/>
            <a:endParaRPr lang="en-GB" i="0" baseline="30000" dirty="0">
              <a:solidFill>
                <a:srgbClr val="6666FF"/>
              </a:solidFill>
            </a:endParaRPr>
          </a:p>
        </p:txBody>
      </p:sp>
      <p:sp>
        <p:nvSpPr>
          <p:cNvPr id="4" name="Rectangle 3"/>
          <p:cNvSpPr/>
          <p:nvPr/>
        </p:nvSpPr>
        <p:spPr bwMode="auto">
          <a:xfrm>
            <a:off x="6336196" y="3286539"/>
            <a:ext cx="250135" cy="6626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10" name="TextBox 10"/>
          <p:cNvSpPr txBox="1">
            <a:spLocks noChangeArrowheads="1"/>
          </p:cNvSpPr>
          <p:nvPr/>
        </p:nvSpPr>
        <p:spPr bwMode="auto">
          <a:xfrm>
            <a:off x="6052159" y="2332831"/>
            <a:ext cx="154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M=2x10</a:t>
            </a:r>
            <a:r>
              <a:rPr lang="en-GB" i="0" baseline="30000" dirty="0" smtClean="0">
                <a:solidFill>
                  <a:srgbClr val="6666FF"/>
                </a:solidFill>
              </a:rPr>
              <a:t>8</a:t>
            </a:r>
            <a:endParaRPr lang="en-GB" i="0" dirty="0">
              <a:solidFill>
                <a:srgbClr val="6666FF"/>
              </a:solidFill>
            </a:endParaRPr>
          </a:p>
        </p:txBody>
      </p:sp>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54" t="17460" r="8598" b="12681"/>
          <a:stretch/>
        </p:blipFill>
        <p:spPr>
          <a:xfrm>
            <a:off x="3190295" y="2305050"/>
            <a:ext cx="5877505" cy="4362450"/>
          </a:xfrm>
          <a:prstGeom prst="rect">
            <a:avLst/>
          </a:prstGeom>
        </p:spPr>
      </p:pic>
      <p:pic>
        <p:nvPicPr>
          <p:cNvPr id="102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6055" t="6828" r="17613" b="15530"/>
          <a:stretch/>
        </p:blipFill>
        <p:spPr bwMode="auto">
          <a:xfrm>
            <a:off x="4152900" y="1262063"/>
            <a:ext cx="4705350" cy="374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247424" y="2429520"/>
            <a:ext cx="3181576" cy="320928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LINERS – which are all FRI </a:t>
            </a:r>
          </a:p>
          <a:p>
            <a:pPr eaLnBrk="1" hangingPunct="1">
              <a:lnSpc>
                <a:spcPct val="90000"/>
              </a:lnSpc>
            </a:pPr>
            <a:r>
              <a:rPr lang="en-GB" sz="2400" dirty="0" smtClean="0">
                <a:solidFill>
                  <a:srgbClr val="008000"/>
                </a:solidFill>
              </a:rPr>
              <a:t>Don’t seen to have BBB or IR bump</a:t>
            </a:r>
          </a:p>
          <a:p>
            <a:pPr eaLnBrk="1" hangingPunct="1">
              <a:lnSpc>
                <a:spcPct val="90000"/>
              </a:lnSpc>
            </a:pPr>
            <a:r>
              <a:rPr lang="en-GB" sz="2400" dirty="0" smtClean="0">
                <a:solidFill>
                  <a:srgbClr val="008000"/>
                </a:solidFill>
              </a:rPr>
              <a:t>But its </a:t>
            </a:r>
            <a:r>
              <a:rPr lang="en-GB" sz="2400" dirty="0" err="1" smtClean="0">
                <a:solidFill>
                  <a:srgbClr val="008000"/>
                </a:solidFill>
              </a:rPr>
              <a:t>contaversial</a:t>
            </a:r>
            <a:r>
              <a:rPr lang="en-GB" sz="2400" dirty="0" smtClean="0">
                <a:solidFill>
                  <a:srgbClr val="008000"/>
                </a:solidFill>
              </a:rPr>
              <a:t> (</a:t>
            </a:r>
            <a:r>
              <a:rPr lang="en-GB" sz="2400" dirty="0" err="1" smtClean="0">
                <a:solidFill>
                  <a:srgbClr val="008000"/>
                </a:solidFill>
              </a:rPr>
              <a:t>Maoz</a:t>
            </a:r>
            <a:r>
              <a:rPr lang="en-GB" sz="2400" dirty="0" smtClean="0">
                <a:solidFill>
                  <a:srgbClr val="008000"/>
                </a:solidFill>
              </a:rPr>
              <a:t> 2007v Yu, Yuan &amp; </a:t>
            </a:r>
            <a:r>
              <a:rPr lang="en-GB" sz="2400" dirty="0" err="1" smtClean="0">
                <a:solidFill>
                  <a:srgbClr val="008000"/>
                </a:solidFill>
              </a:rPr>
              <a:t>Ho</a:t>
            </a:r>
            <a:r>
              <a:rPr lang="en-GB" sz="2400" dirty="0" smtClean="0">
                <a:solidFill>
                  <a:srgbClr val="008000"/>
                </a:solidFill>
              </a:rPr>
              <a:t> 2011)</a:t>
            </a:r>
          </a:p>
          <a:p>
            <a:pPr eaLnBrk="1" hangingPunct="1">
              <a:lnSpc>
                <a:spcPct val="90000"/>
              </a:lnSpc>
            </a:pPr>
            <a:r>
              <a:rPr lang="en-GB" sz="2400" dirty="0" smtClean="0">
                <a:solidFill>
                  <a:srgbClr val="008000"/>
                </a:solidFill>
              </a:rPr>
              <a:t>But not at all </a:t>
            </a:r>
            <a:r>
              <a:rPr lang="en-GB" sz="2400" dirty="0" err="1" smtClean="0">
                <a:solidFill>
                  <a:srgbClr val="008000"/>
                </a:solidFill>
              </a:rPr>
              <a:t>contraversial</a:t>
            </a:r>
            <a:r>
              <a:rPr lang="en-GB" sz="2400" dirty="0" smtClean="0">
                <a:solidFill>
                  <a:srgbClr val="008000"/>
                </a:solidFill>
              </a:rPr>
              <a:t> that when you look DOWN the jet they are different!</a:t>
            </a:r>
          </a:p>
          <a:p>
            <a:pPr eaLnBrk="1" hangingPunct="1">
              <a:lnSpc>
                <a:spcPct val="90000"/>
              </a:lnSpc>
            </a:pPr>
            <a:endParaRPr lang="en-GB" sz="2400" dirty="0" smtClean="0">
              <a:solidFill>
                <a:srgbClr val="008000"/>
              </a:solidFill>
            </a:endParaRPr>
          </a:p>
        </p:txBody>
      </p:sp>
    </p:spTree>
    <p:extLst>
      <p:ext uri="{BB962C8B-B14F-4D97-AF65-F5344CB8AC3E}">
        <p14:creationId xmlns:p14="http://schemas.microsoft.com/office/powerpoint/2010/main" val="34299552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96642" name="Rectangle 2"/>
          <p:cNvSpPr>
            <a:spLocks noChangeArrowheads="1"/>
          </p:cNvSpPr>
          <p:nvPr/>
        </p:nvSpPr>
        <p:spPr bwMode="auto">
          <a:xfrm>
            <a:off x="681038" y="2095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Two components?</a:t>
            </a:r>
          </a:p>
        </p:txBody>
      </p:sp>
      <p:sp>
        <p:nvSpPr>
          <p:cNvPr id="496643" name="Rectangle 3"/>
          <p:cNvSpPr>
            <a:spLocks noGrp="1" noChangeArrowheads="1"/>
          </p:cNvSpPr>
          <p:nvPr>
            <p:ph type="body" sz="half" idx="1"/>
          </p:nvPr>
        </p:nvSpPr>
        <p:spPr>
          <a:xfrm>
            <a:off x="214313" y="1255713"/>
            <a:ext cx="8929687" cy="2824162"/>
          </a:xfrm>
          <a:noFill/>
          <a:ln/>
        </p:spPr>
        <p:txBody>
          <a:bodyPr/>
          <a:lstStyle/>
          <a:p>
            <a:pPr>
              <a:lnSpc>
                <a:spcPct val="90000"/>
              </a:lnSpc>
            </a:pPr>
            <a:r>
              <a:rPr lang="en-GB" sz="2400">
                <a:solidFill>
                  <a:srgbClr val="FFFF99"/>
                </a:solidFill>
              </a:rPr>
              <a:t>Truncated cool disc for UV component</a:t>
            </a:r>
          </a:p>
          <a:p>
            <a:pPr>
              <a:lnSpc>
                <a:spcPct val="90000"/>
              </a:lnSpc>
            </a:pPr>
            <a:r>
              <a:rPr lang="en-GB" sz="2400">
                <a:solidFill>
                  <a:srgbClr val="FFFF99"/>
                </a:solidFill>
              </a:rPr>
              <a:t>Relatively high kT, small luminosity implies small area</a:t>
            </a:r>
          </a:p>
          <a:p>
            <a:pPr>
              <a:lnSpc>
                <a:spcPct val="90000"/>
              </a:lnSpc>
            </a:pPr>
            <a:r>
              <a:rPr lang="en-GB" sz="2400">
                <a:solidFill>
                  <a:srgbClr val="FFFF99"/>
                </a:solidFill>
              </a:rPr>
              <a:t>Either residual inner disc</a:t>
            </a:r>
          </a:p>
          <a:p>
            <a:pPr>
              <a:lnSpc>
                <a:spcPct val="90000"/>
              </a:lnSpc>
            </a:pPr>
            <a:r>
              <a:rPr lang="en-GB" sz="2400">
                <a:solidFill>
                  <a:srgbClr val="FFFF99"/>
                </a:solidFill>
              </a:rPr>
              <a:t>Or inner rim of truncated disc</a:t>
            </a:r>
            <a:r>
              <a:rPr lang="en-GB" sz="1600">
                <a:solidFill>
                  <a:srgbClr val="FFFF99"/>
                </a:solidFill>
              </a:rPr>
              <a:t> Chiang &amp; Done 2009</a:t>
            </a:r>
            <a:endParaRPr lang="en-GB" sz="2400">
              <a:solidFill>
                <a:srgbClr val="FFFF99"/>
              </a:solidFill>
            </a:endParaRPr>
          </a:p>
          <a:p>
            <a:pPr>
              <a:lnSpc>
                <a:spcPct val="90000"/>
              </a:lnSpc>
              <a:buFontTx/>
              <a:buNone/>
            </a:pPr>
            <a:endParaRPr lang="en-GB" sz="2400">
              <a:solidFill>
                <a:srgbClr val="FFFF99"/>
              </a:solidFill>
            </a:endParaRPr>
          </a:p>
        </p:txBody>
      </p:sp>
      <p:sp>
        <p:nvSpPr>
          <p:cNvPr id="496644" name="Rectangle 4"/>
          <p:cNvSpPr>
            <a:spLocks noChangeArrowheads="1"/>
          </p:cNvSpPr>
          <p:nvPr/>
        </p:nvSpPr>
        <p:spPr bwMode="auto">
          <a:xfrm>
            <a:off x="346075" y="3228975"/>
            <a:ext cx="8593138" cy="1785938"/>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45" name="Oval 5"/>
          <p:cNvSpPr>
            <a:spLocks noChangeArrowheads="1"/>
          </p:cNvSpPr>
          <p:nvPr/>
        </p:nvSpPr>
        <p:spPr bwMode="auto">
          <a:xfrm>
            <a:off x="1550988" y="3503613"/>
            <a:ext cx="6218237" cy="1374775"/>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6646" name="Oval 6"/>
          <p:cNvSpPr>
            <a:spLocks noChangeArrowheads="1"/>
          </p:cNvSpPr>
          <p:nvPr/>
        </p:nvSpPr>
        <p:spPr bwMode="auto">
          <a:xfrm>
            <a:off x="4427538" y="3970338"/>
            <a:ext cx="482600" cy="4413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47" name="AutoShape 7"/>
          <p:cNvSpPr>
            <a:spLocks noChangeArrowheads="1"/>
          </p:cNvSpPr>
          <p:nvPr/>
        </p:nvSpPr>
        <p:spPr bwMode="auto">
          <a:xfrm rot="5400000">
            <a:off x="8093869" y="3499644"/>
            <a:ext cx="288925" cy="1382713"/>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48" name="AutoShape 8"/>
          <p:cNvSpPr>
            <a:spLocks noChangeArrowheads="1"/>
          </p:cNvSpPr>
          <p:nvPr/>
        </p:nvSpPr>
        <p:spPr bwMode="auto">
          <a:xfrm rot="5400000" flipH="1" flipV="1">
            <a:off x="920750" y="3467100"/>
            <a:ext cx="288925" cy="1393825"/>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49" name="AutoShape 9"/>
          <p:cNvSpPr>
            <a:spLocks noChangeArrowheads="1"/>
          </p:cNvSpPr>
          <p:nvPr/>
        </p:nvSpPr>
        <p:spPr bwMode="auto">
          <a:xfrm rot="5400000">
            <a:off x="5094288" y="4033838"/>
            <a:ext cx="114300" cy="29210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50" name="AutoShape 10"/>
          <p:cNvSpPr>
            <a:spLocks noChangeArrowheads="1"/>
          </p:cNvSpPr>
          <p:nvPr/>
        </p:nvSpPr>
        <p:spPr bwMode="auto">
          <a:xfrm rot="16200000" flipH="1">
            <a:off x="4135438" y="4033838"/>
            <a:ext cx="114300" cy="29210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96651" name="Group 11"/>
          <p:cNvGrpSpPr>
            <a:grpSpLocks/>
          </p:cNvGrpSpPr>
          <p:nvPr/>
        </p:nvGrpSpPr>
        <p:grpSpPr bwMode="auto">
          <a:xfrm>
            <a:off x="3889375" y="4044950"/>
            <a:ext cx="1566863" cy="279400"/>
            <a:chOff x="2549" y="1167"/>
            <a:chExt cx="987" cy="176"/>
          </a:xfrm>
        </p:grpSpPr>
        <p:sp>
          <p:nvSpPr>
            <p:cNvPr id="496652" name="Oval 12"/>
            <p:cNvSpPr>
              <a:spLocks noChangeArrowheads="1"/>
            </p:cNvSpPr>
            <p:nvPr/>
          </p:nvSpPr>
          <p:spPr bwMode="auto">
            <a:xfrm>
              <a:off x="2587" y="118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53" name="Oval 13"/>
            <p:cNvSpPr>
              <a:spLocks noChangeArrowheads="1"/>
            </p:cNvSpPr>
            <p:nvPr/>
          </p:nvSpPr>
          <p:spPr bwMode="auto">
            <a:xfrm>
              <a:off x="2549" y="127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54" name="Oval 14"/>
            <p:cNvSpPr>
              <a:spLocks noChangeArrowheads="1"/>
            </p:cNvSpPr>
            <p:nvPr/>
          </p:nvSpPr>
          <p:spPr bwMode="auto">
            <a:xfrm>
              <a:off x="3453" y="128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55" name="Oval 15"/>
            <p:cNvSpPr>
              <a:spLocks noChangeArrowheads="1"/>
            </p:cNvSpPr>
            <p:nvPr/>
          </p:nvSpPr>
          <p:spPr bwMode="auto">
            <a:xfrm>
              <a:off x="3434" y="116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496657" name="Rectangle 17"/>
          <p:cNvSpPr>
            <a:spLocks noChangeArrowheads="1"/>
          </p:cNvSpPr>
          <p:nvPr/>
        </p:nvSpPr>
        <p:spPr bwMode="auto">
          <a:xfrm>
            <a:off x="346075" y="5016500"/>
            <a:ext cx="8593138" cy="1785938"/>
          </a:xfrm>
          <a:prstGeom prst="rect">
            <a:avLst/>
          </a:prstGeom>
          <a:solidFill>
            <a:schemeClr val="bg1"/>
          </a:solidFill>
          <a:ln>
            <a:noFill/>
          </a:ln>
          <a:effectLst/>
          <a:extLs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58" name="Oval 18"/>
          <p:cNvSpPr>
            <a:spLocks noChangeArrowheads="1"/>
          </p:cNvSpPr>
          <p:nvPr/>
        </p:nvSpPr>
        <p:spPr bwMode="auto">
          <a:xfrm>
            <a:off x="1550988" y="5291138"/>
            <a:ext cx="6218238" cy="1374775"/>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6659" name="Oval 19"/>
          <p:cNvSpPr>
            <a:spLocks noChangeArrowheads="1"/>
          </p:cNvSpPr>
          <p:nvPr/>
        </p:nvSpPr>
        <p:spPr bwMode="auto">
          <a:xfrm>
            <a:off x="4427538" y="5757863"/>
            <a:ext cx="482600" cy="4413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60" name="AutoShape 20"/>
          <p:cNvSpPr>
            <a:spLocks noChangeArrowheads="1"/>
          </p:cNvSpPr>
          <p:nvPr/>
        </p:nvSpPr>
        <p:spPr bwMode="auto">
          <a:xfrm rot="5400000" flipH="1" flipV="1">
            <a:off x="1412875" y="4789488"/>
            <a:ext cx="274638" cy="2365375"/>
          </a:xfrm>
          <a:custGeom>
            <a:avLst/>
            <a:gdLst>
              <a:gd name="G0" fmla="+- 4391 0 0"/>
              <a:gd name="G1" fmla="+- 21600 0 4391"/>
              <a:gd name="G2" fmla="*/ 4391 1 2"/>
              <a:gd name="G3" fmla="+- 21600 0 G2"/>
              <a:gd name="G4" fmla="+/ 4391 21600 2"/>
              <a:gd name="G5" fmla="+/ G1 0 2"/>
              <a:gd name="G6" fmla="*/ 21600 21600 4391"/>
              <a:gd name="G7" fmla="*/ G6 1 2"/>
              <a:gd name="G8" fmla="+- 21600 0 G7"/>
              <a:gd name="G9" fmla="*/ 21600 1 2"/>
              <a:gd name="G10" fmla="+- 4391 0 G9"/>
              <a:gd name="G11" fmla="?: G10 G8 0"/>
              <a:gd name="G12" fmla="?: G10 G7 21600"/>
              <a:gd name="T0" fmla="*/ 19404 w 21600"/>
              <a:gd name="T1" fmla="*/ 10800 h 21600"/>
              <a:gd name="T2" fmla="*/ 10800 w 21600"/>
              <a:gd name="T3" fmla="*/ 21600 h 21600"/>
              <a:gd name="T4" fmla="*/ 2196 w 21600"/>
              <a:gd name="T5" fmla="*/ 10800 h 21600"/>
              <a:gd name="T6" fmla="*/ 10800 w 21600"/>
              <a:gd name="T7" fmla="*/ 0 h 21600"/>
              <a:gd name="T8" fmla="*/ 3996 w 21600"/>
              <a:gd name="T9" fmla="*/ 3996 h 21600"/>
              <a:gd name="T10" fmla="*/ 17604 w 21600"/>
              <a:gd name="T11" fmla="*/ 17604 h 21600"/>
            </a:gdLst>
            <a:ahLst/>
            <a:cxnLst>
              <a:cxn ang="0">
                <a:pos x="T0" y="T1"/>
              </a:cxn>
              <a:cxn ang="0">
                <a:pos x="T2" y="T3"/>
              </a:cxn>
              <a:cxn ang="0">
                <a:pos x="T4" y="T5"/>
              </a:cxn>
              <a:cxn ang="0">
                <a:pos x="T6" y="T7"/>
              </a:cxn>
            </a:cxnLst>
            <a:rect l="T8" t="T9" r="T10" b="T11"/>
            <a:pathLst>
              <a:path w="21600" h="21600">
                <a:moveTo>
                  <a:pt x="0" y="0"/>
                </a:moveTo>
                <a:lnTo>
                  <a:pt x="4391" y="21600"/>
                </a:lnTo>
                <a:lnTo>
                  <a:pt x="17209"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6661" name="AutoShape 21"/>
          <p:cNvSpPr>
            <a:spLocks noChangeArrowheads="1"/>
          </p:cNvSpPr>
          <p:nvPr/>
        </p:nvSpPr>
        <p:spPr bwMode="auto">
          <a:xfrm rot="16200000" flipV="1">
            <a:off x="7586663" y="4791075"/>
            <a:ext cx="274638" cy="2365375"/>
          </a:xfrm>
          <a:custGeom>
            <a:avLst/>
            <a:gdLst>
              <a:gd name="G0" fmla="+- 4391 0 0"/>
              <a:gd name="G1" fmla="+- 21600 0 4391"/>
              <a:gd name="G2" fmla="*/ 4391 1 2"/>
              <a:gd name="G3" fmla="+- 21600 0 G2"/>
              <a:gd name="G4" fmla="+/ 4391 21600 2"/>
              <a:gd name="G5" fmla="+/ G1 0 2"/>
              <a:gd name="G6" fmla="*/ 21600 21600 4391"/>
              <a:gd name="G7" fmla="*/ G6 1 2"/>
              <a:gd name="G8" fmla="+- 21600 0 G7"/>
              <a:gd name="G9" fmla="*/ 21600 1 2"/>
              <a:gd name="G10" fmla="+- 4391 0 G9"/>
              <a:gd name="G11" fmla="?: G10 G8 0"/>
              <a:gd name="G12" fmla="?: G10 G7 21600"/>
              <a:gd name="T0" fmla="*/ 19404 w 21600"/>
              <a:gd name="T1" fmla="*/ 10800 h 21600"/>
              <a:gd name="T2" fmla="*/ 10800 w 21600"/>
              <a:gd name="T3" fmla="*/ 21600 h 21600"/>
              <a:gd name="T4" fmla="*/ 2196 w 21600"/>
              <a:gd name="T5" fmla="*/ 10800 h 21600"/>
              <a:gd name="T6" fmla="*/ 10800 w 21600"/>
              <a:gd name="T7" fmla="*/ 0 h 21600"/>
              <a:gd name="T8" fmla="*/ 3996 w 21600"/>
              <a:gd name="T9" fmla="*/ 3996 h 21600"/>
              <a:gd name="T10" fmla="*/ 17604 w 21600"/>
              <a:gd name="T11" fmla="*/ 17604 h 21600"/>
            </a:gdLst>
            <a:ahLst/>
            <a:cxnLst>
              <a:cxn ang="0">
                <a:pos x="T0" y="T1"/>
              </a:cxn>
              <a:cxn ang="0">
                <a:pos x="T2" y="T3"/>
              </a:cxn>
              <a:cxn ang="0">
                <a:pos x="T4" y="T5"/>
              </a:cxn>
              <a:cxn ang="0">
                <a:pos x="T6" y="T7"/>
              </a:cxn>
            </a:cxnLst>
            <a:rect l="T8" t="T9" r="T10" b="T11"/>
            <a:pathLst>
              <a:path w="21600" h="21600">
                <a:moveTo>
                  <a:pt x="0" y="0"/>
                </a:moveTo>
                <a:lnTo>
                  <a:pt x="4391" y="21600"/>
                </a:lnTo>
                <a:lnTo>
                  <a:pt x="17209"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96662" name="Group 22"/>
          <p:cNvGrpSpPr>
            <a:grpSpLocks/>
          </p:cNvGrpSpPr>
          <p:nvPr/>
        </p:nvGrpSpPr>
        <p:grpSpPr bwMode="auto">
          <a:xfrm>
            <a:off x="2746375" y="5811838"/>
            <a:ext cx="3844925" cy="366713"/>
            <a:chOff x="2549" y="1167"/>
            <a:chExt cx="987" cy="176"/>
          </a:xfrm>
        </p:grpSpPr>
        <p:sp>
          <p:nvSpPr>
            <p:cNvPr id="496663" name="Oval 23"/>
            <p:cNvSpPr>
              <a:spLocks noChangeArrowheads="1"/>
            </p:cNvSpPr>
            <p:nvPr/>
          </p:nvSpPr>
          <p:spPr bwMode="auto">
            <a:xfrm>
              <a:off x="2587" y="118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64" name="Oval 24"/>
            <p:cNvSpPr>
              <a:spLocks noChangeArrowheads="1"/>
            </p:cNvSpPr>
            <p:nvPr/>
          </p:nvSpPr>
          <p:spPr bwMode="auto">
            <a:xfrm>
              <a:off x="2549" y="1279"/>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65" name="Oval 25"/>
            <p:cNvSpPr>
              <a:spLocks noChangeArrowheads="1"/>
            </p:cNvSpPr>
            <p:nvPr/>
          </p:nvSpPr>
          <p:spPr bwMode="auto">
            <a:xfrm>
              <a:off x="3453" y="128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96666" name="Oval 26"/>
            <p:cNvSpPr>
              <a:spLocks noChangeArrowheads="1"/>
            </p:cNvSpPr>
            <p:nvPr/>
          </p:nvSpPr>
          <p:spPr bwMode="auto">
            <a:xfrm>
              <a:off x="3434" y="1167"/>
              <a:ext cx="83" cy="56"/>
            </a:xfrm>
            <a:prstGeom prst="ellipse">
              <a:avLst/>
            </a:prstGeom>
            <a:solidFill>
              <a:srgbClr val="FF99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496667" name="Text Box 27"/>
          <p:cNvSpPr txBox="1">
            <a:spLocks noChangeArrowheads="1"/>
          </p:cNvSpPr>
          <p:nvPr/>
        </p:nvSpPr>
        <p:spPr bwMode="auto">
          <a:xfrm>
            <a:off x="303213" y="3275013"/>
            <a:ext cx="4732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t>Residual inner disc</a:t>
            </a:r>
            <a:endParaRPr lang="en-US"/>
          </a:p>
        </p:txBody>
      </p:sp>
      <p:sp>
        <p:nvSpPr>
          <p:cNvPr id="496668" name="Text Box 28"/>
          <p:cNvSpPr txBox="1">
            <a:spLocks noChangeArrowheads="1"/>
          </p:cNvSpPr>
          <p:nvPr/>
        </p:nvSpPr>
        <p:spPr bwMode="auto">
          <a:xfrm>
            <a:off x="303213" y="4976813"/>
            <a:ext cx="4732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pPr>
            <a:r>
              <a:rPr lang="en-GB"/>
              <a:t>Inner rim of truncated disc</a:t>
            </a:r>
            <a:endParaRPr lang="en-US"/>
          </a:p>
        </p:txBody>
      </p:sp>
      <p:sp>
        <p:nvSpPr>
          <p:cNvPr id="496669" name="Line 29"/>
          <p:cNvSpPr>
            <a:spLocks noChangeShapeType="1"/>
          </p:cNvSpPr>
          <p:nvPr/>
        </p:nvSpPr>
        <p:spPr bwMode="auto">
          <a:xfrm>
            <a:off x="2728913" y="5881688"/>
            <a:ext cx="1587" cy="177800"/>
          </a:xfrm>
          <a:prstGeom prst="line">
            <a:avLst/>
          </a:prstGeom>
          <a:noFill/>
          <a:ln w="1270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6670" name="Line 30"/>
          <p:cNvSpPr>
            <a:spLocks noChangeShapeType="1"/>
          </p:cNvSpPr>
          <p:nvPr/>
        </p:nvSpPr>
        <p:spPr bwMode="auto">
          <a:xfrm>
            <a:off x="6583363" y="5888038"/>
            <a:ext cx="1587" cy="177800"/>
          </a:xfrm>
          <a:prstGeom prst="line">
            <a:avLst/>
          </a:prstGeom>
          <a:noFill/>
          <a:ln w="1270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927571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0018" name="Rectangle 2"/>
          <p:cNvSpPr>
            <a:spLocks noChangeArrowheads="1"/>
          </p:cNvSpPr>
          <p:nvPr/>
        </p:nvSpPr>
        <p:spPr bwMode="auto">
          <a:xfrm>
            <a:off x="685800"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Soft excess? NOT from the disc!</a:t>
            </a:r>
          </a:p>
        </p:txBody>
      </p:sp>
      <p:pic>
        <p:nvPicPr>
          <p:cNvPr id="470019" name="Picture 3" descr="pg1211_unspec"/>
          <p:cNvPicPr preferRelativeResize="0">
            <a:picLocks noChangeArrowheads="1"/>
          </p:cNvPicPr>
          <p:nvPr/>
        </p:nvPicPr>
        <p:blipFill>
          <a:blip r:embed="rId2" cstate="print">
            <a:extLst>
              <a:ext uri="{28A0092B-C50C-407E-A947-70E740481C1C}">
                <a14:useLocalDpi xmlns:a14="http://schemas.microsoft.com/office/drawing/2010/main" val="0"/>
              </a:ext>
            </a:extLst>
          </a:blip>
          <a:srcRect l="4727" t="44846" r="27057" b="16832"/>
          <a:stretch>
            <a:fillRect/>
          </a:stretch>
        </p:blipFill>
        <p:spPr bwMode="auto">
          <a:xfrm>
            <a:off x="3398838" y="1917700"/>
            <a:ext cx="5659437" cy="4498975"/>
          </a:xfrm>
          <a:prstGeom prst="rect">
            <a:avLst/>
          </a:prstGeom>
          <a:noFill/>
          <a:extLst>
            <a:ext uri="{909E8E84-426E-40dd-AFC4-6F175D3DCCD1}">
              <a14:hiddenFill xmlns:a14="http://schemas.microsoft.com/office/drawing/2010/main">
                <a:solidFill>
                  <a:srgbClr val="FFFFFF"/>
                </a:solidFill>
              </a14:hiddenFill>
            </a:ext>
          </a:extLst>
        </p:spPr>
      </p:pic>
      <p:pic>
        <p:nvPicPr>
          <p:cNvPr id="470020" name="Picture 4" descr="pg1211_unspec"/>
          <p:cNvPicPr preferRelativeResize="0">
            <a:picLocks noChangeArrowheads="1"/>
          </p:cNvPicPr>
          <p:nvPr/>
        </p:nvPicPr>
        <p:blipFill>
          <a:blip r:embed="rId2" cstate="print">
            <a:extLst>
              <a:ext uri="{28A0092B-C50C-407E-A947-70E740481C1C}">
                <a14:useLocalDpi xmlns:a14="http://schemas.microsoft.com/office/drawing/2010/main" val="0"/>
              </a:ext>
            </a:extLst>
          </a:blip>
          <a:srcRect l="4382" t="13588" r="27287" b="54543"/>
          <a:stretch>
            <a:fillRect/>
          </a:stretch>
        </p:blipFill>
        <p:spPr bwMode="auto">
          <a:xfrm>
            <a:off x="3376613" y="1436688"/>
            <a:ext cx="5668962" cy="3741737"/>
          </a:xfrm>
          <a:prstGeom prst="rect">
            <a:avLst/>
          </a:prstGeom>
          <a:noFill/>
          <a:extLst>
            <a:ext uri="{909E8E84-426E-40dd-AFC4-6F175D3DCCD1}">
              <a14:hiddenFill xmlns:a14="http://schemas.microsoft.com/office/drawing/2010/main">
                <a:solidFill>
                  <a:srgbClr val="FFFFFF"/>
                </a:solidFill>
              </a14:hiddenFill>
            </a:ext>
          </a:extLst>
        </p:spPr>
      </p:pic>
      <p:sp>
        <p:nvSpPr>
          <p:cNvPr id="470021" name="Text Box 5"/>
          <p:cNvSpPr txBox="1">
            <a:spLocks noChangeArrowheads="1"/>
          </p:cNvSpPr>
          <p:nvPr/>
        </p:nvSpPr>
        <p:spPr bwMode="auto">
          <a:xfrm>
            <a:off x="6607175" y="5872163"/>
            <a:ext cx="27130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800080"/>
                </a:solidFill>
              </a:rPr>
              <a:t>Gierli</a:t>
            </a:r>
            <a:r>
              <a:rPr lang="en-GB" sz="1600">
                <a:solidFill>
                  <a:srgbClr val="800080"/>
                </a:solidFill>
                <a:cs typeface="Times New Roman" pitchFamily="18" charset="0"/>
              </a:rPr>
              <a:t>ń</a:t>
            </a:r>
            <a:r>
              <a:rPr lang="en-GB" sz="1600">
                <a:solidFill>
                  <a:srgbClr val="800080"/>
                </a:solidFill>
              </a:rPr>
              <a:t>ski &amp; Done 2004</a:t>
            </a:r>
          </a:p>
        </p:txBody>
      </p:sp>
      <p:sp>
        <p:nvSpPr>
          <p:cNvPr id="470022" name="Rectangle 6"/>
          <p:cNvSpPr>
            <a:spLocks noChangeArrowheads="1"/>
          </p:cNvSpPr>
          <p:nvPr/>
        </p:nvSpPr>
        <p:spPr bwMode="auto">
          <a:xfrm>
            <a:off x="8842375" y="2546350"/>
            <a:ext cx="463550" cy="261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0023" name="Text Box 7"/>
          <p:cNvSpPr txBox="1">
            <a:spLocks noChangeArrowheads="1"/>
          </p:cNvSpPr>
          <p:nvPr/>
        </p:nvSpPr>
        <p:spPr bwMode="auto">
          <a:xfrm>
            <a:off x="4627563" y="1519238"/>
            <a:ext cx="4164012"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2000">
                <a:solidFill>
                  <a:srgbClr val="0000FF"/>
                </a:solidFill>
              </a:rPr>
              <a:t>PG1211: disk for M=10</a:t>
            </a:r>
            <a:r>
              <a:rPr lang="en-GB" sz="2000" baseline="30000">
                <a:solidFill>
                  <a:srgbClr val="0000FF"/>
                </a:solidFill>
              </a:rPr>
              <a:t>8 </a:t>
            </a:r>
            <a:r>
              <a:rPr lang="en-GB" sz="2000">
                <a:solidFill>
                  <a:srgbClr val="0000FF"/>
                </a:solidFill>
              </a:rPr>
              <a:t>M</a:t>
            </a:r>
            <a:r>
              <a:rPr lang="en-GB" sz="2000" baseline="-25000">
                <a:solidFill>
                  <a:srgbClr val="0000FF"/>
                </a:solidFill>
                <a:sym typeface="Wingdings 2" pitchFamily="18" charset="2"/>
              </a:rPr>
              <a:t></a:t>
            </a:r>
            <a:r>
              <a:rPr lang="en-GB" sz="2000">
                <a:solidFill>
                  <a:srgbClr val="0000FF"/>
                </a:solidFill>
              </a:rPr>
              <a:t> L/L</a:t>
            </a:r>
            <a:r>
              <a:rPr lang="en-GB" sz="2000" baseline="-25000">
                <a:solidFill>
                  <a:srgbClr val="0000FF"/>
                </a:solidFill>
              </a:rPr>
              <a:t>Edd</a:t>
            </a:r>
            <a:r>
              <a:rPr lang="en-GB" sz="2000">
                <a:solidFill>
                  <a:srgbClr val="0000FF"/>
                </a:solidFill>
              </a:rPr>
              <a:t>=1</a:t>
            </a:r>
          </a:p>
        </p:txBody>
      </p:sp>
      <p:sp>
        <p:nvSpPr>
          <p:cNvPr id="470024" name="Rectangle 8"/>
          <p:cNvSpPr>
            <a:spLocks noChangeArrowheads="1"/>
          </p:cNvSpPr>
          <p:nvPr/>
        </p:nvSpPr>
        <p:spPr bwMode="auto">
          <a:xfrm>
            <a:off x="8856663" y="2546350"/>
            <a:ext cx="420687" cy="231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0025" name="Oval 9"/>
          <p:cNvSpPr>
            <a:spLocks noChangeArrowheads="1"/>
          </p:cNvSpPr>
          <p:nvPr/>
        </p:nvSpPr>
        <p:spPr bwMode="auto">
          <a:xfrm>
            <a:off x="8342313" y="2211388"/>
            <a:ext cx="334962" cy="349250"/>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0026" name="Oval 10"/>
          <p:cNvSpPr>
            <a:spLocks noChangeArrowheads="1"/>
          </p:cNvSpPr>
          <p:nvPr/>
        </p:nvSpPr>
        <p:spPr bwMode="auto">
          <a:xfrm>
            <a:off x="8099425" y="2220913"/>
            <a:ext cx="595313" cy="420687"/>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0027" name="Freeform 11"/>
          <p:cNvSpPr>
            <a:spLocks/>
          </p:cNvSpPr>
          <p:nvPr/>
        </p:nvSpPr>
        <p:spPr bwMode="auto">
          <a:xfrm>
            <a:off x="4689475" y="2589213"/>
            <a:ext cx="2192338" cy="1604962"/>
          </a:xfrm>
          <a:custGeom>
            <a:avLst/>
            <a:gdLst>
              <a:gd name="T0" fmla="*/ 0 w 1381"/>
              <a:gd name="T1" fmla="*/ 947 h 1011"/>
              <a:gd name="T2" fmla="*/ 667 w 1381"/>
              <a:gd name="T3" fmla="*/ 88 h 1011"/>
              <a:gd name="T4" fmla="*/ 1061 w 1381"/>
              <a:gd name="T5" fmla="*/ 417 h 1011"/>
              <a:gd name="T6" fmla="*/ 1381 w 1381"/>
              <a:gd name="T7" fmla="*/ 1011 h 1011"/>
            </a:gdLst>
            <a:ahLst/>
            <a:cxnLst>
              <a:cxn ang="0">
                <a:pos x="T0" y="T1"/>
              </a:cxn>
              <a:cxn ang="0">
                <a:pos x="T2" y="T3"/>
              </a:cxn>
              <a:cxn ang="0">
                <a:pos x="T4" y="T5"/>
              </a:cxn>
              <a:cxn ang="0">
                <a:pos x="T6" y="T7"/>
              </a:cxn>
            </a:cxnLst>
            <a:rect l="0" t="0" r="r" b="b"/>
            <a:pathLst>
              <a:path w="1381" h="1011">
                <a:moveTo>
                  <a:pt x="0" y="947"/>
                </a:moveTo>
                <a:cubicBezTo>
                  <a:pt x="113" y="804"/>
                  <a:pt x="490" y="176"/>
                  <a:pt x="667" y="88"/>
                </a:cubicBezTo>
                <a:cubicBezTo>
                  <a:pt x="844" y="0"/>
                  <a:pt x="942" y="263"/>
                  <a:pt x="1061" y="417"/>
                </a:cubicBezTo>
                <a:cubicBezTo>
                  <a:pt x="1180" y="571"/>
                  <a:pt x="1281" y="794"/>
                  <a:pt x="1381" y="1011"/>
                </a:cubicBezTo>
              </a:path>
            </a:pathLst>
          </a:custGeom>
          <a:noFill/>
          <a:ln w="38100" cap="flat" cmpd="sng">
            <a:solidFill>
              <a:srgbClr val="00FF00">
                <a:alpha val="50000"/>
              </a:srgbClr>
            </a:solidFill>
            <a:prstDash val="dash"/>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0028" name="Freeform 12"/>
          <p:cNvSpPr>
            <a:spLocks/>
          </p:cNvSpPr>
          <p:nvPr/>
        </p:nvSpPr>
        <p:spPr bwMode="auto">
          <a:xfrm>
            <a:off x="4630738" y="2570163"/>
            <a:ext cx="1568450" cy="2408237"/>
          </a:xfrm>
          <a:custGeom>
            <a:avLst/>
            <a:gdLst>
              <a:gd name="T0" fmla="*/ 0 w 988"/>
              <a:gd name="T1" fmla="*/ 648 h 1517"/>
              <a:gd name="T2" fmla="*/ 320 w 988"/>
              <a:gd name="T3" fmla="*/ 237 h 1517"/>
              <a:gd name="T4" fmla="*/ 512 w 988"/>
              <a:gd name="T5" fmla="*/ 45 h 1517"/>
              <a:gd name="T6" fmla="*/ 713 w 988"/>
              <a:gd name="T7" fmla="*/ 82 h 1517"/>
              <a:gd name="T8" fmla="*/ 841 w 988"/>
              <a:gd name="T9" fmla="*/ 539 h 1517"/>
              <a:gd name="T10" fmla="*/ 988 w 988"/>
              <a:gd name="T11" fmla="*/ 1517 h 1517"/>
            </a:gdLst>
            <a:ahLst/>
            <a:cxnLst>
              <a:cxn ang="0">
                <a:pos x="T0" y="T1"/>
              </a:cxn>
              <a:cxn ang="0">
                <a:pos x="T2" y="T3"/>
              </a:cxn>
              <a:cxn ang="0">
                <a:pos x="T4" y="T5"/>
              </a:cxn>
              <a:cxn ang="0">
                <a:pos x="T6" y="T7"/>
              </a:cxn>
              <a:cxn ang="0">
                <a:pos x="T8" y="T9"/>
              </a:cxn>
              <a:cxn ang="0">
                <a:pos x="T10" y="T11"/>
              </a:cxn>
            </a:cxnLst>
            <a:rect l="0" t="0" r="r" b="b"/>
            <a:pathLst>
              <a:path w="988" h="1517">
                <a:moveTo>
                  <a:pt x="0" y="648"/>
                </a:moveTo>
                <a:cubicBezTo>
                  <a:pt x="117" y="492"/>
                  <a:pt x="235" y="337"/>
                  <a:pt x="320" y="237"/>
                </a:cubicBezTo>
                <a:cubicBezTo>
                  <a:pt x="405" y="137"/>
                  <a:pt x="446" y="71"/>
                  <a:pt x="512" y="45"/>
                </a:cubicBezTo>
                <a:cubicBezTo>
                  <a:pt x="578" y="19"/>
                  <a:pt x="658" y="0"/>
                  <a:pt x="713" y="82"/>
                </a:cubicBezTo>
                <a:cubicBezTo>
                  <a:pt x="768" y="164"/>
                  <a:pt x="795" y="300"/>
                  <a:pt x="841" y="539"/>
                </a:cubicBezTo>
                <a:cubicBezTo>
                  <a:pt x="887" y="778"/>
                  <a:pt x="958" y="1313"/>
                  <a:pt x="988" y="1517"/>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0029" name="Freeform 13"/>
          <p:cNvSpPr>
            <a:spLocks/>
          </p:cNvSpPr>
          <p:nvPr/>
        </p:nvSpPr>
        <p:spPr bwMode="auto">
          <a:xfrm>
            <a:off x="4965700" y="3282950"/>
            <a:ext cx="1930400" cy="1782763"/>
          </a:xfrm>
          <a:custGeom>
            <a:avLst/>
            <a:gdLst>
              <a:gd name="T0" fmla="*/ 0 w 1216"/>
              <a:gd name="T1" fmla="*/ 1123 h 1123"/>
              <a:gd name="T2" fmla="*/ 539 w 1216"/>
              <a:gd name="T3" fmla="*/ 154 h 1123"/>
              <a:gd name="T4" fmla="*/ 1033 w 1216"/>
              <a:gd name="T5" fmla="*/ 199 h 1123"/>
              <a:gd name="T6" fmla="*/ 1216 w 1216"/>
              <a:gd name="T7" fmla="*/ 702 h 1123"/>
            </a:gdLst>
            <a:ahLst/>
            <a:cxnLst>
              <a:cxn ang="0">
                <a:pos x="T0" y="T1"/>
              </a:cxn>
              <a:cxn ang="0">
                <a:pos x="T2" y="T3"/>
              </a:cxn>
              <a:cxn ang="0">
                <a:pos x="T4" y="T5"/>
              </a:cxn>
              <a:cxn ang="0">
                <a:pos x="T6" y="T7"/>
              </a:cxn>
            </a:cxnLst>
            <a:rect l="0" t="0" r="r" b="b"/>
            <a:pathLst>
              <a:path w="1216" h="1123">
                <a:moveTo>
                  <a:pt x="0" y="1123"/>
                </a:moveTo>
                <a:cubicBezTo>
                  <a:pt x="90" y="961"/>
                  <a:pt x="367" y="308"/>
                  <a:pt x="539" y="154"/>
                </a:cubicBezTo>
                <a:cubicBezTo>
                  <a:pt x="711" y="0"/>
                  <a:pt x="920" y="108"/>
                  <a:pt x="1033" y="199"/>
                </a:cubicBezTo>
                <a:cubicBezTo>
                  <a:pt x="1146" y="290"/>
                  <a:pt x="1178" y="597"/>
                  <a:pt x="1216" y="702"/>
                </a:cubicBezTo>
              </a:path>
            </a:pathLst>
          </a:custGeom>
          <a:noFill/>
          <a:ln w="38100" cap="flat" cmpd="sng">
            <a:solidFill>
              <a:srgbClr val="00FF00">
                <a:alpha val="50000"/>
              </a:srgbClr>
            </a:solidFill>
            <a:prstDash val="dash"/>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0030" name="Rectangle 14"/>
          <p:cNvSpPr>
            <a:spLocks noChangeArrowheads="1"/>
          </p:cNvSpPr>
          <p:nvPr/>
        </p:nvSpPr>
        <p:spPr bwMode="auto">
          <a:xfrm>
            <a:off x="134938" y="1457325"/>
            <a:ext cx="29337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FFFF99"/>
                </a:solidFill>
              </a:rPr>
              <a:t>NOT THE DISC - doesn’t get close to rise in data at 1keV </a:t>
            </a:r>
          </a:p>
          <a:p>
            <a:pPr marL="342900" indent="-342900" algn="l">
              <a:lnSpc>
                <a:spcPct val="90000"/>
              </a:lnSpc>
              <a:spcBef>
                <a:spcPct val="20000"/>
              </a:spcBef>
              <a:buFontTx/>
              <a:buChar char="•"/>
            </a:pPr>
            <a:r>
              <a:rPr lang="en-GB" dirty="0">
                <a:solidFill>
                  <a:srgbClr val="FFFF99"/>
                </a:solidFill>
              </a:rPr>
              <a:t>unless extreme spin and/or modified by advection – but disc tail very steep while SX gradual</a:t>
            </a:r>
          </a:p>
          <a:p>
            <a:pPr marL="342900" indent="-342900" algn="l">
              <a:lnSpc>
                <a:spcPct val="90000"/>
              </a:lnSpc>
              <a:spcBef>
                <a:spcPct val="20000"/>
              </a:spcBef>
              <a:buFontTx/>
              <a:buChar char="•"/>
            </a:pPr>
            <a:r>
              <a:rPr lang="en-GB" dirty="0">
                <a:solidFill>
                  <a:srgbClr val="FFFF99"/>
                </a:solidFill>
              </a:rPr>
              <a:t>Compton scattering of disc by low </a:t>
            </a:r>
            <a:r>
              <a:rPr lang="en-GB" dirty="0" err="1">
                <a:solidFill>
                  <a:srgbClr val="FFFF99"/>
                </a:solidFill>
              </a:rPr>
              <a:t>T</a:t>
            </a:r>
            <a:r>
              <a:rPr lang="en-GB" baseline="-25000" dirty="0" err="1">
                <a:solidFill>
                  <a:srgbClr val="FFFF99"/>
                </a:solidFill>
              </a:rPr>
              <a:t>e</a:t>
            </a:r>
            <a:r>
              <a:rPr lang="en-GB" dirty="0">
                <a:solidFill>
                  <a:srgbClr val="FFFF99"/>
                </a:solidFill>
              </a:rPr>
              <a:t>, high </a:t>
            </a:r>
            <a:r>
              <a:rPr lang="en-GB" dirty="0">
                <a:solidFill>
                  <a:srgbClr val="FFFF99"/>
                </a:solidFill>
                <a:latin typeface="Symbol" pitchFamily="18" charset="2"/>
              </a:rPr>
              <a:t>t</a:t>
            </a:r>
            <a:r>
              <a:rPr lang="en-GB" dirty="0">
                <a:solidFill>
                  <a:srgbClr val="FFFF99"/>
                </a:solidFill>
              </a:rPr>
              <a:t> material? </a:t>
            </a:r>
            <a:r>
              <a:rPr lang="en-GB" sz="1600" dirty="0" err="1">
                <a:solidFill>
                  <a:srgbClr val="FFFF99"/>
                </a:solidFill>
              </a:rPr>
              <a:t>Magdziarz</a:t>
            </a:r>
            <a:r>
              <a:rPr lang="en-GB" sz="1600" dirty="0">
                <a:solidFill>
                  <a:srgbClr val="FFFF99"/>
                </a:solidFill>
              </a:rPr>
              <a:t> et al 1998</a:t>
            </a:r>
            <a:r>
              <a:rPr lang="en-GB" dirty="0">
                <a:solidFill>
                  <a:srgbClr val="FFFF99"/>
                </a:solidFill>
              </a:rPr>
              <a:t>, </a:t>
            </a:r>
            <a:r>
              <a:rPr lang="en-GB" sz="1600" dirty="0">
                <a:solidFill>
                  <a:srgbClr val="FFFF99"/>
                </a:solidFill>
              </a:rPr>
              <a:t>Czerny et al 2003</a:t>
            </a:r>
          </a:p>
        </p:txBody>
      </p:sp>
      <p:sp>
        <p:nvSpPr>
          <p:cNvPr id="470031" name="Oval 15"/>
          <p:cNvSpPr>
            <a:spLocks noChangeArrowheads="1"/>
          </p:cNvSpPr>
          <p:nvPr/>
        </p:nvSpPr>
        <p:spPr bwMode="auto">
          <a:xfrm>
            <a:off x="3810000" y="4927600"/>
            <a:ext cx="595313" cy="42068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Tree>
    <p:extLst>
      <p:ext uri="{BB962C8B-B14F-4D97-AF65-F5344CB8AC3E}">
        <p14:creationId xmlns:p14="http://schemas.microsoft.com/office/powerpoint/2010/main" val="44014093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0" y="138113"/>
            <a:ext cx="8458200" cy="1143000"/>
          </a:xfrm>
        </p:spPr>
        <p:txBody>
          <a:bodyPr/>
          <a:lstStyle/>
          <a:p>
            <a:r>
              <a:rPr lang="en-GB" b="1">
                <a:solidFill>
                  <a:srgbClr val="FFCC00"/>
                </a:solidFill>
              </a:rPr>
              <a:t>Range of local high L/L</a:t>
            </a:r>
            <a:r>
              <a:rPr lang="en-GB" b="1" baseline="-25000">
                <a:solidFill>
                  <a:srgbClr val="FFCC00"/>
                </a:solidFill>
              </a:rPr>
              <a:t>Edd</a:t>
            </a:r>
            <a:r>
              <a:rPr lang="en-GB" b="1">
                <a:solidFill>
                  <a:srgbClr val="FFCC00"/>
                </a:solidFill>
              </a:rPr>
              <a:t> AGN</a:t>
            </a:r>
            <a:endParaRPr lang="en-GB" b="1" baseline="-25000">
              <a:solidFill>
                <a:srgbClr val="FFCC00"/>
              </a:solidFill>
            </a:endParaRPr>
          </a:p>
        </p:txBody>
      </p:sp>
      <p:pic>
        <p:nvPicPr>
          <p:cNvPr id="503811" name="Picture 3" descr="mcg6_abs_2refl"/>
          <p:cNvPicPr>
            <a:picLocks noChangeAspect="1" noChangeArrowheads="1"/>
          </p:cNvPicPr>
          <p:nvPr/>
        </p:nvPicPr>
        <p:blipFill>
          <a:blip r:embed="rId2" cstate="print">
            <a:extLst>
              <a:ext uri="{28A0092B-C50C-407E-A947-70E740481C1C}">
                <a14:useLocalDpi xmlns:a14="http://schemas.microsoft.com/office/drawing/2010/main" val="0"/>
              </a:ext>
            </a:extLst>
          </a:blip>
          <a:srcRect t="99545" r="9264"/>
          <a:stretch>
            <a:fillRect/>
          </a:stretch>
        </p:blipFill>
        <p:spPr bwMode="auto">
          <a:xfrm>
            <a:off x="685800" y="8412163"/>
            <a:ext cx="5441950" cy="34925"/>
          </a:xfrm>
          <a:prstGeom prst="rect">
            <a:avLst/>
          </a:prstGeom>
          <a:noFill/>
          <a:extLst>
            <a:ext uri="{909E8E84-426E-40dd-AFC4-6F175D3DCCD1}">
              <a14:hiddenFill xmlns:a14="http://schemas.microsoft.com/office/drawing/2010/main">
                <a:solidFill>
                  <a:srgbClr val="FFFFFF"/>
                </a:solidFill>
              </a14:hiddenFill>
            </a:ext>
          </a:extLst>
        </p:spPr>
      </p:pic>
      <p:pic>
        <p:nvPicPr>
          <p:cNvPr id="503812" name="Picture 4" descr="om_panelA"/>
          <p:cNvPicPr preferRelativeResize="0">
            <a:picLocks noChangeArrowheads="1"/>
          </p:cNvPicPr>
          <p:nvPr/>
        </p:nvPicPr>
        <p:blipFill>
          <a:blip r:embed="rId3" cstate="print">
            <a:extLst>
              <a:ext uri="{28A0092B-C50C-407E-A947-70E740481C1C}">
                <a14:useLocalDpi xmlns:a14="http://schemas.microsoft.com/office/drawing/2010/main" val="0"/>
              </a:ext>
            </a:extLst>
          </a:blip>
          <a:srcRect l="3992" t="31844" r="11932" b="17682"/>
          <a:stretch>
            <a:fillRect/>
          </a:stretch>
        </p:blipFill>
        <p:spPr bwMode="auto">
          <a:xfrm>
            <a:off x="2690813" y="1397000"/>
            <a:ext cx="6353175" cy="5397500"/>
          </a:xfrm>
          <a:prstGeom prst="rect">
            <a:avLst/>
          </a:prstGeom>
          <a:noFill/>
          <a:extLst>
            <a:ext uri="{909E8E84-426E-40dd-AFC4-6F175D3DCCD1}">
              <a14:hiddenFill xmlns:a14="http://schemas.microsoft.com/office/drawing/2010/main">
                <a:solidFill>
                  <a:srgbClr val="FFFFFF"/>
                </a:solidFill>
              </a14:hiddenFill>
            </a:ext>
          </a:extLst>
        </p:spPr>
      </p:pic>
      <p:pic>
        <p:nvPicPr>
          <p:cNvPr id="503813" name="Picture 5" descr="om_panelB"/>
          <p:cNvPicPr preferRelativeResize="0">
            <a:picLocks noChangeArrowheads="1"/>
          </p:cNvPicPr>
          <p:nvPr/>
        </p:nvPicPr>
        <p:blipFill>
          <a:blip r:embed="rId4" cstate="print">
            <a:extLst>
              <a:ext uri="{28A0092B-C50C-407E-A947-70E740481C1C}">
                <a14:useLocalDpi xmlns:a14="http://schemas.microsoft.com/office/drawing/2010/main" val="0"/>
              </a:ext>
            </a:extLst>
          </a:blip>
          <a:srcRect l="4601" t="16286" r="13068" b="36253"/>
          <a:stretch>
            <a:fillRect/>
          </a:stretch>
        </p:blipFill>
        <p:spPr bwMode="auto">
          <a:xfrm>
            <a:off x="2722563" y="1404938"/>
            <a:ext cx="6221412" cy="5075237"/>
          </a:xfrm>
          <a:prstGeom prst="rect">
            <a:avLst/>
          </a:prstGeom>
          <a:noFill/>
          <a:extLst>
            <a:ext uri="{909E8E84-426E-40dd-AFC4-6F175D3DCCD1}">
              <a14:hiddenFill xmlns:a14="http://schemas.microsoft.com/office/drawing/2010/main">
                <a:solidFill>
                  <a:srgbClr val="FFFFFF"/>
                </a:solidFill>
              </a14:hiddenFill>
            </a:ext>
          </a:extLst>
        </p:spPr>
      </p:pic>
      <p:sp>
        <p:nvSpPr>
          <p:cNvPr id="503814" name="Rectangle 6"/>
          <p:cNvSpPr>
            <a:spLocks noChangeArrowheads="1"/>
          </p:cNvSpPr>
          <p:nvPr/>
        </p:nvSpPr>
        <p:spPr bwMode="auto">
          <a:xfrm>
            <a:off x="30163" y="831850"/>
            <a:ext cx="2520950" cy="598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pPr>
            <a:endParaRPr lang="en-GB">
              <a:solidFill>
                <a:srgbClr val="FFFF99"/>
              </a:solidFill>
            </a:endParaRPr>
          </a:p>
          <a:p>
            <a:pPr marL="342900" indent="-342900" algn="l">
              <a:spcBef>
                <a:spcPct val="20000"/>
              </a:spcBef>
              <a:buFontTx/>
              <a:buChar char="•"/>
            </a:pPr>
            <a:r>
              <a:rPr lang="en-GB">
                <a:solidFill>
                  <a:srgbClr val="FFFF99"/>
                </a:solidFill>
              </a:rPr>
              <a:t>Soft excess: factor ~2 at 0.5 keV but can be much larger</a:t>
            </a:r>
          </a:p>
          <a:p>
            <a:pPr marL="342900" indent="-342900" algn="l">
              <a:spcBef>
                <a:spcPct val="20000"/>
              </a:spcBef>
              <a:buFontTx/>
              <a:buChar char="•"/>
            </a:pPr>
            <a:r>
              <a:rPr lang="en-GB">
                <a:solidFill>
                  <a:srgbClr val="FFFF99"/>
                </a:solidFill>
              </a:rPr>
              <a:t>Lsx/Lbol &lt;&lt;1 in </a:t>
            </a:r>
            <a:r>
              <a:rPr lang="en-GB" i="1">
                <a:solidFill>
                  <a:srgbClr val="FFFF99"/>
                </a:solidFill>
              </a:rPr>
              <a:t>MOST</a:t>
            </a:r>
            <a:r>
              <a:rPr lang="en-GB">
                <a:solidFill>
                  <a:srgbClr val="FFFF99"/>
                </a:solidFill>
              </a:rPr>
              <a:t> AGN but REJ1034…</a:t>
            </a:r>
          </a:p>
          <a:p>
            <a:pPr marL="342900" indent="-342900" algn="l">
              <a:spcBef>
                <a:spcPct val="20000"/>
              </a:spcBef>
              <a:buFontTx/>
              <a:buChar char="•"/>
            </a:pPr>
            <a:r>
              <a:rPr lang="en-GB">
                <a:solidFill>
                  <a:srgbClr val="FFFF99"/>
                </a:solidFill>
              </a:rPr>
              <a:t>Standard disc is far too cool and its Wien tail is too steep</a:t>
            </a:r>
          </a:p>
          <a:p>
            <a:pPr marL="342900" indent="-342900" algn="l">
              <a:spcBef>
                <a:spcPct val="20000"/>
              </a:spcBef>
              <a:buFontTx/>
              <a:buChar char="•"/>
            </a:pPr>
            <a:r>
              <a:rPr lang="en-GB">
                <a:solidFill>
                  <a:srgbClr val="FFFF99"/>
                </a:solidFill>
              </a:rPr>
              <a:t>Always at same energy! </a:t>
            </a:r>
          </a:p>
          <a:p>
            <a:pPr marL="342900" indent="-342900" algn="l">
              <a:spcBef>
                <a:spcPct val="20000"/>
              </a:spcBef>
            </a:pPr>
            <a:endParaRPr lang="en-GB">
              <a:solidFill>
                <a:srgbClr val="FFFF99"/>
              </a:solidFill>
            </a:endParaRPr>
          </a:p>
        </p:txBody>
      </p:sp>
      <p:sp>
        <p:nvSpPr>
          <p:cNvPr id="503815" name="Rectangle 7"/>
          <p:cNvSpPr>
            <a:spLocks noChangeArrowheads="1"/>
          </p:cNvSpPr>
          <p:nvPr/>
        </p:nvSpPr>
        <p:spPr bwMode="auto">
          <a:xfrm>
            <a:off x="6032500" y="1085850"/>
            <a:ext cx="310515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a:solidFill>
                  <a:srgbClr val="FFFF99"/>
                </a:solidFill>
              </a:rPr>
              <a:t>Middleton, Done &amp; Gierlinski 2007</a:t>
            </a:r>
          </a:p>
        </p:txBody>
      </p:sp>
    </p:spTree>
    <p:extLst>
      <p:ext uri="{BB962C8B-B14F-4D97-AF65-F5344CB8AC3E}">
        <p14:creationId xmlns:p14="http://schemas.microsoft.com/office/powerpoint/2010/main" val="2319420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03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685800" y="95250"/>
            <a:ext cx="7772400" cy="1143000"/>
          </a:xfrm>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a:solidFill>
                  <a:srgbClr val="FFCC00"/>
                </a:solidFill>
              </a:rPr>
              <a:t>Comptonisation?</a:t>
            </a:r>
            <a:endParaRPr lang="en-GB" b="1" baseline="-25000">
              <a:solidFill>
                <a:srgbClr val="FFCC00"/>
              </a:solidFill>
            </a:endParaRPr>
          </a:p>
        </p:txBody>
      </p:sp>
      <p:sp>
        <p:nvSpPr>
          <p:cNvPr id="471043" name="Rectangle 3"/>
          <p:cNvSpPr>
            <a:spLocks noGrp="1" noChangeArrowheads="1"/>
          </p:cNvSpPr>
          <p:nvPr>
            <p:ph type="body" sz="half" idx="1"/>
          </p:nvPr>
        </p:nvSpPr>
        <p:spPr>
          <a:xfrm>
            <a:off x="130175" y="849313"/>
            <a:ext cx="4391025" cy="5805487"/>
          </a:xfrm>
          <a:ln/>
          <a:extLst>
            <a:ext uri="{91240B29-F687-4f45-9708-019B960494DF}">
              <a14:hiddenLine xmlns:a14="http://schemas.microsoft.com/office/drawing/2010/main" w="9525">
                <a:solidFill>
                  <a:srgbClr val="006600"/>
                </a:solidFill>
                <a:miter lim="800000"/>
                <a:headEnd/>
                <a:tailEnd/>
              </a14:hiddenLine>
            </a:ext>
          </a:extLst>
        </p:spPr>
        <p:txBody>
          <a:bodyPr/>
          <a:lstStyle/>
          <a:p>
            <a:pPr>
              <a:buFontTx/>
              <a:buNone/>
            </a:pPr>
            <a:endParaRPr lang="en-GB">
              <a:solidFill>
                <a:srgbClr val="FFFF99"/>
              </a:solidFill>
            </a:endParaRPr>
          </a:p>
          <a:p>
            <a:r>
              <a:rPr lang="en-GB">
                <a:solidFill>
                  <a:srgbClr val="FFFF99"/>
                </a:solidFill>
              </a:rPr>
              <a:t>10</a:t>
            </a:r>
            <a:r>
              <a:rPr lang="en-GB" baseline="30000">
                <a:solidFill>
                  <a:srgbClr val="FFFF99"/>
                </a:solidFill>
              </a:rPr>
              <a:t>6</a:t>
            </a:r>
            <a:r>
              <a:rPr lang="en-GB">
                <a:solidFill>
                  <a:srgbClr val="FFFF99"/>
                </a:solidFill>
              </a:rPr>
              <a:t> &lt; M/M</a:t>
            </a:r>
            <a:r>
              <a:rPr lang="en-GB" baseline="-25000">
                <a:solidFill>
                  <a:srgbClr val="FFFF99"/>
                </a:solidFill>
                <a:sym typeface="Wingdings" pitchFamily="2" charset="2"/>
              </a:rPr>
              <a:t></a:t>
            </a:r>
            <a:r>
              <a:rPr lang="en-GB">
                <a:solidFill>
                  <a:srgbClr val="FFFF99"/>
                </a:solidFill>
              </a:rPr>
              <a:t> &lt; 10</a:t>
            </a:r>
            <a:r>
              <a:rPr lang="en-GB" baseline="30000">
                <a:solidFill>
                  <a:srgbClr val="FFFF99"/>
                </a:solidFill>
              </a:rPr>
              <a:t>9</a:t>
            </a:r>
            <a:r>
              <a:rPr lang="en-GB">
                <a:solidFill>
                  <a:srgbClr val="FFFF99"/>
                </a:solidFill>
              </a:rPr>
              <a:t> </a:t>
            </a:r>
          </a:p>
          <a:p>
            <a:pPr>
              <a:buFontTx/>
              <a:buNone/>
            </a:pPr>
            <a:r>
              <a:rPr lang="en-GB">
                <a:solidFill>
                  <a:srgbClr val="FFFF99"/>
                </a:solidFill>
              </a:rPr>
              <a:t>    0.1 &lt; L/L</a:t>
            </a:r>
            <a:r>
              <a:rPr lang="en-GB" baseline="-25000">
                <a:solidFill>
                  <a:srgbClr val="FFFF99"/>
                </a:solidFill>
              </a:rPr>
              <a:t>Edd</a:t>
            </a:r>
            <a:r>
              <a:rPr lang="en-GB">
                <a:solidFill>
                  <a:srgbClr val="FFFF99"/>
                </a:solidFill>
              </a:rPr>
              <a:t> &lt; 3</a:t>
            </a:r>
          </a:p>
          <a:p>
            <a:r>
              <a:rPr lang="en-GB">
                <a:solidFill>
                  <a:srgbClr val="FFFF99"/>
                </a:solidFill>
              </a:rPr>
              <a:t>ALL have approx. same kT</a:t>
            </a:r>
            <a:r>
              <a:rPr lang="en-GB" baseline="-25000">
                <a:solidFill>
                  <a:srgbClr val="FFFF99"/>
                </a:solidFill>
              </a:rPr>
              <a:t>e</a:t>
            </a:r>
            <a:r>
              <a:rPr lang="en-GB">
                <a:solidFill>
                  <a:srgbClr val="FFFF99"/>
                </a:solidFill>
              </a:rPr>
              <a:t> for soft excess!! </a:t>
            </a:r>
            <a:r>
              <a:rPr lang="en-GB" sz="1800">
                <a:solidFill>
                  <a:srgbClr val="FFFF99"/>
                </a:solidFill>
              </a:rPr>
              <a:t>Walter &amp; Fink 1993, Czerny et al 2003, Gierlinski &amp; Done 2004, Crummy et al 2006</a:t>
            </a:r>
          </a:p>
          <a:p>
            <a:r>
              <a:rPr lang="en-GB">
                <a:solidFill>
                  <a:srgbClr val="FFFF99"/>
                </a:solidFill>
              </a:rPr>
              <a:t>Yet this should depend on ratio of electron heating to cooling, and number of electrons to share energy</a:t>
            </a:r>
          </a:p>
          <a:p>
            <a:r>
              <a:rPr lang="en-GB">
                <a:solidFill>
                  <a:srgbClr val="FFFF99"/>
                </a:solidFill>
              </a:rPr>
              <a:t>Some sort of thermostat? </a:t>
            </a:r>
          </a:p>
        </p:txBody>
      </p:sp>
      <p:pic>
        <p:nvPicPr>
          <p:cNvPr id="471044" name="Picture 4" descr="agn_sx"/>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3272" t="14139" r="8052" b="68405"/>
          <a:stretch>
            <a:fillRect/>
          </a:stretch>
        </p:blipFill>
        <p:spPr bwMode="auto">
          <a:xfrm>
            <a:off x="4684713" y="1757363"/>
            <a:ext cx="4437062" cy="3819525"/>
          </a:xfrm>
          <a:prstGeom prst="rect">
            <a:avLst/>
          </a:prstGeom>
          <a:noFill/>
          <a:extLst>
            <a:ext uri="{909E8E84-426E-40dd-AFC4-6F175D3DCCD1}">
              <a14:hiddenFill xmlns:a14="http://schemas.microsoft.com/office/drawing/2010/main">
                <a:solidFill>
                  <a:srgbClr val="FFFFFF"/>
                </a:solidFill>
              </a14:hiddenFill>
            </a:ext>
          </a:extLst>
        </p:spPr>
      </p:pic>
      <p:sp>
        <p:nvSpPr>
          <p:cNvPr id="471045" name="Rectangle 5"/>
          <p:cNvSpPr>
            <a:spLocks noChangeArrowheads="1"/>
          </p:cNvSpPr>
          <p:nvPr/>
        </p:nvSpPr>
        <p:spPr bwMode="auto">
          <a:xfrm>
            <a:off x="6921500" y="1400175"/>
            <a:ext cx="21542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a:solidFill>
                  <a:srgbClr val="FFFF99"/>
                </a:solidFill>
              </a:rPr>
              <a:t>Gierlinski &amp; Done 2004</a:t>
            </a:r>
          </a:p>
        </p:txBody>
      </p:sp>
    </p:spTree>
    <p:extLst>
      <p:ext uri="{BB962C8B-B14F-4D97-AF65-F5344CB8AC3E}">
        <p14:creationId xmlns:p14="http://schemas.microsoft.com/office/powerpoint/2010/main" val="254016069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11113" y="-33338"/>
            <a:ext cx="9064626" cy="1143001"/>
          </a:xfrm>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a:solidFill>
                  <a:srgbClr val="FFCC00"/>
                </a:solidFill>
              </a:rPr>
              <a:t>Partially ionised, relativistic material</a:t>
            </a:r>
            <a:endParaRPr lang="en-GB" b="1" baseline="-25000">
              <a:solidFill>
                <a:srgbClr val="3333FF"/>
              </a:solidFill>
            </a:endParaRPr>
          </a:p>
        </p:txBody>
      </p:sp>
      <p:sp>
        <p:nvSpPr>
          <p:cNvPr id="472067" name="Text Box 3"/>
          <p:cNvSpPr txBox="1">
            <a:spLocks noChangeArrowheads="1"/>
          </p:cNvSpPr>
          <p:nvPr/>
        </p:nvSpPr>
        <p:spPr bwMode="auto">
          <a:xfrm>
            <a:off x="-65088" y="6494463"/>
            <a:ext cx="4602163" cy="336550"/>
          </a:xfrm>
          <a:prstGeom prst="rect">
            <a:avLst/>
          </a:prstGeom>
          <a:noFill/>
          <a:ln>
            <a:noFill/>
          </a:ln>
          <a:effectLst/>
          <a:extLst>
            <a:ext uri="{909E8E84-426E-40dd-AFC4-6F175D3DCCD1}">
              <a14:hiddenFill xmlns:a14="http://schemas.microsoft.com/office/drawing/2010/main">
                <a:gradFill rotWithShape="0">
                  <a:gsLst>
                    <a:gs pos="0">
                      <a:srgbClr val="99CCFF"/>
                    </a:gs>
                    <a:gs pos="100000">
                      <a:srgbClr val="465E75"/>
                    </a:gs>
                  </a:gsLst>
                  <a:lin ang="162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GB" sz="1600">
                <a:solidFill>
                  <a:srgbClr val="FFFF99"/>
                </a:solidFill>
              </a:rPr>
              <a:t>Gierli</a:t>
            </a:r>
            <a:r>
              <a:rPr lang="en-GB" sz="1600">
                <a:solidFill>
                  <a:srgbClr val="FFFF99"/>
                </a:solidFill>
                <a:cs typeface="Times New Roman" pitchFamily="18" charset="0"/>
              </a:rPr>
              <a:t>ń</a:t>
            </a:r>
            <a:r>
              <a:rPr lang="en-GB" sz="1600">
                <a:solidFill>
                  <a:srgbClr val="FFFF99"/>
                </a:solidFill>
              </a:rPr>
              <a:t>ski &amp; Done 2004, Chevallier et al 2006</a:t>
            </a:r>
          </a:p>
        </p:txBody>
      </p:sp>
      <p:sp>
        <p:nvSpPr>
          <p:cNvPr id="472068" name="Text Box 4"/>
          <p:cNvSpPr txBox="1">
            <a:spLocks noChangeArrowheads="1"/>
          </p:cNvSpPr>
          <p:nvPr/>
        </p:nvSpPr>
        <p:spPr bwMode="auto">
          <a:xfrm>
            <a:off x="4600575" y="6494463"/>
            <a:ext cx="4441825" cy="336550"/>
          </a:xfrm>
          <a:prstGeom prst="rect">
            <a:avLst/>
          </a:prstGeom>
          <a:noFill/>
          <a:ln>
            <a:noFill/>
          </a:ln>
          <a:effectLst/>
          <a:extLst>
            <a:ext uri="{909E8E84-426E-40dd-AFC4-6F175D3DCCD1}">
              <a14:hiddenFill xmlns:a14="http://schemas.microsoft.com/office/drawing/2010/main">
                <a:gradFill rotWithShape="0">
                  <a:gsLst>
                    <a:gs pos="0">
                      <a:srgbClr val="99CCFF"/>
                    </a:gs>
                    <a:gs pos="100000">
                      <a:srgbClr val="465E75"/>
                    </a:gs>
                  </a:gsLst>
                  <a:lin ang="162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GB" sz="1600">
                <a:solidFill>
                  <a:srgbClr val="FFFF66"/>
                </a:solidFill>
              </a:rPr>
              <a:t>Fabian et al 2002; 2004 Miniutti &amp; Fabian 2004</a:t>
            </a:r>
          </a:p>
        </p:txBody>
      </p:sp>
      <p:pic>
        <p:nvPicPr>
          <p:cNvPr id="472069" name="Picture 5" descr="refl"/>
          <p:cNvPicPr>
            <a:picLocks noChangeAspect="1" noChangeArrowheads="1"/>
          </p:cNvPicPr>
          <p:nvPr/>
        </p:nvPicPr>
        <p:blipFill>
          <a:blip r:embed="rId2" cstate="print">
            <a:extLst>
              <a:ext uri="{28A0092B-C50C-407E-A947-70E740481C1C}">
                <a14:useLocalDpi xmlns:a14="http://schemas.microsoft.com/office/drawing/2010/main" val="0"/>
              </a:ext>
            </a:extLst>
          </a:blip>
          <a:srcRect t="40396" r="7147" b="3366"/>
          <a:stretch>
            <a:fillRect/>
          </a:stretch>
        </p:blipFill>
        <p:spPr bwMode="auto">
          <a:xfrm>
            <a:off x="4652963" y="2601913"/>
            <a:ext cx="45339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72070" name="Picture 6" descr="refl_c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40396" r="7147" b="3366"/>
          <a:stretch>
            <a:fillRect/>
          </a:stretch>
        </p:blipFill>
        <p:spPr bwMode="auto">
          <a:xfrm>
            <a:off x="4652963" y="2601913"/>
            <a:ext cx="45339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472071" name="Group 7"/>
          <p:cNvGrpSpPr>
            <a:grpSpLocks/>
          </p:cNvGrpSpPr>
          <p:nvPr/>
        </p:nvGrpSpPr>
        <p:grpSpPr bwMode="auto">
          <a:xfrm>
            <a:off x="5480050" y="3932238"/>
            <a:ext cx="3435350" cy="1417637"/>
            <a:chOff x="3452" y="2351"/>
            <a:chExt cx="2164" cy="893"/>
          </a:xfrm>
        </p:grpSpPr>
        <p:grpSp>
          <p:nvGrpSpPr>
            <p:cNvPr id="472072" name="Group 8"/>
            <p:cNvGrpSpPr>
              <a:grpSpLocks/>
            </p:cNvGrpSpPr>
            <p:nvPr/>
          </p:nvGrpSpPr>
          <p:grpSpPr bwMode="auto">
            <a:xfrm>
              <a:off x="3452" y="2940"/>
              <a:ext cx="2164" cy="304"/>
              <a:chOff x="757" y="2527"/>
              <a:chExt cx="1908" cy="323"/>
            </a:xfrm>
          </p:grpSpPr>
          <p:sp>
            <p:nvSpPr>
              <p:cNvPr id="472073" name="Line 9"/>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2074" name="Line 10"/>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2075" name="Line 11"/>
            <p:cNvSpPr>
              <a:spLocks noChangeShapeType="1"/>
            </p:cNvSpPr>
            <p:nvPr/>
          </p:nvSpPr>
          <p:spPr bwMode="auto">
            <a:xfrm>
              <a:off x="3865" y="2351"/>
              <a:ext cx="7" cy="786"/>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grpSp>
        <p:nvGrpSpPr>
          <p:cNvPr id="472076" name="Group 12"/>
          <p:cNvGrpSpPr>
            <a:grpSpLocks/>
          </p:cNvGrpSpPr>
          <p:nvPr/>
        </p:nvGrpSpPr>
        <p:grpSpPr bwMode="auto">
          <a:xfrm>
            <a:off x="5732463" y="3590925"/>
            <a:ext cx="3175000" cy="758825"/>
            <a:chOff x="3611" y="2136"/>
            <a:chExt cx="2000" cy="478"/>
          </a:xfrm>
        </p:grpSpPr>
        <p:grpSp>
          <p:nvGrpSpPr>
            <p:cNvPr id="472077" name="Group 13"/>
            <p:cNvGrpSpPr>
              <a:grpSpLocks/>
            </p:cNvGrpSpPr>
            <p:nvPr/>
          </p:nvGrpSpPr>
          <p:grpSpPr bwMode="auto">
            <a:xfrm flipV="1">
              <a:off x="3611" y="2414"/>
              <a:ext cx="2000" cy="200"/>
              <a:chOff x="757" y="2527"/>
              <a:chExt cx="1908" cy="323"/>
            </a:xfrm>
          </p:grpSpPr>
          <p:sp>
            <p:nvSpPr>
              <p:cNvPr id="472078" name="Line 14"/>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2079" name="Line 15"/>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2080" name="Line 16"/>
            <p:cNvSpPr>
              <a:spLocks noChangeShapeType="1"/>
            </p:cNvSpPr>
            <p:nvPr/>
          </p:nvSpPr>
          <p:spPr bwMode="auto">
            <a:xfrm flipH="1">
              <a:off x="3858" y="2136"/>
              <a:ext cx="11" cy="237"/>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pic>
        <p:nvPicPr>
          <p:cNvPr id="472081" name="Picture 17" descr="abs"/>
          <p:cNvPicPr>
            <a:picLocks noChangeAspect="1" noChangeArrowheads="1"/>
          </p:cNvPicPr>
          <p:nvPr/>
        </p:nvPicPr>
        <p:blipFill>
          <a:blip r:embed="rId4" cstate="print">
            <a:extLst>
              <a:ext uri="{28A0092B-C50C-407E-A947-70E740481C1C}">
                <a14:useLocalDpi xmlns:a14="http://schemas.microsoft.com/office/drawing/2010/main" val="0"/>
              </a:ext>
            </a:extLst>
          </a:blip>
          <a:srcRect t="40396" r="7147" b="3366"/>
          <a:stretch>
            <a:fillRect/>
          </a:stretch>
        </p:blipFill>
        <p:spPr bwMode="auto">
          <a:xfrm>
            <a:off x="-6350" y="2659063"/>
            <a:ext cx="45339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72082" name="Picture 18" descr="swind"/>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40396" r="7147" b="3366"/>
          <a:stretch>
            <a:fillRect/>
          </a:stretch>
        </p:blipFill>
        <p:spPr bwMode="auto">
          <a:xfrm>
            <a:off x="-6350" y="2659063"/>
            <a:ext cx="45339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472083" name="Group 19"/>
          <p:cNvGrpSpPr>
            <a:grpSpLocks/>
          </p:cNvGrpSpPr>
          <p:nvPr/>
        </p:nvGrpSpPr>
        <p:grpSpPr bwMode="auto">
          <a:xfrm>
            <a:off x="795338" y="4068763"/>
            <a:ext cx="3435350" cy="925512"/>
            <a:chOff x="501" y="2401"/>
            <a:chExt cx="2164" cy="583"/>
          </a:xfrm>
        </p:grpSpPr>
        <p:grpSp>
          <p:nvGrpSpPr>
            <p:cNvPr id="472084" name="Group 20"/>
            <p:cNvGrpSpPr>
              <a:grpSpLocks/>
            </p:cNvGrpSpPr>
            <p:nvPr/>
          </p:nvGrpSpPr>
          <p:grpSpPr bwMode="auto">
            <a:xfrm>
              <a:off x="501" y="2680"/>
              <a:ext cx="2164" cy="304"/>
              <a:chOff x="757" y="2527"/>
              <a:chExt cx="1908" cy="323"/>
            </a:xfrm>
          </p:grpSpPr>
          <p:sp>
            <p:nvSpPr>
              <p:cNvPr id="472085" name="Line 21"/>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2086" name="Line 22"/>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2087" name="Line 23"/>
            <p:cNvSpPr>
              <a:spLocks noChangeShapeType="1"/>
            </p:cNvSpPr>
            <p:nvPr/>
          </p:nvSpPr>
          <p:spPr bwMode="auto">
            <a:xfrm flipH="1">
              <a:off x="921" y="2401"/>
              <a:ext cx="2" cy="476"/>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2088" name="Rectangle 24"/>
          <p:cNvSpPr>
            <a:spLocks noGrp="1" noChangeArrowheads="1"/>
          </p:cNvSpPr>
          <p:nvPr>
            <p:ph type="body" sz="half" idx="1"/>
          </p:nvPr>
        </p:nvSpPr>
        <p:spPr>
          <a:xfrm>
            <a:off x="-22225" y="915988"/>
            <a:ext cx="9337675" cy="1687512"/>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pPr>
              <a:lnSpc>
                <a:spcPct val="80000"/>
              </a:lnSpc>
            </a:pPr>
            <a:r>
              <a:rPr lang="en-GB" sz="2400">
                <a:solidFill>
                  <a:srgbClr val="FFFF66"/>
                </a:solidFill>
              </a:rPr>
              <a:t>Opacity jump at OVII/VIII at 0.7 keV: fixed energy</a:t>
            </a:r>
          </a:p>
          <a:p>
            <a:pPr>
              <a:lnSpc>
                <a:spcPct val="80000"/>
              </a:lnSpc>
            </a:pPr>
            <a:r>
              <a:rPr lang="en-GB" sz="2400">
                <a:solidFill>
                  <a:srgbClr val="FFFF66"/>
                </a:solidFill>
              </a:rPr>
              <a:t>Atomic features not seen so relativistic smearing sometimes extreme</a:t>
            </a:r>
          </a:p>
          <a:p>
            <a:pPr>
              <a:lnSpc>
                <a:spcPct val="80000"/>
              </a:lnSpc>
            </a:pPr>
            <a:r>
              <a:rPr lang="en-GB" sz="2400">
                <a:solidFill>
                  <a:srgbClr val="FFFF66"/>
                </a:solidFill>
              </a:rPr>
              <a:t>Reflection: needs intrinsic power law suppressed for large SX</a:t>
            </a:r>
          </a:p>
          <a:p>
            <a:pPr>
              <a:lnSpc>
                <a:spcPct val="80000"/>
              </a:lnSpc>
            </a:pPr>
            <a:r>
              <a:rPr lang="en-GB" sz="2400">
                <a:solidFill>
                  <a:srgbClr val="FFFF66"/>
                </a:solidFill>
              </a:rPr>
              <a:t>Absorption: larger SX by larger column, curvature gives red wing</a:t>
            </a:r>
          </a:p>
          <a:p>
            <a:pPr>
              <a:lnSpc>
                <a:spcPct val="80000"/>
              </a:lnSpc>
            </a:pPr>
            <a:endParaRPr lang="en-GB" sz="2400">
              <a:solidFill>
                <a:srgbClr val="FFFF66"/>
              </a:solidFill>
            </a:endParaRPr>
          </a:p>
        </p:txBody>
      </p:sp>
    </p:spTree>
    <p:extLst>
      <p:ext uri="{BB962C8B-B14F-4D97-AF65-F5344CB8AC3E}">
        <p14:creationId xmlns:p14="http://schemas.microsoft.com/office/powerpoint/2010/main" val="234817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20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2076"/>
                                        </p:tgtEl>
                                        <p:attrNameLst>
                                          <p:attrName>style.visibility</p:attrName>
                                        </p:attrNameLst>
                                      </p:cBhvr>
                                      <p:to>
                                        <p:strVal val="visible"/>
                                      </p:to>
                                    </p:set>
                                  </p:childTnLst>
                                  <p:subTnLst>
                                    <p:set>
                                      <p:cBhvr override="childStyle">
                                        <p:cTn dur="1" fill="hold" display="0" masterRel="nextClick" afterEffect="1"/>
                                        <p:tgtEl>
                                          <p:spTgt spid="47207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20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720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72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73090" name="Picture 2" descr="abs"/>
          <p:cNvPicPr>
            <a:picLocks noChangeAspect="1" noChangeArrowheads="1"/>
          </p:cNvPicPr>
          <p:nvPr/>
        </p:nvPicPr>
        <p:blipFill>
          <a:blip r:embed="rId2" cstate="print">
            <a:extLst>
              <a:ext uri="{28A0092B-C50C-407E-A947-70E740481C1C}">
                <a14:useLocalDpi xmlns:a14="http://schemas.microsoft.com/office/drawing/2010/main" val="0"/>
              </a:ext>
            </a:extLst>
          </a:blip>
          <a:srcRect t="40396" r="7147" b="3366"/>
          <a:stretch>
            <a:fillRect/>
          </a:stretch>
        </p:blipFill>
        <p:spPr bwMode="auto">
          <a:xfrm>
            <a:off x="-6350" y="2659063"/>
            <a:ext cx="45339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73091" name="Text Box 3"/>
          <p:cNvSpPr txBox="1">
            <a:spLocks noChangeArrowheads="1"/>
          </p:cNvSpPr>
          <p:nvPr/>
        </p:nvSpPr>
        <p:spPr bwMode="auto">
          <a:xfrm>
            <a:off x="-65088" y="6494463"/>
            <a:ext cx="4748213" cy="336550"/>
          </a:xfrm>
          <a:prstGeom prst="rect">
            <a:avLst/>
          </a:prstGeom>
          <a:noFill/>
          <a:ln>
            <a:noFill/>
          </a:ln>
          <a:effectLst/>
          <a:extLst>
            <a:ext uri="{909E8E84-426E-40dd-AFC4-6F175D3DCCD1}">
              <a14:hiddenFill xmlns:a14="http://schemas.microsoft.com/office/drawing/2010/main">
                <a:gradFill rotWithShape="0">
                  <a:gsLst>
                    <a:gs pos="0">
                      <a:srgbClr val="99CCFF"/>
                    </a:gs>
                    <a:gs pos="100000">
                      <a:srgbClr val="465E75"/>
                    </a:gs>
                  </a:gsLst>
                  <a:lin ang="162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spcBef>
                <a:spcPct val="50000"/>
              </a:spcBef>
            </a:pPr>
            <a:r>
              <a:rPr lang="en-GB" sz="1600">
                <a:solidFill>
                  <a:srgbClr val="FFFF99"/>
                </a:solidFill>
              </a:rPr>
              <a:t>Inoue 2002; Miller et al 2007; 2008; Turner et al 2007 </a:t>
            </a:r>
          </a:p>
        </p:txBody>
      </p:sp>
      <p:sp>
        <p:nvSpPr>
          <p:cNvPr id="473092" name="Text Box 4"/>
          <p:cNvSpPr txBox="1">
            <a:spLocks noChangeArrowheads="1"/>
          </p:cNvSpPr>
          <p:nvPr/>
        </p:nvSpPr>
        <p:spPr bwMode="auto">
          <a:xfrm>
            <a:off x="4600575" y="6494463"/>
            <a:ext cx="4441825" cy="336550"/>
          </a:xfrm>
          <a:prstGeom prst="rect">
            <a:avLst/>
          </a:prstGeom>
          <a:noFill/>
          <a:ln>
            <a:noFill/>
          </a:ln>
          <a:effectLst/>
          <a:extLst>
            <a:ext uri="{909E8E84-426E-40dd-AFC4-6F175D3DCCD1}">
              <a14:hiddenFill xmlns:a14="http://schemas.microsoft.com/office/drawing/2010/main">
                <a:gradFill rotWithShape="0">
                  <a:gsLst>
                    <a:gs pos="0">
                      <a:srgbClr val="99CCFF"/>
                    </a:gs>
                    <a:gs pos="100000">
                      <a:srgbClr val="465E75"/>
                    </a:gs>
                  </a:gsLst>
                  <a:lin ang="162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en-GB" sz="1600">
                <a:solidFill>
                  <a:srgbClr val="FFFF66"/>
                </a:solidFill>
              </a:rPr>
              <a:t>Fabian et al 2002; 2004 Miniutti &amp; Fabian 2004</a:t>
            </a:r>
          </a:p>
        </p:txBody>
      </p:sp>
      <p:pic>
        <p:nvPicPr>
          <p:cNvPr id="473093" name="Picture 5" descr="refl"/>
          <p:cNvPicPr>
            <a:picLocks noChangeAspect="1" noChangeArrowheads="1"/>
          </p:cNvPicPr>
          <p:nvPr/>
        </p:nvPicPr>
        <p:blipFill>
          <a:blip r:embed="rId3" cstate="print">
            <a:extLst>
              <a:ext uri="{28A0092B-C50C-407E-A947-70E740481C1C}">
                <a14:useLocalDpi xmlns:a14="http://schemas.microsoft.com/office/drawing/2010/main" val="0"/>
              </a:ext>
            </a:extLst>
          </a:blip>
          <a:srcRect t="40396" r="7147" b="3366"/>
          <a:stretch>
            <a:fillRect/>
          </a:stretch>
        </p:blipFill>
        <p:spPr bwMode="auto">
          <a:xfrm>
            <a:off x="4652963" y="2659063"/>
            <a:ext cx="45339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73094" name="Picture 6" descr="refl_c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40396" r="7147" b="3366"/>
          <a:stretch>
            <a:fillRect/>
          </a:stretch>
        </p:blipFill>
        <p:spPr bwMode="auto">
          <a:xfrm>
            <a:off x="4652963" y="2659063"/>
            <a:ext cx="45339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473095" name="Group 7"/>
          <p:cNvGrpSpPr>
            <a:grpSpLocks/>
          </p:cNvGrpSpPr>
          <p:nvPr/>
        </p:nvGrpSpPr>
        <p:grpSpPr bwMode="auto">
          <a:xfrm>
            <a:off x="939800" y="3870325"/>
            <a:ext cx="3406775" cy="687388"/>
            <a:chOff x="592" y="2438"/>
            <a:chExt cx="2146" cy="433"/>
          </a:xfrm>
        </p:grpSpPr>
        <p:grpSp>
          <p:nvGrpSpPr>
            <p:cNvPr id="473096" name="Group 8"/>
            <p:cNvGrpSpPr>
              <a:grpSpLocks/>
            </p:cNvGrpSpPr>
            <p:nvPr/>
          </p:nvGrpSpPr>
          <p:grpSpPr bwMode="auto">
            <a:xfrm rot="458523">
              <a:off x="592" y="2577"/>
              <a:ext cx="2146" cy="294"/>
              <a:chOff x="757" y="2527"/>
              <a:chExt cx="1908" cy="323"/>
            </a:xfrm>
          </p:grpSpPr>
          <p:sp>
            <p:nvSpPr>
              <p:cNvPr id="473097" name="Line 9"/>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3098" name="Line 10"/>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3099" name="Line 11"/>
            <p:cNvSpPr>
              <a:spLocks noChangeShapeType="1"/>
            </p:cNvSpPr>
            <p:nvPr/>
          </p:nvSpPr>
          <p:spPr bwMode="auto">
            <a:xfrm rot="-58725">
              <a:off x="1025" y="2438"/>
              <a:ext cx="9" cy="242"/>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grpSp>
        <p:nvGrpSpPr>
          <p:cNvPr id="473100" name="Group 12"/>
          <p:cNvGrpSpPr>
            <a:grpSpLocks/>
          </p:cNvGrpSpPr>
          <p:nvPr/>
        </p:nvGrpSpPr>
        <p:grpSpPr bwMode="auto">
          <a:xfrm>
            <a:off x="5480050" y="3989388"/>
            <a:ext cx="3435350" cy="1417637"/>
            <a:chOff x="3452" y="2351"/>
            <a:chExt cx="2164" cy="893"/>
          </a:xfrm>
        </p:grpSpPr>
        <p:grpSp>
          <p:nvGrpSpPr>
            <p:cNvPr id="473101" name="Group 13"/>
            <p:cNvGrpSpPr>
              <a:grpSpLocks/>
            </p:cNvGrpSpPr>
            <p:nvPr/>
          </p:nvGrpSpPr>
          <p:grpSpPr bwMode="auto">
            <a:xfrm>
              <a:off x="3452" y="2940"/>
              <a:ext cx="2164" cy="304"/>
              <a:chOff x="757" y="2527"/>
              <a:chExt cx="1908" cy="323"/>
            </a:xfrm>
          </p:grpSpPr>
          <p:sp>
            <p:nvSpPr>
              <p:cNvPr id="473102" name="Line 14"/>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3103" name="Line 15"/>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3104" name="Line 16"/>
            <p:cNvSpPr>
              <a:spLocks noChangeShapeType="1"/>
            </p:cNvSpPr>
            <p:nvPr/>
          </p:nvSpPr>
          <p:spPr bwMode="auto">
            <a:xfrm>
              <a:off x="3865" y="2351"/>
              <a:ext cx="7" cy="786"/>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grpSp>
        <p:nvGrpSpPr>
          <p:cNvPr id="473105" name="Group 17"/>
          <p:cNvGrpSpPr>
            <a:grpSpLocks/>
          </p:cNvGrpSpPr>
          <p:nvPr/>
        </p:nvGrpSpPr>
        <p:grpSpPr bwMode="auto">
          <a:xfrm>
            <a:off x="5732463" y="3648075"/>
            <a:ext cx="3175000" cy="758825"/>
            <a:chOff x="3611" y="2136"/>
            <a:chExt cx="2000" cy="478"/>
          </a:xfrm>
        </p:grpSpPr>
        <p:grpSp>
          <p:nvGrpSpPr>
            <p:cNvPr id="473106" name="Group 18"/>
            <p:cNvGrpSpPr>
              <a:grpSpLocks/>
            </p:cNvGrpSpPr>
            <p:nvPr/>
          </p:nvGrpSpPr>
          <p:grpSpPr bwMode="auto">
            <a:xfrm flipV="1">
              <a:off x="3611" y="2414"/>
              <a:ext cx="2000" cy="200"/>
              <a:chOff x="757" y="2527"/>
              <a:chExt cx="1908" cy="323"/>
            </a:xfrm>
          </p:grpSpPr>
          <p:sp>
            <p:nvSpPr>
              <p:cNvPr id="473107" name="Line 19"/>
              <p:cNvSpPr>
                <a:spLocks noChangeShapeType="1"/>
              </p:cNvSpPr>
              <p:nvPr/>
            </p:nvSpPr>
            <p:spPr bwMode="auto">
              <a:xfrm flipH="1">
                <a:off x="757" y="2530"/>
                <a:ext cx="1893" cy="320"/>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3108" name="Line 20"/>
              <p:cNvSpPr>
                <a:spLocks noChangeShapeType="1"/>
              </p:cNvSpPr>
              <p:nvPr/>
            </p:nvSpPr>
            <p:spPr bwMode="auto">
              <a:xfrm flipH="1">
                <a:off x="1751" y="2527"/>
                <a:ext cx="914" cy="15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3109" name="Line 21"/>
            <p:cNvSpPr>
              <a:spLocks noChangeShapeType="1"/>
            </p:cNvSpPr>
            <p:nvPr/>
          </p:nvSpPr>
          <p:spPr bwMode="auto">
            <a:xfrm flipH="1">
              <a:off x="3858" y="2136"/>
              <a:ext cx="11" cy="237"/>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3110" name="Line 22"/>
          <p:cNvSpPr>
            <a:spLocks noChangeShapeType="1"/>
          </p:cNvSpPr>
          <p:nvPr/>
        </p:nvSpPr>
        <p:spPr bwMode="auto">
          <a:xfrm>
            <a:off x="738188" y="4162425"/>
            <a:ext cx="3484562" cy="682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3111" name="Rectangle 23"/>
          <p:cNvSpPr>
            <a:spLocks noGrp="1" noChangeArrowheads="1"/>
          </p:cNvSpPr>
          <p:nvPr>
            <p:ph type="title"/>
          </p:nvPr>
        </p:nvSpPr>
        <p:spPr>
          <a:xfrm>
            <a:off x="-11113" y="-33338"/>
            <a:ext cx="9064626" cy="1143001"/>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a:solidFill>
                  <a:srgbClr val="FFCC00"/>
                </a:solidFill>
              </a:rPr>
              <a:t>Partially ionised, partial covering</a:t>
            </a:r>
          </a:p>
        </p:txBody>
      </p:sp>
      <p:sp>
        <p:nvSpPr>
          <p:cNvPr id="473112" name="Rectangle 24"/>
          <p:cNvSpPr>
            <a:spLocks noGrp="1" noChangeArrowheads="1"/>
          </p:cNvSpPr>
          <p:nvPr>
            <p:ph type="body" sz="half" idx="1"/>
          </p:nvPr>
        </p:nvSpPr>
        <p:spPr>
          <a:xfrm>
            <a:off x="-22225" y="915988"/>
            <a:ext cx="9337675" cy="1687512"/>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pPr>
              <a:lnSpc>
                <a:spcPct val="80000"/>
              </a:lnSpc>
            </a:pPr>
            <a:r>
              <a:rPr lang="en-GB" sz="2400">
                <a:solidFill>
                  <a:srgbClr val="FFFF66"/>
                </a:solidFill>
              </a:rPr>
              <a:t>Opacity jump at OVII/VIII at 0.7 keV: fixed energy</a:t>
            </a:r>
          </a:p>
          <a:p>
            <a:pPr>
              <a:lnSpc>
                <a:spcPct val="80000"/>
              </a:lnSpc>
            </a:pPr>
            <a:r>
              <a:rPr lang="en-GB" sz="2400">
                <a:solidFill>
                  <a:srgbClr val="FFFF66"/>
                </a:solidFill>
              </a:rPr>
              <a:t>Atomic features not seen due to dilution by unabsorbed flux</a:t>
            </a:r>
          </a:p>
          <a:p>
            <a:pPr>
              <a:lnSpc>
                <a:spcPct val="80000"/>
              </a:lnSpc>
            </a:pPr>
            <a:r>
              <a:rPr lang="en-GB" sz="2400">
                <a:solidFill>
                  <a:srgbClr val="FFFF66"/>
                </a:solidFill>
              </a:rPr>
              <a:t>Absorption: curvature gives red wing</a:t>
            </a:r>
          </a:p>
          <a:p>
            <a:pPr>
              <a:lnSpc>
                <a:spcPct val="80000"/>
              </a:lnSpc>
            </a:pPr>
            <a:endParaRPr lang="en-GB" sz="2400">
              <a:solidFill>
                <a:srgbClr val="FFFF66"/>
              </a:solidFill>
            </a:endParaRPr>
          </a:p>
        </p:txBody>
      </p:sp>
      <p:pic>
        <p:nvPicPr>
          <p:cNvPr id="473113" name="Picture 25" descr="pcf_tot"/>
          <p:cNvPicPr preferRelativeResize="0">
            <a:picLocks noGrp="1" noChangeArrowheads="1"/>
          </p:cNvPicPr>
          <p:nvPr>
            <p:ph sz="half" idx="2"/>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407" t="45380" r="12654" b="12617"/>
          <a:stretch>
            <a:fillRect/>
          </a:stretch>
        </p:blipFill>
        <p:spPr>
          <a:xfrm>
            <a:off x="754063" y="2967038"/>
            <a:ext cx="3521075" cy="297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3990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128588" y="166688"/>
            <a:ext cx="9144000" cy="1143000"/>
          </a:xfrm>
          <a:ln/>
          <a:extLst>
            <a:ext uri="{91240B29-F687-4f45-9708-019B960494DF}">
              <a14:hiddenLine xmlns:a14="http://schemas.microsoft.com/office/drawing/2010/main" w="9525">
                <a:solidFill>
                  <a:srgbClr val="006600"/>
                </a:solidFill>
                <a:miter lim="800000"/>
                <a:headEnd/>
                <a:tailEnd/>
              </a14:hiddenLine>
            </a:ext>
          </a:extLst>
        </p:spPr>
        <p:txBody>
          <a:bodyPr/>
          <a:lstStyle/>
          <a:p>
            <a:pPr algn="l"/>
            <a:r>
              <a:rPr lang="en-GB" b="1">
                <a:solidFill>
                  <a:srgbClr val="FFCC00"/>
                </a:solidFill>
              </a:rPr>
              <a:t>Alternative geometries for soft excess from partially ionised material</a:t>
            </a:r>
            <a:endParaRPr lang="en-GB" b="1" baseline="-25000">
              <a:solidFill>
                <a:srgbClr val="3333FF"/>
              </a:solidFill>
            </a:endParaRPr>
          </a:p>
        </p:txBody>
      </p:sp>
      <p:sp>
        <p:nvSpPr>
          <p:cNvPr id="474115" name="Text Box 3"/>
          <p:cNvSpPr txBox="1">
            <a:spLocks noChangeArrowheads="1"/>
          </p:cNvSpPr>
          <p:nvPr/>
        </p:nvSpPr>
        <p:spPr bwMode="auto">
          <a:xfrm>
            <a:off x="1730375" y="6405563"/>
            <a:ext cx="68786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l">
              <a:spcBef>
                <a:spcPct val="50000"/>
              </a:spcBef>
            </a:pPr>
            <a:r>
              <a:rPr lang="en-GB">
                <a:solidFill>
                  <a:srgbClr val="FFFF99"/>
                </a:solidFill>
              </a:rPr>
              <a:t>Reflection                                          Absorption </a:t>
            </a:r>
          </a:p>
        </p:txBody>
      </p:sp>
      <p:grpSp>
        <p:nvGrpSpPr>
          <p:cNvPr id="474116" name="Group 4"/>
          <p:cNvGrpSpPr>
            <a:grpSpLocks/>
          </p:cNvGrpSpPr>
          <p:nvPr/>
        </p:nvGrpSpPr>
        <p:grpSpPr bwMode="auto">
          <a:xfrm>
            <a:off x="300038" y="5033963"/>
            <a:ext cx="4337050" cy="1241425"/>
            <a:chOff x="189" y="2739"/>
            <a:chExt cx="2732" cy="782"/>
          </a:xfrm>
        </p:grpSpPr>
        <p:sp>
          <p:nvSpPr>
            <p:cNvPr id="474117" name="Oval 5"/>
            <p:cNvSpPr>
              <a:spLocks noChangeArrowheads="1"/>
            </p:cNvSpPr>
            <p:nvPr/>
          </p:nvSpPr>
          <p:spPr bwMode="auto">
            <a:xfrm flipV="1">
              <a:off x="1494" y="3351"/>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118" name="Group 6"/>
            <p:cNvGrpSpPr>
              <a:grpSpLocks/>
            </p:cNvGrpSpPr>
            <p:nvPr/>
          </p:nvGrpSpPr>
          <p:grpSpPr bwMode="auto">
            <a:xfrm>
              <a:off x="189" y="3015"/>
              <a:ext cx="1293" cy="506"/>
              <a:chOff x="280" y="2569"/>
              <a:chExt cx="1293" cy="506"/>
            </a:xfrm>
          </p:grpSpPr>
          <p:sp>
            <p:nvSpPr>
              <p:cNvPr id="474119" name="Freeform 7"/>
              <p:cNvSpPr>
                <a:spLocks/>
              </p:cNvSpPr>
              <p:nvPr/>
            </p:nvSpPr>
            <p:spPr bwMode="auto">
              <a:xfrm>
                <a:off x="280" y="2569"/>
                <a:ext cx="1293" cy="448"/>
              </a:xfrm>
              <a:custGeom>
                <a:avLst/>
                <a:gdLst>
                  <a:gd name="T0" fmla="*/ 1155 w 1293"/>
                  <a:gd name="T1" fmla="*/ 201 h 448"/>
                  <a:gd name="T2" fmla="*/ 1027 w 1293"/>
                  <a:gd name="T3" fmla="*/ 128 h 448"/>
                  <a:gd name="T4" fmla="*/ 982 w 1293"/>
                  <a:gd name="T5" fmla="*/ 210 h 448"/>
                  <a:gd name="T6" fmla="*/ 936 w 1293"/>
                  <a:gd name="T7" fmla="*/ 238 h 448"/>
                  <a:gd name="T8" fmla="*/ 872 w 1293"/>
                  <a:gd name="T9" fmla="*/ 128 h 448"/>
                  <a:gd name="T10" fmla="*/ 899 w 1293"/>
                  <a:gd name="T11" fmla="*/ 110 h 448"/>
                  <a:gd name="T12" fmla="*/ 863 w 1293"/>
                  <a:gd name="T13" fmla="*/ 119 h 448"/>
                  <a:gd name="T14" fmla="*/ 689 w 1293"/>
                  <a:gd name="T15" fmla="*/ 128 h 448"/>
                  <a:gd name="T16" fmla="*/ 735 w 1293"/>
                  <a:gd name="T17" fmla="*/ 183 h 448"/>
                  <a:gd name="T18" fmla="*/ 634 w 1293"/>
                  <a:gd name="T19" fmla="*/ 265 h 448"/>
                  <a:gd name="T20" fmla="*/ 543 w 1293"/>
                  <a:gd name="T21" fmla="*/ 210 h 448"/>
                  <a:gd name="T22" fmla="*/ 552 w 1293"/>
                  <a:gd name="T23" fmla="*/ 92 h 448"/>
                  <a:gd name="T24" fmla="*/ 515 w 1293"/>
                  <a:gd name="T25" fmla="*/ 82 h 448"/>
                  <a:gd name="T26" fmla="*/ 351 w 1293"/>
                  <a:gd name="T27" fmla="*/ 73 h 448"/>
                  <a:gd name="T28" fmla="*/ 177 w 1293"/>
                  <a:gd name="T29" fmla="*/ 37 h 448"/>
                  <a:gd name="T30" fmla="*/ 31 w 1293"/>
                  <a:gd name="T31" fmla="*/ 0 h 448"/>
                  <a:gd name="T32" fmla="*/ 40 w 1293"/>
                  <a:gd name="T33" fmla="*/ 210 h 448"/>
                  <a:gd name="T34" fmla="*/ 13 w 1293"/>
                  <a:gd name="T35" fmla="*/ 393 h 448"/>
                  <a:gd name="T36" fmla="*/ 40 w 1293"/>
                  <a:gd name="T37" fmla="*/ 384 h 448"/>
                  <a:gd name="T38" fmla="*/ 86 w 1293"/>
                  <a:gd name="T39" fmla="*/ 338 h 448"/>
                  <a:gd name="T40" fmla="*/ 113 w 1293"/>
                  <a:gd name="T41" fmla="*/ 311 h 448"/>
                  <a:gd name="T42" fmla="*/ 168 w 1293"/>
                  <a:gd name="T43" fmla="*/ 293 h 448"/>
                  <a:gd name="T44" fmla="*/ 195 w 1293"/>
                  <a:gd name="T45" fmla="*/ 302 h 448"/>
                  <a:gd name="T46" fmla="*/ 214 w 1293"/>
                  <a:gd name="T47" fmla="*/ 320 h 448"/>
                  <a:gd name="T48" fmla="*/ 424 w 1293"/>
                  <a:gd name="T49" fmla="*/ 348 h 448"/>
                  <a:gd name="T50" fmla="*/ 470 w 1293"/>
                  <a:gd name="T51" fmla="*/ 412 h 448"/>
                  <a:gd name="T52" fmla="*/ 790 w 1293"/>
                  <a:gd name="T53" fmla="*/ 402 h 448"/>
                  <a:gd name="T54" fmla="*/ 771 w 1293"/>
                  <a:gd name="T55" fmla="*/ 348 h 448"/>
                  <a:gd name="T56" fmla="*/ 845 w 1293"/>
                  <a:gd name="T57" fmla="*/ 284 h 448"/>
                  <a:gd name="T58" fmla="*/ 854 w 1293"/>
                  <a:gd name="T59" fmla="*/ 412 h 448"/>
                  <a:gd name="T60" fmla="*/ 909 w 1293"/>
                  <a:gd name="T61" fmla="*/ 448 h 448"/>
                  <a:gd name="T62" fmla="*/ 1082 w 1293"/>
                  <a:gd name="T63" fmla="*/ 439 h 448"/>
                  <a:gd name="T64" fmla="*/ 1137 w 1293"/>
                  <a:gd name="T65" fmla="*/ 421 h 448"/>
                  <a:gd name="T66" fmla="*/ 1082 w 1293"/>
                  <a:gd name="T67" fmla="*/ 348 h 448"/>
                  <a:gd name="T68" fmla="*/ 1137 w 1293"/>
                  <a:gd name="T69" fmla="*/ 284 h 448"/>
                  <a:gd name="T70" fmla="*/ 1174 w 1293"/>
                  <a:gd name="T71" fmla="*/ 293 h 448"/>
                  <a:gd name="T72" fmla="*/ 1201 w 1293"/>
                  <a:gd name="T73" fmla="*/ 384 h 448"/>
                  <a:gd name="T74" fmla="*/ 1256 w 1293"/>
                  <a:gd name="T75" fmla="*/ 402 h 448"/>
                  <a:gd name="T76" fmla="*/ 1293 w 1293"/>
                  <a:gd name="T77" fmla="*/ 39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3" h="448">
                    <a:moveTo>
                      <a:pt x="1155" y="201"/>
                    </a:moveTo>
                    <a:cubicBezTo>
                      <a:pt x="1118" y="146"/>
                      <a:pt x="1093" y="137"/>
                      <a:pt x="1027" y="128"/>
                    </a:cubicBezTo>
                    <a:cubicBezTo>
                      <a:pt x="968" y="108"/>
                      <a:pt x="999" y="158"/>
                      <a:pt x="982" y="210"/>
                    </a:cubicBezTo>
                    <a:cubicBezTo>
                      <a:pt x="975" y="229"/>
                      <a:pt x="951" y="233"/>
                      <a:pt x="936" y="238"/>
                    </a:cubicBezTo>
                    <a:cubicBezTo>
                      <a:pt x="864" y="228"/>
                      <a:pt x="836" y="219"/>
                      <a:pt x="872" y="128"/>
                    </a:cubicBezTo>
                    <a:cubicBezTo>
                      <a:pt x="876" y="118"/>
                      <a:pt x="907" y="118"/>
                      <a:pt x="899" y="110"/>
                    </a:cubicBezTo>
                    <a:cubicBezTo>
                      <a:pt x="890" y="101"/>
                      <a:pt x="875" y="118"/>
                      <a:pt x="863" y="119"/>
                    </a:cubicBezTo>
                    <a:cubicBezTo>
                      <a:pt x="805" y="124"/>
                      <a:pt x="747" y="125"/>
                      <a:pt x="689" y="128"/>
                    </a:cubicBezTo>
                    <a:cubicBezTo>
                      <a:pt x="696" y="135"/>
                      <a:pt x="733" y="168"/>
                      <a:pt x="735" y="183"/>
                    </a:cubicBezTo>
                    <a:cubicBezTo>
                      <a:pt x="743" y="240"/>
                      <a:pt x="675" y="255"/>
                      <a:pt x="634" y="265"/>
                    </a:cubicBezTo>
                    <a:cubicBezTo>
                      <a:pt x="530" y="250"/>
                      <a:pt x="597" y="267"/>
                      <a:pt x="543" y="210"/>
                    </a:cubicBezTo>
                    <a:cubicBezTo>
                      <a:pt x="546" y="171"/>
                      <a:pt x="560" y="131"/>
                      <a:pt x="552" y="92"/>
                    </a:cubicBezTo>
                    <a:cubicBezTo>
                      <a:pt x="549" y="80"/>
                      <a:pt x="528" y="83"/>
                      <a:pt x="515" y="82"/>
                    </a:cubicBezTo>
                    <a:cubicBezTo>
                      <a:pt x="460" y="77"/>
                      <a:pt x="406" y="76"/>
                      <a:pt x="351" y="73"/>
                    </a:cubicBezTo>
                    <a:cubicBezTo>
                      <a:pt x="278" y="49"/>
                      <a:pt x="258" y="45"/>
                      <a:pt x="177" y="37"/>
                    </a:cubicBezTo>
                    <a:cubicBezTo>
                      <a:pt x="130" y="21"/>
                      <a:pt x="80" y="10"/>
                      <a:pt x="31" y="0"/>
                    </a:cubicBezTo>
                    <a:cubicBezTo>
                      <a:pt x="63" y="99"/>
                      <a:pt x="55" y="51"/>
                      <a:pt x="40" y="210"/>
                    </a:cubicBezTo>
                    <a:cubicBezTo>
                      <a:pt x="35" y="264"/>
                      <a:pt x="0" y="339"/>
                      <a:pt x="13" y="393"/>
                    </a:cubicBezTo>
                    <a:cubicBezTo>
                      <a:pt x="15" y="402"/>
                      <a:pt x="31" y="387"/>
                      <a:pt x="40" y="384"/>
                    </a:cubicBezTo>
                    <a:cubicBezTo>
                      <a:pt x="55" y="369"/>
                      <a:pt x="71" y="353"/>
                      <a:pt x="86" y="338"/>
                    </a:cubicBezTo>
                    <a:cubicBezTo>
                      <a:pt x="95" y="329"/>
                      <a:pt x="101" y="315"/>
                      <a:pt x="113" y="311"/>
                    </a:cubicBezTo>
                    <a:cubicBezTo>
                      <a:pt x="131" y="305"/>
                      <a:pt x="168" y="293"/>
                      <a:pt x="168" y="293"/>
                    </a:cubicBezTo>
                    <a:cubicBezTo>
                      <a:pt x="177" y="296"/>
                      <a:pt x="187" y="297"/>
                      <a:pt x="195" y="302"/>
                    </a:cubicBezTo>
                    <a:cubicBezTo>
                      <a:pt x="203" y="306"/>
                      <a:pt x="206" y="317"/>
                      <a:pt x="214" y="320"/>
                    </a:cubicBezTo>
                    <a:cubicBezTo>
                      <a:pt x="278" y="345"/>
                      <a:pt x="360" y="343"/>
                      <a:pt x="424" y="348"/>
                    </a:cubicBezTo>
                    <a:cubicBezTo>
                      <a:pt x="466" y="362"/>
                      <a:pt x="457" y="372"/>
                      <a:pt x="470" y="412"/>
                    </a:cubicBezTo>
                    <a:cubicBezTo>
                      <a:pt x="577" y="409"/>
                      <a:pt x="686" y="424"/>
                      <a:pt x="790" y="402"/>
                    </a:cubicBezTo>
                    <a:cubicBezTo>
                      <a:pt x="809" y="398"/>
                      <a:pt x="771" y="348"/>
                      <a:pt x="771" y="348"/>
                    </a:cubicBezTo>
                    <a:cubicBezTo>
                      <a:pt x="784" y="275"/>
                      <a:pt x="773" y="268"/>
                      <a:pt x="845" y="284"/>
                    </a:cubicBezTo>
                    <a:cubicBezTo>
                      <a:pt x="848" y="327"/>
                      <a:pt x="838" y="372"/>
                      <a:pt x="854" y="412"/>
                    </a:cubicBezTo>
                    <a:cubicBezTo>
                      <a:pt x="862" y="432"/>
                      <a:pt x="909" y="448"/>
                      <a:pt x="909" y="448"/>
                    </a:cubicBezTo>
                    <a:cubicBezTo>
                      <a:pt x="967" y="445"/>
                      <a:pt x="1025" y="446"/>
                      <a:pt x="1082" y="439"/>
                    </a:cubicBezTo>
                    <a:cubicBezTo>
                      <a:pt x="1101" y="437"/>
                      <a:pt x="1137" y="421"/>
                      <a:pt x="1137" y="421"/>
                    </a:cubicBezTo>
                    <a:cubicBezTo>
                      <a:pt x="1124" y="369"/>
                      <a:pt x="1117" y="381"/>
                      <a:pt x="1082" y="348"/>
                    </a:cubicBezTo>
                    <a:cubicBezTo>
                      <a:pt x="1094" y="312"/>
                      <a:pt x="1106" y="305"/>
                      <a:pt x="1137" y="284"/>
                    </a:cubicBezTo>
                    <a:cubicBezTo>
                      <a:pt x="1149" y="287"/>
                      <a:pt x="1167" y="282"/>
                      <a:pt x="1174" y="293"/>
                    </a:cubicBezTo>
                    <a:cubicBezTo>
                      <a:pt x="1190" y="318"/>
                      <a:pt x="1168" y="364"/>
                      <a:pt x="1201" y="384"/>
                    </a:cubicBezTo>
                    <a:cubicBezTo>
                      <a:pt x="1217" y="394"/>
                      <a:pt x="1256" y="402"/>
                      <a:pt x="1256" y="402"/>
                    </a:cubicBezTo>
                    <a:cubicBezTo>
                      <a:pt x="1268" y="399"/>
                      <a:pt x="1293" y="393"/>
                      <a:pt x="1293" y="393"/>
                    </a:cubicBez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nvGrpSpPr>
              <p:cNvPr id="474120" name="Group 8"/>
              <p:cNvGrpSpPr>
                <a:grpSpLocks/>
              </p:cNvGrpSpPr>
              <p:nvPr/>
            </p:nvGrpSpPr>
            <p:grpSpPr bwMode="auto">
              <a:xfrm>
                <a:off x="1040" y="2803"/>
                <a:ext cx="96" cy="272"/>
                <a:chOff x="843" y="2880"/>
                <a:chExt cx="216" cy="576"/>
              </a:xfrm>
            </p:grpSpPr>
            <p:sp>
              <p:nvSpPr>
                <p:cNvPr id="474121" name="Freeform 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22" name="Freeform 1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23" name="Group 11"/>
              <p:cNvGrpSpPr>
                <a:grpSpLocks/>
              </p:cNvGrpSpPr>
              <p:nvPr/>
            </p:nvGrpSpPr>
            <p:grpSpPr bwMode="auto">
              <a:xfrm>
                <a:off x="861" y="2636"/>
                <a:ext cx="96" cy="272"/>
                <a:chOff x="843" y="2880"/>
                <a:chExt cx="216" cy="576"/>
              </a:xfrm>
            </p:grpSpPr>
            <p:sp>
              <p:nvSpPr>
                <p:cNvPr id="474124" name="Freeform 1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25" name="Freeform 1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26" name="Group 14"/>
              <p:cNvGrpSpPr>
                <a:grpSpLocks/>
              </p:cNvGrpSpPr>
              <p:nvPr/>
            </p:nvGrpSpPr>
            <p:grpSpPr bwMode="auto">
              <a:xfrm>
                <a:off x="1168" y="2614"/>
                <a:ext cx="96" cy="272"/>
                <a:chOff x="843" y="2880"/>
                <a:chExt cx="216" cy="576"/>
              </a:xfrm>
            </p:grpSpPr>
            <p:sp>
              <p:nvSpPr>
                <p:cNvPr id="474127" name="Freeform 1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28" name="Freeform 1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29" name="Group 17"/>
              <p:cNvGrpSpPr>
                <a:grpSpLocks/>
              </p:cNvGrpSpPr>
              <p:nvPr/>
            </p:nvGrpSpPr>
            <p:grpSpPr bwMode="auto">
              <a:xfrm flipH="1">
                <a:off x="398" y="2788"/>
                <a:ext cx="361" cy="272"/>
                <a:chOff x="843" y="2880"/>
                <a:chExt cx="216" cy="576"/>
              </a:xfrm>
            </p:grpSpPr>
            <p:sp>
              <p:nvSpPr>
                <p:cNvPr id="474130" name="Freeform 1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31" name="Freeform 1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32" name="Group 20"/>
              <p:cNvGrpSpPr>
                <a:grpSpLocks/>
              </p:cNvGrpSpPr>
              <p:nvPr/>
            </p:nvGrpSpPr>
            <p:grpSpPr bwMode="auto">
              <a:xfrm>
                <a:off x="1383" y="2799"/>
                <a:ext cx="96" cy="272"/>
                <a:chOff x="843" y="2880"/>
                <a:chExt cx="216" cy="576"/>
              </a:xfrm>
            </p:grpSpPr>
            <p:sp>
              <p:nvSpPr>
                <p:cNvPr id="474133" name="Freeform 2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34" name="Freeform 2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474135" name="Freeform 23"/>
            <p:cNvSpPr>
              <a:spLocks/>
            </p:cNvSpPr>
            <p:nvPr/>
          </p:nvSpPr>
          <p:spPr bwMode="auto">
            <a:xfrm flipH="1">
              <a:off x="1628" y="3019"/>
              <a:ext cx="1293" cy="448"/>
            </a:xfrm>
            <a:custGeom>
              <a:avLst/>
              <a:gdLst>
                <a:gd name="T0" fmla="*/ 1155 w 1293"/>
                <a:gd name="T1" fmla="*/ 201 h 448"/>
                <a:gd name="T2" fmla="*/ 1027 w 1293"/>
                <a:gd name="T3" fmla="*/ 128 h 448"/>
                <a:gd name="T4" fmla="*/ 982 w 1293"/>
                <a:gd name="T5" fmla="*/ 210 h 448"/>
                <a:gd name="T6" fmla="*/ 936 w 1293"/>
                <a:gd name="T7" fmla="*/ 238 h 448"/>
                <a:gd name="T8" fmla="*/ 872 w 1293"/>
                <a:gd name="T9" fmla="*/ 128 h 448"/>
                <a:gd name="T10" fmla="*/ 899 w 1293"/>
                <a:gd name="T11" fmla="*/ 110 h 448"/>
                <a:gd name="T12" fmla="*/ 863 w 1293"/>
                <a:gd name="T13" fmla="*/ 119 h 448"/>
                <a:gd name="T14" fmla="*/ 689 w 1293"/>
                <a:gd name="T15" fmla="*/ 128 h 448"/>
                <a:gd name="T16" fmla="*/ 735 w 1293"/>
                <a:gd name="T17" fmla="*/ 183 h 448"/>
                <a:gd name="T18" fmla="*/ 634 w 1293"/>
                <a:gd name="T19" fmla="*/ 265 h 448"/>
                <a:gd name="T20" fmla="*/ 543 w 1293"/>
                <a:gd name="T21" fmla="*/ 210 h 448"/>
                <a:gd name="T22" fmla="*/ 552 w 1293"/>
                <a:gd name="T23" fmla="*/ 92 h 448"/>
                <a:gd name="T24" fmla="*/ 515 w 1293"/>
                <a:gd name="T25" fmla="*/ 82 h 448"/>
                <a:gd name="T26" fmla="*/ 351 w 1293"/>
                <a:gd name="T27" fmla="*/ 73 h 448"/>
                <a:gd name="T28" fmla="*/ 177 w 1293"/>
                <a:gd name="T29" fmla="*/ 37 h 448"/>
                <a:gd name="T30" fmla="*/ 31 w 1293"/>
                <a:gd name="T31" fmla="*/ 0 h 448"/>
                <a:gd name="T32" fmla="*/ 40 w 1293"/>
                <a:gd name="T33" fmla="*/ 210 h 448"/>
                <a:gd name="T34" fmla="*/ 13 w 1293"/>
                <a:gd name="T35" fmla="*/ 393 h 448"/>
                <a:gd name="T36" fmla="*/ 40 w 1293"/>
                <a:gd name="T37" fmla="*/ 384 h 448"/>
                <a:gd name="T38" fmla="*/ 86 w 1293"/>
                <a:gd name="T39" fmla="*/ 338 h 448"/>
                <a:gd name="T40" fmla="*/ 113 w 1293"/>
                <a:gd name="T41" fmla="*/ 311 h 448"/>
                <a:gd name="T42" fmla="*/ 168 w 1293"/>
                <a:gd name="T43" fmla="*/ 293 h 448"/>
                <a:gd name="T44" fmla="*/ 195 w 1293"/>
                <a:gd name="T45" fmla="*/ 302 h 448"/>
                <a:gd name="T46" fmla="*/ 214 w 1293"/>
                <a:gd name="T47" fmla="*/ 320 h 448"/>
                <a:gd name="T48" fmla="*/ 424 w 1293"/>
                <a:gd name="T49" fmla="*/ 348 h 448"/>
                <a:gd name="T50" fmla="*/ 470 w 1293"/>
                <a:gd name="T51" fmla="*/ 412 h 448"/>
                <a:gd name="T52" fmla="*/ 790 w 1293"/>
                <a:gd name="T53" fmla="*/ 402 h 448"/>
                <a:gd name="T54" fmla="*/ 771 w 1293"/>
                <a:gd name="T55" fmla="*/ 348 h 448"/>
                <a:gd name="T56" fmla="*/ 845 w 1293"/>
                <a:gd name="T57" fmla="*/ 284 h 448"/>
                <a:gd name="T58" fmla="*/ 854 w 1293"/>
                <a:gd name="T59" fmla="*/ 412 h 448"/>
                <a:gd name="T60" fmla="*/ 909 w 1293"/>
                <a:gd name="T61" fmla="*/ 448 h 448"/>
                <a:gd name="T62" fmla="*/ 1082 w 1293"/>
                <a:gd name="T63" fmla="*/ 439 h 448"/>
                <a:gd name="T64" fmla="*/ 1137 w 1293"/>
                <a:gd name="T65" fmla="*/ 421 h 448"/>
                <a:gd name="T66" fmla="*/ 1082 w 1293"/>
                <a:gd name="T67" fmla="*/ 348 h 448"/>
                <a:gd name="T68" fmla="*/ 1137 w 1293"/>
                <a:gd name="T69" fmla="*/ 284 h 448"/>
                <a:gd name="T70" fmla="*/ 1174 w 1293"/>
                <a:gd name="T71" fmla="*/ 293 h 448"/>
                <a:gd name="T72" fmla="*/ 1201 w 1293"/>
                <a:gd name="T73" fmla="*/ 384 h 448"/>
                <a:gd name="T74" fmla="*/ 1256 w 1293"/>
                <a:gd name="T75" fmla="*/ 402 h 448"/>
                <a:gd name="T76" fmla="*/ 1293 w 1293"/>
                <a:gd name="T77" fmla="*/ 39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3" h="448">
                  <a:moveTo>
                    <a:pt x="1155" y="201"/>
                  </a:moveTo>
                  <a:cubicBezTo>
                    <a:pt x="1118" y="146"/>
                    <a:pt x="1093" y="137"/>
                    <a:pt x="1027" y="128"/>
                  </a:cubicBezTo>
                  <a:cubicBezTo>
                    <a:pt x="968" y="108"/>
                    <a:pt x="999" y="158"/>
                    <a:pt x="982" y="210"/>
                  </a:cubicBezTo>
                  <a:cubicBezTo>
                    <a:pt x="975" y="229"/>
                    <a:pt x="951" y="233"/>
                    <a:pt x="936" y="238"/>
                  </a:cubicBezTo>
                  <a:cubicBezTo>
                    <a:pt x="864" y="228"/>
                    <a:pt x="836" y="219"/>
                    <a:pt x="872" y="128"/>
                  </a:cubicBezTo>
                  <a:cubicBezTo>
                    <a:pt x="876" y="118"/>
                    <a:pt x="907" y="118"/>
                    <a:pt x="899" y="110"/>
                  </a:cubicBezTo>
                  <a:cubicBezTo>
                    <a:pt x="890" y="101"/>
                    <a:pt x="875" y="118"/>
                    <a:pt x="863" y="119"/>
                  </a:cubicBezTo>
                  <a:cubicBezTo>
                    <a:pt x="805" y="124"/>
                    <a:pt x="747" y="125"/>
                    <a:pt x="689" y="128"/>
                  </a:cubicBezTo>
                  <a:cubicBezTo>
                    <a:pt x="696" y="135"/>
                    <a:pt x="733" y="168"/>
                    <a:pt x="735" y="183"/>
                  </a:cubicBezTo>
                  <a:cubicBezTo>
                    <a:pt x="743" y="240"/>
                    <a:pt x="675" y="255"/>
                    <a:pt x="634" y="265"/>
                  </a:cubicBezTo>
                  <a:cubicBezTo>
                    <a:pt x="530" y="250"/>
                    <a:pt x="597" y="267"/>
                    <a:pt x="543" y="210"/>
                  </a:cubicBezTo>
                  <a:cubicBezTo>
                    <a:pt x="546" y="171"/>
                    <a:pt x="560" y="131"/>
                    <a:pt x="552" y="92"/>
                  </a:cubicBezTo>
                  <a:cubicBezTo>
                    <a:pt x="549" y="80"/>
                    <a:pt x="528" y="83"/>
                    <a:pt x="515" y="82"/>
                  </a:cubicBezTo>
                  <a:cubicBezTo>
                    <a:pt x="460" y="77"/>
                    <a:pt x="406" y="76"/>
                    <a:pt x="351" y="73"/>
                  </a:cubicBezTo>
                  <a:cubicBezTo>
                    <a:pt x="278" y="49"/>
                    <a:pt x="258" y="45"/>
                    <a:pt x="177" y="37"/>
                  </a:cubicBezTo>
                  <a:cubicBezTo>
                    <a:pt x="130" y="21"/>
                    <a:pt x="80" y="10"/>
                    <a:pt x="31" y="0"/>
                  </a:cubicBezTo>
                  <a:cubicBezTo>
                    <a:pt x="63" y="99"/>
                    <a:pt x="55" y="51"/>
                    <a:pt x="40" y="210"/>
                  </a:cubicBezTo>
                  <a:cubicBezTo>
                    <a:pt x="35" y="264"/>
                    <a:pt x="0" y="339"/>
                    <a:pt x="13" y="393"/>
                  </a:cubicBezTo>
                  <a:cubicBezTo>
                    <a:pt x="15" y="402"/>
                    <a:pt x="31" y="387"/>
                    <a:pt x="40" y="384"/>
                  </a:cubicBezTo>
                  <a:cubicBezTo>
                    <a:pt x="55" y="369"/>
                    <a:pt x="71" y="353"/>
                    <a:pt x="86" y="338"/>
                  </a:cubicBezTo>
                  <a:cubicBezTo>
                    <a:pt x="95" y="329"/>
                    <a:pt x="101" y="315"/>
                    <a:pt x="113" y="311"/>
                  </a:cubicBezTo>
                  <a:cubicBezTo>
                    <a:pt x="131" y="305"/>
                    <a:pt x="168" y="293"/>
                    <a:pt x="168" y="293"/>
                  </a:cubicBezTo>
                  <a:cubicBezTo>
                    <a:pt x="177" y="296"/>
                    <a:pt x="187" y="297"/>
                    <a:pt x="195" y="302"/>
                  </a:cubicBezTo>
                  <a:cubicBezTo>
                    <a:pt x="203" y="306"/>
                    <a:pt x="206" y="317"/>
                    <a:pt x="214" y="320"/>
                  </a:cubicBezTo>
                  <a:cubicBezTo>
                    <a:pt x="278" y="345"/>
                    <a:pt x="360" y="343"/>
                    <a:pt x="424" y="348"/>
                  </a:cubicBezTo>
                  <a:cubicBezTo>
                    <a:pt x="466" y="362"/>
                    <a:pt x="457" y="372"/>
                    <a:pt x="470" y="412"/>
                  </a:cubicBezTo>
                  <a:cubicBezTo>
                    <a:pt x="577" y="409"/>
                    <a:pt x="686" y="424"/>
                    <a:pt x="790" y="402"/>
                  </a:cubicBezTo>
                  <a:cubicBezTo>
                    <a:pt x="809" y="398"/>
                    <a:pt x="771" y="348"/>
                    <a:pt x="771" y="348"/>
                  </a:cubicBezTo>
                  <a:cubicBezTo>
                    <a:pt x="784" y="275"/>
                    <a:pt x="773" y="268"/>
                    <a:pt x="845" y="284"/>
                  </a:cubicBezTo>
                  <a:cubicBezTo>
                    <a:pt x="848" y="327"/>
                    <a:pt x="838" y="372"/>
                    <a:pt x="854" y="412"/>
                  </a:cubicBezTo>
                  <a:cubicBezTo>
                    <a:pt x="862" y="432"/>
                    <a:pt x="909" y="448"/>
                    <a:pt x="909" y="448"/>
                  </a:cubicBezTo>
                  <a:cubicBezTo>
                    <a:pt x="967" y="445"/>
                    <a:pt x="1025" y="446"/>
                    <a:pt x="1082" y="439"/>
                  </a:cubicBezTo>
                  <a:cubicBezTo>
                    <a:pt x="1101" y="437"/>
                    <a:pt x="1137" y="421"/>
                    <a:pt x="1137" y="421"/>
                  </a:cubicBezTo>
                  <a:cubicBezTo>
                    <a:pt x="1124" y="369"/>
                    <a:pt x="1117" y="381"/>
                    <a:pt x="1082" y="348"/>
                  </a:cubicBezTo>
                  <a:cubicBezTo>
                    <a:pt x="1094" y="312"/>
                    <a:pt x="1106" y="305"/>
                    <a:pt x="1137" y="284"/>
                  </a:cubicBezTo>
                  <a:cubicBezTo>
                    <a:pt x="1149" y="287"/>
                    <a:pt x="1167" y="282"/>
                    <a:pt x="1174" y="293"/>
                  </a:cubicBezTo>
                  <a:cubicBezTo>
                    <a:pt x="1190" y="318"/>
                    <a:pt x="1168" y="364"/>
                    <a:pt x="1201" y="384"/>
                  </a:cubicBezTo>
                  <a:cubicBezTo>
                    <a:pt x="1217" y="394"/>
                    <a:pt x="1256" y="402"/>
                    <a:pt x="1256" y="402"/>
                  </a:cubicBezTo>
                  <a:cubicBezTo>
                    <a:pt x="1268" y="399"/>
                    <a:pt x="1293" y="393"/>
                    <a:pt x="1293" y="393"/>
                  </a:cubicBez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nvGrpSpPr>
            <p:cNvPr id="474136" name="Group 24"/>
            <p:cNvGrpSpPr>
              <a:grpSpLocks/>
            </p:cNvGrpSpPr>
            <p:nvPr/>
          </p:nvGrpSpPr>
          <p:grpSpPr bwMode="auto">
            <a:xfrm flipH="1">
              <a:off x="2041" y="3216"/>
              <a:ext cx="96" cy="272"/>
              <a:chOff x="843" y="2880"/>
              <a:chExt cx="216" cy="576"/>
            </a:xfrm>
          </p:grpSpPr>
          <p:sp>
            <p:nvSpPr>
              <p:cNvPr id="474137" name="Freeform 2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38" name="Freeform 2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39" name="Group 27"/>
            <p:cNvGrpSpPr>
              <a:grpSpLocks/>
            </p:cNvGrpSpPr>
            <p:nvPr/>
          </p:nvGrpSpPr>
          <p:grpSpPr bwMode="auto">
            <a:xfrm flipH="1">
              <a:off x="1945" y="3068"/>
              <a:ext cx="96" cy="272"/>
              <a:chOff x="843" y="2880"/>
              <a:chExt cx="216" cy="576"/>
            </a:xfrm>
          </p:grpSpPr>
          <p:sp>
            <p:nvSpPr>
              <p:cNvPr id="474140" name="Freeform 2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41" name="Freeform 2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42" name="Group 30"/>
            <p:cNvGrpSpPr>
              <a:grpSpLocks/>
            </p:cNvGrpSpPr>
            <p:nvPr/>
          </p:nvGrpSpPr>
          <p:grpSpPr bwMode="auto">
            <a:xfrm flipH="1">
              <a:off x="2224" y="3027"/>
              <a:ext cx="96" cy="272"/>
              <a:chOff x="843" y="2880"/>
              <a:chExt cx="216" cy="576"/>
            </a:xfrm>
          </p:grpSpPr>
          <p:sp>
            <p:nvSpPr>
              <p:cNvPr id="474143" name="Freeform 3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44" name="Freeform 3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45" name="Group 33"/>
            <p:cNvGrpSpPr>
              <a:grpSpLocks/>
            </p:cNvGrpSpPr>
            <p:nvPr/>
          </p:nvGrpSpPr>
          <p:grpSpPr bwMode="auto">
            <a:xfrm>
              <a:off x="2458" y="3211"/>
              <a:ext cx="361" cy="272"/>
              <a:chOff x="843" y="2880"/>
              <a:chExt cx="216" cy="576"/>
            </a:xfrm>
          </p:grpSpPr>
          <p:sp>
            <p:nvSpPr>
              <p:cNvPr id="474146" name="Freeform 3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47" name="Freeform 3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48" name="Group 36"/>
            <p:cNvGrpSpPr>
              <a:grpSpLocks/>
            </p:cNvGrpSpPr>
            <p:nvPr/>
          </p:nvGrpSpPr>
          <p:grpSpPr bwMode="auto">
            <a:xfrm flipH="1">
              <a:off x="1725" y="3212"/>
              <a:ext cx="96" cy="272"/>
              <a:chOff x="843" y="2880"/>
              <a:chExt cx="216" cy="576"/>
            </a:xfrm>
          </p:grpSpPr>
          <p:sp>
            <p:nvSpPr>
              <p:cNvPr id="474149" name="Freeform 3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50" name="Freeform 3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151" name="Line 39"/>
            <p:cNvSpPr>
              <a:spLocks noChangeShapeType="1"/>
            </p:cNvSpPr>
            <p:nvPr/>
          </p:nvSpPr>
          <p:spPr bwMode="auto">
            <a:xfrm flipH="1" flipV="1">
              <a:off x="1920" y="3152"/>
              <a:ext cx="46" cy="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4152" name="Freeform 40"/>
            <p:cNvSpPr>
              <a:spLocks/>
            </p:cNvSpPr>
            <p:nvPr/>
          </p:nvSpPr>
          <p:spPr bwMode="auto">
            <a:xfrm>
              <a:off x="750" y="2739"/>
              <a:ext cx="411" cy="503"/>
            </a:xfrm>
            <a:custGeom>
              <a:avLst/>
              <a:gdLst>
                <a:gd name="T0" fmla="*/ 110 w 411"/>
                <a:gd name="T1" fmla="*/ 503 h 503"/>
                <a:gd name="T2" fmla="*/ 0 w 411"/>
                <a:gd name="T3" fmla="*/ 476 h 503"/>
                <a:gd name="T4" fmla="*/ 411 w 411"/>
                <a:gd name="T5" fmla="*/ 0 h 503"/>
              </a:gdLst>
              <a:ahLst/>
              <a:cxnLst>
                <a:cxn ang="0">
                  <a:pos x="T0" y="T1"/>
                </a:cxn>
                <a:cxn ang="0">
                  <a:pos x="T2" y="T3"/>
                </a:cxn>
                <a:cxn ang="0">
                  <a:pos x="T4" y="T5"/>
                </a:cxn>
              </a:cxnLst>
              <a:rect l="0" t="0" r="r" b="b"/>
              <a:pathLst>
                <a:path w="411" h="503">
                  <a:moveTo>
                    <a:pt x="110" y="503"/>
                  </a:moveTo>
                  <a:lnTo>
                    <a:pt x="0" y="476"/>
                  </a:lnTo>
                  <a:lnTo>
                    <a:pt x="411" y="0"/>
                  </a:ln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grpSp>
      <p:grpSp>
        <p:nvGrpSpPr>
          <p:cNvPr id="474153" name="Group 41"/>
          <p:cNvGrpSpPr>
            <a:grpSpLocks/>
          </p:cNvGrpSpPr>
          <p:nvPr/>
        </p:nvGrpSpPr>
        <p:grpSpPr bwMode="auto">
          <a:xfrm>
            <a:off x="355600" y="2913063"/>
            <a:ext cx="3889375" cy="1081087"/>
            <a:chOff x="224" y="1367"/>
            <a:chExt cx="2450" cy="681"/>
          </a:xfrm>
        </p:grpSpPr>
        <p:sp>
          <p:nvSpPr>
            <p:cNvPr id="474154" name="Oval 42"/>
            <p:cNvSpPr>
              <a:spLocks noChangeArrowheads="1"/>
            </p:cNvSpPr>
            <p:nvPr/>
          </p:nvSpPr>
          <p:spPr bwMode="auto">
            <a:xfrm flipV="1">
              <a:off x="1426" y="1856"/>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55" name="AutoShape 43"/>
            <p:cNvSpPr>
              <a:spLocks noChangeArrowheads="1"/>
            </p:cNvSpPr>
            <p:nvPr/>
          </p:nvSpPr>
          <p:spPr bwMode="auto">
            <a:xfrm rot="5400000" flipH="1">
              <a:off x="669" y="1315"/>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56" name="AutoShape 44"/>
            <p:cNvSpPr>
              <a:spLocks noChangeArrowheads="1"/>
            </p:cNvSpPr>
            <p:nvPr/>
          </p:nvSpPr>
          <p:spPr bwMode="auto">
            <a:xfrm rot="-5400000">
              <a:off x="1957" y="1331"/>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157" name="Group 45"/>
            <p:cNvGrpSpPr>
              <a:grpSpLocks/>
            </p:cNvGrpSpPr>
            <p:nvPr/>
          </p:nvGrpSpPr>
          <p:grpSpPr bwMode="auto">
            <a:xfrm>
              <a:off x="1426" y="1519"/>
              <a:ext cx="96" cy="272"/>
              <a:chOff x="843" y="2880"/>
              <a:chExt cx="216" cy="576"/>
            </a:xfrm>
          </p:grpSpPr>
          <p:sp>
            <p:nvSpPr>
              <p:cNvPr id="474158" name="Freeform 4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59" name="Freeform 4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60" name="Group 48"/>
            <p:cNvGrpSpPr>
              <a:grpSpLocks/>
            </p:cNvGrpSpPr>
            <p:nvPr/>
          </p:nvGrpSpPr>
          <p:grpSpPr bwMode="auto">
            <a:xfrm>
              <a:off x="1491" y="1520"/>
              <a:ext cx="96" cy="184"/>
              <a:chOff x="843" y="2880"/>
              <a:chExt cx="216" cy="576"/>
            </a:xfrm>
          </p:grpSpPr>
          <p:sp>
            <p:nvSpPr>
              <p:cNvPr id="474161" name="Freeform 4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62" name="Freeform 5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63" name="Group 51"/>
            <p:cNvGrpSpPr>
              <a:grpSpLocks/>
            </p:cNvGrpSpPr>
            <p:nvPr/>
          </p:nvGrpSpPr>
          <p:grpSpPr bwMode="auto">
            <a:xfrm>
              <a:off x="1467" y="1574"/>
              <a:ext cx="160" cy="272"/>
              <a:chOff x="843" y="2880"/>
              <a:chExt cx="216" cy="576"/>
            </a:xfrm>
          </p:grpSpPr>
          <p:sp>
            <p:nvSpPr>
              <p:cNvPr id="474164" name="Freeform 5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65" name="Freeform 5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66" name="Group 54"/>
            <p:cNvGrpSpPr>
              <a:grpSpLocks/>
            </p:cNvGrpSpPr>
            <p:nvPr/>
          </p:nvGrpSpPr>
          <p:grpSpPr bwMode="auto">
            <a:xfrm>
              <a:off x="1627" y="1537"/>
              <a:ext cx="290" cy="322"/>
              <a:chOff x="1627" y="1398"/>
              <a:chExt cx="290" cy="322"/>
            </a:xfrm>
          </p:grpSpPr>
          <p:sp>
            <p:nvSpPr>
              <p:cNvPr id="474167" name="Freeform 55"/>
              <p:cNvSpPr>
                <a:spLocks/>
              </p:cNvSpPr>
              <p:nvPr/>
            </p:nvSpPr>
            <p:spPr bwMode="auto">
              <a:xfrm>
                <a:off x="1627" y="1534"/>
                <a:ext cx="92" cy="186"/>
              </a:xfrm>
              <a:custGeom>
                <a:avLst/>
                <a:gdLst>
                  <a:gd name="T0" fmla="*/ 0 w 92"/>
                  <a:gd name="T1" fmla="*/ 3 h 186"/>
                  <a:gd name="T2" fmla="*/ 46 w 92"/>
                  <a:gd name="T3" fmla="*/ 30 h 186"/>
                  <a:gd name="T4" fmla="*/ 92 w 92"/>
                  <a:gd name="T5" fmla="*/ 186 h 186"/>
                </a:gdLst>
                <a:ahLst/>
                <a:cxnLst>
                  <a:cxn ang="0">
                    <a:pos x="T0" y="T1"/>
                  </a:cxn>
                  <a:cxn ang="0">
                    <a:pos x="T2" y="T3"/>
                  </a:cxn>
                  <a:cxn ang="0">
                    <a:pos x="T4" y="T5"/>
                  </a:cxn>
                </a:cxnLst>
                <a:rect l="0" t="0" r="r" b="b"/>
                <a:pathLst>
                  <a:path w="92" h="186">
                    <a:moveTo>
                      <a:pt x="0" y="3"/>
                    </a:moveTo>
                    <a:cubicBezTo>
                      <a:pt x="15" y="1"/>
                      <a:pt x="31" y="0"/>
                      <a:pt x="46" y="30"/>
                    </a:cubicBezTo>
                    <a:cubicBezTo>
                      <a:pt x="61" y="60"/>
                      <a:pt x="76" y="123"/>
                      <a:pt x="92" y="186"/>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4168" name="Freeform 56"/>
              <p:cNvSpPr>
                <a:spLocks/>
              </p:cNvSpPr>
              <p:nvPr/>
            </p:nvSpPr>
            <p:spPr bwMode="auto">
              <a:xfrm>
                <a:off x="1633" y="1398"/>
                <a:ext cx="284" cy="244"/>
              </a:xfrm>
              <a:custGeom>
                <a:avLst/>
                <a:gdLst>
                  <a:gd name="T0" fmla="*/ 0 w 284"/>
                  <a:gd name="T1" fmla="*/ 43 h 244"/>
                  <a:gd name="T2" fmla="*/ 159 w 284"/>
                  <a:gd name="T3" fmla="*/ 1 h 244"/>
                  <a:gd name="T4" fmla="*/ 241 w 284"/>
                  <a:gd name="T5" fmla="*/ 47 h 244"/>
                  <a:gd name="T6" fmla="*/ 284 w 284"/>
                  <a:gd name="T7" fmla="*/ 244 h 244"/>
                </a:gdLst>
                <a:ahLst/>
                <a:cxnLst>
                  <a:cxn ang="0">
                    <a:pos x="T0" y="T1"/>
                  </a:cxn>
                  <a:cxn ang="0">
                    <a:pos x="T2" y="T3"/>
                  </a:cxn>
                  <a:cxn ang="0">
                    <a:pos x="T4" y="T5"/>
                  </a:cxn>
                  <a:cxn ang="0">
                    <a:pos x="T6" y="T7"/>
                  </a:cxn>
                </a:cxnLst>
                <a:rect l="0" t="0" r="r" b="b"/>
                <a:pathLst>
                  <a:path w="284" h="244">
                    <a:moveTo>
                      <a:pt x="0" y="43"/>
                    </a:moveTo>
                    <a:cubicBezTo>
                      <a:pt x="26" y="36"/>
                      <a:pt x="119" y="0"/>
                      <a:pt x="159" y="1"/>
                    </a:cubicBezTo>
                    <a:cubicBezTo>
                      <a:pt x="199" y="2"/>
                      <a:pt x="220" y="6"/>
                      <a:pt x="241" y="47"/>
                    </a:cubicBezTo>
                    <a:cubicBezTo>
                      <a:pt x="262" y="88"/>
                      <a:pt x="275" y="203"/>
                      <a:pt x="284" y="244"/>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169" name="Freeform 57"/>
              <p:cNvSpPr>
                <a:spLocks/>
              </p:cNvSpPr>
              <p:nvPr/>
            </p:nvSpPr>
            <p:spPr bwMode="auto">
              <a:xfrm>
                <a:off x="1647" y="1468"/>
                <a:ext cx="165" cy="196"/>
              </a:xfrm>
              <a:custGeom>
                <a:avLst/>
                <a:gdLst>
                  <a:gd name="T0" fmla="*/ 0 w 165"/>
                  <a:gd name="T1" fmla="*/ 13 h 196"/>
                  <a:gd name="T2" fmla="*/ 118 w 165"/>
                  <a:gd name="T3" fmla="*/ 31 h 196"/>
                  <a:gd name="T4" fmla="*/ 165 w 165"/>
                  <a:gd name="T5" fmla="*/ 196 h 196"/>
                </a:gdLst>
                <a:ahLst/>
                <a:cxnLst>
                  <a:cxn ang="0">
                    <a:pos x="T0" y="T1"/>
                  </a:cxn>
                  <a:cxn ang="0">
                    <a:pos x="T2" y="T3"/>
                  </a:cxn>
                  <a:cxn ang="0">
                    <a:pos x="T4" y="T5"/>
                  </a:cxn>
                </a:cxnLst>
                <a:rect l="0" t="0" r="r" b="b"/>
                <a:pathLst>
                  <a:path w="165" h="196">
                    <a:moveTo>
                      <a:pt x="0" y="13"/>
                    </a:moveTo>
                    <a:cubicBezTo>
                      <a:pt x="20" y="16"/>
                      <a:pt x="91" y="0"/>
                      <a:pt x="118" y="31"/>
                    </a:cubicBezTo>
                    <a:cubicBezTo>
                      <a:pt x="145" y="62"/>
                      <a:pt x="155" y="162"/>
                      <a:pt x="165" y="196"/>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grpSp>
          <p:nvGrpSpPr>
            <p:cNvPr id="474170" name="Group 58"/>
            <p:cNvGrpSpPr>
              <a:grpSpLocks/>
            </p:cNvGrpSpPr>
            <p:nvPr/>
          </p:nvGrpSpPr>
          <p:grpSpPr bwMode="auto">
            <a:xfrm flipH="1">
              <a:off x="1110" y="1537"/>
              <a:ext cx="290" cy="322"/>
              <a:chOff x="1627" y="1398"/>
              <a:chExt cx="290" cy="322"/>
            </a:xfrm>
          </p:grpSpPr>
          <p:sp>
            <p:nvSpPr>
              <p:cNvPr id="474171" name="Freeform 59"/>
              <p:cNvSpPr>
                <a:spLocks/>
              </p:cNvSpPr>
              <p:nvPr/>
            </p:nvSpPr>
            <p:spPr bwMode="auto">
              <a:xfrm>
                <a:off x="1627" y="1534"/>
                <a:ext cx="92" cy="186"/>
              </a:xfrm>
              <a:custGeom>
                <a:avLst/>
                <a:gdLst>
                  <a:gd name="T0" fmla="*/ 0 w 92"/>
                  <a:gd name="T1" fmla="*/ 3 h 186"/>
                  <a:gd name="T2" fmla="*/ 46 w 92"/>
                  <a:gd name="T3" fmla="*/ 30 h 186"/>
                  <a:gd name="T4" fmla="*/ 92 w 92"/>
                  <a:gd name="T5" fmla="*/ 186 h 186"/>
                </a:gdLst>
                <a:ahLst/>
                <a:cxnLst>
                  <a:cxn ang="0">
                    <a:pos x="T0" y="T1"/>
                  </a:cxn>
                  <a:cxn ang="0">
                    <a:pos x="T2" y="T3"/>
                  </a:cxn>
                  <a:cxn ang="0">
                    <a:pos x="T4" y="T5"/>
                  </a:cxn>
                </a:cxnLst>
                <a:rect l="0" t="0" r="r" b="b"/>
                <a:pathLst>
                  <a:path w="92" h="186">
                    <a:moveTo>
                      <a:pt x="0" y="3"/>
                    </a:moveTo>
                    <a:cubicBezTo>
                      <a:pt x="15" y="1"/>
                      <a:pt x="31" y="0"/>
                      <a:pt x="46" y="30"/>
                    </a:cubicBezTo>
                    <a:cubicBezTo>
                      <a:pt x="61" y="60"/>
                      <a:pt x="76" y="123"/>
                      <a:pt x="92" y="186"/>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474172" name="Freeform 60"/>
              <p:cNvSpPr>
                <a:spLocks/>
              </p:cNvSpPr>
              <p:nvPr/>
            </p:nvSpPr>
            <p:spPr bwMode="auto">
              <a:xfrm>
                <a:off x="1633" y="1398"/>
                <a:ext cx="284" cy="244"/>
              </a:xfrm>
              <a:custGeom>
                <a:avLst/>
                <a:gdLst>
                  <a:gd name="T0" fmla="*/ 0 w 284"/>
                  <a:gd name="T1" fmla="*/ 43 h 244"/>
                  <a:gd name="T2" fmla="*/ 159 w 284"/>
                  <a:gd name="T3" fmla="*/ 1 h 244"/>
                  <a:gd name="T4" fmla="*/ 241 w 284"/>
                  <a:gd name="T5" fmla="*/ 47 h 244"/>
                  <a:gd name="T6" fmla="*/ 284 w 284"/>
                  <a:gd name="T7" fmla="*/ 244 h 244"/>
                </a:gdLst>
                <a:ahLst/>
                <a:cxnLst>
                  <a:cxn ang="0">
                    <a:pos x="T0" y="T1"/>
                  </a:cxn>
                  <a:cxn ang="0">
                    <a:pos x="T2" y="T3"/>
                  </a:cxn>
                  <a:cxn ang="0">
                    <a:pos x="T4" y="T5"/>
                  </a:cxn>
                  <a:cxn ang="0">
                    <a:pos x="T6" y="T7"/>
                  </a:cxn>
                </a:cxnLst>
                <a:rect l="0" t="0" r="r" b="b"/>
                <a:pathLst>
                  <a:path w="284" h="244">
                    <a:moveTo>
                      <a:pt x="0" y="43"/>
                    </a:moveTo>
                    <a:cubicBezTo>
                      <a:pt x="26" y="36"/>
                      <a:pt x="119" y="0"/>
                      <a:pt x="159" y="1"/>
                    </a:cubicBezTo>
                    <a:cubicBezTo>
                      <a:pt x="199" y="2"/>
                      <a:pt x="220" y="6"/>
                      <a:pt x="241" y="47"/>
                    </a:cubicBezTo>
                    <a:cubicBezTo>
                      <a:pt x="262" y="88"/>
                      <a:pt x="275" y="203"/>
                      <a:pt x="284" y="244"/>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173" name="Freeform 61"/>
              <p:cNvSpPr>
                <a:spLocks/>
              </p:cNvSpPr>
              <p:nvPr/>
            </p:nvSpPr>
            <p:spPr bwMode="auto">
              <a:xfrm>
                <a:off x="1647" y="1468"/>
                <a:ext cx="165" cy="196"/>
              </a:xfrm>
              <a:custGeom>
                <a:avLst/>
                <a:gdLst>
                  <a:gd name="T0" fmla="*/ 0 w 165"/>
                  <a:gd name="T1" fmla="*/ 13 h 196"/>
                  <a:gd name="T2" fmla="*/ 118 w 165"/>
                  <a:gd name="T3" fmla="*/ 31 h 196"/>
                  <a:gd name="T4" fmla="*/ 165 w 165"/>
                  <a:gd name="T5" fmla="*/ 196 h 196"/>
                </a:gdLst>
                <a:ahLst/>
                <a:cxnLst>
                  <a:cxn ang="0">
                    <a:pos x="T0" y="T1"/>
                  </a:cxn>
                  <a:cxn ang="0">
                    <a:pos x="T2" y="T3"/>
                  </a:cxn>
                  <a:cxn ang="0">
                    <a:pos x="T4" y="T5"/>
                  </a:cxn>
                </a:cxnLst>
                <a:rect l="0" t="0" r="r" b="b"/>
                <a:pathLst>
                  <a:path w="165" h="196">
                    <a:moveTo>
                      <a:pt x="0" y="13"/>
                    </a:moveTo>
                    <a:cubicBezTo>
                      <a:pt x="20" y="16"/>
                      <a:pt x="91" y="0"/>
                      <a:pt x="118" y="31"/>
                    </a:cubicBezTo>
                    <a:cubicBezTo>
                      <a:pt x="145" y="62"/>
                      <a:pt x="155" y="162"/>
                      <a:pt x="165" y="196"/>
                    </a:cubicBezTo>
                  </a:path>
                </a:pathLst>
              </a:custGeom>
              <a:noFill/>
              <a:ln w="38100" cap="flat" cmpd="sng">
                <a:solidFill>
                  <a:schemeClr val="bg1"/>
                </a:solidFill>
                <a:prstDash val="solid"/>
                <a:round/>
                <a:headEnd type="none" w="med" len="med"/>
                <a:tailEnd type="stealth"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4174" name="Line 62"/>
            <p:cNvSpPr>
              <a:spLocks noChangeShapeType="1"/>
            </p:cNvSpPr>
            <p:nvPr/>
          </p:nvSpPr>
          <p:spPr bwMode="auto">
            <a:xfrm flipV="1">
              <a:off x="1971" y="1367"/>
              <a:ext cx="439" cy="475"/>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474175" name="AutoShape 63" descr="70%"/>
          <p:cNvSpPr>
            <a:spLocks noChangeArrowheads="1"/>
          </p:cNvSpPr>
          <p:nvPr/>
        </p:nvSpPr>
        <p:spPr bwMode="auto">
          <a:xfrm>
            <a:off x="5867400" y="4549775"/>
            <a:ext cx="2208213" cy="2017713"/>
          </a:xfrm>
          <a:custGeom>
            <a:avLst/>
            <a:gdLst>
              <a:gd name="G0" fmla="+- 4396 0 0"/>
              <a:gd name="G1" fmla="+- -10155219 0 0"/>
              <a:gd name="G2" fmla="+- 0 0 -10155219"/>
              <a:gd name="T0" fmla="*/ 0 256 1"/>
              <a:gd name="T1" fmla="*/ 180 256 1"/>
              <a:gd name="G3" fmla="+- -10155219 T0 T1"/>
              <a:gd name="T2" fmla="*/ 0 256 1"/>
              <a:gd name="T3" fmla="*/ 90 256 1"/>
              <a:gd name="G4" fmla="+- -10155219 T2 T3"/>
              <a:gd name="G5" fmla="*/ G4 2 1"/>
              <a:gd name="T4" fmla="*/ 90 256 1"/>
              <a:gd name="T5" fmla="*/ 0 256 1"/>
              <a:gd name="G6" fmla="+- -10155219 T4 T5"/>
              <a:gd name="G7" fmla="*/ G6 2 1"/>
              <a:gd name="G8" fmla="abs -10155219"/>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396"/>
              <a:gd name="G18" fmla="*/ 4396 1 2"/>
              <a:gd name="G19" fmla="+- G18 5400 0"/>
              <a:gd name="G20" fmla="cos G19 -10155219"/>
              <a:gd name="G21" fmla="sin G19 -10155219"/>
              <a:gd name="G22" fmla="+- G20 10800 0"/>
              <a:gd name="G23" fmla="+- G21 10800 0"/>
              <a:gd name="G24" fmla="+- 10800 0 G20"/>
              <a:gd name="G25" fmla="+- 4396 10800 0"/>
              <a:gd name="G26" fmla="?: G9 G17 G25"/>
              <a:gd name="G27" fmla="?: G9 0 21600"/>
              <a:gd name="G28" fmla="cos 10800 -10155219"/>
              <a:gd name="G29" fmla="sin 10800 -10155219"/>
              <a:gd name="G30" fmla="sin 4396 -10155219"/>
              <a:gd name="G31" fmla="+- G28 10800 0"/>
              <a:gd name="G32" fmla="+- G29 10800 0"/>
              <a:gd name="G33" fmla="+- G30 10800 0"/>
              <a:gd name="G34" fmla="?: G4 0 G31"/>
              <a:gd name="G35" fmla="?: -10155219 G34 0"/>
              <a:gd name="G36" fmla="?: G6 G35 G31"/>
              <a:gd name="G37" fmla="+- 21600 0 G36"/>
              <a:gd name="G38" fmla="?: G4 0 G33"/>
              <a:gd name="G39" fmla="?: -10155219 G38 G32"/>
              <a:gd name="G40" fmla="?: G6 G39 0"/>
              <a:gd name="G41" fmla="?: G4 G32 21600"/>
              <a:gd name="G42" fmla="?: G6 G41 G33"/>
              <a:gd name="T12" fmla="*/ 10800 w 21600"/>
              <a:gd name="T13" fmla="*/ 0 h 21600"/>
              <a:gd name="T14" fmla="*/ 3916 w 21600"/>
              <a:gd name="T15" fmla="*/ 7583 h 21600"/>
              <a:gd name="T16" fmla="*/ 10800 w 21600"/>
              <a:gd name="T17" fmla="*/ 6404 h 21600"/>
              <a:gd name="T18" fmla="*/ 17684 w 21600"/>
              <a:gd name="T19" fmla="*/ 758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817" y="8939"/>
                </a:moveTo>
                <a:cubicBezTo>
                  <a:pt x="7539" y="7392"/>
                  <a:pt x="9092" y="6403"/>
                  <a:pt x="10800" y="6404"/>
                </a:cubicBezTo>
                <a:cubicBezTo>
                  <a:pt x="12507" y="6404"/>
                  <a:pt x="14060" y="7392"/>
                  <a:pt x="14782" y="8939"/>
                </a:cubicBezTo>
                <a:lnTo>
                  <a:pt x="20584" y="6228"/>
                </a:lnTo>
                <a:cubicBezTo>
                  <a:pt x="18809" y="2428"/>
                  <a:pt x="14994" y="-1"/>
                  <a:pt x="10799" y="0"/>
                </a:cubicBezTo>
                <a:cubicBezTo>
                  <a:pt x="6605" y="0"/>
                  <a:pt x="2790" y="2428"/>
                  <a:pt x="1015" y="6228"/>
                </a:cubicBezTo>
                <a:close/>
              </a:path>
            </a:pathLst>
          </a:custGeom>
          <a:pattFill prst="pct70">
            <a:fgClr>
              <a:srgbClr val="FFCC00"/>
            </a:fgClr>
            <a:bgClr>
              <a:schemeClr val="bg1"/>
            </a:bgClr>
          </a:patt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74176" name="AutoShape 64" descr="90%"/>
          <p:cNvSpPr>
            <a:spLocks noChangeArrowheads="1"/>
          </p:cNvSpPr>
          <p:nvPr/>
        </p:nvSpPr>
        <p:spPr bwMode="auto">
          <a:xfrm>
            <a:off x="6408738" y="5146675"/>
            <a:ext cx="1147762" cy="1044575"/>
          </a:xfrm>
          <a:custGeom>
            <a:avLst/>
            <a:gdLst>
              <a:gd name="G0" fmla="+- 4977 0 0"/>
              <a:gd name="G1" fmla="+- -9464063 0 0"/>
              <a:gd name="G2" fmla="+- 0 0 -9464063"/>
              <a:gd name="T0" fmla="*/ 0 256 1"/>
              <a:gd name="T1" fmla="*/ 180 256 1"/>
              <a:gd name="G3" fmla="+- -9464063 T0 T1"/>
              <a:gd name="T2" fmla="*/ 0 256 1"/>
              <a:gd name="T3" fmla="*/ 90 256 1"/>
              <a:gd name="G4" fmla="+- -9464063 T2 T3"/>
              <a:gd name="G5" fmla="*/ G4 2 1"/>
              <a:gd name="T4" fmla="*/ 90 256 1"/>
              <a:gd name="T5" fmla="*/ 0 256 1"/>
              <a:gd name="G6" fmla="+- -9464063 T4 T5"/>
              <a:gd name="G7" fmla="*/ G6 2 1"/>
              <a:gd name="G8" fmla="abs -946406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977"/>
              <a:gd name="G18" fmla="*/ 4977 1 2"/>
              <a:gd name="G19" fmla="+- G18 5400 0"/>
              <a:gd name="G20" fmla="cos G19 -9464063"/>
              <a:gd name="G21" fmla="sin G19 -9464063"/>
              <a:gd name="G22" fmla="+- G20 10800 0"/>
              <a:gd name="G23" fmla="+- G21 10800 0"/>
              <a:gd name="G24" fmla="+- 10800 0 G20"/>
              <a:gd name="G25" fmla="+- 4977 10800 0"/>
              <a:gd name="G26" fmla="?: G9 G17 G25"/>
              <a:gd name="G27" fmla="?: G9 0 21600"/>
              <a:gd name="G28" fmla="cos 10800 -9464063"/>
              <a:gd name="G29" fmla="sin 10800 -9464063"/>
              <a:gd name="G30" fmla="sin 4977 -9464063"/>
              <a:gd name="G31" fmla="+- G28 10800 0"/>
              <a:gd name="G32" fmla="+- G29 10800 0"/>
              <a:gd name="G33" fmla="+- G30 10800 0"/>
              <a:gd name="G34" fmla="?: G4 0 G31"/>
              <a:gd name="G35" fmla="?: -9464063 G34 0"/>
              <a:gd name="G36" fmla="?: G6 G35 G31"/>
              <a:gd name="G37" fmla="+- 21600 0 G36"/>
              <a:gd name="G38" fmla="?: G4 0 G33"/>
              <a:gd name="G39" fmla="?: -9464063 G38 G32"/>
              <a:gd name="G40" fmla="?: G6 G39 0"/>
              <a:gd name="G41" fmla="?: G4 G32 21600"/>
              <a:gd name="G42" fmla="?: G6 G41 G33"/>
              <a:gd name="T12" fmla="*/ 10800 w 21600"/>
              <a:gd name="T13" fmla="*/ 0 h 21600"/>
              <a:gd name="T14" fmla="*/ 4384 w 21600"/>
              <a:gd name="T15" fmla="*/ 6208 h 21600"/>
              <a:gd name="T16" fmla="*/ 10800 w 21600"/>
              <a:gd name="T17" fmla="*/ 5823 h 21600"/>
              <a:gd name="T18" fmla="*/ 17216 w 21600"/>
              <a:gd name="T19" fmla="*/ 620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752" y="7903"/>
                </a:moveTo>
                <a:cubicBezTo>
                  <a:pt x="7687" y="6597"/>
                  <a:pt x="9194" y="5822"/>
                  <a:pt x="10800" y="5823"/>
                </a:cubicBezTo>
                <a:cubicBezTo>
                  <a:pt x="12405" y="5823"/>
                  <a:pt x="13912" y="6597"/>
                  <a:pt x="14847" y="7903"/>
                </a:cubicBezTo>
                <a:lnTo>
                  <a:pt x="19582" y="4514"/>
                </a:lnTo>
                <a:cubicBezTo>
                  <a:pt x="17554" y="1681"/>
                  <a:pt x="14284" y="-1"/>
                  <a:pt x="10799" y="0"/>
                </a:cubicBezTo>
                <a:cubicBezTo>
                  <a:pt x="7315" y="0"/>
                  <a:pt x="4045" y="1681"/>
                  <a:pt x="2017" y="4514"/>
                </a:cubicBezTo>
                <a:close/>
              </a:path>
            </a:pathLst>
          </a:custGeom>
          <a:pattFill prst="pct90">
            <a:fgClr>
              <a:srgbClr val="FFCC00"/>
            </a:fgClr>
            <a:bgClr>
              <a:srgbClr val="FFFFFF"/>
            </a:bgClr>
          </a:patt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nvGrpSpPr>
          <p:cNvPr id="474177" name="Group 65"/>
          <p:cNvGrpSpPr>
            <a:grpSpLocks/>
          </p:cNvGrpSpPr>
          <p:nvPr/>
        </p:nvGrpSpPr>
        <p:grpSpPr bwMode="auto">
          <a:xfrm>
            <a:off x="4978400" y="5294313"/>
            <a:ext cx="3889375" cy="1038225"/>
            <a:chOff x="3063" y="1916"/>
            <a:chExt cx="2450" cy="654"/>
          </a:xfrm>
        </p:grpSpPr>
        <p:grpSp>
          <p:nvGrpSpPr>
            <p:cNvPr id="474178" name="Group 66"/>
            <p:cNvGrpSpPr>
              <a:grpSpLocks/>
            </p:cNvGrpSpPr>
            <p:nvPr/>
          </p:nvGrpSpPr>
          <p:grpSpPr bwMode="auto">
            <a:xfrm>
              <a:off x="4606" y="2298"/>
              <a:ext cx="96" cy="272"/>
              <a:chOff x="843" y="2880"/>
              <a:chExt cx="216" cy="576"/>
            </a:xfrm>
          </p:grpSpPr>
          <p:sp>
            <p:nvSpPr>
              <p:cNvPr id="474179" name="Freeform 6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80" name="Freeform 6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81" name="Group 69"/>
            <p:cNvGrpSpPr>
              <a:grpSpLocks/>
            </p:cNvGrpSpPr>
            <p:nvPr/>
          </p:nvGrpSpPr>
          <p:grpSpPr bwMode="auto">
            <a:xfrm>
              <a:off x="3977" y="1962"/>
              <a:ext cx="96" cy="272"/>
              <a:chOff x="843" y="2880"/>
              <a:chExt cx="216" cy="576"/>
            </a:xfrm>
          </p:grpSpPr>
          <p:sp>
            <p:nvSpPr>
              <p:cNvPr id="474182" name="Freeform 7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83" name="Freeform 7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84" name="Group 72"/>
            <p:cNvGrpSpPr>
              <a:grpSpLocks/>
            </p:cNvGrpSpPr>
            <p:nvPr/>
          </p:nvGrpSpPr>
          <p:grpSpPr bwMode="auto">
            <a:xfrm>
              <a:off x="3694" y="2266"/>
              <a:ext cx="96" cy="272"/>
              <a:chOff x="843" y="2880"/>
              <a:chExt cx="216" cy="576"/>
            </a:xfrm>
          </p:grpSpPr>
          <p:sp>
            <p:nvSpPr>
              <p:cNvPr id="474185" name="Freeform 7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86" name="Freeform 7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87" name="Group 75"/>
            <p:cNvGrpSpPr>
              <a:grpSpLocks/>
            </p:cNvGrpSpPr>
            <p:nvPr/>
          </p:nvGrpSpPr>
          <p:grpSpPr bwMode="auto">
            <a:xfrm>
              <a:off x="3790" y="2250"/>
              <a:ext cx="96" cy="272"/>
              <a:chOff x="843" y="2880"/>
              <a:chExt cx="216" cy="576"/>
            </a:xfrm>
          </p:grpSpPr>
          <p:sp>
            <p:nvSpPr>
              <p:cNvPr id="474188" name="Freeform 7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89" name="Freeform 7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90" name="Group 78"/>
            <p:cNvGrpSpPr>
              <a:grpSpLocks/>
            </p:cNvGrpSpPr>
            <p:nvPr/>
          </p:nvGrpSpPr>
          <p:grpSpPr bwMode="auto">
            <a:xfrm>
              <a:off x="3742" y="1962"/>
              <a:ext cx="96" cy="272"/>
              <a:chOff x="843" y="2880"/>
              <a:chExt cx="216" cy="576"/>
            </a:xfrm>
          </p:grpSpPr>
          <p:sp>
            <p:nvSpPr>
              <p:cNvPr id="474191" name="Freeform 7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92" name="Freeform 8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93" name="Group 81"/>
            <p:cNvGrpSpPr>
              <a:grpSpLocks/>
            </p:cNvGrpSpPr>
            <p:nvPr/>
          </p:nvGrpSpPr>
          <p:grpSpPr bwMode="auto">
            <a:xfrm>
              <a:off x="3598" y="1962"/>
              <a:ext cx="96" cy="272"/>
              <a:chOff x="843" y="2880"/>
              <a:chExt cx="216" cy="576"/>
            </a:xfrm>
          </p:grpSpPr>
          <p:sp>
            <p:nvSpPr>
              <p:cNvPr id="474194" name="Freeform 8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95" name="Freeform 8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96" name="Group 84"/>
            <p:cNvGrpSpPr>
              <a:grpSpLocks/>
            </p:cNvGrpSpPr>
            <p:nvPr/>
          </p:nvGrpSpPr>
          <p:grpSpPr bwMode="auto">
            <a:xfrm>
              <a:off x="3838" y="2010"/>
              <a:ext cx="96" cy="272"/>
              <a:chOff x="843" y="2880"/>
              <a:chExt cx="216" cy="576"/>
            </a:xfrm>
          </p:grpSpPr>
          <p:sp>
            <p:nvSpPr>
              <p:cNvPr id="474197" name="Freeform 8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198" name="Freeform 8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199" name="Group 87"/>
            <p:cNvGrpSpPr>
              <a:grpSpLocks/>
            </p:cNvGrpSpPr>
            <p:nvPr/>
          </p:nvGrpSpPr>
          <p:grpSpPr bwMode="auto">
            <a:xfrm>
              <a:off x="4126" y="1962"/>
              <a:ext cx="96" cy="272"/>
              <a:chOff x="843" y="2880"/>
              <a:chExt cx="216" cy="576"/>
            </a:xfrm>
          </p:grpSpPr>
          <p:sp>
            <p:nvSpPr>
              <p:cNvPr id="474200" name="Freeform 8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01" name="Freeform 8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02" name="Group 90"/>
            <p:cNvGrpSpPr>
              <a:grpSpLocks/>
            </p:cNvGrpSpPr>
            <p:nvPr/>
          </p:nvGrpSpPr>
          <p:grpSpPr bwMode="auto">
            <a:xfrm>
              <a:off x="4078" y="2298"/>
              <a:ext cx="96" cy="272"/>
              <a:chOff x="843" y="2880"/>
              <a:chExt cx="216" cy="576"/>
            </a:xfrm>
          </p:grpSpPr>
          <p:sp>
            <p:nvSpPr>
              <p:cNvPr id="474203" name="Freeform 9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04" name="Freeform 9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05" name="Oval 93"/>
            <p:cNvSpPr>
              <a:spLocks noChangeArrowheads="1"/>
            </p:cNvSpPr>
            <p:nvPr/>
          </p:nvSpPr>
          <p:spPr bwMode="auto">
            <a:xfrm flipV="1">
              <a:off x="4265" y="2222"/>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06" name="Group 94"/>
            <p:cNvGrpSpPr>
              <a:grpSpLocks/>
            </p:cNvGrpSpPr>
            <p:nvPr/>
          </p:nvGrpSpPr>
          <p:grpSpPr bwMode="auto">
            <a:xfrm>
              <a:off x="3466" y="1982"/>
              <a:ext cx="96" cy="184"/>
              <a:chOff x="843" y="2880"/>
              <a:chExt cx="216" cy="576"/>
            </a:xfrm>
          </p:grpSpPr>
          <p:sp>
            <p:nvSpPr>
              <p:cNvPr id="474207" name="Freeform 9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08" name="Freeform 9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09" name="Group 97"/>
            <p:cNvGrpSpPr>
              <a:grpSpLocks/>
            </p:cNvGrpSpPr>
            <p:nvPr/>
          </p:nvGrpSpPr>
          <p:grpSpPr bwMode="auto">
            <a:xfrm>
              <a:off x="5050" y="2366"/>
              <a:ext cx="120" cy="192"/>
              <a:chOff x="843" y="2880"/>
              <a:chExt cx="216" cy="576"/>
            </a:xfrm>
          </p:grpSpPr>
          <p:sp>
            <p:nvSpPr>
              <p:cNvPr id="474210" name="Freeform 9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11" name="Freeform 9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12" name="AutoShape 100"/>
            <p:cNvSpPr>
              <a:spLocks noChangeArrowheads="1"/>
            </p:cNvSpPr>
            <p:nvPr/>
          </p:nvSpPr>
          <p:spPr bwMode="auto">
            <a:xfrm rot="5400000" flipH="1">
              <a:off x="3508" y="1681"/>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13" name="Group 101"/>
            <p:cNvGrpSpPr>
              <a:grpSpLocks/>
            </p:cNvGrpSpPr>
            <p:nvPr/>
          </p:nvGrpSpPr>
          <p:grpSpPr bwMode="auto">
            <a:xfrm>
              <a:off x="4642" y="2003"/>
              <a:ext cx="96" cy="272"/>
              <a:chOff x="843" y="2880"/>
              <a:chExt cx="216" cy="576"/>
            </a:xfrm>
          </p:grpSpPr>
          <p:sp>
            <p:nvSpPr>
              <p:cNvPr id="474214" name="Freeform 10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15" name="Freeform 10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16" name="AutoShape 104"/>
            <p:cNvSpPr>
              <a:spLocks noChangeArrowheads="1"/>
            </p:cNvSpPr>
            <p:nvPr/>
          </p:nvSpPr>
          <p:spPr bwMode="auto">
            <a:xfrm rot="-5400000">
              <a:off x="4796" y="1697"/>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17" name="Group 105"/>
            <p:cNvGrpSpPr>
              <a:grpSpLocks/>
            </p:cNvGrpSpPr>
            <p:nvPr/>
          </p:nvGrpSpPr>
          <p:grpSpPr bwMode="auto">
            <a:xfrm>
              <a:off x="4738" y="1934"/>
              <a:ext cx="96" cy="272"/>
              <a:chOff x="843" y="2880"/>
              <a:chExt cx="216" cy="576"/>
            </a:xfrm>
          </p:grpSpPr>
          <p:sp>
            <p:nvSpPr>
              <p:cNvPr id="474218" name="Freeform 10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19" name="Freeform 10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20" name="Group 108"/>
            <p:cNvGrpSpPr>
              <a:grpSpLocks/>
            </p:cNvGrpSpPr>
            <p:nvPr/>
          </p:nvGrpSpPr>
          <p:grpSpPr bwMode="auto">
            <a:xfrm>
              <a:off x="4455" y="2238"/>
              <a:ext cx="96" cy="272"/>
              <a:chOff x="843" y="2880"/>
              <a:chExt cx="216" cy="576"/>
            </a:xfrm>
          </p:grpSpPr>
          <p:sp>
            <p:nvSpPr>
              <p:cNvPr id="474221" name="Freeform 10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22" name="Freeform 11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23" name="Group 111"/>
            <p:cNvGrpSpPr>
              <a:grpSpLocks/>
            </p:cNvGrpSpPr>
            <p:nvPr/>
          </p:nvGrpSpPr>
          <p:grpSpPr bwMode="auto">
            <a:xfrm>
              <a:off x="4551" y="2222"/>
              <a:ext cx="96" cy="272"/>
              <a:chOff x="843" y="2880"/>
              <a:chExt cx="216" cy="576"/>
            </a:xfrm>
          </p:grpSpPr>
          <p:sp>
            <p:nvSpPr>
              <p:cNvPr id="474224" name="Freeform 11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25" name="Freeform 11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26" name="Group 114"/>
            <p:cNvGrpSpPr>
              <a:grpSpLocks/>
            </p:cNvGrpSpPr>
            <p:nvPr/>
          </p:nvGrpSpPr>
          <p:grpSpPr bwMode="auto">
            <a:xfrm>
              <a:off x="4695" y="2286"/>
              <a:ext cx="96" cy="272"/>
              <a:chOff x="843" y="2880"/>
              <a:chExt cx="216" cy="576"/>
            </a:xfrm>
          </p:grpSpPr>
          <p:sp>
            <p:nvSpPr>
              <p:cNvPr id="474227" name="Freeform 11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28" name="Freeform 11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29" name="Group 117"/>
            <p:cNvGrpSpPr>
              <a:grpSpLocks/>
            </p:cNvGrpSpPr>
            <p:nvPr/>
          </p:nvGrpSpPr>
          <p:grpSpPr bwMode="auto">
            <a:xfrm>
              <a:off x="4503" y="1934"/>
              <a:ext cx="96" cy="272"/>
              <a:chOff x="843" y="2880"/>
              <a:chExt cx="216" cy="576"/>
            </a:xfrm>
          </p:grpSpPr>
          <p:sp>
            <p:nvSpPr>
              <p:cNvPr id="474230" name="Freeform 11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31" name="Freeform 11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32" name="Group 120"/>
            <p:cNvGrpSpPr>
              <a:grpSpLocks/>
            </p:cNvGrpSpPr>
            <p:nvPr/>
          </p:nvGrpSpPr>
          <p:grpSpPr bwMode="auto">
            <a:xfrm>
              <a:off x="4359" y="1934"/>
              <a:ext cx="96" cy="272"/>
              <a:chOff x="843" y="2880"/>
              <a:chExt cx="216" cy="576"/>
            </a:xfrm>
          </p:grpSpPr>
          <p:sp>
            <p:nvSpPr>
              <p:cNvPr id="474233" name="Freeform 12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34" name="Freeform 12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35" name="Group 123"/>
            <p:cNvGrpSpPr>
              <a:grpSpLocks/>
            </p:cNvGrpSpPr>
            <p:nvPr/>
          </p:nvGrpSpPr>
          <p:grpSpPr bwMode="auto">
            <a:xfrm>
              <a:off x="4599" y="1982"/>
              <a:ext cx="96" cy="272"/>
              <a:chOff x="843" y="2880"/>
              <a:chExt cx="216" cy="576"/>
            </a:xfrm>
          </p:grpSpPr>
          <p:sp>
            <p:nvSpPr>
              <p:cNvPr id="474236" name="Freeform 12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37" name="Freeform 12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38" name="Group 126"/>
            <p:cNvGrpSpPr>
              <a:grpSpLocks/>
            </p:cNvGrpSpPr>
            <p:nvPr/>
          </p:nvGrpSpPr>
          <p:grpSpPr bwMode="auto">
            <a:xfrm>
              <a:off x="4455" y="1982"/>
              <a:ext cx="96" cy="272"/>
              <a:chOff x="843" y="2880"/>
              <a:chExt cx="216" cy="576"/>
            </a:xfrm>
          </p:grpSpPr>
          <p:sp>
            <p:nvSpPr>
              <p:cNvPr id="474239" name="Freeform 12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40" name="Freeform 12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41" name="Group 129"/>
            <p:cNvGrpSpPr>
              <a:grpSpLocks/>
            </p:cNvGrpSpPr>
            <p:nvPr/>
          </p:nvGrpSpPr>
          <p:grpSpPr bwMode="auto">
            <a:xfrm>
              <a:off x="4887" y="1916"/>
              <a:ext cx="96" cy="272"/>
              <a:chOff x="843" y="2880"/>
              <a:chExt cx="216" cy="576"/>
            </a:xfrm>
          </p:grpSpPr>
          <p:sp>
            <p:nvSpPr>
              <p:cNvPr id="474242" name="Freeform 13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43" name="Freeform 13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44" name="Group 132"/>
            <p:cNvGrpSpPr>
              <a:grpSpLocks/>
            </p:cNvGrpSpPr>
            <p:nvPr/>
          </p:nvGrpSpPr>
          <p:grpSpPr bwMode="auto">
            <a:xfrm>
              <a:off x="4023" y="2270"/>
              <a:ext cx="96" cy="272"/>
              <a:chOff x="843" y="2880"/>
              <a:chExt cx="216" cy="576"/>
            </a:xfrm>
          </p:grpSpPr>
          <p:sp>
            <p:nvSpPr>
              <p:cNvPr id="474245" name="Freeform 13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46" name="Freeform 13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47" name="Group 135"/>
            <p:cNvGrpSpPr>
              <a:grpSpLocks/>
            </p:cNvGrpSpPr>
            <p:nvPr/>
          </p:nvGrpSpPr>
          <p:grpSpPr bwMode="auto">
            <a:xfrm>
              <a:off x="3927" y="1934"/>
              <a:ext cx="96" cy="272"/>
              <a:chOff x="843" y="2880"/>
              <a:chExt cx="216" cy="576"/>
            </a:xfrm>
          </p:grpSpPr>
          <p:sp>
            <p:nvSpPr>
              <p:cNvPr id="474248" name="Freeform 13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49" name="Freeform 13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50" name="Group 138"/>
            <p:cNvGrpSpPr>
              <a:grpSpLocks/>
            </p:cNvGrpSpPr>
            <p:nvPr/>
          </p:nvGrpSpPr>
          <p:grpSpPr bwMode="auto">
            <a:xfrm>
              <a:off x="4126" y="2298"/>
              <a:ext cx="96" cy="272"/>
              <a:chOff x="843" y="2880"/>
              <a:chExt cx="216" cy="576"/>
            </a:xfrm>
          </p:grpSpPr>
          <p:sp>
            <p:nvSpPr>
              <p:cNvPr id="474251" name="Freeform 13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52" name="Freeform 14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474253" name="Line 141"/>
          <p:cNvSpPr>
            <a:spLocks noChangeShapeType="1"/>
          </p:cNvSpPr>
          <p:nvPr/>
        </p:nvSpPr>
        <p:spPr bwMode="auto">
          <a:xfrm flipV="1">
            <a:off x="7215188" y="4300538"/>
            <a:ext cx="900112" cy="1158875"/>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useBgFill="1">
        <p:nvSpPr>
          <p:cNvPr id="474254" name="AutoShape 142"/>
          <p:cNvSpPr>
            <a:spLocks noChangeArrowheads="1"/>
          </p:cNvSpPr>
          <p:nvPr/>
        </p:nvSpPr>
        <p:spPr bwMode="auto">
          <a:xfrm flipV="1">
            <a:off x="6723063" y="3784600"/>
            <a:ext cx="493712" cy="2032000"/>
          </a:xfrm>
          <a:prstGeom prst="triangle">
            <a:avLst>
              <a:gd name="adj" fmla="val 50000"/>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nvGrpSpPr>
          <p:cNvPr id="474255" name="Group 143"/>
          <p:cNvGrpSpPr>
            <a:grpSpLocks/>
          </p:cNvGrpSpPr>
          <p:nvPr/>
        </p:nvGrpSpPr>
        <p:grpSpPr bwMode="auto">
          <a:xfrm>
            <a:off x="4765675" y="3224213"/>
            <a:ext cx="3889375" cy="1038225"/>
            <a:chOff x="3063" y="1916"/>
            <a:chExt cx="2450" cy="654"/>
          </a:xfrm>
        </p:grpSpPr>
        <p:grpSp>
          <p:nvGrpSpPr>
            <p:cNvPr id="474256" name="Group 144"/>
            <p:cNvGrpSpPr>
              <a:grpSpLocks/>
            </p:cNvGrpSpPr>
            <p:nvPr/>
          </p:nvGrpSpPr>
          <p:grpSpPr bwMode="auto">
            <a:xfrm>
              <a:off x="4606" y="2298"/>
              <a:ext cx="96" cy="272"/>
              <a:chOff x="843" y="2880"/>
              <a:chExt cx="216" cy="576"/>
            </a:xfrm>
          </p:grpSpPr>
          <p:sp>
            <p:nvSpPr>
              <p:cNvPr id="474257" name="Freeform 14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58" name="Freeform 14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59" name="Group 147"/>
            <p:cNvGrpSpPr>
              <a:grpSpLocks/>
            </p:cNvGrpSpPr>
            <p:nvPr/>
          </p:nvGrpSpPr>
          <p:grpSpPr bwMode="auto">
            <a:xfrm>
              <a:off x="3977" y="1962"/>
              <a:ext cx="96" cy="272"/>
              <a:chOff x="843" y="2880"/>
              <a:chExt cx="216" cy="576"/>
            </a:xfrm>
          </p:grpSpPr>
          <p:sp>
            <p:nvSpPr>
              <p:cNvPr id="474260" name="Freeform 14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61" name="Freeform 14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62" name="Group 150"/>
            <p:cNvGrpSpPr>
              <a:grpSpLocks/>
            </p:cNvGrpSpPr>
            <p:nvPr/>
          </p:nvGrpSpPr>
          <p:grpSpPr bwMode="auto">
            <a:xfrm>
              <a:off x="3694" y="2266"/>
              <a:ext cx="96" cy="272"/>
              <a:chOff x="843" y="2880"/>
              <a:chExt cx="216" cy="576"/>
            </a:xfrm>
          </p:grpSpPr>
          <p:sp>
            <p:nvSpPr>
              <p:cNvPr id="474263" name="Freeform 15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64" name="Freeform 15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65" name="Group 153"/>
            <p:cNvGrpSpPr>
              <a:grpSpLocks/>
            </p:cNvGrpSpPr>
            <p:nvPr/>
          </p:nvGrpSpPr>
          <p:grpSpPr bwMode="auto">
            <a:xfrm>
              <a:off x="3790" y="2250"/>
              <a:ext cx="96" cy="272"/>
              <a:chOff x="843" y="2880"/>
              <a:chExt cx="216" cy="576"/>
            </a:xfrm>
          </p:grpSpPr>
          <p:sp>
            <p:nvSpPr>
              <p:cNvPr id="474266" name="Freeform 15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67" name="Freeform 15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68" name="Group 156"/>
            <p:cNvGrpSpPr>
              <a:grpSpLocks/>
            </p:cNvGrpSpPr>
            <p:nvPr/>
          </p:nvGrpSpPr>
          <p:grpSpPr bwMode="auto">
            <a:xfrm>
              <a:off x="3742" y="1962"/>
              <a:ext cx="96" cy="272"/>
              <a:chOff x="843" y="2880"/>
              <a:chExt cx="216" cy="576"/>
            </a:xfrm>
          </p:grpSpPr>
          <p:sp>
            <p:nvSpPr>
              <p:cNvPr id="474269" name="Freeform 15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70" name="Freeform 15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71" name="Group 159"/>
            <p:cNvGrpSpPr>
              <a:grpSpLocks/>
            </p:cNvGrpSpPr>
            <p:nvPr/>
          </p:nvGrpSpPr>
          <p:grpSpPr bwMode="auto">
            <a:xfrm>
              <a:off x="3598" y="1962"/>
              <a:ext cx="96" cy="272"/>
              <a:chOff x="843" y="2880"/>
              <a:chExt cx="216" cy="576"/>
            </a:xfrm>
          </p:grpSpPr>
          <p:sp>
            <p:nvSpPr>
              <p:cNvPr id="474272" name="Freeform 16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73" name="Freeform 16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74" name="Group 162"/>
            <p:cNvGrpSpPr>
              <a:grpSpLocks/>
            </p:cNvGrpSpPr>
            <p:nvPr/>
          </p:nvGrpSpPr>
          <p:grpSpPr bwMode="auto">
            <a:xfrm>
              <a:off x="3838" y="2010"/>
              <a:ext cx="96" cy="272"/>
              <a:chOff x="843" y="2880"/>
              <a:chExt cx="216" cy="576"/>
            </a:xfrm>
          </p:grpSpPr>
          <p:sp>
            <p:nvSpPr>
              <p:cNvPr id="474275" name="Freeform 16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76" name="Freeform 16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77" name="Group 165"/>
            <p:cNvGrpSpPr>
              <a:grpSpLocks/>
            </p:cNvGrpSpPr>
            <p:nvPr/>
          </p:nvGrpSpPr>
          <p:grpSpPr bwMode="auto">
            <a:xfrm>
              <a:off x="4126" y="1962"/>
              <a:ext cx="96" cy="272"/>
              <a:chOff x="843" y="2880"/>
              <a:chExt cx="216" cy="576"/>
            </a:xfrm>
          </p:grpSpPr>
          <p:sp>
            <p:nvSpPr>
              <p:cNvPr id="474278" name="Freeform 16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79" name="Freeform 16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80" name="Group 168"/>
            <p:cNvGrpSpPr>
              <a:grpSpLocks/>
            </p:cNvGrpSpPr>
            <p:nvPr/>
          </p:nvGrpSpPr>
          <p:grpSpPr bwMode="auto">
            <a:xfrm>
              <a:off x="4078" y="2298"/>
              <a:ext cx="96" cy="272"/>
              <a:chOff x="843" y="2880"/>
              <a:chExt cx="216" cy="576"/>
            </a:xfrm>
          </p:grpSpPr>
          <p:sp>
            <p:nvSpPr>
              <p:cNvPr id="474281" name="Freeform 16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82" name="Freeform 17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83" name="Oval 171"/>
            <p:cNvSpPr>
              <a:spLocks noChangeArrowheads="1"/>
            </p:cNvSpPr>
            <p:nvPr/>
          </p:nvSpPr>
          <p:spPr bwMode="auto">
            <a:xfrm flipV="1">
              <a:off x="4265" y="2222"/>
              <a:ext cx="96" cy="7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84" name="Group 172"/>
            <p:cNvGrpSpPr>
              <a:grpSpLocks/>
            </p:cNvGrpSpPr>
            <p:nvPr/>
          </p:nvGrpSpPr>
          <p:grpSpPr bwMode="auto">
            <a:xfrm>
              <a:off x="3466" y="1982"/>
              <a:ext cx="96" cy="184"/>
              <a:chOff x="843" y="2880"/>
              <a:chExt cx="216" cy="576"/>
            </a:xfrm>
          </p:grpSpPr>
          <p:sp>
            <p:nvSpPr>
              <p:cNvPr id="474285" name="Freeform 17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86" name="Freeform 17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87" name="Group 175"/>
            <p:cNvGrpSpPr>
              <a:grpSpLocks/>
            </p:cNvGrpSpPr>
            <p:nvPr/>
          </p:nvGrpSpPr>
          <p:grpSpPr bwMode="auto">
            <a:xfrm>
              <a:off x="5050" y="2366"/>
              <a:ext cx="120" cy="192"/>
              <a:chOff x="843" y="2880"/>
              <a:chExt cx="216" cy="576"/>
            </a:xfrm>
          </p:grpSpPr>
          <p:sp>
            <p:nvSpPr>
              <p:cNvPr id="474288" name="Freeform 17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89" name="Freeform 17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90" name="AutoShape 178"/>
            <p:cNvSpPr>
              <a:spLocks noChangeArrowheads="1"/>
            </p:cNvSpPr>
            <p:nvPr/>
          </p:nvSpPr>
          <p:spPr bwMode="auto">
            <a:xfrm rot="5400000" flipH="1">
              <a:off x="3508" y="1681"/>
              <a:ext cx="288" cy="1178"/>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91" name="Group 179"/>
            <p:cNvGrpSpPr>
              <a:grpSpLocks/>
            </p:cNvGrpSpPr>
            <p:nvPr/>
          </p:nvGrpSpPr>
          <p:grpSpPr bwMode="auto">
            <a:xfrm>
              <a:off x="4642" y="2003"/>
              <a:ext cx="96" cy="272"/>
              <a:chOff x="843" y="2880"/>
              <a:chExt cx="216" cy="576"/>
            </a:xfrm>
          </p:grpSpPr>
          <p:sp>
            <p:nvSpPr>
              <p:cNvPr id="474292" name="Freeform 18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93" name="Freeform 18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474294" name="AutoShape 182"/>
            <p:cNvSpPr>
              <a:spLocks noChangeArrowheads="1"/>
            </p:cNvSpPr>
            <p:nvPr/>
          </p:nvSpPr>
          <p:spPr bwMode="auto">
            <a:xfrm rot="-5400000">
              <a:off x="4796" y="1697"/>
              <a:ext cx="288" cy="1146"/>
            </a:xfrm>
            <a:prstGeom prst="triangle">
              <a:avLst>
                <a:gd name="adj" fmla="val 50000"/>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74295" name="Group 183"/>
            <p:cNvGrpSpPr>
              <a:grpSpLocks/>
            </p:cNvGrpSpPr>
            <p:nvPr/>
          </p:nvGrpSpPr>
          <p:grpSpPr bwMode="auto">
            <a:xfrm>
              <a:off x="4738" y="1934"/>
              <a:ext cx="96" cy="272"/>
              <a:chOff x="843" y="2880"/>
              <a:chExt cx="216" cy="576"/>
            </a:xfrm>
          </p:grpSpPr>
          <p:sp>
            <p:nvSpPr>
              <p:cNvPr id="474296" name="Freeform 18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297" name="Freeform 18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298" name="Group 186"/>
            <p:cNvGrpSpPr>
              <a:grpSpLocks/>
            </p:cNvGrpSpPr>
            <p:nvPr/>
          </p:nvGrpSpPr>
          <p:grpSpPr bwMode="auto">
            <a:xfrm>
              <a:off x="4455" y="2238"/>
              <a:ext cx="96" cy="272"/>
              <a:chOff x="843" y="2880"/>
              <a:chExt cx="216" cy="576"/>
            </a:xfrm>
          </p:grpSpPr>
          <p:sp>
            <p:nvSpPr>
              <p:cNvPr id="474299" name="Freeform 18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00" name="Freeform 18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01" name="Group 189"/>
            <p:cNvGrpSpPr>
              <a:grpSpLocks/>
            </p:cNvGrpSpPr>
            <p:nvPr/>
          </p:nvGrpSpPr>
          <p:grpSpPr bwMode="auto">
            <a:xfrm>
              <a:off x="4551" y="2222"/>
              <a:ext cx="96" cy="272"/>
              <a:chOff x="843" y="2880"/>
              <a:chExt cx="216" cy="576"/>
            </a:xfrm>
          </p:grpSpPr>
          <p:sp>
            <p:nvSpPr>
              <p:cNvPr id="474302" name="Freeform 190"/>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03" name="Freeform 191"/>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04" name="Group 192"/>
            <p:cNvGrpSpPr>
              <a:grpSpLocks/>
            </p:cNvGrpSpPr>
            <p:nvPr/>
          </p:nvGrpSpPr>
          <p:grpSpPr bwMode="auto">
            <a:xfrm>
              <a:off x="4695" y="2286"/>
              <a:ext cx="96" cy="272"/>
              <a:chOff x="843" y="2880"/>
              <a:chExt cx="216" cy="576"/>
            </a:xfrm>
          </p:grpSpPr>
          <p:sp>
            <p:nvSpPr>
              <p:cNvPr id="474305" name="Freeform 193"/>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06" name="Freeform 194"/>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07" name="Group 195"/>
            <p:cNvGrpSpPr>
              <a:grpSpLocks/>
            </p:cNvGrpSpPr>
            <p:nvPr/>
          </p:nvGrpSpPr>
          <p:grpSpPr bwMode="auto">
            <a:xfrm>
              <a:off x="4503" y="1934"/>
              <a:ext cx="96" cy="272"/>
              <a:chOff x="843" y="2880"/>
              <a:chExt cx="216" cy="576"/>
            </a:xfrm>
          </p:grpSpPr>
          <p:sp>
            <p:nvSpPr>
              <p:cNvPr id="474308" name="Freeform 196"/>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09" name="Freeform 197"/>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10" name="Group 198"/>
            <p:cNvGrpSpPr>
              <a:grpSpLocks/>
            </p:cNvGrpSpPr>
            <p:nvPr/>
          </p:nvGrpSpPr>
          <p:grpSpPr bwMode="auto">
            <a:xfrm>
              <a:off x="4359" y="1934"/>
              <a:ext cx="96" cy="272"/>
              <a:chOff x="843" y="2880"/>
              <a:chExt cx="216" cy="576"/>
            </a:xfrm>
          </p:grpSpPr>
          <p:sp>
            <p:nvSpPr>
              <p:cNvPr id="474311" name="Freeform 199"/>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12" name="Freeform 200"/>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13" name="Group 201"/>
            <p:cNvGrpSpPr>
              <a:grpSpLocks/>
            </p:cNvGrpSpPr>
            <p:nvPr/>
          </p:nvGrpSpPr>
          <p:grpSpPr bwMode="auto">
            <a:xfrm>
              <a:off x="4599" y="1982"/>
              <a:ext cx="96" cy="272"/>
              <a:chOff x="843" y="2880"/>
              <a:chExt cx="216" cy="576"/>
            </a:xfrm>
          </p:grpSpPr>
          <p:sp>
            <p:nvSpPr>
              <p:cNvPr id="474314" name="Freeform 202"/>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15" name="Freeform 203"/>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16" name="Group 204"/>
            <p:cNvGrpSpPr>
              <a:grpSpLocks/>
            </p:cNvGrpSpPr>
            <p:nvPr/>
          </p:nvGrpSpPr>
          <p:grpSpPr bwMode="auto">
            <a:xfrm>
              <a:off x="4455" y="1982"/>
              <a:ext cx="96" cy="272"/>
              <a:chOff x="843" y="2880"/>
              <a:chExt cx="216" cy="576"/>
            </a:xfrm>
          </p:grpSpPr>
          <p:sp>
            <p:nvSpPr>
              <p:cNvPr id="474317" name="Freeform 205"/>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18" name="Freeform 206"/>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19" name="Group 207"/>
            <p:cNvGrpSpPr>
              <a:grpSpLocks/>
            </p:cNvGrpSpPr>
            <p:nvPr/>
          </p:nvGrpSpPr>
          <p:grpSpPr bwMode="auto">
            <a:xfrm>
              <a:off x="4887" y="1916"/>
              <a:ext cx="96" cy="272"/>
              <a:chOff x="843" y="2880"/>
              <a:chExt cx="216" cy="576"/>
            </a:xfrm>
          </p:grpSpPr>
          <p:sp>
            <p:nvSpPr>
              <p:cNvPr id="474320" name="Freeform 208"/>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21" name="Freeform 209"/>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22" name="Group 210"/>
            <p:cNvGrpSpPr>
              <a:grpSpLocks/>
            </p:cNvGrpSpPr>
            <p:nvPr/>
          </p:nvGrpSpPr>
          <p:grpSpPr bwMode="auto">
            <a:xfrm>
              <a:off x="4023" y="2270"/>
              <a:ext cx="96" cy="272"/>
              <a:chOff x="843" y="2880"/>
              <a:chExt cx="216" cy="576"/>
            </a:xfrm>
          </p:grpSpPr>
          <p:sp>
            <p:nvSpPr>
              <p:cNvPr id="474323" name="Freeform 211"/>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24" name="Freeform 212"/>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25" name="Group 213"/>
            <p:cNvGrpSpPr>
              <a:grpSpLocks/>
            </p:cNvGrpSpPr>
            <p:nvPr/>
          </p:nvGrpSpPr>
          <p:grpSpPr bwMode="auto">
            <a:xfrm>
              <a:off x="3927" y="1934"/>
              <a:ext cx="96" cy="272"/>
              <a:chOff x="843" y="2880"/>
              <a:chExt cx="216" cy="576"/>
            </a:xfrm>
          </p:grpSpPr>
          <p:sp>
            <p:nvSpPr>
              <p:cNvPr id="474326" name="Freeform 214"/>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27" name="Freeform 215"/>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74328" name="Group 216"/>
            <p:cNvGrpSpPr>
              <a:grpSpLocks/>
            </p:cNvGrpSpPr>
            <p:nvPr/>
          </p:nvGrpSpPr>
          <p:grpSpPr bwMode="auto">
            <a:xfrm>
              <a:off x="4126" y="2298"/>
              <a:ext cx="96" cy="272"/>
              <a:chOff x="843" y="2880"/>
              <a:chExt cx="216" cy="576"/>
            </a:xfrm>
          </p:grpSpPr>
          <p:sp>
            <p:nvSpPr>
              <p:cNvPr id="474329" name="Freeform 217"/>
              <p:cNvSpPr>
                <a:spLocks/>
              </p:cNvSpPr>
              <p:nvPr/>
            </p:nvSpPr>
            <p:spPr bwMode="auto">
              <a:xfrm>
                <a:off x="843" y="3165"/>
                <a:ext cx="216" cy="291"/>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4330" name="Freeform 218"/>
              <p:cNvSpPr>
                <a:spLocks/>
              </p:cNvSpPr>
              <p:nvPr/>
            </p:nvSpPr>
            <p:spPr bwMode="auto">
              <a:xfrm flipV="1">
                <a:off x="864" y="2880"/>
                <a:ext cx="192" cy="384"/>
              </a:xfrm>
              <a:custGeom>
                <a:avLst/>
                <a:gdLst>
                  <a:gd name="T0" fmla="*/ 0 w 126"/>
                  <a:gd name="T1" fmla="*/ 288 h 345"/>
                  <a:gd name="T2" fmla="*/ 63 w 126"/>
                  <a:gd name="T3" fmla="*/ 0 h 345"/>
                  <a:gd name="T4" fmla="*/ 126 w 126"/>
                  <a:gd name="T5" fmla="*/ 279 h 345"/>
                  <a:gd name="T6" fmla="*/ 63 w 126"/>
                  <a:gd name="T7" fmla="*/ 121 h 345"/>
                  <a:gd name="T8" fmla="*/ 57 w 126"/>
                  <a:gd name="T9" fmla="*/ 345 h 345"/>
                  <a:gd name="T10" fmla="*/ 0 w 126"/>
                  <a:gd name="T11" fmla="*/ 288 h 345"/>
                </a:gdLst>
                <a:ahLst/>
                <a:cxnLst>
                  <a:cxn ang="0">
                    <a:pos x="T0" y="T1"/>
                  </a:cxn>
                  <a:cxn ang="0">
                    <a:pos x="T2" y="T3"/>
                  </a:cxn>
                  <a:cxn ang="0">
                    <a:pos x="T4" y="T5"/>
                  </a:cxn>
                  <a:cxn ang="0">
                    <a:pos x="T6" y="T7"/>
                  </a:cxn>
                  <a:cxn ang="0">
                    <a:pos x="T8" y="T9"/>
                  </a:cxn>
                  <a:cxn ang="0">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474331" name="Line 219"/>
          <p:cNvSpPr>
            <a:spLocks noChangeShapeType="1"/>
          </p:cNvSpPr>
          <p:nvPr/>
        </p:nvSpPr>
        <p:spPr bwMode="auto">
          <a:xfrm flipV="1">
            <a:off x="7002463" y="1635125"/>
            <a:ext cx="1306512" cy="1725613"/>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useBgFill="1">
        <p:nvSpPr>
          <p:cNvPr id="474332" name="AutoShape 220"/>
          <p:cNvSpPr>
            <a:spLocks noChangeArrowheads="1"/>
          </p:cNvSpPr>
          <p:nvPr/>
        </p:nvSpPr>
        <p:spPr bwMode="auto">
          <a:xfrm flipV="1">
            <a:off x="6510338" y="1685925"/>
            <a:ext cx="493712" cy="2032000"/>
          </a:xfrm>
          <a:prstGeom prst="triangle">
            <a:avLst>
              <a:gd name="adj" fmla="val 50000"/>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474333" name="Oval 221"/>
          <p:cNvSpPr>
            <a:spLocks noChangeArrowheads="1"/>
          </p:cNvSpPr>
          <p:nvPr/>
        </p:nvSpPr>
        <p:spPr bwMode="auto">
          <a:xfrm>
            <a:off x="5864225" y="2824163"/>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4" name="Oval 222"/>
          <p:cNvSpPr>
            <a:spLocks noChangeArrowheads="1"/>
          </p:cNvSpPr>
          <p:nvPr/>
        </p:nvSpPr>
        <p:spPr bwMode="auto">
          <a:xfrm>
            <a:off x="6313488" y="2328863"/>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5" name="Oval 223"/>
          <p:cNvSpPr>
            <a:spLocks noChangeArrowheads="1"/>
          </p:cNvSpPr>
          <p:nvPr/>
        </p:nvSpPr>
        <p:spPr bwMode="auto">
          <a:xfrm>
            <a:off x="5830888" y="2168525"/>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6" name="Oval 224"/>
          <p:cNvSpPr>
            <a:spLocks noChangeArrowheads="1"/>
          </p:cNvSpPr>
          <p:nvPr/>
        </p:nvSpPr>
        <p:spPr bwMode="auto">
          <a:xfrm>
            <a:off x="6611938" y="2863850"/>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7" name="Oval 225"/>
          <p:cNvSpPr>
            <a:spLocks noChangeArrowheads="1"/>
          </p:cNvSpPr>
          <p:nvPr/>
        </p:nvSpPr>
        <p:spPr bwMode="auto">
          <a:xfrm>
            <a:off x="7294563" y="2760663"/>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8" name="Oval 226"/>
          <p:cNvSpPr>
            <a:spLocks noChangeArrowheads="1"/>
          </p:cNvSpPr>
          <p:nvPr/>
        </p:nvSpPr>
        <p:spPr bwMode="auto">
          <a:xfrm>
            <a:off x="6616700" y="1835150"/>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39" name="Oval 227"/>
          <p:cNvSpPr>
            <a:spLocks noChangeArrowheads="1"/>
          </p:cNvSpPr>
          <p:nvPr/>
        </p:nvSpPr>
        <p:spPr bwMode="auto">
          <a:xfrm>
            <a:off x="6905625" y="2546350"/>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40" name="Oval 228"/>
          <p:cNvSpPr>
            <a:spLocks noChangeArrowheads="1"/>
          </p:cNvSpPr>
          <p:nvPr/>
        </p:nvSpPr>
        <p:spPr bwMode="auto">
          <a:xfrm>
            <a:off x="7934325" y="2746375"/>
            <a:ext cx="231775" cy="231775"/>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474341" name="Line 229"/>
          <p:cNvSpPr>
            <a:spLocks noChangeShapeType="1"/>
          </p:cNvSpPr>
          <p:nvPr/>
        </p:nvSpPr>
        <p:spPr bwMode="auto">
          <a:xfrm flipV="1">
            <a:off x="7218363" y="1851025"/>
            <a:ext cx="1335087" cy="1725613"/>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2" name="Line 230"/>
          <p:cNvSpPr>
            <a:spLocks noChangeShapeType="1"/>
          </p:cNvSpPr>
          <p:nvPr/>
        </p:nvSpPr>
        <p:spPr bwMode="auto">
          <a:xfrm flipV="1">
            <a:off x="6142038" y="2587625"/>
            <a:ext cx="290512" cy="739775"/>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3" name="Line 231"/>
          <p:cNvSpPr>
            <a:spLocks noChangeShapeType="1"/>
          </p:cNvSpPr>
          <p:nvPr/>
        </p:nvSpPr>
        <p:spPr bwMode="auto">
          <a:xfrm flipV="1">
            <a:off x="6272213" y="1717675"/>
            <a:ext cx="1452562" cy="1871663"/>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4" name="Line 232"/>
          <p:cNvSpPr>
            <a:spLocks noChangeShapeType="1"/>
          </p:cNvSpPr>
          <p:nvPr/>
        </p:nvSpPr>
        <p:spPr bwMode="auto">
          <a:xfrm flipV="1">
            <a:off x="6578600" y="1606550"/>
            <a:ext cx="682625" cy="811213"/>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5" name="Line 233"/>
          <p:cNvSpPr>
            <a:spLocks noChangeShapeType="1"/>
          </p:cNvSpPr>
          <p:nvPr/>
        </p:nvSpPr>
        <p:spPr bwMode="auto">
          <a:xfrm flipV="1">
            <a:off x="5967413" y="1430338"/>
            <a:ext cx="682625" cy="811212"/>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6" name="Line 234"/>
          <p:cNvSpPr>
            <a:spLocks noChangeShapeType="1"/>
          </p:cNvSpPr>
          <p:nvPr/>
        </p:nvSpPr>
        <p:spPr bwMode="auto">
          <a:xfrm flipH="1">
            <a:off x="5173663" y="3368675"/>
            <a:ext cx="652462" cy="160338"/>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74347" name="Line 235"/>
          <p:cNvSpPr>
            <a:spLocks noChangeShapeType="1"/>
          </p:cNvSpPr>
          <p:nvPr/>
        </p:nvSpPr>
        <p:spPr bwMode="auto">
          <a:xfrm flipV="1">
            <a:off x="5226050" y="1622425"/>
            <a:ext cx="1536700" cy="1785938"/>
          </a:xfrm>
          <a:prstGeom prst="line">
            <a:avLst/>
          </a:prstGeom>
          <a:noFill/>
          <a:ln w="381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Tree>
    <p:extLst>
      <p:ext uri="{BB962C8B-B14F-4D97-AF65-F5344CB8AC3E}">
        <p14:creationId xmlns:p14="http://schemas.microsoft.com/office/powerpoint/2010/main" val="30049835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More soft excesses in AGN</a:t>
            </a:r>
          </a:p>
        </p:txBody>
      </p:sp>
      <p:sp>
        <p:nvSpPr>
          <p:cNvPr id="476163" name="Text Box 3"/>
          <p:cNvSpPr txBox="1">
            <a:spLocks noChangeArrowheads="1"/>
          </p:cNvSpPr>
          <p:nvPr/>
        </p:nvSpPr>
        <p:spPr bwMode="auto">
          <a:xfrm rot="-5400000">
            <a:off x="6607175" y="3650746"/>
            <a:ext cx="4333875"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008000"/>
                </a:solidFill>
              </a:rPr>
              <a:t>Miller et al 2007, Miller et al 2008</a:t>
            </a:r>
            <a:endParaRPr lang="en-US" sz="1600">
              <a:solidFill>
                <a:srgbClr val="008000"/>
              </a:solidFill>
            </a:endParaRPr>
          </a:p>
        </p:txBody>
      </p:sp>
      <p:pic>
        <p:nvPicPr>
          <p:cNvPr id="476165" name="Picture 5" descr="miler08_mcg6"/>
          <p:cNvPicPr preferRelativeResize="0">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9348" t="10435" r="18970" b="57448"/>
          <a:stretch>
            <a:fillRect/>
          </a:stretch>
        </p:blipFill>
        <p:spPr bwMode="auto">
          <a:xfrm>
            <a:off x="933450" y="1695450"/>
            <a:ext cx="7194550" cy="4608513"/>
          </a:xfrm>
          <a:prstGeom prst="rect">
            <a:avLst/>
          </a:prstGeom>
          <a:solidFill>
            <a:schemeClr val="bg1"/>
          </a:solidFill>
        </p:spPr>
      </p:pic>
    </p:spTree>
    <p:extLst>
      <p:ext uri="{BB962C8B-B14F-4D97-AF65-F5344CB8AC3E}">
        <p14:creationId xmlns:p14="http://schemas.microsoft.com/office/powerpoint/2010/main" val="24818366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6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More soft excesses in AGN</a:t>
            </a:r>
          </a:p>
        </p:txBody>
      </p:sp>
      <p:sp>
        <p:nvSpPr>
          <p:cNvPr id="502787" name="Text Box 3"/>
          <p:cNvSpPr txBox="1">
            <a:spLocks noChangeArrowheads="1"/>
          </p:cNvSpPr>
          <p:nvPr/>
        </p:nvSpPr>
        <p:spPr bwMode="auto">
          <a:xfrm rot="-5400000">
            <a:off x="6607175" y="3650746"/>
            <a:ext cx="4333875"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a:solidFill>
                  <a:srgbClr val="008000"/>
                </a:solidFill>
              </a:rPr>
              <a:t>Miller et al 2007, Miller et al 2008</a:t>
            </a:r>
            <a:endParaRPr lang="en-US" sz="1600">
              <a:solidFill>
                <a:srgbClr val="008000"/>
              </a:solidFill>
            </a:endParaRPr>
          </a:p>
        </p:txBody>
      </p:sp>
      <p:pic>
        <p:nvPicPr>
          <p:cNvPr id="502788" name="Picture 4" descr="miler08_mcg6"/>
          <p:cNvPicPr preferRelativeResize="0">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556" t="10435" r="50665" b="57448"/>
          <a:stretch>
            <a:fillRect/>
          </a:stretch>
        </p:blipFill>
        <p:spPr bwMode="auto">
          <a:xfrm>
            <a:off x="496888" y="1376363"/>
            <a:ext cx="7443787" cy="4608512"/>
          </a:xfrm>
          <a:prstGeom prst="rect">
            <a:avLst/>
          </a:prstGeom>
          <a:solidFill>
            <a:schemeClr val="bg1"/>
          </a:solidFill>
        </p:spPr>
      </p:pic>
    </p:spTree>
    <p:extLst>
      <p:ext uri="{BB962C8B-B14F-4D97-AF65-F5344CB8AC3E}">
        <p14:creationId xmlns:p14="http://schemas.microsoft.com/office/powerpoint/2010/main" val="41218946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2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0"/>
          <p:cNvSpPr>
            <a:spLocks noChangeArrowheads="1"/>
          </p:cNvSpPr>
          <p:nvPr/>
        </p:nvSpPr>
        <p:spPr bwMode="auto">
          <a:xfrm>
            <a:off x="0" y="1524000"/>
            <a:ext cx="9144000" cy="21193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47107" name="Oval 84"/>
          <p:cNvSpPr>
            <a:spLocks noChangeAspect="1" noChangeArrowheads="1"/>
          </p:cNvSpPr>
          <p:nvPr/>
        </p:nvSpPr>
        <p:spPr bwMode="auto">
          <a:xfrm flipH="1">
            <a:off x="3462338" y="1560513"/>
            <a:ext cx="6127750" cy="1976437"/>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108" name="Oval 76"/>
          <p:cNvSpPr>
            <a:spLocks noChangeAspect="1" noChangeArrowheads="1"/>
          </p:cNvSpPr>
          <p:nvPr/>
        </p:nvSpPr>
        <p:spPr bwMode="auto">
          <a:xfrm>
            <a:off x="-211138" y="1530350"/>
            <a:ext cx="6127751" cy="1976438"/>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0885" name="Oval 85"/>
          <p:cNvSpPr>
            <a:spLocks noChangeAspect="1" noChangeArrowheads="1"/>
          </p:cNvSpPr>
          <p:nvPr/>
        </p:nvSpPr>
        <p:spPr bwMode="auto">
          <a:xfrm flipH="1">
            <a:off x="3678238" y="1933575"/>
            <a:ext cx="3128962" cy="1177925"/>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60886" name="Oval 86"/>
          <p:cNvSpPr>
            <a:spLocks noChangeAspect="1" noChangeArrowheads="1"/>
          </p:cNvSpPr>
          <p:nvPr/>
        </p:nvSpPr>
        <p:spPr bwMode="auto">
          <a:xfrm>
            <a:off x="2509838" y="1905000"/>
            <a:ext cx="2373312" cy="1177925"/>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7111" name="Line 3"/>
          <p:cNvSpPr>
            <a:spLocks noChangeShapeType="1"/>
          </p:cNvSpPr>
          <p:nvPr/>
        </p:nvSpPr>
        <p:spPr bwMode="auto">
          <a:xfrm flipV="1">
            <a:off x="1262063" y="4456113"/>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2" name="Line 4"/>
          <p:cNvSpPr>
            <a:spLocks noChangeShapeType="1"/>
          </p:cNvSpPr>
          <p:nvPr/>
        </p:nvSpPr>
        <p:spPr bwMode="auto">
          <a:xfrm>
            <a:off x="1262063" y="6056313"/>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3" name="Freeform 5"/>
          <p:cNvSpPr>
            <a:spLocks/>
          </p:cNvSpPr>
          <p:nvPr/>
        </p:nvSpPr>
        <p:spPr bwMode="auto">
          <a:xfrm>
            <a:off x="1414463" y="4657725"/>
            <a:ext cx="987425" cy="1169988"/>
          </a:xfrm>
          <a:custGeom>
            <a:avLst/>
            <a:gdLst>
              <a:gd name="T0" fmla="*/ 0 w 622"/>
              <a:gd name="T1" fmla="*/ 1169988 h 737"/>
              <a:gd name="T2" fmla="*/ 768350 w 622"/>
              <a:gd name="T3" fmla="*/ 1588 h 737"/>
              <a:gd name="T4" fmla="*/ 987425 w 622"/>
              <a:gd name="T5" fmla="*/ 1162050 h 737"/>
              <a:gd name="T6" fmla="*/ 0 60000 65536"/>
              <a:gd name="T7" fmla="*/ 0 60000 65536"/>
              <a:gd name="T8" fmla="*/ 0 60000 65536"/>
            </a:gdLst>
            <a:ahLst/>
            <a:cxnLst>
              <a:cxn ang="T6">
                <a:pos x="T0" y="T1"/>
              </a:cxn>
              <a:cxn ang="T7">
                <a:pos x="T2" y="T3"/>
              </a:cxn>
              <a:cxn ang="T8">
                <a:pos x="T4" y="T5"/>
              </a:cxn>
            </a:cxnLst>
            <a:rect l="0" t="0" r="r" b="b"/>
            <a:pathLst>
              <a:path w="622" h="737">
                <a:moveTo>
                  <a:pt x="0" y="737"/>
                </a:moveTo>
                <a:cubicBezTo>
                  <a:pt x="81" y="614"/>
                  <a:pt x="380" y="2"/>
                  <a:pt x="484" y="1"/>
                </a:cubicBezTo>
                <a:cubicBezTo>
                  <a:pt x="588" y="0"/>
                  <a:pt x="593" y="580"/>
                  <a:pt x="622" y="73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4" name="Freeform 6"/>
          <p:cNvSpPr>
            <a:spLocks/>
          </p:cNvSpPr>
          <p:nvPr/>
        </p:nvSpPr>
        <p:spPr bwMode="auto">
          <a:xfrm>
            <a:off x="1528763" y="4737100"/>
            <a:ext cx="2395537" cy="1111250"/>
          </a:xfrm>
          <a:custGeom>
            <a:avLst/>
            <a:gdLst>
              <a:gd name="T0" fmla="*/ 0 w 1509"/>
              <a:gd name="T1" fmla="*/ 1111250 h 700"/>
              <a:gd name="T2" fmla="*/ 625475 w 1509"/>
              <a:gd name="T3" fmla="*/ 153988 h 700"/>
              <a:gd name="T4" fmla="*/ 1828800 w 1509"/>
              <a:gd name="T5" fmla="*/ 182563 h 700"/>
              <a:gd name="T6" fmla="*/ 2263775 w 1509"/>
              <a:gd name="T7" fmla="*/ 647700 h 700"/>
              <a:gd name="T8" fmla="*/ 2395537 w 1509"/>
              <a:gd name="T9" fmla="*/ 1111250 h 7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9" h="700">
                <a:moveTo>
                  <a:pt x="0" y="700"/>
                </a:moveTo>
                <a:cubicBezTo>
                  <a:pt x="67" y="599"/>
                  <a:pt x="202" y="194"/>
                  <a:pt x="394" y="97"/>
                </a:cubicBezTo>
                <a:cubicBezTo>
                  <a:pt x="586" y="0"/>
                  <a:pt x="980" y="63"/>
                  <a:pt x="1152" y="115"/>
                </a:cubicBezTo>
                <a:cubicBezTo>
                  <a:pt x="1324" y="167"/>
                  <a:pt x="1366" y="311"/>
                  <a:pt x="1426" y="408"/>
                </a:cubicBezTo>
                <a:cubicBezTo>
                  <a:pt x="1486" y="505"/>
                  <a:pt x="1492" y="639"/>
                  <a:pt x="1509" y="700"/>
                </a:cubicBezTo>
              </a:path>
            </a:pathLst>
          </a:custGeom>
          <a:noFill/>
          <a:ln w="38100">
            <a:solidFill>
              <a:srgbClr val="FF33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15" name="Text Box 7"/>
          <p:cNvSpPr txBox="1">
            <a:spLocks noChangeArrowheads="1"/>
          </p:cNvSpPr>
          <p:nvPr/>
        </p:nvSpPr>
        <p:spPr bwMode="auto">
          <a:xfrm>
            <a:off x="1338263" y="6146800"/>
            <a:ext cx="2514600" cy="3667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n>
                  <a:solidFill>
                    <a:schemeClr val="tx1"/>
                  </a:solidFill>
                </a:ln>
                <a:solidFill>
                  <a:schemeClr val="bg1"/>
                </a:solidFill>
              </a:rPr>
              <a:t>Log </a:t>
            </a:r>
            <a:r>
              <a:rPr lang="en-GB" sz="1800">
                <a:ln>
                  <a:solidFill>
                    <a:schemeClr val="tx1"/>
                  </a:solidFill>
                </a:ln>
                <a:solidFill>
                  <a:schemeClr val="bg1"/>
                </a:solidFill>
                <a:latin typeface="Symbol" pitchFamily="18" charset="2"/>
              </a:rPr>
              <a:t>n</a:t>
            </a:r>
          </a:p>
        </p:txBody>
      </p:sp>
      <p:sp>
        <p:nvSpPr>
          <p:cNvPr id="47116" name="Text Box 8"/>
          <p:cNvSpPr txBox="1">
            <a:spLocks noChangeArrowheads="1"/>
          </p:cNvSpPr>
          <p:nvPr/>
        </p:nvSpPr>
        <p:spPr bwMode="auto">
          <a:xfrm rot="-5400000">
            <a:off x="-292893" y="4950618"/>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ln>
                  <a:solidFill>
                    <a:schemeClr val="tx1"/>
                  </a:solidFill>
                </a:ln>
                <a:solidFill>
                  <a:schemeClr val="bg1"/>
                </a:solidFill>
              </a:rPr>
              <a:t>Log  </a:t>
            </a:r>
            <a:r>
              <a:rPr lang="en-GB" sz="1800">
                <a:ln>
                  <a:solidFill>
                    <a:schemeClr val="tx1"/>
                  </a:solidFill>
                </a:ln>
                <a:solidFill>
                  <a:schemeClr val="bg1"/>
                </a:solidFill>
                <a:latin typeface="Symbol" pitchFamily="18" charset="2"/>
              </a:rPr>
              <a:t>n</a:t>
            </a:r>
            <a:r>
              <a:rPr lang="en-GB" sz="1800">
                <a:ln>
                  <a:solidFill>
                    <a:schemeClr val="tx1"/>
                  </a:solidFill>
                </a:ln>
                <a:solidFill>
                  <a:schemeClr val="bg1"/>
                </a:solidFill>
              </a:rPr>
              <a:t> f(</a:t>
            </a:r>
            <a:r>
              <a:rPr lang="en-GB" sz="1800">
                <a:ln>
                  <a:solidFill>
                    <a:schemeClr val="tx1"/>
                  </a:solidFill>
                </a:ln>
                <a:solidFill>
                  <a:schemeClr val="bg1"/>
                </a:solidFill>
                <a:latin typeface="Symbol" pitchFamily="18" charset="2"/>
              </a:rPr>
              <a:t>n) </a:t>
            </a:r>
          </a:p>
        </p:txBody>
      </p:sp>
      <p:sp>
        <p:nvSpPr>
          <p:cNvPr id="47117" name="Rectangle 69"/>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Inhomogeneous spectra ?</a:t>
            </a:r>
            <a:endParaRPr lang="en-GB" sz="4400" b="1" dirty="0">
              <a:solidFill>
                <a:srgbClr val="008000"/>
              </a:solidFill>
            </a:endParaRPr>
          </a:p>
        </p:txBody>
      </p:sp>
      <p:sp>
        <p:nvSpPr>
          <p:cNvPr id="47118" name="Oval 75"/>
          <p:cNvSpPr>
            <a:spLocks noChangeAspect="1" noChangeArrowheads="1"/>
          </p:cNvSpPr>
          <p:nvPr/>
        </p:nvSpPr>
        <p:spPr bwMode="auto">
          <a:xfrm>
            <a:off x="7996238" y="2355850"/>
            <a:ext cx="917575" cy="422275"/>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7119" name="Oval 77"/>
          <p:cNvSpPr>
            <a:spLocks noChangeAspect="1" noChangeArrowheads="1"/>
          </p:cNvSpPr>
          <p:nvPr/>
        </p:nvSpPr>
        <p:spPr bwMode="auto">
          <a:xfrm>
            <a:off x="4324350" y="2292350"/>
            <a:ext cx="476250" cy="44132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20" name="AutoShape 78"/>
          <p:cNvSpPr>
            <a:spLocks noChangeAspect="1" noChangeArrowheads="1"/>
          </p:cNvSpPr>
          <p:nvPr/>
        </p:nvSpPr>
        <p:spPr bwMode="auto">
          <a:xfrm rot="5400000">
            <a:off x="7089775" y="765175"/>
            <a:ext cx="615950" cy="3492500"/>
          </a:xfrm>
          <a:custGeom>
            <a:avLst/>
            <a:gdLst>
              <a:gd name="T0" fmla="*/ 492560 w 21600"/>
              <a:gd name="T1" fmla="*/ 1746250 h 21600"/>
              <a:gd name="T2" fmla="*/ 307975 w 21600"/>
              <a:gd name="T3" fmla="*/ 3492500 h 21600"/>
              <a:gd name="T4" fmla="*/ 123390 w 21600"/>
              <a:gd name="T5" fmla="*/ 1746250 h 21600"/>
              <a:gd name="T6" fmla="*/ 307975 w 21600"/>
              <a:gd name="T7" fmla="*/ 0 h 21600"/>
              <a:gd name="T8" fmla="*/ 0 60000 65536"/>
              <a:gd name="T9" fmla="*/ 0 60000 65536"/>
              <a:gd name="T10" fmla="*/ 0 60000 65536"/>
              <a:gd name="T11" fmla="*/ 0 60000 65536"/>
              <a:gd name="T12" fmla="*/ 6127 w 21600"/>
              <a:gd name="T13" fmla="*/ 6127 h 21600"/>
              <a:gd name="T14" fmla="*/ 15473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121" name="AutoShape 79"/>
          <p:cNvSpPr>
            <a:spLocks noChangeAspect="1" noChangeArrowheads="1"/>
          </p:cNvSpPr>
          <p:nvPr/>
        </p:nvSpPr>
        <p:spPr bwMode="auto">
          <a:xfrm rot="5400000" flipH="1" flipV="1">
            <a:off x="1429543" y="754857"/>
            <a:ext cx="614363" cy="3473450"/>
          </a:xfrm>
          <a:custGeom>
            <a:avLst/>
            <a:gdLst>
              <a:gd name="T0" fmla="*/ 491291 w 21600"/>
              <a:gd name="T1" fmla="*/ 1736725 h 21600"/>
              <a:gd name="T2" fmla="*/ 307182 w 21600"/>
              <a:gd name="T3" fmla="*/ 3473450 h 21600"/>
              <a:gd name="T4" fmla="*/ 123072 w 21600"/>
              <a:gd name="T5" fmla="*/ 1736725 h 21600"/>
              <a:gd name="T6" fmla="*/ 307182 w 21600"/>
              <a:gd name="T7" fmla="*/ 0 h 21600"/>
              <a:gd name="T8" fmla="*/ 0 60000 65536"/>
              <a:gd name="T9" fmla="*/ 0 60000 65536"/>
              <a:gd name="T10" fmla="*/ 0 60000 65536"/>
              <a:gd name="T11" fmla="*/ 0 60000 65536"/>
              <a:gd name="T12" fmla="*/ 6127 w 21600"/>
              <a:gd name="T13" fmla="*/ 6127 h 21600"/>
              <a:gd name="T14" fmla="*/ 15473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122" name="Freeform 87"/>
          <p:cNvSpPr>
            <a:spLocks/>
          </p:cNvSpPr>
          <p:nvPr/>
        </p:nvSpPr>
        <p:spPr bwMode="auto">
          <a:xfrm>
            <a:off x="1833563" y="4725988"/>
            <a:ext cx="2641600" cy="1239837"/>
          </a:xfrm>
          <a:custGeom>
            <a:avLst/>
            <a:gdLst>
              <a:gd name="T0" fmla="*/ 0 w 1664"/>
              <a:gd name="T1" fmla="*/ 1239837 h 781"/>
              <a:gd name="T2" fmla="*/ 536575 w 1664"/>
              <a:gd name="T3" fmla="*/ 338137 h 781"/>
              <a:gd name="T4" fmla="*/ 2017713 w 1664"/>
              <a:gd name="T5" fmla="*/ 49212 h 781"/>
              <a:gd name="T6" fmla="*/ 2481263 w 1664"/>
              <a:gd name="T7" fmla="*/ 630237 h 781"/>
              <a:gd name="T8" fmla="*/ 2641600 w 1664"/>
              <a:gd name="T9" fmla="*/ 1093787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 h="781">
                <a:moveTo>
                  <a:pt x="0" y="781"/>
                </a:moveTo>
                <a:cubicBezTo>
                  <a:pt x="53" y="686"/>
                  <a:pt x="126" y="338"/>
                  <a:pt x="338" y="213"/>
                </a:cubicBezTo>
                <a:cubicBezTo>
                  <a:pt x="550" y="88"/>
                  <a:pt x="1067" y="0"/>
                  <a:pt x="1271" y="31"/>
                </a:cubicBezTo>
                <a:cubicBezTo>
                  <a:pt x="1475" y="62"/>
                  <a:pt x="1498" y="287"/>
                  <a:pt x="1563" y="397"/>
                </a:cubicBezTo>
                <a:cubicBezTo>
                  <a:pt x="1628" y="507"/>
                  <a:pt x="1643" y="628"/>
                  <a:pt x="1664" y="689"/>
                </a:cubicBezTo>
              </a:path>
            </a:pathLst>
          </a:cu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123" name="Rectangle 88"/>
          <p:cNvSpPr>
            <a:spLocks noChangeArrowheads="1"/>
          </p:cNvSpPr>
          <p:nvPr/>
        </p:nvSpPr>
        <p:spPr bwMode="auto">
          <a:xfrm>
            <a:off x="5022850" y="4187825"/>
            <a:ext cx="41068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dirty="0">
                <a:solidFill>
                  <a:srgbClr val="FF33CC"/>
                </a:solidFill>
              </a:rPr>
              <a:t>Overlap softer (and more reflection)</a:t>
            </a:r>
          </a:p>
          <a:p>
            <a:pPr marL="342900" indent="-342900" algn="l">
              <a:spcBef>
                <a:spcPct val="20000"/>
              </a:spcBef>
              <a:buFontTx/>
              <a:buChar char="•"/>
            </a:pPr>
            <a:r>
              <a:rPr lang="en-GB" dirty="0">
                <a:solidFill>
                  <a:srgbClr val="002060"/>
                </a:solidFill>
              </a:rPr>
              <a:t>Inner region harder (and less reflection)</a:t>
            </a:r>
          </a:p>
          <a:p>
            <a:pPr marL="342900" indent="-342900" algn="l">
              <a:spcBef>
                <a:spcPct val="20000"/>
              </a:spcBef>
              <a:buFontTx/>
              <a:buChar char="•"/>
            </a:pPr>
            <a:r>
              <a:rPr lang="en-GB" dirty="0">
                <a:solidFill>
                  <a:srgbClr val="008000"/>
                </a:solidFill>
              </a:rPr>
              <a:t>WE SEE THIS!!</a:t>
            </a:r>
          </a:p>
        </p:txBody>
      </p:sp>
    </p:spTree>
    <p:extLst>
      <p:ext uri="{BB962C8B-B14F-4D97-AF65-F5344CB8AC3E}">
        <p14:creationId xmlns:p14="http://schemas.microsoft.com/office/powerpoint/2010/main" val="687737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rotWithShape="1">
          <a:blip r:embed="rId3">
            <a:extLst>
              <a:ext uri="{28A0092B-C50C-407E-A947-70E740481C1C}">
                <a14:useLocalDpi xmlns:a14="http://schemas.microsoft.com/office/drawing/2010/main" val="0"/>
              </a:ext>
            </a:extLst>
          </a:blip>
          <a:srcRect t="44572"/>
          <a:stretch/>
        </p:blipFill>
        <p:spPr bwMode="auto">
          <a:xfrm>
            <a:off x="440626" y="1883651"/>
            <a:ext cx="7985989" cy="452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2010</a:t>
            </a:r>
          </a:p>
        </p:txBody>
      </p:sp>
      <p:sp>
        <p:nvSpPr>
          <p:cNvPr id="4"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Spectral differences</a:t>
            </a:r>
            <a:endParaRPr lang="en-GB" sz="4400" b="1" dirty="0">
              <a:solidFill>
                <a:srgbClr val="008000"/>
              </a:solidFill>
            </a:endParaRPr>
          </a:p>
        </p:txBody>
      </p:sp>
    </p:spTree>
    <p:extLst>
      <p:ext uri="{BB962C8B-B14F-4D97-AF65-F5344CB8AC3E}">
        <p14:creationId xmlns:p14="http://schemas.microsoft.com/office/powerpoint/2010/main" val="83335699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7"/>
          <p:cNvSpPr txBox="1">
            <a:spLocks noChangeArrowheads="1"/>
          </p:cNvSpPr>
          <p:nvPr/>
        </p:nvSpPr>
        <p:spPr bwMode="auto">
          <a:xfrm rot="-5400000">
            <a:off x="5667375" y="3193902"/>
            <a:ext cx="54038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err="1"/>
              <a:t>Makishima</a:t>
            </a:r>
            <a:r>
              <a:rPr lang="en-GB" dirty="0"/>
              <a:t>, </a:t>
            </a:r>
            <a:r>
              <a:rPr lang="en-GB" dirty="0" smtClean="0"/>
              <a:t>et al 2008, Yamada et al 2013 </a:t>
            </a:r>
            <a:endParaRPr lang="en-US" dirty="0"/>
          </a:p>
        </p:txBody>
      </p:sp>
      <p:sp>
        <p:nvSpPr>
          <p:cNvPr id="2" name="Oval 1"/>
          <p:cNvSpPr/>
          <p:nvPr/>
        </p:nvSpPr>
        <p:spPr bwMode="auto">
          <a:xfrm>
            <a:off x="2133600" y="1809750"/>
            <a:ext cx="1219200" cy="114300"/>
          </a:xfrm>
          <a:prstGeom prst="ellipse">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2743200" y="1714500"/>
            <a:ext cx="1447800" cy="419100"/>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5962650" y="1714500"/>
            <a:ext cx="1504950" cy="25336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676650" y="2400300"/>
            <a:ext cx="3038475" cy="1847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88" y="1233488"/>
            <a:ext cx="66389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15202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133600" y="1809750"/>
            <a:ext cx="1219200" cy="114300"/>
          </a:xfrm>
          <a:prstGeom prst="ellipse">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2743200" y="1714500"/>
            <a:ext cx="1447800" cy="419100"/>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5962650" y="1714500"/>
            <a:ext cx="1504950" cy="25336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676650" y="2400300"/>
            <a:ext cx="3038475" cy="1847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233488"/>
            <a:ext cx="66389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1257300"/>
            <a:ext cx="52959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7"/>
          <p:cNvSpPr txBox="1">
            <a:spLocks noChangeArrowheads="1"/>
          </p:cNvSpPr>
          <p:nvPr/>
        </p:nvSpPr>
        <p:spPr bwMode="auto">
          <a:xfrm rot="-5400000">
            <a:off x="5667375" y="3193902"/>
            <a:ext cx="54038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err="1"/>
              <a:t>Makishima</a:t>
            </a:r>
            <a:r>
              <a:rPr lang="en-GB" dirty="0"/>
              <a:t>, </a:t>
            </a:r>
            <a:r>
              <a:rPr lang="en-GB" dirty="0" smtClean="0"/>
              <a:t>et al 2008, Yamada et al 2013 </a:t>
            </a:r>
            <a:endParaRPr lang="en-US" dirty="0"/>
          </a:p>
        </p:txBody>
      </p:sp>
    </p:spTree>
    <p:extLst>
      <p:ext uri="{BB962C8B-B14F-4D97-AF65-F5344CB8AC3E}">
        <p14:creationId xmlns:p14="http://schemas.microsoft.com/office/powerpoint/2010/main" val="318209158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133600" y="1809750"/>
            <a:ext cx="1219200" cy="114300"/>
          </a:xfrm>
          <a:prstGeom prst="ellipse">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2743200" y="1714500"/>
            <a:ext cx="1447800" cy="419100"/>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5962650" y="1714500"/>
            <a:ext cx="1504950" cy="25336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676650" y="2400300"/>
            <a:ext cx="3038475" cy="1847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233488"/>
            <a:ext cx="66389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271588"/>
            <a:ext cx="523875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7"/>
          <p:cNvSpPr txBox="1">
            <a:spLocks noChangeArrowheads="1"/>
          </p:cNvSpPr>
          <p:nvPr/>
        </p:nvSpPr>
        <p:spPr bwMode="auto">
          <a:xfrm rot="-5400000">
            <a:off x="5667375" y="3193902"/>
            <a:ext cx="54038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err="1"/>
              <a:t>Makishima</a:t>
            </a:r>
            <a:r>
              <a:rPr lang="en-GB" dirty="0"/>
              <a:t>, </a:t>
            </a:r>
            <a:r>
              <a:rPr lang="en-GB" dirty="0" smtClean="0"/>
              <a:t>et al 2008, Yamada et al 2013 </a:t>
            </a:r>
            <a:endParaRPr lang="en-US" dirty="0"/>
          </a:p>
        </p:txBody>
      </p:sp>
    </p:spTree>
    <p:extLst>
      <p:ext uri="{BB962C8B-B14F-4D97-AF65-F5344CB8AC3E}">
        <p14:creationId xmlns:p14="http://schemas.microsoft.com/office/powerpoint/2010/main" val="281926895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133600" y="1809750"/>
            <a:ext cx="1219200" cy="114300"/>
          </a:xfrm>
          <a:prstGeom prst="ellipse">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2743200" y="1714500"/>
            <a:ext cx="1447800" cy="419100"/>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5962650" y="1714500"/>
            <a:ext cx="1504950" cy="25336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3676650" y="2400300"/>
            <a:ext cx="3038475" cy="1847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233488"/>
            <a:ext cx="6638925"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1281113"/>
            <a:ext cx="52387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7"/>
          <p:cNvSpPr txBox="1">
            <a:spLocks noChangeArrowheads="1"/>
          </p:cNvSpPr>
          <p:nvPr/>
        </p:nvSpPr>
        <p:spPr bwMode="auto">
          <a:xfrm rot="-5400000">
            <a:off x="5667375" y="3193902"/>
            <a:ext cx="54038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err="1"/>
              <a:t>Makishima</a:t>
            </a:r>
            <a:r>
              <a:rPr lang="en-GB" dirty="0"/>
              <a:t>, </a:t>
            </a:r>
            <a:r>
              <a:rPr lang="en-GB" dirty="0" smtClean="0"/>
              <a:t>et al 2008, Yamada et al 2013 </a:t>
            </a:r>
            <a:endParaRPr lang="en-US" dirty="0"/>
          </a:p>
        </p:txBody>
      </p:sp>
    </p:spTree>
    <p:extLst>
      <p:ext uri="{BB962C8B-B14F-4D97-AF65-F5344CB8AC3E}">
        <p14:creationId xmlns:p14="http://schemas.microsoft.com/office/powerpoint/2010/main" val="371413117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0175"/>
            <a:ext cx="86868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title"/>
          </p:nvPr>
        </p:nvSpPr>
        <p:spPr>
          <a:xfrm>
            <a:off x="533400" y="0"/>
            <a:ext cx="7772400" cy="1143000"/>
          </a:xfrm>
        </p:spPr>
        <p:txBody>
          <a:bodyPr/>
          <a:lstStyle/>
          <a:p>
            <a:pPr eaLnBrk="1" hangingPunct="1"/>
            <a:r>
              <a:rPr lang="en-GB" smtClean="0"/>
              <a:t>Origin of broad band variability</a:t>
            </a:r>
            <a:endParaRPr lang="en-US" smtClean="0"/>
          </a:p>
        </p:txBody>
      </p:sp>
      <p:sp>
        <p:nvSpPr>
          <p:cNvPr id="465924" name="Text Box 4"/>
          <p:cNvSpPr txBox="1">
            <a:spLocks noChangeArrowheads="1"/>
          </p:cNvSpPr>
          <p:nvPr/>
        </p:nvSpPr>
        <p:spPr bwMode="auto">
          <a:xfrm>
            <a:off x="0" y="5829300"/>
            <a:ext cx="9434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solidFill>
                  <a:schemeClr val="accent2"/>
                </a:solidFill>
                <a:latin typeface="Arial" charset="0"/>
              </a:rPr>
              <a:t>Fluctuations start at large radii – first, soft and slow with R propagate down to smaller radii – lagged, harder and faster less R</a:t>
            </a:r>
            <a:endParaRPr lang="en-US">
              <a:latin typeface="Arial" charset="0"/>
            </a:endParaRPr>
          </a:p>
        </p:txBody>
      </p:sp>
      <p:sp>
        <p:nvSpPr>
          <p:cNvPr id="51205" name="Rectangle 5"/>
          <p:cNvSpPr>
            <a:spLocks noChangeArrowheads="1"/>
          </p:cNvSpPr>
          <p:nvPr/>
        </p:nvSpPr>
        <p:spPr bwMode="auto">
          <a:xfrm>
            <a:off x="0" y="3106738"/>
            <a:ext cx="8969375" cy="1843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1206" name="Rectangle 6"/>
          <p:cNvSpPr>
            <a:spLocks noChangeArrowheads="1"/>
          </p:cNvSpPr>
          <p:nvPr/>
        </p:nvSpPr>
        <p:spPr bwMode="auto">
          <a:xfrm>
            <a:off x="6837363" y="2801938"/>
            <a:ext cx="623887"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65927" name="AutoShape 7"/>
          <p:cNvSpPr>
            <a:spLocks noChangeArrowheads="1"/>
          </p:cNvSpPr>
          <p:nvPr/>
        </p:nvSpPr>
        <p:spPr bwMode="auto">
          <a:xfrm rot="-5400000">
            <a:off x="3019425" y="1046163"/>
            <a:ext cx="2682875" cy="71850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bg1"/>
              </a:gs>
              <a:gs pos="50000">
                <a:srgbClr val="CC00CC"/>
              </a:gs>
              <a:gs pos="100000">
                <a:schemeClr val="bg1"/>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GB"/>
          </a:p>
        </p:txBody>
      </p:sp>
      <p:sp>
        <p:nvSpPr>
          <p:cNvPr id="51208" name="Line 8"/>
          <p:cNvSpPr>
            <a:spLocks noChangeShapeType="1"/>
          </p:cNvSpPr>
          <p:nvPr/>
        </p:nvSpPr>
        <p:spPr bwMode="auto">
          <a:xfrm flipH="1" flipV="1">
            <a:off x="1131888" y="2743200"/>
            <a:ext cx="34925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51209" name="Line 9"/>
          <p:cNvSpPr>
            <a:spLocks noChangeShapeType="1"/>
          </p:cNvSpPr>
          <p:nvPr/>
        </p:nvSpPr>
        <p:spPr bwMode="auto">
          <a:xfrm flipH="1" flipV="1">
            <a:off x="3598863" y="2701925"/>
            <a:ext cx="88900"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0" name="Line 10"/>
          <p:cNvSpPr>
            <a:spLocks noChangeShapeType="1"/>
          </p:cNvSpPr>
          <p:nvPr/>
        </p:nvSpPr>
        <p:spPr bwMode="auto">
          <a:xfrm flipV="1">
            <a:off x="5189538" y="2759075"/>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1" name="Line 11"/>
          <p:cNvSpPr>
            <a:spLocks noChangeShapeType="1"/>
          </p:cNvSpPr>
          <p:nvPr/>
        </p:nvSpPr>
        <p:spPr bwMode="auto">
          <a:xfrm flipV="1">
            <a:off x="7313613" y="2800350"/>
            <a:ext cx="636587" cy="10747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1212" name="Oval 12"/>
          <p:cNvSpPr>
            <a:spLocks noChangeArrowheads="1"/>
          </p:cNvSpPr>
          <p:nvPr/>
        </p:nvSpPr>
        <p:spPr bwMode="auto">
          <a:xfrm>
            <a:off x="8491538" y="4081463"/>
            <a:ext cx="1073150" cy="10588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465933" name="AutoShape 13"/>
          <p:cNvSpPr>
            <a:spLocks noChangeArrowheads="1"/>
          </p:cNvSpPr>
          <p:nvPr/>
        </p:nvSpPr>
        <p:spPr bwMode="auto">
          <a:xfrm rot="16200000">
            <a:off x="4653756" y="2563019"/>
            <a:ext cx="2365375" cy="4179888"/>
          </a:xfrm>
          <a:custGeom>
            <a:avLst/>
            <a:gdLst>
              <a:gd name="G0" fmla="+- 4595 0 0"/>
              <a:gd name="G1" fmla="+- 21600 0 4595"/>
              <a:gd name="G2" fmla="*/ 4595 1 2"/>
              <a:gd name="G3" fmla="+- 21600 0 G2"/>
              <a:gd name="G4" fmla="+/ 4595 21600 2"/>
              <a:gd name="G5" fmla="+/ G1 0 2"/>
              <a:gd name="G6" fmla="*/ 21600 21600 4595"/>
              <a:gd name="G7" fmla="*/ G6 1 2"/>
              <a:gd name="G8" fmla="+- 21600 0 G7"/>
              <a:gd name="G9" fmla="*/ 21600 1 2"/>
              <a:gd name="G10" fmla="+- 4595 0 G9"/>
              <a:gd name="G11" fmla="?: G10 G8 0"/>
              <a:gd name="G12" fmla="?: G10 G7 21600"/>
              <a:gd name="T0" fmla="*/ 19302 w 21600"/>
              <a:gd name="T1" fmla="*/ 10800 h 21600"/>
              <a:gd name="T2" fmla="*/ 10800 w 21600"/>
              <a:gd name="T3" fmla="*/ 21600 h 21600"/>
              <a:gd name="T4" fmla="*/ 2298 w 21600"/>
              <a:gd name="T5" fmla="*/ 10800 h 21600"/>
              <a:gd name="T6" fmla="*/ 10800 w 21600"/>
              <a:gd name="T7" fmla="*/ 0 h 21600"/>
              <a:gd name="T8" fmla="*/ 4098 w 21600"/>
              <a:gd name="T9" fmla="*/ 4098 h 21600"/>
              <a:gd name="T10" fmla="*/ 17502 w 21600"/>
              <a:gd name="T11" fmla="*/ 17502 h 21600"/>
            </a:gdLst>
            <a:ahLst/>
            <a:cxnLst>
              <a:cxn ang="0">
                <a:pos x="T0" y="T1"/>
              </a:cxn>
              <a:cxn ang="0">
                <a:pos x="T2" y="T3"/>
              </a:cxn>
              <a:cxn ang="0">
                <a:pos x="T4" y="T5"/>
              </a:cxn>
              <a:cxn ang="0">
                <a:pos x="T6" y="T7"/>
              </a:cxn>
            </a:cxnLst>
            <a:rect l="T8" t="T9" r="T10" b="T11"/>
            <a:pathLst>
              <a:path w="21600" h="21600">
                <a:moveTo>
                  <a:pt x="0" y="0"/>
                </a:moveTo>
                <a:lnTo>
                  <a:pt x="4595" y="21600"/>
                </a:lnTo>
                <a:lnTo>
                  <a:pt x="17005" y="21600"/>
                </a:lnTo>
                <a:lnTo>
                  <a:pt x="21600" y="0"/>
                </a:lnTo>
                <a:close/>
              </a:path>
            </a:pathLst>
          </a:custGeom>
          <a:gradFill rotWithShape="1">
            <a:gsLst>
              <a:gs pos="0">
                <a:schemeClr val="bg1"/>
              </a:gs>
              <a:gs pos="50000">
                <a:schemeClr val="accent2"/>
              </a:gs>
              <a:gs pos="100000">
                <a:schemeClr val="bg1"/>
              </a:gs>
            </a:gsLst>
            <a:lin ang="0" scaled="1"/>
          </a:gra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GB"/>
          </a:p>
        </p:txBody>
      </p:sp>
      <p:sp>
        <p:nvSpPr>
          <p:cNvPr id="51214" name="AutoShape 14"/>
          <p:cNvSpPr>
            <a:spLocks noChangeArrowheads="1"/>
          </p:cNvSpPr>
          <p:nvPr/>
        </p:nvSpPr>
        <p:spPr bwMode="auto">
          <a:xfrm rot="16200000" flipH="1">
            <a:off x="1981993" y="2878932"/>
            <a:ext cx="290513" cy="3556000"/>
          </a:xfrm>
          <a:custGeom>
            <a:avLst/>
            <a:gdLst>
              <a:gd name="T0" fmla="*/ 217885 w 21600"/>
              <a:gd name="T1" fmla="*/ 1778000 h 21600"/>
              <a:gd name="T2" fmla="*/ 145257 w 21600"/>
              <a:gd name="T3" fmla="*/ 3556000 h 21600"/>
              <a:gd name="T4" fmla="*/ 72628 w 21600"/>
              <a:gd name="T5" fmla="*/ 1778000 h 21600"/>
              <a:gd name="T6" fmla="*/ 14525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130509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5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Inhomogeneous close to transition</a:t>
            </a:r>
          </a:p>
        </p:txBody>
      </p:sp>
      <p:grpSp>
        <p:nvGrpSpPr>
          <p:cNvPr id="52227" name="Group 20"/>
          <p:cNvGrpSpPr>
            <a:grpSpLocks noChangeAspect="1"/>
          </p:cNvGrpSpPr>
          <p:nvPr/>
        </p:nvGrpSpPr>
        <p:grpSpPr bwMode="auto">
          <a:xfrm>
            <a:off x="136525" y="1393825"/>
            <a:ext cx="4427538" cy="957263"/>
            <a:chOff x="-133" y="960"/>
            <a:chExt cx="6174" cy="1335"/>
          </a:xfrm>
        </p:grpSpPr>
        <p:sp>
          <p:nvSpPr>
            <p:cNvPr id="52230" name="Rectangle 2"/>
            <p:cNvSpPr>
              <a:spLocks noChangeAspect="1" noChangeArrowheads="1"/>
            </p:cNvSpPr>
            <p:nvPr/>
          </p:nvSpPr>
          <p:spPr bwMode="auto">
            <a:xfrm>
              <a:off x="0" y="960"/>
              <a:ext cx="5760" cy="1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2231" name="Oval 3"/>
            <p:cNvSpPr>
              <a:spLocks noChangeAspect="1" noChangeArrowheads="1"/>
            </p:cNvSpPr>
            <p:nvPr/>
          </p:nvSpPr>
          <p:spPr bwMode="auto">
            <a:xfrm flipH="1">
              <a:off x="2181" y="983"/>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32" name="Oval 4"/>
            <p:cNvSpPr>
              <a:spLocks noChangeAspect="1" noChangeArrowheads="1"/>
            </p:cNvSpPr>
            <p:nvPr/>
          </p:nvSpPr>
          <p:spPr bwMode="auto">
            <a:xfrm>
              <a:off x="-133" y="964"/>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3877" name="Oval 5"/>
            <p:cNvSpPr>
              <a:spLocks noChangeAspect="1" noChangeArrowheads="1"/>
            </p:cNvSpPr>
            <p:nvPr/>
          </p:nvSpPr>
          <p:spPr bwMode="auto">
            <a:xfrm flipH="1">
              <a:off x="2318" y="1219"/>
              <a:ext cx="1970" cy="742"/>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463878" name="Oval 6"/>
            <p:cNvSpPr>
              <a:spLocks noChangeAspect="1" noChangeArrowheads="1"/>
            </p:cNvSpPr>
            <p:nvPr/>
          </p:nvSpPr>
          <p:spPr bwMode="auto">
            <a:xfrm>
              <a:off x="1580" y="1199"/>
              <a:ext cx="1496" cy="744"/>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2235" name="Oval 14"/>
            <p:cNvSpPr>
              <a:spLocks noChangeAspect="1" noChangeArrowheads="1"/>
            </p:cNvSpPr>
            <p:nvPr/>
          </p:nvSpPr>
          <p:spPr bwMode="auto">
            <a:xfrm>
              <a:off x="5037" y="1484"/>
              <a:ext cx="578" cy="266"/>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2236" name="Oval 15"/>
            <p:cNvSpPr>
              <a:spLocks noChangeAspect="1" noChangeArrowheads="1"/>
            </p:cNvSpPr>
            <p:nvPr/>
          </p:nvSpPr>
          <p:spPr bwMode="auto">
            <a:xfrm>
              <a:off x="2724" y="1444"/>
              <a:ext cx="300" cy="27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7" name="AutoShape 16"/>
            <p:cNvSpPr>
              <a:spLocks noChangeAspect="1" noChangeArrowheads="1"/>
            </p:cNvSpPr>
            <p:nvPr/>
          </p:nvSpPr>
          <p:spPr bwMode="auto">
            <a:xfrm rot="5400000">
              <a:off x="4466" y="482"/>
              <a:ext cx="388" cy="2200"/>
            </a:xfrm>
            <a:custGeom>
              <a:avLst/>
              <a:gdLst>
                <a:gd name="T0" fmla="*/ 310 w 21600"/>
                <a:gd name="T1" fmla="*/ 1100 h 21600"/>
                <a:gd name="T2" fmla="*/ 194 w 21600"/>
                <a:gd name="T3" fmla="*/ 2200 h 21600"/>
                <a:gd name="T4" fmla="*/ 78 w 21600"/>
                <a:gd name="T5" fmla="*/ 1100 h 21600"/>
                <a:gd name="T6" fmla="*/ 194 w 21600"/>
                <a:gd name="T7" fmla="*/ 0 h 21600"/>
                <a:gd name="T8" fmla="*/ 0 60000 65536"/>
                <a:gd name="T9" fmla="*/ 0 60000 65536"/>
                <a:gd name="T10" fmla="*/ 0 60000 65536"/>
                <a:gd name="T11" fmla="*/ 0 60000 65536"/>
                <a:gd name="T12" fmla="*/ 6124 w 21600"/>
                <a:gd name="T13" fmla="*/ 6127 h 21600"/>
                <a:gd name="T14" fmla="*/ 15476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238" name="AutoShape 17"/>
            <p:cNvSpPr>
              <a:spLocks noChangeAspect="1" noChangeArrowheads="1"/>
            </p:cNvSpPr>
            <p:nvPr/>
          </p:nvSpPr>
          <p:spPr bwMode="auto">
            <a:xfrm rot="5400000" flipH="1" flipV="1">
              <a:off x="900" y="476"/>
              <a:ext cx="387" cy="2188"/>
            </a:xfrm>
            <a:custGeom>
              <a:avLst/>
              <a:gdLst>
                <a:gd name="T0" fmla="*/ 309 w 21600"/>
                <a:gd name="T1" fmla="*/ 1094 h 21600"/>
                <a:gd name="T2" fmla="*/ 194 w 21600"/>
                <a:gd name="T3" fmla="*/ 2188 h 21600"/>
                <a:gd name="T4" fmla="*/ 78 w 21600"/>
                <a:gd name="T5" fmla="*/ 1094 h 21600"/>
                <a:gd name="T6" fmla="*/ 194 w 21600"/>
                <a:gd name="T7" fmla="*/ 0 h 21600"/>
                <a:gd name="T8" fmla="*/ 0 60000 65536"/>
                <a:gd name="T9" fmla="*/ 0 60000 65536"/>
                <a:gd name="T10" fmla="*/ 0 60000 65536"/>
                <a:gd name="T11" fmla="*/ 0 60000 65536"/>
                <a:gd name="T12" fmla="*/ 6140 w 21600"/>
                <a:gd name="T13" fmla="*/ 6131 h 21600"/>
                <a:gd name="T14" fmla="*/ 15460 w 21600"/>
                <a:gd name="T15" fmla="*/ 15469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2228" name="Rectangle 19"/>
          <p:cNvSpPr>
            <a:spLocks noChangeArrowheads="1"/>
          </p:cNvSpPr>
          <p:nvPr/>
        </p:nvSpPr>
        <p:spPr bwMode="auto">
          <a:xfrm>
            <a:off x="4570413" y="1430338"/>
            <a:ext cx="4716462" cy="5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dirty="0">
                <a:solidFill>
                  <a:srgbClr val="FF33CC"/>
                </a:solidFill>
              </a:rPr>
              <a:t>Overlap softer, and more reflection, slow variability</a:t>
            </a:r>
          </a:p>
          <a:p>
            <a:pPr marL="342900" indent="-342900" algn="l">
              <a:spcBef>
                <a:spcPct val="20000"/>
              </a:spcBef>
              <a:buFontTx/>
              <a:buChar char="•"/>
            </a:pPr>
            <a:r>
              <a:rPr lang="en-GB" dirty="0">
                <a:solidFill>
                  <a:srgbClr val="002060"/>
                </a:solidFill>
              </a:rPr>
              <a:t>Fluctuations propagate down to inner region – smaller so  faster variability. Fewer seed photons so harder spectrum and less reflection</a:t>
            </a:r>
          </a:p>
          <a:p>
            <a:pPr marL="342900" indent="-342900" algn="l">
              <a:spcBef>
                <a:spcPct val="20000"/>
              </a:spcBef>
              <a:buFontTx/>
              <a:buChar char="•"/>
            </a:pPr>
            <a:r>
              <a:rPr lang="en-GB" dirty="0">
                <a:solidFill>
                  <a:srgbClr val="008000"/>
                </a:solidFill>
              </a:rPr>
              <a:t>WE SEE  THIS </a:t>
            </a:r>
            <a:r>
              <a:rPr lang="en-GB" sz="1600" dirty="0" err="1">
                <a:solidFill>
                  <a:srgbClr val="008000"/>
                </a:solidFill>
              </a:rPr>
              <a:t>Revnivtsev</a:t>
            </a:r>
            <a:r>
              <a:rPr lang="en-GB" sz="1600" dirty="0">
                <a:solidFill>
                  <a:srgbClr val="008000"/>
                </a:solidFill>
              </a:rPr>
              <a:t> et al </a:t>
            </a:r>
            <a:r>
              <a:rPr lang="en-GB" sz="1600" dirty="0" smtClean="0">
                <a:solidFill>
                  <a:srgbClr val="008000"/>
                </a:solidFill>
              </a:rPr>
              <a:t>1999</a:t>
            </a:r>
            <a:endParaRPr lang="en-GB" sz="1600" dirty="0">
              <a:solidFill>
                <a:srgbClr val="008000"/>
              </a:solidFill>
            </a:endParaRPr>
          </a:p>
        </p:txBody>
      </p:sp>
      <p:pic>
        <p:nvPicPr>
          <p:cNvPr id="52229" name="Picture 21" descr="cygx1_freqresolved"/>
          <p:cNvPicPr>
            <a:picLocks noChangeAspect="1" noChangeArrowheads="1"/>
          </p:cNvPicPr>
          <p:nvPr/>
        </p:nvPicPr>
        <p:blipFill>
          <a:blip r:embed="rId3">
            <a:extLst>
              <a:ext uri="{28A0092B-C50C-407E-A947-70E740481C1C}">
                <a14:useLocalDpi xmlns:a14="http://schemas.microsoft.com/office/drawing/2010/main" val="0"/>
              </a:ext>
            </a:extLst>
          </a:blip>
          <a:srcRect l="48026" t="13583" r="10567" b="58224"/>
          <a:stretch>
            <a:fillRect/>
          </a:stretch>
        </p:blipFill>
        <p:spPr bwMode="auto">
          <a:xfrm>
            <a:off x="219075" y="2735263"/>
            <a:ext cx="406241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3452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485775" y="12065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Inhomogeneous close to transition</a:t>
            </a:r>
          </a:p>
        </p:txBody>
      </p:sp>
      <p:grpSp>
        <p:nvGrpSpPr>
          <p:cNvPr id="54275" name="Group 3"/>
          <p:cNvGrpSpPr>
            <a:grpSpLocks noChangeAspect="1"/>
          </p:cNvGrpSpPr>
          <p:nvPr/>
        </p:nvGrpSpPr>
        <p:grpSpPr bwMode="auto">
          <a:xfrm>
            <a:off x="65088" y="1377950"/>
            <a:ext cx="6307137" cy="1363663"/>
            <a:chOff x="-133" y="960"/>
            <a:chExt cx="6174" cy="1335"/>
          </a:xfrm>
        </p:grpSpPr>
        <p:sp>
          <p:nvSpPr>
            <p:cNvPr id="54278" name="Rectangle 4"/>
            <p:cNvSpPr>
              <a:spLocks noChangeAspect="1" noChangeArrowheads="1"/>
            </p:cNvSpPr>
            <p:nvPr/>
          </p:nvSpPr>
          <p:spPr bwMode="auto">
            <a:xfrm>
              <a:off x="0" y="960"/>
              <a:ext cx="5760" cy="1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4279" name="Oval 5"/>
            <p:cNvSpPr>
              <a:spLocks noChangeAspect="1" noChangeArrowheads="1"/>
            </p:cNvSpPr>
            <p:nvPr/>
          </p:nvSpPr>
          <p:spPr bwMode="auto">
            <a:xfrm flipH="1">
              <a:off x="2181" y="983"/>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80" name="Oval 6"/>
            <p:cNvSpPr>
              <a:spLocks noChangeAspect="1" noChangeArrowheads="1"/>
            </p:cNvSpPr>
            <p:nvPr/>
          </p:nvSpPr>
          <p:spPr bwMode="auto">
            <a:xfrm>
              <a:off x="-133" y="964"/>
              <a:ext cx="3860" cy="1245"/>
            </a:xfrm>
            <a:prstGeom prst="ellipse">
              <a:avLst/>
            </a:prstGeom>
            <a:gradFill rotWithShape="0">
              <a:gsLst>
                <a:gs pos="0">
                  <a:srgbClr val="CC00CC"/>
                </a:gs>
                <a:gs pos="100000">
                  <a:srgbClr val="FFFFFF">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791" name="Oval 7"/>
            <p:cNvSpPr>
              <a:spLocks noChangeAspect="1" noChangeArrowheads="1"/>
            </p:cNvSpPr>
            <p:nvPr/>
          </p:nvSpPr>
          <p:spPr bwMode="auto">
            <a:xfrm flipH="1">
              <a:off x="2318" y="1218"/>
              <a:ext cx="1970" cy="741"/>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02792" name="Oval 8"/>
            <p:cNvSpPr>
              <a:spLocks noChangeAspect="1" noChangeArrowheads="1"/>
            </p:cNvSpPr>
            <p:nvPr/>
          </p:nvSpPr>
          <p:spPr bwMode="auto">
            <a:xfrm>
              <a:off x="1581" y="1199"/>
              <a:ext cx="1495" cy="743"/>
            </a:xfrm>
            <a:prstGeom prst="ellipse">
              <a:avLst/>
            </a:prstGeom>
            <a:gradFill rotWithShape="0">
              <a:gsLst>
                <a:gs pos="0">
                  <a:schemeClr val="accent2"/>
                </a:gs>
                <a:gs pos="100000">
                  <a:schemeClr val="accent2">
                    <a:gamma/>
                    <a:tint val="0"/>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endParaRPr lang="en-GB"/>
            </a:p>
          </p:txBody>
        </p:sp>
        <p:sp>
          <p:nvSpPr>
            <p:cNvPr id="54283" name="Oval 9"/>
            <p:cNvSpPr>
              <a:spLocks noChangeAspect="1" noChangeArrowheads="1"/>
            </p:cNvSpPr>
            <p:nvPr/>
          </p:nvSpPr>
          <p:spPr bwMode="auto">
            <a:xfrm>
              <a:off x="5037" y="1484"/>
              <a:ext cx="578" cy="266"/>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4284" name="Oval 10"/>
            <p:cNvSpPr>
              <a:spLocks noChangeAspect="1" noChangeArrowheads="1"/>
            </p:cNvSpPr>
            <p:nvPr/>
          </p:nvSpPr>
          <p:spPr bwMode="auto">
            <a:xfrm>
              <a:off x="2724" y="1444"/>
              <a:ext cx="300" cy="27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5" name="AutoShape 11"/>
            <p:cNvSpPr>
              <a:spLocks noChangeAspect="1" noChangeArrowheads="1"/>
            </p:cNvSpPr>
            <p:nvPr/>
          </p:nvSpPr>
          <p:spPr bwMode="auto">
            <a:xfrm rot="5400000">
              <a:off x="4466" y="482"/>
              <a:ext cx="388" cy="2200"/>
            </a:xfrm>
            <a:custGeom>
              <a:avLst/>
              <a:gdLst>
                <a:gd name="T0" fmla="*/ 310 w 21600"/>
                <a:gd name="T1" fmla="*/ 1100 h 21600"/>
                <a:gd name="T2" fmla="*/ 194 w 21600"/>
                <a:gd name="T3" fmla="*/ 2200 h 21600"/>
                <a:gd name="T4" fmla="*/ 78 w 21600"/>
                <a:gd name="T5" fmla="*/ 1100 h 21600"/>
                <a:gd name="T6" fmla="*/ 194 w 21600"/>
                <a:gd name="T7" fmla="*/ 0 h 21600"/>
                <a:gd name="T8" fmla="*/ 0 60000 65536"/>
                <a:gd name="T9" fmla="*/ 0 60000 65536"/>
                <a:gd name="T10" fmla="*/ 0 60000 65536"/>
                <a:gd name="T11" fmla="*/ 0 60000 65536"/>
                <a:gd name="T12" fmla="*/ 6124 w 21600"/>
                <a:gd name="T13" fmla="*/ 6127 h 21600"/>
                <a:gd name="T14" fmla="*/ 15476 w 21600"/>
                <a:gd name="T15" fmla="*/ 15473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4286" name="AutoShape 12"/>
            <p:cNvSpPr>
              <a:spLocks noChangeAspect="1" noChangeArrowheads="1"/>
            </p:cNvSpPr>
            <p:nvPr/>
          </p:nvSpPr>
          <p:spPr bwMode="auto">
            <a:xfrm rot="5400000" flipH="1" flipV="1">
              <a:off x="900" y="476"/>
              <a:ext cx="387" cy="2188"/>
            </a:xfrm>
            <a:custGeom>
              <a:avLst/>
              <a:gdLst>
                <a:gd name="T0" fmla="*/ 309 w 21600"/>
                <a:gd name="T1" fmla="*/ 1094 h 21600"/>
                <a:gd name="T2" fmla="*/ 194 w 21600"/>
                <a:gd name="T3" fmla="*/ 2188 h 21600"/>
                <a:gd name="T4" fmla="*/ 78 w 21600"/>
                <a:gd name="T5" fmla="*/ 1094 h 21600"/>
                <a:gd name="T6" fmla="*/ 194 w 21600"/>
                <a:gd name="T7" fmla="*/ 0 h 21600"/>
                <a:gd name="T8" fmla="*/ 0 60000 65536"/>
                <a:gd name="T9" fmla="*/ 0 60000 65536"/>
                <a:gd name="T10" fmla="*/ 0 60000 65536"/>
                <a:gd name="T11" fmla="*/ 0 60000 65536"/>
                <a:gd name="T12" fmla="*/ 6140 w 21600"/>
                <a:gd name="T13" fmla="*/ 6131 h 21600"/>
                <a:gd name="T14" fmla="*/ 15460 w 21600"/>
                <a:gd name="T15" fmla="*/ 15469 h 21600"/>
              </a:gdLst>
              <a:ahLst/>
              <a:cxnLst>
                <a:cxn ang="T8">
                  <a:pos x="T0" y="T1"/>
                </a:cxn>
                <a:cxn ang="T9">
                  <a:pos x="T2" y="T3"/>
                </a:cxn>
                <a:cxn ang="T10">
                  <a:pos x="T4" y="T5"/>
                </a:cxn>
                <a:cxn ang="T11">
                  <a:pos x="T6" y="T7"/>
                </a:cxn>
              </a:cxnLst>
              <a:rect l="T12" t="T13" r="T14" b="T15"/>
              <a:pathLst>
                <a:path w="21600" h="21600">
                  <a:moveTo>
                    <a:pt x="0" y="0"/>
                  </a:moveTo>
                  <a:lnTo>
                    <a:pt x="8653" y="21600"/>
                  </a:lnTo>
                  <a:lnTo>
                    <a:pt x="12947" y="21600"/>
                  </a:lnTo>
                  <a:lnTo>
                    <a:pt x="21600" y="0"/>
                  </a:lnTo>
                  <a:lnTo>
                    <a:pt x="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54276" name="Rectangle 13"/>
          <p:cNvSpPr>
            <a:spLocks noChangeArrowheads="1"/>
          </p:cNvSpPr>
          <p:nvPr/>
        </p:nvSpPr>
        <p:spPr bwMode="auto">
          <a:xfrm>
            <a:off x="6107113" y="1370013"/>
            <a:ext cx="2844800" cy="54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FontTx/>
              <a:buChar char="•"/>
            </a:pPr>
            <a:r>
              <a:rPr lang="en-GB" dirty="0">
                <a:solidFill>
                  <a:srgbClr val="FF33CC"/>
                </a:solidFill>
              </a:rPr>
              <a:t>Overlap softer, slower variability</a:t>
            </a:r>
          </a:p>
          <a:p>
            <a:pPr marL="342900" indent="-342900" algn="l">
              <a:spcBef>
                <a:spcPct val="20000"/>
              </a:spcBef>
              <a:buFontTx/>
              <a:buChar char="•"/>
            </a:pPr>
            <a:r>
              <a:rPr lang="en-GB" dirty="0">
                <a:solidFill>
                  <a:srgbClr val="002060"/>
                </a:solidFill>
              </a:rPr>
              <a:t>Fluctuations propagate down to inner region – lagged. But this has harder spectrum. So hard lags soft. But smaller region so faster variability</a:t>
            </a:r>
            <a:r>
              <a:rPr lang="en-GB" dirty="0">
                <a:solidFill>
                  <a:srgbClr val="00FFFF"/>
                </a:solidFill>
              </a:rPr>
              <a:t>.</a:t>
            </a:r>
          </a:p>
          <a:p>
            <a:pPr marL="342900" indent="-342900" algn="l">
              <a:spcBef>
                <a:spcPct val="20000"/>
              </a:spcBef>
              <a:buFontTx/>
              <a:buChar char="•"/>
            </a:pPr>
            <a:r>
              <a:rPr lang="en-GB" sz="1600" dirty="0">
                <a:solidFill>
                  <a:srgbClr val="008000"/>
                </a:solidFill>
              </a:rPr>
              <a:t>Miyamoto &amp; </a:t>
            </a:r>
            <a:r>
              <a:rPr lang="en-GB" sz="1600" dirty="0" err="1">
                <a:solidFill>
                  <a:srgbClr val="008000"/>
                </a:solidFill>
              </a:rPr>
              <a:t>Kitamoto</a:t>
            </a:r>
            <a:r>
              <a:rPr lang="en-GB" sz="1600" dirty="0">
                <a:solidFill>
                  <a:srgbClr val="008000"/>
                </a:solidFill>
              </a:rPr>
              <a:t> 1988; </a:t>
            </a:r>
            <a:r>
              <a:rPr lang="en-GB" sz="1600" dirty="0" err="1">
                <a:solidFill>
                  <a:srgbClr val="008000"/>
                </a:solidFill>
              </a:rPr>
              <a:t>Kotov</a:t>
            </a:r>
            <a:r>
              <a:rPr lang="en-GB" sz="1600" dirty="0">
                <a:solidFill>
                  <a:srgbClr val="008000"/>
                </a:solidFill>
              </a:rPr>
              <a:t> et al 2001, Nowak et al 1999, </a:t>
            </a:r>
            <a:r>
              <a:rPr lang="en-GB" sz="1600" dirty="0" err="1">
                <a:solidFill>
                  <a:srgbClr val="008000"/>
                </a:solidFill>
              </a:rPr>
              <a:t>Arevalo</a:t>
            </a:r>
            <a:r>
              <a:rPr lang="en-GB" sz="1600" dirty="0">
                <a:solidFill>
                  <a:srgbClr val="008000"/>
                </a:solidFill>
              </a:rPr>
              <a:t> &amp; </a:t>
            </a:r>
            <a:r>
              <a:rPr lang="en-GB" sz="1600" dirty="0" err="1">
                <a:solidFill>
                  <a:srgbClr val="008000"/>
                </a:solidFill>
              </a:rPr>
              <a:t>Uttley</a:t>
            </a:r>
            <a:r>
              <a:rPr lang="en-GB" sz="1600" dirty="0">
                <a:solidFill>
                  <a:srgbClr val="008000"/>
                </a:solidFill>
              </a:rPr>
              <a:t> 2006</a:t>
            </a:r>
          </a:p>
        </p:txBody>
      </p:sp>
      <p:pic>
        <p:nvPicPr>
          <p:cNvPr id="54277" name="Picture 15" descr="nowak_hard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689225"/>
            <a:ext cx="590232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4699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3337"/>
            <a:ext cx="7772400" cy="1143000"/>
          </a:xfrm>
        </p:spPr>
        <p:txBody>
          <a:bodyPr/>
          <a:lstStyle/>
          <a:p>
            <a:r>
              <a:rPr lang="en-GB" b="1">
                <a:solidFill>
                  <a:srgbClr val="008000"/>
                </a:solidFill>
              </a:rPr>
              <a:t>Conclusions</a:t>
            </a:r>
          </a:p>
        </p:txBody>
      </p:sp>
      <p:sp>
        <p:nvSpPr>
          <p:cNvPr id="54275" name="Rectangle 3"/>
          <p:cNvSpPr>
            <a:spLocks noGrp="1" noChangeArrowheads="1"/>
          </p:cNvSpPr>
          <p:nvPr>
            <p:ph type="body" sz="half" idx="1"/>
          </p:nvPr>
        </p:nvSpPr>
        <p:spPr>
          <a:xfrm>
            <a:off x="233363" y="1057275"/>
            <a:ext cx="8782050" cy="5667375"/>
          </a:xfrm>
        </p:spPr>
        <p:txBody>
          <a:bodyPr/>
          <a:lstStyle/>
          <a:p>
            <a:r>
              <a:rPr lang="en-GB" sz="2400" dirty="0">
                <a:solidFill>
                  <a:srgbClr val="008000"/>
                </a:solidFill>
              </a:rPr>
              <a:t>Low/hard state – everyone agrees disc truncates below  0.001L</a:t>
            </a:r>
            <a:r>
              <a:rPr lang="en-GB" sz="2400" baseline="-25000" dirty="0">
                <a:solidFill>
                  <a:srgbClr val="008000"/>
                </a:solidFill>
              </a:rPr>
              <a:t>Edd </a:t>
            </a:r>
          </a:p>
          <a:p>
            <a:r>
              <a:rPr lang="en-GB" sz="2400" dirty="0">
                <a:solidFill>
                  <a:srgbClr val="008000"/>
                </a:solidFill>
              </a:rPr>
              <a:t>But see all spectral and timing change at TRANSITION</a:t>
            </a:r>
          </a:p>
          <a:p>
            <a:r>
              <a:rPr lang="en-GB" sz="2400" dirty="0">
                <a:solidFill>
                  <a:srgbClr val="008000"/>
                </a:solidFill>
              </a:rPr>
              <a:t>If the disc comes in below this, why don’t we see it</a:t>
            </a:r>
          </a:p>
          <a:p>
            <a:r>
              <a:rPr lang="en-GB" sz="2400" dirty="0">
                <a:solidFill>
                  <a:srgbClr val="008000"/>
                </a:solidFill>
              </a:rPr>
              <a:t>If it does come in below this, what causes what we do see!</a:t>
            </a:r>
          </a:p>
          <a:p>
            <a:r>
              <a:rPr lang="en-GB" sz="2400" dirty="0">
                <a:solidFill>
                  <a:srgbClr val="008000"/>
                </a:solidFill>
              </a:rPr>
              <a:t>But no real problems either theoretical or observational</a:t>
            </a:r>
          </a:p>
          <a:p>
            <a:pPr lvl="1"/>
            <a:r>
              <a:rPr lang="en-GB" sz="2000" dirty="0">
                <a:solidFill>
                  <a:srgbClr val="008000"/>
                </a:solidFill>
              </a:rPr>
              <a:t>Evaporation gives inner hole in disc</a:t>
            </a:r>
          </a:p>
          <a:p>
            <a:pPr lvl="1"/>
            <a:r>
              <a:rPr lang="en-GB" sz="2000" dirty="0">
                <a:solidFill>
                  <a:srgbClr val="008000"/>
                </a:solidFill>
              </a:rPr>
              <a:t>Broad line in GX339-4 low/hard from instrumental pileup</a:t>
            </a:r>
          </a:p>
          <a:p>
            <a:pPr lvl="1"/>
            <a:r>
              <a:rPr lang="en-GB" sz="2000" dirty="0">
                <a:solidFill>
                  <a:srgbClr val="008000"/>
                </a:solidFill>
              </a:rPr>
              <a:t>Inner disc surface can be irradiated close to transition</a:t>
            </a:r>
          </a:p>
          <a:p>
            <a:pPr lvl="1"/>
            <a:r>
              <a:rPr lang="en-GB" sz="2000" dirty="0">
                <a:solidFill>
                  <a:srgbClr val="008000"/>
                </a:solidFill>
              </a:rPr>
              <a:t>Inner disc inner rim can be irradiated further out to get soft X-ray as well as truncated disc in UV</a:t>
            </a:r>
          </a:p>
          <a:p>
            <a:r>
              <a:rPr lang="en-GB" sz="2400" dirty="0" smtClean="0">
                <a:solidFill>
                  <a:srgbClr val="008000"/>
                </a:solidFill>
              </a:rPr>
              <a:t>Extreme iron  </a:t>
            </a:r>
            <a:r>
              <a:rPr lang="en-GB" sz="2400" dirty="0">
                <a:solidFill>
                  <a:srgbClr val="008000"/>
                </a:solidFill>
              </a:rPr>
              <a:t>lines in AGN could be from complex partially ionised absorption as well as reflection – might expect very strong outflows in these UV bright disc systems at </a:t>
            </a:r>
            <a:r>
              <a:rPr lang="en-GB" sz="2400" dirty="0" err="1" smtClean="0">
                <a:solidFill>
                  <a:srgbClr val="008000"/>
                </a:solidFill>
              </a:rPr>
              <a:t>L~L</a:t>
            </a:r>
            <a:r>
              <a:rPr lang="en-GB" sz="2400" baseline="-25000" dirty="0" err="1" smtClean="0">
                <a:solidFill>
                  <a:srgbClr val="008000"/>
                </a:solidFill>
              </a:rPr>
              <a:t>Edd</a:t>
            </a:r>
            <a:endParaRPr lang="en-GB" sz="2400" baseline="-25000" dirty="0" smtClean="0">
              <a:solidFill>
                <a:srgbClr val="008000"/>
              </a:solidFill>
            </a:endParaRPr>
          </a:p>
          <a:p>
            <a:r>
              <a:rPr lang="en-GB" sz="2400" dirty="0" smtClean="0">
                <a:solidFill>
                  <a:srgbClr val="008000"/>
                </a:solidFill>
              </a:rPr>
              <a:t>But maybe need better models</a:t>
            </a:r>
            <a:endParaRPr lang="en-GB" sz="2400" baseline="30000" dirty="0">
              <a:solidFill>
                <a:srgbClr val="008000"/>
              </a:solidFill>
            </a:endParaRPr>
          </a:p>
        </p:txBody>
      </p:sp>
    </p:spTree>
    <p:extLst>
      <p:ext uri="{BB962C8B-B14F-4D97-AF65-F5344CB8AC3E}">
        <p14:creationId xmlns:p14="http://schemas.microsoft.com/office/powerpoint/2010/main" val="2393476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Unification with </a:t>
            </a:r>
            <a:r>
              <a:rPr lang="en-GB" sz="4400" b="1" dirty="0" err="1" smtClean="0">
                <a:solidFill>
                  <a:srgbClr val="008000"/>
                </a:solidFill>
              </a:rPr>
              <a:t>blazars</a:t>
            </a:r>
            <a:endParaRPr lang="en-GB" sz="4400" b="1" dirty="0">
              <a:solidFill>
                <a:srgbClr val="008000"/>
              </a:solidFill>
            </a:endParaRP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l="51917" t="6137" r="10286" b="64868"/>
          <a:stretch>
            <a:fillRect/>
          </a:stretch>
        </p:blipFill>
        <p:spPr bwMode="auto">
          <a:xfrm>
            <a:off x="4229100" y="1411288"/>
            <a:ext cx="47466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73163"/>
            <a:ext cx="269398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4"/>
          <p:cNvSpPr txBox="1">
            <a:spLocks noChangeArrowheads="1"/>
          </p:cNvSpPr>
          <p:nvPr/>
        </p:nvSpPr>
        <p:spPr bwMode="auto">
          <a:xfrm rot="10800000" flipV="1">
            <a:off x="7061200" y="6408738"/>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err="1">
                <a:solidFill>
                  <a:srgbClr val="008000"/>
                </a:solidFill>
              </a:rPr>
              <a:t>Ghisellini</a:t>
            </a:r>
            <a:r>
              <a:rPr lang="en-GB" sz="1600" dirty="0">
                <a:solidFill>
                  <a:srgbClr val="008000"/>
                </a:solidFill>
              </a:rPr>
              <a:t> et al  2010</a:t>
            </a:r>
          </a:p>
        </p:txBody>
      </p:sp>
    </p:spTree>
    <p:extLst>
      <p:ext uri="{BB962C8B-B14F-4D97-AF65-F5344CB8AC3E}">
        <p14:creationId xmlns:p14="http://schemas.microsoft.com/office/powerpoint/2010/main" val="5313625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206375" y="152400"/>
            <a:ext cx="8818563" cy="1143000"/>
          </a:xfrm>
        </p:spPr>
        <p:txBody>
          <a:bodyPr/>
          <a:lstStyle/>
          <a:p>
            <a:r>
              <a:rPr lang="en-GB" b="1">
                <a:solidFill>
                  <a:srgbClr val="008000"/>
                </a:solidFill>
              </a:rPr>
              <a:t>Optically thin nonthermal compton</a:t>
            </a:r>
          </a:p>
        </p:txBody>
      </p:sp>
      <p:sp>
        <p:nvSpPr>
          <p:cNvPr id="260113" name="Rectangle 17"/>
          <p:cNvSpPr>
            <a:spLocks noGrp="1" noChangeArrowheads="1"/>
          </p:cNvSpPr>
          <p:nvPr>
            <p:ph type="body" sz="half" idx="1"/>
          </p:nvPr>
        </p:nvSpPr>
        <p:spPr>
          <a:xfrm>
            <a:off x="193675" y="1114425"/>
            <a:ext cx="8918575" cy="1965325"/>
          </a:xfrm>
          <a:noFill/>
          <a:ln/>
          <a:extLst>
            <a:ext uri="{91240B29-F687-4f45-9708-019B960494DF}">
              <a14:hiddenLine xmlns:a14="http://schemas.microsoft.com/office/drawing/2010/main" w="9525">
                <a:solidFill>
                  <a:srgbClr val="006600"/>
                </a:solidFill>
                <a:miter lim="800000"/>
                <a:headEnd/>
                <a:tailEnd/>
              </a14:hiddenLine>
            </a:ext>
          </a:extLst>
        </p:spPr>
        <p:txBody>
          <a:bodyPr/>
          <a:lstStyle/>
          <a:p>
            <a:r>
              <a:rPr lang="en-GB" sz="2400" dirty="0">
                <a:solidFill>
                  <a:srgbClr val="008000"/>
                </a:solidFill>
              </a:rPr>
              <a:t>power law by single scattering of </a:t>
            </a:r>
            <a:r>
              <a:rPr lang="en-GB" sz="2400" dirty="0" err="1">
                <a:solidFill>
                  <a:srgbClr val="008000"/>
                </a:solidFill>
              </a:rPr>
              <a:t>nonthermal</a:t>
            </a:r>
            <a:r>
              <a:rPr lang="en-GB" sz="2400" dirty="0">
                <a:solidFill>
                  <a:srgbClr val="008000"/>
                </a:solidFill>
              </a:rPr>
              <a:t> electrons N (</a:t>
            </a:r>
            <a:r>
              <a:rPr lang="en-GB" sz="2400" dirty="0">
                <a:solidFill>
                  <a:srgbClr val="008000"/>
                </a:solidFill>
                <a:latin typeface="Symbol" pitchFamily="18" charset="2"/>
              </a:rPr>
              <a:t>g</a:t>
            </a:r>
            <a:r>
              <a:rPr lang="en-GB" sz="2400" dirty="0">
                <a:solidFill>
                  <a:srgbClr val="008000"/>
                </a:solidFill>
              </a:rPr>
              <a:t>) </a:t>
            </a:r>
            <a:r>
              <a:rPr lang="en-GB" sz="2400" dirty="0">
                <a:solidFill>
                  <a:srgbClr val="008000"/>
                </a:solidFill>
                <a:sym typeface="Symbol" pitchFamily="18" charset="2"/>
              </a:rPr>
              <a:t> </a:t>
            </a:r>
            <a:r>
              <a:rPr lang="en-GB" sz="2400" dirty="0">
                <a:solidFill>
                  <a:srgbClr val="008000"/>
                </a:solidFill>
                <a:latin typeface="Symbol" pitchFamily="18" charset="2"/>
                <a:sym typeface="Symbol" pitchFamily="18" charset="2"/>
              </a:rPr>
              <a:t>g</a:t>
            </a:r>
            <a:r>
              <a:rPr lang="en-GB" sz="2400" baseline="30000" dirty="0">
                <a:solidFill>
                  <a:srgbClr val="008000"/>
                </a:solidFill>
                <a:latin typeface="Symbol" pitchFamily="18" charset="2"/>
                <a:sym typeface="Symbol" pitchFamily="18" charset="2"/>
              </a:rPr>
              <a:t>-</a:t>
            </a:r>
            <a:r>
              <a:rPr lang="en-GB" sz="2400" baseline="30000" dirty="0">
                <a:solidFill>
                  <a:srgbClr val="008000"/>
                </a:solidFill>
                <a:sym typeface="Symbol" pitchFamily="18" charset="2"/>
              </a:rPr>
              <a:t>p</a:t>
            </a:r>
            <a:endParaRPr lang="en-GB" sz="2400" dirty="0">
              <a:solidFill>
                <a:srgbClr val="008000"/>
              </a:solidFill>
            </a:endParaRPr>
          </a:p>
          <a:p>
            <a:r>
              <a:rPr lang="en-GB" sz="2400" dirty="0">
                <a:solidFill>
                  <a:srgbClr val="008000"/>
                </a:solidFill>
              </a:rPr>
              <a:t>index </a:t>
            </a:r>
            <a:r>
              <a:rPr lang="en-GB" sz="2400" dirty="0">
                <a:solidFill>
                  <a:srgbClr val="008000"/>
                </a:solidFill>
                <a:latin typeface="Symbol" pitchFamily="18" charset="2"/>
              </a:rPr>
              <a:t>a </a:t>
            </a:r>
            <a:r>
              <a:rPr lang="en-GB" sz="2400" dirty="0">
                <a:solidFill>
                  <a:srgbClr val="008000"/>
                </a:solidFill>
              </a:rPr>
              <a:t>= (p-1)/2    (p &gt;2 so </a:t>
            </a:r>
            <a:r>
              <a:rPr lang="en-GB" sz="2400" dirty="0">
                <a:solidFill>
                  <a:srgbClr val="008000"/>
                </a:solidFill>
                <a:latin typeface="Symbol" pitchFamily="18" charset="2"/>
              </a:rPr>
              <a:t>a &gt; 0.5 </a:t>
            </a:r>
            <a:r>
              <a:rPr lang="en-GB" sz="2400" dirty="0">
                <a:solidFill>
                  <a:srgbClr val="008000"/>
                </a:solidFill>
              </a:rPr>
              <a:t>– </a:t>
            </a:r>
            <a:r>
              <a:rPr lang="en-GB" sz="2400" dirty="0" err="1">
                <a:solidFill>
                  <a:srgbClr val="008000"/>
                </a:solidFill>
              </a:rPr>
              <a:t>monoenergetic</a:t>
            </a:r>
            <a:r>
              <a:rPr lang="en-GB" sz="2400" dirty="0">
                <a:solidFill>
                  <a:srgbClr val="008000"/>
                </a:solidFill>
              </a:rPr>
              <a:t> injection)</a:t>
            </a:r>
          </a:p>
          <a:p>
            <a:r>
              <a:rPr lang="en-GB" sz="2400" dirty="0">
                <a:solidFill>
                  <a:srgbClr val="008000"/>
                </a:solidFill>
              </a:rPr>
              <a:t>Starts a factor </a:t>
            </a:r>
            <a:r>
              <a:rPr lang="en-GB" sz="2400" dirty="0">
                <a:solidFill>
                  <a:srgbClr val="008000"/>
                </a:solidFill>
                <a:latin typeface="Symbol" pitchFamily="18" charset="2"/>
              </a:rPr>
              <a:t>t</a:t>
            </a:r>
            <a:r>
              <a:rPr lang="en-GB" sz="2400" dirty="0">
                <a:solidFill>
                  <a:srgbClr val="008000"/>
                </a:solidFill>
              </a:rPr>
              <a:t> down from seed photons, extends to </a:t>
            </a:r>
            <a:r>
              <a:rPr lang="en-GB" sz="2400" dirty="0">
                <a:solidFill>
                  <a:srgbClr val="008000"/>
                </a:solidFill>
                <a:latin typeface="Symbol" pitchFamily="18" charset="2"/>
              </a:rPr>
              <a:t>g</a:t>
            </a:r>
            <a:r>
              <a:rPr lang="en-GB" sz="2400" baseline="-25000" dirty="0">
                <a:solidFill>
                  <a:srgbClr val="008000"/>
                </a:solidFill>
              </a:rPr>
              <a:t>max</a:t>
            </a:r>
            <a:r>
              <a:rPr lang="en-GB" sz="2400" baseline="30000" dirty="0">
                <a:solidFill>
                  <a:srgbClr val="008000"/>
                </a:solidFill>
              </a:rPr>
              <a:t>2</a:t>
            </a:r>
            <a:r>
              <a:rPr lang="en-GB" sz="2400" dirty="0">
                <a:solidFill>
                  <a:srgbClr val="008000"/>
                </a:solidFill>
              </a:rPr>
              <a:t> </a:t>
            </a:r>
            <a:r>
              <a:rPr lang="en-GB" sz="2400" dirty="0" err="1">
                <a:solidFill>
                  <a:srgbClr val="008000"/>
                </a:solidFill>
                <a:latin typeface="Symbol" pitchFamily="18" charset="2"/>
              </a:rPr>
              <a:t>e</a:t>
            </a:r>
            <a:r>
              <a:rPr lang="en-GB" sz="2400" baseline="-25000" dirty="0" err="1">
                <a:solidFill>
                  <a:srgbClr val="008000"/>
                </a:solidFill>
              </a:rPr>
              <a:t>in</a:t>
            </a:r>
            <a:r>
              <a:rPr lang="en-GB" sz="2400" dirty="0">
                <a:solidFill>
                  <a:srgbClr val="008000"/>
                </a:solidFill>
              </a:rPr>
              <a:t> </a:t>
            </a:r>
          </a:p>
          <a:p>
            <a:endParaRPr lang="en-GB" sz="2400" dirty="0">
              <a:solidFill>
                <a:srgbClr val="008000"/>
              </a:solidFill>
            </a:endParaRPr>
          </a:p>
        </p:txBody>
      </p:sp>
      <p:sp>
        <p:nvSpPr>
          <p:cNvPr id="260114" name="Line 18"/>
          <p:cNvSpPr>
            <a:spLocks noChangeShapeType="1"/>
          </p:cNvSpPr>
          <p:nvPr/>
        </p:nvSpPr>
        <p:spPr bwMode="auto">
          <a:xfrm flipV="1">
            <a:off x="835025" y="3414713"/>
            <a:ext cx="0" cy="29495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5" name="Line 19"/>
          <p:cNvSpPr>
            <a:spLocks noChangeShapeType="1"/>
          </p:cNvSpPr>
          <p:nvPr/>
        </p:nvSpPr>
        <p:spPr bwMode="auto">
          <a:xfrm>
            <a:off x="820738" y="6334125"/>
            <a:ext cx="27051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6" name="Line 20"/>
          <p:cNvSpPr>
            <a:spLocks noChangeShapeType="1"/>
          </p:cNvSpPr>
          <p:nvPr/>
        </p:nvSpPr>
        <p:spPr bwMode="auto">
          <a:xfrm flipV="1">
            <a:off x="4410075" y="3427413"/>
            <a:ext cx="0" cy="2892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7" name="Line 21"/>
          <p:cNvSpPr>
            <a:spLocks noChangeShapeType="1"/>
          </p:cNvSpPr>
          <p:nvPr/>
        </p:nvSpPr>
        <p:spPr bwMode="auto">
          <a:xfrm>
            <a:off x="4398963" y="6346825"/>
            <a:ext cx="35687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18" name="Text Box 22"/>
          <p:cNvSpPr txBox="1">
            <a:spLocks noChangeArrowheads="1"/>
          </p:cNvSpPr>
          <p:nvPr/>
        </p:nvSpPr>
        <p:spPr bwMode="auto">
          <a:xfrm>
            <a:off x="6097588" y="6402388"/>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a:t>
            </a:r>
            <a:r>
              <a:rPr lang="en-GB" sz="2000">
                <a:latin typeface="Symbol" pitchFamily="18" charset="2"/>
              </a:rPr>
              <a:t>n</a:t>
            </a:r>
          </a:p>
        </p:txBody>
      </p:sp>
      <p:sp>
        <p:nvSpPr>
          <p:cNvPr id="260119" name="Text Box 23"/>
          <p:cNvSpPr txBox="1">
            <a:spLocks noChangeArrowheads="1"/>
          </p:cNvSpPr>
          <p:nvPr/>
        </p:nvSpPr>
        <p:spPr bwMode="auto">
          <a:xfrm>
            <a:off x="1417638" y="6340475"/>
            <a:ext cx="186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dirty="0"/>
              <a:t>Log </a:t>
            </a:r>
            <a:r>
              <a:rPr lang="en-GB" sz="2000" dirty="0">
                <a:latin typeface="Symbol" pitchFamily="18" charset="2"/>
              </a:rPr>
              <a:t>g</a:t>
            </a:r>
          </a:p>
        </p:txBody>
      </p:sp>
      <p:sp>
        <p:nvSpPr>
          <p:cNvPr id="260120" name="Text Box 24"/>
          <p:cNvSpPr txBox="1">
            <a:spLocks noChangeArrowheads="1"/>
          </p:cNvSpPr>
          <p:nvPr/>
        </p:nvSpPr>
        <p:spPr bwMode="auto">
          <a:xfrm rot="-5400000">
            <a:off x="-614362" y="4327525"/>
            <a:ext cx="1866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N(</a:t>
            </a:r>
            <a:r>
              <a:rPr lang="en-GB" sz="2000">
                <a:latin typeface="Symbol" pitchFamily="18" charset="2"/>
              </a:rPr>
              <a:t>g)</a:t>
            </a:r>
          </a:p>
        </p:txBody>
      </p:sp>
      <p:sp>
        <p:nvSpPr>
          <p:cNvPr id="260121" name="Freeform 25"/>
          <p:cNvSpPr>
            <a:spLocks/>
          </p:cNvSpPr>
          <p:nvPr/>
        </p:nvSpPr>
        <p:spPr bwMode="auto">
          <a:xfrm>
            <a:off x="4497388" y="3722688"/>
            <a:ext cx="952500" cy="2598737"/>
          </a:xfrm>
          <a:custGeom>
            <a:avLst/>
            <a:gdLst>
              <a:gd name="T0" fmla="*/ 0 w 600"/>
              <a:gd name="T1" fmla="*/ 1589 h 1637"/>
              <a:gd name="T2" fmla="*/ 424 w 600"/>
              <a:gd name="T3" fmla="*/ 261 h 1637"/>
              <a:gd name="T4" fmla="*/ 552 w 600"/>
              <a:gd name="T5" fmla="*/ 229 h 1637"/>
              <a:gd name="T6" fmla="*/ 600 w 600"/>
              <a:gd name="T7" fmla="*/ 1637 h 1637"/>
            </a:gdLst>
            <a:ahLst/>
            <a:cxnLst>
              <a:cxn ang="0">
                <a:pos x="T0" y="T1"/>
              </a:cxn>
              <a:cxn ang="0">
                <a:pos x="T2" y="T3"/>
              </a:cxn>
              <a:cxn ang="0">
                <a:pos x="T4" y="T5"/>
              </a:cxn>
              <a:cxn ang="0">
                <a:pos x="T6" y="T7"/>
              </a:cxn>
            </a:cxnLst>
            <a:rect l="0" t="0" r="r" b="b"/>
            <a:pathLst>
              <a:path w="600" h="1637">
                <a:moveTo>
                  <a:pt x="0" y="1589"/>
                </a:moveTo>
                <a:cubicBezTo>
                  <a:pt x="166" y="1038"/>
                  <a:pt x="332" y="488"/>
                  <a:pt x="424" y="261"/>
                </a:cubicBezTo>
                <a:cubicBezTo>
                  <a:pt x="516" y="34"/>
                  <a:pt x="523" y="0"/>
                  <a:pt x="552" y="229"/>
                </a:cubicBezTo>
                <a:cubicBezTo>
                  <a:pt x="581" y="458"/>
                  <a:pt x="590" y="1047"/>
                  <a:pt x="600" y="1637"/>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8000"/>
              </a:solidFill>
            </a:endParaRPr>
          </a:p>
        </p:txBody>
      </p:sp>
      <p:sp>
        <p:nvSpPr>
          <p:cNvPr id="260122" name="Text Box 26"/>
          <p:cNvSpPr txBox="1">
            <a:spLocks noChangeArrowheads="1"/>
          </p:cNvSpPr>
          <p:nvPr/>
        </p:nvSpPr>
        <p:spPr bwMode="auto">
          <a:xfrm rot="-5400000">
            <a:off x="3259138" y="4302125"/>
            <a:ext cx="111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sz="2000"/>
              <a:t>Log f</a:t>
            </a:r>
            <a:r>
              <a:rPr lang="en-GB" sz="2000">
                <a:latin typeface="Symbol" pitchFamily="18" charset="2"/>
              </a:rPr>
              <a:t>n</a:t>
            </a:r>
          </a:p>
        </p:txBody>
      </p:sp>
      <p:sp>
        <p:nvSpPr>
          <p:cNvPr id="260123" name="Freeform 27"/>
          <p:cNvSpPr>
            <a:spLocks/>
          </p:cNvSpPr>
          <p:nvPr/>
        </p:nvSpPr>
        <p:spPr bwMode="auto">
          <a:xfrm>
            <a:off x="5240338" y="4513263"/>
            <a:ext cx="2376487" cy="1698625"/>
          </a:xfrm>
          <a:custGeom>
            <a:avLst/>
            <a:gdLst>
              <a:gd name="T0" fmla="*/ 0 w 1497"/>
              <a:gd name="T1" fmla="*/ 0 h 1070"/>
              <a:gd name="T2" fmla="*/ 1252 w 1497"/>
              <a:gd name="T3" fmla="*/ 375 h 1070"/>
              <a:gd name="T4" fmla="*/ 1472 w 1497"/>
              <a:gd name="T5" fmla="*/ 1070 h 1070"/>
            </a:gdLst>
            <a:ahLst/>
            <a:cxnLst>
              <a:cxn ang="0">
                <a:pos x="T0" y="T1"/>
              </a:cxn>
              <a:cxn ang="0">
                <a:pos x="T2" y="T3"/>
              </a:cxn>
              <a:cxn ang="0">
                <a:pos x="T4" y="T5"/>
              </a:cxn>
            </a:cxnLst>
            <a:rect l="0" t="0" r="r" b="b"/>
            <a:pathLst>
              <a:path w="1497" h="1070">
                <a:moveTo>
                  <a:pt x="0" y="0"/>
                </a:moveTo>
                <a:cubicBezTo>
                  <a:pt x="209" y="61"/>
                  <a:pt x="1007" y="197"/>
                  <a:pt x="1252" y="375"/>
                </a:cubicBezTo>
                <a:cubicBezTo>
                  <a:pt x="1497" y="553"/>
                  <a:pt x="1426" y="925"/>
                  <a:pt x="1472" y="1070"/>
                </a:cubicBezTo>
              </a:path>
            </a:pathLst>
          </a:custGeom>
          <a:noFill/>
          <a:ln w="38100" cap="flat" cmpd="sng">
            <a:solidFill>
              <a:srgbClr val="0070C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070C0"/>
              </a:solidFill>
            </a:endParaRPr>
          </a:p>
        </p:txBody>
      </p:sp>
      <p:sp>
        <p:nvSpPr>
          <p:cNvPr id="260124" name="Line 28"/>
          <p:cNvSpPr>
            <a:spLocks noChangeShapeType="1"/>
          </p:cNvSpPr>
          <p:nvPr/>
        </p:nvSpPr>
        <p:spPr bwMode="auto">
          <a:xfrm>
            <a:off x="1450975" y="4283075"/>
            <a:ext cx="1828800" cy="1177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25" name="Freeform 29"/>
          <p:cNvSpPr>
            <a:spLocks/>
          </p:cNvSpPr>
          <p:nvPr/>
        </p:nvSpPr>
        <p:spPr bwMode="auto">
          <a:xfrm>
            <a:off x="7331075" y="5995988"/>
            <a:ext cx="1319213" cy="342900"/>
          </a:xfrm>
          <a:custGeom>
            <a:avLst/>
            <a:gdLst>
              <a:gd name="T0" fmla="*/ 0 w 831"/>
              <a:gd name="T1" fmla="*/ 0 h 216"/>
              <a:gd name="T2" fmla="*/ 831 w 831"/>
              <a:gd name="T3" fmla="*/ 216 h 216"/>
            </a:gdLst>
            <a:ahLst/>
            <a:cxnLst>
              <a:cxn ang="0">
                <a:pos x="T0" y="T1"/>
              </a:cxn>
              <a:cxn ang="0">
                <a:pos x="T2" y="T3"/>
              </a:cxn>
            </a:cxnLst>
            <a:rect l="0" t="0" r="r" b="b"/>
            <a:pathLst>
              <a:path w="831" h="216">
                <a:moveTo>
                  <a:pt x="0" y="0"/>
                </a:moveTo>
                <a:cubicBezTo>
                  <a:pt x="138" y="36"/>
                  <a:pt x="658" y="171"/>
                  <a:pt x="831" y="216"/>
                </a:cubicBezTo>
              </a:path>
            </a:pathLst>
          </a:custGeom>
          <a:noFill/>
          <a:ln w="38100" cap="flat" cmpd="sng">
            <a:solidFill>
              <a:srgbClr val="0070C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162" name="Text Box 66"/>
          <p:cNvSpPr txBox="1">
            <a:spLocks noChangeArrowheads="1"/>
          </p:cNvSpPr>
          <p:nvPr/>
        </p:nvSpPr>
        <p:spPr bwMode="auto">
          <a:xfrm>
            <a:off x="1100138" y="5294313"/>
            <a:ext cx="2273300"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20000"/>
              </a:spcBef>
            </a:pPr>
            <a:r>
              <a:rPr lang="en-GB"/>
              <a:t>N (</a:t>
            </a:r>
            <a:r>
              <a:rPr lang="en-GB">
                <a:latin typeface="Symbol" pitchFamily="18" charset="2"/>
              </a:rPr>
              <a:t>g</a:t>
            </a:r>
            <a:r>
              <a:rPr lang="en-GB"/>
              <a:t>) </a:t>
            </a:r>
            <a:r>
              <a:rPr lang="en-GB">
                <a:sym typeface="Symbol" pitchFamily="18" charset="2"/>
              </a:rPr>
              <a:t> </a:t>
            </a:r>
            <a:r>
              <a:rPr lang="en-GB">
                <a:latin typeface="Symbol" pitchFamily="18" charset="2"/>
                <a:sym typeface="Symbol" pitchFamily="18" charset="2"/>
              </a:rPr>
              <a:t>g</a:t>
            </a:r>
            <a:r>
              <a:rPr lang="en-GB" baseline="30000">
                <a:latin typeface="Symbol" pitchFamily="18" charset="2"/>
                <a:sym typeface="Symbol" pitchFamily="18" charset="2"/>
              </a:rPr>
              <a:t>-</a:t>
            </a:r>
            <a:r>
              <a:rPr lang="en-GB" baseline="30000">
                <a:sym typeface="Symbol" pitchFamily="18" charset="2"/>
              </a:rPr>
              <a:t>p</a:t>
            </a:r>
            <a:endParaRPr lang="en-GB"/>
          </a:p>
          <a:p>
            <a:endParaRPr lang="en-GB"/>
          </a:p>
        </p:txBody>
      </p:sp>
      <p:sp>
        <p:nvSpPr>
          <p:cNvPr id="260163" name="Text Box 67"/>
          <p:cNvSpPr txBox="1">
            <a:spLocks noChangeArrowheads="1"/>
          </p:cNvSpPr>
          <p:nvPr/>
        </p:nvSpPr>
        <p:spPr bwMode="auto">
          <a:xfrm>
            <a:off x="5010150" y="2957513"/>
            <a:ext cx="2273300" cy="8331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20000"/>
              </a:spcBef>
            </a:pPr>
            <a:r>
              <a:rPr lang="en-GB">
                <a:solidFill>
                  <a:srgbClr val="0070C0"/>
                </a:solidFill>
              </a:rPr>
              <a:t>f(</a:t>
            </a:r>
            <a:r>
              <a:rPr lang="en-GB">
                <a:solidFill>
                  <a:srgbClr val="0070C0"/>
                </a:solidFill>
                <a:latin typeface="Symbol" pitchFamily="18" charset="2"/>
              </a:rPr>
              <a:t>e</a:t>
            </a:r>
            <a:r>
              <a:rPr lang="en-GB">
                <a:solidFill>
                  <a:srgbClr val="0070C0"/>
                </a:solidFill>
              </a:rPr>
              <a:t>) </a:t>
            </a:r>
            <a:r>
              <a:rPr lang="en-GB">
                <a:solidFill>
                  <a:srgbClr val="0070C0"/>
                </a:solidFill>
                <a:sym typeface="Symbol" pitchFamily="18" charset="2"/>
              </a:rPr>
              <a:t> </a:t>
            </a:r>
            <a:r>
              <a:rPr lang="en-GB">
                <a:solidFill>
                  <a:srgbClr val="0070C0"/>
                </a:solidFill>
                <a:latin typeface="Symbol" pitchFamily="18" charset="2"/>
                <a:sym typeface="Symbol" pitchFamily="18" charset="2"/>
              </a:rPr>
              <a:t>e</a:t>
            </a:r>
            <a:r>
              <a:rPr lang="en-GB" baseline="30000">
                <a:solidFill>
                  <a:srgbClr val="0070C0"/>
                </a:solidFill>
                <a:latin typeface="Symbol" pitchFamily="18" charset="2"/>
                <a:sym typeface="Symbol" pitchFamily="18" charset="2"/>
              </a:rPr>
              <a:t>-(</a:t>
            </a:r>
            <a:r>
              <a:rPr lang="en-GB" baseline="30000">
                <a:solidFill>
                  <a:srgbClr val="0070C0"/>
                </a:solidFill>
                <a:sym typeface="Symbol" pitchFamily="18" charset="2"/>
              </a:rPr>
              <a:t>p-1)/2</a:t>
            </a:r>
            <a:endParaRPr lang="en-GB">
              <a:solidFill>
                <a:srgbClr val="0070C0"/>
              </a:solidFill>
            </a:endParaRPr>
          </a:p>
          <a:p>
            <a:endParaRPr lang="en-GB">
              <a:solidFill>
                <a:srgbClr val="0070C0"/>
              </a:solidFill>
            </a:endParaRPr>
          </a:p>
        </p:txBody>
      </p:sp>
      <p:sp>
        <p:nvSpPr>
          <p:cNvPr id="260164" name="Line 68"/>
          <p:cNvSpPr>
            <a:spLocks noChangeShapeType="1"/>
          </p:cNvSpPr>
          <p:nvPr/>
        </p:nvSpPr>
        <p:spPr bwMode="auto">
          <a:xfrm>
            <a:off x="3268663" y="4964113"/>
            <a:ext cx="0" cy="1292225"/>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260165" name="Text Box 69"/>
          <p:cNvSpPr txBox="1">
            <a:spLocks noChangeArrowheads="1"/>
          </p:cNvSpPr>
          <p:nvPr/>
        </p:nvSpPr>
        <p:spPr bwMode="auto">
          <a:xfrm>
            <a:off x="2884488" y="6340475"/>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dirty="0" err="1">
                <a:solidFill>
                  <a:schemeClr val="bg1"/>
                </a:solidFill>
                <a:latin typeface="Symbol" pitchFamily="18" charset="2"/>
              </a:rPr>
              <a:t>g</a:t>
            </a:r>
            <a:r>
              <a:rPr lang="en-GB" baseline="-25000" dirty="0" err="1">
                <a:solidFill>
                  <a:schemeClr val="bg1"/>
                </a:solidFill>
              </a:rPr>
              <a:t>max</a:t>
            </a:r>
            <a:endParaRPr lang="en-GB" baseline="-25000" dirty="0">
              <a:solidFill>
                <a:schemeClr val="bg1"/>
              </a:solidFill>
            </a:endParaRPr>
          </a:p>
        </p:txBody>
      </p:sp>
      <p:sp>
        <p:nvSpPr>
          <p:cNvPr id="260166" name="Line 70"/>
          <p:cNvSpPr>
            <a:spLocks noChangeShapeType="1"/>
          </p:cNvSpPr>
          <p:nvPr/>
        </p:nvSpPr>
        <p:spPr bwMode="auto">
          <a:xfrm>
            <a:off x="7364413" y="3155950"/>
            <a:ext cx="0" cy="3149600"/>
          </a:xfrm>
          <a:prstGeom prst="line">
            <a:avLst/>
          </a:prstGeom>
          <a:noFill/>
          <a:ln w="9525"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7" name="Line 71"/>
          <p:cNvSpPr>
            <a:spLocks noChangeShapeType="1"/>
          </p:cNvSpPr>
          <p:nvPr/>
        </p:nvSpPr>
        <p:spPr bwMode="auto">
          <a:xfrm>
            <a:off x="5262563" y="4098925"/>
            <a:ext cx="0" cy="224948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60168" name="Text Box 72"/>
          <p:cNvSpPr txBox="1">
            <a:spLocks noChangeArrowheads="1"/>
          </p:cNvSpPr>
          <p:nvPr/>
        </p:nvSpPr>
        <p:spPr bwMode="auto">
          <a:xfrm>
            <a:off x="4818063" y="6502400"/>
            <a:ext cx="9731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a:p>
        </p:txBody>
      </p:sp>
      <p:sp>
        <p:nvSpPr>
          <p:cNvPr id="260171" name="Rectangle 75"/>
          <p:cNvSpPr>
            <a:spLocks noChangeArrowheads="1"/>
          </p:cNvSpPr>
          <p:nvPr/>
        </p:nvSpPr>
        <p:spPr bwMode="auto">
          <a:xfrm>
            <a:off x="5065111" y="6402388"/>
            <a:ext cx="553654" cy="426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nSpc>
                <a:spcPct val="90000"/>
              </a:lnSpc>
              <a:spcBef>
                <a:spcPct val="20000"/>
              </a:spcBef>
            </a:pPr>
            <a:r>
              <a:rPr lang="en-GB">
                <a:latin typeface="Symbol" pitchFamily="18" charset="2"/>
              </a:rPr>
              <a:t>e</a:t>
            </a:r>
            <a:r>
              <a:rPr lang="en-GB" baseline="-25000"/>
              <a:t>in</a:t>
            </a:r>
            <a:r>
              <a:rPr lang="en-GB"/>
              <a:t> </a:t>
            </a:r>
          </a:p>
        </p:txBody>
      </p:sp>
      <p:sp>
        <p:nvSpPr>
          <p:cNvPr id="260172" name="Text Box 76"/>
          <p:cNvSpPr txBox="1">
            <a:spLocks noChangeArrowheads="1"/>
          </p:cNvSpPr>
          <p:nvPr/>
        </p:nvSpPr>
        <p:spPr bwMode="auto">
          <a:xfrm>
            <a:off x="6723063" y="6400800"/>
            <a:ext cx="1452562"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a:latin typeface="Symbol" pitchFamily="18" charset="2"/>
              </a:rPr>
              <a:t>g</a:t>
            </a:r>
            <a:r>
              <a:rPr lang="en-GB" baseline="-25000"/>
              <a:t>max</a:t>
            </a:r>
            <a:r>
              <a:rPr lang="en-GB" baseline="30000"/>
              <a:t>2</a:t>
            </a:r>
            <a:r>
              <a:rPr lang="en-GB"/>
              <a:t> </a:t>
            </a:r>
            <a:r>
              <a:rPr lang="en-GB">
                <a:latin typeface="Symbol" pitchFamily="18" charset="2"/>
              </a:rPr>
              <a:t>e</a:t>
            </a:r>
            <a:r>
              <a:rPr lang="en-GB" baseline="-25000"/>
              <a:t>in</a:t>
            </a:r>
          </a:p>
        </p:txBody>
      </p:sp>
      <p:sp>
        <p:nvSpPr>
          <p:cNvPr id="27" name="Oval 18"/>
          <p:cNvSpPr>
            <a:spLocks noChangeArrowheads="1"/>
          </p:cNvSpPr>
          <p:nvPr/>
        </p:nvSpPr>
        <p:spPr bwMode="auto">
          <a:xfrm>
            <a:off x="2346150" y="3409217"/>
            <a:ext cx="96264" cy="11268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28" name="Line 19"/>
          <p:cNvSpPr>
            <a:spLocks noChangeShapeType="1"/>
          </p:cNvSpPr>
          <p:nvPr/>
        </p:nvSpPr>
        <p:spPr bwMode="auto">
          <a:xfrm>
            <a:off x="2385256" y="3494948"/>
            <a:ext cx="67702" cy="3405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29" name="Freeform 20"/>
          <p:cNvSpPr>
            <a:spLocks/>
          </p:cNvSpPr>
          <p:nvPr/>
        </p:nvSpPr>
        <p:spPr bwMode="auto">
          <a:xfrm rot="1259175">
            <a:off x="1146554" y="2908941"/>
            <a:ext cx="1190076" cy="221657"/>
          </a:xfrm>
          <a:custGeom>
            <a:avLst/>
            <a:gdLst>
              <a:gd name="T0" fmla="*/ 0 w 1125"/>
              <a:gd name="T1" fmla="*/ 146 h 179"/>
              <a:gd name="T2" fmla="*/ 74 w 1125"/>
              <a:gd name="T3" fmla="*/ 0 h 179"/>
              <a:gd name="T4" fmla="*/ 165 w 1125"/>
              <a:gd name="T5" fmla="*/ 146 h 179"/>
              <a:gd name="T6" fmla="*/ 256 w 1125"/>
              <a:gd name="T7" fmla="*/ 18 h 179"/>
              <a:gd name="T8" fmla="*/ 330 w 1125"/>
              <a:gd name="T9" fmla="*/ 155 h 179"/>
              <a:gd name="T10" fmla="*/ 421 w 1125"/>
              <a:gd name="T11" fmla="*/ 27 h 179"/>
              <a:gd name="T12" fmla="*/ 540 w 1125"/>
              <a:gd name="T13" fmla="*/ 173 h 179"/>
              <a:gd name="T14" fmla="*/ 604 w 1125"/>
              <a:gd name="T15" fmla="*/ 36 h 179"/>
              <a:gd name="T16" fmla="*/ 704 w 1125"/>
              <a:gd name="T17" fmla="*/ 173 h 179"/>
              <a:gd name="T18" fmla="*/ 814 w 1125"/>
              <a:gd name="T19" fmla="*/ 64 h 179"/>
              <a:gd name="T20" fmla="*/ 924 w 1125"/>
              <a:gd name="T21" fmla="*/ 164 h 179"/>
              <a:gd name="T22" fmla="*/ 1125 w 1125"/>
              <a:gd name="T23" fmla="*/ 15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5" h="179">
                <a:moveTo>
                  <a:pt x="0" y="146"/>
                </a:moveTo>
                <a:cubicBezTo>
                  <a:pt x="23" y="73"/>
                  <a:pt x="47" y="0"/>
                  <a:pt x="74" y="0"/>
                </a:cubicBezTo>
                <a:cubicBezTo>
                  <a:pt x="101" y="0"/>
                  <a:pt x="135" y="143"/>
                  <a:pt x="165" y="146"/>
                </a:cubicBezTo>
                <a:cubicBezTo>
                  <a:pt x="195" y="149"/>
                  <a:pt x="229" y="17"/>
                  <a:pt x="256" y="18"/>
                </a:cubicBezTo>
                <a:cubicBezTo>
                  <a:pt x="283" y="19"/>
                  <a:pt x="303" y="154"/>
                  <a:pt x="330" y="155"/>
                </a:cubicBezTo>
                <a:cubicBezTo>
                  <a:pt x="357" y="156"/>
                  <a:pt x="386" y="24"/>
                  <a:pt x="421" y="27"/>
                </a:cubicBezTo>
                <a:cubicBezTo>
                  <a:pt x="456" y="30"/>
                  <a:pt x="510" y="172"/>
                  <a:pt x="540" y="173"/>
                </a:cubicBezTo>
                <a:cubicBezTo>
                  <a:pt x="570" y="174"/>
                  <a:pt x="577" y="36"/>
                  <a:pt x="604" y="36"/>
                </a:cubicBezTo>
                <a:cubicBezTo>
                  <a:pt x="631" y="36"/>
                  <a:pt x="669" y="168"/>
                  <a:pt x="704" y="173"/>
                </a:cubicBezTo>
                <a:cubicBezTo>
                  <a:pt x="739" y="178"/>
                  <a:pt x="777" y="66"/>
                  <a:pt x="814" y="64"/>
                </a:cubicBezTo>
                <a:cubicBezTo>
                  <a:pt x="851" y="62"/>
                  <a:pt x="872" y="149"/>
                  <a:pt x="924" y="164"/>
                </a:cubicBezTo>
                <a:cubicBezTo>
                  <a:pt x="976" y="179"/>
                  <a:pt x="1083" y="157"/>
                  <a:pt x="1125" y="155"/>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0" name="Freeform 21"/>
          <p:cNvSpPr>
            <a:spLocks/>
          </p:cNvSpPr>
          <p:nvPr/>
        </p:nvSpPr>
        <p:spPr bwMode="auto">
          <a:xfrm>
            <a:off x="2396892" y="2551069"/>
            <a:ext cx="957350" cy="833382"/>
          </a:xfrm>
          <a:custGeom>
            <a:avLst/>
            <a:gdLst>
              <a:gd name="T0" fmla="*/ 0 w 905"/>
              <a:gd name="T1" fmla="*/ 673 h 673"/>
              <a:gd name="T2" fmla="*/ 55 w 905"/>
              <a:gd name="T3" fmla="*/ 427 h 673"/>
              <a:gd name="T4" fmla="*/ 274 w 905"/>
              <a:gd name="T5" fmla="*/ 472 h 673"/>
              <a:gd name="T6" fmla="*/ 338 w 905"/>
              <a:gd name="T7" fmla="*/ 244 h 673"/>
              <a:gd name="T8" fmla="*/ 557 w 905"/>
              <a:gd name="T9" fmla="*/ 280 h 673"/>
              <a:gd name="T10" fmla="*/ 576 w 905"/>
              <a:gd name="T11" fmla="*/ 88 h 673"/>
              <a:gd name="T12" fmla="*/ 751 w 905"/>
              <a:gd name="T13" fmla="*/ 129 h 673"/>
              <a:gd name="T14" fmla="*/ 905 w 905"/>
              <a:gd name="T15" fmla="*/ 0 h 6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 h="673">
                <a:moveTo>
                  <a:pt x="0" y="673"/>
                </a:moveTo>
                <a:cubicBezTo>
                  <a:pt x="9" y="634"/>
                  <a:pt x="9" y="460"/>
                  <a:pt x="55" y="427"/>
                </a:cubicBezTo>
                <a:cubicBezTo>
                  <a:pt x="101" y="394"/>
                  <a:pt x="227" y="502"/>
                  <a:pt x="274" y="472"/>
                </a:cubicBezTo>
                <a:cubicBezTo>
                  <a:pt x="321" y="442"/>
                  <a:pt x="291" y="276"/>
                  <a:pt x="338" y="244"/>
                </a:cubicBezTo>
                <a:cubicBezTo>
                  <a:pt x="385" y="212"/>
                  <a:pt x="517" y="306"/>
                  <a:pt x="557" y="280"/>
                </a:cubicBezTo>
                <a:cubicBezTo>
                  <a:pt x="597" y="254"/>
                  <a:pt x="544" y="113"/>
                  <a:pt x="576" y="88"/>
                </a:cubicBezTo>
                <a:cubicBezTo>
                  <a:pt x="608" y="63"/>
                  <a:pt x="696" y="144"/>
                  <a:pt x="751" y="129"/>
                </a:cubicBezTo>
                <a:cubicBezTo>
                  <a:pt x="806" y="114"/>
                  <a:pt x="873" y="27"/>
                  <a:pt x="905" y="0"/>
                </a:cubicBezTo>
              </a:path>
            </a:pathLst>
          </a:custGeom>
          <a:noFill/>
          <a:ln w="38100" cap="flat" cmpd="sng">
            <a:solidFill>
              <a:srgbClr val="0070C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31" name="Line 22"/>
          <p:cNvSpPr>
            <a:spLocks noChangeShapeType="1"/>
          </p:cNvSpPr>
          <p:nvPr/>
        </p:nvSpPr>
        <p:spPr bwMode="auto">
          <a:xfrm>
            <a:off x="976242" y="3383788"/>
            <a:ext cx="132547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2" name="Text Box 23"/>
          <p:cNvSpPr txBox="1">
            <a:spLocks noChangeArrowheads="1"/>
          </p:cNvSpPr>
          <p:nvPr/>
        </p:nvSpPr>
        <p:spPr bwMode="auto">
          <a:xfrm>
            <a:off x="859879" y="3389404"/>
            <a:ext cx="1122373" cy="525401"/>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2800" dirty="0">
                <a:latin typeface="Symbol" pitchFamily="18" charset="2"/>
              </a:rPr>
              <a:t>g</a:t>
            </a:r>
            <a:endParaRPr lang="en-GB" sz="2800" baseline="30000" dirty="0"/>
          </a:p>
        </p:txBody>
      </p:sp>
      <p:sp>
        <p:nvSpPr>
          <p:cNvPr id="33" name="Text Box 24"/>
          <p:cNvSpPr txBox="1">
            <a:spLocks noChangeArrowheads="1"/>
          </p:cNvSpPr>
          <p:nvPr/>
        </p:nvSpPr>
        <p:spPr bwMode="auto">
          <a:xfrm>
            <a:off x="382588" y="2274926"/>
            <a:ext cx="1122374"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2800" dirty="0" err="1">
                <a:solidFill>
                  <a:srgbClr val="FF0000"/>
                </a:solidFill>
                <a:latin typeface="Symbol" pitchFamily="18" charset="2"/>
              </a:rPr>
              <a:t>e</a:t>
            </a:r>
            <a:r>
              <a:rPr lang="en-GB" sz="2800" baseline="-25000" dirty="0" err="1">
                <a:solidFill>
                  <a:srgbClr val="FF0000"/>
                </a:solidFill>
              </a:rPr>
              <a:t>in</a:t>
            </a:r>
            <a:endParaRPr lang="en-GB" sz="2800" baseline="-25000" dirty="0">
              <a:solidFill>
                <a:srgbClr val="FF0000"/>
              </a:solidFill>
            </a:endParaRPr>
          </a:p>
        </p:txBody>
      </p:sp>
      <p:sp>
        <p:nvSpPr>
          <p:cNvPr id="34" name="Text Box 25"/>
          <p:cNvSpPr txBox="1">
            <a:spLocks noChangeArrowheads="1"/>
          </p:cNvSpPr>
          <p:nvPr/>
        </p:nvSpPr>
        <p:spPr bwMode="auto">
          <a:xfrm>
            <a:off x="3142822" y="2470943"/>
            <a:ext cx="1867328" cy="5254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spcBef>
                <a:spcPct val="50000"/>
              </a:spcBef>
            </a:pPr>
            <a:r>
              <a:rPr lang="en-GB" sz="2800" dirty="0" smtClean="0">
                <a:solidFill>
                  <a:srgbClr val="0070C0"/>
                </a:solidFill>
                <a:latin typeface="Symbol" pitchFamily="18" charset="2"/>
              </a:rPr>
              <a:t>e</a:t>
            </a:r>
            <a:r>
              <a:rPr lang="en-GB" sz="2800" baseline="-25000" dirty="0" smtClean="0">
                <a:solidFill>
                  <a:srgbClr val="0070C0"/>
                </a:solidFill>
              </a:rPr>
              <a:t>out</a:t>
            </a:r>
            <a:r>
              <a:rPr lang="en-GB" sz="2800" dirty="0" smtClean="0">
                <a:solidFill>
                  <a:srgbClr val="0070C0"/>
                </a:solidFill>
              </a:rPr>
              <a:t>~</a:t>
            </a:r>
            <a:r>
              <a:rPr lang="en-GB" sz="2800" dirty="0" smtClean="0">
                <a:solidFill>
                  <a:srgbClr val="0070C0"/>
                </a:solidFill>
                <a:latin typeface="Symbol" pitchFamily="18" charset="2"/>
              </a:rPr>
              <a:t>g</a:t>
            </a:r>
            <a:r>
              <a:rPr lang="en-GB" sz="2800" baseline="30000" dirty="0" smtClean="0">
                <a:solidFill>
                  <a:srgbClr val="0070C0"/>
                </a:solidFill>
              </a:rPr>
              <a:t>2</a:t>
            </a:r>
            <a:r>
              <a:rPr lang="en-GB" sz="2800" dirty="0" smtClean="0">
                <a:solidFill>
                  <a:srgbClr val="0070C0"/>
                </a:solidFill>
                <a:latin typeface="Symbol" pitchFamily="18" charset="2"/>
              </a:rPr>
              <a:t>e</a:t>
            </a:r>
            <a:r>
              <a:rPr lang="en-GB" sz="2800" baseline="-25000" dirty="0" smtClean="0">
                <a:solidFill>
                  <a:srgbClr val="0070C0"/>
                </a:solidFill>
              </a:rPr>
              <a:t>in</a:t>
            </a:r>
            <a:endParaRPr lang="en-GB" sz="2800" baseline="-25000" dirty="0">
              <a:solidFill>
                <a:srgbClr val="0070C0"/>
              </a:solidFill>
            </a:endParaRPr>
          </a:p>
        </p:txBody>
      </p:sp>
    </p:spTree>
    <p:extLst>
      <p:ext uri="{BB962C8B-B14F-4D97-AF65-F5344CB8AC3E}">
        <p14:creationId xmlns:p14="http://schemas.microsoft.com/office/powerpoint/2010/main" val="5365325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46582</TotalTime>
  <Words>5271</Words>
  <Application>Microsoft Macintosh PowerPoint</Application>
  <PresentationFormat>On-screen Show (4:3)</PresentationFormat>
  <Paragraphs>509</Paragraphs>
  <Slides>77</Slides>
  <Notes>20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Default Design</vt:lpstr>
      <vt:lpstr>Role of the jet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Optically thin nonthermal compton</vt:lpstr>
      <vt:lpstr>Nonthermal synchrotron</vt:lpstr>
      <vt:lpstr>Synchrotron self compton</vt:lpstr>
      <vt:lpstr>Synchrotron self compton</vt:lpstr>
      <vt:lpstr>Synchrotron self compton</vt:lpstr>
      <vt:lpstr>Synchrotron self compton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Accretion flows onto black holes: Controversy!  </vt:lpstr>
      <vt:lpstr>PowerPoint Presentation</vt:lpstr>
      <vt:lpstr>PowerPoint Presentation</vt:lpstr>
      <vt:lpstr>PowerPoint Presentation</vt:lpstr>
      <vt:lpstr>PowerPoint Presentation</vt:lpstr>
      <vt:lpstr>PowerPoint Presentation</vt:lpstr>
      <vt:lpstr>Relativistic smearing: spin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Range of local high L/LEdd AGN</vt:lpstr>
      <vt:lpstr>Comptonisation?</vt:lpstr>
      <vt:lpstr>Partially ionised, relativistic material</vt:lpstr>
      <vt:lpstr>Partially ionised, partial covering</vt:lpstr>
      <vt:lpstr>Alternative geometries for soft excess from partially ionised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 of broad band variability</vt:lpstr>
      <vt:lpstr>PowerPoint Presentation</vt:lpstr>
      <vt:lpstr>PowerPoint Presentation</vt:lpstr>
      <vt:lpstr>Conclusions</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Violent Universe</dc:title>
  <dc:creator>Chris Done</dc:creator>
  <cp:lastModifiedBy>chris done</cp:lastModifiedBy>
  <cp:revision>549</cp:revision>
  <dcterms:created xsi:type="dcterms:W3CDTF">2004-09-07T19:52:28Z</dcterms:created>
  <dcterms:modified xsi:type="dcterms:W3CDTF">2016-10-05T05:56:25Z</dcterms:modified>
</cp:coreProperties>
</file>