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8" r:id="rId2"/>
    <p:sldId id="259" r:id="rId3"/>
    <p:sldId id="299" r:id="rId4"/>
    <p:sldId id="300" r:id="rId5"/>
    <p:sldId id="302" r:id="rId6"/>
    <p:sldId id="303" r:id="rId7"/>
    <p:sldId id="304" r:id="rId8"/>
    <p:sldId id="305" r:id="rId9"/>
    <p:sldId id="306" r:id="rId10"/>
    <p:sldId id="278" r:id="rId11"/>
    <p:sldId id="260" r:id="rId12"/>
    <p:sldId id="261" r:id="rId13"/>
    <p:sldId id="279" r:id="rId14"/>
    <p:sldId id="262" r:id="rId15"/>
    <p:sldId id="292" r:id="rId16"/>
    <p:sldId id="307" r:id="rId17"/>
    <p:sldId id="294" r:id="rId18"/>
    <p:sldId id="293" r:id="rId19"/>
    <p:sldId id="322" r:id="rId20"/>
    <p:sldId id="325" r:id="rId21"/>
    <p:sldId id="265" r:id="rId22"/>
    <p:sldId id="266" r:id="rId23"/>
    <p:sldId id="267" r:id="rId24"/>
    <p:sldId id="263" r:id="rId25"/>
    <p:sldId id="264" r:id="rId26"/>
    <p:sldId id="276" r:id="rId27"/>
    <p:sldId id="277" r:id="rId28"/>
    <p:sldId id="268" r:id="rId29"/>
    <p:sldId id="269" r:id="rId30"/>
    <p:sldId id="270" r:id="rId31"/>
    <p:sldId id="272" r:id="rId32"/>
    <p:sldId id="273" r:id="rId33"/>
    <p:sldId id="280" r:id="rId34"/>
    <p:sldId id="274" r:id="rId35"/>
    <p:sldId id="275" r:id="rId36"/>
    <p:sldId id="311" r:id="rId37"/>
    <p:sldId id="282" r:id="rId38"/>
    <p:sldId id="308" r:id="rId39"/>
    <p:sldId id="312" r:id="rId40"/>
    <p:sldId id="283" r:id="rId41"/>
    <p:sldId id="314" r:id="rId42"/>
    <p:sldId id="289" r:id="rId43"/>
    <p:sldId id="285" r:id="rId44"/>
    <p:sldId id="284" r:id="rId45"/>
    <p:sldId id="290" r:id="rId46"/>
    <p:sldId id="287" r:id="rId47"/>
    <p:sldId id="296" r:id="rId48"/>
    <p:sldId id="331" r:id="rId49"/>
    <p:sldId id="330" r:id="rId50"/>
    <p:sldId id="295" r:id="rId51"/>
    <p:sldId id="315" r:id="rId52"/>
    <p:sldId id="317" r:id="rId53"/>
    <p:sldId id="324" r:id="rId54"/>
    <p:sldId id="318" r:id="rId55"/>
    <p:sldId id="326" r:id="rId56"/>
    <p:sldId id="327" r:id="rId57"/>
    <p:sldId id="329" r:id="rId58"/>
    <p:sldId id="333" r:id="rId59"/>
    <p:sldId id="328" r:id="rId60"/>
    <p:sldId id="316" r:id="rId61"/>
    <p:sldId id="323" r:id="rId62"/>
    <p:sldId id="320" r:id="rId63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99FF66"/>
    <a:srgbClr val="FFFF99"/>
    <a:srgbClr val="008000"/>
    <a:srgbClr val="777777"/>
    <a:srgbClr val="990099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94576" autoAdjust="0"/>
  </p:normalViewPr>
  <p:slideViewPr>
    <p:cSldViewPr snapToGrid="0">
      <p:cViewPr>
        <p:scale>
          <a:sx n="63" d="100"/>
          <a:sy n="63" d="100"/>
        </p:scale>
        <p:origin x="-1560" y="-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34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7C9FE-9193-FE4C-99D6-1FDEDB35BC7E}" type="datetimeFigureOut">
              <a:rPr lang="en-US" smtClean="0"/>
              <a:t>27/11/2014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4F3C6-5132-E344-B04C-CAC71D972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00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1FB2B-7AB5-480D-9DE0-E6A8C0894574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692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83BC51-CFB1-4D53-974E-3B86E6621DD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198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2C1F6-9FE1-4F48-AC6D-0D7C4920B3E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024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85C02C-D5AC-4EB4-813B-5342782E15A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313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BE3304-A270-465F-90A8-550F845CC36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39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1AC0D7-44A3-46EF-BA2D-AC9651AA43D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641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100DD-EB50-45C5-8A77-072235E61E3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813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23F0BC-AADB-413B-ABC2-6EA2A60F776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235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3FE92-47CB-4920-8BAA-9ECDA986FA2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067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4DA5E-9F48-4000-9B71-336F54DD30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710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A2118E-0BCC-4B87-9027-0D995269C24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47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5AF7BA-1F56-42EA-9F01-E8B84CE4AB2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866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D0292B1-B445-40D6-8788-46D07D32FAF1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1.png"/><Relationship Id="rId1" Type="http://schemas.openxmlformats.org/officeDocument/2006/relationships/video" Target="NULL" TargetMode="External"/><Relationship Id="rId2" Type="http://schemas.microsoft.com/office/2007/relationships/media" Target="../media/media1.mp4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2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3.png"/><Relationship Id="rId1" Type="http://schemas.microsoft.com/office/2007/relationships/media" Target="file://localhost/Users/chrisdone/Documents/talks/powerpoint%20talks/public/planet-hunting-rad-method.avi" TargetMode="External"/><Relationship Id="rId2" Type="http://schemas.openxmlformats.org/officeDocument/2006/relationships/video" Target="file://localhost/Users/chrisdone/Documents/talks/powerpoint%20talks/public/planet-hunting-rad-method.avi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9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6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t_hy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038600" y="269875"/>
            <a:ext cx="49530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4800">
                <a:solidFill>
                  <a:srgbClr val="FFCC00"/>
                </a:solidFill>
                <a:latin typeface="Comic Sans MS" pitchFamily="66" charset="0"/>
              </a:rPr>
              <a:t>Extrasolar planets and Extraterrestrial life</a:t>
            </a:r>
          </a:p>
        </p:txBody>
      </p:sp>
      <p:pic>
        <p:nvPicPr>
          <p:cNvPr id="4102" name="Picture 6" descr="yo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438400"/>
            <a:ext cx="2074863" cy="395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52400" y="0"/>
            <a:ext cx="3309938" cy="253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endParaRPr lang="en-GB" sz="3200">
              <a:solidFill>
                <a:srgbClr val="FFCC00"/>
              </a:solidFill>
              <a:latin typeface="Comic Sans MS" pitchFamily="66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GB" sz="3200">
                <a:solidFill>
                  <a:srgbClr val="FFCC00"/>
                </a:solidFill>
                <a:latin typeface="Comic Sans MS" pitchFamily="66" charset="0"/>
              </a:rPr>
              <a:t>Prof Chris Done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GB" sz="3200">
                <a:solidFill>
                  <a:srgbClr val="FFCC00"/>
                </a:solidFill>
                <a:latin typeface="Comic Sans MS" pitchFamily="66" charset="0"/>
              </a:rPr>
              <a:t>Physics Dept.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GB" sz="3200">
                <a:solidFill>
                  <a:srgbClr val="FFCC00"/>
                </a:solidFill>
                <a:latin typeface="Comic Sans MS" pitchFamily="66" charset="0"/>
              </a:rPr>
              <a:t>Durham</a:t>
            </a:r>
          </a:p>
          <a:p>
            <a:pPr>
              <a:spcBef>
                <a:spcPct val="50000"/>
              </a:spcBef>
            </a:pPr>
            <a:endParaRPr lang="en-GB" sz="3200">
              <a:solidFill>
                <a:srgbClr val="FFCC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D:\chris\talks\christmas05\solarsystem\mercury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36528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chris\talks\christmas05\solarsystem\venus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381000"/>
            <a:ext cx="762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chris\talks\christmas05\solarsystem\earth_moo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4650" y="-4095750"/>
            <a:ext cx="14973300" cy="150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D:\chris\talks\christmas05\solarsystem\moon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7056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chris\talks\christmas05\solarsystem\footpr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0100" y="-857250"/>
            <a:ext cx="107442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D:\chris\talks\christmas05\solarsystem\mar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1027" descr="D:\chris\talks\christmas05\solarsystem\mars_endurancedu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800" y="114300"/>
            <a:ext cx="134112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1029" descr="D:\chris\talks\christmas05\solarsystem\mars_surface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15"/>
          <a:stretch>
            <a:fillRect/>
          </a:stretch>
        </p:blipFill>
        <p:spPr bwMode="auto">
          <a:xfrm>
            <a:off x="-609600" y="1143000"/>
            <a:ext cx="1036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1028" descr="D:\chris\talks\christmas05\solarsystem\mars_surfa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2590800"/>
            <a:ext cx="10363200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29" descr="D:\chris\talks\christmas05\solarsystem\mars_surface.jpg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29"/>
          <a:stretch/>
        </p:blipFill>
        <p:spPr bwMode="auto">
          <a:xfrm>
            <a:off x="-794085" y="-268705"/>
            <a:ext cx="10363200" cy="141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D:\chris\talks\christmas05\solarsystem\mars_water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01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b="1">
                <a:solidFill>
                  <a:srgbClr val="FFCC00"/>
                </a:solidFill>
              </a:rPr>
              <a:t> Life on Mars?</a:t>
            </a:r>
          </a:p>
        </p:txBody>
      </p:sp>
      <p:pic>
        <p:nvPicPr>
          <p:cNvPr id="74757" name="Picture 5" descr="D:\chris\teaching\evolvinguniverse\e09\Themeteorit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057400"/>
            <a:ext cx="5105400" cy="398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81200"/>
            <a:ext cx="3276600" cy="4495800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>
                <a:solidFill>
                  <a:srgbClr val="FFFF99"/>
                </a:solidFill>
              </a:rPr>
              <a:t>Martian meteorite?</a:t>
            </a:r>
          </a:p>
          <a:p>
            <a:pPr>
              <a:lnSpc>
                <a:spcPct val="90000"/>
              </a:lnSpc>
            </a:pPr>
            <a:r>
              <a:rPr lang="en-GB">
                <a:solidFill>
                  <a:srgbClr val="FFFF99"/>
                </a:solidFill>
              </a:rPr>
              <a:t>Mars gets hit by asteroid, rocks escape, eventually hit Earth</a:t>
            </a:r>
          </a:p>
          <a:p>
            <a:pPr>
              <a:lnSpc>
                <a:spcPct val="90000"/>
              </a:lnSpc>
            </a:pPr>
            <a:r>
              <a:rPr lang="en-GB">
                <a:solidFill>
                  <a:srgbClr val="FFFF99"/>
                </a:solidFill>
              </a:rPr>
              <a:t>Find in Antarctica (rock on snow!) </a:t>
            </a:r>
          </a:p>
          <a:p>
            <a:pPr>
              <a:lnSpc>
                <a:spcPct val="90000"/>
              </a:lnSpc>
            </a:pPr>
            <a:r>
              <a:rPr lang="en-GB">
                <a:solidFill>
                  <a:srgbClr val="FFFF99"/>
                </a:solidFill>
              </a:rPr>
              <a:t>MAYBE fossil bacteria: but ambiguous</a:t>
            </a:r>
          </a:p>
          <a:p>
            <a:pPr>
              <a:lnSpc>
                <a:spcPct val="90000"/>
              </a:lnSpc>
            </a:pPr>
            <a:endParaRPr lang="en-GB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chris\talks\christmas05\solarsystem\eart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381000"/>
            <a:ext cx="762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b="1">
                <a:solidFill>
                  <a:srgbClr val="FFCC00"/>
                </a:solidFill>
              </a:rPr>
              <a:t> Life on Mars?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81200"/>
            <a:ext cx="3276600" cy="4495800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>
                <a:solidFill>
                  <a:srgbClr val="FFFF99"/>
                </a:solidFill>
              </a:rPr>
              <a:t>Martian meteorite?</a:t>
            </a:r>
          </a:p>
          <a:p>
            <a:pPr>
              <a:lnSpc>
                <a:spcPct val="90000"/>
              </a:lnSpc>
            </a:pPr>
            <a:r>
              <a:rPr lang="en-GB">
                <a:solidFill>
                  <a:srgbClr val="FFFF99"/>
                </a:solidFill>
              </a:rPr>
              <a:t>Mars gets hit by asteroid, rocks escape, eventually hit Earth</a:t>
            </a:r>
          </a:p>
          <a:p>
            <a:pPr>
              <a:lnSpc>
                <a:spcPct val="90000"/>
              </a:lnSpc>
            </a:pPr>
            <a:r>
              <a:rPr lang="en-GB">
                <a:solidFill>
                  <a:srgbClr val="FFFF99"/>
                </a:solidFill>
              </a:rPr>
              <a:t>Find in Antarctica (rock on snow!) </a:t>
            </a:r>
          </a:p>
          <a:p>
            <a:pPr>
              <a:lnSpc>
                <a:spcPct val="90000"/>
              </a:lnSpc>
            </a:pPr>
            <a:r>
              <a:rPr lang="en-GB">
                <a:solidFill>
                  <a:srgbClr val="FFFF99"/>
                </a:solidFill>
              </a:rPr>
              <a:t>MAYBE fossil bacteria: but ambiguous</a:t>
            </a:r>
          </a:p>
          <a:p>
            <a:pPr>
              <a:lnSpc>
                <a:spcPct val="90000"/>
              </a:lnSpc>
            </a:pPr>
            <a:endParaRPr lang="en-GB">
              <a:solidFill>
                <a:srgbClr val="FFFF99"/>
              </a:solidFill>
            </a:endParaRPr>
          </a:p>
        </p:txBody>
      </p:sp>
      <p:pic>
        <p:nvPicPr>
          <p:cNvPr id="77828" name="Picture 4" descr="C:\Documents and Settings\Chris Done\My Documents\teaching\evolvinguniverse\e09\Photomicrograp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2133600"/>
            <a:ext cx="5287962" cy="359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D:\chris\talks\christmas05\solarsystem\jupiter_satellit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2286000"/>
            <a:ext cx="8561387" cy="176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D:\chris\talks\christmas05\solarsystem\jupiter_spo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chris\talks\christmas05\solarsystem\jupiter_satellites_montag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4961" r="1685" b="4961"/>
          <a:stretch>
            <a:fillRect/>
          </a:stretch>
        </p:blipFill>
        <p:spPr bwMode="auto">
          <a:xfrm>
            <a:off x="381000" y="1981200"/>
            <a:ext cx="8586788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chris\talks\christmas05\solarsystem\euro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68"/>
          <a:stretch>
            <a:fillRect/>
          </a:stretch>
        </p:blipFill>
        <p:spPr bwMode="auto">
          <a:xfrm>
            <a:off x="1066800" y="0"/>
            <a:ext cx="62960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chris\talks\christmas05\solarsystem\europa_icecolo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7"/>
          <a:stretch>
            <a:fillRect/>
          </a:stretch>
        </p:blipFill>
        <p:spPr bwMode="auto">
          <a:xfrm>
            <a:off x="76200" y="914400"/>
            <a:ext cx="899160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D:\chris\talks\christmas05\universe\saturn_2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066800"/>
            <a:ext cx="9677400" cy="494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D:\chris\talks\christmas05\universe\saturn_moo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0825"/>
            <a:ext cx="7391400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D:\chris\talks\christmas05\solarsystem\titan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447800"/>
            <a:ext cx="97536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D:\chris\talks\christmas05\solarsystem\titan_ha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1352550"/>
            <a:ext cx="9258300" cy="956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1027"/>
          <p:cNvSpPr>
            <a:spLocks noChangeArrowheads="1"/>
          </p:cNvSpPr>
          <p:nvPr/>
        </p:nvSpPr>
        <p:spPr bwMode="auto">
          <a:xfrm>
            <a:off x="228600" y="685800"/>
            <a:ext cx="47244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GB">
              <a:solidFill>
                <a:srgbClr val="FFFF99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FFFF99"/>
                </a:solidFill>
              </a:rPr>
              <a:t>Earth is 4.5 billion years old. Oldest surviving rocks are 3.8 Gyr, fossil bacteria from 3.5 Gyr.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FFFF99"/>
                </a:solidFill>
              </a:rPr>
              <a:t>Liquid water/rock interface with energy from sunlight ?</a:t>
            </a:r>
          </a:p>
        </p:txBody>
      </p:sp>
      <p:sp>
        <p:nvSpPr>
          <p:cNvPr id="48132" name="Rectangle 1028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4400" b="1">
                <a:solidFill>
                  <a:srgbClr val="FFCC00"/>
                </a:solidFill>
              </a:rPr>
              <a:t>Life on Earth </a:t>
            </a:r>
          </a:p>
        </p:txBody>
      </p:sp>
      <p:pic>
        <p:nvPicPr>
          <p:cNvPr id="48133" name="Picture 1029" descr="D:\chris\talks\christmas05\life\Ancient_Fossil_Bacteria_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6600"/>
            <a:ext cx="4343400" cy="338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1030" descr="D:\chris\talks\christmas05\life\fossilbactsca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295400"/>
            <a:ext cx="34798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D:\chris\talks\christmas05\solarsystem\titan_hyd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1185863"/>
            <a:ext cx="9210676" cy="922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D:\chris\talks\christmas05\solarsystem\titan_surf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4" t="4546" r="23074" b="4546"/>
          <a:stretch>
            <a:fillRect/>
          </a:stretch>
        </p:blipFill>
        <p:spPr bwMode="auto">
          <a:xfrm>
            <a:off x="2895600" y="-28575"/>
            <a:ext cx="3213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D:\chris\talks\christmas05\solarsystem\uran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68"/>
          <a:stretch>
            <a:fillRect/>
          </a:stretch>
        </p:blipFill>
        <p:spPr bwMode="auto">
          <a:xfrm>
            <a:off x="914400" y="-304800"/>
            <a:ext cx="7319963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D:\chris\talks\christmas05\solarsystem\neptu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685800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D:\chris\talks\christmas05\solarsystem\plu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52400"/>
            <a:ext cx="8859837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D:\chris\talks\christmas05\solarsystem\10thplan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8" y="2286000"/>
            <a:ext cx="689292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76400"/>
            <a:ext cx="8153400" cy="43434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GB" sz="4800">
                <a:solidFill>
                  <a:srgbClr val="FFFF99"/>
                </a:solidFill>
                <a:cs typeface="Arial" charset="0"/>
              </a:rPr>
              <a:t># of civilizations in our galaxy </a:t>
            </a:r>
            <a:r>
              <a:rPr lang="en-GB">
                <a:solidFill>
                  <a:srgbClr val="FFFF99"/>
                </a:solidFill>
                <a:cs typeface="Arial" charset="0"/>
              </a:rPr>
              <a:t> =</a:t>
            </a:r>
            <a:r>
              <a:rPr lang="en-GB">
                <a:cs typeface="Arial" charset="0"/>
              </a:rPr>
              <a:t> </a:t>
            </a:r>
          </a:p>
          <a:p>
            <a:pPr>
              <a:buFontTx/>
              <a:buNone/>
            </a:pPr>
            <a:r>
              <a:rPr lang="en-GB">
                <a:solidFill>
                  <a:srgbClr val="FF3300"/>
                </a:solidFill>
                <a:cs typeface="Arial" charset="0"/>
              </a:rPr>
              <a:t>number of stars</a:t>
            </a:r>
            <a:r>
              <a:rPr lang="en-GB">
                <a:solidFill>
                  <a:srgbClr val="FFCC00"/>
                </a:solidFill>
                <a:cs typeface="Arial" charset="0"/>
              </a:rPr>
              <a:t> </a:t>
            </a:r>
            <a:r>
              <a:rPr lang="en-GB">
                <a:solidFill>
                  <a:srgbClr val="FFFF99"/>
                </a:solidFill>
                <a:cs typeface="Arial" charset="0"/>
                <a:sym typeface="Symbol" pitchFamily="18" charset="2"/>
              </a:rPr>
              <a:t>x</a:t>
            </a:r>
            <a:endParaRPr lang="en-GB">
              <a:solidFill>
                <a:srgbClr val="FFFF99"/>
              </a:solidFill>
              <a:cs typeface="Arial" charset="0"/>
            </a:endParaRPr>
          </a:p>
          <a:p>
            <a:pPr>
              <a:buFontTx/>
              <a:buNone/>
            </a:pPr>
            <a:r>
              <a:rPr lang="en-GB">
                <a:solidFill>
                  <a:srgbClr val="FF7C80"/>
                </a:solidFill>
                <a:cs typeface="Arial" charset="0"/>
              </a:rPr>
              <a:t>fraction of stars with planets</a:t>
            </a:r>
            <a:r>
              <a:rPr lang="en-GB">
                <a:solidFill>
                  <a:srgbClr val="FFCC00"/>
                </a:solidFill>
                <a:cs typeface="Arial" charset="0"/>
              </a:rPr>
              <a:t> </a:t>
            </a:r>
            <a:r>
              <a:rPr lang="en-GB">
                <a:solidFill>
                  <a:srgbClr val="FFFF99"/>
                </a:solidFill>
                <a:cs typeface="Arial" charset="0"/>
              </a:rPr>
              <a:t>x</a:t>
            </a:r>
            <a:r>
              <a:rPr lang="en-GB">
                <a:solidFill>
                  <a:srgbClr val="FFCC00"/>
                </a:solidFill>
                <a:cs typeface="Arial" charset="0"/>
              </a:rPr>
              <a:t> </a:t>
            </a:r>
          </a:p>
          <a:p>
            <a:pPr>
              <a:buFontTx/>
              <a:buNone/>
            </a:pPr>
            <a:r>
              <a:rPr lang="en-GB">
                <a:solidFill>
                  <a:srgbClr val="FF9999"/>
                </a:solidFill>
                <a:cs typeface="Arial" charset="0"/>
              </a:rPr>
              <a:t>number of Earth-like planets per star</a:t>
            </a:r>
            <a:r>
              <a:rPr lang="en-GB">
                <a:solidFill>
                  <a:srgbClr val="FFCC00"/>
                </a:solidFill>
                <a:cs typeface="Arial" charset="0"/>
              </a:rPr>
              <a:t> </a:t>
            </a:r>
            <a:r>
              <a:rPr lang="en-GB">
                <a:solidFill>
                  <a:srgbClr val="FFFF99"/>
                </a:solidFill>
                <a:cs typeface="Arial" charset="0"/>
              </a:rPr>
              <a:t>x</a:t>
            </a:r>
            <a:r>
              <a:rPr lang="en-GB">
                <a:solidFill>
                  <a:srgbClr val="FFCC00"/>
                </a:solidFill>
                <a:cs typeface="Arial" charset="0"/>
              </a:rPr>
              <a:t> </a:t>
            </a:r>
          </a:p>
          <a:p>
            <a:pPr>
              <a:buFontTx/>
              <a:buNone/>
            </a:pPr>
            <a:r>
              <a:rPr lang="en-GB">
                <a:solidFill>
                  <a:srgbClr val="FF99FF"/>
                </a:solidFill>
                <a:cs typeface="Arial" charset="0"/>
              </a:rPr>
              <a:t>fraction on which life arises</a:t>
            </a:r>
            <a:r>
              <a:rPr lang="en-GB">
                <a:solidFill>
                  <a:srgbClr val="FFCC00"/>
                </a:solidFill>
                <a:cs typeface="Arial" charset="0"/>
              </a:rPr>
              <a:t> </a:t>
            </a:r>
            <a:r>
              <a:rPr lang="en-GB">
                <a:solidFill>
                  <a:srgbClr val="FFFF99"/>
                </a:solidFill>
                <a:cs typeface="Arial" charset="0"/>
              </a:rPr>
              <a:t>x</a:t>
            </a:r>
            <a:r>
              <a:rPr lang="en-GB">
                <a:solidFill>
                  <a:srgbClr val="FFCC00"/>
                </a:solidFill>
                <a:cs typeface="Arial" charset="0"/>
              </a:rPr>
              <a:t> </a:t>
            </a:r>
          </a:p>
          <a:p>
            <a:pPr>
              <a:buFontTx/>
              <a:buNone/>
            </a:pPr>
            <a:r>
              <a:rPr lang="en-GB">
                <a:solidFill>
                  <a:srgbClr val="FFCCFF"/>
                </a:solidFill>
                <a:cs typeface="Arial" charset="0"/>
              </a:rPr>
              <a:t>fraction that develop intelligent life</a:t>
            </a:r>
            <a:r>
              <a:rPr lang="en-GB">
                <a:solidFill>
                  <a:srgbClr val="FFCC00"/>
                </a:solidFill>
                <a:cs typeface="Arial" charset="0"/>
              </a:rPr>
              <a:t> </a:t>
            </a:r>
            <a:r>
              <a:rPr lang="en-GB">
                <a:solidFill>
                  <a:srgbClr val="FFFF99"/>
                </a:solidFill>
                <a:cs typeface="Arial" charset="0"/>
              </a:rPr>
              <a:t>x </a:t>
            </a:r>
          </a:p>
          <a:p>
            <a:pPr>
              <a:buFontTx/>
              <a:buNone/>
            </a:pPr>
            <a:r>
              <a:rPr lang="en-GB">
                <a:solidFill>
                  <a:srgbClr val="FFFFFF"/>
                </a:solidFill>
              </a:rPr>
              <a:t>fraction that develop civilization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b="1">
                <a:solidFill>
                  <a:srgbClr val="3333FF"/>
                </a:solidFill>
              </a:rPr>
              <a:t> </a:t>
            </a:r>
            <a:r>
              <a:rPr lang="en-GB" b="1">
                <a:solidFill>
                  <a:srgbClr val="FFCC00"/>
                </a:solidFill>
              </a:rPr>
              <a:t>Drake equation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D:\chris\talks\christmas05\universe\orion_constellation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 descr="D:\chris\talks\christmas05\universe\all_milky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6988"/>
            <a:ext cx="9677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 descr="D:\chris\teaching\evolvinguniverse\e10\MW_starclou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775"/>
            <a:ext cx="9372600" cy="739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8" name="Picture 6" descr="D:\chris\talks\christmas05\life\habitablezon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D:\chris\talks\christmas05\universe\saggitari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762000"/>
            <a:ext cx="73152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9" name="Picture 7" descr="D:\chris\teaching\evolvinguniverse\e10\milkyway_infrar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45013"/>
            <a:ext cx="5362575" cy="269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2" name="Picture 10" descr="D:\chris\talks\christmas05\universe\spiral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t="8597" r="7382" b="12035"/>
          <a:stretch>
            <a:fillRect/>
          </a:stretch>
        </p:blipFill>
        <p:spPr bwMode="auto">
          <a:xfrm>
            <a:off x="1674813" y="376238"/>
            <a:ext cx="6097587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3" name="Line 11"/>
          <p:cNvSpPr>
            <a:spLocks noChangeShapeType="1"/>
          </p:cNvSpPr>
          <p:nvPr/>
        </p:nvSpPr>
        <p:spPr bwMode="auto">
          <a:xfrm>
            <a:off x="3200400" y="2133600"/>
            <a:ext cx="0" cy="3733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525" name="Line 13"/>
          <p:cNvSpPr>
            <a:spLocks noChangeShapeType="1"/>
          </p:cNvSpPr>
          <p:nvPr/>
        </p:nvSpPr>
        <p:spPr bwMode="auto">
          <a:xfrm>
            <a:off x="2362200" y="838200"/>
            <a:ext cx="54102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2438400" y="228600"/>
            <a:ext cx="594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</a:rPr>
              <a:t>100,000 light years, 100,000 million stars</a:t>
            </a:r>
          </a:p>
        </p:txBody>
      </p:sp>
      <p:sp>
        <p:nvSpPr>
          <p:cNvPr id="64527" name="Text Box 15"/>
          <p:cNvSpPr txBox="1">
            <a:spLocks noChangeArrowheads="1"/>
          </p:cNvSpPr>
          <p:nvPr/>
        </p:nvSpPr>
        <p:spPr bwMode="auto">
          <a:xfrm>
            <a:off x="2362200" y="34290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FF00"/>
                </a:solidFill>
              </a:rPr>
              <a:t>Sun</a:t>
            </a: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2971800" y="5715000"/>
            <a:ext cx="381000" cy="3810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2971800" y="1828800"/>
            <a:ext cx="381000" cy="3810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D:\chris\talks\christmas05\universe\snakenebu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9144000" cy="802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D:\chris\talks\christmas05\universe\darkblob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1295400"/>
            <a:ext cx="7742238" cy="967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D:\chris\talks\christmas05\universe\eagle_hi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-4763"/>
            <a:ext cx="6862762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D:\chris\talks\christmas05\universe\pleie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-100013"/>
            <a:ext cx="7448550" cy="707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chris\talks\christmas05\universe\Protoplanetary-dis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41300"/>
            <a:ext cx="6350000" cy="637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81200"/>
            <a:ext cx="3962400" cy="1905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z="2400">
                <a:solidFill>
                  <a:srgbClr val="FFFF99"/>
                </a:solidFill>
              </a:rPr>
              <a:t>Characteristic spectral lines</a:t>
            </a:r>
          </a:p>
          <a:p>
            <a:r>
              <a:rPr lang="en-GB" sz="2400">
                <a:solidFill>
                  <a:srgbClr val="FFFF99"/>
                </a:solidFill>
              </a:rPr>
              <a:t>Electron wave fits exactly only at certain distance=energy </a:t>
            </a:r>
          </a:p>
          <a:p>
            <a:pPr>
              <a:buFontTx/>
              <a:buNone/>
            </a:pPr>
            <a:endParaRPr lang="en-GB" sz="2400">
              <a:solidFill>
                <a:srgbClr val="FFFF99"/>
              </a:solidFill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b="1">
                <a:solidFill>
                  <a:srgbClr val="FFCC00"/>
                </a:solidFill>
              </a:rPr>
              <a:t>Atomic lines</a:t>
            </a:r>
          </a:p>
        </p:txBody>
      </p:sp>
      <p:pic>
        <p:nvPicPr>
          <p:cNvPr id="43012" name="Picture 4" descr="C:\Documents and Settings\Chris Done\My Documents\teaching\evolvinguniverse\spectraltypes_files\g2v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181600"/>
            <a:ext cx="398145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3" name="Line 5"/>
          <p:cNvSpPr>
            <a:spLocks noChangeShapeType="1"/>
          </p:cNvSpPr>
          <p:nvPr/>
        </p:nvSpPr>
        <p:spPr bwMode="auto">
          <a:xfrm flipV="1">
            <a:off x="5638800" y="1981200"/>
            <a:ext cx="0" cy="2667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>
            <a:off x="5638800" y="4419600"/>
            <a:ext cx="1752600" cy="0"/>
          </a:xfrm>
          <a:prstGeom prst="line">
            <a:avLst/>
          </a:prstGeom>
          <a:noFill/>
          <a:ln w="25400">
            <a:solidFill>
              <a:srgbClr val="99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>
            <a:off x="5638800" y="3200400"/>
            <a:ext cx="1752600" cy="0"/>
          </a:xfrm>
          <a:prstGeom prst="line">
            <a:avLst/>
          </a:prstGeom>
          <a:noFill/>
          <a:ln w="25400">
            <a:solidFill>
              <a:srgbClr val="99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>
            <a:off x="5638800" y="2895600"/>
            <a:ext cx="1752600" cy="0"/>
          </a:xfrm>
          <a:prstGeom prst="line">
            <a:avLst/>
          </a:prstGeom>
          <a:noFill/>
          <a:ln w="25400">
            <a:solidFill>
              <a:srgbClr val="99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>
            <a:off x="5638800" y="2743200"/>
            <a:ext cx="1752600" cy="0"/>
          </a:xfrm>
          <a:prstGeom prst="line">
            <a:avLst/>
          </a:prstGeom>
          <a:noFill/>
          <a:ln w="25400">
            <a:solidFill>
              <a:srgbClr val="99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 rot="-5400000">
            <a:off x="4530725" y="2701925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43019" name="Oval 11"/>
          <p:cNvSpPr>
            <a:spLocks noChangeArrowheads="1"/>
          </p:cNvSpPr>
          <p:nvPr/>
        </p:nvSpPr>
        <p:spPr bwMode="auto">
          <a:xfrm>
            <a:off x="1143000" y="4295775"/>
            <a:ext cx="1800225" cy="1800225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020" name="Oval 12"/>
          <p:cNvSpPr>
            <a:spLocks noChangeArrowheads="1"/>
          </p:cNvSpPr>
          <p:nvPr/>
        </p:nvSpPr>
        <p:spPr bwMode="auto">
          <a:xfrm>
            <a:off x="1981200" y="5105400"/>
            <a:ext cx="179388" cy="1793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021" name="Freeform 13"/>
          <p:cNvSpPr>
            <a:spLocks/>
          </p:cNvSpPr>
          <p:nvPr/>
        </p:nvSpPr>
        <p:spPr bwMode="auto">
          <a:xfrm>
            <a:off x="939800" y="4178300"/>
            <a:ext cx="1892300" cy="2106613"/>
          </a:xfrm>
          <a:custGeom>
            <a:avLst/>
            <a:gdLst>
              <a:gd name="T0" fmla="*/ 704 w 1192"/>
              <a:gd name="T1" fmla="*/ 56 h 1327"/>
              <a:gd name="T2" fmla="*/ 1040 w 1192"/>
              <a:gd name="T3" fmla="*/ 56 h 1327"/>
              <a:gd name="T4" fmla="*/ 1184 w 1192"/>
              <a:gd name="T5" fmla="*/ 392 h 1327"/>
              <a:gd name="T6" fmla="*/ 1090 w 1192"/>
              <a:gd name="T7" fmla="*/ 678 h 1327"/>
              <a:gd name="T8" fmla="*/ 1136 w 1192"/>
              <a:gd name="T9" fmla="*/ 961 h 1327"/>
              <a:gd name="T10" fmla="*/ 917 w 1192"/>
              <a:gd name="T11" fmla="*/ 1290 h 1327"/>
              <a:gd name="T12" fmla="*/ 523 w 1192"/>
              <a:gd name="T13" fmla="*/ 1181 h 1327"/>
              <a:gd name="T14" fmla="*/ 350 w 1192"/>
              <a:gd name="T15" fmla="*/ 906 h 1327"/>
              <a:gd name="T16" fmla="*/ 75 w 1192"/>
              <a:gd name="T17" fmla="*/ 760 h 1327"/>
              <a:gd name="T18" fmla="*/ 66 w 1192"/>
              <a:gd name="T19" fmla="*/ 376 h 1327"/>
              <a:gd name="T20" fmla="*/ 469 w 1192"/>
              <a:gd name="T21" fmla="*/ 239 h 1327"/>
              <a:gd name="T22" fmla="*/ 704 w 1192"/>
              <a:gd name="T23" fmla="*/ 56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92" h="1327">
                <a:moveTo>
                  <a:pt x="704" y="56"/>
                </a:moveTo>
                <a:cubicBezTo>
                  <a:pt x="776" y="40"/>
                  <a:pt x="960" y="0"/>
                  <a:pt x="1040" y="56"/>
                </a:cubicBezTo>
                <a:cubicBezTo>
                  <a:pt x="1120" y="112"/>
                  <a:pt x="1176" y="288"/>
                  <a:pt x="1184" y="392"/>
                </a:cubicBezTo>
                <a:cubicBezTo>
                  <a:pt x="1192" y="496"/>
                  <a:pt x="1098" y="583"/>
                  <a:pt x="1090" y="678"/>
                </a:cubicBezTo>
                <a:cubicBezTo>
                  <a:pt x="1082" y="773"/>
                  <a:pt x="1165" y="859"/>
                  <a:pt x="1136" y="961"/>
                </a:cubicBezTo>
                <a:cubicBezTo>
                  <a:pt x="1107" y="1063"/>
                  <a:pt x="1019" y="1253"/>
                  <a:pt x="917" y="1290"/>
                </a:cubicBezTo>
                <a:cubicBezTo>
                  <a:pt x="815" y="1327"/>
                  <a:pt x="618" y="1245"/>
                  <a:pt x="523" y="1181"/>
                </a:cubicBezTo>
                <a:cubicBezTo>
                  <a:pt x="428" y="1117"/>
                  <a:pt x="425" y="976"/>
                  <a:pt x="350" y="906"/>
                </a:cubicBezTo>
                <a:cubicBezTo>
                  <a:pt x="275" y="836"/>
                  <a:pt x="122" y="848"/>
                  <a:pt x="75" y="760"/>
                </a:cubicBezTo>
                <a:cubicBezTo>
                  <a:pt x="28" y="672"/>
                  <a:pt x="0" y="463"/>
                  <a:pt x="66" y="376"/>
                </a:cubicBezTo>
                <a:cubicBezTo>
                  <a:pt x="132" y="289"/>
                  <a:pt x="363" y="292"/>
                  <a:pt x="469" y="239"/>
                </a:cubicBezTo>
                <a:cubicBezTo>
                  <a:pt x="575" y="186"/>
                  <a:pt x="655" y="94"/>
                  <a:pt x="704" y="56"/>
                </a:cubicBezTo>
                <a:close/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5" name="Rectangle 11"/>
          <p:cNvSpPr>
            <a:spLocks noGrp="1" noChangeArrowheads="1"/>
          </p:cNvSpPr>
          <p:nvPr>
            <p:ph type="title"/>
          </p:nvPr>
        </p:nvSpPr>
        <p:spPr>
          <a:xfrm>
            <a:off x="685800" y="32385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smtClean="0">
                <a:solidFill>
                  <a:srgbClr val="3333FF"/>
                </a:solidFill>
              </a:rPr>
              <a:t> </a:t>
            </a:r>
            <a:r>
              <a:rPr lang="en-GB" b="1" smtClean="0">
                <a:solidFill>
                  <a:srgbClr val="FFCC00"/>
                </a:solidFill>
              </a:rPr>
              <a:t>Doppler shift</a:t>
            </a:r>
          </a:p>
        </p:txBody>
      </p:sp>
      <p:pic>
        <p:nvPicPr>
          <p:cNvPr id="3" name="What Is a Redshift 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637" end="94318.06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225" y="1442720"/>
            <a:ext cx="7220375" cy="541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09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76250"/>
            <a:ext cx="612140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668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D:\chris\talks\christmas05\life\smoker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39138" cy="839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lanet-hunting-rad-method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9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199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9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9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90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b="1">
                <a:solidFill>
                  <a:srgbClr val="3333FF"/>
                </a:solidFill>
              </a:rPr>
              <a:t> </a:t>
            </a:r>
            <a:r>
              <a:rPr lang="en-GB" b="1">
                <a:solidFill>
                  <a:srgbClr val="FFCC00"/>
                </a:solidFill>
              </a:rPr>
              <a:t>Extrasolar planets!</a:t>
            </a:r>
          </a:p>
        </p:txBody>
      </p:sp>
      <p:pic>
        <p:nvPicPr>
          <p:cNvPr id="65541" name="Picture 5" descr="C:\Documents and Settings\Chris Done\My Documents\My Pictures\51Peg_radial velocit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"/>
          <a:stretch>
            <a:fillRect/>
          </a:stretch>
        </p:blipFill>
        <p:spPr bwMode="auto">
          <a:xfrm>
            <a:off x="-152400" y="-420688"/>
            <a:ext cx="9372600" cy="786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9" name="Picture 5" descr="D:\chris\talks\christmas05\techniques\51peg_v_solarsyst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3400"/>
            <a:ext cx="9144000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D:\chris\talks\christmas05\artists_planets\extrasol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b="1" dirty="0">
                <a:solidFill>
                  <a:srgbClr val="3333FF"/>
                </a:solidFill>
              </a:rPr>
              <a:t> </a:t>
            </a:r>
            <a:r>
              <a:rPr lang="en-GB" b="1" dirty="0">
                <a:solidFill>
                  <a:srgbClr val="FFCC00"/>
                </a:solidFill>
              </a:rPr>
              <a:t>Lots (155</a:t>
            </a:r>
            <a:r>
              <a:rPr lang="en-GB" b="1" dirty="0" smtClean="0">
                <a:solidFill>
                  <a:srgbClr val="FFCC00"/>
                </a:solidFill>
              </a:rPr>
              <a:t>++) </a:t>
            </a:r>
            <a:r>
              <a:rPr lang="en-GB" b="1" dirty="0">
                <a:solidFill>
                  <a:srgbClr val="FFCC00"/>
                </a:solidFill>
              </a:rPr>
              <a:t>of </a:t>
            </a:r>
            <a:r>
              <a:rPr lang="en-GB" b="1" dirty="0" err="1">
                <a:solidFill>
                  <a:srgbClr val="FFCC00"/>
                </a:solidFill>
              </a:rPr>
              <a:t>extrasolar</a:t>
            </a:r>
            <a:r>
              <a:rPr lang="en-GB" b="1" dirty="0">
                <a:solidFill>
                  <a:srgbClr val="FFCC00"/>
                </a:solidFill>
              </a:rPr>
              <a:t> planets!</a:t>
            </a:r>
          </a:p>
        </p:txBody>
      </p:sp>
      <p:pic>
        <p:nvPicPr>
          <p:cNvPr id="69635" name="Picture 3" descr="D:\chris\talks\christmas05\techniques\planets_rot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57300"/>
            <a:ext cx="7542213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1447800" y="2057400"/>
            <a:ext cx="381000" cy="3352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316601main_keplerlaunch1_fu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45561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>
          <a:xfrm>
            <a:off x="4114800" y="-46038"/>
            <a:ext cx="4902200" cy="6153151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GB" b="1" dirty="0" smtClean="0">
                <a:solidFill>
                  <a:srgbClr val="FFCC00"/>
                </a:solidFill>
              </a:rPr>
              <a:t>NASA </a:t>
            </a:r>
            <a:r>
              <a:rPr lang="en-GB" b="1" dirty="0" err="1">
                <a:solidFill>
                  <a:srgbClr val="FFCC00"/>
                </a:solidFill>
              </a:rPr>
              <a:t>Kepler</a:t>
            </a:r>
            <a:r>
              <a:rPr lang="en-GB" b="1" dirty="0">
                <a:solidFill>
                  <a:srgbClr val="FFCC00"/>
                </a:solidFill>
              </a:rPr>
              <a:t> mission to detect </a:t>
            </a:r>
            <a:br>
              <a:rPr lang="en-GB" b="1" dirty="0">
                <a:solidFill>
                  <a:srgbClr val="FFCC00"/>
                </a:solidFill>
              </a:rPr>
            </a:br>
            <a:r>
              <a:rPr lang="en-GB" b="1" dirty="0">
                <a:solidFill>
                  <a:srgbClr val="FFCC00"/>
                </a:solidFill>
              </a:rPr>
              <a:t>Earth sized planets</a:t>
            </a:r>
            <a:br>
              <a:rPr lang="en-GB" b="1" dirty="0">
                <a:solidFill>
                  <a:srgbClr val="FFCC00"/>
                </a:solidFill>
              </a:rPr>
            </a:br>
            <a:r>
              <a:rPr lang="en-GB" b="1" dirty="0">
                <a:solidFill>
                  <a:srgbClr val="FFCC00"/>
                </a:solidFill>
              </a:rPr>
              <a:t>M</a:t>
            </a:r>
            <a:r>
              <a:rPr lang="en-GB" b="1" dirty="0" smtClean="0">
                <a:solidFill>
                  <a:srgbClr val="FFCC00"/>
                </a:solidFill>
              </a:rPr>
              <a:t>arch 7 2009</a:t>
            </a:r>
            <a:endParaRPr lang="en-GB" b="1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ccultationGraphH264FullSiz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16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b="1" dirty="0">
                <a:solidFill>
                  <a:srgbClr val="3333FF"/>
                </a:solidFill>
              </a:rPr>
              <a:t> </a:t>
            </a:r>
            <a:r>
              <a:rPr lang="en-GB" b="1" dirty="0" smtClean="0">
                <a:solidFill>
                  <a:srgbClr val="FFCC00"/>
                </a:solidFill>
              </a:rPr>
              <a:t>995 confirmed, 4178 candidates</a:t>
            </a:r>
            <a:endParaRPr lang="en-GB" b="1" dirty="0">
              <a:solidFill>
                <a:srgbClr val="FFCC00"/>
              </a:solidFill>
            </a:endParaRPr>
          </a:p>
        </p:txBody>
      </p:sp>
      <p:pic>
        <p:nvPicPr>
          <p:cNvPr id="10" name="Picture 9" descr="scatter-gram_nov2013_radoper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7"/>
          <a:stretch/>
        </p:blipFill>
        <p:spPr>
          <a:xfrm>
            <a:off x="-211849" y="1249662"/>
            <a:ext cx="9464188" cy="603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76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_2013_05_3en_gr-580x4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10" y="225298"/>
            <a:ext cx="8244466" cy="635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73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pler Orrery of small system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48" y="264696"/>
            <a:ext cx="9059779" cy="603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10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D:\chris\talks\christmas05\life\therm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15875"/>
            <a:ext cx="10209213" cy="679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76400"/>
            <a:ext cx="8153400" cy="43434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GB" sz="4800">
                <a:solidFill>
                  <a:srgbClr val="FFFF99"/>
                </a:solidFill>
                <a:cs typeface="Arial" charset="0"/>
              </a:rPr>
              <a:t># of civilizations in our galaxy </a:t>
            </a:r>
            <a:r>
              <a:rPr lang="en-GB">
                <a:solidFill>
                  <a:srgbClr val="FFFF99"/>
                </a:solidFill>
                <a:cs typeface="Arial" charset="0"/>
              </a:rPr>
              <a:t> =</a:t>
            </a:r>
            <a:r>
              <a:rPr lang="en-GB">
                <a:cs typeface="Arial" charset="0"/>
              </a:rPr>
              <a:t> </a:t>
            </a:r>
          </a:p>
          <a:p>
            <a:pPr>
              <a:buFontTx/>
              <a:buNone/>
            </a:pPr>
            <a:r>
              <a:rPr lang="en-GB">
                <a:solidFill>
                  <a:srgbClr val="FF3300"/>
                </a:solidFill>
                <a:cs typeface="Arial" charset="0"/>
              </a:rPr>
              <a:t>number of stars</a:t>
            </a:r>
            <a:r>
              <a:rPr lang="en-GB">
                <a:solidFill>
                  <a:srgbClr val="FFCC00"/>
                </a:solidFill>
                <a:cs typeface="Arial" charset="0"/>
              </a:rPr>
              <a:t> </a:t>
            </a:r>
            <a:r>
              <a:rPr lang="en-GB">
                <a:solidFill>
                  <a:srgbClr val="FFFF99"/>
                </a:solidFill>
                <a:cs typeface="Arial" charset="0"/>
                <a:sym typeface="Symbol" pitchFamily="18" charset="2"/>
              </a:rPr>
              <a:t>x</a:t>
            </a:r>
            <a:endParaRPr lang="en-GB">
              <a:solidFill>
                <a:srgbClr val="FFFF99"/>
              </a:solidFill>
              <a:cs typeface="Arial" charset="0"/>
            </a:endParaRPr>
          </a:p>
          <a:p>
            <a:pPr>
              <a:buFontTx/>
              <a:buNone/>
            </a:pPr>
            <a:r>
              <a:rPr lang="en-GB">
                <a:solidFill>
                  <a:srgbClr val="FF7C80"/>
                </a:solidFill>
                <a:cs typeface="Arial" charset="0"/>
              </a:rPr>
              <a:t>fraction of stars with planets</a:t>
            </a:r>
            <a:r>
              <a:rPr lang="en-GB">
                <a:solidFill>
                  <a:srgbClr val="FFCC00"/>
                </a:solidFill>
                <a:cs typeface="Arial" charset="0"/>
              </a:rPr>
              <a:t> </a:t>
            </a:r>
            <a:r>
              <a:rPr lang="en-GB">
                <a:solidFill>
                  <a:srgbClr val="FFFF99"/>
                </a:solidFill>
                <a:cs typeface="Arial" charset="0"/>
              </a:rPr>
              <a:t>x</a:t>
            </a:r>
            <a:r>
              <a:rPr lang="en-GB">
                <a:solidFill>
                  <a:srgbClr val="FFCC00"/>
                </a:solidFill>
                <a:cs typeface="Arial" charset="0"/>
              </a:rPr>
              <a:t> </a:t>
            </a:r>
          </a:p>
          <a:p>
            <a:pPr>
              <a:buFontTx/>
              <a:buNone/>
            </a:pPr>
            <a:r>
              <a:rPr lang="en-GB">
                <a:solidFill>
                  <a:srgbClr val="FF9999"/>
                </a:solidFill>
                <a:cs typeface="Arial" charset="0"/>
              </a:rPr>
              <a:t>number of Earth-like planets per star</a:t>
            </a:r>
            <a:r>
              <a:rPr lang="en-GB">
                <a:solidFill>
                  <a:srgbClr val="FFCC00"/>
                </a:solidFill>
                <a:cs typeface="Arial" charset="0"/>
              </a:rPr>
              <a:t> </a:t>
            </a:r>
            <a:r>
              <a:rPr lang="en-GB">
                <a:solidFill>
                  <a:srgbClr val="FFFF99"/>
                </a:solidFill>
                <a:cs typeface="Arial" charset="0"/>
              </a:rPr>
              <a:t>x</a:t>
            </a:r>
            <a:r>
              <a:rPr lang="en-GB">
                <a:solidFill>
                  <a:srgbClr val="FFCC00"/>
                </a:solidFill>
                <a:cs typeface="Arial" charset="0"/>
              </a:rPr>
              <a:t> </a:t>
            </a:r>
          </a:p>
          <a:p>
            <a:pPr>
              <a:buFontTx/>
              <a:buNone/>
            </a:pPr>
            <a:r>
              <a:rPr lang="en-GB">
                <a:solidFill>
                  <a:srgbClr val="FF99FF"/>
                </a:solidFill>
                <a:cs typeface="Arial" charset="0"/>
              </a:rPr>
              <a:t>fraction on which life arises</a:t>
            </a:r>
            <a:r>
              <a:rPr lang="en-GB">
                <a:solidFill>
                  <a:srgbClr val="FFCC00"/>
                </a:solidFill>
                <a:cs typeface="Arial" charset="0"/>
              </a:rPr>
              <a:t> </a:t>
            </a:r>
            <a:r>
              <a:rPr lang="en-GB">
                <a:solidFill>
                  <a:srgbClr val="FFFF99"/>
                </a:solidFill>
                <a:cs typeface="Arial" charset="0"/>
              </a:rPr>
              <a:t>x</a:t>
            </a:r>
            <a:r>
              <a:rPr lang="en-GB">
                <a:solidFill>
                  <a:srgbClr val="FFCC00"/>
                </a:solidFill>
                <a:cs typeface="Arial" charset="0"/>
              </a:rPr>
              <a:t> </a:t>
            </a:r>
          </a:p>
          <a:p>
            <a:pPr>
              <a:buFontTx/>
              <a:buNone/>
            </a:pPr>
            <a:r>
              <a:rPr lang="en-GB">
                <a:solidFill>
                  <a:srgbClr val="FFCCFF"/>
                </a:solidFill>
                <a:cs typeface="Arial" charset="0"/>
              </a:rPr>
              <a:t>fraction that develop intelligent life</a:t>
            </a:r>
            <a:r>
              <a:rPr lang="en-GB">
                <a:solidFill>
                  <a:srgbClr val="FFCC00"/>
                </a:solidFill>
                <a:cs typeface="Arial" charset="0"/>
              </a:rPr>
              <a:t> </a:t>
            </a:r>
            <a:r>
              <a:rPr lang="en-GB">
                <a:solidFill>
                  <a:srgbClr val="FFFF99"/>
                </a:solidFill>
                <a:cs typeface="Arial" charset="0"/>
              </a:rPr>
              <a:t>x </a:t>
            </a:r>
          </a:p>
          <a:p>
            <a:pPr>
              <a:buFontTx/>
              <a:buNone/>
            </a:pPr>
            <a:r>
              <a:rPr lang="en-GB">
                <a:solidFill>
                  <a:srgbClr val="FFFFFF"/>
                </a:solidFill>
              </a:rPr>
              <a:t>fraction that develop civilization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b="1">
                <a:solidFill>
                  <a:srgbClr val="3333FF"/>
                </a:solidFill>
              </a:rPr>
              <a:t> </a:t>
            </a:r>
            <a:r>
              <a:rPr lang="en-GB" b="1">
                <a:solidFill>
                  <a:srgbClr val="FFCC00"/>
                </a:solidFill>
              </a:rPr>
              <a:t>Drake equation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2" name="Picture 6" descr="D:\chris\talks\christmas05\aliens\ali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1" b="90709"/>
          <a:stretch>
            <a:fillRect/>
          </a:stretch>
        </p:blipFill>
        <p:spPr bwMode="auto">
          <a:xfrm>
            <a:off x="0" y="3581400"/>
            <a:ext cx="31686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 descr="D:\chris\talks\christmas05\aliens\ali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3581400"/>
            <a:ext cx="4824412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D:\chris\talks\christmas05\aliens\spo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48006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1" name="Picture 5" descr="D:\chris\talks\christmas05\life\bacter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02"/>
          <a:stretch>
            <a:fillRect/>
          </a:stretch>
        </p:blipFill>
        <p:spPr bwMode="auto">
          <a:xfrm>
            <a:off x="4843463" y="0"/>
            <a:ext cx="4300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D:\chris\talks\christmas05\aliens\roswellgreyphot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0287000" cy="681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D:\chris\talks\christmas05\life\an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77"/>
          <a:stretch>
            <a:fillRect/>
          </a:stretch>
        </p:blipFill>
        <p:spPr bwMode="auto">
          <a:xfrm>
            <a:off x="-1981200" y="-93663"/>
            <a:ext cx="11353800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D:\chris\talks\christmas05\life\cryp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75"/>
            <a:ext cx="9144000" cy="631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D:\chris\talks\christmas05\life\bacteria_m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76200"/>
            <a:ext cx="7762875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</TotalTime>
  <Words>219</Words>
  <Application>Microsoft Macintosh PowerPoint</Application>
  <PresentationFormat>On-screen Show (4:3)</PresentationFormat>
  <Paragraphs>47</Paragraphs>
  <Slides>62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Life on Mars?</vt:lpstr>
      <vt:lpstr> Life on Mars?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Drake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Atomic lines</vt:lpstr>
      <vt:lpstr> Doppler shift</vt:lpstr>
      <vt:lpstr>PowerPoint Presentation</vt:lpstr>
      <vt:lpstr>PowerPoint Presentation</vt:lpstr>
      <vt:lpstr> Extrasolar planets!</vt:lpstr>
      <vt:lpstr>PowerPoint Presentation</vt:lpstr>
      <vt:lpstr>PowerPoint Presentation</vt:lpstr>
      <vt:lpstr> Lots (155++) of extrasolar planets!</vt:lpstr>
      <vt:lpstr>NASA Kepler mission to detect  Earth sized planets March 7 2009</vt:lpstr>
      <vt:lpstr>PowerPoint Presentation</vt:lpstr>
      <vt:lpstr> 995 confirmed, 4178 candidates</vt:lpstr>
      <vt:lpstr>PowerPoint Presentation</vt:lpstr>
      <vt:lpstr>PowerPoint Presentation</vt:lpstr>
      <vt:lpstr> Drake equation</vt:lpstr>
      <vt:lpstr>PowerPoint Presentation</vt:lpstr>
      <vt:lpstr>PowerPoint Presentation</vt:lpstr>
    </vt:vector>
  </TitlesOfParts>
  <Company>University of Durham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Done</dc:creator>
  <cp:lastModifiedBy>chris done</cp:lastModifiedBy>
  <cp:revision>39</cp:revision>
  <dcterms:created xsi:type="dcterms:W3CDTF">2005-10-20T11:01:16Z</dcterms:created>
  <dcterms:modified xsi:type="dcterms:W3CDTF">2014-11-27T12:25:23Z</dcterms:modified>
</cp:coreProperties>
</file>