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445" r:id="rId4"/>
    <p:sldId id="618" r:id="rId5"/>
    <p:sldId id="619" r:id="rId6"/>
    <p:sldId id="652" r:id="rId7"/>
    <p:sldId id="653" r:id="rId8"/>
    <p:sldId id="635" r:id="rId9"/>
    <p:sldId id="654" r:id="rId10"/>
    <p:sldId id="503" r:id="rId11"/>
    <p:sldId id="655" r:id="rId12"/>
    <p:sldId id="656" r:id="rId13"/>
    <p:sldId id="657" r:id="rId14"/>
    <p:sldId id="658" r:id="rId15"/>
    <p:sldId id="2024" r:id="rId16"/>
    <p:sldId id="659" r:id="rId17"/>
    <p:sldId id="2023" r:id="rId18"/>
    <p:sldId id="259" r:id="rId19"/>
    <p:sldId id="299" r:id="rId20"/>
    <p:sldId id="300" r:id="rId21"/>
    <p:sldId id="302" r:id="rId22"/>
    <p:sldId id="303" r:id="rId23"/>
    <p:sldId id="304" r:id="rId24"/>
    <p:sldId id="305" r:id="rId25"/>
    <p:sldId id="306" r:id="rId26"/>
    <p:sldId id="278" r:id="rId27"/>
    <p:sldId id="260" r:id="rId28"/>
    <p:sldId id="261" r:id="rId29"/>
    <p:sldId id="279" r:id="rId30"/>
    <p:sldId id="262" r:id="rId31"/>
    <p:sldId id="292" r:id="rId32"/>
    <p:sldId id="307" r:id="rId33"/>
    <p:sldId id="2022" r:id="rId34"/>
    <p:sldId id="293" r:id="rId35"/>
    <p:sldId id="322" r:id="rId36"/>
    <p:sldId id="325" r:id="rId37"/>
    <p:sldId id="265" r:id="rId38"/>
    <p:sldId id="266" r:id="rId39"/>
    <p:sldId id="267" r:id="rId40"/>
    <p:sldId id="263" r:id="rId41"/>
    <p:sldId id="264" r:id="rId42"/>
    <p:sldId id="276" r:id="rId43"/>
    <p:sldId id="277" r:id="rId44"/>
    <p:sldId id="268" r:id="rId45"/>
    <p:sldId id="269" r:id="rId46"/>
    <p:sldId id="270" r:id="rId47"/>
    <p:sldId id="272" r:id="rId48"/>
    <p:sldId id="273" r:id="rId49"/>
    <p:sldId id="280" r:id="rId50"/>
    <p:sldId id="372" r:id="rId51"/>
    <p:sldId id="311" r:id="rId52"/>
    <p:sldId id="282" r:id="rId53"/>
    <p:sldId id="365" r:id="rId54"/>
    <p:sldId id="312" r:id="rId55"/>
    <p:sldId id="2025" r:id="rId56"/>
    <p:sldId id="283" r:id="rId57"/>
    <p:sldId id="314" r:id="rId58"/>
    <p:sldId id="289" r:id="rId59"/>
    <p:sldId id="285" r:id="rId60"/>
    <p:sldId id="284" r:id="rId61"/>
    <p:sldId id="290" r:id="rId62"/>
    <p:sldId id="287" r:id="rId63"/>
    <p:sldId id="326" r:id="rId64"/>
    <p:sldId id="327" r:id="rId65"/>
    <p:sldId id="330" r:id="rId66"/>
    <p:sldId id="331" r:id="rId67"/>
    <p:sldId id="316" r:id="rId68"/>
    <p:sldId id="323" r:id="rId69"/>
    <p:sldId id="320" r:id="rId70"/>
    <p:sldId id="449" r:id="rId7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99FF66"/>
    <a:srgbClr val="FFFF99"/>
    <a:srgbClr val="777777"/>
    <a:srgbClr val="990099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65" autoAdjust="0"/>
    <p:restoredTop sz="94531" autoAdjust="0"/>
  </p:normalViewPr>
  <p:slideViewPr>
    <p:cSldViewPr snapToGrid="0">
      <p:cViewPr varScale="1">
        <p:scale>
          <a:sx n="42" d="100"/>
          <a:sy n="42" d="100"/>
        </p:scale>
        <p:origin x="184" y="10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4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3BC51-CFB1-4D53-974E-3B86E6621DD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19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2C1F6-9FE1-4F48-AC6D-0D7C4920B3E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02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5C02C-D5AC-4EB4-813B-5342782E15A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313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084E5-6D7D-49E2-BCD4-4C8A89BE2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0DCF-3BB5-4EA7-A7D4-4A6CD7DAC4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336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B7A12-1AF9-4BBC-9363-620F9F1795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433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C3DA0-2B77-4AC8-BCAE-6AFC3A45A4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66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C96BB-1243-452E-BDA0-23859AEDD9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623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24D2E-972C-4937-93FF-AEDD64CF85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788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07D2-8D61-43BB-8F52-9E7B9F379A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427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F611-5672-4E9B-92C6-01158F14AB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75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E3304-A270-465F-90A8-550F845CC3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39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1AD18-78B3-4D29-B161-BAEFA813FA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66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FF226-E26A-465A-95D7-3EC2EED460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265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FC35-0488-4E2F-A270-8429D888B5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474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E7D44-768B-4938-B252-CD95932D3B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6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FEAA0-A514-41CD-8D89-5C18C76251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3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AC0D7-44A3-46EF-BA2D-AC9651AA43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64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100DD-EB50-45C5-8A77-072235E61E3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81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3F0BC-AADB-413B-ABC2-6EA2A60F776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23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73FE92-47CB-4920-8BAA-9ECDA986FA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06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4DA5E-9F48-4000-9B71-336F54DD30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1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2118E-0BCC-4B87-9027-0D995269C24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7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AF7BA-1F56-42EA-9F01-E8B84CE4AB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66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D0292B1-B445-40D6-8788-46D07D32FAF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88E2BA-168C-4FA4-A171-00D5318795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76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60D1B-87B1-CF40-8773-E67C87736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1" y="2154264"/>
            <a:ext cx="9166891" cy="6106332"/>
          </a:xfrm>
          <a:prstGeom prst="rect">
            <a:avLst/>
          </a:prstGeom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48179" y="1122421"/>
            <a:ext cx="659582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4800" dirty="0">
                <a:solidFill>
                  <a:srgbClr val="FFFF00"/>
                </a:solidFill>
                <a:latin typeface="Comic Sans MS" pitchFamily="66" charset="0"/>
              </a:rPr>
              <a:t>Why study  maths??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65315" y="0"/>
            <a:ext cx="47786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en-GB" sz="32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 dirty="0">
                <a:solidFill>
                  <a:srgbClr val="FFFF00"/>
                </a:solidFill>
                <a:latin typeface="Comic Sans MS" pitchFamily="66" charset="0"/>
              </a:rPr>
              <a:t>Prof Chris Done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 dirty="0">
                <a:solidFill>
                  <a:srgbClr val="FFFF00"/>
                </a:solidFill>
                <a:latin typeface="Comic Sans MS" pitchFamily="66" charset="0"/>
              </a:rPr>
              <a:t>Physics Dept.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GB" sz="3200" dirty="0">
                <a:solidFill>
                  <a:srgbClr val="FFFF00"/>
                </a:solidFill>
                <a:latin typeface="Comic Sans MS" pitchFamily="66" charset="0"/>
              </a:rPr>
              <a:t>Durham</a:t>
            </a:r>
          </a:p>
          <a:p>
            <a:pPr>
              <a:spcBef>
                <a:spcPct val="50000"/>
              </a:spcBef>
            </a:pPr>
            <a:endParaRPr lang="en-GB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764704"/>
            <a:ext cx="82150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j-ea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j-ea"/>
                <a:cs typeface="Arial"/>
              </a:rPr>
              <a:t>   AAARRRGGGGGGGHHHH!!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3878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C39B63-1127-D545-8296-C0609C39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3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8EEEC0-0BB6-F540-8DC4-9E55C71E9FA2}"/>
              </a:ext>
            </a:extLst>
          </p:cNvPr>
          <p:cNvSpPr txBox="1"/>
          <p:nvPr/>
        </p:nvSpPr>
        <p:spPr>
          <a:xfrm>
            <a:off x="278969" y="340964"/>
            <a:ext cx="833808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We need to practice…</a:t>
            </a:r>
          </a:p>
          <a:p>
            <a:r>
              <a:rPr lang="en-US" sz="3600" dirty="0">
                <a:solidFill>
                  <a:srgbClr val="FFFF00"/>
                </a:solidFill>
              </a:rPr>
              <a:t>And practice…</a:t>
            </a:r>
          </a:p>
          <a:p>
            <a:r>
              <a:rPr lang="en-US" sz="3600" dirty="0">
                <a:solidFill>
                  <a:srgbClr val="FFFF00"/>
                </a:solidFill>
              </a:rPr>
              <a:t>And practice … to get good at </a:t>
            </a:r>
            <a:r>
              <a:rPr lang="en-US" sz="3600" i="1" dirty="0">
                <a:solidFill>
                  <a:srgbClr val="FFFF00"/>
                </a:solidFill>
              </a:rPr>
              <a:t>ANYTHING</a:t>
            </a:r>
          </a:p>
          <a:p>
            <a:endParaRPr lang="en-US" sz="3600" i="1" dirty="0">
              <a:solidFill>
                <a:srgbClr val="FFFF00"/>
              </a:solidFill>
            </a:endParaRPr>
          </a:p>
          <a:p>
            <a:r>
              <a:rPr lang="en-US" sz="3600" i="1" dirty="0">
                <a:solidFill>
                  <a:srgbClr val="FFFF00"/>
                </a:solidFill>
              </a:rPr>
              <a:t>Music, sport… we understand this really!</a:t>
            </a:r>
          </a:p>
          <a:p>
            <a:r>
              <a:rPr lang="en-US" sz="3600" i="1" dirty="0">
                <a:solidFill>
                  <a:srgbClr val="FFFF00"/>
                </a:solidFill>
              </a:rPr>
              <a:t>Languages – have to learn vocabulary ’no matter naturally’ good we are at it. </a:t>
            </a:r>
          </a:p>
          <a:p>
            <a:endParaRPr lang="en-US" sz="3600" i="1" dirty="0">
              <a:solidFill>
                <a:srgbClr val="FFFF00"/>
              </a:solidFill>
            </a:endParaRPr>
          </a:p>
          <a:p>
            <a:r>
              <a:rPr lang="en-US" sz="3600" i="1" dirty="0">
                <a:solidFill>
                  <a:srgbClr val="FFFF00"/>
                </a:solidFill>
              </a:rPr>
              <a:t>Probably its boring to do the </a:t>
            </a:r>
            <a:r>
              <a:rPr lang="en-US" sz="3600" i="1" dirty="0" err="1">
                <a:solidFill>
                  <a:srgbClr val="FFFF00"/>
                </a:solidFill>
              </a:rPr>
              <a:t>maths</a:t>
            </a:r>
            <a:r>
              <a:rPr lang="en-US" sz="3600" i="1" dirty="0">
                <a:solidFill>
                  <a:srgbClr val="FFFF00"/>
                </a:solidFill>
              </a:rPr>
              <a:t> homework this week. And next week, and the week after…</a:t>
            </a:r>
          </a:p>
        </p:txBody>
      </p:sp>
    </p:spTree>
    <p:extLst>
      <p:ext uri="{BB962C8B-B14F-4D97-AF65-F5344CB8AC3E}">
        <p14:creationId xmlns:p14="http://schemas.microsoft.com/office/powerpoint/2010/main" val="1688379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Science: adventure and discovery!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40" y="1560662"/>
            <a:ext cx="4186238" cy="4248151"/>
          </a:xfrm>
        </p:spPr>
        <p:txBody>
          <a:bodyPr/>
          <a:lstStyle/>
          <a:p>
            <a:r>
              <a:rPr lang="en-GB" sz="3200" dirty="0">
                <a:solidFill>
                  <a:srgbClr val="FFFF00"/>
                </a:solidFill>
              </a:rPr>
              <a:t>Alien life?</a:t>
            </a:r>
          </a:p>
          <a:p>
            <a:r>
              <a:rPr lang="en-GB" sz="3200" dirty="0">
                <a:solidFill>
                  <a:srgbClr val="FFFF00"/>
                </a:solidFill>
              </a:rPr>
              <a:t>Can there be life elsewhere in the Universe?</a:t>
            </a:r>
          </a:p>
          <a:p>
            <a:r>
              <a:rPr lang="en-GB" sz="3200" dirty="0">
                <a:solidFill>
                  <a:srgbClr val="FFFF00"/>
                </a:solidFill>
              </a:rPr>
              <a:t>First look round our own solar system planets…</a:t>
            </a:r>
          </a:p>
          <a:p>
            <a:pPr marL="0" indent="0">
              <a:buNone/>
            </a:pP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6"/>
          <a:stretch/>
        </p:blipFill>
        <p:spPr bwMode="auto">
          <a:xfrm>
            <a:off x="5436096" y="1403648"/>
            <a:ext cx="3284240" cy="51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90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Life elsewhere  in the solar system – how to find out 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39" y="1560662"/>
            <a:ext cx="8345302" cy="4248151"/>
          </a:xfrm>
        </p:spPr>
        <p:txBody>
          <a:bodyPr/>
          <a:lstStyle/>
          <a:p>
            <a:r>
              <a:rPr lang="en-GB" sz="3200" dirty="0">
                <a:solidFill>
                  <a:srgbClr val="FFFF00"/>
                </a:solidFill>
              </a:rPr>
              <a:t>Go there – rockets…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>
                <a:solidFill>
                  <a:srgbClr val="FFFF00"/>
                </a:solidFill>
              </a:rPr>
              <a:t>Physics – to work out gravity !</a:t>
            </a:r>
          </a:p>
          <a:p>
            <a:r>
              <a:rPr lang="en-GB" sz="3200" dirty="0">
                <a:solidFill>
                  <a:srgbClr val="FFFF00"/>
                </a:solidFill>
              </a:rPr>
              <a:t>Maths – to work out the paths to the planets</a:t>
            </a:r>
          </a:p>
          <a:p>
            <a:pPr marL="0" indent="0">
              <a:buNone/>
            </a:pP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381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Science: adventure and discovery!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40" y="1560662"/>
            <a:ext cx="4186238" cy="4248151"/>
          </a:xfrm>
        </p:spPr>
        <p:txBody>
          <a:bodyPr/>
          <a:lstStyle/>
          <a:p>
            <a:r>
              <a:rPr lang="en-GB" sz="3200" dirty="0">
                <a:solidFill>
                  <a:srgbClr val="FFFF00"/>
                </a:solidFill>
              </a:rPr>
              <a:t>Alien life?</a:t>
            </a:r>
          </a:p>
          <a:p>
            <a:r>
              <a:rPr lang="en-GB" sz="3200" dirty="0">
                <a:solidFill>
                  <a:srgbClr val="FFFF00"/>
                </a:solidFill>
              </a:rPr>
              <a:t>Can there be life elsewhere in the Universe?</a:t>
            </a:r>
          </a:p>
          <a:p>
            <a:r>
              <a:rPr lang="en-GB" sz="3200" dirty="0">
                <a:solidFill>
                  <a:srgbClr val="FFFF00"/>
                </a:solidFill>
              </a:rPr>
              <a:t>First look round our own solar system planets…</a:t>
            </a:r>
          </a:p>
          <a:p>
            <a:pPr marL="0" indent="0">
              <a:buNone/>
            </a:pP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525C4-E7E6-F043-87E4-B58685688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648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30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Life elsewhere  in the solar system – how to find out 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39" y="1560662"/>
            <a:ext cx="8345302" cy="4248151"/>
          </a:xfrm>
        </p:spPr>
        <p:txBody>
          <a:bodyPr/>
          <a:lstStyle/>
          <a:p>
            <a:r>
              <a:rPr lang="en-GB" sz="3200" dirty="0">
                <a:solidFill>
                  <a:srgbClr val="FFFF00"/>
                </a:solidFill>
              </a:rPr>
              <a:t>Go there – rockets…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>
                <a:solidFill>
                  <a:srgbClr val="FFFF00"/>
                </a:solidFill>
              </a:rPr>
              <a:t>Physics – to work out gravity !</a:t>
            </a:r>
          </a:p>
          <a:p>
            <a:r>
              <a:rPr lang="en-GB" sz="3200" dirty="0">
                <a:solidFill>
                  <a:srgbClr val="FFFF00"/>
                </a:solidFill>
              </a:rPr>
              <a:t>Maths – to work out the paths to the planets</a:t>
            </a:r>
          </a:p>
          <a:p>
            <a:r>
              <a:rPr lang="en-GB" sz="3200" dirty="0">
                <a:solidFill>
                  <a:srgbClr val="FFFF00"/>
                </a:solidFill>
              </a:rPr>
              <a:t>Chemistry – to make the rocket fuel</a:t>
            </a:r>
          </a:p>
          <a:p>
            <a:r>
              <a:rPr lang="en-GB" sz="3200" dirty="0">
                <a:solidFill>
                  <a:srgbClr val="FFFF00"/>
                </a:solidFill>
              </a:rPr>
              <a:t>Engineers – to make it all work in practice</a:t>
            </a:r>
          </a:p>
          <a:p>
            <a:r>
              <a:rPr lang="en-GB" sz="3200" dirty="0">
                <a:solidFill>
                  <a:srgbClr val="FFFF00"/>
                </a:solidFill>
              </a:rPr>
              <a:t>Biologists – to understand life!</a:t>
            </a:r>
          </a:p>
          <a:p>
            <a:endParaRPr lang="en-GB" sz="3200" dirty="0">
              <a:solidFill>
                <a:srgbClr val="FFFF00"/>
              </a:solidFill>
            </a:endParaRPr>
          </a:p>
          <a:p>
            <a:r>
              <a:rPr lang="en-GB" sz="3200" dirty="0">
                <a:solidFill>
                  <a:srgbClr val="FFFF00"/>
                </a:solidFill>
              </a:rPr>
              <a:t>Big questions – need big teams of people!</a:t>
            </a:r>
          </a:p>
          <a:p>
            <a:pPr marL="0" indent="0">
              <a:buNone/>
            </a:pP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21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ris\talks\christmas05\solarsystem\eart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8100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1027"/>
          <p:cNvSpPr>
            <a:spLocks noChangeArrowheads="1"/>
          </p:cNvSpPr>
          <p:nvPr/>
        </p:nvSpPr>
        <p:spPr bwMode="auto">
          <a:xfrm>
            <a:off x="228600" y="685800"/>
            <a:ext cx="4724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>
              <a:solidFill>
                <a:srgbClr val="FFFF99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Earth is 4.5 billion years old. Oldest surviving rocks are 3.8 Gyr, fossil bacteria from 3.5 Gyr.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rgbClr val="FFFF99"/>
                </a:solidFill>
              </a:rPr>
              <a:t>Liquid water/rock interface with energy from sunlight ?</a:t>
            </a:r>
          </a:p>
        </p:txBody>
      </p:sp>
      <p:sp>
        <p:nvSpPr>
          <p:cNvPr id="48132" name="Rectangle 1028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GB" sz="4400" b="1">
                <a:solidFill>
                  <a:srgbClr val="FFCC00"/>
                </a:solidFill>
              </a:rPr>
              <a:t>Life on Earth </a:t>
            </a:r>
          </a:p>
        </p:txBody>
      </p:sp>
      <p:pic>
        <p:nvPicPr>
          <p:cNvPr id="48133" name="Picture 1029" descr="D:\chris\talks\christmas05\life\Ancient_Fossil_Bacteria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76600"/>
            <a:ext cx="4343400" cy="3389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1030" descr="D:\chris\talks\christmas05\life\fossilbactsc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95400"/>
            <a:ext cx="34798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D:\chris\talks\christmas05\life\habitablezon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4D58E6E-0D9D-6143-9AB4-30899BD26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4400" b="1" dirty="0">
                <a:solidFill>
                  <a:srgbClr val="FFFF00"/>
                </a:solidFill>
              </a:rPr>
              <a:t>Chris Done – rocket scientist!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FF6391A-A0BA-D547-99EB-4739D7AD3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9540"/>
          <a:stretch>
            <a:fillRect/>
          </a:stretch>
        </p:blipFill>
        <p:spPr bwMode="auto">
          <a:xfrm>
            <a:off x="5586135" y="2381250"/>
            <a:ext cx="3279732" cy="417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08A0E-6E1B-C348-92FC-F03344B4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52" y="3429000"/>
            <a:ext cx="4310590" cy="316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24F6C-2B6F-D94D-828C-0F08F3157EA6}"/>
              </a:ext>
            </a:extLst>
          </p:cNvPr>
          <p:cNvSpPr/>
          <p:nvPr/>
        </p:nvSpPr>
        <p:spPr>
          <a:xfrm>
            <a:off x="278133" y="15964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3200" kern="0" dirty="0">
                <a:solidFill>
                  <a:srgbClr val="FFFF99"/>
                </a:solidFill>
              </a:rPr>
              <a:t>Small seaside town…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3200" kern="0" dirty="0">
                <a:solidFill>
                  <a:srgbClr val="FFFF99"/>
                </a:solidFill>
              </a:rPr>
              <a:t>…but school really cared about education!</a:t>
            </a:r>
          </a:p>
        </p:txBody>
      </p:sp>
    </p:spTree>
    <p:extLst>
      <p:ext uri="{BB962C8B-B14F-4D97-AF65-F5344CB8AC3E}">
        <p14:creationId xmlns:p14="http://schemas.microsoft.com/office/powerpoint/2010/main" val="2082237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D:\chris\talks\christmas05\life\smoker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9138" cy="8391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D:\chris\talks\christmas05\life\therm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15875"/>
            <a:ext cx="10209213" cy="6797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D:\chris\talks\christmas05\life\an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7"/>
          <a:stretch>
            <a:fillRect/>
          </a:stretch>
        </p:blipFill>
        <p:spPr bwMode="auto">
          <a:xfrm>
            <a:off x="-1981200" y="-93663"/>
            <a:ext cx="113538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D:\chris\talks\christmas05\life\cryp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75"/>
            <a:ext cx="9144000" cy="631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D:\chris\talks\christmas05\life\bacteria_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6200"/>
            <a:ext cx="7762875" cy="6769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D:\chris\talks\christmas05\solarsystem\mercur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3652838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chris\talks\christmas05\solarsystem\venu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81000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chris\talks\christmas05\solarsystem\earth_mo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650" y="-4095750"/>
            <a:ext cx="14973300" cy="15049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chris\talks\christmas05\solarsystem\moo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chris\talks\christmas05\solarsystem\footpr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-857250"/>
            <a:ext cx="10744200" cy="857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Science: adventure and discovery!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40" y="1560662"/>
            <a:ext cx="4186238" cy="4248151"/>
          </a:xfrm>
        </p:spPr>
        <p:txBody>
          <a:bodyPr/>
          <a:lstStyle/>
          <a:p>
            <a:r>
              <a:rPr lang="en-GB" sz="3200" dirty="0">
                <a:solidFill>
                  <a:srgbClr val="FFFF00"/>
                </a:solidFill>
              </a:rPr>
              <a:t>Every week a new adventure, discovery, generally solved by the half Vulcan Science Officer, Mr Spock…</a:t>
            </a:r>
          </a:p>
          <a:p>
            <a:r>
              <a:rPr lang="en-GB" sz="3200" dirty="0">
                <a:solidFill>
                  <a:srgbClr val="FFFF00"/>
                </a:solidFill>
              </a:rPr>
              <a:t>Generally involving black hole time travel or wormholes….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6"/>
          <a:stretch/>
        </p:blipFill>
        <p:spPr bwMode="auto">
          <a:xfrm>
            <a:off x="5436096" y="1403648"/>
            <a:ext cx="3284240" cy="51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174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chris\talks\christmas05\solarsystem\ma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027" descr="D:\chris\talks\christmas05\solarsystem\mars_endurancedu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114300"/>
            <a:ext cx="13411200" cy="6705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987856-AEF0-D843-AA38-7AD041A2C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656"/>
            <a:ext cx="9144000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5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D:\chris\talks\christmas05\solarsystem\mars_wate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13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 Life on Mars?</a:t>
            </a:r>
          </a:p>
        </p:txBody>
      </p:sp>
      <p:pic>
        <p:nvPicPr>
          <p:cNvPr id="74757" name="Picture 5" descr="D:\chris\teaching\evolvinguniverse\e09\Themeteorit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5105400" cy="3989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276600" cy="449580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Martian meteorite?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Mars gets hit by asteroid, rocks escape, eventually hit Earth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Find in Antarctica (rock on snow!) 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MAYBE fossil bacteria: but ambiguous</a:t>
            </a:r>
          </a:p>
          <a:p>
            <a:pPr>
              <a:lnSpc>
                <a:spcPct val="90000"/>
              </a:lnSpc>
            </a:pPr>
            <a:endParaRPr lang="en-GB">
              <a:solidFill>
                <a:srgbClr val="FFFF99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FFCC00"/>
                </a:solidFill>
              </a:rPr>
              <a:t> Life on Mars?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276600" cy="4495800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Martian meteorite?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Mars gets hit by asteroid, rocks escape, eventually hit Earth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Find in Antarctica (rock on snow!) </a:t>
            </a: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FFFF99"/>
                </a:solidFill>
              </a:rPr>
              <a:t>MAYBE fossil bacteria: but ambiguous</a:t>
            </a:r>
          </a:p>
          <a:p>
            <a:pPr>
              <a:lnSpc>
                <a:spcPct val="90000"/>
              </a:lnSpc>
            </a:pPr>
            <a:endParaRPr lang="en-GB">
              <a:solidFill>
                <a:srgbClr val="FFFF99"/>
              </a:solidFill>
            </a:endParaRPr>
          </a:p>
        </p:txBody>
      </p:sp>
      <p:pic>
        <p:nvPicPr>
          <p:cNvPr id="77828" name="Picture 4" descr="C:\Documents and Settings\Chris Done\My Documents\teaching\evolvinguniverse\e09\Photomicrograp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2133600"/>
            <a:ext cx="5287962" cy="3595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:\chris\talks\christmas05\solarsystem\jupiter_satellit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286000"/>
            <a:ext cx="8561387" cy="17668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chris\talks\christmas05\solarsystem\jupiter_spo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9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chris\talks\christmas05\solarsystem\jupiter_satellites_montag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4961" r="1685" b="4961"/>
          <a:stretch>
            <a:fillRect/>
          </a:stretch>
        </p:blipFill>
        <p:spPr bwMode="auto">
          <a:xfrm>
            <a:off x="381000" y="1981200"/>
            <a:ext cx="85867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chris\talks\christmas05\solarsystem\eur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8"/>
          <a:stretch>
            <a:fillRect/>
          </a:stretch>
        </p:blipFill>
        <p:spPr bwMode="auto">
          <a:xfrm>
            <a:off x="1066800" y="0"/>
            <a:ext cx="62960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Science: adventure and discovery!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6740" y="1560662"/>
            <a:ext cx="4186238" cy="4248151"/>
          </a:xfrm>
        </p:spPr>
        <p:txBody>
          <a:bodyPr/>
          <a:lstStyle/>
          <a:p>
            <a:r>
              <a:rPr lang="en-GB" sz="3200" dirty="0">
                <a:solidFill>
                  <a:srgbClr val="FFFF00"/>
                </a:solidFill>
              </a:rPr>
              <a:t>Every week a new adventure, discovery, generally solved by the half Vulcan Science Officer, Mr Spock…</a:t>
            </a:r>
          </a:p>
          <a:p>
            <a:r>
              <a:rPr lang="en-GB" sz="3200" dirty="0">
                <a:solidFill>
                  <a:srgbClr val="FFFF00"/>
                </a:solidFill>
              </a:rPr>
              <a:t>I wanted to be a scientist, the one who discovered new things and explained them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9"/>
          <a:stretch/>
        </p:blipFill>
        <p:spPr bwMode="auto">
          <a:xfrm>
            <a:off x="5436096" y="1412776"/>
            <a:ext cx="3312368" cy="519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973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chris\talks\christmas05\solarsystem\europa_icecolo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7"/>
          <a:stretch>
            <a:fillRect/>
          </a:stretch>
        </p:blipFill>
        <p:spPr bwMode="auto">
          <a:xfrm>
            <a:off x="76200" y="914400"/>
            <a:ext cx="8991600" cy="5295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chris\talks\christmas05\universe\saturn_2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66800"/>
            <a:ext cx="9677400" cy="4948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D:\chris\talks\christmas05\universe\saturn_mo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0825"/>
            <a:ext cx="73914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chris\talks\christmas05\solarsystem\titan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447800"/>
            <a:ext cx="9753600" cy="975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chris\talks\christmas05\solarsystem\titan_h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352550"/>
            <a:ext cx="9258300" cy="956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chris\talks\christmas05\solarsystem\titan_hyd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1185863"/>
            <a:ext cx="9210676" cy="92297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chris\talks\christmas05\solarsystem\titan_surf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4546" r="23074" b="4546"/>
          <a:stretch>
            <a:fillRect/>
          </a:stretch>
        </p:blipFill>
        <p:spPr bwMode="auto">
          <a:xfrm>
            <a:off x="2895600" y="-28575"/>
            <a:ext cx="3213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chris\talks\christmas05\solarsystem\uran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8"/>
          <a:stretch>
            <a:fillRect/>
          </a:stretch>
        </p:blipFill>
        <p:spPr bwMode="auto">
          <a:xfrm>
            <a:off x="914400" y="-304800"/>
            <a:ext cx="7319963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chris\talks\christmas05\solarsystem\neptu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858000" cy="685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uto-Planet-II-_True-Color_1dd8c74a-b489-4a82-b66e-31f066f9b2bd_1024x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488" cy="1143000"/>
          </a:xfrm>
        </p:spPr>
        <p:txBody>
          <a:bodyPr/>
          <a:lstStyle/>
          <a:p>
            <a:r>
              <a:rPr lang="en-GB" b="1" dirty="0">
                <a:solidFill>
                  <a:srgbClr val="FFFF00"/>
                </a:solidFill>
              </a:rPr>
              <a:t>My Dad repaired TVs! </a:t>
            </a:r>
          </a:p>
        </p:txBody>
      </p:sp>
      <p:pic>
        <p:nvPicPr>
          <p:cNvPr id="3" name="Picture 2" descr="me2_edit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327955" cy="564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511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153400" cy="43434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sz="4800" dirty="0">
                <a:solidFill>
                  <a:srgbClr val="FFFF99"/>
                </a:solidFill>
                <a:cs typeface="Arial" charset="0"/>
              </a:rPr>
              <a:t># of civilizations in our galaxy </a:t>
            </a:r>
            <a:r>
              <a:rPr lang="en-GB" dirty="0">
                <a:solidFill>
                  <a:srgbClr val="FFFF99"/>
                </a:solidFill>
                <a:cs typeface="Arial" charset="0"/>
              </a:rPr>
              <a:t> =</a:t>
            </a:r>
            <a:r>
              <a:rPr lang="en-GB" dirty="0"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3300"/>
                </a:solidFill>
                <a:cs typeface="Arial" charset="0"/>
              </a:rPr>
              <a:t>number of stars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 dirty="0">
                <a:solidFill>
                  <a:srgbClr val="FFFF99"/>
                </a:solidFill>
                <a:cs typeface="Arial" charset="0"/>
                <a:sym typeface="Symbol" pitchFamily="18" charset="2"/>
              </a:rPr>
              <a:t>x</a:t>
            </a:r>
            <a:endParaRPr lang="en-GB" dirty="0">
              <a:solidFill>
                <a:srgbClr val="FFFF99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FF7C80"/>
                </a:solidFill>
                <a:cs typeface="Arial" charset="0"/>
              </a:rPr>
              <a:t>fraction of stars with planets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 dirty="0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9999"/>
                </a:solidFill>
                <a:cs typeface="Arial" charset="0"/>
              </a:rPr>
              <a:t>number of Earth-like planets per star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 dirty="0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99FF"/>
                </a:solidFill>
                <a:cs typeface="Arial" charset="0"/>
              </a:rPr>
              <a:t>fraction on which life arises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 dirty="0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CCFF"/>
                </a:solidFill>
                <a:cs typeface="Arial" charset="0"/>
              </a:rPr>
              <a:t>fraction that develop intelligent life</a:t>
            </a:r>
            <a:r>
              <a:rPr lang="en-GB" dirty="0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 dirty="0">
                <a:solidFill>
                  <a:srgbClr val="FFFF99"/>
                </a:solidFill>
                <a:cs typeface="Arial" charset="0"/>
              </a:rPr>
              <a:t>x 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FFFFFF"/>
                </a:solidFill>
              </a:rPr>
              <a:t>fraction that develop civilization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3333FF"/>
                </a:solidFill>
              </a:rPr>
              <a:t> </a:t>
            </a:r>
            <a:r>
              <a:rPr lang="en-GB" b="1">
                <a:solidFill>
                  <a:srgbClr val="FFCC00"/>
                </a:solidFill>
              </a:rPr>
              <a:t>Drake equation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D:\chris\talks\christmas05\universe\orion_constellation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76213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0862E9-A398-F644-848D-5168B9A6E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826"/>
            <a:ext cx="9144000" cy="6094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D5093-732D-5F4E-9DE6-CAF2A1273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6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D:\chris\teaching\evolvinguniverse\e10\MW_starclou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775"/>
            <a:ext cx="9372600" cy="7394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6B54AB-8E66-5C44-A42A-B119F16B7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7FC9F-013E-C94C-A80C-F6550A040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b="1" kern="0" dirty="0">
                <a:solidFill>
                  <a:srgbClr val="FFCC00"/>
                </a:solidFill>
              </a:rPr>
              <a:t> sharper view from telescopes in space</a:t>
            </a:r>
          </a:p>
        </p:txBody>
      </p:sp>
    </p:spTree>
    <p:extLst>
      <p:ext uri="{BB962C8B-B14F-4D97-AF65-F5344CB8AC3E}">
        <p14:creationId xmlns:p14="http://schemas.microsoft.com/office/powerpoint/2010/main" val="1350911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chris\talks\christmas05\universe\saggitar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762000"/>
            <a:ext cx="7315200" cy="91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D:\chris\teaching\evolvinguniverse\e10\milkyway_infrar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45013"/>
            <a:ext cx="5362575" cy="2693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D:\chris\talks\christmas05\universe\spiral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8597" r="7382" b="12035"/>
          <a:stretch>
            <a:fillRect/>
          </a:stretch>
        </p:blipFill>
        <p:spPr bwMode="auto">
          <a:xfrm>
            <a:off x="1674813" y="376238"/>
            <a:ext cx="6097587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3200400" y="2133600"/>
            <a:ext cx="0" cy="3733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2362200" y="838200"/>
            <a:ext cx="54102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24384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100,000 light years, 100,000 million stars</a:t>
            </a: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2362200" y="3429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FF00"/>
                </a:solidFill>
              </a:rPr>
              <a:t>Sun</a:t>
            </a: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2971800" y="57150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>
            <a:off x="2971800" y="1828800"/>
            <a:ext cx="381000" cy="3810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D:\chris\talks\christmas05\universe\snakenebu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9144000" cy="8023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D:\chris\talks\christmas05\universe\darkblob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295400"/>
            <a:ext cx="7742238" cy="967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:\chris\talks\christmas05\universe\eagle_hi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-4763"/>
            <a:ext cx="6862762" cy="6862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4D58E6E-0D9D-6143-9AB4-30899BD26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Chris Done – rocket scientist!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FF6391A-A0BA-D547-99EB-4739D7AD3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9540"/>
          <a:stretch>
            <a:fillRect/>
          </a:stretch>
        </p:blipFill>
        <p:spPr bwMode="auto">
          <a:xfrm>
            <a:off x="5586135" y="2381250"/>
            <a:ext cx="3279732" cy="417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08A0E-6E1B-C348-92FC-F03344B4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52" y="3429000"/>
            <a:ext cx="4310590" cy="31683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24F6C-2B6F-D94D-828C-0F08F3157EA6}"/>
              </a:ext>
            </a:extLst>
          </p:cNvPr>
          <p:cNvSpPr/>
          <p:nvPr/>
        </p:nvSpPr>
        <p:spPr>
          <a:xfrm>
            <a:off x="278133" y="159642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Small seaside town…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…but school really cared about education!</a:t>
            </a:r>
          </a:p>
        </p:txBody>
      </p:sp>
    </p:spTree>
    <p:extLst>
      <p:ext uri="{BB962C8B-B14F-4D97-AF65-F5344CB8AC3E}">
        <p14:creationId xmlns:p14="http://schemas.microsoft.com/office/powerpoint/2010/main" val="2335662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D:\chris\talks\christmas05\universe\pleie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-100013"/>
            <a:ext cx="7448550" cy="7075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chris\talks\christmas05\universe\Protoplanetary-dis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41300"/>
            <a:ext cx="6350000" cy="637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316601main_keplerlaunch1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5561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114800" y="-46038"/>
            <a:ext cx="4902200" cy="6153151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GB" b="1" dirty="0">
                <a:solidFill>
                  <a:srgbClr val="FFCC00"/>
                </a:solidFill>
              </a:rPr>
              <a:t>NASA </a:t>
            </a:r>
            <a:r>
              <a:rPr lang="en-GB" b="1" dirty="0" err="1">
                <a:solidFill>
                  <a:srgbClr val="FFCC00"/>
                </a:solidFill>
              </a:rPr>
              <a:t>Kepler</a:t>
            </a:r>
            <a:r>
              <a:rPr lang="en-GB" b="1" dirty="0">
                <a:solidFill>
                  <a:srgbClr val="FFCC00"/>
                </a:solidFill>
              </a:rPr>
              <a:t> mission to detect </a:t>
            </a:r>
            <a:br>
              <a:rPr lang="en-GB" b="1" dirty="0">
                <a:solidFill>
                  <a:srgbClr val="FFCC00"/>
                </a:solidFill>
              </a:rPr>
            </a:br>
            <a:r>
              <a:rPr lang="en-GB" b="1" dirty="0">
                <a:solidFill>
                  <a:srgbClr val="FFCC00"/>
                </a:solidFill>
              </a:rPr>
              <a:t>Earth sized planets</a:t>
            </a:r>
            <a:br>
              <a:rPr lang="en-GB" b="1" dirty="0">
                <a:solidFill>
                  <a:srgbClr val="FFCC00"/>
                </a:solidFill>
              </a:rPr>
            </a:br>
            <a:r>
              <a:rPr lang="en-GB" b="1" dirty="0">
                <a:solidFill>
                  <a:srgbClr val="FFCC00"/>
                </a:solidFill>
              </a:rPr>
              <a:t>March 7 2009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ccultationGraphH264FullSiz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11430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 dirty="0">
                <a:solidFill>
                  <a:srgbClr val="3333FF"/>
                </a:solidFill>
              </a:rPr>
              <a:t> </a:t>
            </a:r>
            <a:r>
              <a:rPr lang="en-GB" b="1" dirty="0">
                <a:solidFill>
                  <a:srgbClr val="FFCC00"/>
                </a:solidFill>
              </a:rPr>
              <a:t>Lots (2000++) of </a:t>
            </a:r>
            <a:r>
              <a:rPr lang="en-GB" b="1" dirty="0" err="1">
                <a:solidFill>
                  <a:srgbClr val="FFCC00"/>
                </a:solidFill>
              </a:rPr>
              <a:t>extrasolar</a:t>
            </a:r>
            <a:r>
              <a:rPr lang="en-GB" b="1" dirty="0">
                <a:solidFill>
                  <a:srgbClr val="FFCC00"/>
                </a:solidFill>
              </a:rPr>
              <a:t> planets!</a:t>
            </a:r>
          </a:p>
        </p:txBody>
      </p:sp>
      <p:pic>
        <p:nvPicPr>
          <p:cNvPr id="2" name="Picture 1" descr="ExoplanetPopulations-2017061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3"/>
          <a:stretch/>
        </p:blipFill>
        <p:spPr>
          <a:xfrm>
            <a:off x="0" y="1390750"/>
            <a:ext cx="9144000" cy="51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56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smallhz_10may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4" y="190794"/>
            <a:ext cx="8526673" cy="639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89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153400" cy="43434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en-GB" sz="4800">
                <a:solidFill>
                  <a:srgbClr val="FFFF99"/>
                </a:solidFill>
                <a:cs typeface="Arial" charset="0"/>
              </a:rPr>
              <a:t># of civilizations in our galaxy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 =</a:t>
            </a:r>
            <a:r>
              <a:rPr lang="en-GB"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3300"/>
                </a:solidFill>
                <a:cs typeface="Arial" charset="0"/>
              </a:rPr>
              <a:t>number of stars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  <a:sym typeface="Symbol" pitchFamily="18" charset="2"/>
              </a:rPr>
              <a:t>x</a:t>
            </a:r>
            <a:endParaRPr lang="en-GB">
              <a:solidFill>
                <a:srgbClr val="FFFF99"/>
              </a:solidFill>
              <a:cs typeface="Arial" charset="0"/>
            </a:endParaRPr>
          </a:p>
          <a:p>
            <a:pPr>
              <a:buFontTx/>
              <a:buNone/>
            </a:pPr>
            <a:r>
              <a:rPr lang="en-GB">
                <a:solidFill>
                  <a:srgbClr val="FF7C80"/>
                </a:solidFill>
                <a:cs typeface="Arial" charset="0"/>
              </a:rPr>
              <a:t>fraction of stars with planets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9999"/>
                </a:solidFill>
                <a:cs typeface="Arial" charset="0"/>
              </a:rPr>
              <a:t>number of Earth-like planets per star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99FF"/>
                </a:solidFill>
                <a:cs typeface="Arial" charset="0"/>
              </a:rPr>
              <a:t>fraction on which life arises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</a:p>
          <a:p>
            <a:pPr>
              <a:buFontTx/>
              <a:buNone/>
            </a:pPr>
            <a:r>
              <a:rPr lang="en-GB">
                <a:solidFill>
                  <a:srgbClr val="FFCCFF"/>
                </a:solidFill>
                <a:cs typeface="Arial" charset="0"/>
              </a:rPr>
              <a:t>fraction that develop intelligent life</a:t>
            </a:r>
            <a:r>
              <a:rPr lang="en-GB">
                <a:solidFill>
                  <a:srgbClr val="FFCC00"/>
                </a:solidFill>
                <a:cs typeface="Arial" charset="0"/>
              </a:rPr>
              <a:t> </a:t>
            </a:r>
            <a:r>
              <a:rPr lang="en-GB">
                <a:solidFill>
                  <a:srgbClr val="FFFF99"/>
                </a:solidFill>
                <a:cs typeface="Arial" charset="0"/>
              </a:rPr>
              <a:t>x </a:t>
            </a:r>
          </a:p>
          <a:p>
            <a:pPr>
              <a:buFontTx/>
              <a:buNone/>
            </a:pPr>
            <a:r>
              <a:rPr lang="en-GB">
                <a:solidFill>
                  <a:srgbClr val="FFFFFF"/>
                </a:solidFill>
              </a:rPr>
              <a:t>fraction that develop civilization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b="1">
                <a:solidFill>
                  <a:srgbClr val="3333FF"/>
                </a:solidFill>
              </a:rPr>
              <a:t> </a:t>
            </a:r>
            <a:r>
              <a:rPr lang="en-GB" b="1">
                <a:solidFill>
                  <a:srgbClr val="FFCC00"/>
                </a:solidFill>
              </a:rPr>
              <a:t>Drake equation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D:\chris\talks\christmas05\aliens\ali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b="90709"/>
          <a:stretch>
            <a:fillRect/>
          </a:stretch>
        </p:blipFill>
        <p:spPr bwMode="auto">
          <a:xfrm>
            <a:off x="0" y="3581400"/>
            <a:ext cx="3168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D:\chris\talks\christmas05\aliens\ali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3581400"/>
            <a:ext cx="4824412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D:\chris\talks\christmas05\aliens\sp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D:\chris\talks\christmas05\life\bacte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2"/>
          <a:stretch>
            <a:fillRect/>
          </a:stretch>
        </p:blipFill>
        <p:spPr bwMode="auto">
          <a:xfrm>
            <a:off x="4843463" y="0"/>
            <a:ext cx="4300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D:\chris\talks\christmas05\aliens\roswellgreyphot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287000" cy="681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2"/>
          <p:cNvSpPr>
            <a:spLocks noChangeArrowheads="1"/>
          </p:cNvSpPr>
          <p:nvPr/>
        </p:nvSpPr>
        <p:spPr bwMode="auto">
          <a:xfrm>
            <a:off x="6515100" y="2819400"/>
            <a:ext cx="6858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1" dirty="0">
                <a:solidFill>
                  <a:schemeClr val="tx1"/>
                </a:solidFill>
              </a:rPr>
              <a:t>Your turn !!</a:t>
            </a:r>
          </a:p>
        </p:txBody>
      </p:sp>
      <p:sp>
        <p:nvSpPr>
          <p:cNvPr id="28677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76400"/>
            <a:ext cx="8659688" cy="4953000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66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3200" dirty="0"/>
              <a:t>Everyone think of a question you’d like to ask</a:t>
            </a:r>
          </a:p>
          <a:p>
            <a:pPr lvl="1" eaLnBrk="1" hangingPunct="1"/>
            <a:r>
              <a:rPr lang="en-GB" sz="3200" dirty="0"/>
              <a:t>Planets and life</a:t>
            </a:r>
          </a:p>
          <a:p>
            <a:pPr lvl="1" eaLnBrk="1" hangingPunct="1"/>
            <a:r>
              <a:rPr lang="en-GB" sz="3200" dirty="0"/>
              <a:t>Beginning and end of the Universe</a:t>
            </a:r>
          </a:p>
          <a:p>
            <a:pPr lvl="1" eaLnBrk="1" hangingPunct="1"/>
            <a:r>
              <a:rPr lang="en-GB" sz="3200" dirty="0"/>
              <a:t>Science and faith </a:t>
            </a:r>
          </a:p>
          <a:p>
            <a:pPr lvl="1" eaLnBrk="1" hangingPunct="1"/>
            <a:r>
              <a:rPr lang="en-GB" sz="3200" dirty="0"/>
              <a:t>Women in science</a:t>
            </a:r>
          </a:p>
          <a:p>
            <a:pPr lvl="1" eaLnBrk="1" hangingPunct="1"/>
            <a:r>
              <a:rPr lang="en-GB" sz="3200" dirty="0"/>
              <a:t>how to get my job  (WORK!! And keep on working) </a:t>
            </a:r>
          </a:p>
        </p:txBody>
      </p:sp>
    </p:spTree>
    <p:extLst>
      <p:ext uri="{BB962C8B-B14F-4D97-AF65-F5344CB8AC3E}">
        <p14:creationId xmlns:p14="http://schemas.microsoft.com/office/powerpoint/2010/main" val="389699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4D58E6E-0D9D-6143-9AB4-30899BD26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333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4400" b="1" dirty="0">
                <a:solidFill>
                  <a:srgbClr val="FFFF00"/>
                </a:solidFill>
              </a:rPr>
              <a:t>Chris Done – rocket scientist!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42BEE7A-8303-4240-85BA-6E1005BE9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33500"/>
            <a:ext cx="418623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FFFF99"/>
                </a:solidFill>
              </a:rPr>
              <a:t>BSc Astronomy Astrophysics and Theoretical physics (St Andrews)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FFFF99"/>
                </a:solidFill>
              </a:rPr>
              <a:t>PhD Cambridge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FFFF99"/>
                </a:solidFill>
              </a:rPr>
              <a:t>NASA- Goddard 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FFFF99"/>
                </a:solidFill>
              </a:rPr>
              <a:t>Durham – work with European Space agency and Japanese space agency…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6320650E-FF97-454C-9E39-55FB1D703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9" r="18500"/>
          <a:stretch>
            <a:fillRect/>
          </a:stretch>
        </p:blipFill>
        <p:spPr bwMode="auto">
          <a:xfrm>
            <a:off x="4905375" y="1476375"/>
            <a:ext cx="4238625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0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6022-5814-104B-AE41-3AC0EB6C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811DE7-38AD-BB47-85FA-2097F0E53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1112" y="137831"/>
            <a:ext cx="9898251" cy="6582337"/>
          </a:xfrm>
        </p:spPr>
      </p:pic>
    </p:spTree>
    <p:extLst>
      <p:ext uri="{BB962C8B-B14F-4D97-AF65-F5344CB8AC3E}">
        <p14:creationId xmlns:p14="http://schemas.microsoft.com/office/powerpoint/2010/main" val="114654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764704"/>
            <a:ext cx="821506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b="1" dirty="0">
                <a:solidFill>
                  <a:srgbClr val="FFFF00"/>
                </a:solidFill>
                <a:latin typeface="+mn-lt"/>
                <a:cs typeface="Arial"/>
              </a:rPr>
              <a:t>But don’t you have to be some sort of genius? 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GB" b="1" dirty="0">
                <a:solidFill>
                  <a:srgbClr val="FFFF00"/>
                </a:solidFill>
                <a:latin typeface="+mn-lt"/>
                <a:cs typeface="Arial"/>
              </a:rPr>
              <a:t>I don’t feel like a genius, so I can’t be any good at maths….</a:t>
            </a:r>
          </a:p>
          <a:p>
            <a:pPr marL="571500" marR="0" lvl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GB" b="1" dirty="0">
              <a:solidFill>
                <a:srgbClr val="FFFF00"/>
              </a:solidFill>
              <a:latin typeface="+mn-lt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08581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</TotalTime>
  <Words>671</Words>
  <Application>Microsoft Macintosh PowerPoint</Application>
  <PresentationFormat>On-screen Show (4:3)</PresentationFormat>
  <Paragraphs>103</Paragraphs>
  <Slides>69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Comic Sans MS</vt:lpstr>
      <vt:lpstr>Times New Roman</vt:lpstr>
      <vt:lpstr>Default Design</vt:lpstr>
      <vt:lpstr>1_Default Design</vt:lpstr>
      <vt:lpstr>PowerPoint Presentation</vt:lpstr>
      <vt:lpstr>PowerPoint Presentation</vt:lpstr>
      <vt:lpstr>Science: adventure and discovery! </vt:lpstr>
      <vt:lpstr>Science: adventure and discovery! </vt:lpstr>
      <vt:lpstr>My Dad repaired TVs!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Science: adventure and discovery! </vt:lpstr>
      <vt:lpstr>Life elsewhere  in the solar system – how to find out ?</vt:lpstr>
      <vt:lpstr>Science: adventure and discovery! </vt:lpstr>
      <vt:lpstr>Life elsewhere  in the solar system – how to find out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Life on Mars?</vt:lpstr>
      <vt:lpstr> Life on Mars?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Drake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 Kepler mission to detect  Earth sized planets March 7 2009</vt:lpstr>
      <vt:lpstr>PowerPoint Presentation</vt:lpstr>
      <vt:lpstr> Lots (2000++) of extrasolar planets!</vt:lpstr>
      <vt:lpstr>PowerPoint Presentation</vt:lpstr>
      <vt:lpstr> Drake equation</vt:lpstr>
      <vt:lpstr>PowerPoint Presentation</vt:lpstr>
      <vt:lpstr>PowerPoint Presentation</vt:lpstr>
      <vt:lpstr>Your turn !!</vt:lpstr>
    </vt:vector>
  </TitlesOfParts>
  <Company>University of Durham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Done</dc:creator>
  <cp:lastModifiedBy>DONE, CHRISTINE</cp:lastModifiedBy>
  <cp:revision>56</cp:revision>
  <dcterms:created xsi:type="dcterms:W3CDTF">2005-10-20T11:01:16Z</dcterms:created>
  <dcterms:modified xsi:type="dcterms:W3CDTF">2019-12-08T21:57:44Z</dcterms:modified>
</cp:coreProperties>
</file>