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9" r:id="rId4"/>
  </p:sldMasterIdLst>
  <p:notesMasterIdLst>
    <p:notesMasterId r:id="rId62"/>
  </p:notesMasterIdLst>
  <p:handoutMasterIdLst>
    <p:handoutMasterId r:id="rId63"/>
  </p:handoutMasterIdLst>
  <p:sldIdLst>
    <p:sldId id="618" r:id="rId5"/>
    <p:sldId id="726" r:id="rId6"/>
    <p:sldId id="729" r:id="rId7"/>
    <p:sldId id="740" r:id="rId8"/>
    <p:sldId id="730" r:id="rId9"/>
    <p:sldId id="737" r:id="rId10"/>
    <p:sldId id="743" r:id="rId11"/>
    <p:sldId id="732" r:id="rId12"/>
    <p:sldId id="735" r:id="rId13"/>
    <p:sldId id="736" r:id="rId14"/>
    <p:sldId id="763" r:id="rId15"/>
    <p:sldId id="764" r:id="rId16"/>
    <p:sldId id="765" r:id="rId17"/>
    <p:sldId id="766" r:id="rId18"/>
    <p:sldId id="745" r:id="rId19"/>
    <p:sldId id="750" r:id="rId20"/>
    <p:sldId id="751" r:id="rId21"/>
    <p:sldId id="752" r:id="rId22"/>
    <p:sldId id="753" r:id="rId23"/>
    <p:sldId id="754" r:id="rId24"/>
    <p:sldId id="755" r:id="rId25"/>
    <p:sldId id="756" r:id="rId26"/>
    <p:sldId id="757" r:id="rId27"/>
    <p:sldId id="758" r:id="rId28"/>
    <p:sldId id="759" r:id="rId29"/>
    <p:sldId id="760" r:id="rId30"/>
    <p:sldId id="733" r:id="rId31"/>
    <p:sldId id="807" r:id="rId32"/>
    <p:sldId id="806" r:id="rId33"/>
    <p:sldId id="762" r:id="rId34"/>
    <p:sldId id="768" r:id="rId35"/>
    <p:sldId id="787" r:id="rId36"/>
    <p:sldId id="788" r:id="rId37"/>
    <p:sldId id="711" r:id="rId38"/>
    <p:sldId id="769" r:id="rId39"/>
    <p:sldId id="770" r:id="rId40"/>
    <p:sldId id="771" r:id="rId41"/>
    <p:sldId id="772" r:id="rId42"/>
    <p:sldId id="773" r:id="rId43"/>
    <p:sldId id="775" r:id="rId44"/>
    <p:sldId id="789" r:id="rId45"/>
    <p:sldId id="746" r:id="rId46"/>
    <p:sldId id="748" r:id="rId47"/>
    <p:sldId id="749" r:id="rId48"/>
    <p:sldId id="777" r:id="rId49"/>
    <p:sldId id="779" r:id="rId50"/>
    <p:sldId id="639" r:id="rId51"/>
    <p:sldId id="693" r:id="rId52"/>
    <p:sldId id="692" r:id="rId53"/>
    <p:sldId id="694" r:id="rId54"/>
    <p:sldId id="696" r:id="rId55"/>
    <p:sldId id="697" r:id="rId56"/>
    <p:sldId id="698" r:id="rId57"/>
    <p:sldId id="641" r:id="rId58"/>
    <p:sldId id="790" r:id="rId59"/>
    <p:sldId id="792" r:id="rId60"/>
    <p:sldId id="808" r:id="rId61"/>
  </p:sldIdLst>
  <p:sldSz cx="9144000" cy="6858000" type="screen4x3"/>
  <p:notesSz cx="7315200" cy="96012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208">
          <p15:clr>
            <a:srgbClr val="A4A3A4"/>
          </p15:clr>
        </p15:guide>
        <p15:guide id="2" pos="32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BD4B00"/>
    <a:srgbClr val="FFCCFF"/>
    <a:srgbClr val="FF99FF"/>
    <a:srgbClr val="FF0066"/>
    <a:srgbClr val="FF00FF"/>
    <a:srgbClr val="008000"/>
    <a:srgbClr val="FF3300"/>
    <a:srgbClr val="00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27" autoAdjust="0"/>
    <p:restoredTop sz="99754" autoAdjust="0"/>
  </p:normalViewPr>
  <p:slideViewPr>
    <p:cSldViewPr snapToObjects="1">
      <p:cViewPr>
        <p:scale>
          <a:sx n="72" d="100"/>
          <a:sy n="72" d="100"/>
        </p:scale>
        <p:origin x="-376" y="-168"/>
      </p:cViewPr>
      <p:guideLst>
        <p:guide orient="horz" pos="2208"/>
        <p:guide pos="321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60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8814BE1C-E17E-BA4E-8AE8-8A02D5E81E9A}" type="datetimeFigureOut">
              <a:rPr lang="en-US" smtClean="0"/>
              <a:t>19/10/2018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B588336E-15CF-5E48-BEC2-ADB2AAE6EAB6}" type="slidenum">
              <a:rPr lang="en-US" smtClean="0"/>
              <a:t>‹#›</a:t>
            </a:fld>
            <a:endParaRPr lang="en-US"/>
          </a:p>
        </p:txBody>
      </p:sp>
    </p:spTree>
    <p:extLst>
      <p:ext uri="{BB962C8B-B14F-4D97-AF65-F5344CB8AC3E}">
        <p14:creationId xmlns:p14="http://schemas.microsoft.com/office/powerpoint/2010/main" val="419822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13926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927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13927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32D101-EF4F-4B79-BFC0-F283EEF65237}" type="slidenum">
              <a:rPr lang="en-US"/>
              <a:pPr>
                <a:defRPr/>
              </a:pPr>
              <a:t>‹#›</a:t>
            </a:fld>
            <a:endParaRPr lang="en-US"/>
          </a:p>
        </p:txBody>
      </p:sp>
    </p:spTree>
    <p:extLst>
      <p:ext uri="{BB962C8B-B14F-4D97-AF65-F5344CB8AC3E}">
        <p14:creationId xmlns:p14="http://schemas.microsoft.com/office/powerpoint/2010/main" val="24701492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298084E5-6D7D-49E2-BCD4-4C8A89BE25E9}" type="slidenum">
              <a:rPr lang="en-GB"/>
              <a:pPr>
                <a:defRPr/>
              </a:pPr>
              <a:t>‹#›</a:t>
            </a:fld>
            <a:endParaRPr lang="en-GB"/>
          </a:p>
        </p:txBody>
      </p:sp>
    </p:spTree>
    <p:extLst>
      <p:ext uri="{BB962C8B-B14F-4D97-AF65-F5344CB8AC3E}">
        <p14:creationId xmlns:p14="http://schemas.microsoft.com/office/powerpoint/2010/main" val="249387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3A7FF226-E26A-465A-95D7-3EC2EED4600D}" type="slidenum">
              <a:rPr lang="en-GB"/>
              <a:pPr>
                <a:defRPr/>
              </a:pPr>
              <a:t>‹#›</a:t>
            </a:fld>
            <a:endParaRPr lang="en-GB"/>
          </a:p>
        </p:txBody>
      </p:sp>
    </p:spTree>
    <p:extLst>
      <p:ext uri="{BB962C8B-B14F-4D97-AF65-F5344CB8AC3E}">
        <p14:creationId xmlns:p14="http://schemas.microsoft.com/office/powerpoint/2010/main" val="145956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0913FC35-0488-4E2F-A270-8429D888B51B}" type="slidenum">
              <a:rPr lang="en-GB"/>
              <a:pPr>
                <a:defRPr/>
              </a:pPr>
              <a:t>‹#›</a:t>
            </a:fld>
            <a:endParaRPr lang="en-GB"/>
          </a:p>
        </p:txBody>
      </p:sp>
    </p:spTree>
    <p:extLst>
      <p:ext uri="{BB962C8B-B14F-4D97-AF65-F5344CB8AC3E}">
        <p14:creationId xmlns:p14="http://schemas.microsoft.com/office/powerpoint/2010/main" val="1961034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Slide Number Placeholder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A6CE7D44-768B-4938-B252-CD95932D3B5C}" type="slidenum">
              <a:rPr lang="en-GB"/>
              <a:pPr>
                <a:defRPr/>
              </a:pPr>
              <a:t>‹#›</a:t>
            </a:fld>
            <a:endParaRPr lang="en-GB"/>
          </a:p>
        </p:txBody>
      </p:sp>
    </p:spTree>
    <p:extLst>
      <p:ext uri="{BB962C8B-B14F-4D97-AF65-F5344CB8AC3E}">
        <p14:creationId xmlns:p14="http://schemas.microsoft.com/office/powerpoint/2010/main" val="299840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Slide Number Placeholder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9D6FEAA0-A514-41CD-8D89-5C18C7625140}" type="slidenum">
              <a:rPr lang="en-GB"/>
              <a:pPr>
                <a:defRPr/>
              </a:pPr>
              <a:t>‹#›</a:t>
            </a:fld>
            <a:endParaRPr lang="en-GB"/>
          </a:p>
        </p:txBody>
      </p:sp>
    </p:spTree>
    <p:extLst>
      <p:ext uri="{BB962C8B-B14F-4D97-AF65-F5344CB8AC3E}">
        <p14:creationId xmlns:p14="http://schemas.microsoft.com/office/powerpoint/2010/main" val="130862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dirty="0"/>
          </a:p>
        </p:txBody>
      </p:sp>
    </p:spTree>
    <p:extLst>
      <p:ext uri="{BB962C8B-B14F-4D97-AF65-F5344CB8AC3E}">
        <p14:creationId xmlns:p14="http://schemas.microsoft.com/office/powerpoint/2010/main" val="171560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7E762CE-98C7-6F4A-8E98-FDEDED988D37}" type="datetimeFigureOut">
              <a:rPr lang="en-US" smtClean="0"/>
              <a:t>19/10/2018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611381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7E762CE-98C7-6F4A-8E98-FDEDED988D37}" type="datetimeFigureOut">
              <a:rPr lang="en-US" smtClean="0"/>
              <a:t>19/10/2018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136262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7E762CE-98C7-6F4A-8E98-FDEDED988D37}" type="datetimeFigureOut">
              <a:rPr lang="en-US" smtClean="0"/>
              <a:t>19/10/2018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451911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7E762CE-98C7-6F4A-8E98-FDEDED988D37}" type="datetimeFigureOut">
              <a:rPr lang="en-US" smtClean="0"/>
              <a:t>19/10/2018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2247869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7E762CE-98C7-6F4A-8E98-FDEDED988D37}" type="datetimeFigureOut">
              <a:rPr lang="en-US" smtClean="0"/>
              <a:t>19/10/2018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407257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E59F0DCF-3BB5-4EA7-A7D4-4A6CD7DAC483}" type="slidenum">
              <a:rPr lang="en-GB"/>
              <a:pPr>
                <a:defRPr/>
              </a:pPr>
              <a:t>‹#›</a:t>
            </a:fld>
            <a:endParaRPr lang="en-GB"/>
          </a:p>
        </p:txBody>
      </p:sp>
    </p:spTree>
    <p:extLst>
      <p:ext uri="{BB962C8B-B14F-4D97-AF65-F5344CB8AC3E}">
        <p14:creationId xmlns:p14="http://schemas.microsoft.com/office/powerpoint/2010/main" val="351550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7E762CE-98C7-6F4A-8E98-FDEDED988D37}" type="datetimeFigureOut">
              <a:rPr lang="en-US" smtClean="0"/>
              <a:t>19/10/2018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0517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762CE-98C7-6F4A-8E98-FDEDED988D37}" type="datetimeFigureOut">
              <a:rPr lang="en-US" smtClean="0"/>
              <a:t>19/10/2018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134527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7E762CE-98C7-6F4A-8E98-FDEDED988D37}" type="datetimeFigureOut">
              <a:rPr lang="en-US" smtClean="0"/>
              <a:t>19/10/2018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312678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7E762CE-98C7-6F4A-8E98-FDEDED988D37}" type="datetimeFigureOut">
              <a:rPr lang="en-US" smtClean="0"/>
              <a:t>19/10/2018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2351631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7E762CE-98C7-6F4A-8E98-FDEDED988D37}" type="datetimeFigureOut">
              <a:rPr lang="en-US" smtClean="0"/>
              <a:t>19/10/2018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2523753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7E762CE-98C7-6F4A-8E98-FDEDED988D37}" type="datetimeFigureOut">
              <a:rPr lang="en-US" smtClean="0"/>
              <a:t>19/10/2018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E1255-8FAD-E740-8226-DDD79A4531CE}" type="slidenum">
              <a:rPr lang="en-US" smtClean="0"/>
              <a:t>‹#›</a:t>
            </a:fld>
            <a:endParaRPr lang="en-US"/>
          </a:p>
        </p:txBody>
      </p:sp>
    </p:spTree>
    <p:extLst>
      <p:ext uri="{BB962C8B-B14F-4D97-AF65-F5344CB8AC3E}">
        <p14:creationId xmlns:p14="http://schemas.microsoft.com/office/powerpoint/2010/main" val="3659446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89893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3035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3029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506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3C2B7A12-1AF9-4BBC-9363-620F9F1795E8}" type="slidenum">
              <a:rPr lang="en-GB"/>
              <a:pPr>
                <a:defRPr/>
              </a:pPr>
              <a:t>‹#›</a:t>
            </a:fld>
            <a:endParaRPr lang="en-GB"/>
          </a:p>
        </p:txBody>
      </p:sp>
    </p:spTree>
    <p:extLst>
      <p:ext uri="{BB962C8B-B14F-4D97-AF65-F5344CB8AC3E}">
        <p14:creationId xmlns:p14="http://schemas.microsoft.com/office/powerpoint/2010/main" val="77601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80746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00506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1292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87059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69481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54354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8420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3685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30710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7350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Slide Number Placeholder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E00C3DA0-2B77-4AC8-BCAE-6AFC3A45A48B}" type="slidenum">
              <a:rPr lang="en-GB"/>
              <a:pPr>
                <a:defRPr/>
              </a:pPr>
              <a:t>‹#›</a:t>
            </a:fld>
            <a:endParaRPr lang="en-GB"/>
          </a:p>
        </p:txBody>
      </p:sp>
    </p:spTree>
    <p:extLst>
      <p:ext uri="{BB962C8B-B14F-4D97-AF65-F5344CB8AC3E}">
        <p14:creationId xmlns:p14="http://schemas.microsoft.com/office/powerpoint/2010/main" val="1672590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1156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80145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45105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65263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9759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92237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72657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79948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2077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0169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6C8C96BB-1243-452E-BDA0-23859AEDD913}" type="slidenum">
              <a:rPr lang="en-GB"/>
              <a:pPr>
                <a:defRPr/>
              </a:pPr>
              <a:t>‹#›</a:t>
            </a:fld>
            <a:endParaRPr lang="en-GB"/>
          </a:p>
        </p:txBody>
      </p:sp>
    </p:spTree>
    <p:extLst>
      <p:ext uri="{BB962C8B-B14F-4D97-AF65-F5344CB8AC3E}">
        <p14:creationId xmlns:p14="http://schemas.microsoft.com/office/powerpoint/2010/main" val="365971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4203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2407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34024D2E-972C-4937-93FF-AEDD64CF85D2}" type="slidenum">
              <a:rPr lang="en-GB"/>
              <a:pPr>
                <a:defRPr/>
              </a:pPr>
              <a:t>‹#›</a:t>
            </a:fld>
            <a:endParaRPr lang="en-GB"/>
          </a:p>
        </p:txBody>
      </p:sp>
    </p:spTree>
    <p:extLst>
      <p:ext uri="{BB962C8B-B14F-4D97-AF65-F5344CB8AC3E}">
        <p14:creationId xmlns:p14="http://schemas.microsoft.com/office/powerpoint/2010/main" val="2969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6AE807D2-8D61-43BB-8F52-9E7B9F379A4A}" type="slidenum">
              <a:rPr lang="en-GB"/>
              <a:pPr>
                <a:defRPr/>
              </a:pPr>
              <a:t>‹#›</a:t>
            </a:fld>
            <a:endParaRPr lang="en-GB"/>
          </a:p>
        </p:txBody>
      </p:sp>
    </p:spTree>
    <p:extLst>
      <p:ext uri="{BB962C8B-B14F-4D97-AF65-F5344CB8AC3E}">
        <p14:creationId xmlns:p14="http://schemas.microsoft.com/office/powerpoint/2010/main" val="32916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Slide Number Placeholder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FA32F611-5672-4E9B-92C6-01158F14AB68}" type="slidenum">
              <a:rPr lang="en-GB"/>
              <a:pPr>
                <a:defRPr/>
              </a:pPr>
              <a:t>‹#›</a:t>
            </a:fld>
            <a:endParaRPr lang="en-GB"/>
          </a:p>
        </p:txBody>
      </p:sp>
    </p:spTree>
    <p:extLst>
      <p:ext uri="{BB962C8B-B14F-4D97-AF65-F5344CB8AC3E}">
        <p14:creationId xmlns:p14="http://schemas.microsoft.com/office/powerpoint/2010/main" val="27940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Slide Number Placeholder 6"/>
          <p:cNvSpPr>
            <a:spLocks noGrp="1" noChangeArrowheads="1"/>
          </p:cNvSpPr>
          <p:nvPr>
            <p:ph type="sldNum" sz="quarter" idx="12"/>
          </p:nvPr>
        </p:nvSpPr>
        <p:spPr>
          <a:xfrm>
            <a:off x="7216375" y="67733"/>
            <a:ext cx="1905000" cy="457200"/>
          </a:xfrm>
          <a:prstGeom prst="rect">
            <a:avLst/>
          </a:prstGeom>
          <a:ln/>
        </p:spPr>
        <p:txBody>
          <a:bodyPr/>
          <a:lstStyle>
            <a:lvl1pPr>
              <a:defRPr/>
            </a:lvl1pPr>
          </a:lstStyle>
          <a:p>
            <a:pPr>
              <a:defRPr/>
            </a:pPr>
            <a:fld id="{04E1AD18-78B3-4D29-B161-BAEFA813FA08}" type="slidenum">
              <a:rPr lang="en-GB"/>
              <a:pPr>
                <a:defRPr/>
              </a:pPr>
              <a:t>‹#›</a:t>
            </a:fld>
            <a:endParaRPr lang="en-GB"/>
          </a:p>
        </p:txBody>
      </p:sp>
    </p:spTree>
    <p:extLst>
      <p:ext uri="{BB962C8B-B14F-4D97-AF65-F5344CB8AC3E}">
        <p14:creationId xmlns:p14="http://schemas.microsoft.com/office/powerpoint/2010/main" val="31714314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762CE-98C7-6F4A-8E98-FDEDED988D37}" type="datetimeFigureOut">
              <a:rPr lang="en-US" smtClean="0"/>
              <a:t>19/10/2018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E1255-8FAD-E740-8226-DDD79A4531CE}" type="slidenum">
              <a:rPr lang="en-US" smtClean="0"/>
              <a:t>‹#›</a:t>
            </a:fld>
            <a:endParaRPr lang="en-US"/>
          </a:p>
        </p:txBody>
      </p:sp>
    </p:spTree>
    <p:extLst>
      <p:ext uri="{BB962C8B-B14F-4D97-AF65-F5344CB8AC3E}">
        <p14:creationId xmlns:p14="http://schemas.microsoft.com/office/powerpoint/2010/main" val="860957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561378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008138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8.png"/><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jpeg"/><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1" Type="http://schemas.openxmlformats.org/officeDocument/2006/relationships/video" Target="NULL" TargetMode="External"/><Relationship Id="rId2" Type="http://schemas.microsoft.com/office/2007/relationships/media" Target="../media/media2.mp4"/></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01650" y="1566664"/>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Order and Chaos</a:t>
            </a:r>
          </a:p>
          <a:p>
            <a:pPr eaLnBrk="1" hangingPunct="1"/>
            <a:endParaRPr lang="en-GB" sz="5400" b="1" dirty="0" smtClean="0">
              <a:solidFill>
                <a:srgbClr val="006600"/>
              </a:solidFill>
            </a:endParaRPr>
          </a:p>
          <a:p>
            <a:pPr eaLnBrk="1" hangingPunct="1"/>
            <a:r>
              <a:rPr lang="en-GB" sz="5400" b="1" dirty="0" smtClean="0">
                <a:solidFill>
                  <a:srgbClr val="006600"/>
                </a:solidFill>
              </a:rPr>
              <a:t>Prof Chris Done</a:t>
            </a:r>
          </a:p>
          <a:p>
            <a:pPr eaLnBrk="1" hangingPunct="1"/>
            <a:r>
              <a:rPr lang="en-GB" sz="5400" b="1" dirty="0" smtClean="0">
                <a:solidFill>
                  <a:srgbClr val="006600"/>
                </a:solidFill>
              </a:rPr>
              <a:t>Department of Physics</a:t>
            </a:r>
          </a:p>
          <a:p>
            <a:pPr eaLnBrk="1" hangingPunct="1"/>
            <a:endParaRPr lang="en-GB" sz="5400" b="1" dirty="0" smtClean="0">
              <a:solidFill>
                <a:srgbClr val="006600"/>
              </a:solidFill>
            </a:endParaRPr>
          </a:p>
        </p:txBody>
      </p:sp>
    </p:spTree>
    <p:extLst>
      <p:ext uri="{BB962C8B-B14F-4D97-AF65-F5344CB8AC3E}">
        <p14:creationId xmlns:p14="http://schemas.microsoft.com/office/powerpoint/2010/main" val="35111660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539552" y="1628800"/>
            <a:ext cx="8208912" cy="7848302"/>
          </a:xfrm>
          <a:prstGeom prst="rect">
            <a:avLst/>
          </a:prstGeom>
        </p:spPr>
        <p:txBody>
          <a:bodyPr wrap="square">
            <a:spAutoFit/>
          </a:bodyPr>
          <a:lstStyle/>
          <a:p>
            <a:pPr algn="l"/>
            <a:endParaRPr lang="en-US" sz="2800" dirty="0" smtClean="0"/>
          </a:p>
          <a:p>
            <a:pPr algn="l"/>
            <a:r>
              <a:rPr lang="en-US" sz="2800" b="1" dirty="0" smtClean="0"/>
              <a:t>Scientism</a:t>
            </a:r>
            <a:r>
              <a:rPr lang="en-US" sz="2800" dirty="0" smtClean="0"/>
              <a:t> – Science </a:t>
            </a:r>
            <a:r>
              <a:rPr lang="en-US" sz="2800" dirty="0"/>
              <a:t>is the only way to know </a:t>
            </a:r>
            <a:r>
              <a:rPr lang="en-US" sz="2800" dirty="0" smtClean="0"/>
              <a:t>truth –  this statement cannot be tested </a:t>
            </a:r>
            <a:r>
              <a:rPr lang="en-US" sz="2800" dirty="0"/>
              <a:t>through </a:t>
            </a:r>
            <a:r>
              <a:rPr lang="en-US" sz="2800" dirty="0" smtClean="0"/>
              <a:t>science. </a:t>
            </a:r>
          </a:p>
          <a:p>
            <a:pPr algn="l"/>
            <a:r>
              <a:rPr lang="en-US" sz="2800" dirty="0" smtClean="0"/>
              <a:t>Its</a:t>
            </a:r>
            <a:r>
              <a:rPr lang="en-US" sz="2800" dirty="0"/>
              <a:t> </a:t>
            </a:r>
            <a:r>
              <a:rPr lang="en-US" sz="2800" dirty="0" smtClean="0"/>
              <a:t>self refuting so its false. </a:t>
            </a:r>
          </a:p>
          <a:p>
            <a:pPr algn="l"/>
            <a:endParaRPr lang="en-US" sz="2800" dirty="0"/>
          </a:p>
          <a:p>
            <a:pPr algn="l"/>
            <a:r>
              <a:rPr lang="en-US" sz="2800" dirty="0"/>
              <a:t>Science is the only </a:t>
            </a:r>
            <a:r>
              <a:rPr lang="en-US" sz="2800" dirty="0" smtClean="0">
                <a:solidFill>
                  <a:srgbClr val="FF0000"/>
                </a:solidFill>
              </a:rPr>
              <a:t>reliable</a:t>
            </a:r>
            <a:r>
              <a:rPr lang="en-US" sz="2800" dirty="0" smtClean="0"/>
              <a:t> way </a:t>
            </a:r>
            <a:r>
              <a:rPr lang="en-US" sz="2800" dirty="0"/>
              <a:t>to know truth </a:t>
            </a:r>
            <a:r>
              <a:rPr lang="en-US" sz="2800" dirty="0" smtClean="0"/>
              <a:t>? </a:t>
            </a:r>
          </a:p>
          <a:p>
            <a:pPr algn="l"/>
            <a:r>
              <a:rPr lang="en-US" sz="2800" dirty="0" smtClean="0"/>
              <a:t>Do </a:t>
            </a:r>
            <a:r>
              <a:rPr lang="en-US" sz="2800" dirty="0"/>
              <a:t>you know that truth </a:t>
            </a:r>
            <a:r>
              <a:rPr lang="en-US" sz="2800" dirty="0">
                <a:solidFill>
                  <a:srgbClr val="FF0000"/>
                </a:solidFill>
              </a:rPr>
              <a:t>reliably</a:t>
            </a:r>
            <a:r>
              <a:rPr lang="en-US" sz="2800" dirty="0" smtClean="0"/>
              <a:t>? </a:t>
            </a:r>
          </a:p>
          <a:p>
            <a:pPr algn="l"/>
            <a:endParaRPr lang="en-US" sz="2800" dirty="0"/>
          </a:p>
          <a:p>
            <a:pPr algn="l"/>
            <a:r>
              <a:rPr lang="en-US" sz="2800" b="1" dirty="0"/>
              <a:t>Fundamentalist religion </a:t>
            </a:r>
            <a:r>
              <a:rPr lang="en-US" sz="2800" dirty="0"/>
              <a:t>– </a:t>
            </a:r>
            <a:r>
              <a:rPr lang="en-US" sz="2800" dirty="0" smtClean="0"/>
              <a:t>faith is the </a:t>
            </a:r>
            <a:r>
              <a:rPr lang="en-US" sz="2800" dirty="0"/>
              <a:t>only way to know </a:t>
            </a:r>
            <a:r>
              <a:rPr lang="en-US" sz="2800" dirty="0" smtClean="0"/>
              <a:t>truth… </a:t>
            </a:r>
            <a:endParaRPr lang="en-US" sz="2800" dirty="0"/>
          </a:p>
          <a:p>
            <a:pPr algn="l"/>
            <a:endParaRPr lang="en-US" sz="2800" dirty="0" smtClean="0"/>
          </a:p>
          <a:p>
            <a:pPr algn="l"/>
            <a:endParaRPr lang="en-US" sz="2800" dirty="0"/>
          </a:p>
          <a:p>
            <a:pPr algn="l"/>
            <a:endParaRPr lang="en-US" sz="2800" dirty="0"/>
          </a:p>
          <a:p>
            <a:pPr algn="l"/>
            <a:endParaRPr lang="en-US" sz="2800" dirty="0"/>
          </a:p>
          <a:p>
            <a:pPr algn="l"/>
            <a:endParaRPr lang="en-US" sz="2800" dirty="0"/>
          </a:p>
          <a:p>
            <a:pPr algn="l"/>
            <a:endParaRPr lang="en-US" sz="2800" dirty="0" smtClean="0"/>
          </a:p>
          <a:p>
            <a:pPr algn="l"/>
            <a:endParaRPr lang="en-US" sz="2800" dirty="0" smtClean="0"/>
          </a:p>
          <a:p>
            <a:pPr algn="l"/>
            <a:endParaRPr lang="en-US" sz="2800" b="1" dirty="0"/>
          </a:p>
        </p:txBody>
      </p:sp>
    </p:spTree>
    <p:extLst>
      <p:ext uri="{BB962C8B-B14F-4D97-AF65-F5344CB8AC3E}">
        <p14:creationId xmlns:p14="http://schemas.microsoft.com/office/powerpoint/2010/main" val="16424472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smtClean="0">
                <a:solidFill>
                  <a:srgbClr val="006600"/>
                </a:solidFill>
              </a:rPr>
              <a:t>What is truth? </a:t>
            </a:r>
          </a:p>
        </p:txBody>
      </p:sp>
      <p:sp>
        <p:nvSpPr>
          <p:cNvPr id="6" name="Rectangle 5"/>
          <p:cNvSpPr/>
          <p:nvPr/>
        </p:nvSpPr>
        <p:spPr>
          <a:xfrm>
            <a:off x="251520" y="1628800"/>
            <a:ext cx="8568952" cy="2554545"/>
          </a:xfrm>
          <a:prstGeom prst="rect">
            <a:avLst/>
          </a:prstGeom>
        </p:spPr>
        <p:txBody>
          <a:bodyPr wrap="square">
            <a:spAutoFit/>
          </a:bodyPr>
          <a:lstStyle/>
          <a:p>
            <a:pPr marL="457200" indent="-457200" algn="l">
              <a:buFont typeface="Arial"/>
              <a:buChar char="•"/>
            </a:pPr>
            <a:r>
              <a:rPr lang="en-GB" sz="3200" dirty="0" smtClean="0">
                <a:solidFill>
                  <a:srgbClr val="006600"/>
                </a:solidFill>
                <a:latin typeface="Times New Roman" charset="0"/>
              </a:rPr>
              <a:t>There is a unique objective reality – assumption!</a:t>
            </a:r>
          </a:p>
          <a:p>
            <a:pPr marL="457200" indent="-457200" algn="l">
              <a:buFont typeface="Arial"/>
              <a:buChar char="•"/>
            </a:pPr>
            <a:r>
              <a:rPr lang="en-GB" sz="3200" dirty="0" smtClean="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This chair EITHER exists…</a:t>
            </a:r>
          </a:p>
          <a:p>
            <a:pPr marL="457200" indent="-457200" algn="l">
              <a:buFont typeface="Arial"/>
              <a:buChar char="•"/>
            </a:pPr>
            <a:endParaRPr lang="en-GB" sz="3200" dirty="0">
              <a:solidFill>
                <a:srgbClr val="006600"/>
              </a:solidFill>
              <a:latin typeface="Times New Roman" charset="0"/>
            </a:endParaRPr>
          </a:p>
        </p:txBody>
      </p:sp>
      <p:pic>
        <p:nvPicPr>
          <p:cNvPr id="3" name="Picture 2"/>
          <p:cNvPicPr>
            <a:picLocks noChangeAspect="1"/>
          </p:cNvPicPr>
          <p:nvPr/>
        </p:nvPicPr>
        <p:blipFill>
          <a:blip r:embed="rId2"/>
          <a:stretch>
            <a:fillRect/>
          </a:stretch>
        </p:blipFill>
        <p:spPr>
          <a:xfrm>
            <a:off x="5401625" y="3199293"/>
            <a:ext cx="3438128" cy="3438128"/>
          </a:xfrm>
          <a:prstGeom prst="rect">
            <a:avLst/>
          </a:prstGeom>
        </p:spPr>
      </p:pic>
    </p:spTree>
    <p:extLst>
      <p:ext uri="{BB962C8B-B14F-4D97-AF65-F5344CB8AC3E}">
        <p14:creationId xmlns:p14="http://schemas.microsoft.com/office/powerpoint/2010/main" val="20395553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smtClean="0">
                <a:solidFill>
                  <a:srgbClr val="006600"/>
                </a:solidFill>
              </a:rPr>
              <a:t>What is truth? </a:t>
            </a:r>
          </a:p>
        </p:txBody>
      </p:sp>
      <p:sp>
        <p:nvSpPr>
          <p:cNvPr id="6" name="Rectangle 5"/>
          <p:cNvSpPr/>
          <p:nvPr/>
        </p:nvSpPr>
        <p:spPr>
          <a:xfrm>
            <a:off x="251520" y="1628800"/>
            <a:ext cx="8568952" cy="3046988"/>
          </a:xfrm>
          <a:prstGeom prst="rect">
            <a:avLst/>
          </a:prstGeom>
        </p:spPr>
        <p:txBody>
          <a:bodyPr wrap="square">
            <a:spAutoFit/>
          </a:bodyPr>
          <a:lstStyle/>
          <a:p>
            <a:pPr marL="457200" indent="-457200" algn="l">
              <a:buFont typeface="Arial"/>
              <a:buChar char="•"/>
            </a:pPr>
            <a:r>
              <a:rPr lang="en-GB" sz="3200" dirty="0" smtClean="0">
                <a:solidFill>
                  <a:srgbClr val="006600"/>
                </a:solidFill>
                <a:latin typeface="Times New Roman" charset="0"/>
              </a:rPr>
              <a:t>There is a unique objective reality – assumption!</a:t>
            </a:r>
          </a:p>
          <a:p>
            <a:pPr marL="457200" indent="-457200" algn="l">
              <a:buFont typeface="Arial"/>
              <a:buChar char="•"/>
            </a:pPr>
            <a:r>
              <a:rPr lang="en-GB" sz="3200" dirty="0" smtClean="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This chair EITHER exists…</a:t>
            </a:r>
          </a:p>
          <a:p>
            <a:pPr marL="457200" indent="-457200" algn="l">
              <a:buFont typeface="Arial"/>
              <a:buChar char="•"/>
            </a:pPr>
            <a:r>
              <a:rPr lang="en-GB" sz="3200" dirty="0" smtClean="0">
                <a:solidFill>
                  <a:srgbClr val="006600"/>
                </a:solidFill>
                <a:latin typeface="Times New Roman" charset="0"/>
              </a:rPr>
              <a:t>…or does not!</a:t>
            </a:r>
          </a:p>
          <a:p>
            <a:pPr marL="457200" indent="-457200" algn="l">
              <a:buFont typeface="Arial"/>
              <a:buChar char="•"/>
            </a:pPr>
            <a:endParaRPr lang="en-GB" sz="3200" dirty="0">
              <a:solidFill>
                <a:srgbClr val="006600"/>
              </a:solidFill>
              <a:latin typeface="Times New Roman" charset="0"/>
            </a:endParaRPr>
          </a:p>
        </p:txBody>
      </p:sp>
    </p:spTree>
    <p:extLst>
      <p:ext uri="{BB962C8B-B14F-4D97-AF65-F5344CB8AC3E}">
        <p14:creationId xmlns:p14="http://schemas.microsoft.com/office/powerpoint/2010/main" val="20783548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smtClean="0">
                <a:solidFill>
                  <a:srgbClr val="006600"/>
                </a:solidFill>
              </a:rPr>
              <a:t>What is truth? </a:t>
            </a:r>
          </a:p>
        </p:txBody>
      </p:sp>
      <p:sp>
        <p:nvSpPr>
          <p:cNvPr id="6" name="Rectangle 5"/>
          <p:cNvSpPr/>
          <p:nvPr/>
        </p:nvSpPr>
        <p:spPr>
          <a:xfrm>
            <a:off x="251520" y="1628800"/>
            <a:ext cx="8568952" cy="5016757"/>
          </a:xfrm>
          <a:prstGeom prst="rect">
            <a:avLst/>
          </a:prstGeom>
        </p:spPr>
        <p:txBody>
          <a:bodyPr wrap="square">
            <a:spAutoFit/>
          </a:bodyPr>
          <a:lstStyle/>
          <a:p>
            <a:pPr marL="457200" indent="-457200" algn="l">
              <a:buFont typeface="Arial"/>
              <a:buChar char="•"/>
            </a:pPr>
            <a:r>
              <a:rPr lang="en-GB" sz="3200" dirty="0" smtClean="0">
                <a:solidFill>
                  <a:srgbClr val="006600"/>
                </a:solidFill>
                <a:latin typeface="Times New Roman" charset="0"/>
              </a:rPr>
              <a:t>There is a unique objective reality – assumption!</a:t>
            </a:r>
          </a:p>
          <a:p>
            <a:pPr marL="457200" indent="-457200" algn="l">
              <a:buFont typeface="Arial"/>
              <a:buChar char="•"/>
            </a:pPr>
            <a:r>
              <a:rPr lang="en-GB" sz="3200" dirty="0" smtClean="0">
                <a:solidFill>
                  <a:srgbClr val="006600"/>
                </a:solidFill>
                <a:latin typeface="Times New Roman" charset="0"/>
              </a:rPr>
              <a:t>Questions of existence ARE NOT relative.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This chair EITHER exists…</a:t>
            </a:r>
          </a:p>
          <a:p>
            <a:pPr marL="457200" indent="-457200" algn="l">
              <a:buFont typeface="Arial"/>
              <a:buChar char="•"/>
            </a:pPr>
            <a:r>
              <a:rPr lang="en-GB" sz="3200" dirty="0" smtClean="0">
                <a:solidFill>
                  <a:srgbClr val="006600"/>
                </a:solidFill>
                <a:latin typeface="Times New Roman" charset="0"/>
              </a:rPr>
              <a:t>…or does not!</a:t>
            </a:r>
          </a:p>
          <a:p>
            <a:pPr marL="457200" indent="-457200" algn="l">
              <a:buFont typeface="Arial"/>
              <a:buChar char="•"/>
            </a:pPr>
            <a:endParaRPr lang="en-GB" sz="3200" dirty="0" smtClean="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There either is a God (theism) or there isn’t (atheism). These CANNOT both be true. </a:t>
            </a:r>
          </a:p>
          <a:p>
            <a:pPr marL="457200" indent="-457200" algn="l">
              <a:buFont typeface="Arial"/>
              <a:buChar char="•"/>
            </a:pPr>
            <a:r>
              <a:rPr lang="en-GB" sz="3200" dirty="0" smtClean="0">
                <a:solidFill>
                  <a:srgbClr val="006600"/>
                </a:solidFill>
                <a:latin typeface="Times New Roman" charset="0"/>
              </a:rPr>
              <a:t>NOT ‘God is true for you but not for me’</a:t>
            </a:r>
          </a:p>
          <a:p>
            <a:pPr marL="457200" indent="-457200" algn="l">
              <a:buFont typeface="Arial"/>
              <a:buChar char="•"/>
            </a:pPr>
            <a:endParaRPr lang="en-GB" sz="3200" dirty="0">
              <a:solidFill>
                <a:srgbClr val="006600"/>
              </a:solidFill>
              <a:latin typeface="Times New Roman" charset="0"/>
            </a:endParaRPr>
          </a:p>
        </p:txBody>
      </p:sp>
    </p:spTree>
    <p:extLst>
      <p:ext uri="{BB962C8B-B14F-4D97-AF65-F5344CB8AC3E}">
        <p14:creationId xmlns:p14="http://schemas.microsoft.com/office/powerpoint/2010/main" val="32072285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26064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smtClean="0">
                <a:solidFill>
                  <a:srgbClr val="006600"/>
                </a:solidFill>
              </a:rPr>
              <a:t>What is truth? </a:t>
            </a:r>
          </a:p>
        </p:txBody>
      </p:sp>
      <p:sp>
        <p:nvSpPr>
          <p:cNvPr id="6" name="Rectangle 5"/>
          <p:cNvSpPr/>
          <p:nvPr/>
        </p:nvSpPr>
        <p:spPr>
          <a:xfrm>
            <a:off x="251520" y="1445864"/>
            <a:ext cx="8892480" cy="5016757"/>
          </a:xfrm>
          <a:prstGeom prst="rect">
            <a:avLst/>
          </a:prstGeom>
        </p:spPr>
        <p:txBody>
          <a:bodyPr wrap="square">
            <a:spAutoFit/>
          </a:bodyPr>
          <a:lstStyle/>
          <a:p>
            <a:pPr marL="457200" indent="-457200" algn="l">
              <a:buFont typeface="Arial"/>
              <a:buChar char="•"/>
            </a:pPr>
            <a:r>
              <a:rPr lang="en-GB" sz="3200" dirty="0" smtClean="0">
                <a:solidFill>
                  <a:srgbClr val="006600"/>
                </a:solidFill>
                <a:latin typeface="Times New Roman" charset="0"/>
              </a:rPr>
              <a:t>Questions of interpretation ARE relative</a:t>
            </a:r>
          </a:p>
          <a:p>
            <a:pPr algn="l"/>
            <a:endParaRPr lang="en-GB" sz="3200" dirty="0" smtClean="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Why is the kettle boiling?</a:t>
            </a:r>
          </a:p>
          <a:p>
            <a:pPr marL="914400" lvl="1" indent="-457200" algn="l">
              <a:buFont typeface="Arial"/>
              <a:buChar char="•"/>
            </a:pPr>
            <a:r>
              <a:rPr lang="en-GB" sz="3200" dirty="0" smtClean="0">
                <a:solidFill>
                  <a:srgbClr val="006600"/>
                </a:solidFill>
                <a:latin typeface="Times New Roman" charset="0"/>
              </a:rPr>
              <a:t>Electricity, heats the water until it undergoes phase transition to steam</a:t>
            </a:r>
          </a:p>
          <a:p>
            <a:pPr marL="914400" lvl="1" indent="-457200" algn="l">
              <a:buFont typeface="Arial"/>
              <a:buChar char="•"/>
            </a:pPr>
            <a:r>
              <a:rPr lang="en-GB" sz="3200" dirty="0" smtClean="0">
                <a:solidFill>
                  <a:srgbClr val="006600"/>
                </a:solidFill>
                <a:latin typeface="Times New Roman" charset="0"/>
              </a:rPr>
              <a:t>I want a cup of tea</a:t>
            </a:r>
          </a:p>
          <a:p>
            <a:pPr marL="914400" lvl="1" indent="-457200" algn="l">
              <a:buFont typeface="Arial"/>
              <a:buChar char="•"/>
            </a:pPr>
            <a:endParaRPr lang="en-GB" sz="3200" dirty="0">
              <a:solidFill>
                <a:srgbClr val="006600"/>
              </a:solidFill>
              <a:latin typeface="Times New Roman" charset="0"/>
            </a:endParaRPr>
          </a:p>
          <a:p>
            <a:pPr marL="457200" indent="-457200" algn="l">
              <a:buFont typeface="Arial"/>
              <a:buChar char="•"/>
            </a:pPr>
            <a:r>
              <a:rPr lang="en-GB" sz="3200" dirty="0" smtClean="0">
                <a:solidFill>
                  <a:srgbClr val="006600"/>
                </a:solidFill>
                <a:latin typeface="Times New Roman" charset="0"/>
              </a:rPr>
              <a:t>These </a:t>
            </a:r>
            <a:r>
              <a:rPr lang="en-GB" sz="3200" dirty="0">
                <a:solidFill>
                  <a:srgbClr val="006600"/>
                </a:solidFill>
                <a:latin typeface="Times New Roman" charset="0"/>
              </a:rPr>
              <a:t>are BOTH true</a:t>
            </a:r>
            <a:r>
              <a:rPr lang="en-GB" sz="3200" dirty="0" smtClean="0">
                <a:solidFill>
                  <a:srgbClr val="006600"/>
                </a:solidFill>
                <a:latin typeface="Times New Roman" charset="0"/>
              </a:rPr>
              <a:t>, </a:t>
            </a:r>
            <a:r>
              <a:rPr lang="en-GB" sz="3200" dirty="0">
                <a:solidFill>
                  <a:srgbClr val="006600"/>
                </a:solidFill>
                <a:latin typeface="Times New Roman" charset="0"/>
              </a:rPr>
              <a:t>different perspectives on the same </a:t>
            </a:r>
            <a:r>
              <a:rPr lang="en-GB" sz="3200" dirty="0" smtClean="0">
                <a:solidFill>
                  <a:srgbClr val="006600"/>
                </a:solidFill>
                <a:latin typeface="Times New Roman" charset="0"/>
              </a:rPr>
              <a:t>reality. Tell us very different things. </a:t>
            </a:r>
            <a:endParaRPr lang="en-GB" sz="3200" dirty="0">
              <a:solidFill>
                <a:srgbClr val="006600"/>
              </a:solidFill>
              <a:latin typeface="Times New Roman" charset="0"/>
            </a:endParaRPr>
          </a:p>
          <a:p>
            <a:pPr lvl="1" algn="l"/>
            <a:endParaRPr lang="en-GB" sz="3200" dirty="0">
              <a:solidFill>
                <a:srgbClr val="006600"/>
              </a:solidFill>
              <a:latin typeface="Times New Roman" charset="0"/>
            </a:endParaRPr>
          </a:p>
        </p:txBody>
      </p:sp>
    </p:spTree>
    <p:extLst>
      <p:ext uri="{BB962C8B-B14F-4D97-AF65-F5344CB8AC3E}">
        <p14:creationId xmlns:p14="http://schemas.microsoft.com/office/powerpoint/2010/main" val="32852584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2576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b="1" dirty="0" smtClean="0">
                <a:solidFill>
                  <a:srgbClr val="008000"/>
                </a:solidFill>
                <a:latin typeface="Times New Roman" charset="0"/>
              </a:rPr>
              <a:t>Book of Gods word and works</a:t>
            </a:r>
            <a:endParaRPr lang="en-GB" b="1" dirty="0">
              <a:solidFill>
                <a:srgbClr val="008000"/>
              </a:solidFill>
              <a:latin typeface="Times New Roman" charset="0"/>
            </a:endParaRPr>
          </a:p>
        </p:txBody>
      </p:sp>
      <p:sp>
        <p:nvSpPr>
          <p:cNvPr id="3" name="TextBox 2"/>
          <p:cNvSpPr txBox="1"/>
          <p:nvPr/>
        </p:nvSpPr>
        <p:spPr>
          <a:xfrm>
            <a:off x="971600" y="1484784"/>
            <a:ext cx="2736304" cy="584776"/>
          </a:xfrm>
          <a:prstGeom prst="rect">
            <a:avLst/>
          </a:prstGeom>
          <a:noFill/>
        </p:spPr>
        <p:txBody>
          <a:bodyPr wrap="square" rtlCol="0">
            <a:spAutoFit/>
          </a:bodyPr>
          <a:lstStyle/>
          <a:p>
            <a:r>
              <a:rPr lang="en-US" sz="3200" dirty="0" smtClean="0"/>
              <a:t>Nature (works)</a:t>
            </a:r>
            <a:endParaRPr lang="en-US" sz="3200" dirty="0"/>
          </a:p>
        </p:txBody>
      </p:sp>
      <p:sp>
        <p:nvSpPr>
          <p:cNvPr id="4" name="TextBox 3"/>
          <p:cNvSpPr txBox="1"/>
          <p:nvPr/>
        </p:nvSpPr>
        <p:spPr>
          <a:xfrm>
            <a:off x="4572000" y="1484784"/>
            <a:ext cx="2736304" cy="584776"/>
          </a:xfrm>
          <a:prstGeom prst="rect">
            <a:avLst/>
          </a:prstGeom>
          <a:noFill/>
        </p:spPr>
        <p:txBody>
          <a:bodyPr wrap="square" rtlCol="0">
            <a:spAutoFit/>
          </a:bodyPr>
          <a:lstStyle/>
          <a:p>
            <a:r>
              <a:rPr lang="en-US" sz="3200" dirty="0" smtClean="0"/>
              <a:t>Bible (words)</a:t>
            </a:r>
            <a:endParaRPr lang="en-US" sz="3200" dirty="0"/>
          </a:p>
        </p:txBody>
      </p:sp>
      <p:sp>
        <p:nvSpPr>
          <p:cNvPr id="5" name="TextBox 4"/>
          <p:cNvSpPr txBox="1"/>
          <p:nvPr/>
        </p:nvSpPr>
        <p:spPr>
          <a:xfrm>
            <a:off x="395536" y="3204264"/>
            <a:ext cx="3816424" cy="3046988"/>
          </a:xfrm>
          <a:prstGeom prst="rect">
            <a:avLst/>
          </a:prstGeom>
          <a:noFill/>
        </p:spPr>
        <p:txBody>
          <a:bodyPr wrap="square" rtlCol="0">
            <a:spAutoFit/>
          </a:bodyPr>
          <a:lstStyle/>
          <a:p>
            <a:r>
              <a:rPr lang="en-US" sz="3200" dirty="0" smtClean="0">
                <a:solidFill>
                  <a:srgbClr val="FF0000"/>
                </a:solidFill>
              </a:rPr>
              <a:t>Science</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How</a:t>
            </a:r>
          </a:p>
          <a:p>
            <a:r>
              <a:rPr lang="en-US" sz="3200" dirty="0" smtClean="0">
                <a:solidFill>
                  <a:srgbClr val="0000FF"/>
                </a:solidFill>
              </a:rPr>
              <a:t>Why (natural)</a:t>
            </a:r>
          </a:p>
        </p:txBody>
      </p:sp>
      <p:sp>
        <p:nvSpPr>
          <p:cNvPr id="6" name="TextBox 5"/>
          <p:cNvSpPr txBox="1"/>
          <p:nvPr/>
        </p:nvSpPr>
        <p:spPr>
          <a:xfrm>
            <a:off x="4572000" y="3204264"/>
            <a:ext cx="2736304" cy="3046988"/>
          </a:xfrm>
          <a:prstGeom prst="rect">
            <a:avLst/>
          </a:prstGeom>
          <a:noFill/>
        </p:spPr>
        <p:txBody>
          <a:bodyPr wrap="square" rtlCol="0">
            <a:spAutoFit/>
          </a:bodyPr>
          <a:lstStyle/>
          <a:p>
            <a:r>
              <a:rPr lang="en-US" sz="3200" dirty="0" smtClean="0">
                <a:solidFill>
                  <a:srgbClr val="FF0000"/>
                </a:solidFill>
              </a:rPr>
              <a:t>Theology</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Why </a:t>
            </a:r>
          </a:p>
          <a:p>
            <a:r>
              <a:rPr lang="en-US" sz="3200" dirty="0" smtClean="0">
                <a:solidFill>
                  <a:srgbClr val="0000FF"/>
                </a:solidFill>
              </a:rPr>
              <a:t>For whom</a:t>
            </a:r>
          </a:p>
        </p:txBody>
      </p:sp>
      <p:cxnSp>
        <p:nvCxnSpPr>
          <p:cNvPr id="8" name="Straight Arrow Connector 7"/>
          <p:cNvCxnSpPr/>
          <p:nvPr/>
        </p:nvCxnSpPr>
        <p:spPr bwMode="auto">
          <a:xfrm>
            <a:off x="2411760"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6" idx="0"/>
          </p:cNvCxnSpPr>
          <p:nvPr/>
        </p:nvCxnSpPr>
        <p:spPr bwMode="auto">
          <a:xfrm>
            <a:off x="5940152"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771800" y="2420888"/>
            <a:ext cx="2736304" cy="584776"/>
          </a:xfrm>
          <a:prstGeom prst="rect">
            <a:avLst/>
          </a:prstGeom>
          <a:noFill/>
        </p:spPr>
        <p:txBody>
          <a:bodyPr wrap="square" rtlCol="0">
            <a:spAutoFit/>
          </a:bodyPr>
          <a:lstStyle/>
          <a:p>
            <a:r>
              <a:rPr lang="en-US" sz="3200" dirty="0">
                <a:solidFill>
                  <a:srgbClr val="FF0000"/>
                </a:solidFill>
              </a:rPr>
              <a:t>i</a:t>
            </a:r>
            <a:r>
              <a:rPr lang="en-US" sz="3200" dirty="0" smtClean="0">
                <a:solidFill>
                  <a:srgbClr val="FF0000"/>
                </a:solidFill>
              </a:rPr>
              <a:t>nterpreted by</a:t>
            </a:r>
            <a:endParaRPr lang="en-US" sz="3200" dirty="0">
              <a:solidFill>
                <a:srgbClr val="FF0000"/>
              </a:solidFill>
            </a:endParaRPr>
          </a:p>
        </p:txBody>
      </p:sp>
      <p:cxnSp>
        <p:nvCxnSpPr>
          <p:cNvPr id="11" name="Straight Arrow Connector 10"/>
          <p:cNvCxnSpPr/>
          <p:nvPr/>
        </p:nvCxnSpPr>
        <p:spPr bwMode="auto">
          <a:xfrm>
            <a:off x="2411760"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5940152"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2771800" y="3935958"/>
            <a:ext cx="2736304" cy="1077218"/>
          </a:xfrm>
          <a:prstGeom prst="rect">
            <a:avLst/>
          </a:prstGeom>
          <a:noFill/>
        </p:spPr>
        <p:txBody>
          <a:bodyPr wrap="square" rtlCol="0">
            <a:spAutoFit/>
          </a:bodyPr>
          <a:lstStyle/>
          <a:p>
            <a:r>
              <a:rPr lang="en-US" sz="3200" dirty="0" smtClean="0">
                <a:solidFill>
                  <a:srgbClr val="0000FF"/>
                </a:solidFill>
              </a:rPr>
              <a:t>Answers questions</a:t>
            </a:r>
            <a:endParaRPr lang="en-US" sz="3200" dirty="0">
              <a:solidFill>
                <a:srgbClr val="0000FF"/>
              </a:solidFill>
            </a:endParaRPr>
          </a:p>
        </p:txBody>
      </p:sp>
    </p:spTree>
    <p:extLst>
      <p:ext uri="{BB962C8B-B14F-4D97-AF65-F5344CB8AC3E}">
        <p14:creationId xmlns:p14="http://schemas.microsoft.com/office/powerpoint/2010/main" val="40046364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2576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b="1" dirty="0" smtClean="0">
                <a:solidFill>
                  <a:srgbClr val="008000"/>
                </a:solidFill>
                <a:latin typeface="Times New Roman" charset="0"/>
              </a:rPr>
              <a:t>Book of Gods word and works</a:t>
            </a:r>
            <a:endParaRPr lang="en-GB" b="1" dirty="0">
              <a:solidFill>
                <a:srgbClr val="008000"/>
              </a:solidFill>
              <a:latin typeface="Times New Roman" charset="0"/>
            </a:endParaRPr>
          </a:p>
        </p:txBody>
      </p:sp>
      <p:sp>
        <p:nvSpPr>
          <p:cNvPr id="3" name="TextBox 2"/>
          <p:cNvSpPr txBox="1"/>
          <p:nvPr/>
        </p:nvSpPr>
        <p:spPr>
          <a:xfrm>
            <a:off x="971600" y="1484784"/>
            <a:ext cx="2736304" cy="584776"/>
          </a:xfrm>
          <a:prstGeom prst="rect">
            <a:avLst/>
          </a:prstGeom>
          <a:noFill/>
        </p:spPr>
        <p:txBody>
          <a:bodyPr wrap="square" rtlCol="0">
            <a:spAutoFit/>
          </a:bodyPr>
          <a:lstStyle/>
          <a:p>
            <a:r>
              <a:rPr lang="en-US" sz="3200" dirty="0" smtClean="0"/>
              <a:t>Nature (works)</a:t>
            </a:r>
            <a:endParaRPr lang="en-US" sz="3200" dirty="0"/>
          </a:p>
        </p:txBody>
      </p:sp>
      <p:sp>
        <p:nvSpPr>
          <p:cNvPr id="4" name="TextBox 3"/>
          <p:cNvSpPr txBox="1"/>
          <p:nvPr/>
        </p:nvSpPr>
        <p:spPr>
          <a:xfrm>
            <a:off x="4572000" y="1484784"/>
            <a:ext cx="2736304" cy="584776"/>
          </a:xfrm>
          <a:prstGeom prst="rect">
            <a:avLst/>
          </a:prstGeom>
          <a:noFill/>
        </p:spPr>
        <p:txBody>
          <a:bodyPr wrap="square" rtlCol="0">
            <a:spAutoFit/>
          </a:bodyPr>
          <a:lstStyle/>
          <a:p>
            <a:r>
              <a:rPr lang="en-US" sz="3200" dirty="0" smtClean="0"/>
              <a:t>Bible (words)</a:t>
            </a:r>
            <a:endParaRPr lang="en-US" sz="3200" dirty="0"/>
          </a:p>
        </p:txBody>
      </p:sp>
      <p:sp>
        <p:nvSpPr>
          <p:cNvPr id="5" name="TextBox 4"/>
          <p:cNvSpPr txBox="1"/>
          <p:nvPr/>
        </p:nvSpPr>
        <p:spPr>
          <a:xfrm>
            <a:off x="395536" y="3204264"/>
            <a:ext cx="3816424" cy="3046988"/>
          </a:xfrm>
          <a:prstGeom prst="rect">
            <a:avLst/>
          </a:prstGeom>
          <a:noFill/>
        </p:spPr>
        <p:txBody>
          <a:bodyPr wrap="square" rtlCol="0">
            <a:spAutoFit/>
          </a:bodyPr>
          <a:lstStyle/>
          <a:p>
            <a:r>
              <a:rPr lang="en-US" sz="3200" dirty="0" smtClean="0">
                <a:solidFill>
                  <a:srgbClr val="FF0000"/>
                </a:solidFill>
              </a:rPr>
              <a:t>Science</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How</a:t>
            </a:r>
          </a:p>
          <a:p>
            <a:r>
              <a:rPr lang="en-US" sz="3200" dirty="0" smtClean="0">
                <a:solidFill>
                  <a:srgbClr val="0000FF"/>
                </a:solidFill>
              </a:rPr>
              <a:t>Why (natural)</a:t>
            </a:r>
          </a:p>
        </p:txBody>
      </p:sp>
      <p:sp>
        <p:nvSpPr>
          <p:cNvPr id="6" name="TextBox 5"/>
          <p:cNvSpPr txBox="1"/>
          <p:nvPr/>
        </p:nvSpPr>
        <p:spPr>
          <a:xfrm>
            <a:off x="4572000" y="3204264"/>
            <a:ext cx="2736304" cy="3046988"/>
          </a:xfrm>
          <a:prstGeom prst="rect">
            <a:avLst/>
          </a:prstGeom>
          <a:noFill/>
        </p:spPr>
        <p:txBody>
          <a:bodyPr wrap="square" rtlCol="0">
            <a:spAutoFit/>
          </a:bodyPr>
          <a:lstStyle/>
          <a:p>
            <a:r>
              <a:rPr lang="en-US" sz="3200" dirty="0" smtClean="0">
                <a:solidFill>
                  <a:srgbClr val="FF0000"/>
                </a:solidFill>
              </a:rPr>
              <a:t>Theology</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Why </a:t>
            </a:r>
          </a:p>
          <a:p>
            <a:r>
              <a:rPr lang="en-US" sz="3200" dirty="0" smtClean="0">
                <a:solidFill>
                  <a:srgbClr val="0000FF"/>
                </a:solidFill>
              </a:rPr>
              <a:t>For whom</a:t>
            </a:r>
          </a:p>
        </p:txBody>
      </p:sp>
      <p:cxnSp>
        <p:nvCxnSpPr>
          <p:cNvPr id="8" name="Straight Arrow Connector 7"/>
          <p:cNvCxnSpPr/>
          <p:nvPr/>
        </p:nvCxnSpPr>
        <p:spPr bwMode="auto">
          <a:xfrm>
            <a:off x="2411760"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6" idx="0"/>
          </p:cNvCxnSpPr>
          <p:nvPr/>
        </p:nvCxnSpPr>
        <p:spPr bwMode="auto">
          <a:xfrm>
            <a:off x="5940152"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771800" y="2420888"/>
            <a:ext cx="2736304" cy="584776"/>
          </a:xfrm>
          <a:prstGeom prst="rect">
            <a:avLst/>
          </a:prstGeom>
          <a:noFill/>
        </p:spPr>
        <p:txBody>
          <a:bodyPr wrap="square" rtlCol="0">
            <a:spAutoFit/>
          </a:bodyPr>
          <a:lstStyle/>
          <a:p>
            <a:r>
              <a:rPr lang="en-US" sz="3200" dirty="0">
                <a:solidFill>
                  <a:srgbClr val="FF0000"/>
                </a:solidFill>
              </a:rPr>
              <a:t>i</a:t>
            </a:r>
            <a:r>
              <a:rPr lang="en-US" sz="3200" dirty="0" smtClean="0">
                <a:solidFill>
                  <a:srgbClr val="FF0000"/>
                </a:solidFill>
              </a:rPr>
              <a:t>nterpreted by</a:t>
            </a:r>
            <a:endParaRPr lang="en-US" sz="3200" dirty="0">
              <a:solidFill>
                <a:srgbClr val="FF0000"/>
              </a:solidFill>
            </a:endParaRPr>
          </a:p>
        </p:txBody>
      </p:sp>
      <p:cxnSp>
        <p:nvCxnSpPr>
          <p:cNvPr id="11" name="Straight Arrow Connector 10"/>
          <p:cNvCxnSpPr/>
          <p:nvPr/>
        </p:nvCxnSpPr>
        <p:spPr bwMode="auto">
          <a:xfrm>
            <a:off x="2411760"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5940152"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2771800" y="3935958"/>
            <a:ext cx="2736304" cy="1077218"/>
          </a:xfrm>
          <a:prstGeom prst="rect">
            <a:avLst/>
          </a:prstGeom>
          <a:noFill/>
        </p:spPr>
        <p:txBody>
          <a:bodyPr wrap="square" rtlCol="0">
            <a:spAutoFit/>
          </a:bodyPr>
          <a:lstStyle/>
          <a:p>
            <a:r>
              <a:rPr lang="en-US" sz="3200" dirty="0" smtClean="0">
                <a:solidFill>
                  <a:srgbClr val="0000FF"/>
                </a:solidFill>
              </a:rPr>
              <a:t>Answers questions</a:t>
            </a:r>
            <a:endParaRPr lang="en-US" sz="3200" dirty="0">
              <a:solidFill>
                <a:srgbClr val="0000FF"/>
              </a:solidFill>
            </a:endParaRPr>
          </a:p>
        </p:txBody>
      </p:sp>
      <p:sp>
        <p:nvSpPr>
          <p:cNvPr id="7" name="Oval 6"/>
          <p:cNvSpPr/>
          <p:nvPr/>
        </p:nvSpPr>
        <p:spPr bwMode="auto">
          <a:xfrm>
            <a:off x="827584" y="5031432"/>
            <a:ext cx="3240360" cy="1709936"/>
          </a:xfrm>
          <a:prstGeom prst="ellipse">
            <a:avLst/>
          </a:prstGeom>
          <a:solidFill>
            <a:srgbClr val="FF0000">
              <a:alpha val="39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Oval 15"/>
          <p:cNvSpPr/>
          <p:nvPr/>
        </p:nvSpPr>
        <p:spPr bwMode="auto">
          <a:xfrm>
            <a:off x="4283968" y="5051140"/>
            <a:ext cx="3240360" cy="1709936"/>
          </a:xfrm>
          <a:prstGeom prst="ellipse">
            <a:avLst/>
          </a:prstGeom>
          <a:solidFill>
            <a:srgbClr val="006600">
              <a:alpha val="39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887315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2576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b="1" dirty="0" smtClean="0">
                <a:solidFill>
                  <a:srgbClr val="008000"/>
                </a:solidFill>
                <a:latin typeface="Times New Roman" charset="0"/>
              </a:rPr>
              <a:t>Book of Gods word and works</a:t>
            </a:r>
            <a:endParaRPr lang="en-GB" b="1" dirty="0">
              <a:solidFill>
                <a:srgbClr val="008000"/>
              </a:solidFill>
              <a:latin typeface="Times New Roman" charset="0"/>
            </a:endParaRPr>
          </a:p>
        </p:txBody>
      </p:sp>
      <p:sp>
        <p:nvSpPr>
          <p:cNvPr id="3" name="TextBox 2"/>
          <p:cNvSpPr txBox="1"/>
          <p:nvPr/>
        </p:nvSpPr>
        <p:spPr>
          <a:xfrm>
            <a:off x="971600" y="1484784"/>
            <a:ext cx="2736304" cy="584776"/>
          </a:xfrm>
          <a:prstGeom prst="rect">
            <a:avLst/>
          </a:prstGeom>
          <a:noFill/>
        </p:spPr>
        <p:txBody>
          <a:bodyPr wrap="square" rtlCol="0">
            <a:spAutoFit/>
          </a:bodyPr>
          <a:lstStyle/>
          <a:p>
            <a:r>
              <a:rPr lang="en-US" sz="3200" dirty="0" smtClean="0"/>
              <a:t>Nature (works)</a:t>
            </a:r>
            <a:endParaRPr lang="en-US" sz="3200" dirty="0"/>
          </a:p>
        </p:txBody>
      </p:sp>
      <p:sp>
        <p:nvSpPr>
          <p:cNvPr id="4" name="TextBox 3"/>
          <p:cNvSpPr txBox="1"/>
          <p:nvPr/>
        </p:nvSpPr>
        <p:spPr>
          <a:xfrm>
            <a:off x="4572000" y="1484784"/>
            <a:ext cx="2736304" cy="584776"/>
          </a:xfrm>
          <a:prstGeom prst="rect">
            <a:avLst/>
          </a:prstGeom>
          <a:noFill/>
        </p:spPr>
        <p:txBody>
          <a:bodyPr wrap="square" rtlCol="0">
            <a:spAutoFit/>
          </a:bodyPr>
          <a:lstStyle/>
          <a:p>
            <a:r>
              <a:rPr lang="en-US" sz="3200" dirty="0" smtClean="0"/>
              <a:t>Bible (words)</a:t>
            </a:r>
            <a:endParaRPr lang="en-US" sz="3200" dirty="0"/>
          </a:p>
        </p:txBody>
      </p:sp>
      <p:sp>
        <p:nvSpPr>
          <p:cNvPr id="5" name="TextBox 4"/>
          <p:cNvSpPr txBox="1"/>
          <p:nvPr/>
        </p:nvSpPr>
        <p:spPr>
          <a:xfrm>
            <a:off x="395536" y="3204264"/>
            <a:ext cx="3816424" cy="3046988"/>
          </a:xfrm>
          <a:prstGeom prst="rect">
            <a:avLst/>
          </a:prstGeom>
          <a:noFill/>
        </p:spPr>
        <p:txBody>
          <a:bodyPr wrap="square" rtlCol="0">
            <a:spAutoFit/>
          </a:bodyPr>
          <a:lstStyle/>
          <a:p>
            <a:r>
              <a:rPr lang="en-US" sz="3200" dirty="0" smtClean="0">
                <a:solidFill>
                  <a:srgbClr val="FF0000"/>
                </a:solidFill>
              </a:rPr>
              <a:t>Science</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How</a:t>
            </a:r>
          </a:p>
          <a:p>
            <a:r>
              <a:rPr lang="en-US" sz="3200" dirty="0" smtClean="0">
                <a:solidFill>
                  <a:srgbClr val="0000FF"/>
                </a:solidFill>
              </a:rPr>
              <a:t>Why (natural)</a:t>
            </a:r>
          </a:p>
        </p:txBody>
      </p:sp>
      <p:sp>
        <p:nvSpPr>
          <p:cNvPr id="6" name="TextBox 5"/>
          <p:cNvSpPr txBox="1"/>
          <p:nvPr/>
        </p:nvSpPr>
        <p:spPr>
          <a:xfrm>
            <a:off x="4572000" y="3204264"/>
            <a:ext cx="2736304" cy="3046988"/>
          </a:xfrm>
          <a:prstGeom prst="rect">
            <a:avLst/>
          </a:prstGeom>
          <a:noFill/>
        </p:spPr>
        <p:txBody>
          <a:bodyPr wrap="square" rtlCol="0">
            <a:spAutoFit/>
          </a:bodyPr>
          <a:lstStyle/>
          <a:p>
            <a:r>
              <a:rPr lang="en-US" sz="3200" dirty="0" smtClean="0">
                <a:solidFill>
                  <a:srgbClr val="FF0000"/>
                </a:solidFill>
              </a:rPr>
              <a:t>Theology</a:t>
            </a:r>
          </a:p>
          <a:p>
            <a:endParaRPr lang="en-US" sz="3200" dirty="0">
              <a:solidFill>
                <a:srgbClr val="FF0000"/>
              </a:solidFill>
            </a:endParaRPr>
          </a:p>
          <a:p>
            <a:endParaRPr lang="en-US" sz="3200" dirty="0" smtClean="0">
              <a:solidFill>
                <a:srgbClr val="FF0000"/>
              </a:solidFill>
            </a:endParaRPr>
          </a:p>
          <a:p>
            <a:endParaRPr lang="en-US" sz="3200" dirty="0" smtClean="0">
              <a:solidFill>
                <a:srgbClr val="FF0000"/>
              </a:solidFill>
            </a:endParaRPr>
          </a:p>
          <a:p>
            <a:r>
              <a:rPr lang="en-US" sz="3200" dirty="0" smtClean="0">
                <a:solidFill>
                  <a:srgbClr val="0000FF"/>
                </a:solidFill>
              </a:rPr>
              <a:t>Why </a:t>
            </a:r>
          </a:p>
          <a:p>
            <a:r>
              <a:rPr lang="en-US" sz="3200" dirty="0" smtClean="0">
                <a:solidFill>
                  <a:srgbClr val="0000FF"/>
                </a:solidFill>
              </a:rPr>
              <a:t>For whom</a:t>
            </a:r>
          </a:p>
        </p:txBody>
      </p:sp>
      <p:cxnSp>
        <p:nvCxnSpPr>
          <p:cNvPr id="8" name="Straight Arrow Connector 7"/>
          <p:cNvCxnSpPr/>
          <p:nvPr/>
        </p:nvCxnSpPr>
        <p:spPr bwMode="auto">
          <a:xfrm>
            <a:off x="2411760"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endCxn id="6" idx="0"/>
          </p:cNvCxnSpPr>
          <p:nvPr/>
        </p:nvCxnSpPr>
        <p:spPr bwMode="auto">
          <a:xfrm>
            <a:off x="5940152" y="2204864"/>
            <a:ext cx="0" cy="999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771800" y="2420888"/>
            <a:ext cx="2736304" cy="584776"/>
          </a:xfrm>
          <a:prstGeom prst="rect">
            <a:avLst/>
          </a:prstGeom>
          <a:noFill/>
        </p:spPr>
        <p:txBody>
          <a:bodyPr wrap="square" rtlCol="0">
            <a:spAutoFit/>
          </a:bodyPr>
          <a:lstStyle/>
          <a:p>
            <a:r>
              <a:rPr lang="en-US" sz="3200" dirty="0">
                <a:solidFill>
                  <a:srgbClr val="FF0000"/>
                </a:solidFill>
              </a:rPr>
              <a:t>i</a:t>
            </a:r>
            <a:r>
              <a:rPr lang="en-US" sz="3200" dirty="0" smtClean="0">
                <a:solidFill>
                  <a:srgbClr val="FF0000"/>
                </a:solidFill>
              </a:rPr>
              <a:t>nterpreted by</a:t>
            </a:r>
            <a:endParaRPr lang="en-US" sz="3200" dirty="0">
              <a:solidFill>
                <a:srgbClr val="FF0000"/>
              </a:solidFill>
            </a:endParaRPr>
          </a:p>
        </p:txBody>
      </p:sp>
      <p:cxnSp>
        <p:nvCxnSpPr>
          <p:cNvPr id="11" name="Straight Arrow Connector 10"/>
          <p:cNvCxnSpPr/>
          <p:nvPr/>
        </p:nvCxnSpPr>
        <p:spPr bwMode="auto">
          <a:xfrm>
            <a:off x="2411760"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5940152" y="3941768"/>
            <a:ext cx="0" cy="999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2771800" y="3935958"/>
            <a:ext cx="2736304" cy="1077218"/>
          </a:xfrm>
          <a:prstGeom prst="rect">
            <a:avLst/>
          </a:prstGeom>
          <a:noFill/>
        </p:spPr>
        <p:txBody>
          <a:bodyPr wrap="square" rtlCol="0">
            <a:spAutoFit/>
          </a:bodyPr>
          <a:lstStyle/>
          <a:p>
            <a:r>
              <a:rPr lang="en-US" sz="3200" dirty="0" smtClean="0">
                <a:solidFill>
                  <a:srgbClr val="0000FF"/>
                </a:solidFill>
              </a:rPr>
              <a:t>Answers questions</a:t>
            </a:r>
            <a:endParaRPr lang="en-US" sz="3200" dirty="0">
              <a:solidFill>
                <a:srgbClr val="0000FF"/>
              </a:solidFill>
            </a:endParaRPr>
          </a:p>
        </p:txBody>
      </p:sp>
      <p:sp>
        <p:nvSpPr>
          <p:cNvPr id="7" name="Oval 6"/>
          <p:cNvSpPr/>
          <p:nvPr/>
        </p:nvSpPr>
        <p:spPr bwMode="auto">
          <a:xfrm>
            <a:off x="827584" y="5031432"/>
            <a:ext cx="3744416" cy="1709936"/>
          </a:xfrm>
          <a:prstGeom prst="ellipse">
            <a:avLst/>
          </a:prstGeom>
          <a:solidFill>
            <a:srgbClr val="FF0000">
              <a:alpha val="39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Oval 15"/>
          <p:cNvSpPr/>
          <p:nvPr/>
        </p:nvSpPr>
        <p:spPr bwMode="auto">
          <a:xfrm>
            <a:off x="3923928" y="5051140"/>
            <a:ext cx="3600400" cy="1709936"/>
          </a:xfrm>
          <a:prstGeom prst="ellipse">
            <a:avLst/>
          </a:prstGeom>
          <a:solidFill>
            <a:srgbClr val="006600">
              <a:alpha val="39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505106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xplo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269133"/>
            <a:ext cx="5328592" cy="5535241"/>
          </a:xfrm>
          <a:prstGeom prst="rect">
            <a:avLst/>
          </a:prstGeom>
        </p:spPr>
      </p:pic>
      <p:sp>
        <p:nvSpPr>
          <p:cNvPr id="24583" name="AutoShape 8"/>
          <p:cNvSpPr>
            <a:spLocks noChangeArrowheads="1"/>
          </p:cNvSpPr>
          <p:nvPr/>
        </p:nvSpPr>
        <p:spPr bwMode="auto">
          <a:xfrm>
            <a:off x="3780755" y="6103466"/>
            <a:ext cx="381000" cy="381000"/>
          </a:xfrm>
          <a:custGeom>
            <a:avLst/>
            <a:gdLst>
              <a:gd name="T0" fmla="*/ 0 w 381000"/>
              <a:gd name="T1" fmla="*/ 145529 h 381000"/>
              <a:gd name="T2" fmla="*/ 145530 w 381000"/>
              <a:gd name="T3" fmla="*/ 145530 h 381000"/>
              <a:gd name="T4" fmla="*/ 190500 w 381000"/>
              <a:gd name="T5" fmla="*/ 0 h 381000"/>
              <a:gd name="T6" fmla="*/ 235470 w 381000"/>
              <a:gd name="T7" fmla="*/ 145530 h 381000"/>
              <a:gd name="T8" fmla="*/ 381000 w 381000"/>
              <a:gd name="T9" fmla="*/ 145529 h 381000"/>
              <a:gd name="T10" fmla="*/ 263263 w 381000"/>
              <a:gd name="T11" fmla="*/ 235470 h 381000"/>
              <a:gd name="T12" fmla="*/ 308235 w 381000"/>
              <a:gd name="T13" fmla="*/ 380999 h 381000"/>
              <a:gd name="T14" fmla="*/ 190500 w 381000"/>
              <a:gd name="T15" fmla="*/ 291056 h 381000"/>
              <a:gd name="T16" fmla="*/ 72765 w 381000"/>
              <a:gd name="T17" fmla="*/ 380999 h 381000"/>
              <a:gd name="T18" fmla="*/ 117737 w 381000"/>
              <a:gd name="T19" fmla="*/ 235470 h 381000"/>
              <a:gd name="T20" fmla="*/ 0 w 381000"/>
              <a:gd name="T21" fmla="*/ 145529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 name="Rectangle 2"/>
          <p:cNvSpPr txBox="1">
            <a:spLocks noChangeArrowheads="1"/>
          </p:cNvSpPr>
          <p:nvPr/>
        </p:nvSpPr>
        <p:spPr>
          <a:xfrm>
            <a:off x="395536" y="-171400"/>
            <a:ext cx="8153400" cy="2438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GB" sz="5400" b="1" dirty="0" smtClean="0">
                <a:solidFill>
                  <a:srgbClr val="FFFF00"/>
                </a:solidFill>
                <a:latin typeface="Times New Roman" charset="0"/>
              </a:rPr>
              <a:t>The beginning (Universe) </a:t>
            </a:r>
          </a:p>
          <a:p>
            <a:pPr algn="l" eaLnBrk="1" hangingPunct="1">
              <a:defRPr/>
            </a:pPr>
            <a:r>
              <a:rPr lang="en-GB" sz="5400" b="1" dirty="0" smtClean="0">
                <a:solidFill>
                  <a:srgbClr val="FFFF00"/>
                </a:solidFill>
                <a:latin typeface="Times New Roman" charset="0"/>
              </a:rPr>
              <a:t>according to </a:t>
            </a:r>
          </a:p>
          <a:p>
            <a:pPr algn="l" eaLnBrk="1" hangingPunct="1">
              <a:defRPr/>
            </a:pPr>
            <a:r>
              <a:rPr lang="en-GB" sz="5400" b="1" dirty="0" smtClean="0">
                <a:solidFill>
                  <a:srgbClr val="FFFF00"/>
                </a:solidFill>
                <a:latin typeface="Times New Roman" charset="0"/>
              </a:rPr>
              <a:t>science</a:t>
            </a:r>
            <a:endParaRPr lang="en-GB" sz="3600" b="1" dirty="0">
              <a:solidFill>
                <a:srgbClr val="FFFF00"/>
              </a:solidFill>
              <a:latin typeface="Times New Roman" charset="0"/>
            </a:endParaRPr>
          </a:p>
        </p:txBody>
      </p:sp>
    </p:spTree>
    <p:extLst>
      <p:ext uri="{BB962C8B-B14F-4D97-AF65-F5344CB8AC3E}">
        <p14:creationId xmlns:p14="http://schemas.microsoft.com/office/powerpoint/2010/main" val="2616337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7" name="Picture 2" descr="milkyway_infra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4545013"/>
            <a:ext cx="609758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descr="spiral4"/>
          <p:cNvPicPr>
            <a:picLocks noChangeAspect="1" noChangeArrowheads="1"/>
          </p:cNvPicPr>
          <p:nvPr/>
        </p:nvPicPr>
        <p:blipFill>
          <a:blip r:embed="rId3">
            <a:extLst>
              <a:ext uri="{28A0092B-C50C-407E-A947-70E740481C1C}">
                <a14:useLocalDpi xmlns:a14="http://schemas.microsoft.com/office/drawing/2010/main" val="0"/>
              </a:ext>
            </a:extLst>
          </a:blip>
          <a:srcRect l="7382" t="8597" r="7382" b="12035"/>
          <a:stretch>
            <a:fillRect/>
          </a:stretch>
        </p:blipFill>
        <p:spPr bwMode="auto">
          <a:xfrm>
            <a:off x="1674813" y="376238"/>
            <a:ext cx="6097587"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Line 4"/>
          <p:cNvSpPr>
            <a:spLocks noChangeShapeType="1"/>
          </p:cNvSpPr>
          <p:nvPr/>
        </p:nvSpPr>
        <p:spPr bwMode="auto">
          <a:xfrm>
            <a:off x="3200400" y="2133600"/>
            <a:ext cx="0" cy="37338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10245" name="Line 5"/>
          <p:cNvSpPr>
            <a:spLocks noChangeShapeType="1"/>
          </p:cNvSpPr>
          <p:nvPr/>
        </p:nvSpPr>
        <p:spPr bwMode="auto">
          <a:xfrm>
            <a:off x="2362200" y="838200"/>
            <a:ext cx="5410200" cy="0"/>
          </a:xfrm>
          <a:prstGeom prst="line">
            <a:avLst/>
          </a:prstGeom>
          <a:noFill/>
          <a:ln w="254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10246" name="Text Box 6"/>
          <p:cNvSpPr txBox="1">
            <a:spLocks noChangeArrowheads="1"/>
          </p:cNvSpPr>
          <p:nvPr/>
        </p:nvSpPr>
        <p:spPr bwMode="auto">
          <a:xfrm>
            <a:off x="2438400" y="2286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GB" smtClean="0">
                <a:solidFill>
                  <a:srgbClr val="FFFFFF"/>
                </a:solidFill>
              </a:rPr>
              <a:t>100,000 light years, 100,000 million stars</a:t>
            </a:r>
          </a:p>
        </p:txBody>
      </p:sp>
      <p:sp>
        <p:nvSpPr>
          <p:cNvPr id="10247" name="Text Box 7"/>
          <p:cNvSpPr txBox="1">
            <a:spLocks noChangeArrowheads="1"/>
          </p:cNvSpPr>
          <p:nvPr/>
        </p:nvSpPr>
        <p:spPr bwMode="auto">
          <a:xfrm>
            <a:off x="2362200" y="3429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GB" smtClean="0">
                <a:solidFill>
                  <a:srgbClr val="FFFF00"/>
                </a:solidFill>
              </a:rPr>
              <a:t>Sun</a:t>
            </a:r>
          </a:p>
        </p:txBody>
      </p:sp>
      <p:sp>
        <p:nvSpPr>
          <p:cNvPr id="24583" name="AutoShape 8"/>
          <p:cNvSpPr>
            <a:spLocks noChangeArrowheads="1"/>
          </p:cNvSpPr>
          <p:nvPr/>
        </p:nvSpPr>
        <p:spPr bwMode="auto">
          <a:xfrm>
            <a:off x="2971800" y="5715000"/>
            <a:ext cx="381000" cy="381000"/>
          </a:xfrm>
          <a:custGeom>
            <a:avLst/>
            <a:gdLst>
              <a:gd name="T0" fmla="*/ 0 w 381000"/>
              <a:gd name="T1" fmla="*/ 145529 h 381000"/>
              <a:gd name="T2" fmla="*/ 145530 w 381000"/>
              <a:gd name="T3" fmla="*/ 145530 h 381000"/>
              <a:gd name="T4" fmla="*/ 190500 w 381000"/>
              <a:gd name="T5" fmla="*/ 0 h 381000"/>
              <a:gd name="T6" fmla="*/ 235470 w 381000"/>
              <a:gd name="T7" fmla="*/ 145530 h 381000"/>
              <a:gd name="T8" fmla="*/ 381000 w 381000"/>
              <a:gd name="T9" fmla="*/ 145529 h 381000"/>
              <a:gd name="T10" fmla="*/ 263263 w 381000"/>
              <a:gd name="T11" fmla="*/ 235470 h 381000"/>
              <a:gd name="T12" fmla="*/ 308235 w 381000"/>
              <a:gd name="T13" fmla="*/ 380999 h 381000"/>
              <a:gd name="T14" fmla="*/ 190500 w 381000"/>
              <a:gd name="T15" fmla="*/ 291056 h 381000"/>
              <a:gd name="T16" fmla="*/ 72765 w 381000"/>
              <a:gd name="T17" fmla="*/ 380999 h 381000"/>
              <a:gd name="T18" fmla="*/ 117737 w 381000"/>
              <a:gd name="T19" fmla="*/ 235470 h 381000"/>
              <a:gd name="T20" fmla="*/ 0 w 381000"/>
              <a:gd name="T21" fmla="*/ 145529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4584" name="AutoShape 9"/>
          <p:cNvSpPr>
            <a:spLocks noChangeArrowheads="1"/>
          </p:cNvSpPr>
          <p:nvPr/>
        </p:nvSpPr>
        <p:spPr bwMode="auto">
          <a:xfrm>
            <a:off x="2971800" y="1828800"/>
            <a:ext cx="381000" cy="381000"/>
          </a:xfrm>
          <a:custGeom>
            <a:avLst/>
            <a:gdLst>
              <a:gd name="T0" fmla="*/ 0 w 381000"/>
              <a:gd name="T1" fmla="*/ 145529 h 381000"/>
              <a:gd name="T2" fmla="*/ 145530 w 381000"/>
              <a:gd name="T3" fmla="*/ 145530 h 381000"/>
              <a:gd name="T4" fmla="*/ 190500 w 381000"/>
              <a:gd name="T5" fmla="*/ 0 h 381000"/>
              <a:gd name="T6" fmla="*/ 235470 w 381000"/>
              <a:gd name="T7" fmla="*/ 145530 h 381000"/>
              <a:gd name="T8" fmla="*/ 381000 w 381000"/>
              <a:gd name="T9" fmla="*/ 145529 h 381000"/>
              <a:gd name="T10" fmla="*/ 263263 w 381000"/>
              <a:gd name="T11" fmla="*/ 235470 h 381000"/>
              <a:gd name="T12" fmla="*/ 308235 w 381000"/>
              <a:gd name="T13" fmla="*/ 380999 h 381000"/>
              <a:gd name="T14" fmla="*/ 190500 w 381000"/>
              <a:gd name="T15" fmla="*/ 291056 h 381000"/>
              <a:gd name="T16" fmla="*/ 72765 w 381000"/>
              <a:gd name="T17" fmla="*/ 380999 h 381000"/>
              <a:gd name="T18" fmla="*/ 117737 w 381000"/>
              <a:gd name="T19" fmla="*/ 235470 h 381000"/>
              <a:gd name="T20" fmla="*/ 0 w 381000"/>
              <a:gd name="T21" fmla="*/ 145529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42682229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A real (rocket!) scientist</a:t>
            </a:r>
          </a:p>
        </p:txBody>
      </p:sp>
      <p:sp>
        <p:nvSpPr>
          <p:cNvPr id="8" name="Rectangle 3"/>
          <p:cNvSpPr txBox="1">
            <a:spLocks noChangeArrowheads="1"/>
          </p:cNvSpPr>
          <p:nvPr/>
        </p:nvSpPr>
        <p:spPr bwMode="auto">
          <a:xfrm>
            <a:off x="457200" y="1466850"/>
            <a:ext cx="41862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a:buFont typeface="Arial" pitchFamily="34" charset="0"/>
              <a:buChar char="•"/>
              <a:defRPr/>
            </a:pPr>
            <a:r>
              <a:rPr lang="en-GB" kern="0" dirty="0" smtClean="0">
                <a:solidFill>
                  <a:srgbClr val="006600"/>
                </a:solidFill>
              </a:rPr>
              <a:t>BSc Astronomy Astrophysics and </a:t>
            </a:r>
            <a:r>
              <a:rPr lang="en-GB" kern="0" dirty="0">
                <a:solidFill>
                  <a:srgbClr val="006600"/>
                </a:solidFill>
              </a:rPr>
              <a:t>T</a:t>
            </a:r>
            <a:r>
              <a:rPr lang="en-GB" kern="0" dirty="0" smtClean="0">
                <a:solidFill>
                  <a:srgbClr val="006600"/>
                </a:solidFill>
              </a:rPr>
              <a:t>heoretical physics (St Andrews)</a:t>
            </a:r>
          </a:p>
          <a:p>
            <a:pPr marL="457200" indent="-457200" algn="l">
              <a:buFont typeface="Arial" pitchFamily="34" charset="0"/>
              <a:buChar char="•"/>
              <a:defRPr/>
            </a:pPr>
            <a:r>
              <a:rPr lang="en-GB" kern="0" dirty="0" smtClean="0">
                <a:solidFill>
                  <a:srgbClr val="006600"/>
                </a:solidFill>
              </a:rPr>
              <a:t>PhD Astrophysics Cambridge</a:t>
            </a:r>
          </a:p>
          <a:p>
            <a:pPr marL="457200" indent="-457200" algn="l">
              <a:buFont typeface="Arial" pitchFamily="34" charset="0"/>
              <a:buChar char="•"/>
              <a:defRPr/>
            </a:pPr>
            <a:r>
              <a:rPr lang="en-GB" kern="0" dirty="0" smtClean="0">
                <a:solidFill>
                  <a:srgbClr val="006600"/>
                </a:solidFill>
              </a:rPr>
              <a:t>Observe the universe (black holes) using instruments in space </a:t>
            </a:r>
          </a:p>
          <a:p>
            <a:pPr marL="457200" indent="-457200" algn="l">
              <a:buFont typeface="Arial" pitchFamily="34" charset="0"/>
              <a:buChar char="•"/>
              <a:defRPr/>
            </a:pPr>
            <a:r>
              <a:rPr lang="en-GB" kern="0" dirty="0" smtClean="0">
                <a:solidFill>
                  <a:srgbClr val="006600"/>
                </a:solidFill>
              </a:rPr>
              <a:t>NASA, ESA, JAXA..</a:t>
            </a: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l="22289" r="18500"/>
          <a:stretch>
            <a:fillRect/>
          </a:stretch>
        </p:blipFill>
        <p:spPr bwMode="auto">
          <a:xfrm>
            <a:off x="4905375" y="1476375"/>
            <a:ext cx="42386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0220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nake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802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barredsp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81000"/>
            <a:ext cx="9525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19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9" name="Picture 2" descr="hst_deepfield"/>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229" b="19235"/>
          <a:stretch>
            <a:fillRect/>
          </a:stretch>
        </p:blipFill>
        <p:spPr bwMode="auto">
          <a:xfrm>
            <a:off x="1339850" y="0"/>
            <a:ext cx="6754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972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212976"/>
            <a:ext cx="9144000" cy="364502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en-US" smtClean="0">
              <a:solidFill>
                <a:srgbClr val="000000"/>
              </a:solidFill>
            </a:endParaRPr>
          </a:p>
        </p:txBody>
      </p:sp>
      <p:sp>
        <p:nvSpPr>
          <p:cNvPr id="130052" name="Rectangle 4"/>
          <p:cNvSpPr>
            <a:spLocks noChangeArrowheads="1"/>
          </p:cNvSpPr>
          <p:nvPr/>
        </p:nvSpPr>
        <p:spPr bwMode="auto">
          <a:xfrm>
            <a:off x="685800" y="444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6600"/>
                </a:solidFill>
              </a:rPr>
              <a:t> An expanding Universe</a:t>
            </a:r>
          </a:p>
        </p:txBody>
      </p:sp>
      <p:pic>
        <p:nvPicPr>
          <p:cNvPr id="130062" name="Picture 14"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444500" y="4795838"/>
            <a:ext cx="3048000" cy="1728787"/>
          </a:xfrm>
          <a:prstGeom prst="rect">
            <a:avLst/>
          </a:prstGeom>
          <a:noFill/>
          <a:extLst>
            <a:ext uri="{909E8E84-426E-40dd-AFC4-6F175D3DCCD1}">
              <a14:hiddenFill xmlns:a14="http://schemas.microsoft.com/office/drawing/2010/main">
                <a:solidFill>
                  <a:srgbClr val="FFFFFF"/>
                </a:solidFill>
              </a14:hiddenFill>
            </a:ext>
          </a:extLst>
        </p:spPr>
      </p:pic>
      <p:pic>
        <p:nvPicPr>
          <p:cNvPr id="130063" name="Picture 15"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6084888" y="3930650"/>
            <a:ext cx="3048000" cy="1728788"/>
          </a:xfrm>
          <a:prstGeom prst="rect">
            <a:avLst/>
          </a:prstGeom>
          <a:noFill/>
          <a:extLst>
            <a:ext uri="{909E8E84-426E-40dd-AFC4-6F175D3DCCD1}">
              <a14:hiddenFill xmlns:a14="http://schemas.microsoft.com/office/drawing/2010/main">
                <a:solidFill>
                  <a:srgbClr val="FFFFFF"/>
                </a:solidFill>
              </a14:hiddenFill>
            </a:ext>
          </a:extLst>
        </p:spPr>
      </p:pic>
      <p:sp>
        <p:nvSpPr>
          <p:cNvPr id="130064" name="Line 16"/>
          <p:cNvSpPr>
            <a:spLocks noChangeShapeType="1"/>
          </p:cNvSpPr>
          <p:nvPr/>
        </p:nvSpPr>
        <p:spPr bwMode="auto">
          <a:xfrm flipV="1">
            <a:off x="2124075" y="5516563"/>
            <a:ext cx="2087563" cy="358775"/>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130065" name="Line 17"/>
          <p:cNvSpPr>
            <a:spLocks noChangeShapeType="1"/>
          </p:cNvSpPr>
          <p:nvPr/>
        </p:nvSpPr>
        <p:spPr bwMode="auto">
          <a:xfrm rot="10800000" flipV="1">
            <a:off x="5437188" y="4941888"/>
            <a:ext cx="2087562" cy="358775"/>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9" name="Rectangle 2"/>
          <p:cNvSpPr>
            <a:spLocks noChangeArrowheads="1"/>
          </p:cNvSpPr>
          <p:nvPr/>
        </p:nvSpPr>
        <p:spPr bwMode="auto">
          <a:xfrm>
            <a:off x="228600" y="476672"/>
            <a:ext cx="89154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endParaRPr lang="en-GB" sz="2800" dirty="0">
              <a:solidFill>
                <a:srgbClr val="006600"/>
              </a:solidFill>
            </a:endParaRPr>
          </a:p>
          <a:p>
            <a:pPr marL="342900" indent="-342900" algn="l">
              <a:spcBef>
                <a:spcPct val="20000"/>
              </a:spcBef>
              <a:buFontTx/>
              <a:buChar char="•"/>
            </a:pPr>
            <a:r>
              <a:rPr lang="en-GB" sz="2800" dirty="0">
                <a:solidFill>
                  <a:srgbClr val="006600"/>
                </a:solidFill>
              </a:rPr>
              <a:t>Can’t be static, unchanging, eternal universe if gravity!</a:t>
            </a:r>
          </a:p>
          <a:p>
            <a:pPr marL="342900" indent="-342900" algn="l">
              <a:spcBef>
                <a:spcPct val="20000"/>
              </a:spcBef>
              <a:buFontTx/>
              <a:buChar char="•"/>
            </a:pPr>
            <a:r>
              <a:rPr lang="en-GB" sz="2800" dirty="0">
                <a:solidFill>
                  <a:srgbClr val="006600"/>
                </a:solidFill>
              </a:rPr>
              <a:t>Galaxies have gravity so attract each other </a:t>
            </a:r>
          </a:p>
          <a:p>
            <a:pPr marL="342900" indent="-342900" algn="l">
              <a:spcBef>
                <a:spcPct val="20000"/>
              </a:spcBef>
              <a:buFontTx/>
              <a:buChar char="•"/>
            </a:pPr>
            <a:r>
              <a:rPr lang="en-GB" sz="2800" dirty="0">
                <a:solidFill>
                  <a:srgbClr val="006600"/>
                </a:solidFill>
              </a:rPr>
              <a:t>So should be all moving towards each other</a:t>
            </a:r>
          </a:p>
          <a:p>
            <a:pPr marL="342900" indent="-342900" algn="l">
              <a:spcBef>
                <a:spcPct val="20000"/>
              </a:spcBef>
              <a:buFontTx/>
              <a:buChar char="•"/>
            </a:pPr>
            <a:r>
              <a:rPr lang="en-GB" sz="2800" dirty="0">
                <a:solidFill>
                  <a:srgbClr val="006600"/>
                </a:solidFill>
              </a:rPr>
              <a:t>But actually they are overwhelmingly moving away!</a:t>
            </a:r>
          </a:p>
          <a:p>
            <a:pPr marL="342900" indent="-342900" algn="l">
              <a:spcBef>
                <a:spcPct val="20000"/>
              </a:spcBef>
            </a:pPr>
            <a:endParaRPr lang="en-GB" sz="2800" dirty="0">
              <a:solidFill>
                <a:srgbClr val="006600"/>
              </a:solidFill>
            </a:endParaRPr>
          </a:p>
        </p:txBody>
      </p:sp>
    </p:spTree>
    <p:extLst>
      <p:ext uri="{BB962C8B-B14F-4D97-AF65-F5344CB8AC3E}">
        <p14:creationId xmlns:p14="http://schemas.microsoft.com/office/powerpoint/2010/main" val="37480325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3212976"/>
            <a:ext cx="9144000" cy="364502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en-US" smtClean="0">
              <a:solidFill>
                <a:srgbClr val="000000"/>
              </a:solidFill>
            </a:endParaRPr>
          </a:p>
        </p:txBody>
      </p:sp>
      <p:sp>
        <p:nvSpPr>
          <p:cNvPr id="183298" name="Rectangle 2"/>
          <p:cNvSpPr>
            <a:spLocks noChangeArrowheads="1"/>
          </p:cNvSpPr>
          <p:nvPr/>
        </p:nvSpPr>
        <p:spPr bwMode="auto">
          <a:xfrm>
            <a:off x="228600" y="476672"/>
            <a:ext cx="89154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endParaRPr lang="en-GB" sz="2800" dirty="0">
              <a:solidFill>
                <a:srgbClr val="006600"/>
              </a:solidFill>
            </a:endParaRPr>
          </a:p>
          <a:p>
            <a:pPr marL="342900" indent="-342900" algn="l">
              <a:spcBef>
                <a:spcPct val="20000"/>
              </a:spcBef>
              <a:buFontTx/>
              <a:buChar char="•"/>
            </a:pPr>
            <a:r>
              <a:rPr lang="en-GB" sz="2800" dirty="0">
                <a:solidFill>
                  <a:srgbClr val="006600"/>
                </a:solidFill>
              </a:rPr>
              <a:t>Can’t be static, unchanging, eternal universe if gravity!</a:t>
            </a:r>
          </a:p>
          <a:p>
            <a:pPr marL="342900" indent="-342900" algn="l">
              <a:spcBef>
                <a:spcPct val="20000"/>
              </a:spcBef>
              <a:buFontTx/>
              <a:buChar char="•"/>
            </a:pPr>
            <a:r>
              <a:rPr lang="en-GB" sz="2800" dirty="0">
                <a:solidFill>
                  <a:srgbClr val="006600"/>
                </a:solidFill>
              </a:rPr>
              <a:t>Galaxies have gravity so attract each other </a:t>
            </a:r>
          </a:p>
          <a:p>
            <a:pPr marL="342900" indent="-342900" algn="l">
              <a:spcBef>
                <a:spcPct val="20000"/>
              </a:spcBef>
              <a:buFontTx/>
              <a:buChar char="•"/>
            </a:pPr>
            <a:r>
              <a:rPr lang="en-GB" sz="2800" dirty="0">
                <a:solidFill>
                  <a:srgbClr val="006600"/>
                </a:solidFill>
              </a:rPr>
              <a:t>So should be all moving towards each other</a:t>
            </a:r>
          </a:p>
          <a:p>
            <a:pPr marL="342900" indent="-342900" algn="l">
              <a:spcBef>
                <a:spcPct val="20000"/>
              </a:spcBef>
              <a:buFontTx/>
              <a:buChar char="•"/>
            </a:pPr>
            <a:r>
              <a:rPr lang="en-GB" sz="2800" dirty="0">
                <a:solidFill>
                  <a:srgbClr val="006600"/>
                </a:solidFill>
              </a:rPr>
              <a:t>But actually they are overwhelmingly moving away!</a:t>
            </a:r>
          </a:p>
          <a:p>
            <a:pPr marL="342900" indent="-342900" algn="l">
              <a:spcBef>
                <a:spcPct val="20000"/>
              </a:spcBef>
            </a:pPr>
            <a:endParaRPr lang="en-GB" sz="2800" dirty="0">
              <a:solidFill>
                <a:srgbClr val="006600"/>
              </a:solidFill>
            </a:endParaRPr>
          </a:p>
        </p:txBody>
      </p:sp>
      <p:sp>
        <p:nvSpPr>
          <p:cNvPr id="183299" name="Rectangle 3"/>
          <p:cNvSpPr>
            <a:spLocks noChangeArrowheads="1"/>
          </p:cNvSpPr>
          <p:nvPr/>
        </p:nvSpPr>
        <p:spPr bwMode="auto">
          <a:xfrm>
            <a:off x="685800" y="444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6600"/>
                </a:solidFill>
              </a:rPr>
              <a:t> An expanding Universe</a:t>
            </a:r>
          </a:p>
        </p:txBody>
      </p:sp>
      <p:pic>
        <p:nvPicPr>
          <p:cNvPr id="183300" name="Picture 4"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444500" y="4795838"/>
            <a:ext cx="3048000" cy="1728787"/>
          </a:xfrm>
          <a:prstGeom prst="rect">
            <a:avLst/>
          </a:prstGeom>
          <a:noFill/>
          <a:extLst>
            <a:ext uri="{909E8E84-426E-40dd-AFC4-6F175D3DCCD1}">
              <a14:hiddenFill xmlns:a14="http://schemas.microsoft.com/office/drawing/2010/main">
                <a:solidFill>
                  <a:srgbClr val="FFFFFF"/>
                </a:solidFill>
              </a14:hiddenFill>
            </a:ext>
          </a:extLst>
        </p:spPr>
      </p:pic>
      <p:pic>
        <p:nvPicPr>
          <p:cNvPr id="183301" name="Picture 5" descr="ellip_cluster"/>
          <p:cNvPicPr>
            <a:picLocks noChangeAspect="1" noChangeArrowheads="1"/>
          </p:cNvPicPr>
          <p:nvPr/>
        </p:nvPicPr>
        <p:blipFill>
          <a:blip r:embed="rId2">
            <a:extLst>
              <a:ext uri="{28A0092B-C50C-407E-A947-70E740481C1C}">
                <a14:useLocalDpi xmlns:a14="http://schemas.microsoft.com/office/drawing/2010/main" val="0"/>
              </a:ext>
            </a:extLst>
          </a:blip>
          <a:srcRect l="12852" t="75461" r="60060" b="4233"/>
          <a:stretch>
            <a:fillRect/>
          </a:stretch>
        </p:blipFill>
        <p:spPr bwMode="auto">
          <a:xfrm>
            <a:off x="6084888" y="3930650"/>
            <a:ext cx="3048000" cy="1728788"/>
          </a:xfrm>
          <a:prstGeom prst="rect">
            <a:avLst/>
          </a:prstGeom>
          <a:noFill/>
          <a:extLst>
            <a:ext uri="{909E8E84-426E-40dd-AFC4-6F175D3DCCD1}">
              <a14:hiddenFill xmlns:a14="http://schemas.microsoft.com/office/drawing/2010/main">
                <a:solidFill>
                  <a:srgbClr val="FFFFFF"/>
                </a:solidFill>
              </a14:hiddenFill>
            </a:ext>
          </a:extLst>
        </p:spPr>
      </p:pic>
      <p:sp>
        <p:nvSpPr>
          <p:cNvPr id="183302" name="Line 6"/>
          <p:cNvSpPr>
            <a:spLocks noChangeShapeType="1"/>
          </p:cNvSpPr>
          <p:nvPr/>
        </p:nvSpPr>
        <p:spPr bwMode="auto">
          <a:xfrm flipV="1">
            <a:off x="7524750" y="4795838"/>
            <a:ext cx="1150938" cy="217487"/>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183303" name="Line 7"/>
          <p:cNvSpPr>
            <a:spLocks noChangeShapeType="1"/>
          </p:cNvSpPr>
          <p:nvPr/>
        </p:nvSpPr>
        <p:spPr bwMode="auto">
          <a:xfrm rot="10800000" flipV="1">
            <a:off x="444500" y="5805488"/>
            <a:ext cx="1390650" cy="212725"/>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Tree>
    <p:extLst>
      <p:ext uri="{BB962C8B-B14F-4D97-AF65-F5344CB8AC3E}">
        <p14:creationId xmlns:p14="http://schemas.microsoft.com/office/powerpoint/2010/main" val="3665106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a:solidFill>
                  <a:srgbClr val="FFCC00"/>
                </a:solidFill>
                <a:latin typeface="Times New Roman" charset="0"/>
                <a:cs typeface="+mj-cs"/>
              </a:rPr>
              <a:t> Physical universe</a:t>
            </a:r>
          </a:p>
        </p:txBody>
      </p:sp>
      <p:pic>
        <p:nvPicPr>
          <p:cNvPr id="28674" name="Picture 4" descr="CMB_Timeline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09600"/>
            <a:ext cx="103695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a:spLocks noChangeArrowheads="1"/>
          </p:cNvSpPr>
          <p:nvPr/>
        </p:nvSpPr>
        <p:spPr bwMode="auto">
          <a:xfrm>
            <a:off x="8389938" y="2781300"/>
            <a:ext cx="1149350" cy="1079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14341" name="Rectangle 7"/>
          <p:cNvSpPr>
            <a:spLocks noGrp="1" noChangeArrowheads="1"/>
          </p:cNvSpPr>
          <p:nvPr>
            <p:ph type="body" sz="half" idx="1"/>
          </p:nvPr>
        </p:nvSpPr>
        <p:spPr>
          <a:xfrm>
            <a:off x="107950" y="836613"/>
            <a:ext cx="2398713" cy="4648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dirty="0">
                <a:solidFill>
                  <a:srgbClr val="FFFF99"/>
                </a:solidFill>
                <a:latin typeface="Times New Roman" charset="0"/>
                <a:cs typeface="+mn-cs"/>
              </a:rPr>
              <a:t>Galaxies closer in past  </a:t>
            </a:r>
          </a:p>
          <a:p>
            <a:pPr eaLnBrk="1" hangingPunct="1">
              <a:defRPr/>
            </a:pPr>
            <a:r>
              <a:rPr lang="en-GB" dirty="0">
                <a:solidFill>
                  <a:srgbClr val="FFFF99"/>
                </a:solidFill>
                <a:latin typeface="Times New Roman" charset="0"/>
                <a:cs typeface="+mn-cs"/>
              </a:rPr>
              <a:t>Very dense, </a:t>
            </a:r>
            <a:r>
              <a:rPr lang="en-GB" dirty="0" smtClean="0">
                <a:solidFill>
                  <a:srgbClr val="FFFF99"/>
                </a:solidFill>
                <a:latin typeface="Times New Roman" charset="0"/>
                <a:cs typeface="+mn-cs"/>
              </a:rPr>
              <a:t>hot, smooth early universe </a:t>
            </a:r>
          </a:p>
          <a:p>
            <a:pPr eaLnBrk="1" hangingPunct="1">
              <a:defRPr/>
            </a:pPr>
            <a:r>
              <a:rPr lang="en-GB" dirty="0" smtClean="0">
                <a:solidFill>
                  <a:srgbClr val="FFFF99"/>
                </a:solidFill>
                <a:latin typeface="Times New Roman" charset="0"/>
                <a:cs typeface="+mn-cs"/>
              </a:rPr>
              <a:t>Very </a:t>
            </a:r>
            <a:r>
              <a:rPr lang="en-GB" dirty="0">
                <a:solidFill>
                  <a:srgbClr val="FFFF99"/>
                </a:solidFill>
                <a:latin typeface="Times New Roman" charset="0"/>
                <a:cs typeface="+mn-cs"/>
              </a:rPr>
              <a:t>different from what we see </a:t>
            </a:r>
            <a:r>
              <a:rPr lang="en-GB" dirty="0" smtClean="0">
                <a:solidFill>
                  <a:srgbClr val="FFFF99"/>
                </a:solidFill>
                <a:latin typeface="Times New Roman" charset="0"/>
                <a:cs typeface="+mn-cs"/>
              </a:rPr>
              <a:t>now vast voids, cold, clumpy</a:t>
            </a:r>
          </a:p>
        </p:txBody>
      </p:sp>
    </p:spTree>
    <p:extLst>
      <p:ext uri="{BB962C8B-B14F-4D97-AF65-F5344CB8AC3E}">
        <p14:creationId xmlns:p14="http://schemas.microsoft.com/office/powerpoint/2010/main" val="30727745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a:solidFill>
                  <a:srgbClr val="FFCC00"/>
                </a:solidFill>
                <a:latin typeface="Times New Roman" charset="0"/>
                <a:cs typeface="+mj-cs"/>
              </a:rPr>
              <a:t> Physical universe</a:t>
            </a:r>
          </a:p>
        </p:txBody>
      </p:sp>
      <p:sp>
        <p:nvSpPr>
          <p:cNvPr id="14340" name="Rectangle 6"/>
          <p:cNvSpPr>
            <a:spLocks noChangeArrowheads="1"/>
          </p:cNvSpPr>
          <p:nvPr/>
        </p:nvSpPr>
        <p:spPr bwMode="auto">
          <a:xfrm>
            <a:off x="8389938" y="2781300"/>
            <a:ext cx="1149350" cy="1079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14341" name="Rectangle 7"/>
          <p:cNvSpPr>
            <a:spLocks noGrp="1" noChangeArrowheads="1"/>
          </p:cNvSpPr>
          <p:nvPr>
            <p:ph type="body" sz="half" idx="1"/>
          </p:nvPr>
        </p:nvSpPr>
        <p:spPr>
          <a:xfrm>
            <a:off x="107950" y="836613"/>
            <a:ext cx="2398713" cy="4648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dirty="0">
                <a:solidFill>
                  <a:srgbClr val="FFFF99"/>
                </a:solidFill>
                <a:latin typeface="Times New Roman" charset="0"/>
                <a:cs typeface="+mn-cs"/>
              </a:rPr>
              <a:t>Galaxies closer in past  </a:t>
            </a:r>
          </a:p>
          <a:p>
            <a:pPr eaLnBrk="1" hangingPunct="1">
              <a:defRPr/>
            </a:pPr>
            <a:r>
              <a:rPr lang="en-GB" dirty="0">
                <a:solidFill>
                  <a:srgbClr val="FFFF99"/>
                </a:solidFill>
                <a:latin typeface="Times New Roman" charset="0"/>
                <a:cs typeface="+mn-cs"/>
              </a:rPr>
              <a:t>Very dense, </a:t>
            </a:r>
            <a:r>
              <a:rPr lang="en-GB" dirty="0" smtClean="0">
                <a:solidFill>
                  <a:srgbClr val="FFFF99"/>
                </a:solidFill>
                <a:latin typeface="Times New Roman" charset="0"/>
                <a:cs typeface="+mn-cs"/>
              </a:rPr>
              <a:t>hot, smooth early universe </a:t>
            </a:r>
          </a:p>
          <a:p>
            <a:pPr eaLnBrk="1" hangingPunct="1">
              <a:defRPr/>
            </a:pPr>
            <a:r>
              <a:rPr lang="en-GB" dirty="0" smtClean="0">
                <a:solidFill>
                  <a:srgbClr val="FFFF99"/>
                </a:solidFill>
                <a:latin typeface="Times New Roman" charset="0"/>
                <a:cs typeface="+mn-cs"/>
              </a:rPr>
              <a:t>Very </a:t>
            </a:r>
            <a:r>
              <a:rPr lang="en-GB" dirty="0">
                <a:solidFill>
                  <a:srgbClr val="FFFF99"/>
                </a:solidFill>
                <a:latin typeface="Times New Roman" charset="0"/>
                <a:cs typeface="+mn-cs"/>
              </a:rPr>
              <a:t>different from what we see </a:t>
            </a:r>
            <a:r>
              <a:rPr lang="en-GB" dirty="0" smtClean="0">
                <a:solidFill>
                  <a:srgbClr val="FFFF99"/>
                </a:solidFill>
                <a:latin typeface="Times New Roman" charset="0"/>
                <a:cs typeface="+mn-cs"/>
              </a:rPr>
              <a:t>now vast voids, cold, clumpy</a:t>
            </a:r>
          </a:p>
        </p:txBody>
      </p:sp>
      <p:pic>
        <p:nvPicPr>
          <p:cNvPr id="2" name="Picture 1" descr="history-universe-20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47132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ck_CMB_greek_node_full_image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57536"/>
            <a:ext cx="8890000" cy="4495800"/>
          </a:xfrm>
          <a:prstGeom prst="rect">
            <a:avLst/>
          </a:prstGeom>
        </p:spPr>
      </p:pic>
      <p:sp>
        <p:nvSpPr>
          <p:cNvPr id="9" name="Rectangle 3"/>
          <p:cNvSpPr>
            <a:spLocks noChangeArrowheads="1"/>
          </p:cNvSpPr>
          <p:nvPr/>
        </p:nvSpPr>
        <p:spPr bwMode="auto">
          <a:xfrm>
            <a:off x="0" y="44450"/>
            <a:ext cx="889248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6600"/>
                </a:solidFill>
              </a:rPr>
              <a:t> </a:t>
            </a:r>
            <a:r>
              <a:rPr lang="en-GB" sz="4400" b="1" dirty="0" smtClean="0">
                <a:solidFill>
                  <a:srgbClr val="006600"/>
                </a:solidFill>
              </a:rPr>
              <a:t>Cosmic microwave background</a:t>
            </a:r>
            <a:endParaRPr lang="en-GB" sz="4400" b="1" dirty="0">
              <a:solidFill>
                <a:srgbClr val="006600"/>
              </a:solidFill>
            </a:endParaRPr>
          </a:p>
        </p:txBody>
      </p:sp>
    </p:spTree>
    <p:extLst>
      <p:ext uri="{BB962C8B-B14F-4D97-AF65-F5344CB8AC3E}">
        <p14:creationId xmlns:p14="http://schemas.microsoft.com/office/powerpoint/2010/main" val="17945776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mation of large scale structur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022" y="0"/>
            <a:ext cx="9468541" cy="7101407"/>
          </a:xfrm>
          <a:prstGeom prst="rect">
            <a:avLst/>
          </a:prstGeom>
        </p:spPr>
      </p:pic>
    </p:spTree>
    <p:extLst>
      <p:ext uri="{BB962C8B-B14F-4D97-AF65-F5344CB8AC3E}">
        <p14:creationId xmlns:p14="http://schemas.microsoft.com/office/powerpoint/2010/main" val="2546151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a:solidFill>
                  <a:srgbClr val="FFCC00"/>
                </a:solidFill>
                <a:latin typeface="Times New Roman" charset="0"/>
                <a:cs typeface="+mj-cs"/>
              </a:rPr>
              <a:t> Physical universe</a:t>
            </a:r>
          </a:p>
        </p:txBody>
      </p:sp>
      <p:pic>
        <p:nvPicPr>
          <p:cNvPr id="28674" name="Picture 4" descr="CMB_Timeline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09600"/>
            <a:ext cx="103695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a:spLocks noChangeArrowheads="1"/>
          </p:cNvSpPr>
          <p:nvPr/>
        </p:nvSpPr>
        <p:spPr bwMode="auto">
          <a:xfrm>
            <a:off x="8389938" y="2781300"/>
            <a:ext cx="1149350" cy="1079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14341" name="Rectangle 7"/>
          <p:cNvSpPr>
            <a:spLocks noGrp="1" noChangeArrowheads="1"/>
          </p:cNvSpPr>
          <p:nvPr>
            <p:ph type="body" sz="half" idx="1"/>
          </p:nvPr>
        </p:nvSpPr>
        <p:spPr>
          <a:xfrm>
            <a:off x="107950" y="836613"/>
            <a:ext cx="2519834" cy="4648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dirty="0" smtClean="0">
                <a:solidFill>
                  <a:srgbClr val="FFFF99"/>
                </a:solidFill>
                <a:latin typeface="Times New Roman" charset="0"/>
                <a:cs typeface="+mn-cs"/>
              </a:rPr>
              <a:t>Eternity of future </a:t>
            </a:r>
            <a:r>
              <a:rPr lang="en-GB" dirty="0" smtClean="0">
                <a:solidFill>
                  <a:srgbClr val="FFFF99"/>
                </a:solidFill>
                <a:latin typeface="Times New Roman" charset="0"/>
              </a:rPr>
              <a:t>expansion</a:t>
            </a:r>
          </a:p>
          <a:p>
            <a:pPr eaLnBrk="1" hangingPunct="1">
              <a:defRPr/>
            </a:pPr>
            <a:r>
              <a:rPr lang="en-GB" dirty="0" smtClean="0">
                <a:solidFill>
                  <a:srgbClr val="FFFF99"/>
                </a:solidFill>
                <a:latin typeface="Times New Roman" charset="0"/>
                <a:cs typeface="+mn-cs"/>
              </a:rPr>
              <a:t>Accelerating!</a:t>
            </a:r>
          </a:p>
        </p:txBody>
      </p:sp>
    </p:spTree>
    <p:extLst>
      <p:ext uri="{BB962C8B-B14F-4D97-AF65-F5344CB8AC3E}">
        <p14:creationId xmlns:p14="http://schemas.microsoft.com/office/powerpoint/2010/main" val="27287211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08025"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latin typeface="Times New Roman"/>
              </a:rPr>
              <a:t>Eternity of future time</a:t>
            </a:r>
            <a:endParaRPr lang="en-GB" b="1" kern="0" dirty="0">
              <a:solidFill>
                <a:srgbClr val="006600"/>
              </a:solidFill>
              <a:latin typeface="Times New Roman"/>
            </a:endParaRPr>
          </a:p>
        </p:txBody>
      </p:sp>
      <p:sp>
        <p:nvSpPr>
          <p:cNvPr id="4" name="Rectangle 3"/>
          <p:cNvSpPr txBox="1">
            <a:spLocks noChangeArrowheads="1"/>
          </p:cNvSpPr>
          <p:nvPr/>
        </p:nvSpPr>
        <p:spPr>
          <a:xfrm>
            <a:off x="681064" y="1412776"/>
            <a:ext cx="8139408" cy="4248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smtClean="0">
                <a:solidFill>
                  <a:srgbClr val="008000"/>
                </a:solidFill>
                <a:latin typeface="Times New Roman" charset="0"/>
              </a:rPr>
              <a:t>Sun will run out of fuel in 5 billion years</a:t>
            </a:r>
          </a:p>
          <a:p>
            <a:pPr>
              <a:defRPr/>
            </a:pPr>
            <a:r>
              <a:rPr lang="en-GB" dirty="0" smtClean="0">
                <a:solidFill>
                  <a:srgbClr val="008000"/>
                </a:solidFill>
                <a:latin typeface="Times New Roman" charset="0"/>
              </a:rPr>
              <a:t>Expand and destroy the Earth</a:t>
            </a:r>
          </a:p>
          <a:p>
            <a:pPr>
              <a:defRPr/>
            </a:pPr>
            <a:r>
              <a:rPr lang="en-GB" dirty="0" smtClean="0">
                <a:solidFill>
                  <a:srgbClr val="008000"/>
                </a:solidFill>
                <a:latin typeface="Times New Roman" charset="0"/>
              </a:rPr>
              <a:t>Develop space drives, move to another planet </a:t>
            </a:r>
          </a:p>
          <a:p>
            <a:pPr>
              <a:defRPr/>
            </a:pPr>
            <a:r>
              <a:rPr lang="en-GB" dirty="0" smtClean="0">
                <a:solidFill>
                  <a:srgbClr val="008000"/>
                </a:solidFill>
                <a:latin typeface="Times New Roman" charset="0"/>
              </a:rPr>
              <a:t>But that sun will also run out of fuel…</a:t>
            </a:r>
          </a:p>
          <a:p>
            <a:pPr>
              <a:defRPr/>
            </a:pPr>
            <a:r>
              <a:rPr lang="en-GB" dirty="0" smtClean="0">
                <a:solidFill>
                  <a:srgbClr val="008000"/>
                </a:solidFill>
                <a:latin typeface="Times New Roman" charset="0"/>
              </a:rPr>
              <a:t>Galaxies making more stars, but their gas and dust is also running out. </a:t>
            </a:r>
          </a:p>
          <a:p>
            <a:pPr>
              <a:defRPr/>
            </a:pPr>
            <a:r>
              <a:rPr lang="en-GB" dirty="0" smtClean="0">
                <a:solidFill>
                  <a:srgbClr val="008000"/>
                </a:solidFill>
                <a:latin typeface="Times New Roman" charset="0"/>
              </a:rPr>
              <a:t>All stars die, even black holes eventually evaporate. No energy so no life possible. </a:t>
            </a:r>
          </a:p>
          <a:p>
            <a:pPr>
              <a:defRPr/>
            </a:pPr>
            <a:r>
              <a:rPr lang="en-GB" dirty="0" smtClean="0">
                <a:solidFill>
                  <a:srgbClr val="008000"/>
                </a:solidFill>
                <a:latin typeface="Times New Roman" charset="0"/>
              </a:rPr>
              <a:t>Our genes are not immortal.</a:t>
            </a:r>
          </a:p>
        </p:txBody>
      </p:sp>
    </p:spTree>
    <p:extLst>
      <p:ext uri="{BB962C8B-B14F-4D97-AF65-F5344CB8AC3E}">
        <p14:creationId xmlns:p14="http://schemas.microsoft.com/office/powerpoint/2010/main" val="11237246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A real (rocket!) scientist</a:t>
            </a:r>
          </a:p>
        </p:txBody>
      </p:sp>
      <p:sp>
        <p:nvSpPr>
          <p:cNvPr id="8" name="Rectangle 3"/>
          <p:cNvSpPr txBox="1">
            <a:spLocks noChangeArrowheads="1"/>
          </p:cNvSpPr>
          <p:nvPr/>
        </p:nvSpPr>
        <p:spPr bwMode="auto">
          <a:xfrm>
            <a:off x="457200" y="1466850"/>
            <a:ext cx="41862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a:buFont typeface="Arial" pitchFamily="34" charset="0"/>
              <a:buChar char="•"/>
              <a:defRPr/>
            </a:pPr>
            <a:r>
              <a:rPr lang="en-GB" kern="0" dirty="0" smtClean="0">
                <a:solidFill>
                  <a:srgbClr val="006600"/>
                </a:solidFill>
              </a:rPr>
              <a:t>BSc Astronomy Astrophysics and </a:t>
            </a:r>
            <a:r>
              <a:rPr lang="en-GB" kern="0" dirty="0">
                <a:solidFill>
                  <a:srgbClr val="006600"/>
                </a:solidFill>
              </a:rPr>
              <a:t>T</a:t>
            </a:r>
            <a:r>
              <a:rPr lang="en-GB" kern="0" dirty="0" smtClean="0">
                <a:solidFill>
                  <a:srgbClr val="006600"/>
                </a:solidFill>
              </a:rPr>
              <a:t>heoretical physics (St Andrews)</a:t>
            </a:r>
          </a:p>
          <a:p>
            <a:pPr marL="457200" indent="-457200" algn="l">
              <a:buFont typeface="Arial" pitchFamily="34" charset="0"/>
              <a:buChar char="•"/>
              <a:defRPr/>
            </a:pPr>
            <a:r>
              <a:rPr lang="en-GB" kern="0" dirty="0" smtClean="0">
                <a:solidFill>
                  <a:srgbClr val="006600"/>
                </a:solidFill>
              </a:rPr>
              <a:t>PhD Astrophysics Cambridge</a:t>
            </a:r>
          </a:p>
          <a:p>
            <a:pPr marL="457200" indent="-457200" algn="l">
              <a:buFont typeface="Arial" pitchFamily="34" charset="0"/>
              <a:buChar char="•"/>
              <a:defRPr/>
            </a:pPr>
            <a:r>
              <a:rPr lang="en-GB" kern="0" dirty="0" smtClean="0">
                <a:solidFill>
                  <a:srgbClr val="006600"/>
                </a:solidFill>
              </a:rPr>
              <a:t>NASA </a:t>
            </a:r>
          </a:p>
          <a:p>
            <a:pPr marL="457200" indent="-457200" algn="l">
              <a:buFont typeface="Arial" pitchFamily="34" charset="0"/>
              <a:buChar char="•"/>
              <a:defRPr/>
            </a:pPr>
            <a:r>
              <a:rPr lang="en-GB" kern="0" dirty="0" smtClean="0">
                <a:solidFill>
                  <a:srgbClr val="006600"/>
                </a:solidFill>
              </a:rPr>
              <a:t>Leicester , Durham, </a:t>
            </a:r>
            <a:r>
              <a:rPr lang="en-GB" kern="0" dirty="0">
                <a:solidFill>
                  <a:srgbClr val="006600"/>
                </a:solidFill>
              </a:rPr>
              <a:t>T</a:t>
            </a:r>
            <a:r>
              <a:rPr lang="en-GB" kern="0" dirty="0" smtClean="0">
                <a:solidFill>
                  <a:srgbClr val="006600"/>
                </a:solidFill>
              </a:rPr>
              <a:t>okyo</a:t>
            </a:r>
          </a:p>
        </p:txBody>
      </p:sp>
      <p:pic>
        <p:nvPicPr>
          <p:cNvPr id="2" name="Picture 1" descr="017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8163" y="-27384"/>
            <a:ext cx="10472163" cy="6988423"/>
          </a:xfrm>
          <a:prstGeom prst="rect">
            <a:avLst/>
          </a:prstGeom>
        </p:spPr>
      </p:pic>
    </p:spTree>
    <p:extLst>
      <p:ext uri="{BB962C8B-B14F-4D97-AF65-F5344CB8AC3E}">
        <p14:creationId xmlns:p14="http://schemas.microsoft.com/office/powerpoint/2010/main" val="8911135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95536" y="260648"/>
            <a:ext cx="8153400" cy="2438400"/>
          </a:xfrm>
        </p:spPr>
        <p:txBody>
          <a:bodyPr/>
          <a:lstStyle/>
          <a:p>
            <a:pPr eaLnBrk="1" hangingPunct="1">
              <a:defRPr/>
            </a:pPr>
            <a:r>
              <a:rPr lang="en-GB" sz="5400" b="1" dirty="0" smtClean="0">
                <a:solidFill>
                  <a:srgbClr val="006600"/>
                </a:solidFill>
                <a:latin typeface="Times New Roman" charset="0"/>
                <a:cs typeface="+mj-cs"/>
              </a:rPr>
              <a:t>The beginning </a:t>
            </a:r>
            <a:r>
              <a:rPr lang="en-GB" sz="5400" b="1" dirty="0" smtClean="0">
                <a:solidFill>
                  <a:srgbClr val="006600"/>
                </a:solidFill>
                <a:latin typeface="Times New Roman" charset="0"/>
              </a:rPr>
              <a:t>according to</a:t>
            </a:r>
            <a:r>
              <a:rPr lang="en-GB" sz="5400" b="1" dirty="0" smtClean="0">
                <a:solidFill>
                  <a:srgbClr val="006600"/>
                </a:solidFill>
                <a:latin typeface="Times New Roman" charset="0"/>
                <a:cs typeface="+mj-cs"/>
              </a:rPr>
              <a:t> Christianity/Judaism </a:t>
            </a:r>
            <a:r>
              <a:rPr lang="en-GB" sz="5400" b="1" dirty="0">
                <a:solidFill>
                  <a:srgbClr val="006600"/>
                </a:solidFill>
                <a:latin typeface="Times New Roman" charset="0"/>
                <a:cs typeface="+mj-cs"/>
              </a:rPr>
              <a:t/>
            </a:r>
            <a:br>
              <a:rPr lang="en-GB" sz="5400" b="1" dirty="0">
                <a:solidFill>
                  <a:srgbClr val="006600"/>
                </a:solidFill>
                <a:latin typeface="Times New Roman" charset="0"/>
                <a:cs typeface="+mj-cs"/>
              </a:rPr>
            </a:br>
            <a:endParaRPr lang="en-GB" sz="3600" b="1" dirty="0">
              <a:solidFill>
                <a:srgbClr val="006600"/>
              </a:solidFill>
              <a:latin typeface="Times New Roman" charset="0"/>
              <a:cs typeface="+mj-cs"/>
            </a:endParaRPr>
          </a:p>
        </p:txBody>
      </p:sp>
      <p:sp>
        <p:nvSpPr>
          <p:cNvPr id="3" name="Rectangle 2"/>
          <p:cNvSpPr txBox="1">
            <a:spLocks noChangeArrowheads="1"/>
          </p:cNvSpPr>
          <p:nvPr/>
        </p:nvSpPr>
        <p:spPr bwMode="auto">
          <a:xfrm>
            <a:off x="516584" y="3798912"/>
            <a:ext cx="843108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3600" dirty="0" smtClean="0">
                <a:solidFill>
                  <a:schemeClr val="tx1"/>
                </a:solidFill>
              </a:rPr>
              <a:t>In the beginning, God created the heavens and the earth. Now </a:t>
            </a:r>
            <a:r>
              <a:rPr lang="en-US" sz="3600" dirty="0">
                <a:solidFill>
                  <a:schemeClr val="tx1"/>
                </a:solidFill>
              </a:rPr>
              <a:t>the earth was formless and empty, darkness was over the surface of the </a:t>
            </a:r>
            <a:r>
              <a:rPr lang="en-US" sz="3600" dirty="0" smtClean="0">
                <a:solidFill>
                  <a:schemeClr val="tx1"/>
                </a:solidFill>
              </a:rPr>
              <a:t>deep </a:t>
            </a:r>
            <a:r>
              <a:rPr lang="en-US" sz="3600" dirty="0" smtClean="0">
                <a:solidFill>
                  <a:srgbClr val="FF0000"/>
                </a:solidFill>
              </a:rPr>
              <a:t>(chaos)</a:t>
            </a:r>
            <a:r>
              <a:rPr lang="en-US" sz="3600" dirty="0" smtClean="0">
                <a:solidFill>
                  <a:schemeClr val="tx1"/>
                </a:solidFill>
              </a:rPr>
              <a:t>, </a:t>
            </a:r>
            <a:r>
              <a:rPr lang="en-US" sz="3600" dirty="0">
                <a:solidFill>
                  <a:schemeClr val="tx1"/>
                </a:solidFill>
              </a:rPr>
              <a:t>and the Spirit of God was hovering over the </a:t>
            </a:r>
            <a:r>
              <a:rPr lang="en-US" sz="3600" dirty="0" smtClean="0">
                <a:solidFill>
                  <a:schemeClr val="tx1"/>
                </a:solidFill>
              </a:rPr>
              <a:t>waters</a:t>
            </a:r>
            <a:r>
              <a:rPr lang="en-US" sz="3600" dirty="0" smtClean="0"/>
              <a:t>. And God said “let there be light” and there was light … </a:t>
            </a:r>
            <a:r>
              <a:rPr lang="en-US" sz="3600" dirty="0" smtClean="0">
                <a:solidFill>
                  <a:srgbClr val="3366FF"/>
                </a:solidFill>
              </a:rPr>
              <a:t>(ordering and filling)</a:t>
            </a:r>
          </a:p>
          <a:p>
            <a:pPr marL="742950" indent="-742950" algn="l" eaLnBrk="1" hangingPunct="1">
              <a:buAutoNum type="arabicParenR"/>
              <a:defRPr/>
            </a:pPr>
            <a:endParaRPr lang="en-US" sz="3600" dirty="0" smtClean="0">
              <a:solidFill>
                <a:srgbClr val="006600"/>
              </a:solidFill>
            </a:endParaRPr>
          </a:p>
          <a:p>
            <a:pPr marL="742950" indent="-742950" algn="l" eaLnBrk="1" hangingPunct="1">
              <a:buAutoNum type="arabicParenR"/>
              <a:defRPr/>
            </a:pPr>
            <a:endParaRPr lang="en-US" sz="3600" dirty="0" smtClean="0">
              <a:solidFill>
                <a:srgbClr val="006600"/>
              </a:solidFill>
            </a:endParaRPr>
          </a:p>
          <a:p>
            <a:pPr marL="742950" indent="-742950" algn="l" eaLnBrk="1" hangingPunct="1">
              <a:buAutoNum type="arabicParenR"/>
              <a:defRPr/>
            </a:pPr>
            <a:endParaRPr lang="en-US" sz="3600" dirty="0" smtClean="0">
              <a:solidFill>
                <a:srgbClr val="006600"/>
              </a:solidFill>
            </a:endParaRPr>
          </a:p>
        </p:txBody>
      </p:sp>
    </p:spTree>
    <p:extLst>
      <p:ext uri="{BB962C8B-B14F-4D97-AF65-F5344CB8AC3E}">
        <p14:creationId xmlns:p14="http://schemas.microsoft.com/office/powerpoint/2010/main" val="32981698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95536" y="260648"/>
            <a:ext cx="8153400" cy="2438400"/>
          </a:xfrm>
        </p:spPr>
        <p:txBody>
          <a:bodyPr/>
          <a:lstStyle/>
          <a:p>
            <a:pPr eaLnBrk="1" hangingPunct="1">
              <a:defRPr/>
            </a:pPr>
            <a:r>
              <a:rPr lang="en-GB" sz="5400" b="1" dirty="0" smtClean="0">
                <a:solidFill>
                  <a:srgbClr val="006600"/>
                </a:solidFill>
                <a:latin typeface="Times New Roman" charset="0"/>
                <a:cs typeface="+mj-cs"/>
              </a:rPr>
              <a:t>The beginning </a:t>
            </a:r>
            <a:r>
              <a:rPr lang="en-GB" sz="5400" b="1" dirty="0" smtClean="0">
                <a:solidFill>
                  <a:srgbClr val="006600"/>
                </a:solidFill>
                <a:latin typeface="Times New Roman" charset="0"/>
              </a:rPr>
              <a:t>according to</a:t>
            </a:r>
            <a:r>
              <a:rPr lang="en-GB" sz="5400" b="1" dirty="0" smtClean="0">
                <a:solidFill>
                  <a:srgbClr val="006600"/>
                </a:solidFill>
                <a:latin typeface="Times New Roman" charset="0"/>
                <a:cs typeface="+mj-cs"/>
              </a:rPr>
              <a:t> Christianity/Judaism </a:t>
            </a:r>
            <a:r>
              <a:rPr lang="en-GB" sz="5400" b="1" dirty="0">
                <a:solidFill>
                  <a:srgbClr val="006600"/>
                </a:solidFill>
                <a:latin typeface="Times New Roman" charset="0"/>
                <a:cs typeface="+mj-cs"/>
              </a:rPr>
              <a:t/>
            </a:r>
            <a:br>
              <a:rPr lang="en-GB" sz="5400" b="1" dirty="0">
                <a:solidFill>
                  <a:srgbClr val="006600"/>
                </a:solidFill>
                <a:latin typeface="Times New Roman" charset="0"/>
                <a:cs typeface="+mj-cs"/>
              </a:rPr>
            </a:br>
            <a:endParaRPr lang="en-GB" sz="3600" b="1" dirty="0">
              <a:solidFill>
                <a:srgbClr val="006600"/>
              </a:solidFill>
              <a:latin typeface="Times New Roman" charset="0"/>
              <a:cs typeface="+mj-cs"/>
            </a:endParaRPr>
          </a:p>
        </p:txBody>
      </p:sp>
      <p:sp>
        <p:nvSpPr>
          <p:cNvPr id="3" name="Rectangle 2"/>
          <p:cNvSpPr txBox="1">
            <a:spLocks noChangeArrowheads="1"/>
          </p:cNvSpPr>
          <p:nvPr/>
        </p:nvSpPr>
        <p:spPr bwMode="auto">
          <a:xfrm>
            <a:off x="395536" y="2699048"/>
            <a:ext cx="8431088" cy="40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endParaRPr lang="en-US" sz="3600" dirty="0" smtClean="0">
              <a:solidFill>
                <a:srgbClr val="006600"/>
              </a:solidFill>
            </a:endParaRPr>
          </a:p>
          <a:p>
            <a:pPr marL="571500" indent="-571500" algn="l" eaLnBrk="1" hangingPunct="1">
              <a:buFont typeface="Arial"/>
              <a:buChar char="•"/>
              <a:defRPr/>
            </a:pPr>
            <a:r>
              <a:rPr lang="en-US" sz="3600" dirty="0" smtClean="0">
                <a:solidFill>
                  <a:srgbClr val="006600"/>
                </a:solidFill>
              </a:rPr>
              <a:t>Refrain – morning, evening the first day</a:t>
            </a:r>
          </a:p>
          <a:p>
            <a:pPr marL="571500" indent="-571500" algn="l" eaLnBrk="1" hangingPunct="1">
              <a:buFont typeface="Arial"/>
              <a:buChar char="•"/>
              <a:defRPr/>
            </a:pPr>
            <a:r>
              <a:rPr lang="en-US" sz="3600" dirty="0" smtClean="0">
                <a:solidFill>
                  <a:srgbClr val="006600"/>
                </a:solidFill>
              </a:rPr>
              <a:t>As a teenager I thought that this meant a 24 hour day!!</a:t>
            </a:r>
          </a:p>
          <a:p>
            <a:pPr marL="571500" indent="-571500" algn="l" eaLnBrk="1" hangingPunct="1">
              <a:buFont typeface="Arial"/>
              <a:buChar char="•"/>
              <a:defRPr/>
            </a:pPr>
            <a:endParaRPr lang="en-US" sz="3600" dirty="0" smtClean="0">
              <a:solidFill>
                <a:srgbClr val="006600"/>
              </a:solidFill>
            </a:endParaRPr>
          </a:p>
          <a:p>
            <a:pPr marL="571500" indent="-571500" algn="l" eaLnBrk="1" hangingPunct="1">
              <a:buFont typeface="Arial"/>
              <a:buChar char="•"/>
              <a:defRPr/>
            </a:pPr>
            <a:r>
              <a:rPr lang="en-US" sz="3600" dirty="0" smtClean="0">
                <a:solidFill>
                  <a:srgbClr val="006600"/>
                </a:solidFill>
              </a:rPr>
              <a:t>Bishop Usher (and others, including Bede) used </a:t>
            </a:r>
            <a:r>
              <a:rPr lang="en-US" sz="3600" dirty="0" err="1" smtClean="0">
                <a:solidFill>
                  <a:srgbClr val="006600"/>
                </a:solidFill>
              </a:rPr>
              <a:t>geneologies</a:t>
            </a:r>
            <a:r>
              <a:rPr lang="en-US" sz="3600" dirty="0" smtClean="0">
                <a:solidFill>
                  <a:srgbClr val="006600"/>
                </a:solidFill>
              </a:rPr>
              <a:t> in Genesis and elsewhere in the Bible to date creation to ~4000 BC </a:t>
            </a:r>
            <a:r>
              <a:rPr lang="en-US" sz="3600" dirty="0" err="1" smtClean="0">
                <a:solidFill>
                  <a:srgbClr val="006600"/>
                </a:solidFill>
              </a:rPr>
              <a:t>ie</a:t>
            </a:r>
            <a:r>
              <a:rPr lang="en-US" sz="3600" dirty="0" smtClean="0">
                <a:solidFill>
                  <a:srgbClr val="006600"/>
                </a:solidFill>
              </a:rPr>
              <a:t> 6000 years ago</a:t>
            </a:r>
          </a:p>
          <a:p>
            <a:pPr marL="742950" indent="-742950" algn="l" eaLnBrk="1" hangingPunct="1">
              <a:buAutoNum type="arabicParenR"/>
              <a:defRPr/>
            </a:pPr>
            <a:endParaRPr lang="en-US" sz="3600" dirty="0" smtClean="0">
              <a:solidFill>
                <a:srgbClr val="006600"/>
              </a:solidFill>
            </a:endParaRPr>
          </a:p>
          <a:p>
            <a:pPr marL="742950" indent="-742950" algn="l" eaLnBrk="1" hangingPunct="1">
              <a:buAutoNum type="arabicParenR"/>
              <a:defRPr/>
            </a:pPr>
            <a:endParaRPr lang="en-US" sz="3600" dirty="0" smtClean="0">
              <a:solidFill>
                <a:srgbClr val="006600"/>
              </a:solidFill>
            </a:endParaRPr>
          </a:p>
        </p:txBody>
      </p:sp>
    </p:spTree>
    <p:extLst>
      <p:ext uri="{BB962C8B-B14F-4D97-AF65-F5344CB8AC3E}">
        <p14:creationId xmlns:p14="http://schemas.microsoft.com/office/powerpoint/2010/main" val="15067234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87462" y="260648"/>
            <a:ext cx="9109074" cy="1143000"/>
          </a:xfrm>
        </p:spPr>
        <p:txBody>
          <a:bodyPr/>
          <a:lstStyle/>
          <a:p>
            <a:pPr>
              <a:defRPr/>
            </a:pPr>
            <a:r>
              <a:rPr lang="en-GB" b="1" dirty="0" smtClean="0">
                <a:solidFill>
                  <a:srgbClr val="006600"/>
                </a:solidFill>
                <a:latin typeface="Times New Roman" charset="0"/>
                <a:cs typeface="+mj-cs"/>
              </a:rPr>
              <a:t>Me as a teenager! </a:t>
            </a:r>
            <a:r>
              <a:rPr lang="en-GB" b="1" dirty="0" smtClean="0">
                <a:solidFill>
                  <a:srgbClr val="006600"/>
                </a:solidFill>
                <a:latin typeface="Times New Roman" charset="0"/>
              </a:rPr>
              <a:t>Scientist=atheist?</a:t>
            </a:r>
            <a:r>
              <a:rPr lang="en-GB" b="1" dirty="0" smtClean="0">
                <a:solidFill>
                  <a:srgbClr val="006600"/>
                </a:solidFill>
                <a:latin typeface="Times New Roman" charset="0"/>
                <a:cs typeface="+mj-cs"/>
              </a:rPr>
              <a:t>  </a:t>
            </a:r>
            <a:endParaRPr lang="en-GB" b="1" dirty="0">
              <a:solidFill>
                <a:srgbClr val="006600"/>
              </a:solidFill>
              <a:latin typeface="Times New Roman" charset="0"/>
              <a:cs typeface="+mj-cs"/>
            </a:endParaRPr>
          </a:p>
        </p:txBody>
      </p:sp>
      <p:sp>
        <p:nvSpPr>
          <p:cNvPr id="4099" name="Rectangle 3"/>
          <p:cNvSpPr>
            <a:spLocks noGrp="1" noChangeArrowheads="1"/>
          </p:cNvSpPr>
          <p:nvPr>
            <p:ph type="body" sz="half" idx="1"/>
          </p:nvPr>
        </p:nvSpPr>
        <p:spPr>
          <a:xfrm>
            <a:off x="0" y="1557114"/>
            <a:ext cx="4932040" cy="4248150"/>
          </a:xfrm>
        </p:spPr>
        <p:txBody>
          <a:bodyPr/>
          <a:lstStyle/>
          <a:p>
            <a:pPr marL="457200" indent="-457200">
              <a:buFont typeface="Arial"/>
              <a:buChar char="•"/>
            </a:pPr>
            <a:r>
              <a:rPr lang="en-GB" sz="3200" dirty="0" smtClean="0">
                <a:solidFill>
                  <a:srgbClr val="006600"/>
                </a:solidFill>
                <a:latin typeface="Times New Roman" charset="0"/>
              </a:rPr>
              <a:t>Scientific answers beginning of universe and life clearly different to 4000BC!</a:t>
            </a:r>
          </a:p>
          <a:p>
            <a:pPr marL="457200" indent="-457200">
              <a:buFont typeface="Arial"/>
              <a:buChar char="•"/>
            </a:pPr>
            <a:r>
              <a:rPr lang="en-GB" sz="3200" dirty="0" smtClean="0">
                <a:solidFill>
                  <a:srgbClr val="006600"/>
                </a:solidFill>
                <a:latin typeface="Times New Roman" charset="0"/>
              </a:rPr>
              <a:t>Evolution </a:t>
            </a:r>
            <a:r>
              <a:rPr lang="en-GB" sz="3200" dirty="0">
                <a:solidFill>
                  <a:srgbClr val="006600"/>
                </a:solidFill>
                <a:latin typeface="Times New Roman" charset="0"/>
              </a:rPr>
              <a:t>happened </a:t>
            </a:r>
            <a:r>
              <a:rPr lang="en-GB" sz="3200" dirty="0" smtClean="0">
                <a:solidFill>
                  <a:srgbClr val="006600"/>
                </a:solidFill>
                <a:latin typeface="Times New Roman" charset="0"/>
              </a:rPr>
              <a:t>(4Byr) </a:t>
            </a:r>
            <a:r>
              <a:rPr lang="en-GB" sz="3200" dirty="0" smtClean="0">
                <a:solidFill>
                  <a:srgbClr val="3366FF"/>
                </a:solidFill>
                <a:latin typeface="Times New Roman" charset="0"/>
              </a:rPr>
              <a:t>hence</a:t>
            </a:r>
            <a:r>
              <a:rPr lang="en-GB" sz="3200" dirty="0" smtClean="0">
                <a:solidFill>
                  <a:srgbClr val="006600"/>
                </a:solidFill>
                <a:latin typeface="Times New Roman" charset="0"/>
              </a:rPr>
              <a:t> </a:t>
            </a:r>
            <a:r>
              <a:rPr lang="en-GB" sz="3200" dirty="0">
                <a:solidFill>
                  <a:srgbClr val="006600"/>
                </a:solidFill>
                <a:latin typeface="Times New Roman" charset="0"/>
              </a:rPr>
              <a:t>no God</a:t>
            </a:r>
          </a:p>
          <a:p>
            <a:pPr marL="457200" indent="-457200">
              <a:buFont typeface="Arial"/>
              <a:buChar char="•"/>
            </a:pPr>
            <a:r>
              <a:rPr lang="en-GB" sz="3200" dirty="0">
                <a:solidFill>
                  <a:srgbClr val="006600"/>
                </a:solidFill>
                <a:latin typeface="Times New Roman" charset="0"/>
              </a:rPr>
              <a:t>The Big Bang happened </a:t>
            </a:r>
            <a:r>
              <a:rPr lang="en-GB" sz="3200" dirty="0" smtClean="0">
                <a:solidFill>
                  <a:srgbClr val="006600"/>
                </a:solidFill>
                <a:latin typeface="Times New Roman" charset="0"/>
              </a:rPr>
              <a:t>(13.7Bys) </a:t>
            </a:r>
            <a:r>
              <a:rPr lang="en-GB" sz="3200" dirty="0" smtClean="0">
                <a:solidFill>
                  <a:srgbClr val="3366FF"/>
                </a:solidFill>
                <a:latin typeface="Times New Roman" charset="0"/>
              </a:rPr>
              <a:t>hence</a:t>
            </a:r>
            <a:r>
              <a:rPr lang="en-GB" sz="3200" dirty="0" smtClean="0">
                <a:solidFill>
                  <a:srgbClr val="006600"/>
                </a:solidFill>
                <a:latin typeface="Times New Roman" charset="0"/>
              </a:rPr>
              <a:t> no </a:t>
            </a:r>
            <a:r>
              <a:rPr lang="en-GB" sz="3200" dirty="0">
                <a:solidFill>
                  <a:srgbClr val="006600"/>
                </a:solidFill>
                <a:latin typeface="Times New Roman" charset="0"/>
              </a:rPr>
              <a:t>God</a:t>
            </a:r>
          </a:p>
          <a:p>
            <a:pPr>
              <a:defRPr/>
            </a:pPr>
            <a:endParaRPr lang="en-GB" sz="3200" dirty="0">
              <a:solidFill>
                <a:srgbClr val="006600"/>
              </a:solidFill>
              <a:latin typeface="Times New Roman" charset="0"/>
              <a:cs typeface="+mn-cs"/>
            </a:endParaRP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t="-2" b="19540"/>
          <a:stretch>
            <a:fillRect/>
          </a:stretch>
        </p:blipFill>
        <p:spPr bwMode="auto">
          <a:xfrm>
            <a:off x="5175250" y="1871663"/>
            <a:ext cx="39338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0686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n-GB">
                <a:latin typeface="Times New Roman" charset="0"/>
                <a:cs typeface="+mj-cs"/>
              </a:rPr>
              <a:t>Untrue ?</a:t>
            </a:r>
            <a:endParaRPr lang="en-US">
              <a:latin typeface="Times New Roman" charset="0"/>
              <a:cs typeface="+mj-cs"/>
            </a:endParaRPr>
          </a:p>
        </p:txBody>
      </p:sp>
      <p:sp>
        <p:nvSpPr>
          <p:cNvPr id="5123" name="Rectangle 3"/>
          <p:cNvSpPr>
            <a:spLocks noGrp="1" noChangeArrowheads="1"/>
          </p:cNvSpPr>
          <p:nvPr>
            <p:ph type="body" sz="half" idx="1"/>
          </p:nvPr>
        </p:nvSpPr>
        <p:spPr>
          <a:xfrm>
            <a:off x="457200" y="1628775"/>
            <a:ext cx="4186238" cy="4464050"/>
          </a:xfrm>
        </p:spPr>
        <p:txBody>
          <a:bodyPr/>
          <a:lstStyle/>
          <a:p>
            <a:pPr>
              <a:defRPr/>
            </a:pPr>
            <a:r>
              <a:rPr lang="en-GB" sz="3200">
                <a:latin typeface="Times New Roman" charset="0"/>
                <a:cs typeface="+mn-cs"/>
              </a:rPr>
              <a:t>The main reason I wasn</a:t>
            </a:r>
            <a:r>
              <a:rPr lang="ja-JP" altLang="en-GB" sz="3200">
                <a:latin typeface="Times New Roman" charset="0"/>
                <a:cs typeface="+mn-cs"/>
              </a:rPr>
              <a:t>’</a:t>
            </a:r>
            <a:r>
              <a:rPr lang="en-GB" sz="3200">
                <a:latin typeface="Times New Roman" charset="0"/>
                <a:cs typeface="+mn-cs"/>
              </a:rPr>
              <a:t>t a Christian</a:t>
            </a:r>
          </a:p>
          <a:p>
            <a:pPr>
              <a:defRPr/>
            </a:pPr>
            <a:r>
              <a:rPr lang="en-GB" sz="3200">
                <a:latin typeface="Times New Roman" charset="0"/>
                <a:cs typeface="+mn-cs"/>
              </a:rPr>
              <a:t>I thought it was simply not true. </a:t>
            </a:r>
          </a:p>
          <a:p>
            <a:pPr>
              <a:defRPr/>
            </a:pPr>
            <a:endParaRPr lang="en-GB">
              <a:latin typeface="Times New Roman" charset="0"/>
              <a:cs typeface="+mn-cs"/>
            </a:endParaRPr>
          </a:p>
          <a:p>
            <a:pPr>
              <a:defRPr/>
            </a:pPr>
            <a:endParaRPr lang="en-GB" sz="2400">
              <a:latin typeface="Times New Roman" charset="0"/>
              <a:cs typeface="+mn-cs"/>
            </a:endParaRPr>
          </a:p>
          <a:p>
            <a:pPr>
              <a:buFontTx/>
              <a:buNone/>
              <a:defRPr/>
            </a:pPr>
            <a:endParaRPr lang="en-US" sz="2400">
              <a:latin typeface="Times New Roman" charset="0"/>
              <a:cs typeface="+mn-cs"/>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7668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GB">
                <a:latin typeface="Times New Roman" charset="0"/>
                <a:cs typeface="+mj-cs"/>
              </a:rPr>
              <a:t>Untrue ?</a:t>
            </a:r>
            <a:endParaRPr lang="en-US">
              <a:latin typeface="Times New Roman" charset="0"/>
              <a:cs typeface="+mj-cs"/>
            </a:endParaRPr>
          </a:p>
        </p:txBody>
      </p:sp>
      <p:sp>
        <p:nvSpPr>
          <p:cNvPr id="6147" name="Rectangle 3"/>
          <p:cNvSpPr>
            <a:spLocks noGrp="1" noChangeArrowheads="1"/>
          </p:cNvSpPr>
          <p:nvPr>
            <p:ph type="body" sz="half" idx="1"/>
          </p:nvPr>
        </p:nvSpPr>
        <p:spPr>
          <a:xfrm>
            <a:off x="457200" y="1628775"/>
            <a:ext cx="4186238" cy="4464050"/>
          </a:xfrm>
        </p:spPr>
        <p:txBody>
          <a:bodyPr/>
          <a:lstStyle/>
          <a:p>
            <a:pPr>
              <a:defRPr/>
            </a:pPr>
            <a:r>
              <a:rPr lang="en-GB" sz="3200">
                <a:latin typeface="Times New Roman" charset="0"/>
                <a:cs typeface="+mn-cs"/>
              </a:rPr>
              <a:t>The main reason I wasn</a:t>
            </a:r>
            <a:r>
              <a:rPr lang="ja-JP" altLang="en-GB" sz="3200">
                <a:latin typeface="Times New Roman" charset="0"/>
                <a:cs typeface="+mn-cs"/>
              </a:rPr>
              <a:t>’</a:t>
            </a:r>
            <a:r>
              <a:rPr lang="en-GB" sz="3200">
                <a:latin typeface="Times New Roman" charset="0"/>
                <a:cs typeface="+mn-cs"/>
              </a:rPr>
              <a:t>t a Christian</a:t>
            </a:r>
          </a:p>
          <a:p>
            <a:pPr>
              <a:defRPr/>
            </a:pPr>
            <a:r>
              <a:rPr lang="en-GB" sz="3200">
                <a:latin typeface="Times New Roman" charset="0"/>
                <a:cs typeface="+mn-cs"/>
              </a:rPr>
              <a:t>I thought it was simply not true. </a:t>
            </a:r>
          </a:p>
          <a:p>
            <a:pPr>
              <a:defRPr/>
            </a:pPr>
            <a:endParaRPr lang="en-GB">
              <a:latin typeface="Times New Roman" charset="0"/>
              <a:cs typeface="+mn-cs"/>
            </a:endParaRPr>
          </a:p>
          <a:p>
            <a:pPr>
              <a:defRPr/>
            </a:pPr>
            <a:endParaRPr lang="en-GB" sz="2400">
              <a:latin typeface="Times New Roman" charset="0"/>
              <a:cs typeface="+mn-cs"/>
            </a:endParaRPr>
          </a:p>
          <a:p>
            <a:pPr>
              <a:buFontTx/>
              <a:buNone/>
              <a:defRPr/>
            </a:pPr>
            <a:endParaRPr lang="en-US" sz="2400">
              <a:latin typeface="Times New Roman" charset="0"/>
              <a:cs typeface="+mn-cs"/>
            </a:endParaRPr>
          </a:p>
        </p:txBody>
      </p:sp>
      <p:pic>
        <p:nvPicPr>
          <p:cNvPr id="204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2363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What is the bible?</a:t>
            </a:r>
            <a:endParaRPr lang="en-GB" b="1" kern="0" dirty="0">
              <a:solidFill>
                <a:srgbClr val="006600"/>
              </a:solidFill>
            </a:endParaRPr>
          </a:p>
        </p:txBody>
      </p:sp>
      <p:sp>
        <p:nvSpPr>
          <p:cNvPr id="3" name="Oval 2"/>
          <p:cNvSpPr/>
          <p:nvPr/>
        </p:nvSpPr>
        <p:spPr bwMode="auto">
          <a:xfrm>
            <a:off x="323528" y="1412776"/>
            <a:ext cx="3384376" cy="3240360"/>
          </a:xfrm>
          <a:prstGeom prst="ellipse">
            <a:avLst/>
          </a:prstGeom>
          <a:solidFill>
            <a:schemeClr val="accent1">
              <a:lumMod val="60000"/>
              <a:lumOff val="40000"/>
              <a:alpha val="20000"/>
            </a:schemeClr>
          </a:solidFill>
          <a:ln w="38100"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768997" y="2060848"/>
            <a:ext cx="2448272" cy="1569660"/>
          </a:xfrm>
          <a:prstGeom prst="rect">
            <a:avLst/>
          </a:prstGeom>
          <a:noFill/>
        </p:spPr>
        <p:txBody>
          <a:bodyPr wrap="square" rtlCol="0">
            <a:spAutoFit/>
          </a:bodyPr>
          <a:lstStyle/>
          <a:p>
            <a:r>
              <a:rPr lang="en-US" sz="3200" dirty="0" smtClean="0"/>
              <a:t>All ages</a:t>
            </a:r>
          </a:p>
          <a:p>
            <a:r>
              <a:rPr lang="en-US" sz="3200" dirty="0" smtClean="0"/>
              <a:t>Children/adults/seniors</a:t>
            </a:r>
          </a:p>
        </p:txBody>
      </p:sp>
      <p:sp>
        <p:nvSpPr>
          <p:cNvPr id="6" name="Oval 5"/>
          <p:cNvSpPr/>
          <p:nvPr/>
        </p:nvSpPr>
        <p:spPr bwMode="auto">
          <a:xfrm>
            <a:off x="3205195" y="3774524"/>
            <a:ext cx="3384376" cy="3240360"/>
          </a:xfrm>
          <a:prstGeom prst="ellipse">
            <a:avLst/>
          </a:prstGeom>
          <a:solidFill>
            <a:srgbClr val="FF00FF">
              <a:alpha val="20000"/>
            </a:srgbClr>
          </a:solidFill>
          <a:ln w="38100" cap="flat" cmpd="sng" algn="ctr">
            <a:solidFill>
              <a:srgbClr val="FF00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638291" y="4581128"/>
            <a:ext cx="2448272" cy="1569660"/>
          </a:xfrm>
          <a:prstGeom prst="rect">
            <a:avLst/>
          </a:prstGeom>
          <a:noFill/>
        </p:spPr>
        <p:txBody>
          <a:bodyPr wrap="square" rtlCol="0">
            <a:spAutoFit/>
          </a:bodyPr>
          <a:lstStyle/>
          <a:p>
            <a:r>
              <a:rPr lang="en-US" sz="3200" dirty="0" smtClean="0"/>
              <a:t>All centuries</a:t>
            </a:r>
          </a:p>
          <a:p>
            <a:r>
              <a:rPr lang="en-US" sz="3200" dirty="0" smtClean="0"/>
              <a:t>different technologies</a:t>
            </a:r>
            <a:endParaRPr lang="en-US" sz="3200" dirty="0"/>
          </a:p>
        </p:txBody>
      </p:sp>
      <p:sp>
        <p:nvSpPr>
          <p:cNvPr id="8" name="Oval 7"/>
          <p:cNvSpPr/>
          <p:nvPr/>
        </p:nvSpPr>
        <p:spPr bwMode="auto">
          <a:xfrm>
            <a:off x="395536" y="3774524"/>
            <a:ext cx="3384376" cy="3240360"/>
          </a:xfrm>
          <a:prstGeom prst="ellipse">
            <a:avLst/>
          </a:prstGeom>
          <a:solidFill>
            <a:srgbClr val="3366FF">
              <a:alpha val="20000"/>
            </a:srgbClr>
          </a:solidFill>
          <a:ln w="38100" cap="flat" cmpd="sng" algn="ctr">
            <a:solidFill>
              <a:srgbClr val="3366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6012160" y="3717032"/>
            <a:ext cx="3384376" cy="3240360"/>
          </a:xfrm>
          <a:prstGeom prst="ellipse">
            <a:avLst/>
          </a:prstGeom>
          <a:solidFill>
            <a:srgbClr val="FF0000">
              <a:alpha val="20000"/>
            </a:srgbClr>
          </a:solid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444208" y="4797152"/>
            <a:ext cx="2448272" cy="584776"/>
          </a:xfrm>
          <a:prstGeom prst="rect">
            <a:avLst/>
          </a:prstGeom>
          <a:noFill/>
        </p:spPr>
        <p:txBody>
          <a:bodyPr wrap="square" rtlCol="0">
            <a:spAutoFit/>
          </a:bodyPr>
          <a:lstStyle/>
          <a:p>
            <a:r>
              <a:rPr lang="en-US" sz="3200" dirty="0" smtClean="0"/>
              <a:t>All IQs</a:t>
            </a:r>
          </a:p>
        </p:txBody>
      </p:sp>
      <p:sp>
        <p:nvSpPr>
          <p:cNvPr id="12" name="Rectangle 3"/>
          <p:cNvSpPr txBox="1">
            <a:spLocks noChangeArrowheads="1"/>
          </p:cNvSpPr>
          <p:nvPr/>
        </p:nvSpPr>
        <p:spPr>
          <a:xfrm>
            <a:off x="3851920" y="1628800"/>
            <a:ext cx="5184576" cy="23042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dirty="0" smtClean="0">
                <a:solidFill>
                  <a:srgbClr val="006600"/>
                </a:solidFill>
                <a:latin typeface="Times New Roman" charset="0"/>
              </a:rPr>
              <a:t>One book (collection) to speak to all people &amp; times</a:t>
            </a:r>
          </a:p>
          <a:p>
            <a:pPr>
              <a:defRPr/>
            </a:pPr>
            <a:r>
              <a:rPr lang="en-GB" dirty="0">
                <a:solidFill>
                  <a:srgbClr val="006600"/>
                </a:solidFill>
                <a:latin typeface="Times New Roman" charset="0"/>
              </a:rPr>
              <a:t>Poetry, </a:t>
            </a:r>
            <a:r>
              <a:rPr lang="en-GB" dirty="0" smtClean="0">
                <a:solidFill>
                  <a:srgbClr val="006600"/>
                </a:solidFill>
                <a:latin typeface="Times New Roman" charset="0"/>
              </a:rPr>
              <a:t>allegory, history, eyewitness accounts</a:t>
            </a:r>
          </a:p>
        </p:txBody>
      </p:sp>
      <p:sp>
        <p:nvSpPr>
          <p:cNvPr id="13" name="TextBox 12"/>
          <p:cNvSpPr txBox="1"/>
          <p:nvPr/>
        </p:nvSpPr>
        <p:spPr>
          <a:xfrm>
            <a:off x="921397" y="4828803"/>
            <a:ext cx="2448272" cy="1569660"/>
          </a:xfrm>
          <a:prstGeom prst="rect">
            <a:avLst/>
          </a:prstGeom>
          <a:noFill/>
        </p:spPr>
        <p:txBody>
          <a:bodyPr wrap="square" rtlCol="0">
            <a:spAutoFit/>
          </a:bodyPr>
          <a:lstStyle/>
          <a:p>
            <a:r>
              <a:rPr lang="en-US" sz="3200" dirty="0" smtClean="0"/>
              <a:t>All nationalities/cultures</a:t>
            </a:r>
          </a:p>
        </p:txBody>
      </p:sp>
    </p:spTree>
    <p:extLst>
      <p:ext uri="{BB962C8B-B14F-4D97-AF65-F5344CB8AC3E}">
        <p14:creationId xmlns:p14="http://schemas.microsoft.com/office/powerpoint/2010/main" val="20106538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420888"/>
            <a:ext cx="9144000" cy="443711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Rectangle 2"/>
          <p:cNvSpPr txBox="1">
            <a:spLocks noChangeArrowheads="1"/>
          </p:cNvSpPr>
          <p:nvPr/>
        </p:nvSpPr>
        <p:spPr bwMode="auto">
          <a:xfrm>
            <a:off x="708025" y="333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Bible has to address all these and more so it uses lots of different ways….</a:t>
            </a:r>
            <a:endParaRPr lang="en-GB" b="1" kern="0" dirty="0">
              <a:solidFill>
                <a:srgbClr val="006600"/>
              </a:solidFill>
            </a:endParaRPr>
          </a:p>
        </p:txBody>
      </p:sp>
      <p:sp>
        <p:nvSpPr>
          <p:cNvPr id="12" name="Rectangle 3"/>
          <p:cNvSpPr txBox="1">
            <a:spLocks noChangeArrowheads="1"/>
          </p:cNvSpPr>
          <p:nvPr/>
        </p:nvSpPr>
        <p:spPr>
          <a:xfrm>
            <a:off x="6911752" y="3993828"/>
            <a:ext cx="2232248" cy="266429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GB" dirty="0" smtClean="0">
                <a:solidFill>
                  <a:srgbClr val="FF0000"/>
                </a:solidFill>
                <a:latin typeface="Times New Roman" charset="0"/>
              </a:rPr>
              <a:t>Poetry </a:t>
            </a:r>
          </a:p>
          <a:p>
            <a:pPr marL="0" indent="0">
              <a:buNone/>
              <a:defRPr/>
            </a:pPr>
            <a:r>
              <a:rPr lang="en-GB" dirty="0" smtClean="0">
                <a:solidFill>
                  <a:srgbClr val="FFFF00"/>
                </a:solidFill>
                <a:latin typeface="Times New Roman" charset="0"/>
              </a:rPr>
              <a:t>Allegory</a:t>
            </a:r>
          </a:p>
          <a:p>
            <a:pPr marL="0" indent="0">
              <a:buNone/>
              <a:defRPr/>
            </a:pPr>
            <a:r>
              <a:rPr lang="en-GB" dirty="0">
                <a:solidFill>
                  <a:srgbClr val="80FF00"/>
                </a:solidFill>
                <a:latin typeface="Times New Roman" charset="0"/>
              </a:rPr>
              <a:t>H</a:t>
            </a:r>
            <a:r>
              <a:rPr lang="en-GB" dirty="0" smtClean="0">
                <a:solidFill>
                  <a:srgbClr val="80FF00"/>
                </a:solidFill>
                <a:latin typeface="Times New Roman" charset="0"/>
              </a:rPr>
              <a:t>istory </a:t>
            </a:r>
          </a:p>
          <a:p>
            <a:pPr marL="0" indent="0">
              <a:buNone/>
              <a:defRPr/>
            </a:pPr>
            <a:r>
              <a:rPr lang="en-GB" dirty="0" smtClean="0">
                <a:solidFill>
                  <a:schemeClr val="accent2">
                    <a:lumMod val="60000"/>
                    <a:lumOff val="40000"/>
                  </a:schemeClr>
                </a:solidFill>
                <a:latin typeface="Times New Roman" charset="0"/>
              </a:rPr>
              <a:t>Eyewitness</a:t>
            </a:r>
          </a:p>
        </p:txBody>
      </p:sp>
      <p:pic>
        <p:nvPicPr>
          <p:cNvPr id="4" name="Picture 3" descr="spectrometry_pr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490883"/>
            <a:ext cx="4670587" cy="3890445"/>
          </a:xfrm>
          <a:prstGeom prst="rect">
            <a:avLst/>
          </a:prstGeom>
        </p:spPr>
      </p:pic>
      <p:sp>
        <p:nvSpPr>
          <p:cNvPr id="9" name="TextBox 8"/>
          <p:cNvSpPr txBox="1"/>
          <p:nvPr/>
        </p:nvSpPr>
        <p:spPr>
          <a:xfrm>
            <a:off x="179512" y="4417948"/>
            <a:ext cx="1440160" cy="523220"/>
          </a:xfrm>
          <a:prstGeom prst="rect">
            <a:avLst/>
          </a:prstGeom>
          <a:noFill/>
        </p:spPr>
        <p:txBody>
          <a:bodyPr wrap="square" rtlCol="0">
            <a:spAutoFit/>
          </a:bodyPr>
          <a:lstStyle/>
          <a:p>
            <a:r>
              <a:rPr lang="en-US" sz="2800" dirty="0" smtClean="0">
                <a:solidFill>
                  <a:schemeClr val="bg1"/>
                </a:solidFill>
              </a:rPr>
              <a:t>GOD</a:t>
            </a:r>
            <a:endParaRPr lang="en-US" sz="2800" dirty="0">
              <a:solidFill>
                <a:schemeClr val="bg1"/>
              </a:solidFill>
            </a:endParaRPr>
          </a:p>
        </p:txBody>
      </p:sp>
    </p:spTree>
    <p:extLst>
      <p:ext uri="{BB962C8B-B14F-4D97-AF65-F5344CB8AC3E}">
        <p14:creationId xmlns:p14="http://schemas.microsoft.com/office/powerpoint/2010/main" val="37657336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25760"/>
            <a:ext cx="7772400" cy="1143000"/>
          </a:xfrm>
        </p:spPr>
        <p:txBody>
          <a:bodyPr/>
          <a:lstStyle/>
          <a:p>
            <a:pPr>
              <a:defRPr/>
            </a:pPr>
            <a:r>
              <a:rPr lang="en-GB" b="1" dirty="0" smtClean="0">
                <a:solidFill>
                  <a:srgbClr val="008000"/>
                </a:solidFill>
                <a:latin typeface="Times New Roman" charset="0"/>
                <a:cs typeface="+mj-cs"/>
              </a:rPr>
              <a:t>But how to know?</a:t>
            </a:r>
            <a:endParaRPr lang="en-GB" b="1" dirty="0">
              <a:solidFill>
                <a:srgbClr val="008000"/>
              </a:solidFill>
              <a:latin typeface="Times New Roman" charset="0"/>
              <a:cs typeface="+mj-cs"/>
            </a:endParaRPr>
          </a:p>
        </p:txBody>
      </p:sp>
      <p:sp>
        <p:nvSpPr>
          <p:cNvPr id="31747" name="Rectangle 3"/>
          <p:cNvSpPr>
            <a:spLocks noGrp="1" noChangeArrowheads="1"/>
          </p:cNvSpPr>
          <p:nvPr>
            <p:ph type="body" sz="half" idx="1"/>
          </p:nvPr>
        </p:nvSpPr>
        <p:spPr>
          <a:xfrm>
            <a:off x="251520" y="1052736"/>
            <a:ext cx="8507288" cy="4248150"/>
          </a:xfrm>
        </p:spPr>
        <p:txBody>
          <a:bodyPr/>
          <a:lstStyle/>
          <a:p>
            <a:pPr marL="0" indent="0">
              <a:buFontTx/>
              <a:buNone/>
              <a:defRPr/>
            </a:pPr>
            <a:endParaRPr lang="en-GB" sz="3200" dirty="0" smtClean="0">
              <a:solidFill>
                <a:srgbClr val="008000"/>
              </a:solidFill>
              <a:latin typeface="Times New Roman" charset="0"/>
            </a:endParaRPr>
          </a:p>
          <a:p>
            <a:pPr marL="0" indent="0">
              <a:buFontTx/>
              <a:buNone/>
              <a:defRPr/>
            </a:pPr>
            <a:r>
              <a:rPr lang="en-GB" sz="3200" dirty="0" smtClean="0">
                <a:solidFill>
                  <a:srgbClr val="008000"/>
                </a:solidFill>
                <a:latin typeface="Times New Roman" charset="0"/>
              </a:rPr>
              <a:t>Bible contains poetry, allegory, wisdom ‘how to live’ and ‘who to live for’  as well as history and eyewitness accounts </a:t>
            </a:r>
          </a:p>
          <a:p>
            <a:pPr marL="0" indent="0">
              <a:buFontTx/>
              <a:buNone/>
              <a:defRPr/>
            </a:pPr>
            <a:endParaRPr lang="en-GB" sz="3200" dirty="0">
              <a:solidFill>
                <a:srgbClr val="008000"/>
              </a:solidFill>
              <a:latin typeface="Times New Roman" charset="0"/>
            </a:endParaRPr>
          </a:p>
          <a:p>
            <a:pPr marL="0" indent="0">
              <a:buFontTx/>
              <a:buNone/>
              <a:defRPr/>
            </a:pPr>
            <a:r>
              <a:rPr lang="en-GB" sz="3200" dirty="0" smtClean="0">
                <a:solidFill>
                  <a:srgbClr val="008000"/>
                </a:solidFill>
                <a:latin typeface="Times New Roman" charset="0"/>
              </a:rPr>
              <a:t>How to know </a:t>
            </a:r>
            <a:r>
              <a:rPr lang="en-GB" sz="3200" dirty="0" err="1" smtClean="0">
                <a:solidFill>
                  <a:srgbClr val="008000"/>
                </a:solidFill>
                <a:latin typeface="Times New Roman" charset="0"/>
              </a:rPr>
              <a:t>whats</a:t>
            </a:r>
            <a:r>
              <a:rPr lang="en-GB" sz="3200" dirty="0" smtClean="0">
                <a:solidFill>
                  <a:srgbClr val="008000"/>
                </a:solidFill>
                <a:latin typeface="Times New Roman" charset="0"/>
              </a:rPr>
              <a:t> meant to be taken literally and what is a poetic description?</a:t>
            </a:r>
            <a:endParaRPr lang="en-GB" sz="3200" dirty="0">
              <a:solidFill>
                <a:srgbClr val="008000"/>
              </a:solidFill>
              <a:latin typeface="Times New Roman" charset="0"/>
            </a:endParaRPr>
          </a:p>
          <a:p>
            <a:pPr marL="0" indent="0">
              <a:buFontTx/>
              <a:buNone/>
              <a:defRPr/>
            </a:pPr>
            <a:r>
              <a:rPr lang="en-GB" sz="3200" dirty="0" smtClean="0">
                <a:solidFill>
                  <a:srgbClr val="FF0000"/>
                </a:solidFill>
                <a:latin typeface="Times New Roman" charset="0"/>
              </a:rPr>
              <a:t>We have to THINK ABOUT IT!! Do some work! Scholarship</a:t>
            </a:r>
            <a:r>
              <a:rPr lang="en-GB" sz="3200" dirty="0">
                <a:solidFill>
                  <a:srgbClr val="FF0000"/>
                </a:solidFill>
                <a:latin typeface="Times New Roman" charset="0"/>
              </a:rPr>
              <a:t> </a:t>
            </a:r>
            <a:r>
              <a:rPr lang="en-GB" sz="3200" dirty="0" smtClean="0">
                <a:solidFill>
                  <a:srgbClr val="FF0000"/>
                </a:solidFill>
                <a:latin typeface="Times New Roman" charset="0"/>
              </a:rPr>
              <a:t>through the ages and modern day!   </a:t>
            </a:r>
          </a:p>
          <a:p>
            <a:pPr marL="0" indent="0">
              <a:buFontTx/>
              <a:buNone/>
              <a:defRPr/>
            </a:pPr>
            <a:endParaRPr lang="en-GB" sz="3200" dirty="0">
              <a:solidFill>
                <a:srgbClr val="008000"/>
              </a:solidFill>
              <a:latin typeface="Times New Roman" charset="0"/>
            </a:endParaRPr>
          </a:p>
          <a:p>
            <a:pPr marL="0" lvl="0" indent="0" eaLnBrk="1" hangingPunct="1">
              <a:buNone/>
            </a:pPr>
            <a:endParaRPr lang="en-US" sz="3200" b="1" dirty="0">
              <a:solidFill>
                <a:srgbClr val="006600"/>
              </a:solidFill>
            </a:endParaRPr>
          </a:p>
          <a:p>
            <a:pPr marL="0" indent="0">
              <a:buNone/>
              <a:defRPr/>
            </a:pPr>
            <a:endParaRPr lang="en-GB" sz="3200" dirty="0" smtClean="0">
              <a:solidFill>
                <a:srgbClr val="008000"/>
              </a:solidFill>
              <a:latin typeface="Times New Roman" charset="0"/>
            </a:endParaRPr>
          </a:p>
        </p:txBody>
      </p:sp>
    </p:spTree>
    <p:extLst>
      <p:ext uri="{BB962C8B-B14F-4D97-AF65-F5344CB8AC3E}">
        <p14:creationId xmlns:p14="http://schemas.microsoft.com/office/powerpoint/2010/main" val="38836794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25760"/>
            <a:ext cx="9144000" cy="1143000"/>
          </a:xfrm>
        </p:spPr>
        <p:txBody>
          <a:bodyPr/>
          <a:lstStyle/>
          <a:p>
            <a:pPr>
              <a:defRPr/>
            </a:pPr>
            <a:r>
              <a:rPr lang="en-GB" b="1" dirty="0" smtClean="0">
                <a:solidFill>
                  <a:srgbClr val="006600"/>
                </a:solidFill>
                <a:latin typeface="Times New Roman" charset="0"/>
                <a:cs typeface="+mj-cs"/>
              </a:rPr>
              <a:t>So what kind of book is Genesis? </a:t>
            </a:r>
            <a:endParaRPr lang="en-GB" b="1" dirty="0">
              <a:solidFill>
                <a:srgbClr val="006600"/>
              </a:solidFill>
              <a:latin typeface="Times New Roman" charset="0"/>
              <a:cs typeface="+mj-cs"/>
            </a:endParaRPr>
          </a:p>
        </p:txBody>
      </p:sp>
      <p:sp>
        <p:nvSpPr>
          <p:cNvPr id="31747" name="Rectangle 3"/>
          <p:cNvSpPr>
            <a:spLocks noGrp="1" noChangeArrowheads="1"/>
          </p:cNvSpPr>
          <p:nvPr>
            <p:ph type="body" sz="half" idx="1"/>
          </p:nvPr>
        </p:nvSpPr>
        <p:spPr>
          <a:xfrm>
            <a:off x="251520" y="1340768"/>
            <a:ext cx="8507288" cy="4248150"/>
          </a:xfrm>
        </p:spPr>
        <p:txBody>
          <a:bodyPr/>
          <a:lstStyle/>
          <a:p>
            <a:pPr marL="0" indent="0">
              <a:buNone/>
              <a:defRPr/>
            </a:pPr>
            <a:r>
              <a:rPr lang="en-GB" sz="3200" dirty="0" smtClean="0">
                <a:solidFill>
                  <a:srgbClr val="006600"/>
                </a:solidFill>
                <a:latin typeface="Times New Roman" charset="0"/>
                <a:ea typeface="+mj-ea"/>
                <a:cs typeface="+mj-cs"/>
              </a:rPr>
              <a:t>Augustine </a:t>
            </a:r>
            <a:r>
              <a:rPr lang="en-GB" sz="3200" dirty="0">
                <a:solidFill>
                  <a:srgbClr val="006600"/>
                </a:solidFill>
                <a:latin typeface="Times New Roman" charset="0"/>
                <a:ea typeface="+mj-ea"/>
                <a:cs typeface="+mj-cs"/>
              </a:rPr>
              <a:t>~</a:t>
            </a:r>
            <a:r>
              <a:rPr lang="en-GB" sz="3200" dirty="0" smtClean="0">
                <a:solidFill>
                  <a:srgbClr val="006600"/>
                </a:solidFill>
                <a:latin typeface="Times New Roman" charset="0"/>
                <a:ea typeface="+mj-ea"/>
                <a:cs typeface="+mj-cs"/>
              </a:rPr>
              <a:t>400AD </a:t>
            </a:r>
            <a:r>
              <a:rPr lang="en-GB" sz="3200" dirty="0" smtClean="0">
                <a:solidFill>
                  <a:srgbClr val="006600"/>
                </a:solidFill>
                <a:latin typeface="Times New Roman" charset="0"/>
              </a:rPr>
              <a:t>G</a:t>
            </a:r>
            <a:r>
              <a:rPr lang="en-GB" sz="3200" dirty="0" smtClean="0">
                <a:solidFill>
                  <a:srgbClr val="006600"/>
                </a:solidFill>
                <a:latin typeface="Times New Roman" charset="0"/>
                <a:cs typeface="+mn-cs"/>
              </a:rPr>
              <a:t>reat </a:t>
            </a:r>
            <a:r>
              <a:rPr lang="en-GB" sz="3200" dirty="0" smtClean="0">
                <a:solidFill>
                  <a:srgbClr val="006600"/>
                </a:solidFill>
                <a:latin typeface="Times New Roman" charset="0"/>
              </a:rPr>
              <a:t>teacher in the </a:t>
            </a:r>
            <a:r>
              <a:rPr lang="en-GB" sz="3200" dirty="0">
                <a:solidFill>
                  <a:srgbClr val="006600"/>
                </a:solidFill>
                <a:latin typeface="Times New Roman" charset="0"/>
              </a:rPr>
              <a:t>e</a:t>
            </a:r>
            <a:r>
              <a:rPr lang="en-GB" sz="3200" dirty="0" smtClean="0">
                <a:solidFill>
                  <a:srgbClr val="006600"/>
                </a:solidFill>
                <a:latin typeface="Times New Roman" charset="0"/>
              </a:rPr>
              <a:t>arly church “On </a:t>
            </a:r>
            <a:r>
              <a:rPr lang="en-GB" sz="3200" dirty="0">
                <a:solidFill>
                  <a:srgbClr val="006600"/>
                </a:solidFill>
                <a:latin typeface="Times New Roman" charset="0"/>
              </a:rPr>
              <a:t>the literal interpretation of Genesis”</a:t>
            </a:r>
          </a:p>
          <a:p>
            <a:pPr marL="0" indent="0">
              <a:buFontTx/>
              <a:buNone/>
              <a:defRPr/>
            </a:pPr>
            <a:endParaRPr lang="en-GB" sz="3200" dirty="0" smtClean="0">
              <a:solidFill>
                <a:srgbClr val="008000"/>
              </a:solidFill>
              <a:latin typeface="Times New Roman" charset="0"/>
              <a:cs typeface="+mn-cs"/>
            </a:endParaRPr>
          </a:p>
          <a:p>
            <a:pPr marL="0" indent="0">
              <a:buFontTx/>
              <a:buNone/>
              <a:defRPr/>
            </a:pPr>
            <a:r>
              <a:rPr lang="en-GB" sz="3200" dirty="0" smtClean="0">
                <a:solidFill>
                  <a:srgbClr val="FF0000"/>
                </a:solidFill>
                <a:latin typeface="Times New Roman" charset="0"/>
                <a:cs typeface="+mn-cs"/>
              </a:rPr>
              <a:t>What </a:t>
            </a:r>
            <a:r>
              <a:rPr lang="en-GB" sz="3200" dirty="0">
                <a:solidFill>
                  <a:srgbClr val="FF0000"/>
                </a:solidFill>
                <a:latin typeface="Times New Roman" charset="0"/>
                <a:cs typeface="+mn-cs"/>
              </a:rPr>
              <a:t>kind of days these were is extremely difficult or perhaps impossible for us to conceive</a:t>
            </a:r>
            <a:r>
              <a:rPr lang="en-GB" sz="3200" dirty="0" smtClean="0">
                <a:solidFill>
                  <a:srgbClr val="FF0000"/>
                </a:solidFill>
                <a:latin typeface="Times New Roman" charset="0"/>
                <a:cs typeface="+mn-cs"/>
              </a:rPr>
              <a:t>…</a:t>
            </a:r>
            <a:r>
              <a:rPr lang="en-GB" sz="3200" dirty="0">
                <a:solidFill>
                  <a:srgbClr val="FF0000"/>
                </a:solidFill>
                <a:latin typeface="Times New Roman" charset="0"/>
              </a:rPr>
              <a:t>In matters that are so obscure and far beyond our vision </a:t>
            </a:r>
            <a:r>
              <a:rPr lang="en-GB" sz="3200" dirty="0" smtClean="0">
                <a:solidFill>
                  <a:srgbClr val="FF0000"/>
                </a:solidFill>
                <a:latin typeface="Times New Roman" charset="0"/>
              </a:rPr>
              <a:t>…we </a:t>
            </a:r>
            <a:r>
              <a:rPr lang="en-GB" sz="3200" dirty="0">
                <a:solidFill>
                  <a:srgbClr val="FF0000"/>
                </a:solidFill>
                <a:latin typeface="Times New Roman" charset="0"/>
              </a:rPr>
              <a:t>should not rush in headlong and so firmly take our stand on one side that if further progress in the search for truth justly undermines this position we too fall with it </a:t>
            </a:r>
            <a:endParaRPr lang="en-GB" sz="3200" dirty="0" smtClean="0">
              <a:solidFill>
                <a:srgbClr val="FF0000"/>
              </a:solidFill>
              <a:latin typeface="Times New Roman" charset="0"/>
            </a:endParaRPr>
          </a:p>
          <a:p>
            <a:pPr marL="0" indent="0">
              <a:buFontTx/>
              <a:buNone/>
              <a:defRPr/>
            </a:pPr>
            <a:endParaRPr lang="en-GB" sz="3200" dirty="0">
              <a:solidFill>
                <a:srgbClr val="008000"/>
              </a:solidFill>
              <a:latin typeface="Times New Roman" charset="0"/>
            </a:endParaRPr>
          </a:p>
          <a:p>
            <a:pPr marL="0" indent="0">
              <a:buFontTx/>
              <a:buNone/>
              <a:defRPr/>
            </a:pPr>
            <a:endParaRPr lang="en-GB" sz="3200" dirty="0" smtClean="0">
              <a:solidFill>
                <a:srgbClr val="006600"/>
              </a:solidFill>
              <a:latin typeface="Times New Roman" charset="0"/>
              <a:cs typeface="+mn-cs"/>
            </a:endParaRPr>
          </a:p>
          <a:p>
            <a:pPr marL="0" indent="0">
              <a:buFontTx/>
              <a:buNone/>
              <a:defRPr/>
            </a:pPr>
            <a:endParaRPr lang="en-GB" sz="3200" dirty="0">
              <a:solidFill>
                <a:srgbClr val="008000"/>
              </a:solidFill>
              <a:latin typeface="Times New Roman" charset="0"/>
            </a:endParaRPr>
          </a:p>
        </p:txBody>
      </p:sp>
    </p:spTree>
    <p:extLst>
      <p:ext uri="{BB962C8B-B14F-4D97-AF65-F5344CB8AC3E}">
        <p14:creationId xmlns:p14="http://schemas.microsoft.com/office/powerpoint/2010/main" val="8690579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420888"/>
            <a:ext cx="8568952" cy="5509200"/>
          </a:xfrm>
          <a:prstGeom prst="rect">
            <a:avLst/>
          </a:prstGeom>
        </p:spPr>
        <p:txBody>
          <a:bodyPr wrap="square">
            <a:spAutoFit/>
          </a:bodyPr>
          <a:lstStyle/>
          <a:p>
            <a:pPr marL="457200" indent="-457200" algn="l">
              <a:buFont typeface="Arial"/>
              <a:buChar char="•"/>
            </a:pPr>
            <a:r>
              <a:rPr lang="en-GB" sz="3200" dirty="0" smtClean="0">
                <a:solidFill>
                  <a:srgbClr val="006600"/>
                </a:solidFill>
                <a:latin typeface="Times New Roman" charset="0"/>
              </a:rPr>
              <a:t>Evolution happened        (4Byr)</a:t>
            </a:r>
          </a:p>
          <a:p>
            <a:pPr marL="457200" indent="-457200" algn="l">
              <a:buFont typeface="Arial"/>
              <a:buChar char="•"/>
            </a:pPr>
            <a:r>
              <a:rPr lang="en-GB" sz="3200" dirty="0" smtClean="0">
                <a:solidFill>
                  <a:srgbClr val="006600"/>
                </a:solidFill>
                <a:latin typeface="Times New Roman" charset="0"/>
              </a:rPr>
              <a:t>The Big Bang happened (13.7Byr)</a:t>
            </a:r>
          </a:p>
          <a:p>
            <a:pPr marL="457200" indent="-457200" algn="l">
              <a:buFont typeface="Arial"/>
              <a:buChar char="•"/>
            </a:pPr>
            <a:r>
              <a:rPr lang="en-GB" sz="3200" dirty="0" smtClean="0">
                <a:solidFill>
                  <a:srgbClr val="006600"/>
                </a:solidFill>
                <a:latin typeface="Times New Roman" charset="0"/>
              </a:rPr>
              <a:t>Doesn’t tell us whether or not the Bible is ‘true’</a:t>
            </a: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smtClean="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GB" sz="3200" dirty="0">
              <a:solidFill>
                <a:srgbClr val="006600"/>
              </a:solidFill>
              <a:latin typeface="Times New Roman" charset="0"/>
            </a:endParaRPr>
          </a:p>
          <a:p>
            <a:pPr marL="457200" indent="-457200" algn="l">
              <a:buFont typeface="Arial"/>
              <a:buChar char="•"/>
            </a:pPr>
            <a:endParaRPr lang="en-US" sz="3200" dirty="0"/>
          </a:p>
        </p:txBody>
      </p:sp>
      <p:sp>
        <p:nvSpPr>
          <p:cNvPr id="5" name="Rectangle 2"/>
          <p:cNvSpPr txBox="1">
            <a:spLocks noChangeArrowheads="1"/>
          </p:cNvSpPr>
          <p:nvPr/>
        </p:nvSpPr>
        <p:spPr bwMode="auto">
          <a:xfrm>
            <a:off x="107504" y="701824"/>
            <a:ext cx="89289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b="1" dirty="0" smtClean="0">
                <a:solidFill>
                  <a:srgbClr val="006600"/>
                </a:solidFill>
              </a:rPr>
              <a:t>Science answers not in conflict with biblical account if Genesis is not a science textbook </a:t>
            </a:r>
          </a:p>
        </p:txBody>
      </p:sp>
    </p:spTree>
    <p:extLst>
      <p:ext uri="{BB962C8B-B14F-4D97-AF65-F5344CB8AC3E}">
        <p14:creationId xmlns:p14="http://schemas.microsoft.com/office/powerpoint/2010/main" val="6936559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536" y="224644"/>
            <a:ext cx="81534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Asking questions in science</a:t>
            </a:r>
          </a:p>
        </p:txBody>
      </p:sp>
      <p:pic>
        <p:nvPicPr>
          <p:cNvPr id="3" name="Picture 2"/>
          <p:cNvPicPr>
            <a:picLocks noChangeAspect="1"/>
          </p:cNvPicPr>
          <p:nvPr/>
        </p:nvPicPr>
        <p:blipFill>
          <a:blip r:embed="rId2"/>
          <a:stretch>
            <a:fillRect/>
          </a:stretch>
        </p:blipFill>
        <p:spPr>
          <a:xfrm>
            <a:off x="179512" y="1163547"/>
            <a:ext cx="8756606" cy="5694453"/>
          </a:xfrm>
          <a:prstGeom prst="rect">
            <a:avLst/>
          </a:prstGeom>
        </p:spPr>
      </p:pic>
    </p:spTree>
    <p:extLst>
      <p:ext uri="{BB962C8B-B14F-4D97-AF65-F5344CB8AC3E}">
        <p14:creationId xmlns:p14="http://schemas.microsoft.com/office/powerpoint/2010/main" val="30380503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txBox="1">
            <a:spLocks noChangeArrowheads="1"/>
          </p:cNvSpPr>
          <p:nvPr/>
        </p:nvSpPr>
        <p:spPr bwMode="auto">
          <a:xfrm>
            <a:off x="250825" y="1258888"/>
            <a:ext cx="84248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pPr>
            <a:r>
              <a:rPr lang="en-US" sz="3200" dirty="0">
                <a:solidFill>
                  <a:srgbClr val="006600"/>
                </a:solidFill>
              </a:rPr>
              <a:t>What (if anything!) does science reveal about the existence and nature of </a:t>
            </a:r>
            <a:r>
              <a:rPr lang="en-US" sz="3200" dirty="0" smtClean="0">
                <a:solidFill>
                  <a:srgbClr val="006600"/>
                </a:solidFill>
              </a:rPr>
              <a:t> any God </a:t>
            </a:r>
            <a:endParaRPr lang="en-US" sz="3200" dirty="0">
              <a:solidFill>
                <a:srgbClr val="006600"/>
              </a:solidFill>
            </a:endParaRPr>
          </a:p>
          <a:p>
            <a:pPr algn="l" eaLnBrk="1" hangingPunct="1">
              <a:spcBef>
                <a:spcPct val="20000"/>
              </a:spcBef>
            </a:pPr>
            <a:endParaRPr lang="en-US" sz="3200" dirty="0">
              <a:solidFill>
                <a:srgbClr val="006600"/>
              </a:solidFill>
            </a:endParaRPr>
          </a:p>
          <a:p>
            <a:pPr algn="l" eaLnBrk="1" hangingPunct="1">
              <a:spcBef>
                <a:spcPct val="20000"/>
              </a:spcBef>
            </a:pPr>
            <a:r>
              <a:rPr lang="en-US" sz="3200" dirty="0" smtClean="0">
                <a:solidFill>
                  <a:srgbClr val="006600"/>
                </a:solidFill>
              </a:rPr>
              <a:t>Any </a:t>
            </a:r>
            <a:r>
              <a:rPr lang="en-US" sz="3200" dirty="0">
                <a:solidFill>
                  <a:srgbClr val="006600"/>
                </a:solidFill>
              </a:rPr>
              <a:t>God who could create the entire universe (space, time, matter, energy)  is FAR beyond us </a:t>
            </a:r>
          </a:p>
          <a:p>
            <a:pPr algn="l" eaLnBrk="1" hangingPunct="1">
              <a:spcBef>
                <a:spcPct val="20000"/>
              </a:spcBef>
            </a:pPr>
            <a:endParaRPr lang="en-US" sz="3200" dirty="0">
              <a:solidFill>
                <a:srgbClr val="006600"/>
              </a:solidFill>
            </a:endParaRPr>
          </a:p>
          <a:p>
            <a:pPr algn="l" eaLnBrk="1" hangingPunct="1">
              <a:spcBef>
                <a:spcPct val="20000"/>
              </a:spcBef>
            </a:pPr>
            <a:r>
              <a:rPr lang="en-US" sz="3200" dirty="0">
                <a:solidFill>
                  <a:srgbClr val="006600"/>
                </a:solidFill>
              </a:rPr>
              <a:t>Creator is different to their creation – so God is outside space, time, matter, energy</a:t>
            </a:r>
            <a:r>
              <a:rPr lang="en-US" sz="3200" dirty="0" smtClean="0">
                <a:solidFill>
                  <a:srgbClr val="006600"/>
                </a:solidFill>
              </a:rPr>
              <a:t>…</a:t>
            </a:r>
          </a:p>
          <a:p>
            <a:pPr algn="l" eaLnBrk="1" hangingPunct="1">
              <a:spcBef>
                <a:spcPct val="20000"/>
              </a:spcBef>
            </a:pPr>
            <a:endParaRPr lang="en-US" sz="3200" dirty="0" smtClean="0">
              <a:solidFill>
                <a:srgbClr val="006600"/>
              </a:solidFill>
            </a:endParaRPr>
          </a:p>
          <a:p>
            <a:pPr algn="l" eaLnBrk="1" hangingPunct="1">
              <a:spcBef>
                <a:spcPct val="20000"/>
              </a:spcBef>
            </a:pPr>
            <a:endParaRPr lang="en-US" sz="3200" dirty="0">
              <a:solidFill>
                <a:srgbClr val="006600"/>
              </a:solidFill>
            </a:endParaRPr>
          </a:p>
          <a:p>
            <a:pPr algn="l" eaLnBrk="1" hangingPunct="1">
              <a:spcBef>
                <a:spcPct val="20000"/>
              </a:spcBef>
            </a:pPr>
            <a:endParaRPr lang="en-US" sz="3200" dirty="0">
              <a:solidFill>
                <a:srgbClr val="006600"/>
              </a:solidFill>
            </a:endParaRPr>
          </a:p>
        </p:txBody>
      </p:sp>
      <p:sp>
        <p:nvSpPr>
          <p:cNvPr id="3" name="Rectangle 5"/>
          <p:cNvSpPr txBox="1">
            <a:spLocks noChangeArrowheads="1"/>
          </p:cNvSpPr>
          <p:nvPr/>
        </p:nvSpPr>
        <p:spPr>
          <a:xfrm>
            <a:off x="0" y="115888"/>
            <a:ext cx="9144000" cy="1143000"/>
          </a:xfrm>
          <a:prstGeom prst="rect">
            <a:avLst/>
          </a:prstGeom>
          <a:extLst>
            <a:ext uri="{91240B29-F687-4f45-9708-019B960494DF}">
              <a14:hiddenLine xmlns:a14="http://schemas.microsoft.com/office/drawing/2010/main" w="9525">
                <a:solidFill>
                  <a:srgbClr val="0066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GB" b="1" dirty="0" smtClean="0">
                <a:solidFill>
                  <a:srgbClr val="006600"/>
                </a:solidFill>
                <a:latin typeface="Times New Roman" charset="0"/>
              </a:rPr>
              <a:t> Concord - Science revealing God?</a:t>
            </a:r>
            <a:r>
              <a:rPr lang="en-GB" b="1" dirty="0" smtClean="0">
                <a:solidFill>
                  <a:srgbClr val="FF00FF"/>
                </a:solidFill>
                <a:latin typeface="Times New Roman" charset="0"/>
              </a:rPr>
              <a:t> </a:t>
            </a:r>
            <a:endParaRPr lang="en-GB" b="1" dirty="0">
              <a:solidFill>
                <a:srgbClr val="FF00FF"/>
              </a:solidFill>
              <a:latin typeface="Times New Roman" charset="0"/>
            </a:endParaRPr>
          </a:p>
        </p:txBody>
      </p:sp>
    </p:spTree>
    <p:extLst>
      <p:ext uri="{BB962C8B-B14F-4D97-AF65-F5344CB8AC3E}">
        <p14:creationId xmlns:p14="http://schemas.microsoft.com/office/powerpoint/2010/main" val="6327126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539552" y="1628800"/>
            <a:ext cx="8208912" cy="5262980"/>
          </a:xfrm>
          <a:prstGeom prst="rect">
            <a:avLst/>
          </a:prstGeom>
        </p:spPr>
        <p:txBody>
          <a:bodyPr wrap="square">
            <a:spAutoFit/>
          </a:bodyPr>
          <a:lstStyle/>
          <a:p>
            <a:pPr algn="l"/>
            <a:r>
              <a:rPr lang="en-US" sz="2800" b="1" dirty="0" smtClean="0">
                <a:solidFill>
                  <a:srgbClr val="006600"/>
                </a:solidFill>
              </a:rPr>
              <a:t>Naturalism</a:t>
            </a:r>
            <a:r>
              <a:rPr lang="en-US" sz="2800" dirty="0" smtClean="0">
                <a:solidFill>
                  <a:srgbClr val="006600"/>
                </a:solidFill>
              </a:rPr>
              <a:t> – </a:t>
            </a:r>
            <a:r>
              <a:rPr lang="en-US" sz="2800" dirty="0">
                <a:solidFill>
                  <a:srgbClr val="006600"/>
                </a:solidFill>
              </a:rPr>
              <a:t>‘Nature is all that exists’ </a:t>
            </a:r>
            <a:r>
              <a:rPr lang="en-US" sz="2800" dirty="0" smtClean="0">
                <a:solidFill>
                  <a:srgbClr val="006600"/>
                </a:solidFill>
              </a:rPr>
              <a:t> </a:t>
            </a:r>
          </a:p>
          <a:p>
            <a:pPr algn="l"/>
            <a:endParaRPr lang="en-US" sz="2800" dirty="0">
              <a:solidFill>
                <a:srgbClr val="006600"/>
              </a:solidFill>
            </a:endParaRPr>
          </a:p>
          <a:p>
            <a:pPr algn="l"/>
            <a:r>
              <a:rPr lang="en-US" sz="2800" dirty="0" smtClean="0">
                <a:solidFill>
                  <a:srgbClr val="006600"/>
                </a:solidFill>
              </a:rPr>
              <a:t>What </a:t>
            </a:r>
            <a:r>
              <a:rPr lang="en-US" sz="2800" dirty="0">
                <a:solidFill>
                  <a:srgbClr val="006600"/>
                </a:solidFill>
              </a:rPr>
              <a:t>experiment can I perform to demonstrate that there are no non-natural entities</a:t>
            </a:r>
            <a:r>
              <a:rPr lang="en-US" sz="2800" dirty="0" smtClean="0">
                <a:solidFill>
                  <a:srgbClr val="006600"/>
                </a:solidFill>
              </a:rPr>
              <a:t>?</a:t>
            </a:r>
          </a:p>
          <a:p>
            <a:pPr algn="l"/>
            <a:endParaRPr lang="en-US" sz="2800" dirty="0">
              <a:solidFill>
                <a:srgbClr val="006600"/>
              </a:solidFill>
            </a:endParaRPr>
          </a:p>
          <a:p>
            <a:pPr algn="l"/>
            <a:r>
              <a:rPr lang="en-US" sz="2800" dirty="0">
                <a:solidFill>
                  <a:srgbClr val="006600"/>
                </a:solidFill>
              </a:rPr>
              <a:t>Science tools study the natural world – not very useful at studying non-natural </a:t>
            </a:r>
            <a:r>
              <a:rPr lang="en-US" sz="2800" dirty="0" smtClean="0">
                <a:solidFill>
                  <a:srgbClr val="006600"/>
                </a:solidFill>
              </a:rPr>
              <a:t>entities</a:t>
            </a:r>
          </a:p>
          <a:p>
            <a:pPr algn="l"/>
            <a:endParaRPr lang="en-US" sz="2800" dirty="0"/>
          </a:p>
          <a:p>
            <a:pPr algn="l"/>
            <a:endParaRPr lang="en-US" sz="2800" dirty="0" smtClean="0"/>
          </a:p>
          <a:p>
            <a:pPr algn="l"/>
            <a:endParaRPr lang="en-US" sz="2800" dirty="0" smtClean="0"/>
          </a:p>
          <a:p>
            <a:pPr algn="l"/>
            <a:endParaRPr lang="en-US" sz="2800" dirty="0" smtClean="0"/>
          </a:p>
          <a:p>
            <a:pPr algn="l"/>
            <a:endParaRPr lang="en-US" sz="2800" b="1" dirty="0"/>
          </a:p>
        </p:txBody>
      </p:sp>
    </p:spTree>
    <p:extLst>
      <p:ext uri="{BB962C8B-B14F-4D97-AF65-F5344CB8AC3E}">
        <p14:creationId xmlns:p14="http://schemas.microsoft.com/office/powerpoint/2010/main" val="10105313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539552" y="1628800"/>
            <a:ext cx="8208912" cy="5262980"/>
          </a:xfrm>
          <a:prstGeom prst="rect">
            <a:avLst/>
          </a:prstGeom>
        </p:spPr>
        <p:txBody>
          <a:bodyPr wrap="square">
            <a:spAutoFit/>
          </a:bodyPr>
          <a:lstStyle/>
          <a:p>
            <a:pPr algn="l"/>
            <a:r>
              <a:rPr lang="en-US" sz="2800" dirty="0">
                <a:solidFill>
                  <a:srgbClr val="006600"/>
                </a:solidFill>
              </a:rPr>
              <a:t>“</a:t>
            </a:r>
            <a:r>
              <a:rPr lang="en-US" sz="2800" b="1" dirty="0">
                <a:solidFill>
                  <a:srgbClr val="006600"/>
                </a:solidFill>
              </a:rPr>
              <a:t>Any account of nature should pass the tests of scientific evidence</a:t>
            </a:r>
            <a:r>
              <a:rPr lang="en-US" sz="2800" dirty="0">
                <a:solidFill>
                  <a:srgbClr val="006600"/>
                </a:solidFill>
              </a:rPr>
              <a:t>… </a:t>
            </a:r>
            <a:r>
              <a:rPr lang="en-US" sz="2800" b="1" dirty="0" smtClean="0">
                <a:solidFill>
                  <a:srgbClr val="006600"/>
                </a:solidFill>
              </a:rPr>
              <a:t>any </a:t>
            </a:r>
            <a:r>
              <a:rPr lang="en-US" sz="2800" b="1" dirty="0">
                <a:solidFill>
                  <a:srgbClr val="006600"/>
                </a:solidFill>
              </a:rPr>
              <a:t>new </a:t>
            </a:r>
            <a:r>
              <a:rPr lang="en-US" sz="2800" b="1" dirty="0" smtClean="0">
                <a:solidFill>
                  <a:srgbClr val="006600"/>
                </a:solidFill>
              </a:rPr>
              <a:t>discoveries will </a:t>
            </a:r>
            <a:r>
              <a:rPr lang="en-US" sz="2800" b="1" dirty="0">
                <a:solidFill>
                  <a:srgbClr val="006600"/>
                </a:solidFill>
              </a:rPr>
              <a:t>but enlarge our knowledge of the natural</a:t>
            </a:r>
            <a:r>
              <a:rPr lang="en-US" sz="2800" dirty="0">
                <a:solidFill>
                  <a:srgbClr val="006600"/>
                </a:solidFill>
              </a:rPr>
              <a:t>."— Humanist Manifesto II</a:t>
            </a:r>
            <a:br>
              <a:rPr lang="en-US" sz="2800" dirty="0">
                <a:solidFill>
                  <a:srgbClr val="006600"/>
                </a:solidFill>
              </a:rPr>
            </a:br>
            <a:endParaRPr lang="en-US" sz="2800" dirty="0">
              <a:solidFill>
                <a:srgbClr val="006600"/>
              </a:solidFill>
            </a:endParaRPr>
          </a:p>
          <a:p>
            <a:pPr algn="l"/>
            <a:r>
              <a:rPr lang="en-US" sz="2800" dirty="0">
                <a:solidFill>
                  <a:srgbClr val="006600"/>
                </a:solidFill>
              </a:rPr>
              <a:t>“One of the greatest gifts science has brought to the world is continuing </a:t>
            </a:r>
            <a:r>
              <a:rPr lang="en-US" sz="2800" b="1" dirty="0">
                <a:solidFill>
                  <a:srgbClr val="006600"/>
                </a:solidFill>
              </a:rPr>
              <a:t>elimination of the supernatural</a:t>
            </a:r>
            <a:r>
              <a:rPr lang="en-US" sz="2800" dirty="0">
                <a:solidFill>
                  <a:srgbClr val="006600"/>
                </a:solidFill>
              </a:rPr>
              <a:t>.”</a:t>
            </a:r>
            <a:br>
              <a:rPr lang="en-US" sz="2800" dirty="0">
                <a:solidFill>
                  <a:srgbClr val="006600"/>
                </a:solidFill>
              </a:rPr>
            </a:br>
            <a:r>
              <a:rPr lang="en-US" sz="2800" dirty="0">
                <a:solidFill>
                  <a:srgbClr val="006600"/>
                </a:solidFill>
              </a:rPr>
              <a:t>- James Watson, Nobel </a:t>
            </a:r>
            <a:r>
              <a:rPr lang="en-US" sz="2800" dirty="0" smtClean="0">
                <a:solidFill>
                  <a:srgbClr val="006600"/>
                </a:solidFill>
              </a:rPr>
              <a:t>laureate for DNA</a:t>
            </a:r>
          </a:p>
          <a:p>
            <a:pPr algn="l"/>
            <a:endParaRPr lang="en-US" sz="2800" dirty="0" smtClean="0"/>
          </a:p>
          <a:p>
            <a:pPr algn="l"/>
            <a:endParaRPr lang="en-US" sz="2800" dirty="0" smtClean="0"/>
          </a:p>
          <a:p>
            <a:pPr algn="l"/>
            <a:endParaRPr lang="en-US" sz="2800" dirty="0" smtClean="0"/>
          </a:p>
          <a:p>
            <a:pPr algn="l"/>
            <a:endParaRPr lang="en-US" sz="2800" b="1" dirty="0"/>
          </a:p>
        </p:txBody>
      </p:sp>
    </p:spTree>
    <p:extLst>
      <p:ext uri="{BB962C8B-B14F-4D97-AF65-F5344CB8AC3E}">
        <p14:creationId xmlns:p14="http://schemas.microsoft.com/office/powerpoint/2010/main" val="23550272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539552" y="1628800"/>
            <a:ext cx="4248472" cy="4832093"/>
          </a:xfrm>
          <a:prstGeom prst="rect">
            <a:avLst/>
          </a:prstGeom>
        </p:spPr>
        <p:txBody>
          <a:bodyPr wrap="square">
            <a:spAutoFit/>
          </a:bodyPr>
          <a:lstStyle/>
          <a:p>
            <a:pPr algn="l"/>
            <a:r>
              <a:rPr lang="en-US" sz="2800" dirty="0" smtClean="0">
                <a:solidFill>
                  <a:srgbClr val="006600"/>
                </a:solidFill>
              </a:rPr>
              <a:t>How many angles can dance on the head of a pin?</a:t>
            </a:r>
          </a:p>
          <a:p>
            <a:pPr algn="l"/>
            <a:r>
              <a:rPr lang="en-US" sz="2800" dirty="0" smtClean="0">
                <a:solidFill>
                  <a:srgbClr val="006600"/>
                </a:solidFill>
              </a:rPr>
              <a:t>Get a microscope and look….?</a:t>
            </a:r>
          </a:p>
          <a:p>
            <a:pPr algn="l"/>
            <a:endParaRPr lang="en-US" sz="2800" dirty="0">
              <a:solidFill>
                <a:srgbClr val="006600"/>
              </a:solidFill>
            </a:endParaRPr>
          </a:p>
          <a:p>
            <a:pPr algn="l"/>
            <a:endParaRPr lang="en-US" sz="2800" dirty="0">
              <a:solidFill>
                <a:srgbClr val="006600"/>
              </a:solidFill>
            </a:endParaRPr>
          </a:p>
          <a:p>
            <a:pPr algn="l"/>
            <a:r>
              <a:rPr lang="en-US" sz="2800" dirty="0" smtClean="0">
                <a:solidFill>
                  <a:srgbClr val="006600"/>
                </a:solidFill>
              </a:rPr>
              <a:t>presupposes that they are in time and space and made of/can affect matter and energy</a:t>
            </a:r>
          </a:p>
          <a:p>
            <a:pPr algn="l"/>
            <a:endParaRPr lang="en-US" sz="2800" dirty="0"/>
          </a:p>
          <a:p>
            <a:pPr algn="l"/>
            <a:endParaRPr lang="en-US" sz="2800" b="1" dirty="0"/>
          </a:p>
        </p:txBody>
      </p:sp>
      <p:pic>
        <p:nvPicPr>
          <p:cNvPr id="2" name="Picture 1"/>
          <p:cNvPicPr>
            <a:picLocks noChangeAspect="1"/>
          </p:cNvPicPr>
          <p:nvPr/>
        </p:nvPicPr>
        <p:blipFill>
          <a:blip r:embed="rId2"/>
          <a:stretch>
            <a:fillRect/>
          </a:stretch>
        </p:blipFill>
        <p:spPr>
          <a:xfrm>
            <a:off x="5148064" y="1841500"/>
            <a:ext cx="3642440" cy="4467820"/>
          </a:xfrm>
          <a:prstGeom prst="rect">
            <a:avLst/>
          </a:prstGeom>
        </p:spPr>
      </p:pic>
    </p:spTree>
    <p:extLst>
      <p:ext uri="{BB962C8B-B14F-4D97-AF65-F5344CB8AC3E}">
        <p14:creationId xmlns:p14="http://schemas.microsoft.com/office/powerpoint/2010/main" val="1459758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539552" y="1628800"/>
            <a:ext cx="8208912" cy="4401205"/>
          </a:xfrm>
          <a:prstGeom prst="rect">
            <a:avLst/>
          </a:prstGeom>
        </p:spPr>
        <p:txBody>
          <a:bodyPr wrap="square">
            <a:spAutoFit/>
          </a:bodyPr>
          <a:lstStyle/>
          <a:p>
            <a:pPr algn="l"/>
            <a:endParaRPr lang="en-US" sz="2800" dirty="0"/>
          </a:p>
          <a:p>
            <a:pPr algn="l"/>
            <a:r>
              <a:rPr lang="en-US" sz="2800" b="1" dirty="0">
                <a:solidFill>
                  <a:srgbClr val="006600"/>
                </a:solidFill>
              </a:rPr>
              <a:t>Methodological </a:t>
            </a:r>
            <a:r>
              <a:rPr lang="en-US" sz="2800" dirty="0">
                <a:solidFill>
                  <a:srgbClr val="006600"/>
                </a:solidFill>
              </a:rPr>
              <a:t>naturalism </a:t>
            </a:r>
            <a:r>
              <a:rPr lang="en-US" sz="2800" dirty="0" smtClean="0">
                <a:solidFill>
                  <a:srgbClr val="006600"/>
                </a:solidFill>
              </a:rPr>
              <a:t>(I can’t use God or a miracle as an answer to a scientific question) does </a:t>
            </a:r>
            <a:r>
              <a:rPr lang="en-US" sz="2800" dirty="0">
                <a:solidFill>
                  <a:srgbClr val="006600"/>
                </a:solidFill>
              </a:rPr>
              <a:t>not </a:t>
            </a:r>
            <a:r>
              <a:rPr lang="en-US" sz="2800" dirty="0" smtClean="0">
                <a:solidFill>
                  <a:srgbClr val="006600"/>
                </a:solidFill>
              </a:rPr>
              <a:t>imply </a:t>
            </a:r>
            <a:r>
              <a:rPr lang="en-US" sz="2800" b="1" dirty="0" smtClean="0">
                <a:solidFill>
                  <a:srgbClr val="006600"/>
                </a:solidFill>
              </a:rPr>
              <a:t>metaphysical </a:t>
            </a:r>
            <a:r>
              <a:rPr lang="en-US" sz="2800" dirty="0" smtClean="0">
                <a:solidFill>
                  <a:srgbClr val="006600"/>
                </a:solidFill>
              </a:rPr>
              <a:t>naturalism (that such things cannot exist)</a:t>
            </a:r>
          </a:p>
          <a:p>
            <a:pPr algn="l"/>
            <a:endParaRPr lang="en-US" sz="2800" dirty="0"/>
          </a:p>
          <a:p>
            <a:pPr algn="l"/>
            <a:endParaRPr lang="en-US" sz="2800" dirty="0" smtClean="0"/>
          </a:p>
          <a:p>
            <a:pPr algn="l"/>
            <a:endParaRPr lang="en-US" sz="2800" dirty="0" smtClean="0"/>
          </a:p>
          <a:p>
            <a:pPr algn="l"/>
            <a:endParaRPr lang="en-US" sz="2800" dirty="0" smtClean="0"/>
          </a:p>
          <a:p>
            <a:pPr algn="l"/>
            <a:endParaRPr lang="en-US" sz="2800" b="1" dirty="0"/>
          </a:p>
        </p:txBody>
      </p:sp>
    </p:spTree>
    <p:extLst>
      <p:ext uri="{BB962C8B-B14F-4D97-AF65-F5344CB8AC3E}">
        <p14:creationId xmlns:p14="http://schemas.microsoft.com/office/powerpoint/2010/main" val="15142736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228600" y="1640160"/>
            <a:ext cx="8610600" cy="502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sz="3200" dirty="0" smtClean="0">
                <a:solidFill>
                  <a:srgbClr val="008000"/>
                </a:solidFill>
                <a:latin typeface="Times New Roman" charset="0"/>
                <a:cs typeface="+mn-cs"/>
              </a:rPr>
              <a:t>God can!</a:t>
            </a:r>
          </a:p>
          <a:p>
            <a:pPr eaLnBrk="1" hangingPunct="1">
              <a:defRPr/>
            </a:pPr>
            <a:r>
              <a:rPr lang="en-GB" sz="3200" dirty="0" smtClean="0">
                <a:solidFill>
                  <a:srgbClr val="008000"/>
                </a:solidFill>
                <a:latin typeface="Times New Roman" charset="0"/>
                <a:cs typeface="+mn-cs"/>
              </a:rPr>
              <a:t>Needs </a:t>
            </a:r>
            <a:r>
              <a:rPr lang="en-GB" sz="3200" dirty="0">
                <a:solidFill>
                  <a:srgbClr val="008000"/>
                </a:solidFill>
                <a:latin typeface="Times New Roman" charset="0"/>
                <a:cs typeface="+mn-cs"/>
              </a:rPr>
              <a:t>God to reveal himself to us </a:t>
            </a:r>
          </a:p>
          <a:p>
            <a:pPr eaLnBrk="1" hangingPunct="1">
              <a:defRPr/>
            </a:pPr>
            <a:r>
              <a:rPr lang="en-GB" sz="3200" dirty="0" smtClean="0">
                <a:solidFill>
                  <a:srgbClr val="008000"/>
                </a:solidFill>
                <a:latin typeface="Times New Roman" charset="0"/>
                <a:cs typeface="+mn-cs"/>
              </a:rPr>
              <a:t>All </a:t>
            </a:r>
            <a:r>
              <a:rPr lang="en-GB" sz="3200" dirty="0">
                <a:solidFill>
                  <a:srgbClr val="008000"/>
                </a:solidFill>
                <a:latin typeface="Times New Roman" charset="0"/>
                <a:cs typeface="+mn-cs"/>
              </a:rPr>
              <a:t>faiths have at their core the idea of a revelation of God – prophets, teachers.. </a:t>
            </a:r>
          </a:p>
          <a:p>
            <a:pPr eaLnBrk="1" hangingPunct="1">
              <a:defRPr/>
            </a:pPr>
            <a:r>
              <a:rPr lang="en-GB" sz="3200" dirty="0">
                <a:solidFill>
                  <a:srgbClr val="008000"/>
                </a:solidFill>
                <a:latin typeface="Times New Roman" charset="0"/>
                <a:cs typeface="+mn-cs"/>
              </a:rPr>
              <a:t>Christianity is unique is saying God himself came to us in Jesus – a human who shared our humanity but whose essential identity was God</a:t>
            </a:r>
            <a:r>
              <a:rPr lang="en-GB" sz="3200" dirty="0" smtClean="0">
                <a:solidFill>
                  <a:srgbClr val="008000"/>
                </a:solidFill>
                <a:latin typeface="Times New Roman" charset="0"/>
                <a:cs typeface="+mn-cs"/>
              </a:rPr>
              <a:t>.</a:t>
            </a:r>
          </a:p>
          <a:p>
            <a:pPr eaLnBrk="1" hangingPunct="1">
              <a:defRPr/>
            </a:pPr>
            <a:r>
              <a:rPr lang="en-GB" sz="3200" dirty="0">
                <a:solidFill>
                  <a:srgbClr val="008000"/>
                </a:solidFill>
                <a:latin typeface="Times New Roman" charset="0"/>
              </a:rPr>
              <a:t>Jesus shows us what God is like </a:t>
            </a:r>
            <a:r>
              <a:rPr lang="ja-JP" altLang="en-GB" sz="3200" dirty="0">
                <a:solidFill>
                  <a:srgbClr val="008000"/>
                </a:solidFill>
                <a:latin typeface="Times New Roman" charset="0"/>
              </a:rPr>
              <a:t>‘</a:t>
            </a:r>
            <a:r>
              <a:rPr lang="en-GB" sz="3200" dirty="0">
                <a:solidFill>
                  <a:srgbClr val="008000"/>
                </a:solidFill>
                <a:latin typeface="Times New Roman" charset="0"/>
              </a:rPr>
              <a:t>if you have seen me you have seen God</a:t>
            </a:r>
            <a:r>
              <a:rPr lang="ja-JP" altLang="en-GB" sz="3200" dirty="0">
                <a:solidFill>
                  <a:srgbClr val="008000"/>
                </a:solidFill>
                <a:latin typeface="Times New Roman" charset="0"/>
              </a:rPr>
              <a:t>’</a:t>
            </a:r>
            <a:r>
              <a:rPr lang="en-GB" sz="3200" dirty="0">
                <a:solidFill>
                  <a:srgbClr val="008000"/>
                </a:solidFill>
                <a:latin typeface="Times New Roman" charset="0"/>
              </a:rPr>
              <a:t> John 14:9 </a:t>
            </a:r>
          </a:p>
          <a:p>
            <a:pPr eaLnBrk="1" hangingPunct="1">
              <a:defRPr/>
            </a:pPr>
            <a:r>
              <a:rPr lang="en-GB" sz="3200" dirty="0" smtClean="0">
                <a:solidFill>
                  <a:srgbClr val="008000"/>
                </a:solidFill>
                <a:latin typeface="Times New Roman" charset="0"/>
                <a:cs typeface="+mn-cs"/>
              </a:rPr>
              <a:t> </a:t>
            </a:r>
            <a:endParaRPr lang="en-GB" sz="3200" dirty="0">
              <a:solidFill>
                <a:srgbClr val="008000"/>
              </a:solidFill>
              <a:latin typeface="Times New Roman" charset="0"/>
              <a:cs typeface="+mn-cs"/>
            </a:endParaRPr>
          </a:p>
          <a:p>
            <a:pPr eaLnBrk="1" hangingPunct="1">
              <a:defRPr/>
            </a:pPr>
            <a:endParaRPr lang="en-GB" dirty="0">
              <a:solidFill>
                <a:srgbClr val="008000"/>
              </a:solidFill>
              <a:latin typeface="Times New Roman" charset="0"/>
              <a:cs typeface="+mn-cs"/>
            </a:endParaRPr>
          </a:p>
        </p:txBody>
      </p:sp>
      <p:sp>
        <p:nvSpPr>
          <p:cNvPr id="18435" name="Rectangle 5"/>
          <p:cNvSpPr>
            <a:spLocks noGrp="1" noChangeArrowheads="1"/>
          </p:cNvSpPr>
          <p:nvPr>
            <p:ph type="title"/>
          </p:nvPr>
        </p:nvSpPr>
        <p:spPr>
          <a:xfrm>
            <a:off x="0" y="269776"/>
            <a:ext cx="91440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dirty="0" smtClean="0">
                <a:solidFill>
                  <a:srgbClr val="008000"/>
                </a:solidFill>
                <a:latin typeface="Times New Roman" charset="0"/>
                <a:cs typeface="+mj-cs"/>
              </a:rPr>
              <a:t>If science can’t tell us, how can we know what God is like ?</a:t>
            </a:r>
            <a:endParaRPr lang="en-GB" b="1" dirty="0">
              <a:solidFill>
                <a:srgbClr val="008000"/>
              </a:solidFill>
              <a:latin typeface="Times New Roman" charset="0"/>
              <a:cs typeface="+mj-cs"/>
            </a:endParaRPr>
          </a:p>
        </p:txBody>
      </p:sp>
    </p:spTree>
    <p:extLst>
      <p:ext uri="{BB962C8B-B14F-4D97-AF65-F5344CB8AC3E}">
        <p14:creationId xmlns:p14="http://schemas.microsoft.com/office/powerpoint/2010/main" val="30199738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33375"/>
            <a:ext cx="7772400" cy="1143000"/>
          </a:xfrm>
        </p:spPr>
        <p:txBody>
          <a:bodyPr/>
          <a:lstStyle/>
          <a:p>
            <a:pPr>
              <a:defRPr/>
            </a:pPr>
            <a:r>
              <a:rPr lang="en-GB" b="1" dirty="0">
                <a:solidFill>
                  <a:srgbClr val="008000"/>
                </a:solidFill>
                <a:latin typeface="Times New Roman" charset="0"/>
                <a:cs typeface="+mj-cs"/>
              </a:rPr>
              <a:t>How I became a Christian</a:t>
            </a:r>
          </a:p>
        </p:txBody>
      </p:sp>
      <p:sp>
        <p:nvSpPr>
          <p:cNvPr id="19459" name="Rectangle 3"/>
          <p:cNvSpPr>
            <a:spLocks noGrp="1" noChangeArrowheads="1"/>
          </p:cNvSpPr>
          <p:nvPr>
            <p:ph type="body" sz="half" idx="1"/>
          </p:nvPr>
        </p:nvSpPr>
        <p:spPr>
          <a:xfrm>
            <a:off x="179512" y="1556792"/>
            <a:ext cx="4752528" cy="4679950"/>
          </a:xfrm>
        </p:spPr>
        <p:txBody>
          <a:bodyPr/>
          <a:lstStyle/>
          <a:p>
            <a:pPr>
              <a:defRPr/>
            </a:pPr>
            <a:r>
              <a:rPr lang="en-GB" sz="3200" dirty="0" smtClean="0">
                <a:solidFill>
                  <a:srgbClr val="008000"/>
                </a:solidFill>
                <a:latin typeface="Times New Roman" charset="0"/>
                <a:cs typeface="+mn-cs"/>
              </a:rPr>
              <a:t>Friend of mine invited me to her church – I expected ritual formality, but </a:t>
            </a:r>
            <a:r>
              <a:rPr lang="en-GB" sz="3200" dirty="0" smtClean="0">
                <a:solidFill>
                  <a:srgbClr val="008000"/>
                </a:solidFill>
                <a:latin typeface="Times New Roman" charset="0"/>
              </a:rPr>
              <a:t>saw something very different. Made me ask some questions….</a:t>
            </a:r>
          </a:p>
          <a:p>
            <a:pPr>
              <a:defRPr/>
            </a:pPr>
            <a:r>
              <a:rPr lang="en-GB" sz="3200" dirty="0" smtClean="0">
                <a:solidFill>
                  <a:srgbClr val="008000"/>
                </a:solidFill>
                <a:latin typeface="Times New Roman" charset="0"/>
              </a:rPr>
              <a:t>…They asked questions back! ‘</a:t>
            </a:r>
            <a:r>
              <a:rPr lang="en-GB" sz="3200" dirty="0" smtClean="0">
                <a:solidFill>
                  <a:srgbClr val="008000"/>
                </a:solidFill>
                <a:latin typeface="Times New Roman" charset="0"/>
                <a:cs typeface="+mn-cs"/>
              </a:rPr>
              <a:t>Who </a:t>
            </a:r>
            <a:r>
              <a:rPr lang="en-GB" sz="3200" dirty="0">
                <a:solidFill>
                  <a:srgbClr val="008000"/>
                </a:solidFill>
                <a:latin typeface="Times New Roman" charset="0"/>
                <a:cs typeface="+mn-cs"/>
              </a:rPr>
              <a:t>do you think Jesus was</a:t>
            </a:r>
            <a:r>
              <a:rPr lang="en-GB" sz="3200" dirty="0" smtClean="0">
                <a:solidFill>
                  <a:srgbClr val="008000"/>
                </a:solidFill>
                <a:latin typeface="Times New Roman" charset="0"/>
                <a:cs typeface="+mn-cs"/>
              </a:rPr>
              <a:t>?’</a:t>
            </a:r>
            <a:endParaRPr lang="en-GB" sz="3200" dirty="0">
              <a:solidFill>
                <a:srgbClr val="008000"/>
              </a:solidFill>
              <a:latin typeface="Times New Roman" charset="0"/>
              <a:cs typeface="+mn-cs"/>
            </a:endParaRPr>
          </a:p>
          <a:p>
            <a:pPr marL="0" indent="0">
              <a:buNone/>
              <a:defRPr/>
            </a:pPr>
            <a:endParaRPr lang="en-GB" sz="3200" dirty="0">
              <a:solidFill>
                <a:srgbClr val="008000"/>
              </a:solidFill>
              <a:latin typeface="Times New Roman" charset="0"/>
              <a:cs typeface="+mn-cs"/>
            </a:endParaRPr>
          </a:p>
        </p:txBody>
      </p:sp>
      <p:pic>
        <p:nvPicPr>
          <p:cNvPr id="35843" name="Picture 1"/>
          <p:cNvPicPr>
            <a:picLocks noChangeAspect="1"/>
          </p:cNvPicPr>
          <p:nvPr/>
        </p:nvPicPr>
        <p:blipFill>
          <a:blip r:embed="rId2">
            <a:extLst>
              <a:ext uri="{28A0092B-C50C-407E-A947-70E740481C1C}">
                <a14:useLocalDpi xmlns:a14="http://schemas.microsoft.com/office/drawing/2010/main" val="0"/>
              </a:ext>
            </a:extLst>
          </a:blip>
          <a:srcRect t="-2" b="19540"/>
          <a:stretch>
            <a:fillRect/>
          </a:stretch>
        </p:blipFill>
        <p:spPr bwMode="auto">
          <a:xfrm>
            <a:off x="5175250" y="1871663"/>
            <a:ext cx="39338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3475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GB" b="1" dirty="0" smtClean="0">
                <a:solidFill>
                  <a:srgbClr val="008000"/>
                </a:solidFill>
                <a:latin typeface="Times New Roman" charset="0"/>
                <a:cs typeface="+mj-cs"/>
              </a:rPr>
              <a:t>Jesus – a good teacher?</a:t>
            </a:r>
            <a:endParaRPr lang="en-US" b="1" dirty="0">
              <a:solidFill>
                <a:srgbClr val="008000"/>
              </a:solidFill>
              <a:latin typeface="Times New Roman" charset="0"/>
              <a:cs typeface="+mj-cs"/>
            </a:endParaRPr>
          </a:p>
        </p:txBody>
      </p:sp>
      <p:sp>
        <p:nvSpPr>
          <p:cNvPr id="20483" name="Rectangle 3"/>
          <p:cNvSpPr>
            <a:spLocks noGrp="1" noChangeArrowheads="1"/>
          </p:cNvSpPr>
          <p:nvPr>
            <p:ph type="body" sz="half" idx="1"/>
          </p:nvPr>
        </p:nvSpPr>
        <p:spPr>
          <a:xfrm>
            <a:off x="457200" y="1196975"/>
            <a:ext cx="8291513" cy="5184775"/>
          </a:xfrm>
        </p:spPr>
        <p:txBody>
          <a:bodyPr/>
          <a:lstStyle/>
          <a:p>
            <a:pPr>
              <a:defRPr/>
            </a:pPr>
            <a:r>
              <a:rPr lang="en-US" sz="3200" dirty="0">
                <a:solidFill>
                  <a:srgbClr val="008000"/>
                </a:solidFill>
                <a:latin typeface="Times New Roman" charset="0"/>
                <a:cs typeface="+mn-cs"/>
              </a:rPr>
              <a:t>Taught – love your </a:t>
            </a:r>
            <a:r>
              <a:rPr lang="en-US" sz="3200" dirty="0" err="1">
                <a:solidFill>
                  <a:srgbClr val="008000"/>
                </a:solidFill>
                <a:latin typeface="Times New Roman" charset="0"/>
                <a:cs typeface="+mn-cs"/>
              </a:rPr>
              <a:t>neighbour</a:t>
            </a:r>
            <a:r>
              <a:rPr lang="en-US" sz="3200" dirty="0">
                <a:solidFill>
                  <a:srgbClr val="008000"/>
                </a:solidFill>
                <a:latin typeface="Times New Roman" charset="0"/>
                <a:cs typeface="+mn-cs"/>
              </a:rPr>
              <a:t> as yourself, love your enemy, forgive those who wrong you</a:t>
            </a:r>
          </a:p>
          <a:p>
            <a:pPr>
              <a:defRPr/>
            </a:pPr>
            <a:r>
              <a:rPr lang="en-US" sz="3200" dirty="0">
                <a:solidFill>
                  <a:srgbClr val="008000"/>
                </a:solidFill>
                <a:latin typeface="Times New Roman" charset="0"/>
                <a:cs typeface="+mn-cs"/>
              </a:rPr>
              <a:t>Lived – reached out to outcasts of society: tax collectors, prostitutes,  lepers </a:t>
            </a:r>
            <a:endParaRPr lang="en-US" sz="3200" dirty="0" smtClean="0">
              <a:solidFill>
                <a:srgbClr val="008000"/>
              </a:solidFill>
              <a:latin typeface="Times New Roman" charset="0"/>
              <a:cs typeface="+mn-cs"/>
            </a:endParaRPr>
          </a:p>
          <a:p>
            <a:pPr>
              <a:defRPr/>
            </a:pPr>
            <a:r>
              <a:rPr lang="en-US" sz="3200" dirty="0" smtClean="0">
                <a:solidFill>
                  <a:srgbClr val="008000"/>
                </a:solidFill>
                <a:latin typeface="Times New Roman" charset="0"/>
              </a:rPr>
              <a:t>But let people worship him as God!!</a:t>
            </a:r>
          </a:p>
          <a:p>
            <a:pPr>
              <a:defRPr/>
            </a:pPr>
            <a:r>
              <a:rPr lang="en-US" sz="3200" dirty="0" smtClean="0">
                <a:solidFill>
                  <a:srgbClr val="FF0000"/>
                </a:solidFill>
                <a:latin typeface="Times New Roman" charset="0"/>
                <a:cs typeface="+mn-cs"/>
              </a:rPr>
              <a:t>Mad (he thought he was God, but he wasn’t!)</a:t>
            </a:r>
          </a:p>
          <a:p>
            <a:pPr>
              <a:defRPr/>
            </a:pPr>
            <a:r>
              <a:rPr lang="en-US" sz="3200" dirty="0" smtClean="0">
                <a:solidFill>
                  <a:srgbClr val="FF0000"/>
                </a:solidFill>
                <a:latin typeface="Times New Roman" charset="0"/>
                <a:cs typeface="+mn-cs"/>
              </a:rPr>
              <a:t>Bad (he knew he wasn</a:t>
            </a:r>
            <a:r>
              <a:rPr lang="en-US" sz="3200" dirty="0" smtClean="0">
                <a:solidFill>
                  <a:srgbClr val="FF0000"/>
                </a:solidFill>
                <a:latin typeface="Times New Roman" charset="0"/>
              </a:rPr>
              <a:t>’t God, but let people worship him anyway!!)</a:t>
            </a:r>
          </a:p>
          <a:p>
            <a:pPr>
              <a:defRPr/>
            </a:pPr>
            <a:r>
              <a:rPr lang="en-US" sz="3200" dirty="0" smtClean="0">
                <a:solidFill>
                  <a:srgbClr val="FF0000"/>
                </a:solidFill>
                <a:latin typeface="Times New Roman" charset="0"/>
                <a:cs typeface="+mn-cs"/>
              </a:rPr>
              <a:t>God</a:t>
            </a:r>
            <a:r>
              <a:rPr lang="en-US" sz="3200" dirty="0">
                <a:solidFill>
                  <a:srgbClr val="FF0000"/>
                </a:solidFill>
                <a:latin typeface="Times New Roman" charset="0"/>
              </a:rPr>
              <a:t> </a:t>
            </a:r>
            <a:r>
              <a:rPr lang="en-US" sz="3200" dirty="0" smtClean="0">
                <a:solidFill>
                  <a:srgbClr val="FF0000"/>
                </a:solidFill>
                <a:latin typeface="Times New Roman" charset="0"/>
              </a:rPr>
              <a:t>(he knew he was God, so worship is the right response!) </a:t>
            </a:r>
          </a:p>
          <a:p>
            <a:pPr marL="0" indent="0">
              <a:buNone/>
              <a:defRPr/>
            </a:pPr>
            <a:endParaRPr lang="en-US" sz="3200" dirty="0">
              <a:solidFill>
                <a:srgbClr val="008000"/>
              </a:solidFill>
              <a:latin typeface="Times New Roman" charset="0"/>
              <a:cs typeface="+mn-cs"/>
            </a:endParaRPr>
          </a:p>
        </p:txBody>
      </p:sp>
    </p:spTree>
    <p:extLst>
      <p:ext uri="{BB962C8B-B14F-4D97-AF65-F5344CB8AC3E}">
        <p14:creationId xmlns:p14="http://schemas.microsoft.com/office/powerpoint/2010/main" val="20560196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57200" y="1196975"/>
            <a:ext cx="8291513" cy="5184775"/>
          </a:xfrm>
        </p:spPr>
        <p:txBody>
          <a:bodyPr/>
          <a:lstStyle/>
          <a:p>
            <a:pPr>
              <a:defRPr/>
            </a:pPr>
            <a:r>
              <a:rPr lang="en-US" sz="3200" dirty="0" smtClean="0">
                <a:solidFill>
                  <a:srgbClr val="008000"/>
                </a:solidFill>
                <a:latin typeface="Times New Roman" charset="0"/>
              </a:rPr>
              <a:t>The stories in the bible about Jesus originated from his followers (disciples - eyewitnesses) </a:t>
            </a:r>
          </a:p>
          <a:p>
            <a:pPr>
              <a:defRPr/>
            </a:pPr>
            <a:r>
              <a:rPr lang="en-US" sz="3200" dirty="0" smtClean="0">
                <a:solidFill>
                  <a:srgbClr val="008000"/>
                </a:solidFill>
                <a:latin typeface="Times New Roman" charset="0"/>
                <a:cs typeface="+mn-cs"/>
              </a:rPr>
              <a:t>They said </a:t>
            </a:r>
            <a:r>
              <a:rPr lang="en-US" sz="3200" dirty="0" smtClean="0">
                <a:solidFill>
                  <a:srgbClr val="008000"/>
                </a:solidFill>
                <a:latin typeface="Times New Roman" charset="0"/>
              </a:rPr>
              <a:t>that his life was more about his death than his teaching!</a:t>
            </a:r>
            <a:r>
              <a:rPr lang="en-US" sz="3200" dirty="0" smtClean="0">
                <a:solidFill>
                  <a:srgbClr val="008000"/>
                </a:solidFill>
                <a:latin typeface="Times New Roman" charset="0"/>
                <a:cs typeface="+mn-cs"/>
              </a:rPr>
              <a:t> God </a:t>
            </a:r>
            <a:r>
              <a:rPr lang="en-US" sz="3200" dirty="0">
                <a:solidFill>
                  <a:srgbClr val="008000"/>
                </a:solidFill>
                <a:latin typeface="Times New Roman" charset="0"/>
                <a:cs typeface="+mn-cs"/>
              </a:rPr>
              <a:t>so loved the world </a:t>
            </a:r>
            <a:r>
              <a:rPr lang="en-US" sz="3200" dirty="0" smtClean="0">
                <a:solidFill>
                  <a:srgbClr val="008000"/>
                </a:solidFill>
                <a:latin typeface="Times New Roman" charset="0"/>
                <a:cs typeface="+mn-cs"/>
              </a:rPr>
              <a:t>that </a:t>
            </a:r>
            <a:r>
              <a:rPr lang="en-US" sz="3200" dirty="0">
                <a:solidFill>
                  <a:srgbClr val="008000"/>
                </a:solidFill>
                <a:latin typeface="Times New Roman" charset="0"/>
                <a:cs typeface="+mn-cs"/>
              </a:rPr>
              <a:t>he gave his only </a:t>
            </a:r>
            <a:r>
              <a:rPr lang="en-US" sz="3200" dirty="0" smtClean="0">
                <a:solidFill>
                  <a:srgbClr val="008000"/>
                </a:solidFill>
                <a:latin typeface="Times New Roman" charset="0"/>
                <a:cs typeface="+mn-cs"/>
              </a:rPr>
              <a:t>Son</a:t>
            </a:r>
            <a:r>
              <a:rPr lang="en-US" sz="3200" dirty="0">
                <a:solidFill>
                  <a:srgbClr val="008000"/>
                </a:solidFill>
                <a:latin typeface="Times New Roman" charset="0"/>
                <a:cs typeface="+mn-cs"/>
              </a:rPr>
              <a:t>…</a:t>
            </a:r>
            <a:r>
              <a:rPr lang="en-US" sz="3200" dirty="0" smtClean="0">
                <a:solidFill>
                  <a:srgbClr val="008000"/>
                </a:solidFill>
                <a:latin typeface="Times New Roman" charset="0"/>
                <a:cs typeface="+mn-cs"/>
              </a:rPr>
              <a:t>.</a:t>
            </a:r>
          </a:p>
          <a:p>
            <a:pPr>
              <a:defRPr/>
            </a:pPr>
            <a:r>
              <a:rPr lang="en-US" sz="3200" dirty="0" smtClean="0">
                <a:solidFill>
                  <a:srgbClr val="008000"/>
                </a:solidFill>
                <a:latin typeface="Times New Roman" charset="0"/>
              </a:rPr>
              <a:t>….</a:t>
            </a:r>
            <a:r>
              <a:rPr lang="en-US" sz="3200" dirty="0">
                <a:solidFill>
                  <a:srgbClr val="008000"/>
                </a:solidFill>
                <a:latin typeface="Times New Roman" charset="0"/>
              </a:rPr>
              <a:t> And that he then was raised to life by God, and they met with him!! </a:t>
            </a:r>
          </a:p>
          <a:p>
            <a:pPr>
              <a:defRPr/>
            </a:pPr>
            <a:r>
              <a:rPr lang="en-US" sz="3200" dirty="0" smtClean="0">
                <a:solidFill>
                  <a:srgbClr val="008000"/>
                </a:solidFill>
                <a:latin typeface="Times New Roman" charset="0"/>
              </a:rPr>
              <a:t>Clearly this was testable 2000 years ago. But how can we assess this claim now? Evidence?</a:t>
            </a:r>
          </a:p>
        </p:txBody>
      </p:sp>
      <p:sp>
        <p:nvSpPr>
          <p:cNvPr id="6" name="Rectangle 2"/>
          <p:cNvSpPr>
            <a:spLocks noGrp="1" noChangeArrowheads="1"/>
          </p:cNvSpPr>
          <p:nvPr>
            <p:ph type="title"/>
          </p:nvPr>
        </p:nvSpPr>
        <p:spPr>
          <a:xfrm>
            <a:off x="685800" y="-26988"/>
            <a:ext cx="7772400" cy="1143001"/>
          </a:xfrm>
        </p:spPr>
        <p:txBody>
          <a:bodyPr/>
          <a:lstStyle/>
          <a:p>
            <a:pPr>
              <a:defRPr/>
            </a:pPr>
            <a:r>
              <a:rPr lang="en-GB" dirty="0" smtClean="0">
                <a:solidFill>
                  <a:srgbClr val="008000"/>
                </a:solidFill>
                <a:latin typeface="Times New Roman" charset="0"/>
              </a:rPr>
              <a:t/>
            </a:r>
            <a:br>
              <a:rPr lang="en-GB" dirty="0" smtClean="0">
                <a:solidFill>
                  <a:srgbClr val="008000"/>
                </a:solidFill>
                <a:latin typeface="Times New Roman" charset="0"/>
              </a:rPr>
            </a:br>
            <a:r>
              <a:rPr lang="en-GB" b="1" dirty="0" smtClean="0">
                <a:solidFill>
                  <a:srgbClr val="008000"/>
                </a:solidFill>
                <a:latin typeface="Times New Roman" charset="0"/>
              </a:rPr>
              <a:t>Evidence for Jesus as God ?</a:t>
            </a:r>
            <a:br>
              <a:rPr lang="en-GB" b="1" dirty="0" smtClean="0">
                <a:solidFill>
                  <a:srgbClr val="008000"/>
                </a:solidFill>
                <a:latin typeface="Times New Roman" charset="0"/>
              </a:rPr>
            </a:br>
            <a:endParaRPr lang="en-US" b="1" dirty="0">
              <a:solidFill>
                <a:srgbClr val="008000"/>
              </a:solidFill>
              <a:latin typeface="Times New Roman" charset="0"/>
            </a:endParaRPr>
          </a:p>
        </p:txBody>
      </p:sp>
    </p:spTree>
    <p:extLst>
      <p:ext uri="{BB962C8B-B14F-4D97-AF65-F5344CB8AC3E}">
        <p14:creationId xmlns:p14="http://schemas.microsoft.com/office/powerpoint/2010/main" val="28171347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b="1" dirty="0" smtClean="0">
                <a:solidFill>
                  <a:srgbClr val="008000"/>
                </a:solidFill>
                <a:latin typeface="Times New Roman" charset="0"/>
                <a:cs typeface="+mj-cs"/>
              </a:rPr>
              <a:t>Things to explain</a:t>
            </a:r>
            <a:endParaRPr lang="en-US" b="1" dirty="0">
              <a:solidFill>
                <a:srgbClr val="008000"/>
              </a:solidFill>
              <a:latin typeface="Times New Roman" charset="0"/>
              <a:cs typeface="+mj-cs"/>
            </a:endParaRPr>
          </a:p>
        </p:txBody>
      </p:sp>
      <p:sp>
        <p:nvSpPr>
          <p:cNvPr id="20483" name="Rectangle 3"/>
          <p:cNvSpPr>
            <a:spLocks noGrp="1" noChangeArrowheads="1"/>
          </p:cNvSpPr>
          <p:nvPr>
            <p:ph type="body" sz="half" idx="1"/>
          </p:nvPr>
        </p:nvSpPr>
        <p:spPr>
          <a:xfrm>
            <a:off x="457200" y="1196975"/>
            <a:ext cx="8579296" cy="5184775"/>
          </a:xfrm>
        </p:spPr>
        <p:txBody>
          <a:bodyPr/>
          <a:lstStyle/>
          <a:p>
            <a:pPr>
              <a:defRPr/>
            </a:pPr>
            <a:r>
              <a:rPr lang="en-US" sz="3200" dirty="0" smtClean="0">
                <a:solidFill>
                  <a:srgbClr val="008000"/>
                </a:solidFill>
                <a:latin typeface="Times New Roman" charset="0"/>
              </a:rPr>
              <a:t>Physical: The body was not in the tomb. The Romans who killed him would have produced it at the first sign of </a:t>
            </a:r>
            <a:r>
              <a:rPr lang="en-US" sz="3200" dirty="0" err="1" smtClean="0">
                <a:solidFill>
                  <a:srgbClr val="008000"/>
                </a:solidFill>
                <a:latin typeface="Times New Roman" charset="0"/>
              </a:rPr>
              <a:t>rumour</a:t>
            </a:r>
            <a:r>
              <a:rPr lang="en-US" sz="3200" dirty="0" smtClean="0">
                <a:solidFill>
                  <a:srgbClr val="008000"/>
                </a:solidFill>
                <a:latin typeface="Times New Roman" charset="0"/>
              </a:rPr>
              <a:t> that Jesus had risen from death!</a:t>
            </a:r>
          </a:p>
          <a:p>
            <a:pPr>
              <a:defRPr/>
            </a:pPr>
            <a:r>
              <a:rPr lang="en-US" sz="3200" dirty="0" smtClean="0">
                <a:solidFill>
                  <a:srgbClr val="008000"/>
                </a:solidFill>
                <a:latin typeface="Times New Roman" charset="0"/>
              </a:rPr>
              <a:t>Psychological: The disciples transformation from running away to fearlessly telling everyone that Jesus is alive (physical evidence – church, roman history…)</a:t>
            </a:r>
          </a:p>
          <a:p>
            <a:pPr>
              <a:defRPr/>
            </a:pPr>
            <a:r>
              <a:rPr lang="en-US" sz="3200" dirty="0" smtClean="0">
                <a:solidFill>
                  <a:srgbClr val="008000"/>
                </a:solidFill>
                <a:latin typeface="Times New Roman" charset="0"/>
              </a:rPr>
              <a:t>Lets look at the possibilities like a scientist!</a:t>
            </a:r>
            <a:endParaRPr lang="en-US" dirty="0" smtClean="0">
              <a:solidFill>
                <a:srgbClr val="008000"/>
              </a:solidFill>
              <a:latin typeface="Times New Roman" charset="0"/>
            </a:endParaRPr>
          </a:p>
          <a:p>
            <a:pPr marL="0" indent="0">
              <a:buNone/>
              <a:defRPr/>
            </a:pPr>
            <a:endParaRPr lang="en-US" sz="3200" dirty="0" smtClean="0">
              <a:solidFill>
                <a:srgbClr val="008000"/>
              </a:solidFill>
              <a:latin typeface="Times New Roman" charset="0"/>
            </a:endParaRPr>
          </a:p>
        </p:txBody>
      </p:sp>
    </p:spTree>
    <p:extLst>
      <p:ext uri="{BB962C8B-B14F-4D97-AF65-F5344CB8AC3E}">
        <p14:creationId xmlns:p14="http://schemas.microsoft.com/office/powerpoint/2010/main" val="14530286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84063" y="333375"/>
            <a:ext cx="8480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A real Christian: alpha course -  place to ask questions about faith</a:t>
            </a:r>
            <a:endParaRPr lang="en-GB" b="1" kern="0" dirty="0">
              <a:solidFill>
                <a:srgbClr val="006600"/>
              </a:solidFill>
            </a:endParaRPr>
          </a:p>
        </p:txBody>
      </p:sp>
      <p:pic>
        <p:nvPicPr>
          <p:cNvPr id="2" name="Picture 1"/>
          <p:cNvPicPr>
            <a:picLocks noChangeAspect="1"/>
          </p:cNvPicPr>
          <p:nvPr/>
        </p:nvPicPr>
        <p:blipFill>
          <a:blip r:embed="rId2"/>
          <a:stretch>
            <a:fillRect/>
          </a:stretch>
        </p:blipFill>
        <p:spPr>
          <a:xfrm>
            <a:off x="508000" y="1881336"/>
            <a:ext cx="8128000" cy="4572000"/>
          </a:xfrm>
          <a:prstGeom prst="rect">
            <a:avLst/>
          </a:prstGeom>
        </p:spPr>
      </p:pic>
    </p:spTree>
    <p:extLst>
      <p:ext uri="{BB962C8B-B14F-4D97-AF65-F5344CB8AC3E}">
        <p14:creationId xmlns:p14="http://schemas.microsoft.com/office/powerpoint/2010/main" val="19055735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smtClean="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smtClean="0"/>
              <a:t>Body </a:t>
            </a:r>
          </a:p>
          <a:p>
            <a:r>
              <a:rPr lang="en-US" sz="3200" dirty="0" smtClean="0"/>
              <a:t>Not In </a:t>
            </a:r>
          </a:p>
          <a:p>
            <a:r>
              <a:rPr lang="en-US" sz="3200" dirty="0"/>
              <a:t>T</a:t>
            </a:r>
            <a:r>
              <a:rPr lang="en-US" sz="3200" dirty="0" smtClean="0"/>
              <a:t>omb</a:t>
            </a:r>
            <a:endParaRPr lang="en-US" sz="3200" dirty="0"/>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smtClean="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smtClean="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smtClean="0"/>
              <a:t>Consequence</a:t>
            </a:r>
          </a:p>
        </p:txBody>
      </p:sp>
      <p:sp>
        <p:nvSpPr>
          <p:cNvPr id="8" name="TextBox 7"/>
          <p:cNvSpPr txBox="1"/>
          <p:nvPr/>
        </p:nvSpPr>
        <p:spPr>
          <a:xfrm>
            <a:off x="2555776" y="2852936"/>
            <a:ext cx="3168352" cy="584776"/>
          </a:xfrm>
          <a:prstGeom prst="rect">
            <a:avLst/>
          </a:prstGeom>
          <a:noFill/>
        </p:spPr>
        <p:txBody>
          <a:bodyPr wrap="square" rtlCol="0">
            <a:spAutoFit/>
          </a:bodyPr>
          <a:lstStyle/>
          <a:p>
            <a:pPr algn="l"/>
            <a:r>
              <a:rPr lang="en-US" sz="3200" dirty="0" smtClean="0"/>
              <a:t>Disciples stole it</a:t>
            </a:r>
            <a:endParaRPr lang="en-US" sz="3200" dirty="0"/>
          </a:p>
        </p:txBody>
      </p:sp>
      <p:sp>
        <p:nvSpPr>
          <p:cNvPr id="9" name="TextBox 8"/>
          <p:cNvSpPr txBox="1"/>
          <p:nvPr/>
        </p:nvSpPr>
        <p:spPr>
          <a:xfrm>
            <a:off x="5796136" y="2852936"/>
            <a:ext cx="3168352" cy="1569660"/>
          </a:xfrm>
          <a:prstGeom prst="rect">
            <a:avLst/>
          </a:prstGeom>
          <a:noFill/>
        </p:spPr>
        <p:txBody>
          <a:bodyPr wrap="square" rtlCol="0">
            <a:spAutoFit/>
          </a:bodyPr>
          <a:lstStyle/>
          <a:p>
            <a:pPr algn="l"/>
            <a:r>
              <a:rPr lang="en-US" sz="3200" dirty="0" smtClean="0"/>
              <a:t>They would know that Jesus was really dead</a:t>
            </a:r>
          </a:p>
        </p:txBody>
      </p:sp>
      <p:sp>
        <p:nvSpPr>
          <p:cNvPr id="3" name="Rectangle 2"/>
          <p:cNvSpPr/>
          <p:nvPr/>
        </p:nvSpPr>
        <p:spPr>
          <a:xfrm>
            <a:off x="395536" y="4955684"/>
            <a:ext cx="8568952" cy="1569660"/>
          </a:xfrm>
          <a:prstGeom prst="rect">
            <a:avLst/>
          </a:prstGeom>
        </p:spPr>
        <p:txBody>
          <a:bodyPr wrap="square">
            <a:spAutoFit/>
          </a:bodyPr>
          <a:lstStyle/>
          <a:p>
            <a:pPr marL="342900" lvl="0" indent="-342900" algn="l" eaLnBrk="0" hangingPunct="0">
              <a:spcBef>
                <a:spcPct val="20000"/>
              </a:spcBef>
              <a:buFontTx/>
              <a:buChar char="•"/>
              <a:defRPr/>
            </a:pPr>
            <a:r>
              <a:rPr lang="en-US" sz="3200" kern="0" dirty="0" smtClean="0">
                <a:solidFill>
                  <a:srgbClr val="008000"/>
                </a:solidFill>
                <a:latin typeface="Times New Roman" charset="0"/>
              </a:rPr>
              <a:t>Not very likely - people </a:t>
            </a:r>
            <a:r>
              <a:rPr lang="en-US" sz="3200" kern="0" dirty="0">
                <a:solidFill>
                  <a:srgbClr val="008000"/>
                </a:solidFill>
                <a:latin typeface="Times New Roman" charset="0"/>
              </a:rPr>
              <a:t>might die for what they truly believe in, but not generally for something they knew to be a lie</a:t>
            </a:r>
          </a:p>
        </p:txBody>
      </p:sp>
    </p:spTree>
    <p:extLst>
      <p:ext uri="{BB962C8B-B14F-4D97-AF65-F5344CB8AC3E}">
        <p14:creationId xmlns:p14="http://schemas.microsoft.com/office/powerpoint/2010/main" val="22003864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smtClean="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smtClean="0"/>
              <a:t>Body </a:t>
            </a:r>
          </a:p>
          <a:p>
            <a:r>
              <a:rPr lang="en-US" sz="3200" dirty="0" smtClean="0"/>
              <a:t>Not In </a:t>
            </a:r>
          </a:p>
          <a:p>
            <a:r>
              <a:rPr lang="en-US" sz="3200" dirty="0"/>
              <a:t>T</a:t>
            </a:r>
            <a:r>
              <a:rPr lang="en-US" sz="3200" dirty="0" smtClean="0"/>
              <a:t>omb</a:t>
            </a:r>
            <a:endParaRPr lang="en-US" sz="3200" dirty="0"/>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smtClean="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smtClean="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smtClean="0"/>
              <a:t>Consequence</a:t>
            </a:r>
          </a:p>
        </p:txBody>
      </p:sp>
      <p:sp>
        <p:nvSpPr>
          <p:cNvPr id="8" name="TextBox 7"/>
          <p:cNvSpPr txBox="1"/>
          <p:nvPr/>
        </p:nvSpPr>
        <p:spPr>
          <a:xfrm>
            <a:off x="2555776" y="2708920"/>
            <a:ext cx="3168352" cy="1077218"/>
          </a:xfrm>
          <a:prstGeom prst="rect">
            <a:avLst/>
          </a:prstGeom>
          <a:noFill/>
        </p:spPr>
        <p:txBody>
          <a:bodyPr wrap="square" rtlCol="0">
            <a:spAutoFit/>
          </a:bodyPr>
          <a:lstStyle/>
          <a:p>
            <a:pPr algn="l"/>
            <a:r>
              <a:rPr lang="en-US" sz="3200" dirty="0" smtClean="0"/>
              <a:t>Someone else stole it</a:t>
            </a:r>
            <a:endParaRPr lang="en-US" sz="3200" dirty="0"/>
          </a:p>
        </p:txBody>
      </p:sp>
      <p:sp>
        <p:nvSpPr>
          <p:cNvPr id="9" name="TextBox 8"/>
          <p:cNvSpPr txBox="1"/>
          <p:nvPr/>
        </p:nvSpPr>
        <p:spPr>
          <a:xfrm>
            <a:off x="5796136" y="2852936"/>
            <a:ext cx="3168352" cy="1569660"/>
          </a:xfrm>
          <a:prstGeom prst="rect">
            <a:avLst/>
          </a:prstGeom>
          <a:noFill/>
        </p:spPr>
        <p:txBody>
          <a:bodyPr wrap="square" rtlCol="0">
            <a:spAutoFit/>
          </a:bodyPr>
          <a:lstStyle/>
          <a:p>
            <a:pPr algn="l"/>
            <a:r>
              <a:rPr lang="en-US" sz="3200" dirty="0" smtClean="0"/>
              <a:t>Why do the disciples say he’s alive??</a:t>
            </a:r>
          </a:p>
        </p:txBody>
      </p:sp>
    </p:spTree>
    <p:extLst>
      <p:ext uri="{BB962C8B-B14F-4D97-AF65-F5344CB8AC3E}">
        <p14:creationId xmlns:p14="http://schemas.microsoft.com/office/powerpoint/2010/main" val="32120687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smtClean="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smtClean="0"/>
              <a:t>Body </a:t>
            </a:r>
          </a:p>
          <a:p>
            <a:r>
              <a:rPr lang="en-US" sz="3200" dirty="0" smtClean="0"/>
              <a:t>Not In </a:t>
            </a:r>
          </a:p>
          <a:p>
            <a:r>
              <a:rPr lang="en-US" sz="3200" dirty="0"/>
              <a:t>T</a:t>
            </a:r>
            <a:r>
              <a:rPr lang="en-US" sz="3200" dirty="0" smtClean="0"/>
              <a:t>omb</a:t>
            </a:r>
            <a:endParaRPr lang="en-US" sz="3200" dirty="0"/>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smtClean="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smtClean="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smtClean="0"/>
              <a:t>Consequence</a:t>
            </a:r>
          </a:p>
        </p:txBody>
      </p:sp>
      <p:sp>
        <p:nvSpPr>
          <p:cNvPr id="8" name="TextBox 7"/>
          <p:cNvSpPr txBox="1"/>
          <p:nvPr/>
        </p:nvSpPr>
        <p:spPr>
          <a:xfrm>
            <a:off x="2555776" y="2708920"/>
            <a:ext cx="3168352" cy="4031873"/>
          </a:xfrm>
          <a:prstGeom prst="rect">
            <a:avLst/>
          </a:prstGeom>
          <a:noFill/>
        </p:spPr>
        <p:txBody>
          <a:bodyPr wrap="square" rtlCol="0">
            <a:spAutoFit/>
          </a:bodyPr>
          <a:lstStyle/>
          <a:p>
            <a:pPr algn="l"/>
            <a:r>
              <a:rPr lang="en-US" sz="3200" dirty="0" smtClean="0"/>
              <a:t>Someone else stole it</a:t>
            </a:r>
          </a:p>
          <a:p>
            <a:pPr algn="l"/>
            <a:r>
              <a:rPr lang="en-US" sz="3200" dirty="0" smtClean="0">
                <a:solidFill>
                  <a:srgbClr val="FF0000"/>
                </a:solidFill>
              </a:rPr>
              <a:t>AND</a:t>
            </a:r>
          </a:p>
          <a:p>
            <a:pPr algn="l"/>
            <a:r>
              <a:rPr lang="en-US" sz="3200" dirty="0" smtClean="0"/>
              <a:t>The disciples have a mass hallucination and imagine they see Jesus alive</a:t>
            </a:r>
            <a:endParaRPr lang="en-US" sz="3200" dirty="0"/>
          </a:p>
        </p:txBody>
      </p:sp>
      <p:sp>
        <p:nvSpPr>
          <p:cNvPr id="10" name="TextBox 9"/>
          <p:cNvSpPr txBox="1"/>
          <p:nvPr/>
        </p:nvSpPr>
        <p:spPr>
          <a:xfrm>
            <a:off x="5868144" y="2636912"/>
            <a:ext cx="3168352" cy="2062103"/>
          </a:xfrm>
          <a:prstGeom prst="rect">
            <a:avLst/>
          </a:prstGeom>
          <a:noFill/>
        </p:spPr>
        <p:txBody>
          <a:bodyPr wrap="square" rtlCol="0">
            <a:spAutoFit/>
          </a:bodyPr>
          <a:lstStyle/>
          <a:p>
            <a:pPr algn="l"/>
            <a:r>
              <a:rPr lang="en-US" sz="3200" dirty="0" smtClean="0"/>
              <a:t>Two very unusual and unconnected things have to happen.</a:t>
            </a:r>
            <a:endParaRPr lang="en-US" sz="3200" dirty="0"/>
          </a:p>
        </p:txBody>
      </p:sp>
    </p:spTree>
    <p:extLst>
      <p:ext uri="{BB962C8B-B14F-4D97-AF65-F5344CB8AC3E}">
        <p14:creationId xmlns:p14="http://schemas.microsoft.com/office/powerpoint/2010/main" val="37228933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6988"/>
            <a:ext cx="7772400" cy="1143001"/>
          </a:xfrm>
        </p:spPr>
        <p:txBody>
          <a:bodyPr/>
          <a:lstStyle/>
          <a:p>
            <a:pPr>
              <a:defRPr/>
            </a:pPr>
            <a:r>
              <a:rPr lang="en-US" dirty="0" smtClean="0">
                <a:solidFill>
                  <a:srgbClr val="008000"/>
                </a:solidFill>
                <a:latin typeface="Times New Roman" charset="0"/>
              </a:rPr>
              <a:t>Evidence for Jesus being alive</a:t>
            </a:r>
            <a:endParaRPr lang="en-US" dirty="0">
              <a:solidFill>
                <a:srgbClr val="008000"/>
              </a:solidFill>
              <a:latin typeface="Times New Roman" charset="0"/>
              <a:cs typeface="+mj-cs"/>
            </a:endParaRPr>
          </a:p>
        </p:txBody>
      </p:sp>
      <p:sp>
        <p:nvSpPr>
          <p:cNvPr id="2" name="TextBox 1"/>
          <p:cNvSpPr txBox="1"/>
          <p:nvPr/>
        </p:nvSpPr>
        <p:spPr>
          <a:xfrm>
            <a:off x="539552" y="2780928"/>
            <a:ext cx="1440160" cy="1569660"/>
          </a:xfrm>
          <a:prstGeom prst="rect">
            <a:avLst/>
          </a:prstGeom>
          <a:noFill/>
        </p:spPr>
        <p:txBody>
          <a:bodyPr wrap="square" rtlCol="0">
            <a:spAutoFit/>
          </a:bodyPr>
          <a:lstStyle/>
          <a:p>
            <a:r>
              <a:rPr lang="en-US" sz="3200" dirty="0" smtClean="0"/>
              <a:t>Body </a:t>
            </a:r>
          </a:p>
          <a:p>
            <a:r>
              <a:rPr lang="en-US" sz="3200" dirty="0" smtClean="0"/>
              <a:t>Not In </a:t>
            </a:r>
          </a:p>
          <a:p>
            <a:r>
              <a:rPr lang="en-US" sz="3200" dirty="0"/>
              <a:t>T</a:t>
            </a:r>
            <a:r>
              <a:rPr lang="en-US" sz="3200" dirty="0" smtClean="0"/>
              <a:t>omb</a:t>
            </a:r>
            <a:endParaRPr lang="en-US" sz="3200" dirty="0"/>
          </a:p>
        </p:txBody>
      </p:sp>
      <p:sp>
        <p:nvSpPr>
          <p:cNvPr id="5" name="TextBox 4"/>
          <p:cNvSpPr txBox="1"/>
          <p:nvPr/>
        </p:nvSpPr>
        <p:spPr>
          <a:xfrm>
            <a:off x="107504" y="1764104"/>
            <a:ext cx="2304256" cy="584776"/>
          </a:xfrm>
          <a:prstGeom prst="rect">
            <a:avLst/>
          </a:prstGeom>
          <a:noFill/>
        </p:spPr>
        <p:txBody>
          <a:bodyPr wrap="square" rtlCol="0">
            <a:spAutoFit/>
          </a:bodyPr>
          <a:lstStyle/>
          <a:p>
            <a:r>
              <a:rPr lang="en-US" sz="3200" dirty="0" smtClean="0"/>
              <a:t>Observation</a:t>
            </a:r>
          </a:p>
        </p:txBody>
      </p:sp>
      <p:sp>
        <p:nvSpPr>
          <p:cNvPr id="6" name="TextBox 5"/>
          <p:cNvSpPr txBox="1"/>
          <p:nvPr/>
        </p:nvSpPr>
        <p:spPr>
          <a:xfrm>
            <a:off x="2555776" y="1772816"/>
            <a:ext cx="2520280" cy="584776"/>
          </a:xfrm>
          <a:prstGeom prst="rect">
            <a:avLst/>
          </a:prstGeom>
          <a:noFill/>
        </p:spPr>
        <p:txBody>
          <a:bodyPr wrap="square" rtlCol="0">
            <a:spAutoFit/>
          </a:bodyPr>
          <a:lstStyle/>
          <a:p>
            <a:r>
              <a:rPr lang="en-US" sz="3200" dirty="0" smtClean="0"/>
              <a:t>Explanation? </a:t>
            </a:r>
          </a:p>
        </p:txBody>
      </p:sp>
      <p:sp>
        <p:nvSpPr>
          <p:cNvPr id="7" name="TextBox 6"/>
          <p:cNvSpPr txBox="1"/>
          <p:nvPr/>
        </p:nvSpPr>
        <p:spPr>
          <a:xfrm>
            <a:off x="5868144" y="1764104"/>
            <a:ext cx="2592288" cy="584776"/>
          </a:xfrm>
          <a:prstGeom prst="rect">
            <a:avLst/>
          </a:prstGeom>
          <a:noFill/>
        </p:spPr>
        <p:txBody>
          <a:bodyPr wrap="square" rtlCol="0">
            <a:spAutoFit/>
          </a:bodyPr>
          <a:lstStyle/>
          <a:p>
            <a:r>
              <a:rPr lang="en-US" sz="3200" dirty="0" smtClean="0"/>
              <a:t>Consequence</a:t>
            </a:r>
          </a:p>
        </p:txBody>
      </p:sp>
      <p:sp>
        <p:nvSpPr>
          <p:cNvPr id="8" name="TextBox 7"/>
          <p:cNvSpPr txBox="1"/>
          <p:nvPr/>
        </p:nvSpPr>
        <p:spPr>
          <a:xfrm>
            <a:off x="2555776" y="2708920"/>
            <a:ext cx="3168352" cy="1077218"/>
          </a:xfrm>
          <a:prstGeom prst="rect">
            <a:avLst/>
          </a:prstGeom>
          <a:noFill/>
        </p:spPr>
        <p:txBody>
          <a:bodyPr wrap="square" rtlCol="0">
            <a:spAutoFit/>
          </a:bodyPr>
          <a:lstStyle/>
          <a:p>
            <a:pPr algn="l"/>
            <a:r>
              <a:rPr lang="en-US" sz="3200" dirty="0" smtClean="0"/>
              <a:t>Jesus is raised to life</a:t>
            </a:r>
            <a:endParaRPr lang="en-US" sz="3200" dirty="0"/>
          </a:p>
        </p:txBody>
      </p:sp>
      <p:sp>
        <p:nvSpPr>
          <p:cNvPr id="10" name="TextBox 9"/>
          <p:cNvSpPr txBox="1"/>
          <p:nvPr/>
        </p:nvSpPr>
        <p:spPr>
          <a:xfrm>
            <a:off x="5868144" y="2636912"/>
            <a:ext cx="3168352" cy="3539430"/>
          </a:xfrm>
          <a:prstGeom prst="rect">
            <a:avLst/>
          </a:prstGeom>
          <a:noFill/>
        </p:spPr>
        <p:txBody>
          <a:bodyPr wrap="square" rtlCol="0">
            <a:spAutoFit/>
          </a:bodyPr>
          <a:lstStyle/>
          <a:p>
            <a:pPr algn="l"/>
            <a:r>
              <a:rPr lang="en-US" sz="3200" dirty="0" smtClean="0"/>
              <a:t>Disciples convinced that Jesus is God, lord of life and death. </a:t>
            </a:r>
          </a:p>
          <a:p>
            <a:pPr algn="l"/>
            <a:r>
              <a:rPr lang="en-US" sz="3200" dirty="0" smtClean="0"/>
              <a:t>So they are fearless, and tell everyone! </a:t>
            </a:r>
          </a:p>
        </p:txBody>
      </p:sp>
      <p:sp>
        <p:nvSpPr>
          <p:cNvPr id="3" name="Rectangle 2"/>
          <p:cNvSpPr/>
          <p:nvPr/>
        </p:nvSpPr>
        <p:spPr>
          <a:xfrm>
            <a:off x="269776" y="4509120"/>
            <a:ext cx="5166320" cy="2062103"/>
          </a:xfrm>
          <a:prstGeom prst="rect">
            <a:avLst/>
          </a:prstGeom>
        </p:spPr>
        <p:txBody>
          <a:bodyPr wrap="square">
            <a:spAutoFit/>
          </a:bodyPr>
          <a:lstStyle/>
          <a:p>
            <a:pPr marL="342900" lvl="0" indent="-342900" algn="l" eaLnBrk="0" hangingPunct="0">
              <a:spcBef>
                <a:spcPct val="20000"/>
              </a:spcBef>
              <a:buFontTx/>
              <a:buChar char="•"/>
              <a:defRPr/>
            </a:pPr>
            <a:r>
              <a:rPr lang="en-GB" sz="3200" kern="0" dirty="0" smtClean="0">
                <a:solidFill>
                  <a:srgbClr val="008000"/>
                </a:solidFill>
                <a:latin typeface="Times New Roman" charset="0"/>
              </a:rPr>
              <a:t>In science the most likely solution</a:t>
            </a:r>
            <a:r>
              <a:rPr lang="en-GB" sz="3200" kern="0" dirty="0">
                <a:solidFill>
                  <a:srgbClr val="008000"/>
                </a:solidFill>
                <a:latin typeface="Times New Roman" charset="0"/>
              </a:rPr>
              <a:t> </a:t>
            </a:r>
            <a:r>
              <a:rPr lang="en-GB" sz="3200" kern="0" dirty="0" smtClean="0">
                <a:solidFill>
                  <a:srgbClr val="008000"/>
                </a:solidFill>
                <a:latin typeface="Times New Roman" charset="0"/>
              </a:rPr>
              <a:t>is the one which best explains multiple observations</a:t>
            </a:r>
            <a:endParaRPr lang="en-GB" sz="3200" kern="0" dirty="0">
              <a:solidFill>
                <a:srgbClr val="008000"/>
              </a:solidFill>
              <a:latin typeface="Times New Roman" charset="0"/>
            </a:endParaRPr>
          </a:p>
        </p:txBody>
      </p:sp>
      <p:sp>
        <p:nvSpPr>
          <p:cNvPr id="4" name="Slide Number Placeholder 3"/>
          <p:cNvSpPr>
            <a:spLocks noGrp="1"/>
          </p:cNvSpPr>
          <p:nvPr>
            <p:ph type="sldNum" sz="quarter" idx="12"/>
          </p:nvPr>
        </p:nvSpPr>
        <p:spPr/>
        <p:txBody>
          <a:bodyPr/>
          <a:lstStyle/>
          <a:p>
            <a:pPr>
              <a:defRPr/>
            </a:pPr>
            <a:fld id="{E00C3DA0-2B77-4AC8-BCAE-6AFC3A45A48B}" type="slidenum">
              <a:rPr lang="en-GB" smtClean="0"/>
              <a:pPr>
                <a:defRPr/>
              </a:pPr>
              <a:t>53</a:t>
            </a:fld>
            <a:endParaRPr lang="en-GB"/>
          </a:p>
        </p:txBody>
      </p:sp>
    </p:spTree>
    <p:extLst>
      <p:ext uri="{BB962C8B-B14F-4D97-AF65-F5344CB8AC3E}">
        <p14:creationId xmlns:p14="http://schemas.microsoft.com/office/powerpoint/2010/main" val="21109528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60350"/>
            <a:ext cx="7772400" cy="1143000"/>
          </a:xfrm>
        </p:spPr>
        <p:txBody>
          <a:bodyPr/>
          <a:lstStyle/>
          <a:p>
            <a:pPr>
              <a:defRPr/>
            </a:pPr>
            <a:r>
              <a:rPr lang="en-GB" dirty="0">
                <a:solidFill>
                  <a:srgbClr val="008000"/>
                </a:solidFill>
                <a:latin typeface="Times New Roman" charset="0"/>
                <a:cs typeface="+mj-cs"/>
              </a:rPr>
              <a:t>How I became a Christian</a:t>
            </a:r>
          </a:p>
        </p:txBody>
      </p:sp>
      <p:sp>
        <p:nvSpPr>
          <p:cNvPr id="21507" name="Rectangle 3"/>
          <p:cNvSpPr>
            <a:spLocks noGrp="1" noChangeArrowheads="1"/>
          </p:cNvSpPr>
          <p:nvPr>
            <p:ph type="body" sz="half" idx="1"/>
          </p:nvPr>
        </p:nvSpPr>
        <p:spPr>
          <a:xfrm>
            <a:off x="457200" y="1701130"/>
            <a:ext cx="7787208" cy="4968230"/>
          </a:xfrm>
        </p:spPr>
        <p:txBody>
          <a:bodyPr/>
          <a:lstStyle/>
          <a:p>
            <a:pPr>
              <a:defRPr/>
            </a:pPr>
            <a:r>
              <a:rPr lang="en-GB" sz="3200" dirty="0">
                <a:solidFill>
                  <a:srgbClr val="008000"/>
                </a:solidFill>
                <a:latin typeface="Times New Roman" charset="0"/>
                <a:cs typeface="+mn-cs"/>
              </a:rPr>
              <a:t>Evidence – not proof!</a:t>
            </a:r>
          </a:p>
          <a:p>
            <a:pPr>
              <a:defRPr/>
            </a:pPr>
            <a:r>
              <a:rPr lang="en-GB" sz="3200" dirty="0">
                <a:solidFill>
                  <a:srgbClr val="008000"/>
                </a:solidFill>
                <a:latin typeface="Times New Roman" charset="0"/>
                <a:cs typeface="+mn-cs"/>
              </a:rPr>
              <a:t>Science is about evidence not proof </a:t>
            </a:r>
            <a:endParaRPr lang="en-GB" sz="3200" dirty="0" smtClean="0">
              <a:solidFill>
                <a:srgbClr val="008000"/>
              </a:solidFill>
              <a:latin typeface="Times New Roman" charset="0"/>
              <a:cs typeface="+mn-cs"/>
            </a:endParaRPr>
          </a:p>
          <a:p>
            <a:pPr>
              <a:defRPr/>
            </a:pPr>
            <a:r>
              <a:rPr lang="en-GB" sz="3200" dirty="0" smtClean="0">
                <a:solidFill>
                  <a:srgbClr val="008000"/>
                </a:solidFill>
                <a:latin typeface="Times New Roman" charset="0"/>
              </a:rPr>
              <a:t>Very little in science is derived from axioms (formal logic). Even Maths !</a:t>
            </a:r>
          </a:p>
          <a:p>
            <a:pPr>
              <a:defRPr/>
            </a:pPr>
            <a:endParaRPr lang="en-GB" sz="3200" dirty="0" smtClean="0">
              <a:solidFill>
                <a:srgbClr val="008000"/>
              </a:solidFill>
              <a:latin typeface="Times New Roman" charset="0"/>
            </a:endParaRPr>
          </a:p>
          <a:p>
            <a:pPr>
              <a:defRPr/>
            </a:pPr>
            <a:r>
              <a:rPr lang="en-GB" sz="3200" dirty="0" err="1" smtClean="0">
                <a:solidFill>
                  <a:srgbClr val="008000"/>
                </a:solidFill>
                <a:latin typeface="Times New Roman" charset="0"/>
                <a:cs typeface="+mn-cs"/>
              </a:rPr>
              <a:t>Eg</a:t>
            </a:r>
            <a:r>
              <a:rPr lang="en-GB" sz="3200" dirty="0" smtClean="0">
                <a:solidFill>
                  <a:srgbClr val="008000"/>
                </a:solidFill>
                <a:latin typeface="Times New Roman" charset="0"/>
                <a:cs typeface="+mn-cs"/>
              </a:rPr>
              <a:t> General Relativity (I do black holes) </a:t>
            </a:r>
          </a:p>
          <a:p>
            <a:pPr>
              <a:defRPr/>
            </a:pPr>
            <a:r>
              <a:rPr lang="en-GB" sz="3200" dirty="0" smtClean="0">
                <a:solidFill>
                  <a:srgbClr val="008000"/>
                </a:solidFill>
                <a:latin typeface="Times New Roman" charset="0"/>
              </a:rPr>
              <a:t>Curvature = Gravity – </a:t>
            </a:r>
            <a:r>
              <a:rPr lang="en-GB" sz="3200" dirty="0">
                <a:solidFill>
                  <a:srgbClr val="008000"/>
                </a:solidFill>
                <a:latin typeface="Times New Roman" charset="0"/>
              </a:rPr>
              <a:t>E</a:t>
            </a:r>
            <a:r>
              <a:rPr lang="en-GB" sz="3200" dirty="0" smtClean="0">
                <a:solidFill>
                  <a:srgbClr val="008000"/>
                </a:solidFill>
                <a:latin typeface="Times New Roman" charset="0"/>
              </a:rPr>
              <a:t>instein’s equations are the simplest way to write this mathematically but the idea is creative  </a:t>
            </a:r>
            <a:endParaRPr lang="en-GB" sz="3200" dirty="0">
              <a:solidFill>
                <a:srgbClr val="008000"/>
              </a:solidFill>
              <a:latin typeface="Times New Roman" charset="0"/>
              <a:cs typeface="+mn-cs"/>
            </a:endParaRPr>
          </a:p>
        </p:txBody>
      </p:sp>
      <p:sp>
        <p:nvSpPr>
          <p:cNvPr id="2" name="Slide Number Placeholder 1"/>
          <p:cNvSpPr>
            <a:spLocks noGrp="1"/>
          </p:cNvSpPr>
          <p:nvPr>
            <p:ph type="sldNum" sz="quarter" idx="12"/>
          </p:nvPr>
        </p:nvSpPr>
        <p:spPr/>
        <p:txBody>
          <a:bodyPr/>
          <a:lstStyle/>
          <a:p>
            <a:pPr>
              <a:defRPr/>
            </a:pPr>
            <a:fld id="{E00C3DA0-2B77-4AC8-BCAE-6AFC3A45A48B}" type="slidenum">
              <a:rPr lang="en-GB" smtClean="0"/>
              <a:pPr>
                <a:defRPr/>
              </a:pPr>
              <a:t>54</a:t>
            </a:fld>
            <a:endParaRPr lang="en-GB"/>
          </a:p>
        </p:txBody>
      </p:sp>
    </p:spTree>
    <p:extLst>
      <p:ext uri="{BB962C8B-B14F-4D97-AF65-F5344CB8AC3E}">
        <p14:creationId xmlns:p14="http://schemas.microsoft.com/office/powerpoint/2010/main" val="104240325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60350"/>
            <a:ext cx="7772400" cy="1143000"/>
          </a:xfrm>
        </p:spPr>
        <p:txBody>
          <a:bodyPr/>
          <a:lstStyle/>
          <a:p>
            <a:pPr>
              <a:defRPr/>
            </a:pPr>
            <a:r>
              <a:rPr lang="en-GB" dirty="0">
                <a:solidFill>
                  <a:srgbClr val="008000"/>
                </a:solidFill>
                <a:latin typeface="Times New Roman" charset="0"/>
                <a:cs typeface="+mj-cs"/>
              </a:rPr>
              <a:t>How I became a Christian</a:t>
            </a:r>
          </a:p>
        </p:txBody>
      </p:sp>
      <p:sp>
        <p:nvSpPr>
          <p:cNvPr id="21507" name="Rectangle 3"/>
          <p:cNvSpPr>
            <a:spLocks noGrp="1" noChangeArrowheads="1"/>
          </p:cNvSpPr>
          <p:nvPr>
            <p:ph type="body" sz="half" idx="1"/>
          </p:nvPr>
        </p:nvSpPr>
        <p:spPr>
          <a:xfrm>
            <a:off x="457200" y="1701130"/>
            <a:ext cx="7787208" cy="4968230"/>
          </a:xfrm>
        </p:spPr>
        <p:txBody>
          <a:bodyPr/>
          <a:lstStyle/>
          <a:p>
            <a:pPr>
              <a:defRPr/>
            </a:pPr>
            <a:r>
              <a:rPr lang="en-GB" sz="3200" dirty="0">
                <a:solidFill>
                  <a:srgbClr val="008000"/>
                </a:solidFill>
                <a:latin typeface="Times New Roman" charset="0"/>
                <a:cs typeface="+mn-cs"/>
              </a:rPr>
              <a:t>Evidence – not proof!</a:t>
            </a:r>
          </a:p>
          <a:p>
            <a:pPr>
              <a:defRPr/>
            </a:pPr>
            <a:r>
              <a:rPr lang="en-GB" sz="3200" dirty="0">
                <a:solidFill>
                  <a:srgbClr val="008000"/>
                </a:solidFill>
                <a:latin typeface="Times New Roman" charset="0"/>
                <a:cs typeface="+mn-cs"/>
              </a:rPr>
              <a:t>Science is about evidence not proof </a:t>
            </a:r>
            <a:endParaRPr lang="en-GB" sz="3200" dirty="0" smtClean="0">
              <a:solidFill>
                <a:srgbClr val="008000"/>
              </a:solidFill>
              <a:latin typeface="Times New Roman" charset="0"/>
              <a:cs typeface="+mn-cs"/>
            </a:endParaRPr>
          </a:p>
          <a:p>
            <a:pPr>
              <a:defRPr/>
            </a:pPr>
            <a:r>
              <a:rPr lang="en-GB" sz="3200" dirty="0" smtClean="0">
                <a:solidFill>
                  <a:srgbClr val="008000"/>
                </a:solidFill>
                <a:latin typeface="Times New Roman" charset="0"/>
              </a:rPr>
              <a:t>Very little in science is derived from axioms (formal logic). Even Maths !</a:t>
            </a:r>
          </a:p>
          <a:p>
            <a:pPr>
              <a:defRPr/>
            </a:pPr>
            <a:endParaRPr lang="en-GB" sz="3200" dirty="0" smtClean="0">
              <a:solidFill>
                <a:srgbClr val="008000"/>
              </a:solidFill>
              <a:latin typeface="Times New Roman" charset="0"/>
            </a:endParaRPr>
          </a:p>
          <a:p>
            <a:pPr>
              <a:defRPr/>
            </a:pPr>
            <a:r>
              <a:rPr lang="en-GB" sz="3200" dirty="0" err="1" smtClean="0">
                <a:solidFill>
                  <a:srgbClr val="008000"/>
                </a:solidFill>
                <a:latin typeface="Times New Roman" charset="0"/>
                <a:cs typeface="+mn-cs"/>
              </a:rPr>
              <a:t>Eg</a:t>
            </a:r>
            <a:r>
              <a:rPr lang="en-GB" sz="3200" dirty="0" smtClean="0">
                <a:solidFill>
                  <a:srgbClr val="008000"/>
                </a:solidFill>
                <a:latin typeface="Times New Roman" charset="0"/>
                <a:cs typeface="+mn-cs"/>
              </a:rPr>
              <a:t> General Relativity (I do black holes) </a:t>
            </a:r>
          </a:p>
          <a:p>
            <a:pPr>
              <a:defRPr/>
            </a:pPr>
            <a:r>
              <a:rPr lang="en-GB" sz="3200" dirty="0" smtClean="0">
                <a:solidFill>
                  <a:srgbClr val="008000"/>
                </a:solidFill>
                <a:latin typeface="Times New Roman" charset="0"/>
              </a:rPr>
              <a:t>Curvature = Gravity – </a:t>
            </a:r>
            <a:r>
              <a:rPr lang="en-GB" sz="3200" dirty="0">
                <a:solidFill>
                  <a:srgbClr val="008000"/>
                </a:solidFill>
                <a:latin typeface="Times New Roman" charset="0"/>
              </a:rPr>
              <a:t>E</a:t>
            </a:r>
            <a:r>
              <a:rPr lang="en-GB" sz="3200" dirty="0" smtClean="0">
                <a:solidFill>
                  <a:srgbClr val="008000"/>
                </a:solidFill>
                <a:latin typeface="Times New Roman" charset="0"/>
              </a:rPr>
              <a:t>instein’s equations are the simplest way to write this mathematically but the idea is creative  </a:t>
            </a:r>
            <a:endParaRPr lang="en-GB" sz="3200" dirty="0">
              <a:solidFill>
                <a:srgbClr val="008000"/>
              </a:solidFill>
              <a:latin typeface="Times New Roman" charset="0"/>
              <a:cs typeface="+mn-cs"/>
            </a:endParaRPr>
          </a:p>
        </p:txBody>
      </p:sp>
    </p:spTree>
    <p:extLst>
      <p:ext uri="{BB962C8B-B14F-4D97-AF65-F5344CB8AC3E}">
        <p14:creationId xmlns:p14="http://schemas.microsoft.com/office/powerpoint/2010/main" val="192467750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ack holes The ultimate abyss 27.mp4">
            <a:hlinkClick r:id="" action="ppaction://media"/>
          </p:cNvPr>
          <p:cNvPicPr>
            <a:picLocks noChangeAspect="1"/>
          </p:cNvPicPr>
          <p:nvPr>
            <a:videoFile r:link="rId1"/>
            <p:extLst>
              <p:ext uri="{DAA4B4D4-6D71-4841-9C94-3DE7FCFB9230}">
                <p14:media xmlns:p14="http://schemas.microsoft.com/office/powerpoint/2010/main" r:embed="rId2">
                  <p14:trim st="278789.248" end="150515.5666"/>
                </p14:media>
              </p:ext>
            </p:extLst>
          </p:nvPr>
        </p:nvPicPr>
        <p:blipFill>
          <a:blip r:embed="rId4"/>
          <a:stretch>
            <a:fillRect/>
          </a:stretch>
        </p:blipFill>
        <p:spPr>
          <a:xfrm>
            <a:off x="-457200" y="0"/>
            <a:ext cx="10204176" cy="6957392"/>
          </a:xfrm>
          <a:prstGeom prst="rect">
            <a:avLst/>
          </a:prstGeom>
        </p:spPr>
      </p:pic>
    </p:spTree>
    <p:extLst>
      <p:ext uri="{BB962C8B-B14F-4D97-AF65-F5344CB8AC3E}">
        <p14:creationId xmlns:p14="http://schemas.microsoft.com/office/powerpoint/2010/main" val="332535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60350"/>
            <a:ext cx="7772400" cy="1143000"/>
          </a:xfrm>
        </p:spPr>
        <p:txBody>
          <a:bodyPr/>
          <a:lstStyle/>
          <a:p>
            <a:pPr>
              <a:defRPr/>
            </a:pPr>
            <a:r>
              <a:rPr lang="en-GB" b="1" dirty="0" smtClean="0">
                <a:solidFill>
                  <a:srgbClr val="006600"/>
                </a:solidFill>
                <a:latin typeface="Times New Roman" charset="0"/>
                <a:cs typeface="+mj-cs"/>
              </a:rPr>
              <a:t>Conclusions </a:t>
            </a:r>
            <a:endParaRPr lang="en-GB" b="1" dirty="0">
              <a:solidFill>
                <a:srgbClr val="006600"/>
              </a:solidFill>
              <a:latin typeface="Times New Roman" charset="0"/>
              <a:cs typeface="+mj-cs"/>
            </a:endParaRPr>
          </a:p>
        </p:txBody>
      </p:sp>
      <p:sp>
        <p:nvSpPr>
          <p:cNvPr id="21507" name="Rectangle 3"/>
          <p:cNvSpPr>
            <a:spLocks noGrp="1" noChangeArrowheads="1"/>
          </p:cNvSpPr>
          <p:nvPr>
            <p:ph type="body" sz="half" idx="1"/>
          </p:nvPr>
        </p:nvSpPr>
        <p:spPr>
          <a:xfrm>
            <a:off x="457200" y="1484784"/>
            <a:ext cx="8363272" cy="4248150"/>
          </a:xfrm>
        </p:spPr>
        <p:txBody>
          <a:bodyPr/>
          <a:lstStyle/>
          <a:p>
            <a:pPr>
              <a:defRPr/>
            </a:pPr>
            <a:r>
              <a:rPr lang="en-GB" sz="3200" dirty="0" smtClean="0">
                <a:solidFill>
                  <a:srgbClr val="006600"/>
                </a:solidFill>
                <a:latin typeface="Times New Roman" charset="0"/>
              </a:rPr>
              <a:t>Ask questions !!</a:t>
            </a:r>
            <a:endParaRPr lang="en-GB" sz="3200" dirty="0">
              <a:solidFill>
                <a:srgbClr val="006600"/>
              </a:solidFill>
              <a:latin typeface="Times New Roman" charset="0"/>
            </a:endParaRPr>
          </a:p>
          <a:p>
            <a:pPr>
              <a:defRPr/>
            </a:pPr>
            <a:r>
              <a:rPr lang="en-GB" sz="3200" dirty="0" smtClean="0">
                <a:solidFill>
                  <a:srgbClr val="006600"/>
                </a:solidFill>
                <a:latin typeface="Times New Roman" charset="0"/>
                <a:cs typeface="+mn-cs"/>
              </a:rPr>
              <a:t>Of the world around us (science)</a:t>
            </a:r>
          </a:p>
          <a:p>
            <a:pPr>
              <a:defRPr/>
            </a:pPr>
            <a:r>
              <a:rPr lang="en-GB" sz="3200" dirty="0" smtClean="0">
                <a:solidFill>
                  <a:srgbClr val="006600"/>
                </a:solidFill>
                <a:latin typeface="Times New Roman" charset="0"/>
              </a:rPr>
              <a:t>Of our faith (religion)</a:t>
            </a:r>
          </a:p>
          <a:p>
            <a:pPr>
              <a:defRPr/>
            </a:pPr>
            <a:r>
              <a:rPr lang="en-GB" sz="3200" dirty="0" smtClean="0">
                <a:solidFill>
                  <a:srgbClr val="006600"/>
                </a:solidFill>
                <a:latin typeface="Times New Roman" charset="0"/>
              </a:rPr>
              <a:t>Weigh answers and evidence </a:t>
            </a:r>
          </a:p>
          <a:p>
            <a:pPr>
              <a:defRPr/>
            </a:pPr>
            <a:r>
              <a:rPr lang="en-GB" sz="3200" dirty="0" smtClean="0">
                <a:solidFill>
                  <a:srgbClr val="006600"/>
                </a:solidFill>
                <a:latin typeface="Times New Roman" charset="0"/>
              </a:rPr>
              <a:t>Meaning &amp; Purpose</a:t>
            </a:r>
          </a:p>
          <a:p>
            <a:pPr>
              <a:defRPr/>
            </a:pPr>
            <a:r>
              <a:rPr lang="en-GB" sz="3200" dirty="0" smtClean="0">
                <a:solidFill>
                  <a:srgbClr val="006600"/>
                </a:solidFill>
                <a:latin typeface="Times New Roman" charset="0"/>
              </a:rPr>
              <a:t>I believe that if there is a God, </a:t>
            </a:r>
            <a:r>
              <a:rPr lang="en-US" sz="3200" dirty="0" smtClean="0">
                <a:solidFill>
                  <a:srgbClr val="006600"/>
                </a:solidFill>
              </a:rPr>
              <a:t>our </a:t>
            </a:r>
            <a:r>
              <a:rPr lang="en-US" sz="3200" dirty="0">
                <a:solidFill>
                  <a:srgbClr val="006600"/>
                </a:solidFill>
              </a:rPr>
              <a:t>choices, our destiny, matters on a much larger canvas than this physical Universe, however infinite it may be in either time </a:t>
            </a:r>
            <a:r>
              <a:rPr lang="en-US" sz="3200" dirty="0" smtClean="0">
                <a:solidFill>
                  <a:srgbClr val="006600"/>
                </a:solidFill>
              </a:rPr>
              <a:t>or space</a:t>
            </a:r>
            <a:endParaRPr lang="en-GB" sz="3200" dirty="0">
              <a:solidFill>
                <a:srgbClr val="006600"/>
              </a:solidFill>
              <a:latin typeface="Times New Roman" charset="0"/>
            </a:endParaRPr>
          </a:p>
        </p:txBody>
      </p:sp>
    </p:spTree>
    <p:extLst>
      <p:ext uri="{BB962C8B-B14F-4D97-AF65-F5344CB8AC3E}">
        <p14:creationId xmlns:p14="http://schemas.microsoft.com/office/powerpoint/2010/main" val="4571562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01650" y="692696"/>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Religion and science: </a:t>
            </a:r>
          </a:p>
          <a:p>
            <a:pPr eaLnBrk="1" hangingPunct="1"/>
            <a:r>
              <a:rPr lang="en-GB" sz="5400" b="1" dirty="0" smtClean="0">
                <a:solidFill>
                  <a:srgbClr val="006600"/>
                </a:solidFill>
              </a:rPr>
              <a:t>Conflict (chaos)</a:t>
            </a:r>
          </a:p>
          <a:p>
            <a:pPr eaLnBrk="1" hangingPunct="1"/>
            <a:r>
              <a:rPr lang="en-GB" sz="5400" b="1" dirty="0" smtClean="0">
                <a:solidFill>
                  <a:srgbClr val="006600"/>
                </a:solidFill>
              </a:rPr>
              <a:t>or </a:t>
            </a:r>
          </a:p>
          <a:p>
            <a:pPr eaLnBrk="1" hangingPunct="1"/>
            <a:r>
              <a:rPr lang="en-GB" sz="5400" b="1" dirty="0" smtClean="0">
                <a:solidFill>
                  <a:srgbClr val="006600"/>
                </a:solidFill>
              </a:rPr>
              <a:t>Concord (order)?</a:t>
            </a:r>
          </a:p>
          <a:p>
            <a:pPr eaLnBrk="1" hangingPunct="1"/>
            <a:endParaRPr lang="en-GB" sz="5400" b="1" dirty="0" smtClean="0">
              <a:solidFill>
                <a:srgbClr val="006600"/>
              </a:solidFill>
            </a:endParaRPr>
          </a:p>
          <a:p>
            <a:pPr eaLnBrk="1" hangingPunct="1"/>
            <a:r>
              <a:rPr lang="en-GB" sz="5400" b="1" dirty="0" smtClean="0">
                <a:solidFill>
                  <a:srgbClr val="006600"/>
                </a:solidFill>
              </a:rPr>
              <a:t>or does this oversimplify the range of options?</a:t>
            </a:r>
          </a:p>
          <a:p>
            <a:pPr eaLnBrk="1" hangingPunct="1"/>
            <a:endParaRPr lang="en-GB" sz="5400" b="1" dirty="0" smtClean="0">
              <a:solidFill>
                <a:srgbClr val="006600"/>
              </a:solidFill>
            </a:endParaRPr>
          </a:p>
        </p:txBody>
      </p:sp>
    </p:spTree>
    <p:extLst>
      <p:ext uri="{BB962C8B-B14F-4D97-AF65-F5344CB8AC3E}">
        <p14:creationId xmlns:p14="http://schemas.microsoft.com/office/powerpoint/2010/main" val="5764846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01650" y="692696"/>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What is ‘religion’</a:t>
            </a:r>
          </a:p>
          <a:p>
            <a:pPr eaLnBrk="1" hangingPunct="1"/>
            <a:endParaRPr lang="en-GB" sz="5400" b="1" dirty="0" smtClean="0">
              <a:solidFill>
                <a:srgbClr val="006600"/>
              </a:solidFill>
            </a:endParaRPr>
          </a:p>
        </p:txBody>
      </p:sp>
      <p:sp>
        <p:nvSpPr>
          <p:cNvPr id="2" name="Rectangle 1"/>
          <p:cNvSpPr/>
          <p:nvPr/>
        </p:nvSpPr>
        <p:spPr>
          <a:xfrm>
            <a:off x="395536" y="1905506"/>
            <a:ext cx="8259514" cy="3970318"/>
          </a:xfrm>
          <a:prstGeom prst="rect">
            <a:avLst/>
          </a:prstGeom>
        </p:spPr>
        <p:txBody>
          <a:bodyPr wrap="square">
            <a:spAutoFit/>
          </a:bodyPr>
          <a:lstStyle/>
          <a:p>
            <a:pPr algn="l"/>
            <a:r>
              <a:rPr lang="en-US" sz="2800" dirty="0"/>
              <a:t>Conflict between ‘science and religion’ usually refers to an assumed conflict between science and belief in </a:t>
            </a:r>
            <a:r>
              <a:rPr lang="en-US" sz="2800" dirty="0" smtClean="0"/>
              <a:t>God</a:t>
            </a:r>
          </a:p>
          <a:p>
            <a:pPr algn="l"/>
            <a:endParaRPr lang="en-US" sz="2800" dirty="0"/>
          </a:p>
          <a:p>
            <a:pPr algn="l"/>
            <a:r>
              <a:rPr lang="en-US" sz="2800" dirty="0"/>
              <a:t>For the purposes of this talk, ‘religion’ will refer to </a:t>
            </a:r>
            <a:r>
              <a:rPr lang="en-US" sz="2800" b="1" dirty="0"/>
              <a:t>monotheistic religions </a:t>
            </a:r>
            <a:r>
              <a:rPr lang="en-US" sz="2800" dirty="0"/>
              <a:t>like Islam, Judaism, and </a:t>
            </a:r>
            <a:r>
              <a:rPr lang="en-US" sz="2800" dirty="0" smtClean="0"/>
              <a:t>Christianity – especially these three as they share a lot of the same background ‘beginning’ narratives – but much of this is applicable to other faith traditions as well (</a:t>
            </a:r>
            <a:r>
              <a:rPr lang="en-US" sz="2800" dirty="0" err="1" smtClean="0"/>
              <a:t>Hindu,Buddist</a:t>
            </a:r>
            <a:r>
              <a:rPr lang="en-US" sz="2800" dirty="0" smtClean="0"/>
              <a:t>…)</a:t>
            </a:r>
            <a:endParaRPr lang="en-US" sz="2800" b="1" dirty="0"/>
          </a:p>
        </p:txBody>
      </p:sp>
    </p:spTree>
    <p:extLst>
      <p:ext uri="{BB962C8B-B14F-4D97-AF65-F5344CB8AC3E}">
        <p14:creationId xmlns:p14="http://schemas.microsoft.com/office/powerpoint/2010/main" val="31704587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486544"/>
            <a:ext cx="8964488" cy="99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5400" b="1" dirty="0" smtClean="0">
                <a:solidFill>
                  <a:srgbClr val="006600"/>
                </a:solidFill>
              </a:rPr>
              <a:t>Inevitable Conflict?</a:t>
            </a:r>
            <a:endParaRPr lang="en-GB" sz="5400" b="1" dirty="0">
              <a:solidFill>
                <a:srgbClr val="006600"/>
              </a:solidFill>
            </a:endParaRPr>
          </a:p>
          <a:p>
            <a:pPr algn="l"/>
            <a:r>
              <a:rPr lang="en-US" sz="2800" dirty="0" smtClean="0">
                <a:solidFill>
                  <a:srgbClr val="008000"/>
                </a:solidFill>
              </a:rPr>
              <a:t>.</a:t>
            </a:r>
          </a:p>
          <a:p>
            <a:pPr algn="l"/>
            <a:endParaRPr lang="en-US" sz="2800" dirty="0"/>
          </a:p>
        </p:txBody>
      </p:sp>
      <p:sp>
        <p:nvSpPr>
          <p:cNvPr id="5" name="Rectangle 4"/>
          <p:cNvSpPr/>
          <p:nvPr/>
        </p:nvSpPr>
        <p:spPr>
          <a:xfrm>
            <a:off x="179512" y="1622404"/>
            <a:ext cx="8964488" cy="4832093"/>
          </a:xfrm>
          <a:prstGeom prst="rect">
            <a:avLst/>
          </a:prstGeom>
        </p:spPr>
        <p:txBody>
          <a:bodyPr wrap="square">
            <a:spAutoFit/>
          </a:bodyPr>
          <a:lstStyle/>
          <a:p>
            <a:pPr algn="l"/>
            <a:r>
              <a:rPr lang="en-US" sz="2800" dirty="0" smtClean="0"/>
              <a:t>“</a:t>
            </a:r>
            <a:r>
              <a:rPr lang="en-US" sz="2800" dirty="0"/>
              <a:t>There is a fundamental difference between </a:t>
            </a:r>
            <a:r>
              <a:rPr lang="en-US" sz="2800" b="1" dirty="0"/>
              <a:t>religion, </a:t>
            </a:r>
            <a:r>
              <a:rPr lang="en-US" sz="2800" dirty="0"/>
              <a:t>which is based on </a:t>
            </a:r>
            <a:r>
              <a:rPr lang="en-US" sz="2800" b="1" dirty="0"/>
              <a:t>authority</a:t>
            </a:r>
            <a:r>
              <a:rPr lang="en-US" sz="2800" dirty="0"/>
              <a:t>, [and] </a:t>
            </a:r>
            <a:r>
              <a:rPr lang="en-US" sz="2800" b="1" dirty="0"/>
              <a:t>science</a:t>
            </a:r>
            <a:r>
              <a:rPr lang="en-US" sz="2800" dirty="0"/>
              <a:t>, which is based on observation and </a:t>
            </a:r>
            <a:r>
              <a:rPr lang="en-US" sz="2800" b="1" dirty="0"/>
              <a:t>reason</a:t>
            </a:r>
            <a:r>
              <a:rPr lang="en-US" sz="2800" dirty="0"/>
              <a:t>.  Science will win because it works.” – Stephen </a:t>
            </a:r>
            <a:r>
              <a:rPr lang="en-US" sz="2800" dirty="0" smtClean="0"/>
              <a:t>Hawking</a:t>
            </a:r>
          </a:p>
          <a:p>
            <a:pPr algn="l"/>
            <a:endParaRPr lang="en-US" sz="2800" dirty="0"/>
          </a:p>
          <a:p>
            <a:pPr algn="l"/>
            <a:r>
              <a:rPr lang="en-US" sz="2800" dirty="0"/>
              <a:t>“Religion is based on </a:t>
            </a:r>
            <a:r>
              <a:rPr lang="en-US" sz="2800" b="1" dirty="0"/>
              <a:t>dogma</a:t>
            </a:r>
            <a:r>
              <a:rPr lang="en-US" sz="2800" dirty="0"/>
              <a:t> and </a:t>
            </a:r>
            <a:r>
              <a:rPr lang="en-US" sz="2800" b="1" dirty="0"/>
              <a:t>belief</a:t>
            </a:r>
            <a:r>
              <a:rPr lang="en-US" sz="2800" dirty="0"/>
              <a:t>, whereas science is based on </a:t>
            </a:r>
            <a:r>
              <a:rPr lang="en-US" sz="2800" b="1" dirty="0"/>
              <a:t>doubt</a:t>
            </a:r>
            <a:r>
              <a:rPr lang="en-US" sz="2800" dirty="0"/>
              <a:t> and </a:t>
            </a:r>
            <a:r>
              <a:rPr lang="en-US" sz="2800" b="1" dirty="0"/>
              <a:t>questioning</a:t>
            </a:r>
            <a:r>
              <a:rPr lang="en-US" sz="2800" dirty="0"/>
              <a:t>.” – Jerry Coyne</a:t>
            </a:r>
          </a:p>
          <a:p>
            <a:pPr algn="l"/>
            <a:endParaRPr lang="en-US" sz="2800" dirty="0" smtClean="0"/>
          </a:p>
          <a:p>
            <a:pPr algn="l"/>
            <a:r>
              <a:rPr lang="en-US" sz="2800" b="1" dirty="0" smtClean="0"/>
              <a:t>How do we know truth: Epistemology </a:t>
            </a:r>
          </a:p>
          <a:p>
            <a:pPr algn="l"/>
            <a:r>
              <a:rPr lang="en-US" sz="2800" b="1" dirty="0" smtClean="0"/>
              <a:t>Scientism</a:t>
            </a:r>
            <a:r>
              <a:rPr lang="en-US" sz="2800" dirty="0" smtClean="0"/>
              <a:t> – science is the only way to know truth </a:t>
            </a:r>
          </a:p>
          <a:p>
            <a:pPr algn="l"/>
            <a:endParaRPr lang="en-US" sz="2800" b="1" dirty="0"/>
          </a:p>
        </p:txBody>
      </p:sp>
    </p:spTree>
    <p:extLst>
      <p:ext uri="{BB962C8B-B14F-4D97-AF65-F5344CB8AC3E}">
        <p14:creationId xmlns:p14="http://schemas.microsoft.com/office/powerpoint/2010/main" val="1239461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tism-refu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7384"/>
            <a:ext cx="7754629" cy="6858000"/>
          </a:xfrm>
          <a:prstGeom prst="rect">
            <a:avLst/>
          </a:prstGeom>
        </p:spPr>
      </p:pic>
    </p:spTree>
    <p:extLst>
      <p:ext uri="{BB962C8B-B14F-4D97-AF65-F5344CB8AC3E}">
        <p14:creationId xmlns:p14="http://schemas.microsoft.com/office/powerpoint/2010/main" val="16977161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34680</TotalTime>
  <Words>2238</Words>
  <Application>Microsoft Macintosh PowerPoint</Application>
  <PresentationFormat>On-screen Show (4:3)</PresentationFormat>
  <Paragraphs>351</Paragraphs>
  <Slides>57</Slides>
  <Notes>0</Notes>
  <HiddenSlides>0</HiddenSlides>
  <MMClips>2</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Default Design</vt:lpstr>
      <vt:lpstr>Custom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Physical universe</vt:lpstr>
      <vt:lpstr> Physical universe</vt:lpstr>
      <vt:lpstr>PowerPoint Presentation</vt:lpstr>
      <vt:lpstr>PowerPoint Presentation</vt:lpstr>
      <vt:lpstr> Physical universe</vt:lpstr>
      <vt:lpstr>PowerPoint Presentation</vt:lpstr>
      <vt:lpstr>The beginning according to Christianity/Judaism  </vt:lpstr>
      <vt:lpstr>The beginning according to Christianity/Judaism  </vt:lpstr>
      <vt:lpstr>Me as a teenager! Scientist=atheist?  </vt:lpstr>
      <vt:lpstr>Untrue ?</vt:lpstr>
      <vt:lpstr>Untrue ?</vt:lpstr>
      <vt:lpstr>PowerPoint Presentation</vt:lpstr>
      <vt:lpstr>PowerPoint Presentation</vt:lpstr>
      <vt:lpstr>But how to know?</vt:lpstr>
      <vt:lpstr>So what kind of book is Genesis? </vt:lpstr>
      <vt:lpstr>PowerPoint Presentation</vt:lpstr>
      <vt:lpstr>PowerPoint Presentation</vt:lpstr>
      <vt:lpstr>PowerPoint Presentation</vt:lpstr>
      <vt:lpstr>PowerPoint Presentation</vt:lpstr>
      <vt:lpstr>PowerPoint Presentation</vt:lpstr>
      <vt:lpstr>PowerPoint Presentation</vt:lpstr>
      <vt:lpstr>If science can’t tell us, how can we know what God is like ?</vt:lpstr>
      <vt:lpstr>How I became a Christian</vt:lpstr>
      <vt:lpstr>Jesus – a good teacher?</vt:lpstr>
      <vt:lpstr> Evidence for Jesus as God ? </vt:lpstr>
      <vt:lpstr>Things to explain</vt:lpstr>
      <vt:lpstr>Evidence for Jesus being alive</vt:lpstr>
      <vt:lpstr>Evidence for Jesus being alive</vt:lpstr>
      <vt:lpstr>Evidence for Jesus being alive</vt:lpstr>
      <vt:lpstr>Evidence for Jesus being alive</vt:lpstr>
      <vt:lpstr>How I became a Christian</vt:lpstr>
      <vt:lpstr>How I became a Christian</vt:lpstr>
      <vt:lpstr>PowerPoint Presentation</vt:lpstr>
      <vt:lpstr>Conclusions </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 Ray Bursts:  The biggest bang since the big one!</dc:title>
  <dc:creator>Chris Done</dc:creator>
  <cp:lastModifiedBy>chris done</cp:lastModifiedBy>
  <cp:revision>355</cp:revision>
  <cp:lastPrinted>2013-12-09T17:56:32Z</cp:lastPrinted>
  <dcterms:created xsi:type="dcterms:W3CDTF">2003-04-24T13:46:13Z</dcterms:created>
  <dcterms:modified xsi:type="dcterms:W3CDTF">2018-10-19T17:21:00Z</dcterms:modified>
</cp:coreProperties>
</file>