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9"/>
  </p:notesMasterIdLst>
  <p:sldIdLst>
    <p:sldId id="256" r:id="rId2"/>
    <p:sldId id="524" r:id="rId3"/>
    <p:sldId id="497" r:id="rId4"/>
    <p:sldId id="498" r:id="rId5"/>
    <p:sldId id="499" r:id="rId6"/>
    <p:sldId id="500" r:id="rId7"/>
    <p:sldId id="501" r:id="rId8"/>
    <p:sldId id="502" r:id="rId9"/>
    <p:sldId id="315" r:id="rId10"/>
    <p:sldId id="367" r:id="rId11"/>
    <p:sldId id="503" r:id="rId12"/>
    <p:sldId id="504" r:id="rId13"/>
    <p:sldId id="368" r:id="rId14"/>
    <p:sldId id="369" r:id="rId15"/>
    <p:sldId id="370" r:id="rId16"/>
    <p:sldId id="346" r:id="rId17"/>
    <p:sldId id="525" r:id="rId18"/>
    <p:sldId id="526" r:id="rId19"/>
    <p:sldId id="528" r:id="rId20"/>
    <p:sldId id="527" r:id="rId21"/>
    <p:sldId id="505" r:id="rId22"/>
    <p:sldId id="506" r:id="rId23"/>
    <p:sldId id="507" r:id="rId24"/>
    <p:sldId id="508" r:id="rId25"/>
    <p:sldId id="509" r:id="rId26"/>
    <p:sldId id="510" r:id="rId27"/>
    <p:sldId id="511" r:id="rId28"/>
    <p:sldId id="512" r:id="rId29"/>
    <p:sldId id="513" r:id="rId30"/>
    <p:sldId id="514" r:id="rId31"/>
    <p:sldId id="515" r:id="rId32"/>
    <p:sldId id="445" r:id="rId33"/>
    <p:sldId id="479" r:id="rId34"/>
    <p:sldId id="410" r:id="rId35"/>
    <p:sldId id="411" r:id="rId36"/>
    <p:sldId id="412" r:id="rId37"/>
    <p:sldId id="523" r:id="rId38"/>
    <p:sldId id="516" r:id="rId39"/>
    <p:sldId id="517" r:id="rId40"/>
    <p:sldId id="518" r:id="rId41"/>
    <p:sldId id="519" r:id="rId42"/>
    <p:sldId id="520" r:id="rId43"/>
    <p:sldId id="521" r:id="rId44"/>
    <p:sldId id="522" r:id="rId45"/>
    <p:sldId id="454" r:id="rId46"/>
    <p:sldId id="455" r:id="rId47"/>
    <p:sldId id="456" r:id="rId48"/>
    <p:sldId id="457" r:id="rId49"/>
    <p:sldId id="458" r:id="rId50"/>
    <p:sldId id="465" r:id="rId51"/>
    <p:sldId id="459" r:id="rId52"/>
    <p:sldId id="460" r:id="rId53"/>
    <p:sldId id="440" r:id="rId54"/>
    <p:sldId id="441" r:id="rId55"/>
    <p:sldId id="444" r:id="rId56"/>
    <p:sldId id="533" r:id="rId57"/>
    <p:sldId id="402" r:id="rId58"/>
  </p:sldIdLst>
  <p:sldSz cx="9144000" cy="6858000" type="screen4x3"/>
  <p:notesSz cx="7315200" cy="9601200"/>
  <p:defaultTextStyle>
    <a:defPPr>
      <a:defRPr lang="en-GB"/>
    </a:defPPr>
    <a:lvl1pPr algn="ctr" rtl="0" fontAlgn="base">
      <a:spcBef>
        <a:spcPct val="0"/>
      </a:spcBef>
      <a:spcAft>
        <a:spcPct val="0"/>
      </a:spcAft>
      <a:defRPr sz="2400" kern="1200">
        <a:solidFill>
          <a:schemeClr val="tx1"/>
        </a:solidFill>
        <a:latin typeface="Times New Roman" pitchFamily="18" charset="0"/>
        <a:ea typeface="+mn-ea"/>
        <a:cs typeface="+mn-cs"/>
      </a:defRPr>
    </a:lvl1pPr>
    <a:lvl2pPr marL="457200" algn="ctr" rtl="0" fontAlgn="base">
      <a:spcBef>
        <a:spcPct val="0"/>
      </a:spcBef>
      <a:spcAft>
        <a:spcPct val="0"/>
      </a:spcAft>
      <a:defRPr sz="2400" kern="1200">
        <a:solidFill>
          <a:schemeClr val="tx1"/>
        </a:solidFill>
        <a:latin typeface="Times New Roman" pitchFamily="18" charset="0"/>
        <a:ea typeface="+mn-ea"/>
        <a:cs typeface="+mn-cs"/>
      </a:defRPr>
    </a:lvl2pPr>
    <a:lvl3pPr marL="914400" algn="ctr" rtl="0" fontAlgn="base">
      <a:spcBef>
        <a:spcPct val="0"/>
      </a:spcBef>
      <a:spcAft>
        <a:spcPct val="0"/>
      </a:spcAft>
      <a:defRPr sz="2400" kern="1200">
        <a:solidFill>
          <a:schemeClr val="tx1"/>
        </a:solidFill>
        <a:latin typeface="Times New Roman" pitchFamily="18" charset="0"/>
        <a:ea typeface="+mn-ea"/>
        <a:cs typeface="+mn-cs"/>
      </a:defRPr>
    </a:lvl3pPr>
    <a:lvl4pPr marL="1371600" algn="ctr" rtl="0" fontAlgn="base">
      <a:spcBef>
        <a:spcPct val="0"/>
      </a:spcBef>
      <a:spcAft>
        <a:spcPct val="0"/>
      </a:spcAft>
      <a:defRPr sz="2400" kern="1200">
        <a:solidFill>
          <a:schemeClr val="tx1"/>
        </a:solidFill>
        <a:latin typeface="Times New Roman" pitchFamily="18" charset="0"/>
        <a:ea typeface="+mn-ea"/>
        <a:cs typeface="+mn-cs"/>
      </a:defRPr>
    </a:lvl4pPr>
    <a:lvl5pPr marL="1828800" algn="ctr"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8000"/>
    <a:srgbClr val="FFFF99"/>
    <a:srgbClr val="CC0000"/>
    <a:srgbClr val="FFFF66"/>
    <a:srgbClr val="FFCC00"/>
    <a:srgbClr val="64C69A"/>
    <a:srgbClr val="00FF00"/>
    <a:srgbClr val="FF3300"/>
    <a:srgbClr val="CC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6879" autoAdjust="0"/>
    <p:restoredTop sz="98675" autoAdjust="0"/>
  </p:normalViewPr>
  <p:slideViewPr>
    <p:cSldViewPr>
      <p:cViewPr>
        <p:scale>
          <a:sx n="76" d="100"/>
          <a:sy n="76" d="100"/>
        </p:scale>
        <p:origin x="-336" y="1328"/>
      </p:cViewPr>
      <p:guideLst>
        <p:guide orient="horz" pos="2208"/>
        <p:guide pos="3216"/>
      </p:guideLst>
    </p:cSldViewPr>
  </p:slideViewPr>
  <p:outlineViewPr>
    <p:cViewPr>
      <p:scale>
        <a:sx n="33" d="100"/>
        <a:sy n="33" d="100"/>
      </p:scale>
      <p:origin x="0" y="0"/>
    </p:cViewPr>
    <p:sldLst>
      <p:sld r:id="rId1" collapse="1"/>
      <p:sld r:id="rId2" collapse="1"/>
      <p:sld r:id="rId3" collapse="1"/>
      <p:sld r:id="rId4" collapse="1"/>
      <p:sld r:id="rId5" collapse="1"/>
      <p:sld r:id="rId6" collapse="1"/>
      <p:sld r:id="rId7" collapse="1"/>
      <p:sld r:id="rId8" collapse="1"/>
      <p:sld r:id="rId9" collapse="1"/>
    </p:sldLst>
  </p:outlineViewPr>
  <p:notesTextViewPr>
    <p:cViewPr>
      <p:scale>
        <a:sx n="100" d="100"/>
        <a:sy n="100" d="100"/>
      </p:scale>
      <p:origin x="0" y="0"/>
    </p:cViewPr>
  </p:notesTextViewPr>
  <p:sorterViewPr>
    <p:cViewPr>
      <p:scale>
        <a:sx n="66" d="100"/>
        <a:sy n="66" d="100"/>
      </p:scale>
      <p:origin x="0" y="600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theme" Target="theme/theme1.xml"/><Relationship Id="rId64" Type="http://schemas.openxmlformats.org/officeDocument/2006/relationships/tableStyles" Target="tableStyle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notesMaster" Target="notesMasters/notesMaster1.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printerSettings" Target="printerSettings/printerSettings1.bin"/><Relationship Id="rId61" Type="http://schemas.openxmlformats.org/officeDocument/2006/relationships/presProps" Target="presProps.xml"/><Relationship Id="rId62" Type="http://schemas.openxmlformats.org/officeDocument/2006/relationships/viewProps" Target="viewProp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_rels/viewProps.xml.rels><?xml version="1.0" encoding="UTF-8" standalone="yes"?>
<Relationships xmlns="http://schemas.openxmlformats.org/package/2006/relationships"><Relationship Id="rId3" Type="http://schemas.openxmlformats.org/officeDocument/2006/relationships/slide" Target="slides/slide9.xml"/><Relationship Id="rId4" Type="http://schemas.openxmlformats.org/officeDocument/2006/relationships/slide" Target="slides/slide50.xml"/><Relationship Id="rId5" Type="http://schemas.openxmlformats.org/officeDocument/2006/relationships/slide" Target="slides/slide51.xml"/><Relationship Id="rId6" Type="http://schemas.openxmlformats.org/officeDocument/2006/relationships/slide" Target="slides/slide52.xml"/><Relationship Id="rId7" Type="http://schemas.openxmlformats.org/officeDocument/2006/relationships/slide" Target="slides/slide53.xml"/><Relationship Id="rId8" Type="http://schemas.openxmlformats.org/officeDocument/2006/relationships/slide" Target="slides/slide55.xml"/><Relationship Id="rId9" Type="http://schemas.openxmlformats.org/officeDocument/2006/relationships/slide" Target="slides/slide57.xml"/><Relationship Id="rId1" Type="http://schemas.openxmlformats.org/officeDocument/2006/relationships/slide" Target="slides/slide3.xml"/><Relationship Id="rId2"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9266" name="Rectangle 2"/>
          <p:cNvSpPr>
            <a:spLocks noGrp="1" noChangeArrowheads="1"/>
          </p:cNvSpPr>
          <p:nvPr>
            <p:ph type="hdr" sz="quarter"/>
          </p:nvPr>
        </p:nvSpPr>
        <p:spPr bwMode="auto">
          <a:xfrm>
            <a:off x="0" y="0"/>
            <a:ext cx="3170238" cy="47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61" tIns="48331" rIns="96661" bIns="48331" numCol="1" anchor="t" anchorCtr="0" compatLnSpc="1">
            <a:prstTxWarp prst="textNoShape">
              <a:avLst/>
            </a:prstTxWarp>
          </a:bodyPr>
          <a:lstStyle>
            <a:lvl1pPr algn="l" defTabSz="966788">
              <a:defRPr sz="1300"/>
            </a:lvl1pPr>
          </a:lstStyle>
          <a:p>
            <a:pPr>
              <a:defRPr/>
            </a:pPr>
            <a:endParaRPr lang="en-US"/>
          </a:p>
        </p:txBody>
      </p:sp>
      <p:sp>
        <p:nvSpPr>
          <p:cNvPr id="139267" name="Rectangle 3"/>
          <p:cNvSpPr>
            <a:spLocks noGrp="1" noChangeArrowheads="1"/>
          </p:cNvSpPr>
          <p:nvPr>
            <p:ph type="dt" idx="1"/>
          </p:nvPr>
        </p:nvSpPr>
        <p:spPr bwMode="auto">
          <a:xfrm>
            <a:off x="4143375" y="0"/>
            <a:ext cx="3170238" cy="47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61" tIns="48331" rIns="96661" bIns="48331" numCol="1" anchor="t" anchorCtr="0" compatLnSpc="1">
            <a:prstTxWarp prst="textNoShape">
              <a:avLst/>
            </a:prstTxWarp>
          </a:bodyPr>
          <a:lstStyle>
            <a:lvl1pPr algn="r" defTabSz="966788">
              <a:defRPr sz="1300"/>
            </a:lvl1pPr>
          </a:lstStyle>
          <a:p>
            <a:pPr>
              <a:defRPr/>
            </a:pPr>
            <a:endParaRPr lang="en-US"/>
          </a:p>
        </p:txBody>
      </p:sp>
      <p:sp>
        <p:nvSpPr>
          <p:cNvPr id="49156" name="Rectangle 4"/>
          <p:cNvSpPr>
            <a:spLocks noGrp="1" noRot="1" noChangeAspect="1" noChangeArrowheads="1" noTextEdit="1"/>
          </p:cNvSpPr>
          <p:nvPr>
            <p:ph type="sldImg" idx="2"/>
          </p:nvPr>
        </p:nvSpPr>
        <p:spPr bwMode="auto">
          <a:xfrm>
            <a:off x="1257300" y="720725"/>
            <a:ext cx="4800600" cy="360045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39269" name="Rectangle 5"/>
          <p:cNvSpPr>
            <a:spLocks noGrp="1" noChangeArrowheads="1"/>
          </p:cNvSpPr>
          <p:nvPr>
            <p:ph type="body" sz="quarter" idx="3"/>
          </p:nvPr>
        </p:nvSpPr>
        <p:spPr bwMode="auto">
          <a:xfrm>
            <a:off x="731838" y="4560888"/>
            <a:ext cx="5851525" cy="4319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61" tIns="48331" rIns="96661" bIns="48331"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39270" name="Rectangle 6"/>
          <p:cNvSpPr>
            <a:spLocks noGrp="1" noChangeArrowheads="1"/>
          </p:cNvSpPr>
          <p:nvPr>
            <p:ph type="ftr" sz="quarter" idx="4"/>
          </p:nvPr>
        </p:nvSpPr>
        <p:spPr bwMode="auto">
          <a:xfrm>
            <a:off x="0" y="9120188"/>
            <a:ext cx="3170238" cy="47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61" tIns="48331" rIns="96661" bIns="48331" numCol="1" anchor="b" anchorCtr="0" compatLnSpc="1">
            <a:prstTxWarp prst="textNoShape">
              <a:avLst/>
            </a:prstTxWarp>
          </a:bodyPr>
          <a:lstStyle>
            <a:lvl1pPr algn="l" defTabSz="966788">
              <a:defRPr sz="1300"/>
            </a:lvl1pPr>
          </a:lstStyle>
          <a:p>
            <a:pPr>
              <a:defRPr/>
            </a:pPr>
            <a:endParaRPr lang="en-US"/>
          </a:p>
        </p:txBody>
      </p:sp>
      <p:sp>
        <p:nvSpPr>
          <p:cNvPr id="139271" name="Rectangle 7"/>
          <p:cNvSpPr>
            <a:spLocks noGrp="1" noChangeArrowheads="1"/>
          </p:cNvSpPr>
          <p:nvPr>
            <p:ph type="sldNum" sz="quarter" idx="5"/>
          </p:nvPr>
        </p:nvSpPr>
        <p:spPr bwMode="auto">
          <a:xfrm>
            <a:off x="4143375" y="9120188"/>
            <a:ext cx="3170238" cy="47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61" tIns="48331" rIns="96661" bIns="48331" numCol="1" anchor="b" anchorCtr="0" compatLnSpc="1">
            <a:prstTxWarp prst="textNoShape">
              <a:avLst/>
            </a:prstTxWarp>
          </a:bodyPr>
          <a:lstStyle>
            <a:lvl1pPr algn="r" defTabSz="966788">
              <a:defRPr sz="1300"/>
            </a:lvl1pPr>
          </a:lstStyle>
          <a:p>
            <a:pPr>
              <a:defRPr/>
            </a:pPr>
            <a:fld id="{8F32D101-EF4F-4B79-BFC0-F283EEF65237}" type="slidenum">
              <a:rPr lang="en-US"/>
              <a:pPr>
                <a:defRPr/>
              </a:pPr>
              <a:t>‹#›</a:t>
            </a:fld>
            <a:endParaRPr lang="en-US"/>
          </a:p>
        </p:txBody>
      </p:sp>
    </p:spTree>
    <p:extLst>
      <p:ext uri="{BB962C8B-B14F-4D97-AF65-F5344CB8AC3E}">
        <p14:creationId xmlns:p14="http://schemas.microsoft.com/office/powerpoint/2010/main" val="247014920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2738630-89E0-4BA9-849C-1EF223267FC9}" type="slidenum">
              <a:rPr lang="en-GB"/>
              <a:pPr/>
              <a:t>45</a:t>
            </a:fld>
            <a:endParaRPr lang="en-GB"/>
          </a:p>
        </p:txBody>
      </p:sp>
      <p:sp>
        <p:nvSpPr>
          <p:cNvPr id="72706" name="Rectangle 2"/>
          <p:cNvSpPr>
            <a:spLocks noGrp="1" noRot="1" noChangeAspect="1" noChangeArrowheads="1" noTextEdit="1"/>
          </p:cNvSpPr>
          <p:nvPr>
            <p:ph type="sldImg"/>
          </p:nvPr>
        </p:nvSpPr>
        <p:spPr>
          <a:ln/>
        </p:spPr>
      </p:sp>
      <p:sp>
        <p:nvSpPr>
          <p:cNvPr id="72707" name="Rectangle 3"/>
          <p:cNvSpPr>
            <a:spLocks noGrp="1" noChangeArrowheads="1"/>
          </p:cNvSpPr>
          <p:nvPr>
            <p:ph type="body" idx="1"/>
          </p:nvPr>
        </p:nvSpPr>
        <p:spPr/>
        <p:txBody>
          <a:bodyPr/>
          <a:lstStyle/>
          <a:p>
            <a:r>
              <a:rPr lang="en-GB"/>
              <a:t>Accretion discs are the most well known form of the accretion flow. Inner radii rotate faster so there is viscous friction (a magnetic dynamo) which converts gravitational energy to heat. If this thermalises then at large radii there is not much gravitational energy and a lot of area, so producing low temperature, while at small radii there is lots of energy and not much area, so high temperature. There is a minimum radius – the last stable orbit which is a GR prediction – so there is a maximum temperature. At LEdd this is of order 1keV, or 10 million degrees for GBH, or 10eV, a hundred thousand degrees for a supermassive BH. </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2738630-89E0-4BA9-849C-1EF223267FC9}" type="slidenum">
              <a:rPr lang="en-GB"/>
              <a:pPr/>
              <a:t>46</a:t>
            </a:fld>
            <a:endParaRPr lang="en-GB"/>
          </a:p>
        </p:txBody>
      </p:sp>
      <p:sp>
        <p:nvSpPr>
          <p:cNvPr id="72706" name="Rectangle 2"/>
          <p:cNvSpPr>
            <a:spLocks noGrp="1" noRot="1" noChangeAspect="1" noChangeArrowheads="1" noTextEdit="1"/>
          </p:cNvSpPr>
          <p:nvPr>
            <p:ph type="sldImg"/>
          </p:nvPr>
        </p:nvSpPr>
        <p:spPr>
          <a:ln/>
        </p:spPr>
      </p:sp>
      <p:sp>
        <p:nvSpPr>
          <p:cNvPr id="72707" name="Rectangle 3"/>
          <p:cNvSpPr>
            <a:spLocks noGrp="1" noChangeArrowheads="1"/>
          </p:cNvSpPr>
          <p:nvPr>
            <p:ph type="body" idx="1"/>
          </p:nvPr>
        </p:nvSpPr>
        <p:spPr/>
        <p:txBody>
          <a:bodyPr/>
          <a:lstStyle/>
          <a:p>
            <a:r>
              <a:rPr lang="en-GB"/>
              <a:t>Accretion discs are the most well known form of the accretion flow. Inner radii rotate faster so there is viscous friction (a magnetic dynamo) which converts gravitational energy to heat. If this thermalises then at large radii there is not much gravitational energy and a lot of area, so producing low temperature, while at small radii there is lots of energy and not much area, so high temperature. There is a minimum radius – the last stable orbit which is a GR prediction – so there is a maximum temperature. At LEdd this is of order 1keV, or 10 million degrees for GBH, or 10eV, a hundred thousand degrees for a supermassive BH. </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2738630-89E0-4BA9-849C-1EF223267FC9}" type="slidenum">
              <a:rPr lang="en-GB"/>
              <a:pPr/>
              <a:t>47</a:t>
            </a:fld>
            <a:endParaRPr lang="en-GB"/>
          </a:p>
        </p:txBody>
      </p:sp>
      <p:sp>
        <p:nvSpPr>
          <p:cNvPr id="72706" name="Rectangle 2"/>
          <p:cNvSpPr>
            <a:spLocks noGrp="1" noRot="1" noChangeAspect="1" noChangeArrowheads="1" noTextEdit="1"/>
          </p:cNvSpPr>
          <p:nvPr>
            <p:ph type="sldImg"/>
          </p:nvPr>
        </p:nvSpPr>
        <p:spPr>
          <a:ln/>
        </p:spPr>
      </p:sp>
      <p:sp>
        <p:nvSpPr>
          <p:cNvPr id="72707" name="Rectangle 3"/>
          <p:cNvSpPr>
            <a:spLocks noGrp="1" noChangeArrowheads="1"/>
          </p:cNvSpPr>
          <p:nvPr>
            <p:ph type="body" idx="1"/>
          </p:nvPr>
        </p:nvSpPr>
        <p:spPr/>
        <p:txBody>
          <a:bodyPr/>
          <a:lstStyle/>
          <a:p>
            <a:r>
              <a:rPr lang="en-GB"/>
              <a:t>Accretion discs are the most well known form of the accretion flow. Inner radii rotate faster so there is viscous friction (a magnetic dynamo) which converts gravitational energy to heat. If this thermalises then at large radii there is not much gravitational energy and a lot of area, so producing low temperature, while at small radii there is lots of energy and not much area, so high temperature. There is a minimum radius – the last stable orbit which is a GR prediction – so there is a maximum temperature. At LEdd this is of order 1keV, or 10 million degrees for GBH, or 10eV, a hundred thousand degrees for a supermassive BH. </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2738630-89E0-4BA9-849C-1EF223267FC9}" type="slidenum">
              <a:rPr lang="en-GB"/>
              <a:pPr/>
              <a:t>48</a:t>
            </a:fld>
            <a:endParaRPr lang="en-GB"/>
          </a:p>
        </p:txBody>
      </p:sp>
      <p:sp>
        <p:nvSpPr>
          <p:cNvPr id="72706" name="Rectangle 2"/>
          <p:cNvSpPr>
            <a:spLocks noGrp="1" noRot="1" noChangeAspect="1" noChangeArrowheads="1" noTextEdit="1"/>
          </p:cNvSpPr>
          <p:nvPr>
            <p:ph type="sldImg"/>
          </p:nvPr>
        </p:nvSpPr>
        <p:spPr>
          <a:ln/>
        </p:spPr>
      </p:sp>
      <p:sp>
        <p:nvSpPr>
          <p:cNvPr id="72707" name="Rectangle 3"/>
          <p:cNvSpPr>
            <a:spLocks noGrp="1" noChangeArrowheads="1"/>
          </p:cNvSpPr>
          <p:nvPr>
            <p:ph type="body" idx="1"/>
          </p:nvPr>
        </p:nvSpPr>
        <p:spPr/>
        <p:txBody>
          <a:bodyPr/>
          <a:lstStyle/>
          <a:p>
            <a:r>
              <a:rPr lang="en-GB"/>
              <a:t>Accretion discs are the most well known form of the accretion flow. Inner radii rotate faster so there is viscous friction (a magnetic dynamo) which converts gravitational energy to heat. If this thermalises then at large radii there is not much gravitational energy and a lot of area, so producing low temperature, while at small radii there is lots of energy and not much area, so high temperature. There is a minimum radius – the last stable orbit which is a GR prediction – so there is a maximum temperature. At LEdd this is of order 1keV, or 10 million degrees for GBH, or 10eV, a hundred thousand degrees for a supermassive BH. </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2738630-89E0-4BA9-849C-1EF223267FC9}" type="slidenum">
              <a:rPr lang="en-GB"/>
              <a:pPr/>
              <a:t>49</a:t>
            </a:fld>
            <a:endParaRPr lang="en-GB"/>
          </a:p>
        </p:txBody>
      </p:sp>
      <p:sp>
        <p:nvSpPr>
          <p:cNvPr id="72706" name="Rectangle 2"/>
          <p:cNvSpPr>
            <a:spLocks noGrp="1" noRot="1" noChangeAspect="1" noChangeArrowheads="1" noTextEdit="1"/>
          </p:cNvSpPr>
          <p:nvPr>
            <p:ph type="sldImg"/>
          </p:nvPr>
        </p:nvSpPr>
        <p:spPr>
          <a:ln/>
        </p:spPr>
      </p:sp>
      <p:sp>
        <p:nvSpPr>
          <p:cNvPr id="72707" name="Rectangle 3"/>
          <p:cNvSpPr>
            <a:spLocks noGrp="1" noChangeArrowheads="1"/>
          </p:cNvSpPr>
          <p:nvPr>
            <p:ph type="body" idx="1"/>
          </p:nvPr>
        </p:nvSpPr>
        <p:spPr/>
        <p:txBody>
          <a:bodyPr/>
          <a:lstStyle/>
          <a:p>
            <a:r>
              <a:rPr lang="en-GB"/>
              <a:t>Accretion discs are the most well known form of the accretion flow. Inner radii rotate faster so there is viscous friction (a magnetic dynamo) which converts gravitational energy to heat. If this thermalises then at large radii there is not much gravitational energy and a lot of area, so producing low temperature, while at small radii there is lots of energy and not much area, so high temperature. There is a minimum radius – the last stable orbit which is a GR prediction – so there is a maximum temperature. At LEdd this is of order 1keV, or 10 million degrees for GBH, or 10eV, a hundred thousand degrees for a supermassive BH. </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298084E5-6D7D-49E2-BCD4-4C8A89BE25E9}" type="slidenum">
              <a:rPr lang="en-GB"/>
              <a:pPr>
                <a:defRPr/>
              </a:pPr>
              <a:t>‹#›</a:t>
            </a:fld>
            <a:endParaRPr lang="en-GB"/>
          </a:p>
        </p:txBody>
      </p:sp>
    </p:spTree>
    <p:extLst>
      <p:ext uri="{BB962C8B-B14F-4D97-AF65-F5344CB8AC3E}">
        <p14:creationId xmlns:p14="http://schemas.microsoft.com/office/powerpoint/2010/main" val="24938714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3A7FF226-E26A-465A-95D7-3EC2EED4600D}" type="slidenum">
              <a:rPr lang="en-GB"/>
              <a:pPr>
                <a:defRPr/>
              </a:pPr>
              <a:t>‹#›</a:t>
            </a:fld>
            <a:endParaRPr lang="en-GB"/>
          </a:p>
        </p:txBody>
      </p:sp>
    </p:spTree>
    <p:extLst>
      <p:ext uri="{BB962C8B-B14F-4D97-AF65-F5344CB8AC3E}">
        <p14:creationId xmlns:p14="http://schemas.microsoft.com/office/powerpoint/2010/main" val="14595668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0913FC35-0488-4E2F-A270-8429D888B51B}" type="slidenum">
              <a:rPr lang="en-GB"/>
              <a:pPr>
                <a:defRPr/>
              </a:pPr>
              <a:t>‹#›</a:t>
            </a:fld>
            <a:endParaRPr lang="en-GB"/>
          </a:p>
        </p:txBody>
      </p:sp>
    </p:spTree>
    <p:extLst>
      <p:ext uri="{BB962C8B-B14F-4D97-AF65-F5344CB8AC3E}">
        <p14:creationId xmlns:p14="http://schemas.microsoft.com/office/powerpoint/2010/main" val="19610343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GB"/>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A6CE7D44-768B-4938-B252-CD95932D3B5C}" type="slidenum">
              <a:rPr lang="en-GB"/>
              <a:pPr>
                <a:defRPr/>
              </a:pPr>
              <a:t>‹#›</a:t>
            </a:fld>
            <a:endParaRPr lang="en-GB"/>
          </a:p>
        </p:txBody>
      </p:sp>
    </p:spTree>
    <p:extLst>
      <p:ext uri="{BB962C8B-B14F-4D97-AF65-F5344CB8AC3E}">
        <p14:creationId xmlns:p14="http://schemas.microsoft.com/office/powerpoint/2010/main" val="29984068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GB"/>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lipArt Placeholder 3"/>
          <p:cNvSpPr>
            <a:spLocks noGrp="1"/>
          </p:cNvSpPr>
          <p:nvPr>
            <p:ph type="clipArt" sz="half" idx="2"/>
          </p:nvPr>
        </p:nvSpPr>
        <p:spPr>
          <a:xfrm>
            <a:off x="4648200" y="1981200"/>
            <a:ext cx="3810000" cy="4114800"/>
          </a:xfrm>
        </p:spPr>
        <p:txBody>
          <a:bodyPr/>
          <a:lstStyle/>
          <a:p>
            <a:pPr lvl="0"/>
            <a:endParaRPr lang="en-GB" noProof="0" smtClean="0"/>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9D6FEAA0-A514-41CD-8D89-5C18C7625140}" type="slidenum">
              <a:rPr lang="en-GB"/>
              <a:pPr>
                <a:defRPr/>
              </a:pPr>
              <a:t>‹#›</a:t>
            </a:fld>
            <a:endParaRPr lang="en-GB"/>
          </a:p>
        </p:txBody>
      </p:sp>
    </p:spTree>
    <p:extLst>
      <p:ext uri="{BB962C8B-B14F-4D97-AF65-F5344CB8AC3E}">
        <p14:creationId xmlns:p14="http://schemas.microsoft.com/office/powerpoint/2010/main" val="13086295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E59F0DCF-3BB5-4EA7-A7D4-4A6CD7DAC483}" type="slidenum">
              <a:rPr lang="en-GB"/>
              <a:pPr>
                <a:defRPr/>
              </a:pPr>
              <a:t>‹#›</a:t>
            </a:fld>
            <a:endParaRPr lang="en-GB"/>
          </a:p>
        </p:txBody>
      </p:sp>
    </p:spTree>
    <p:extLst>
      <p:ext uri="{BB962C8B-B14F-4D97-AF65-F5344CB8AC3E}">
        <p14:creationId xmlns:p14="http://schemas.microsoft.com/office/powerpoint/2010/main" val="35155076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3C2B7A12-1AF9-4BBC-9363-620F9F1795E8}" type="slidenum">
              <a:rPr lang="en-GB"/>
              <a:pPr>
                <a:defRPr/>
              </a:pPr>
              <a:t>‹#›</a:t>
            </a:fld>
            <a:endParaRPr lang="en-GB"/>
          </a:p>
        </p:txBody>
      </p:sp>
    </p:spTree>
    <p:extLst>
      <p:ext uri="{BB962C8B-B14F-4D97-AF65-F5344CB8AC3E}">
        <p14:creationId xmlns:p14="http://schemas.microsoft.com/office/powerpoint/2010/main" val="7760108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E00C3DA0-2B77-4AC8-BCAE-6AFC3A45A48B}" type="slidenum">
              <a:rPr lang="en-GB"/>
              <a:pPr>
                <a:defRPr/>
              </a:pPr>
              <a:t>‹#›</a:t>
            </a:fld>
            <a:endParaRPr lang="en-GB"/>
          </a:p>
        </p:txBody>
      </p:sp>
    </p:spTree>
    <p:extLst>
      <p:ext uri="{BB962C8B-B14F-4D97-AF65-F5344CB8AC3E}">
        <p14:creationId xmlns:p14="http://schemas.microsoft.com/office/powerpoint/2010/main" val="16725903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4"/>
          <p:cNvSpPr>
            <a:spLocks noGrp="1" noChangeArrowheads="1"/>
          </p:cNvSpPr>
          <p:nvPr>
            <p:ph type="dt" sz="half" idx="10"/>
          </p:nvPr>
        </p:nvSpPr>
        <p:spPr>
          <a:ln/>
        </p:spPr>
        <p:txBody>
          <a:bodyPr/>
          <a:lstStyle>
            <a:lvl1pPr>
              <a:defRPr/>
            </a:lvl1pPr>
          </a:lstStyle>
          <a:p>
            <a:pPr>
              <a:defRPr/>
            </a:pPr>
            <a:endParaRPr lang="en-GB"/>
          </a:p>
        </p:txBody>
      </p:sp>
      <p:sp>
        <p:nvSpPr>
          <p:cNvPr id="8" name="Rectangle 5"/>
          <p:cNvSpPr>
            <a:spLocks noGrp="1" noChangeArrowheads="1"/>
          </p:cNvSpPr>
          <p:nvPr>
            <p:ph type="ftr" sz="quarter" idx="11"/>
          </p:nvPr>
        </p:nvSpPr>
        <p:spPr>
          <a:ln/>
        </p:spPr>
        <p:txBody>
          <a:bodyPr/>
          <a:lstStyle>
            <a:lvl1pPr>
              <a:defRPr/>
            </a:lvl1pPr>
          </a:lstStyle>
          <a:p>
            <a:pPr>
              <a:defRPr/>
            </a:pPr>
            <a:endParaRPr lang="en-GB"/>
          </a:p>
        </p:txBody>
      </p:sp>
      <p:sp>
        <p:nvSpPr>
          <p:cNvPr id="9" name="Rectangle 6"/>
          <p:cNvSpPr>
            <a:spLocks noGrp="1" noChangeArrowheads="1"/>
          </p:cNvSpPr>
          <p:nvPr>
            <p:ph type="sldNum" sz="quarter" idx="12"/>
          </p:nvPr>
        </p:nvSpPr>
        <p:spPr>
          <a:ln/>
        </p:spPr>
        <p:txBody>
          <a:bodyPr/>
          <a:lstStyle>
            <a:lvl1pPr>
              <a:defRPr/>
            </a:lvl1pPr>
          </a:lstStyle>
          <a:p>
            <a:pPr>
              <a:defRPr/>
            </a:pPr>
            <a:fld id="{6C8C96BB-1243-452E-BDA0-23859AEDD913}" type="slidenum">
              <a:rPr lang="en-GB"/>
              <a:pPr>
                <a:defRPr/>
              </a:pPr>
              <a:t>‹#›</a:t>
            </a:fld>
            <a:endParaRPr lang="en-GB"/>
          </a:p>
        </p:txBody>
      </p:sp>
    </p:spTree>
    <p:extLst>
      <p:ext uri="{BB962C8B-B14F-4D97-AF65-F5344CB8AC3E}">
        <p14:creationId xmlns:p14="http://schemas.microsoft.com/office/powerpoint/2010/main" val="3659716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GB"/>
          </a:p>
        </p:txBody>
      </p:sp>
      <p:sp>
        <p:nvSpPr>
          <p:cNvPr id="4" name="Rectangle 5"/>
          <p:cNvSpPr>
            <a:spLocks noGrp="1" noChangeArrowheads="1"/>
          </p:cNvSpPr>
          <p:nvPr>
            <p:ph type="ftr" sz="quarter" idx="11"/>
          </p:nvPr>
        </p:nvSpPr>
        <p:spPr>
          <a:ln/>
        </p:spPr>
        <p:txBody>
          <a:bodyPr/>
          <a:lstStyle>
            <a:lvl1pPr>
              <a:defRPr/>
            </a:lvl1pPr>
          </a:lstStyle>
          <a:p>
            <a:pPr>
              <a:defRPr/>
            </a:pPr>
            <a:endParaRPr lang="en-GB"/>
          </a:p>
        </p:txBody>
      </p:sp>
      <p:sp>
        <p:nvSpPr>
          <p:cNvPr id="5" name="Rectangle 6"/>
          <p:cNvSpPr>
            <a:spLocks noGrp="1" noChangeArrowheads="1"/>
          </p:cNvSpPr>
          <p:nvPr>
            <p:ph type="sldNum" sz="quarter" idx="12"/>
          </p:nvPr>
        </p:nvSpPr>
        <p:spPr>
          <a:ln/>
        </p:spPr>
        <p:txBody>
          <a:bodyPr/>
          <a:lstStyle>
            <a:lvl1pPr>
              <a:defRPr/>
            </a:lvl1pPr>
          </a:lstStyle>
          <a:p>
            <a:pPr>
              <a:defRPr/>
            </a:pPr>
            <a:fld id="{34024D2E-972C-4937-93FF-AEDD64CF85D2}" type="slidenum">
              <a:rPr lang="en-GB"/>
              <a:pPr>
                <a:defRPr/>
              </a:pPr>
              <a:t>‹#›</a:t>
            </a:fld>
            <a:endParaRPr lang="en-GB"/>
          </a:p>
        </p:txBody>
      </p:sp>
    </p:spTree>
    <p:extLst>
      <p:ext uri="{BB962C8B-B14F-4D97-AF65-F5344CB8AC3E}">
        <p14:creationId xmlns:p14="http://schemas.microsoft.com/office/powerpoint/2010/main" val="2969887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p>
        </p:txBody>
      </p:sp>
      <p:sp>
        <p:nvSpPr>
          <p:cNvPr id="3" name="Rectangle 5"/>
          <p:cNvSpPr>
            <a:spLocks noGrp="1" noChangeArrowheads="1"/>
          </p:cNvSpPr>
          <p:nvPr>
            <p:ph type="ftr" sz="quarter" idx="11"/>
          </p:nvPr>
        </p:nvSpPr>
        <p:spPr>
          <a:ln/>
        </p:spPr>
        <p:txBody>
          <a:bodyPr/>
          <a:lstStyle>
            <a:lvl1pPr>
              <a:defRPr/>
            </a:lvl1pPr>
          </a:lstStyle>
          <a:p>
            <a:pPr>
              <a:defRPr/>
            </a:pPr>
            <a:endParaRPr lang="en-GB"/>
          </a:p>
        </p:txBody>
      </p:sp>
      <p:sp>
        <p:nvSpPr>
          <p:cNvPr id="4" name="Rectangle 6"/>
          <p:cNvSpPr>
            <a:spLocks noGrp="1" noChangeArrowheads="1"/>
          </p:cNvSpPr>
          <p:nvPr>
            <p:ph type="sldNum" sz="quarter" idx="12"/>
          </p:nvPr>
        </p:nvSpPr>
        <p:spPr>
          <a:ln/>
        </p:spPr>
        <p:txBody>
          <a:bodyPr/>
          <a:lstStyle>
            <a:lvl1pPr>
              <a:defRPr/>
            </a:lvl1pPr>
          </a:lstStyle>
          <a:p>
            <a:pPr>
              <a:defRPr/>
            </a:pPr>
            <a:fld id="{6AE807D2-8D61-43BB-8F52-9E7B9F379A4A}" type="slidenum">
              <a:rPr lang="en-GB"/>
              <a:pPr>
                <a:defRPr/>
              </a:pPr>
              <a:t>‹#›</a:t>
            </a:fld>
            <a:endParaRPr lang="en-GB"/>
          </a:p>
        </p:txBody>
      </p:sp>
    </p:spTree>
    <p:extLst>
      <p:ext uri="{BB962C8B-B14F-4D97-AF65-F5344CB8AC3E}">
        <p14:creationId xmlns:p14="http://schemas.microsoft.com/office/powerpoint/2010/main" val="3291662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FA32F611-5672-4E9B-92C6-01158F14AB68}" type="slidenum">
              <a:rPr lang="en-GB"/>
              <a:pPr>
                <a:defRPr/>
              </a:pPr>
              <a:t>‹#›</a:t>
            </a:fld>
            <a:endParaRPr lang="en-GB"/>
          </a:p>
        </p:txBody>
      </p:sp>
    </p:spTree>
    <p:extLst>
      <p:ext uri="{BB962C8B-B14F-4D97-AF65-F5344CB8AC3E}">
        <p14:creationId xmlns:p14="http://schemas.microsoft.com/office/powerpoint/2010/main" val="2794065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04E1AD18-78B3-4D29-B161-BAEFA813FA08}" type="slidenum">
              <a:rPr lang="en-GB"/>
              <a:pPr>
                <a:defRPr/>
              </a:pPr>
              <a:t>‹#›</a:t>
            </a:fld>
            <a:endParaRPr lang="en-GB"/>
          </a:p>
        </p:txBody>
      </p:sp>
    </p:spTree>
    <p:extLst>
      <p:ext uri="{BB962C8B-B14F-4D97-AF65-F5344CB8AC3E}">
        <p14:creationId xmlns:p14="http://schemas.microsoft.com/office/powerpoint/2010/main" val="3171431406"/>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400"/>
            </a:lvl1pPr>
          </a:lstStyle>
          <a:p>
            <a:pPr>
              <a:defRPr/>
            </a:pPr>
            <a:endParaRPr lang="en-GB"/>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a:defRPr/>
            </a:pPr>
            <a:endParaRPr lang="en-GB"/>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a:defRPr/>
            </a:pPr>
            <a:fld id="{BD88E2BA-168C-4FA4-A171-00D531879560}"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7.png"/><Relationship Id="rId3" Type="http://schemas.openxmlformats.org/officeDocument/2006/relationships/image" Target="../media/image8.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0.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2.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3.gi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3.gif"/><Relationship Id="rId3" Type="http://schemas.openxmlformats.org/officeDocument/2006/relationships/image" Target="../media/image14.gi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5.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7.jpeg"/><Relationship Id="rId3" Type="http://schemas.openxmlformats.org/officeDocument/2006/relationships/image" Target="../media/image18.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0.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1.gi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2.gif"/></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3.jpg"/><Relationship Id="rId3" Type="http://schemas.openxmlformats.org/officeDocument/2006/relationships/image" Target="../media/image24.gi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5.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6.png"/><Relationship Id="rId3" Type="http://schemas.openxmlformats.org/officeDocument/2006/relationships/image" Target="../media/image27.jpeg"/></Relationships>
</file>

<file path=ppt/slides/_rels/slide31.xml.rels><?xml version="1.0" encoding="UTF-8" standalone="yes"?>
<Relationships xmlns="http://schemas.openxmlformats.org/package/2006/relationships"><Relationship Id="rId3" Type="http://schemas.openxmlformats.org/officeDocument/2006/relationships/image" Target="../media/image29.jpeg"/><Relationship Id="rId4" Type="http://schemas.openxmlformats.org/officeDocument/2006/relationships/image" Target="../media/image30.jpeg"/><Relationship Id="rId1" Type="http://schemas.openxmlformats.org/officeDocument/2006/relationships/slideLayout" Target="../slideLayouts/slideLayout1.xml"/><Relationship Id="rId2" Type="http://schemas.openxmlformats.org/officeDocument/2006/relationships/image" Target="../media/image28.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1.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1.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2.gif"/></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2.gif"/></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2.gif"/></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2.gif"/></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3.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4.jpeg"/><Relationship Id="rId3" Type="http://schemas.openxmlformats.org/officeDocument/2006/relationships/image" Target="../media/image35.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4.jpeg"/><Relationship Id="rId3" Type="http://schemas.openxmlformats.org/officeDocument/2006/relationships/image" Target="../media/image35.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6.png"/><Relationship Id="rId3" Type="http://schemas.openxmlformats.org/officeDocument/2006/relationships/image" Target="../media/image37.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8.jpe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9.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6.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539552" y="188640"/>
            <a:ext cx="8153400" cy="2438400"/>
          </a:xfrm>
          <a:noFill/>
        </p:spPr>
        <p:txBody>
          <a:bodyPr/>
          <a:lstStyle/>
          <a:p>
            <a:pPr eaLnBrk="1" hangingPunct="1"/>
            <a:r>
              <a:rPr lang="en-GB" b="1" dirty="0" smtClean="0">
                <a:solidFill>
                  <a:srgbClr val="008000"/>
                </a:solidFill>
              </a:rPr>
              <a:t>Black holes in Einstein</a:t>
            </a:r>
            <a:br>
              <a:rPr lang="en-GB" b="1" dirty="0" smtClean="0">
                <a:solidFill>
                  <a:srgbClr val="008000"/>
                </a:solidFill>
              </a:rPr>
            </a:br>
            <a:r>
              <a:rPr lang="en-GB" b="1" dirty="0" smtClean="0">
                <a:solidFill>
                  <a:srgbClr val="008000"/>
                </a:solidFill>
              </a:rPr>
              <a:t>General Relativity</a:t>
            </a:r>
          </a:p>
        </p:txBody>
      </p:sp>
      <p:sp>
        <p:nvSpPr>
          <p:cNvPr id="5" name="Rectangle 3"/>
          <p:cNvSpPr>
            <a:spLocks noGrp="1" noChangeArrowheads="1"/>
          </p:cNvSpPr>
          <p:nvPr>
            <p:ph type="subTitle" idx="1"/>
          </p:nvPr>
        </p:nvSpPr>
        <p:spPr>
          <a:xfrm>
            <a:off x="1403350" y="2252861"/>
            <a:ext cx="7272338" cy="1752600"/>
          </a:xfrm>
        </p:spPr>
        <p:txBody>
          <a:bodyPr/>
          <a:lstStyle/>
          <a:p>
            <a:pPr eaLnBrk="1" hangingPunct="1"/>
            <a:r>
              <a:rPr lang="en-GB" b="1" dirty="0" smtClean="0">
                <a:solidFill>
                  <a:srgbClr val="008000"/>
                </a:solidFill>
              </a:rPr>
              <a:t>Prof Chris Done, University of Durham</a:t>
            </a:r>
          </a:p>
        </p:txBody>
      </p:sp>
      <p:pic>
        <p:nvPicPr>
          <p:cNvPr id="6" name="Picture 5" descr="rubber2"/>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61925" y="3652838"/>
            <a:ext cx="8982075" cy="330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body" sz="half" idx="1"/>
          </p:nvPr>
        </p:nvSpPr>
        <p:spPr>
          <a:xfrm>
            <a:off x="457200" y="1143000"/>
            <a:ext cx="4343400" cy="2438400"/>
          </a:xfrm>
          <a:extLst>
            <a:ext uri="{91240B29-F687-4f45-9708-019B960494DF}">
              <a14:hiddenLine xmlns:a14="http://schemas.microsoft.com/office/drawing/2010/main" w="9525">
                <a:solidFill>
                  <a:srgbClr val="006600"/>
                </a:solidFill>
                <a:miter lim="800000"/>
                <a:headEnd/>
                <a:tailEnd/>
              </a14:hiddenLine>
            </a:ext>
          </a:extLst>
        </p:spPr>
        <p:txBody>
          <a:bodyPr/>
          <a:lstStyle/>
          <a:p>
            <a:pPr eaLnBrk="1" hangingPunct="1">
              <a:lnSpc>
                <a:spcPct val="90000"/>
              </a:lnSpc>
            </a:pPr>
            <a:r>
              <a:rPr lang="en-GB" dirty="0" smtClean="0">
                <a:solidFill>
                  <a:srgbClr val="008000"/>
                </a:solidFill>
              </a:rPr>
              <a:t>Gravity IS curvature </a:t>
            </a:r>
          </a:p>
          <a:p>
            <a:pPr eaLnBrk="1" hangingPunct="1">
              <a:lnSpc>
                <a:spcPct val="90000"/>
              </a:lnSpc>
            </a:pPr>
            <a:r>
              <a:rPr lang="en-GB" dirty="0" smtClean="0">
                <a:solidFill>
                  <a:srgbClr val="008000"/>
                </a:solidFill>
              </a:rPr>
              <a:t>Natural paths (no forces acting </a:t>
            </a:r>
            <a:r>
              <a:rPr lang="en-GB" dirty="0" err="1" smtClean="0">
                <a:solidFill>
                  <a:srgbClr val="008000"/>
                </a:solidFill>
              </a:rPr>
              <a:t>ie</a:t>
            </a:r>
            <a:r>
              <a:rPr lang="en-GB" dirty="0" smtClean="0">
                <a:solidFill>
                  <a:srgbClr val="008000"/>
                </a:solidFill>
              </a:rPr>
              <a:t> inertial frames) are ‘straight lines’ on curved space - geodesics</a:t>
            </a:r>
          </a:p>
          <a:p>
            <a:pPr eaLnBrk="1" hangingPunct="1">
              <a:lnSpc>
                <a:spcPct val="90000"/>
              </a:lnSpc>
              <a:buFontTx/>
              <a:buNone/>
            </a:pPr>
            <a:endParaRPr lang="en-GB" dirty="0" smtClean="0">
              <a:solidFill>
                <a:srgbClr val="008000"/>
              </a:solidFill>
            </a:endParaRPr>
          </a:p>
        </p:txBody>
      </p:sp>
      <p:pic>
        <p:nvPicPr>
          <p:cNvPr id="11267" name="Picture 3" descr="earth_sun_curved"/>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l="16716" t="5334" r="16501" b="11304"/>
          <a:stretch>
            <a:fillRect/>
          </a:stretch>
        </p:blipFill>
        <p:spPr bwMode="auto">
          <a:xfrm>
            <a:off x="5029200" y="1219200"/>
            <a:ext cx="3352800" cy="236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8" name="Picture 4" descr="curved_space"/>
          <p:cNvPicPr preferRelativeResize="0">
            <a:picLocks noChangeArrowheads="1"/>
          </p:cNvPicPr>
          <p:nvPr/>
        </p:nvPicPr>
        <p:blipFill>
          <a:blip r:embed="rId3">
            <a:extLst>
              <a:ext uri="{28A0092B-C50C-407E-A947-70E740481C1C}">
                <a14:useLocalDpi xmlns:a14="http://schemas.microsoft.com/office/drawing/2010/main" val="0"/>
              </a:ext>
            </a:extLst>
          </a:blip>
          <a:srcRect t="281"/>
          <a:stretch>
            <a:fillRect/>
          </a:stretch>
        </p:blipFill>
        <p:spPr bwMode="auto">
          <a:xfrm>
            <a:off x="1219200" y="3886200"/>
            <a:ext cx="7178675"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9" name="Rectangle 5"/>
          <p:cNvSpPr>
            <a:spLocks noGrp="1" noChangeArrowheads="1"/>
          </p:cNvSpPr>
          <p:nvPr>
            <p:ph type="title"/>
          </p:nvPr>
        </p:nvSpPr>
        <p:spPr>
          <a:xfrm>
            <a:off x="685800" y="76200"/>
            <a:ext cx="7772400" cy="1143000"/>
          </a:xfrm>
          <a:extLst>
            <a:ext uri="{91240B29-F687-4f45-9708-019B960494DF}">
              <a14:hiddenLine xmlns:a14="http://schemas.microsoft.com/office/drawing/2010/main" w="9525">
                <a:solidFill>
                  <a:srgbClr val="006600"/>
                </a:solidFill>
                <a:miter lim="800000"/>
                <a:headEnd/>
                <a:tailEnd/>
              </a14:hiddenLine>
            </a:ext>
          </a:extLst>
        </p:spPr>
        <p:txBody>
          <a:bodyPr/>
          <a:lstStyle/>
          <a:p>
            <a:pPr eaLnBrk="1" hangingPunct="1"/>
            <a:r>
              <a:rPr lang="en-GB" b="1" smtClean="0">
                <a:solidFill>
                  <a:srgbClr val="008000"/>
                </a:solidFill>
              </a:rPr>
              <a:t>Gravity: warped spacetime</a:t>
            </a:r>
          </a:p>
        </p:txBody>
      </p:sp>
    </p:spTree>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body" sz="half" idx="1"/>
          </p:nvPr>
        </p:nvSpPr>
        <p:spPr>
          <a:xfrm>
            <a:off x="457200" y="1143000"/>
            <a:ext cx="8291264" cy="2438400"/>
          </a:xfrm>
          <a:extLst>
            <a:ext uri="{91240B29-F687-4f45-9708-019B960494DF}">
              <a14:hiddenLine xmlns:a14="http://schemas.microsoft.com/office/drawing/2010/main" w="9525">
                <a:solidFill>
                  <a:srgbClr val="006600"/>
                </a:solidFill>
                <a:miter lim="800000"/>
                <a:headEnd/>
                <a:tailEnd/>
              </a14:hiddenLine>
            </a:ext>
          </a:extLst>
        </p:spPr>
        <p:txBody>
          <a:bodyPr/>
          <a:lstStyle/>
          <a:p>
            <a:pPr eaLnBrk="1" hangingPunct="1">
              <a:lnSpc>
                <a:spcPct val="90000"/>
              </a:lnSpc>
            </a:pPr>
            <a:r>
              <a:rPr lang="en-GB" dirty="0">
                <a:solidFill>
                  <a:srgbClr val="006600"/>
                </a:solidFill>
              </a:rPr>
              <a:t>NOT </a:t>
            </a:r>
            <a:r>
              <a:rPr lang="en-GB" dirty="0" smtClean="0">
                <a:solidFill>
                  <a:srgbClr val="006600"/>
                </a:solidFill>
              </a:rPr>
              <a:t>action </a:t>
            </a:r>
            <a:r>
              <a:rPr lang="en-GB" dirty="0">
                <a:solidFill>
                  <a:srgbClr val="006600"/>
                </a:solidFill>
              </a:rPr>
              <a:t>at a distance force (Newtonian)</a:t>
            </a:r>
          </a:p>
          <a:p>
            <a:pPr eaLnBrk="1" hangingPunct="1">
              <a:lnSpc>
                <a:spcPct val="90000"/>
              </a:lnSpc>
            </a:pPr>
            <a:r>
              <a:rPr lang="en-GB" dirty="0">
                <a:solidFill>
                  <a:srgbClr val="006600"/>
                </a:solidFill>
              </a:rPr>
              <a:t>Space(time) warped by mass(energy</a:t>
            </a:r>
            <a:r>
              <a:rPr lang="en-GB" dirty="0" smtClean="0">
                <a:solidFill>
                  <a:srgbClr val="006600"/>
                </a:solidFill>
              </a:rPr>
              <a:t>)</a:t>
            </a:r>
            <a:endParaRPr lang="en-GB" b="1" dirty="0">
              <a:solidFill>
                <a:srgbClr val="006600"/>
              </a:solidFill>
            </a:endParaRPr>
          </a:p>
        </p:txBody>
      </p:sp>
      <p:sp>
        <p:nvSpPr>
          <p:cNvPr id="3077" name="Rectangle 5"/>
          <p:cNvSpPr>
            <a:spLocks noGrp="1" noChangeArrowheads="1"/>
          </p:cNvSpPr>
          <p:nvPr>
            <p:ph type="title"/>
          </p:nvPr>
        </p:nvSpPr>
        <p:spPr>
          <a:xfrm>
            <a:off x="685800" y="76200"/>
            <a:ext cx="7772400" cy="1143000"/>
          </a:xfrm>
          <a:extLst>
            <a:ext uri="{91240B29-F687-4f45-9708-019B960494DF}">
              <a14:hiddenLine xmlns:a14="http://schemas.microsoft.com/office/drawing/2010/main" w="9525">
                <a:solidFill>
                  <a:srgbClr val="006600"/>
                </a:solidFill>
                <a:miter lim="800000"/>
                <a:headEnd/>
                <a:tailEnd/>
              </a14:hiddenLine>
            </a:ext>
          </a:extLst>
        </p:spPr>
        <p:txBody>
          <a:bodyPr/>
          <a:lstStyle/>
          <a:p>
            <a:pPr eaLnBrk="1" hangingPunct="1"/>
            <a:r>
              <a:rPr lang="en-GB" b="1" dirty="0" smtClean="0">
                <a:solidFill>
                  <a:srgbClr val="006600"/>
                </a:solidFill>
              </a:rPr>
              <a:t>Gravity: Einstein</a:t>
            </a:r>
          </a:p>
        </p:txBody>
      </p:sp>
      <p:pic>
        <p:nvPicPr>
          <p:cNvPr id="2" name="Picture 1" descr="Spacetime_curvatur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3568" y="3068960"/>
            <a:ext cx="6532684" cy="2880320"/>
          </a:xfrm>
          <a:prstGeom prst="rect">
            <a:avLst/>
          </a:prstGeom>
        </p:spPr>
      </p:pic>
      <p:sp>
        <p:nvSpPr>
          <p:cNvPr id="3" name="TextBox 2"/>
          <p:cNvSpPr txBox="1"/>
          <p:nvPr/>
        </p:nvSpPr>
        <p:spPr>
          <a:xfrm>
            <a:off x="1475656" y="6165304"/>
            <a:ext cx="6192688" cy="461665"/>
          </a:xfrm>
          <a:prstGeom prst="rect">
            <a:avLst/>
          </a:prstGeom>
          <a:noFill/>
        </p:spPr>
        <p:txBody>
          <a:bodyPr wrap="square" rtlCol="0">
            <a:spAutoFit/>
          </a:bodyPr>
          <a:lstStyle/>
          <a:p>
            <a:r>
              <a:rPr lang="en-US" dirty="0"/>
              <a:t>http://</a:t>
            </a:r>
            <a:r>
              <a:rPr lang="en-US" dirty="0" err="1"/>
              <a:t>en.wikipedia.org</a:t>
            </a:r>
            <a:r>
              <a:rPr lang="en-US" dirty="0"/>
              <a:t>/wiki/</a:t>
            </a:r>
            <a:r>
              <a:rPr lang="en-US" dirty="0" err="1"/>
              <a:t>General_relativity</a:t>
            </a:r>
            <a:endParaRPr lang="en-US" dirty="0"/>
          </a:p>
        </p:txBody>
      </p:sp>
    </p:spTree>
    <p:extLst>
      <p:ext uri="{BB962C8B-B14F-4D97-AF65-F5344CB8AC3E}">
        <p14:creationId xmlns:p14="http://schemas.microsoft.com/office/powerpoint/2010/main" val="8893277"/>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body" sz="half" idx="1"/>
          </p:nvPr>
        </p:nvSpPr>
        <p:spPr>
          <a:xfrm>
            <a:off x="457200" y="1143000"/>
            <a:ext cx="8291264" cy="2438400"/>
          </a:xfrm>
          <a:extLst>
            <a:ext uri="{91240B29-F687-4f45-9708-019B960494DF}">
              <a14:hiddenLine xmlns:a14="http://schemas.microsoft.com/office/drawing/2010/main" w="9525">
                <a:solidFill>
                  <a:srgbClr val="006600"/>
                </a:solidFill>
                <a:miter lim="800000"/>
                <a:headEnd/>
                <a:tailEnd/>
              </a14:hiddenLine>
            </a:ext>
          </a:extLst>
        </p:spPr>
        <p:txBody>
          <a:bodyPr/>
          <a:lstStyle/>
          <a:p>
            <a:pPr eaLnBrk="1" hangingPunct="1">
              <a:lnSpc>
                <a:spcPct val="90000"/>
              </a:lnSpc>
            </a:pPr>
            <a:r>
              <a:rPr lang="en-GB" dirty="0" smtClean="0">
                <a:solidFill>
                  <a:srgbClr val="006600"/>
                </a:solidFill>
              </a:rPr>
              <a:t>Should think of it in 3D but difficult to draw!</a:t>
            </a:r>
            <a:endParaRPr lang="en-GB" b="1" dirty="0">
              <a:solidFill>
                <a:srgbClr val="006600"/>
              </a:solidFill>
            </a:endParaRPr>
          </a:p>
        </p:txBody>
      </p:sp>
      <p:sp>
        <p:nvSpPr>
          <p:cNvPr id="3077" name="Rectangle 5"/>
          <p:cNvSpPr>
            <a:spLocks noGrp="1" noChangeArrowheads="1"/>
          </p:cNvSpPr>
          <p:nvPr>
            <p:ph type="title"/>
          </p:nvPr>
        </p:nvSpPr>
        <p:spPr>
          <a:xfrm>
            <a:off x="685800" y="76200"/>
            <a:ext cx="7772400" cy="1143000"/>
          </a:xfrm>
          <a:extLst>
            <a:ext uri="{91240B29-F687-4f45-9708-019B960494DF}">
              <a14:hiddenLine xmlns:a14="http://schemas.microsoft.com/office/drawing/2010/main" w="9525">
                <a:solidFill>
                  <a:srgbClr val="006600"/>
                </a:solidFill>
                <a:miter lim="800000"/>
                <a:headEnd/>
                <a:tailEnd/>
              </a14:hiddenLine>
            </a:ext>
          </a:extLst>
        </p:spPr>
        <p:txBody>
          <a:bodyPr/>
          <a:lstStyle/>
          <a:p>
            <a:pPr eaLnBrk="1" hangingPunct="1"/>
            <a:r>
              <a:rPr lang="en-GB" b="1" dirty="0" smtClean="0">
                <a:solidFill>
                  <a:srgbClr val="006600"/>
                </a:solidFill>
              </a:rPr>
              <a:t>Gravity: Einstein</a:t>
            </a:r>
          </a:p>
        </p:txBody>
      </p:sp>
      <p:pic>
        <p:nvPicPr>
          <p:cNvPr id="4" name="Picture 3" descr="Curved_in_3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35696" y="1818640"/>
            <a:ext cx="5242560" cy="5039360"/>
          </a:xfrm>
          <a:prstGeom prst="rect">
            <a:avLst/>
          </a:prstGeom>
        </p:spPr>
      </p:pic>
      <p:sp>
        <p:nvSpPr>
          <p:cNvPr id="5" name="Rectangle 4"/>
          <p:cNvSpPr/>
          <p:nvPr/>
        </p:nvSpPr>
        <p:spPr>
          <a:xfrm rot="16200000">
            <a:off x="5201454" y="3700154"/>
            <a:ext cx="4572000" cy="646331"/>
          </a:xfrm>
          <a:prstGeom prst="rect">
            <a:avLst/>
          </a:prstGeom>
        </p:spPr>
        <p:txBody>
          <a:bodyPr>
            <a:spAutoFit/>
          </a:bodyPr>
          <a:lstStyle/>
          <a:p>
            <a:r>
              <a:rPr lang="en-US" sz="1800" dirty="0"/>
              <a:t>Christopher Vitale of </a:t>
            </a:r>
            <a:r>
              <a:rPr lang="en-US" sz="1800" dirty="0" err="1"/>
              <a:t>Networkologies</a:t>
            </a:r>
            <a:r>
              <a:rPr lang="en-US" sz="1800" dirty="0"/>
              <a:t> and the Pratt Institute.</a:t>
            </a:r>
          </a:p>
        </p:txBody>
      </p:sp>
    </p:spTree>
    <p:extLst>
      <p:ext uri="{BB962C8B-B14F-4D97-AF65-F5344CB8AC3E}">
        <p14:creationId xmlns:p14="http://schemas.microsoft.com/office/powerpoint/2010/main" val="1347906676"/>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body" sz="half" idx="1"/>
          </p:nvPr>
        </p:nvSpPr>
        <p:spPr>
          <a:xfrm>
            <a:off x="250825" y="1116013"/>
            <a:ext cx="8642350" cy="2447925"/>
          </a:xfrm>
          <a:extLst>
            <a:ext uri="{91240B29-F687-4f45-9708-019B960494DF}">
              <a14:hiddenLine xmlns:a14="http://schemas.microsoft.com/office/drawing/2010/main" w="9525">
                <a:solidFill>
                  <a:srgbClr val="006600"/>
                </a:solidFill>
                <a:miter lim="800000"/>
                <a:headEnd/>
                <a:tailEnd/>
              </a14:hiddenLine>
            </a:ext>
          </a:extLst>
        </p:spPr>
        <p:txBody>
          <a:bodyPr/>
          <a:lstStyle/>
          <a:p>
            <a:pPr eaLnBrk="1" hangingPunct="1"/>
            <a:r>
              <a:rPr lang="en-GB" smtClean="0">
                <a:solidFill>
                  <a:srgbClr val="008000"/>
                </a:solidFill>
              </a:rPr>
              <a:t>How to describe curvature ?</a:t>
            </a:r>
          </a:p>
          <a:p>
            <a:pPr eaLnBrk="1" hangingPunct="1"/>
            <a:r>
              <a:rPr lang="en-GB" smtClean="0">
                <a:solidFill>
                  <a:srgbClr val="008000"/>
                </a:solidFill>
              </a:rPr>
              <a:t>How does mass(energy) curve space(time) ?</a:t>
            </a:r>
          </a:p>
        </p:txBody>
      </p:sp>
      <p:sp>
        <p:nvSpPr>
          <p:cNvPr id="12291" name="Rectangle 3"/>
          <p:cNvSpPr>
            <a:spLocks noGrp="1" noChangeArrowheads="1"/>
          </p:cNvSpPr>
          <p:nvPr>
            <p:ph type="title"/>
          </p:nvPr>
        </p:nvSpPr>
        <p:spPr>
          <a:xfrm>
            <a:off x="685800" y="44450"/>
            <a:ext cx="7772400" cy="1143000"/>
          </a:xfrm>
          <a:extLst>
            <a:ext uri="{91240B29-F687-4f45-9708-019B960494DF}">
              <a14:hiddenLine xmlns:a14="http://schemas.microsoft.com/office/drawing/2010/main" w="9525">
                <a:solidFill>
                  <a:srgbClr val="006600"/>
                </a:solidFill>
                <a:miter lim="800000"/>
                <a:headEnd/>
                <a:tailEnd/>
              </a14:hiddenLine>
            </a:ext>
          </a:extLst>
        </p:spPr>
        <p:txBody>
          <a:bodyPr/>
          <a:lstStyle/>
          <a:p>
            <a:pPr eaLnBrk="1" hangingPunct="1"/>
            <a:r>
              <a:rPr lang="en-GB" b="1" dirty="0" smtClean="0">
                <a:solidFill>
                  <a:srgbClr val="008000"/>
                </a:solidFill>
              </a:rPr>
              <a:t>Toolkit for GR</a:t>
            </a:r>
          </a:p>
        </p:txBody>
      </p:sp>
      <p:pic>
        <p:nvPicPr>
          <p:cNvPr id="12292" name="Picture 4" descr="embeding_curvedspac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3138" y="4086225"/>
            <a:ext cx="7559675" cy="2011363"/>
          </a:xfrm>
          <a:prstGeom prst="rect">
            <a:avLst/>
          </a:prstGeom>
          <a:noFill/>
          <a:ln>
            <a:noFill/>
          </a:ln>
          <a:extLst>
            <a:ext uri="{909E8E84-426E-40dd-AFC4-6F175D3DCCD1}">
              <a14:hiddenFill xmlns:a14="http://schemas.microsoft.com/office/drawing/2010/main">
                <a:solidFill>
                  <a:srgbClr val="FFCC00"/>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body" sz="half" idx="1"/>
          </p:nvPr>
        </p:nvSpPr>
        <p:spPr>
          <a:xfrm>
            <a:off x="250825" y="1116013"/>
            <a:ext cx="8642350" cy="2447925"/>
          </a:xfrm>
          <a:extLst>
            <a:ext uri="{91240B29-F687-4f45-9708-019B960494DF}">
              <a14:hiddenLine xmlns:a14="http://schemas.microsoft.com/office/drawing/2010/main" w="9525">
                <a:solidFill>
                  <a:srgbClr val="006600"/>
                </a:solidFill>
                <a:miter lim="800000"/>
                <a:headEnd/>
                <a:tailEnd/>
              </a14:hiddenLine>
            </a:ext>
          </a:extLst>
        </p:spPr>
        <p:txBody>
          <a:bodyPr/>
          <a:lstStyle/>
          <a:p>
            <a:pPr eaLnBrk="1" hangingPunct="1"/>
            <a:r>
              <a:rPr lang="en-GB" smtClean="0">
                <a:solidFill>
                  <a:srgbClr val="008000"/>
                </a:solidFill>
              </a:rPr>
              <a:t>How to describe curvature ?</a:t>
            </a:r>
          </a:p>
          <a:p>
            <a:pPr eaLnBrk="1" hangingPunct="1"/>
            <a:r>
              <a:rPr lang="en-GB" smtClean="0">
                <a:solidFill>
                  <a:srgbClr val="008000"/>
                </a:solidFill>
              </a:rPr>
              <a:t>How does mass(energy) curve space(time) ?</a:t>
            </a:r>
          </a:p>
          <a:p>
            <a:pPr eaLnBrk="1" hangingPunct="1"/>
            <a:r>
              <a:rPr lang="en-GB" smtClean="0">
                <a:solidFill>
                  <a:srgbClr val="008000"/>
                </a:solidFill>
              </a:rPr>
              <a:t>How to describe these ‘straight line’ natural paths? </a:t>
            </a:r>
          </a:p>
        </p:txBody>
      </p:sp>
      <p:pic>
        <p:nvPicPr>
          <p:cNvPr id="13315" name="Picture 3" descr="embeding_curvedspac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3138" y="4086225"/>
            <a:ext cx="7559675" cy="2011363"/>
          </a:xfrm>
          <a:prstGeom prst="rect">
            <a:avLst/>
          </a:prstGeom>
          <a:noFill/>
          <a:ln>
            <a:noFill/>
          </a:ln>
          <a:extLst>
            <a:ext uri="{909E8E84-426E-40dd-AFC4-6F175D3DCCD1}">
              <a14:hiddenFill xmlns:a14="http://schemas.microsoft.com/office/drawing/2010/main">
                <a:solidFill>
                  <a:srgbClr val="FFCC00"/>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9028" name="AutoShape 4"/>
          <p:cNvSpPr>
            <a:spLocks noChangeArrowheads="1"/>
          </p:cNvSpPr>
          <p:nvPr/>
        </p:nvSpPr>
        <p:spPr bwMode="auto">
          <a:xfrm>
            <a:off x="4762500" y="3573463"/>
            <a:ext cx="457200" cy="457200"/>
          </a:xfrm>
          <a:prstGeom prst="star5">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GB">
              <a:solidFill>
                <a:srgbClr val="008000"/>
              </a:solidFill>
            </a:endParaRPr>
          </a:p>
        </p:txBody>
      </p:sp>
      <p:sp>
        <p:nvSpPr>
          <p:cNvPr id="129029" name="AutoShape 5"/>
          <p:cNvSpPr>
            <a:spLocks noChangeArrowheads="1"/>
          </p:cNvSpPr>
          <p:nvPr/>
        </p:nvSpPr>
        <p:spPr bwMode="auto">
          <a:xfrm>
            <a:off x="8362950" y="3573463"/>
            <a:ext cx="457200" cy="457200"/>
          </a:xfrm>
          <a:prstGeom prst="star5">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GB">
              <a:solidFill>
                <a:srgbClr val="008000"/>
              </a:solidFill>
            </a:endParaRPr>
          </a:p>
        </p:txBody>
      </p:sp>
      <p:sp>
        <p:nvSpPr>
          <p:cNvPr id="13318" name="Freeform 6"/>
          <p:cNvSpPr>
            <a:spLocks/>
          </p:cNvSpPr>
          <p:nvPr/>
        </p:nvSpPr>
        <p:spPr bwMode="auto">
          <a:xfrm>
            <a:off x="3792538" y="4149725"/>
            <a:ext cx="2336800" cy="2317750"/>
          </a:xfrm>
          <a:custGeom>
            <a:avLst/>
            <a:gdLst>
              <a:gd name="T0" fmla="*/ 2147483647 w 1472"/>
              <a:gd name="T1" fmla="*/ 0 h 1460"/>
              <a:gd name="T2" fmla="*/ 2147483647 w 1472"/>
              <a:gd name="T3" fmla="*/ 2147483647 h 1460"/>
              <a:gd name="T4" fmla="*/ 2147483647 w 1472"/>
              <a:gd name="T5" fmla="*/ 2147483647 h 1460"/>
              <a:gd name="T6" fmla="*/ 2147483647 w 1472"/>
              <a:gd name="T7" fmla="*/ 2147483647 h 1460"/>
              <a:gd name="T8" fmla="*/ 2147483647 w 1472"/>
              <a:gd name="T9" fmla="*/ 2147483647 h 1460"/>
              <a:gd name="T10" fmla="*/ 0 w 1472"/>
              <a:gd name="T11" fmla="*/ 2147483647 h 146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72" h="1460">
                <a:moveTo>
                  <a:pt x="863" y="0"/>
                </a:moveTo>
                <a:cubicBezTo>
                  <a:pt x="937" y="47"/>
                  <a:pt x="1209" y="183"/>
                  <a:pt x="1306" y="275"/>
                </a:cubicBezTo>
                <a:cubicBezTo>
                  <a:pt x="1403" y="367"/>
                  <a:pt x="1472" y="464"/>
                  <a:pt x="1448" y="550"/>
                </a:cubicBezTo>
                <a:cubicBezTo>
                  <a:pt x="1424" y="636"/>
                  <a:pt x="1309" y="693"/>
                  <a:pt x="1164" y="789"/>
                </a:cubicBezTo>
                <a:cubicBezTo>
                  <a:pt x="1019" y="885"/>
                  <a:pt x="770" y="1012"/>
                  <a:pt x="576" y="1124"/>
                </a:cubicBezTo>
                <a:cubicBezTo>
                  <a:pt x="382" y="1236"/>
                  <a:pt x="220" y="1332"/>
                  <a:pt x="0" y="1460"/>
                </a:cubicBezTo>
              </a:path>
            </a:pathLst>
          </a:custGeom>
          <a:noFill/>
          <a:ln w="635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3319" name="Line 7"/>
          <p:cNvSpPr>
            <a:spLocks noChangeShapeType="1"/>
          </p:cNvSpPr>
          <p:nvPr/>
        </p:nvSpPr>
        <p:spPr bwMode="auto">
          <a:xfrm flipV="1">
            <a:off x="3868738" y="4005263"/>
            <a:ext cx="4591050" cy="2462212"/>
          </a:xfrm>
          <a:prstGeom prst="line">
            <a:avLst/>
          </a:prstGeom>
          <a:noFill/>
          <a:ln w="63500">
            <a:solidFill>
              <a:srgbClr val="008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3320" name="Text Box 8"/>
          <p:cNvSpPr txBox="1">
            <a:spLocks noChangeArrowheads="1"/>
          </p:cNvSpPr>
          <p:nvPr/>
        </p:nvSpPr>
        <p:spPr bwMode="auto">
          <a:xfrm>
            <a:off x="2843213" y="3548063"/>
            <a:ext cx="180079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eaLnBrk="1" hangingPunct="1">
              <a:spcBef>
                <a:spcPct val="50000"/>
              </a:spcBef>
            </a:pPr>
            <a:r>
              <a:rPr lang="en-GB">
                <a:solidFill>
                  <a:srgbClr val="008000"/>
                </a:solidFill>
              </a:rPr>
              <a:t>True position </a:t>
            </a:r>
            <a:endParaRPr lang="en-US">
              <a:solidFill>
                <a:srgbClr val="008000"/>
              </a:solidFill>
            </a:endParaRPr>
          </a:p>
        </p:txBody>
      </p:sp>
      <p:sp>
        <p:nvSpPr>
          <p:cNvPr id="13321" name="Text Box 9"/>
          <p:cNvSpPr txBox="1">
            <a:spLocks noChangeArrowheads="1"/>
          </p:cNvSpPr>
          <p:nvPr/>
        </p:nvSpPr>
        <p:spPr bwMode="auto">
          <a:xfrm>
            <a:off x="5867400" y="3548063"/>
            <a:ext cx="28082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eaLnBrk="1" hangingPunct="1">
              <a:spcBef>
                <a:spcPct val="50000"/>
              </a:spcBef>
            </a:pPr>
            <a:r>
              <a:rPr lang="en-GB" dirty="0">
                <a:solidFill>
                  <a:srgbClr val="008000"/>
                </a:solidFill>
              </a:rPr>
              <a:t>Apparent position </a:t>
            </a:r>
            <a:endParaRPr lang="en-US" dirty="0">
              <a:solidFill>
                <a:srgbClr val="008000"/>
              </a:solidFill>
            </a:endParaRPr>
          </a:p>
        </p:txBody>
      </p:sp>
      <p:sp>
        <p:nvSpPr>
          <p:cNvPr id="13322" name="Rectangle 10"/>
          <p:cNvSpPr>
            <a:spLocks noGrp="1" noChangeArrowheads="1"/>
          </p:cNvSpPr>
          <p:nvPr>
            <p:ph type="title"/>
          </p:nvPr>
        </p:nvSpPr>
        <p:spPr>
          <a:xfrm>
            <a:off x="685800" y="44450"/>
            <a:ext cx="7772400" cy="1143000"/>
          </a:xfrm>
          <a:noFill/>
          <a:extLst>
            <a:ext uri="{91240B29-F687-4f45-9708-019B960494DF}">
              <a14:hiddenLine xmlns:a14="http://schemas.microsoft.com/office/drawing/2010/main" w="9525">
                <a:solidFill>
                  <a:srgbClr val="006600"/>
                </a:solidFill>
                <a:miter lim="800000"/>
                <a:headEnd/>
                <a:tailEnd/>
              </a14:hiddenLine>
            </a:ext>
          </a:extLst>
        </p:spPr>
        <p:txBody>
          <a:bodyPr/>
          <a:lstStyle/>
          <a:p>
            <a:pPr eaLnBrk="1" hangingPunct="1"/>
            <a:r>
              <a:rPr lang="en-GB" b="1" smtClean="0">
                <a:solidFill>
                  <a:srgbClr val="008000"/>
                </a:solidFill>
              </a:rPr>
              <a:t>Toolkit for GR</a:t>
            </a:r>
          </a:p>
        </p:txBody>
      </p:sp>
    </p:spTree>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body" sz="half" idx="1"/>
          </p:nvPr>
        </p:nvSpPr>
        <p:spPr>
          <a:xfrm>
            <a:off x="250825" y="1116013"/>
            <a:ext cx="8642350" cy="2447925"/>
          </a:xfrm>
          <a:extLst>
            <a:ext uri="{91240B29-F687-4f45-9708-019B960494DF}">
              <a14:hiddenLine xmlns:a14="http://schemas.microsoft.com/office/drawing/2010/main" w="9525">
                <a:solidFill>
                  <a:srgbClr val="006600"/>
                </a:solidFill>
                <a:miter lim="800000"/>
                <a:headEnd/>
                <a:tailEnd/>
              </a14:hiddenLine>
            </a:ext>
          </a:extLst>
        </p:spPr>
        <p:txBody>
          <a:bodyPr/>
          <a:lstStyle/>
          <a:p>
            <a:pPr eaLnBrk="1" hangingPunct="1"/>
            <a:r>
              <a:rPr lang="en-GB" smtClean="0">
                <a:solidFill>
                  <a:srgbClr val="008000"/>
                </a:solidFill>
              </a:rPr>
              <a:t>How to describe curvature ?</a:t>
            </a:r>
          </a:p>
          <a:p>
            <a:pPr eaLnBrk="1" hangingPunct="1"/>
            <a:r>
              <a:rPr lang="en-GB" smtClean="0">
                <a:solidFill>
                  <a:srgbClr val="008000"/>
                </a:solidFill>
              </a:rPr>
              <a:t>How does mass(energy) curve space(time) ?</a:t>
            </a:r>
          </a:p>
          <a:p>
            <a:pPr eaLnBrk="1" hangingPunct="1"/>
            <a:r>
              <a:rPr lang="en-GB" smtClean="0">
                <a:solidFill>
                  <a:srgbClr val="008000"/>
                </a:solidFill>
              </a:rPr>
              <a:t>How to describe these ‘straight line’ natural paths? </a:t>
            </a:r>
          </a:p>
        </p:txBody>
      </p:sp>
      <p:pic>
        <p:nvPicPr>
          <p:cNvPr id="14339" name="Picture 3" descr="embeding_curvedspac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3138" y="4086225"/>
            <a:ext cx="7559675" cy="2011363"/>
          </a:xfrm>
          <a:prstGeom prst="rect">
            <a:avLst/>
          </a:prstGeom>
          <a:noFill/>
          <a:ln>
            <a:noFill/>
          </a:ln>
          <a:extLst>
            <a:ext uri="{909E8E84-426E-40dd-AFC4-6F175D3DCCD1}">
              <a14:hiddenFill xmlns:a14="http://schemas.microsoft.com/office/drawing/2010/main">
                <a:solidFill>
                  <a:srgbClr val="FFCC00"/>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0052" name="AutoShape 4"/>
          <p:cNvSpPr>
            <a:spLocks noChangeArrowheads="1"/>
          </p:cNvSpPr>
          <p:nvPr/>
        </p:nvSpPr>
        <p:spPr bwMode="auto">
          <a:xfrm>
            <a:off x="4762500" y="3573463"/>
            <a:ext cx="457200" cy="457200"/>
          </a:xfrm>
          <a:prstGeom prst="star5">
            <a:avLst/>
          </a:prstGeom>
          <a:solidFill>
            <a:srgbClr val="CC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GB"/>
          </a:p>
        </p:txBody>
      </p:sp>
      <p:sp>
        <p:nvSpPr>
          <p:cNvPr id="130053" name="AutoShape 5"/>
          <p:cNvSpPr>
            <a:spLocks noChangeArrowheads="1"/>
          </p:cNvSpPr>
          <p:nvPr/>
        </p:nvSpPr>
        <p:spPr bwMode="auto">
          <a:xfrm>
            <a:off x="8362950" y="3573463"/>
            <a:ext cx="457200" cy="457200"/>
          </a:xfrm>
          <a:prstGeom prst="star5">
            <a:avLst/>
          </a:prstGeom>
          <a:solidFill>
            <a:srgbClr val="CC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GB"/>
          </a:p>
        </p:txBody>
      </p:sp>
      <p:sp>
        <p:nvSpPr>
          <p:cNvPr id="14342" name="Freeform 6"/>
          <p:cNvSpPr>
            <a:spLocks/>
          </p:cNvSpPr>
          <p:nvPr/>
        </p:nvSpPr>
        <p:spPr bwMode="auto">
          <a:xfrm>
            <a:off x="3792538" y="4149725"/>
            <a:ext cx="2336800" cy="2317750"/>
          </a:xfrm>
          <a:custGeom>
            <a:avLst/>
            <a:gdLst>
              <a:gd name="T0" fmla="*/ 2147483647 w 1472"/>
              <a:gd name="T1" fmla="*/ 0 h 1460"/>
              <a:gd name="T2" fmla="*/ 2147483647 w 1472"/>
              <a:gd name="T3" fmla="*/ 2147483647 h 1460"/>
              <a:gd name="T4" fmla="*/ 2147483647 w 1472"/>
              <a:gd name="T5" fmla="*/ 2147483647 h 1460"/>
              <a:gd name="T6" fmla="*/ 2147483647 w 1472"/>
              <a:gd name="T7" fmla="*/ 2147483647 h 1460"/>
              <a:gd name="T8" fmla="*/ 2147483647 w 1472"/>
              <a:gd name="T9" fmla="*/ 2147483647 h 1460"/>
              <a:gd name="T10" fmla="*/ 0 w 1472"/>
              <a:gd name="T11" fmla="*/ 2147483647 h 146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72" h="1460">
                <a:moveTo>
                  <a:pt x="863" y="0"/>
                </a:moveTo>
                <a:cubicBezTo>
                  <a:pt x="937" y="47"/>
                  <a:pt x="1209" y="183"/>
                  <a:pt x="1306" y="275"/>
                </a:cubicBezTo>
                <a:cubicBezTo>
                  <a:pt x="1403" y="367"/>
                  <a:pt x="1472" y="464"/>
                  <a:pt x="1448" y="550"/>
                </a:cubicBezTo>
                <a:cubicBezTo>
                  <a:pt x="1424" y="636"/>
                  <a:pt x="1309" y="693"/>
                  <a:pt x="1164" y="789"/>
                </a:cubicBezTo>
                <a:cubicBezTo>
                  <a:pt x="1019" y="885"/>
                  <a:pt x="770" y="1012"/>
                  <a:pt x="576" y="1124"/>
                </a:cubicBezTo>
                <a:cubicBezTo>
                  <a:pt x="382" y="1236"/>
                  <a:pt x="220" y="1332"/>
                  <a:pt x="0" y="1460"/>
                </a:cubicBezTo>
              </a:path>
            </a:pathLst>
          </a:custGeom>
          <a:noFill/>
          <a:ln w="63500">
            <a:solidFill>
              <a:srgbClr val="CCFF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4343" name="Line 7"/>
          <p:cNvSpPr>
            <a:spLocks noChangeShapeType="1"/>
          </p:cNvSpPr>
          <p:nvPr/>
        </p:nvSpPr>
        <p:spPr bwMode="auto">
          <a:xfrm flipV="1">
            <a:off x="3868738" y="4005263"/>
            <a:ext cx="4591050" cy="2462212"/>
          </a:xfrm>
          <a:prstGeom prst="line">
            <a:avLst/>
          </a:prstGeom>
          <a:noFill/>
          <a:ln w="63500">
            <a:solidFill>
              <a:srgbClr val="CCFFFF"/>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4344" name="Text Box 8"/>
          <p:cNvSpPr txBox="1">
            <a:spLocks noChangeArrowheads="1"/>
          </p:cNvSpPr>
          <p:nvPr/>
        </p:nvSpPr>
        <p:spPr bwMode="auto">
          <a:xfrm>
            <a:off x="2843213" y="3548063"/>
            <a:ext cx="280828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eaLnBrk="1" hangingPunct="1">
              <a:spcBef>
                <a:spcPct val="50000"/>
              </a:spcBef>
            </a:pPr>
            <a:r>
              <a:rPr lang="en-GB">
                <a:solidFill>
                  <a:srgbClr val="CCCCFF"/>
                </a:solidFill>
              </a:rPr>
              <a:t>True position </a:t>
            </a:r>
            <a:endParaRPr lang="en-US">
              <a:solidFill>
                <a:srgbClr val="CCCCFF"/>
              </a:solidFill>
            </a:endParaRPr>
          </a:p>
        </p:txBody>
      </p:sp>
      <p:sp>
        <p:nvSpPr>
          <p:cNvPr id="14345" name="Text Box 9"/>
          <p:cNvSpPr txBox="1">
            <a:spLocks noChangeArrowheads="1"/>
          </p:cNvSpPr>
          <p:nvPr/>
        </p:nvSpPr>
        <p:spPr bwMode="auto">
          <a:xfrm>
            <a:off x="5867400" y="3548063"/>
            <a:ext cx="28082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eaLnBrk="1" hangingPunct="1">
              <a:spcBef>
                <a:spcPct val="50000"/>
              </a:spcBef>
            </a:pPr>
            <a:r>
              <a:rPr lang="en-GB">
                <a:solidFill>
                  <a:srgbClr val="CCCCFF"/>
                </a:solidFill>
              </a:rPr>
              <a:t>Apparent position </a:t>
            </a:r>
            <a:endParaRPr lang="en-US">
              <a:solidFill>
                <a:srgbClr val="CCCCFF"/>
              </a:solidFill>
            </a:endParaRPr>
          </a:p>
        </p:txBody>
      </p:sp>
      <p:sp>
        <p:nvSpPr>
          <p:cNvPr id="14346" name="WordArt 10"/>
          <p:cNvSpPr>
            <a:spLocks noChangeArrowheads="1" noChangeShapeType="1" noTextEdit="1"/>
          </p:cNvSpPr>
          <p:nvPr/>
        </p:nvSpPr>
        <p:spPr bwMode="auto">
          <a:xfrm rot="-1271170">
            <a:off x="782638" y="1444625"/>
            <a:ext cx="6970712" cy="4019550"/>
          </a:xfrm>
          <a:prstGeom prst="rect">
            <a:avLst/>
          </a:prstGeom>
        </p:spPr>
        <p:txBody>
          <a:bodyPr wrap="none" fromWordArt="1">
            <a:prstTxWarp prst="textCascadeUp">
              <a:avLst>
                <a:gd name="adj" fmla="val 44444"/>
              </a:avLst>
            </a:prstTxWarp>
            <a:scene3d>
              <a:camera prst="legacyPerspectiveFront">
                <a:rot lat="20519992" lon="1080000" rev="0"/>
              </a:camera>
              <a:lightRig rig="legacyHarsh2" dir="b"/>
            </a:scene3d>
            <a:sp3d extrusionH="430200" prstMaterial="legacyMatte">
              <a:extrusionClr>
                <a:srgbClr val="FF6600"/>
              </a:extrusionClr>
            </a:sp3d>
          </a:bodyPr>
          <a:lstStyle/>
          <a:p>
            <a:r>
              <a:rPr lang="en-GB" sz="3600" kern="10">
                <a:ln w="9525">
                  <a:round/>
                  <a:headEnd/>
                  <a:tailEnd/>
                </a:ln>
                <a:gradFill rotWithShape="1">
                  <a:gsLst>
                    <a:gs pos="0">
                      <a:srgbClr val="FF0000"/>
                    </a:gs>
                    <a:gs pos="100000">
                      <a:srgbClr val="FFCC00"/>
                    </a:gs>
                  </a:gsLst>
                  <a:lin ang="5400000" scaled="1"/>
                </a:gradFill>
                <a:latin typeface="Impact"/>
              </a:rPr>
              <a:t>Tensors</a:t>
            </a:r>
          </a:p>
        </p:txBody>
      </p:sp>
      <p:sp>
        <p:nvSpPr>
          <p:cNvPr id="14347" name="Rectangle 11"/>
          <p:cNvSpPr>
            <a:spLocks noGrp="1" noChangeArrowheads="1"/>
          </p:cNvSpPr>
          <p:nvPr>
            <p:ph type="title"/>
          </p:nvPr>
        </p:nvSpPr>
        <p:spPr>
          <a:xfrm>
            <a:off x="685800" y="44450"/>
            <a:ext cx="7772400" cy="1143000"/>
          </a:xfrm>
          <a:noFill/>
          <a:extLst>
            <a:ext uri="{91240B29-F687-4f45-9708-019B960494DF}">
              <a14:hiddenLine xmlns:a14="http://schemas.microsoft.com/office/drawing/2010/main" w="9525">
                <a:solidFill>
                  <a:srgbClr val="006600"/>
                </a:solidFill>
                <a:miter lim="800000"/>
                <a:headEnd/>
                <a:tailEnd/>
              </a14:hiddenLine>
            </a:ext>
          </a:extLst>
        </p:spPr>
        <p:txBody>
          <a:bodyPr/>
          <a:lstStyle/>
          <a:p>
            <a:pPr eaLnBrk="1" hangingPunct="1"/>
            <a:r>
              <a:rPr lang="en-GB" b="1" dirty="0" smtClean="0">
                <a:solidFill>
                  <a:srgbClr val="008000"/>
                </a:solidFill>
              </a:rPr>
              <a:t>Toolkit for GR</a:t>
            </a:r>
          </a:p>
        </p:txBody>
      </p:sp>
    </p:spTree>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0" y="76200"/>
            <a:ext cx="9067800" cy="1219200"/>
          </a:xfrm>
          <a:extLst>
            <a:ext uri="{91240B29-F687-4f45-9708-019B960494DF}">
              <a14:hiddenLine xmlns:a14="http://schemas.microsoft.com/office/drawing/2010/main" w="9525">
                <a:solidFill>
                  <a:srgbClr val="006600"/>
                </a:solidFill>
                <a:miter lim="800000"/>
                <a:headEnd/>
                <a:tailEnd/>
              </a14:hiddenLine>
            </a:ext>
          </a:extLst>
        </p:spPr>
        <p:txBody>
          <a:bodyPr/>
          <a:lstStyle/>
          <a:p>
            <a:pPr eaLnBrk="1" hangingPunct="1"/>
            <a:r>
              <a:rPr lang="en-GB" b="1" dirty="0" smtClean="0">
                <a:solidFill>
                  <a:srgbClr val="008000"/>
                </a:solidFill>
              </a:rPr>
              <a:t>Curved </a:t>
            </a:r>
            <a:r>
              <a:rPr lang="en-GB" b="1" dirty="0" err="1" smtClean="0">
                <a:solidFill>
                  <a:srgbClr val="008000"/>
                </a:solidFill>
              </a:rPr>
              <a:t>spacetime</a:t>
            </a:r>
            <a:r>
              <a:rPr lang="en-GB" b="1" dirty="0" smtClean="0">
                <a:solidFill>
                  <a:srgbClr val="008000"/>
                </a:solidFill>
              </a:rPr>
              <a:t>: general relativity</a:t>
            </a:r>
          </a:p>
        </p:txBody>
      </p:sp>
      <p:sp>
        <p:nvSpPr>
          <p:cNvPr id="15363" name="Rectangle 3"/>
          <p:cNvSpPr>
            <a:spLocks noGrp="1" noChangeArrowheads="1"/>
          </p:cNvSpPr>
          <p:nvPr>
            <p:ph type="body" sz="half" idx="1"/>
          </p:nvPr>
        </p:nvSpPr>
        <p:spPr>
          <a:xfrm>
            <a:off x="34925" y="1052513"/>
            <a:ext cx="9067800" cy="3048000"/>
          </a:xfrm>
          <a:noFill/>
          <a:extLst>
            <a:ext uri="{91240B29-F687-4f45-9708-019B960494DF}">
              <a14:hiddenLine xmlns:a14="http://schemas.microsoft.com/office/drawing/2010/main" w="9525">
                <a:solidFill>
                  <a:srgbClr val="006600"/>
                </a:solidFill>
                <a:miter lim="800000"/>
                <a:headEnd/>
                <a:tailEnd/>
              </a14:hiddenLine>
            </a:ext>
          </a:extLst>
        </p:spPr>
        <p:txBody>
          <a:bodyPr/>
          <a:lstStyle/>
          <a:p>
            <a:pPr eaLnBrk="1" hangingPunct="1"/>
            <a:r>
              <a:rPr lang="en-GB" dirty="0" smtClean="0">
                <a:solidFill>
                  <a:srgbClr val="008000"/>
                </a:solidFill>
              </a:rPr>
              <a:t>ds</a:t>
            </a:r>
            <a:r>
              <a:rPr lang="en-GB" baseline="30000" dirty="0" smtClean="0">
                <a:solidFill>
                  <a:srgbClr val="008000"/>
                </a:solidFill>
              </a:rPr>
              <a:t>2</a:t>
            </a:r>
            <a:r>
              <a:rPr lang="en-GB" dirty="0" smtClean="0">
                <a:solidFill>
                  <a:srgbClr val="008000"/>
                </a:solidFill>
              </a:rPr>
              <a:t>=(1-2GM/c</a:t>
            </a:r>
            <a:r>
              <a:rPr lang="en-GB" baseline="30000" dirty="0" smtClean="0">
                <a:solidFill>
                  <a:srgbClr val="008000"/>
                </a:solidFill>
              </a:rPr>
              <a:t>2</a:t>
            </a:r>
            <a:r>
              <a:rPr lang="en-GB" dirty="0" smtClean="0">
                <a:solidFill>
                  <a:srgbClr val="008000"/>
                </a:solidFill>
              </a:rPr>
              <a:t>r) c</a:t>
            </a:r>
            <a:r>
              <a:rPr lang="en-GB" baseline="30000" dirty="0" smtClean="0">
                <a:solidFill>
                  <a:srgbClr val="008000"/>
                </a:solidFill>
              </a:rPr>
              <a:t>2</a:t>
            </a:r>
            <a:r>
              <a:rPr lang="en-GB" dirty="0" smtClean="0">
                <a:solidFill>
                  <a:srgbClr val="008000"/>
                </a:solidFill>
              </a:rPr>
              <a:t>dt</a:t>
            </a:r>
            <a:r>
              <a:rPr lang="en-GB" baseline="30000" dirty="0" smtClean="0">
                <a:solidFill>
                  <a:srgbClr val="008000"/>
                </a:solidFill>
              </a:rPr>
              <a:t>2 </a:t>
            </a:r>
            <a:r>
              <a:rPr lang="en-GB" dirty="0" smtClean="0">
                <a:solidFill>
                  <a:srgbClr val="008000"/>
                </a:solidFill>
              </a:rPr>
              <a:t>- (1-2GM/c</a:t>
            </a:r>
            <a:r>
              <a:rPr lang="en-GB" baseline="30000" dirty="0" smtClean="0">
                <a:solidFill>
                  <a:srgbClr val="008000"/>
                </a:solidFill>
              </a:rPr>
              <a:t>2</a:t>
            </a:r>
            <a:r>
              <a:rPr lang="en-GB" dirty="0" smtClean="0">
                <a:solidFill>
                  <a:srgbClr val="008000"/>
                </a:solidFill>
              </a:rPr>
              <a:t>r)</a:t>
            </a:r>
            <a:r>
              <a:rPr lang="en-GB" baseline="30000" dirty="0" smtClean="0">
                <a:solidFill>
                  <a:srgbClr val="008000"/>
                </a:solidFill>
              </a:rPr>
              <a:t>-1</a:t>
            </a:r>
            <a:r>
              <a:rPr lang="en-GB" dirty="0" smtClean="0">
                <a:solidFill>
                  <a:srgbClr val="008000"/>
                </a:solidFill>
              </a:rPr>
              <a:t> dr</a:t>
            </a:r>
            <a:r>
              <a:rPr lang="en-GB" baseline="30000" dirty="0" smtClean="0">
                <a:solidFill>
                  <a:srgbClr val="008000"/>
                </a:solidFill>
              </a:rPr>
              <a:t>2 </a:t>
            </a:r>
            <a:r>
              <a:rPr lang="en-GB" dirty="0" smtClean="0">
                <a:solidFill>
                  <a:srgbClr val="008000"/>
                </a:solidFill>
              </a:rPr>
              <a:t>- r</a:t>
            </a:r>
            <a:r>
              <a:rPr lang="en-GB" baseline="30000" dirty="0" smtClean="0">
                <a:solidFill>
                  <a:srgbClr val="008000"/>
                </a:solidFill>
              </a:rPr>
              <a:t>2</a:t>
            </a:r>
            <a:r>
              <a:rPr lang="en-GB" dirty="0" smtClean="0">
                <a:solidFill>
                  <a:srgbClr val="008000"/>
                </a:solidFill>
              </a:rPr>
              <a:t>d</a:t>
            </a:r>
            <a:r>
              <a:rPr lang="en-GB" dirty="0" smtClean="0">
                <a:solidFill>
                  <a:srgbClr val="008000"/>
                </a:solidFill>
                <a:latin typeface="Symbol" pitchFamily="18" charset="2"/>
              </a:rPr>
              <a:t>q</a:t>
            </a:r>
            <a:r>
              <a:rPr lang="en-GB" baseline="30000" dirty="0" smtClean="0">
                <a:solidFill>
                  <a:srgbClr val="008000"/>
                </a:solidFill>
              </a:rPr>
              <a:t>2 </a:t>
            </a:r>
            <a:r>
              <a:rPr lang="en-GB" dirty="0" smtClean="0">
                <a:solidFill>
                  <a:srgbClr val="008000"/>
                </a:solidFill>
              </a:rPr>
              <a:t>- r</a:t>
            </a:r>
            <a:r>
              <a:rPr lang="en-GB" baseline="30000" dirty="0" smtClean="0">
                <a:solidFill>
                  <a:srgbClr val="008000"/>
                </a:solidFill>
              </a:rPr>
              <a:t>2</a:t>
            </a:r>
            <a:r>
              <a:rPr lang="en-GB" dirty="0" smtClean="0">
                <a:solidFill>
                  <a:srgbClr val="008000"/>
                </a:solidFill>
              </a:rPr>
              <a:t>sin</a:t>
            </a:r>
            <a:r>
              <a:rPr lang="en-GB" baseline="30000" dirty="0" smtClean="0">
                <a:solidFill>
                  <a:srgbClr val="008000"/>
                </a:solidFill>
              </a:rPr>
              <a:t>2</a:t>
            </a:r>
            <a:r>
              <a:rPr lang="en-GB" dirty="0" smtClean="0">
                <a:solidFill>
                  <a:srgbClr val="008000"/>
                </a:solidFill>
              </a:rPr>
              <a:t>d</a:t>
            </a:r>
            <a:r>
              <a:rPr lang="en-GB" dirty="0" smtClean="0">
                <a:solidFill>
                  <a:srgbClr val="008000"/>
                </a:solidFill>
                <a:latin typeface="Symbol" pitchFamily="18" charset="2"/>
              </a:rPr>
              <a:t>f</a:t>
            </a:r>
            <a:r>
              <a:rPr lang="en-GB" baseline="30000" dirty="0" smtClean="0">
                <a:solidFill>
                  <a:srgbClr val="008000"/>
                </a:solidFill>
              </a:rPr>
              <a:t>2</a:t>
            </a:r>
          </a:p>
          <a:p>
            <a:pPr eaLnBrk="1" hangingPunct="1"/>
            <a:r>
              <a:rPr lang="en-GB" dirty="0" err="1" smtClean="0">
                <a:solidFill>
                  <a:srgbClr val="008000"/>
                </a:solidFill>
              </a:rPr>
              <a:t>Schwarszchild</a:t>
            </a:r>
            <a:r>
              <a:rPr lang="en-GB" dirty="0" smtClean="0">
                <a:solidFill>
                  <a:srgbClr val="008000"/>
                </a:solidFill>
              </a:rPr>
              <a:t> metric – </a:t>
            </a:r>
            <a:r>
              <a:rPr lang="en-GB" dirty="0" err="1" smtClean="0">
                <a:solidFill>
                  <a:srgbClr val="008000"/>
                </a:solidFill>
              </a:rPr>
              <a:t>R</a:t>
            </a:r>
            <a:r>
              <a:rPr lang="en-GB" baseline="-25000" dirty="0" err="1" smtClean="0">
                <a:solidFill>
                  <a:srgbClr val="008000"/>
                </a:solidFill>
              </a:rPr>
              <a:t>s</a:t>
            </a:r>
            <a:r>
              <a:rPr lang="en-GB" dirty="0" smtClean="0">
                <a:solidFill>
                  <a:srgbClr val="008000"/>
                </a:solidFill>
              </a:rPr>
              <a:t>=2GM/c</a:t>
            </a:r>
            <a:r>
              <a:rPr lang="en-GB" baseline="30000" dirty="0" smtClean="0">
                <a:solidFill>
                  <a:srgbClr val="008000"/>
                </a:solidFill>
              </a:rPr>
              <a:t>2</a:t>
            </a:r>
            <a:r>
              <a:rPr lang="en-GB" dirty="0" smtClean="0">
                <a:solidFill>
                  <a:srgbClr val="008000"/>
                </a:solidFill>
              </a:rPr>
              <a:t> get stationary paths with ds</a:t>
            </a:r>
            <a:r>
              <a:rPr lang="en-GB" baseline="30000" dirty="0" smtClean="0">
                <a:solidFill>
                  <a:srgbClr val="008000"/>
                </a:solidFill>
              </a:rPr>
              <a:t>2</a:t>
            </a:r>
            <a:r>
              <a:rPr lang="en-GB" dirty="0" smtClean="0">
                <a:solidFill>
                  <a:srgbClr val="008000"/>
                </a:solidFill>
              </a:rPr>
              <a:t>=(1-2GM/c</a:t>
            </a:r>
            <a:r>
              <a:rPr lang="en-GB" baseline="30000" dirty="0" smtClean="0">
                <a:solidFill>
                  <a:srgbClr val="008000"/>
                </a:solidFill>
              </a:rPr>
              <a:t>2</a:t>
            </a:r>
            <a:r>
              <a:rPr lang="en-GB" dirty="0" smtClean="0">
                <a:solidFill>
                  <a:srgbClr val="008000"/>
                </a:solidFill>
              </a:rPr>
              <a:t>r) c</a:t>
            </a:r>
            <a:r>
              <a:rPr lang="en-GB" baseline="30000" dirty="0" smtClean="0">
                <a:solidFill>
                  <a:srgbClr val="008000"/>
                </a:solidFill>
              </a:rPr>
              <a:t>2</a:t>
            </a:r>
            <a:r>
              <a:rPr lang="en-GB" dirty="0" smtClean="0">
                <a:solidFill>
                  <a:srgbClr val="008000"/>
                </a:solidFill>
              </a:rPr>
              <a:t>dt</a:t>
            </a:r>
            <a:r>
              <a:rPr lang="en-GB" baseline="30000" dirty="0" smtClean="0">
                <a:solidFill>
                  <a:srgbClr val="008000"/>
                </a:solidFill>
              </a:rPr>
              <a:t>2 </a:t>
            </a:r>
            <a:r>
              <a:rPr lang="en-GB" dirty="0" smtClean="0">
                <a:solidFill>
                  <a:srgbClr val="008000"/>
                </a:solidFill>
              </a:rPr>
              <a:t>&lt;0 so don’t exist! </a:t>
            </a:r>
          </a:p>
          <a:p>
            <a:pPr eaLnBrk="1" hangingPunct="1"/>
            <a:r>
              <a:rPr lang="en-GB" dirty="0" smtClean="0">
                <a:solidFill>
                  <a:srgbClr val="008000"/>
                </a:solidFill>
              </a:rPr>
              <a:t>EVENT HORIZON</a:t>
            </a:r>
            <a:endParaRPr lang="en-GB" baseline="30000" dirty="0" smtClean="0">
              <a:solidFill>
                <a:srgbClr val="008000"/>
              </a:solidFill>
            </a:endParaRPr>
          </a:p>
        </p:txBody>
      </p:sp>
      <p:pic>
        <p:nvPicPr>
          <p:cNvPr id="15364" name="Picture 4" descr="embedding_flatcurve"/>
          <p:cNvPicPr preferRelativeResize="0">
            <a:picLocks noChangeArrowheads="1"/>
          </p:cNvPicPr>
          <p:nvPr/>
        </p:nvPicPr>
        <p:blipFill>
          <a:blip r:embed="rId2">
            <a:extLst>
              <a:ext uri="{28A0092B-C50C-407E-A947-70E740481C1C}">
                <a14:useLocalDpi xmlns:a14="http://schemas.microsoft.com/office/drawing/2010/main" val="0"/>
              </a:ext>
            </a:extLst>
          </a:blip>
          <a:srcRect t="26765" r="1932" b="22665"/>
          <a:stretch>
            <a:fillRect/>
          </a:stretch>
        </p:blipFill>
        <p:spPr bwMode="auto">
          <a:xfrm>
            <a:off x="133350" y="4149725"/>
            <a:ext cx="870585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9" name="Rectangle 9"/>
          <p:cNvSpPr>
            <a:spLocks noGrp="1" noChangeArrowheads="1"/>
          </p:cNvSpPr>
          <p:nvPr>
            <p:ph type="body" sz="half" idx="1"/>
          </p:nvPr>
        </p:nvSpPr>
        <p:spPr>
          <a:xfrm>
            <a:off x="395288" y="2204863"/>
            <a:ext cx="3888680" cy="3672061"/>
          </a:xfrm>
          <a:extLst>
            <a:ext uri="{91240B29-F687-4f45-9708-019B960494DF}">
              <a14:hiddenLine xmlns:a14="http://schemas.microsoft.com/office/drawing/2010/main" w="9525">
                <a:solidFill>
                  <a:srgbClr val="006600"/>
                </a:solidFill>
                <a:miter lim="800000"/>
                <a:headEnd/>
                <a:tailEnd/>
              </a14:hiddenLine>
            </a:ext>
          </a:extLst>
        </p:spPr>
        <p:txBody>
          <a:bodyPr/>
          <a:lstStyle/>
          <a:p>
            <a:pPr eaLnBrk="1" hangingPunct="1">
              <a:lnSpc>
                <a:spcPct val="90000"/>
              </a:lnSpc>
            </a:pPr>
            <a:r>
              <a:rPr lang="en-GB" dirty="0" err="1" smtClean="0">
                <a:solidFill>
                  <a:srgbClr val="006600"/>
                </a:solidFill>
              </a:rPr>
              <a:t>Spacetime</a:t>
            </a:r>
            <a:r>
              <a:rPr lang="en-GB" dirty="0" smtClean="0">
                <a:solidFill>
                  <a:srgbClr val="006600"/>
                </a:solidFill>
              </a:rPr>
              <a:t> itself in falling in at the speed of light</a:t>
            </a:r>
          </a:p>
          <a:p>
            <a:pPr eaLnBrk="1" hangingPunct="1">
              <a:lnSpc>
                <a:spcPct val="90000"/>
              </a:lnSpc>
            </a:pPr>
            <a:r>
              <a:rPr lang="en-GB" dirty="0" smtClean="0">
                <a:solidFill>
                  <a:srgbClr val="006600"/>
                </a:solidFill>
              </a:rPr>
              <a:t>Nothing travels faster than light so everything swept down below event horizon</a:t>
            </a:r>
          </a:p>
          <a:p>
            <a:pPr marL="0" indent="0" eaLnBrk="1" hangingPunct="1">
              <a:lnSpc>
                <a:spcPct val="90000"/>
              </a:lnSpc>
              <a:buNone/>
            </a:pPr>
            <a:endParaRPr lang="en-GB" dirty="0" smtClean="0">
              <a:solidFill>
                <a:srgbClr val="006600"/>
              </a:solidFill>
            </a:endParaRPr>
          </a:p>
        </p:txBody>
      </p:sp>
      <p:sp>
        <p:nvSpPr>
          <p:cNvPr id="6150" name="Rectangle 10"/>
          <p:cNvSpPr>
            <a:spLocks noGrp="1" noChangeArrowheads="1"/>
          </p:cNvSpPr>
          <p:nvPr>
            <p:ph type="title"/>
          </p:nvPr>
        </p:nvSpPr>
        <p:spPr>
          <a:xfrm>
            <a:off x="685800" y="44450"/>
            <a:ext cx="7772400" cy="1143000"/>
          </a:xfrm>
          <a:extLst>
            <a:ext uri="{91240B29-F687-4f45-9708-019B960494DF}">
              <a14:hiddenLine xmlns:a14="http://schemas.microsoft.com/office/drawing/2010/main" w="9525">
                <a:solidFill>
                  <a:srgbClr val="006600"/>
                </a:solidFill>
                <a:miter lim="800000"/>
                <a:headEnd/>
                <a:tailEnd/>
              </a14:hiddenLine>
            </a:ext>
          </a:extLst>
        </p:spPr>
        <p:txBody>
          <a:bodyPr/>
          <a:lstStyle/>
          <a:p>
            <a:pPr eaLnBrk="1" hangingPunct="1"/>
            <a:r>
              <a:rPr lang="en-GB" b="1" dirty="0" smtClean="0">
                <a:solidFill>
                  <a:srgbClr val="006600"/>
                </a:solidFill>
              </a:rPr>
              <a:t>Gravity: warped </a:t>
            </a:r>
            <a:r>
              <a:rPr lang="en-GB" b="1" dirty="0" err="1" smtClean="0">
                <a:solidFill>
                  <a:srgbClr val="006600"/>
                </a:solidFill>
              </a:rPr>
              <a:t>spacetime</a:t>
            </a:r>
            <a:endParaRPr lang="en-GB" b="1" dirty="0" smtClean="0">
              <a:solidFill>
                <a:srgbClr val="006600"/>
              </a:solidFill>
            </a:endParaRPr>
          </a:p>
        </p:txBody>
      </p:sp>
      <p:pic>
        <p:nvPicPr>
          <p:cNvPr id="18" name="Picture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88024" y="1844824"/>
            <a:ext cx="3961631" cy="3961631"/>
          </a:xfrm>
          <a:prstGeom prst="rect">
            <a:avLst/>
          </a:prstGeom>
        </p:spPr>
      </p:pic>
      <p:sp>
        <p:nvSpPr>
          <p:cNvPr id="5" name="TextBox 4"/>
          <p:cNvSpPr txBox="1"/>
          <p:nvPr/>
        </p:nvSpPr>
        <p:spPr>
          <a:xfrm>
            <a:off x="5580112" y="5949280"/>
            <a:ext cx="3312368" cy="461665"/>
          </a:xfrm>
          <a:prstGeom prst="rect">
            <a:avLst/>
          </a:prstGeom>
          <a:noFill/>
        </p:spPr>
        <p:txBody>
          <a:bodyPr wrap="square" rtlCol="0">
            <a:spAutoFit/>
          </a:bodyPr>
          <a:lstStyle/>
          <a:p>
            <a:r>
              <a:rPr lang="en-US" dirty="0" smtClean="0">
                <a:latin typeface="Lucida Grande"/>
                <a:ea typeface="Lucida Grande"/>
                <a:cs typeface="Lucida Grande"/>
              </a:rPr>
              <a:t>© </a:t>
            </a:r>
            <a:r>
              <a:rPr lang="en-US" dirty="0" smtClean="0"/>
              <a:t>Andrew Hamilton</a:t>
            </a:r>
            <a:endParaRPr lang="en-US" dirty="0"/>
          </a:p>
        </p:txBody>
      </p:sp>
    </p:spTree>
    <p:extLst>
      <p:ext uri="{BB962C8B-B14F-4D97-AF65-F5344CB8AC3E}">
        <p14:creationId xmlns:p14="http://schemas.microsoft.com/office/powerpoint/2010/main" val="1010650141"/>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9" name="Rectangle 9"/>
          <p:cNvSpPr>
            <a:spLocks noGrp="1" noChangeArrowheads="1"/>
          </p:cNvSpPr>
          <p:nvPr>
            <p:ph type="body" sz="half" idx="1"/>
          </p:nvPr>
        </p:nvSpPr>
        <p:spPr>
          <a:xfrm>
            <a:off x="395288" y="1381125"/>
            <a:ext cx="4114800" cy="4495800"/>
          </a:xfrm>
          <a:extLst>
            <a:ext uri="{91240B29-F687-4f45-9708-019B960494DF}">
              <a14:hiddenLine xmlns:a14="http://schemas.microsoft.com/office/drawing/2010/main" w="9525">
                <a:solidFill>
                  <a:srgbClr val="006600"/>
                </a:solidFill>
                <a:miter lim="800000"/>
                <a:headEnd/>
                <a:tailEnd/>
              </a14:hiddenLine>
            </a:ext>
          </a:extLst>
        </p:spPr>
        <p:txBody>
          <a:bodyPr/>
          <a:lstStyle/>
          <a:p>
            <a:pPr eaLnBrk="1" hangingPunct="1">
              <a:lnSpc>
                <a:spcPct val="90000"/>
              </a:lnSpc>
            </a:pPr>
            <a:r>
              <a:rPr lang="en-GB" dirty="0" err="1" smtClean="0">
                <a:solidFill>
                  <a:srgbClr val="006600"/>
                </a:solidFill>
              </a:rPr>
              <a:t>Spacetime</a:t>
            </a:r>
            <a:r>
              <a:rPr lang="en-GB" dirty="0" smtClean="0">
                <a:solidFill>
                  <a:srgbClr val="006600"/>
                </a:solidFill>
              </a:rPr>
              <a:t> itself in falling in at the speed of light</a:t>
            </a:r>
          </a:p>
          <a:p>
            <a:pPr marL="0" indent="0" eaLnBrk="1" hangingPunct="1">
              <a:lnSpc>
                <a:spcPct val="90000"/>
              </a:lnSpc>
              <a:buNone/>
            </a:pPr>
            <a:endParaRPr lang="en-GB" dirty="0" smtClean="0">
              <a:solidFill>
                <a:srgbClr val="006600"/>
              </a:solidFill>
            </a:endParaRPr>
          </a:p>
        </p:txBody>
      </p:sp>
      <p:sp>
        <p:nvSpPr>
          <p:cNvPr id="6150" name="Rectangle 10"/>
          <p:cNvSpPr>
            <a:spLocks noGrp="1" noChangeArrowheads="1"/>
          </p:cNvSpPr>
          <p:nvPr>
            <p:ph type="title"/>
          </p:nvPr>
        </p:nvSpPr>
        <p:spPr>
          <a:xfrm>
            <a:off x="685800" y="44450"/>
            <a:ext cx="7772400" cy="1143000"/>
          </a:xfrm>
          <a:extLst>
            <a:ext uri="{91240B29-F687-4f45-9708-019B960494DF}">
              <a14:hiddenLine xmlns:a14="http://schemas.microsoft.com/office/drawing/2010/main" w="9525">
                <a:solidFill>
                  <a:srgbClr val="006600"/>
                </a:solidFill>
                <a:miter lim="800000"/>
                <a:headEnd/>
                <a:tailEnd/>
              </a14:hiddenLine>
            </a:ext>
          </a:extLst>
        </p:spPr>
        <p:txBody>
          <a:bodyPr/>
          <a:lstStyle/>
          <a:p>
            <a:pPr eaLnBrk="1" hangingPunct="1"/>
            <a:r>
              <a:rPr lang="en-GB" b="1" smtClean="0">
                <a:solidFill>
                  <a:srgbClr val="006600"/>
                </a:solidFill>
              </a:rPr>
              <a:t>Gravity: warped spacetime</a:t>
            </a:r>
          </a:p>
        </p:txBody>
      </p:sp>
      <p:sp>
        <p:nvSpPr>
          <p:cNvPr id="183315" name="Oval 19"/>
          <p:cNvSpPr>
            <a:spLocks noChangeArrowheads="1"/>
          </p:cNvSpPr>
          <p:nvPr/>
        </p:nvSpPr>
        <p:spPr bwMode="auto">
          <a:xfrm>
            <a:off x="6934200" y="4940300"/>
            <a:ext cx="76200" cy="76200"/>
          </a:xfrm>
          <a:prstGeom prst="ellipse">
            <a:avLst/>
          </a:prstGeom>
          <a:solidFill>
            <a:srgbClr val="FFCC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68865" y="1900237"/>
            <a:ext cx="3457575" cy="3457575"/>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83401" y="2420888"/>
            <a:ext cx="2286000" cy="3048000"/>
          </a:xfrm>
          <a:prstGeom prst="rect">
            <a:avLst/>
          </a:prstGeom>
        </p:spPr>
      </p:pic>
    </p:spTree>
    <p:extLst>
      <p:ext uri="{BB962C8B-B14F-4D97-AF65-F5344CB8AC3E}">
        <p14:creationId xmlns:p14="http://schemas.microsoft.com/office/powerpoint/2010/main" val="574807825"/>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685800" y="188913"/>
            <a:ext cx="7772400" cy="1143000"/>
          </a:xfrm>
          <a:extLst>
            <a:ext uri="{91240B29-F687-4f45-9708-019B960494DF}">
              <a14:hiddenLine xmlns:a14="http://schemas.microsoft.com/office/drawing/2010/main" w="9525">
                <a:solidFill>
                  <a:srgbClr val="006600"/>
                </a:solidFill>
                <a:miter lim="800000"/>
                <a:headEnd/>
                <a:tailEnd/>
              </a14:hiddenLine>
            </a:ext>
          </a:extLst>
        </p:spPr>
        <p:txBody>
          <a:bodyPr/>
          <a:lstStyle/>
          <a:p>
            <a:pPr eaLnBrk="1" hangingPunct="1"/>
            <a:r>
              <a:rPr lang="en-GB" b="1" dirty="0" smtClean="0">
                <a:solidFill>
                  <a:srgbClr val="008000"/>
                </a:solidFill>
              </a:rPr>
              <a:t>Black hole recipe: </a:t>
            </a:r>
          </a:p>
        </p:txBody>
      </p:sp>
      <p:sp>
        <p:nvSpPr>
          <p:cNvPr id="14339" name="Rectangle 3"/>
          <p:cNvSpPr>
            <a:spLocks noGrp="1" noChangeArrowheads="1"/>
          </p:cNvSpPr>
          <p:nvPr>
            <p:ph type="body" sz="half" idx="1"/>
          </p:nvPr>
        </p:nvSpPr>
        <p:spPr>
          <a:xfrm>
            <a:off x="685800" y="1628775"/>
            <a:ext cx="4648200" cy="4848225"/>
          </a:xfrm>
          <a:extLst>
            <a:ext uri="{91240B29-F687-4f45-9708-019B960494DF}">
              <a14:hiddenLine xmlns:a14="http://schemas.microsoft.com/office/drawing/2010/main" w="9525">
                <a:solidFill>
                  <a:srgbClr val="006600"/>
                </a:solidFill>
                <a:miter lim="800000"/>
                <a:headEnd/>
                <a:tailEnd/>
              </a14:hiddenLine>
            </a:ext>
          </a:extLst>
        </p:spPr>
        <p:txBody>
          <a:bodyPr/>
          <a:lstStyle/>
          <a:p>
            <a:pPr eaLnBrk="1" hangingPunct="1">
              <a:lnSpc>
                <a:spcPct val="90000"/>
              </a:lnSpc>
            </a:pPr>
            <a:r>
              <a:rPr lang="en-GB" dirty="0" smtClean="0">
                <a:solidFill>
                  <a:srgbClr val="008000"/>
                </a:solidFill>
              </a:rPr>
              <a:t>But get less and less energy! </a:t>
            </a:r>
          </a:p>
          <a:p>
            <a:pPr eaLnBrk="1" hangingPunct="1">
              <a:lnSpc>
                <a:spcPct val="90000"/>
              </a:lnSpc>
            </a:pPr>
            <a:r>
              <a:rPr lang="en-GB" dirty="0" smtClean="0">
                <a:solidFill>
                  <a:srgbClr val="008000"/>
                </a:solidFill>
              </a:rPr>
              <a:t>Iron is crossover between fusion and fission! No more energy!</a:t>
            </a:r>
          </a:p>
          <a:p>
            <a:pPr eaLnBrk="1" hangingPunct="1">
              <a:lnSpc>
                <a:spcPct val="90000"/>
              </a:lnSpc>
            </a:pPr>
            <a:r>
              <a:rPr lang="en-GB" dirty="0" smtClean="0">
                <a:solidFill>
                  <a:srgbClr val="008000"/>
                </a:solidFill>
              </a:rPr>
              <a:t>Iron core builds up as iron ‘ash’ sinks down from layers above. pulled in by gravity but no other energy!</a:t>
            </a:r>
          </a:p>
        </p:txBody>
      </p:sp>
      <p:pic>
        <p:nvPicPr>
          <p:cNvPr id="14340" name="Picture 4" descr="starstructure_s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48300" y="2590800"/>
            <a:ext cx="3009900" cy="302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10243369"/>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539552" y="188640"/>
            <a:ext cx="8153400" cy="2438400"/>
          </a:xfrm>
          <a:noFill/>
        </p:spPr>
        <p:txBody>
          <a:bodyPr/>
          <a:lstStyle/>
          <a:p>
            <a:pPr eaLnBrk="1" hangingPunct="1"/>
            <a:r>
              <a:rPr lang="en-GB" b="1" dirty="0" smtClean="0">
                <a:solidFill>
                  <a:srgbClr val="008000"/>
                </a:solidFill>
              </a:rPr>
              <a:t>Lecture 1</a:t>
            </a:r>
          </a:p>
        </p:txBody>
      </p:sp>
      <p:sp>
        <p:nvSpPr>
          <p:cNvPr id="5" name="Rectangle 3"/>
          <p:cNvSpPr>
            <a:spLocks noGrp="1" noChangeArrowheads="1"/>
          </p:cNvSpPr>
          <p:nvPr>
            <p:ph type="subTitle" idx="1"/>
          </p:nvPr>
        </p:nvSpPr>
        <p:spPr>
          <a:xfrm>
            <a:off x="467544" y="2276872"/>
            <a:ext cx="8064896" cy="1752600"/>
          </a:xfrm>
        </p:spPr>
        <p:txBody>
          <a:bodyPr/>
          <a:lstStyle/>
          <a:p>
            <a:pPr marL="457200" indent="-457200" algn="l" eaLnBrk="1" hangingPunct="1">
              <a:buFont typeface="Arial"/>
              <a:buChar char="•"/>
            </a:pPr>
            <a:r>
              <a:rPr lang="en-GB" b="1" dirty="0" smtClean="0">
                <a:solidFill>
                  <a:srgbClr val="008000"/>
                </a:solidFill>
              </a:rPr>
              <a:t>General relativity</a:t>
            </a:r>
          </a:p>
          <a:p>
            <a:pPr marL="457200" indent="-457200" algn="l" eaLnBrk="1" hangingPunct="1">
              <a:buFont typeface="Arial"/>
              <a:buChar char="•"/>
            </a:pPr>
            <a:r>
              <a:rPr lang="en-GB" b="1" dirty="0" smtClean="0">
                <a:solidFill>
                  <a:srgbClr val="008000"/>
                </a:solidFill>
              </a:rPr>
              <a:t>Black holes and neutron stars binaries</a:t>
            </a:r>
          </a:p>
          <a:p>
            <a:pPr marL="457200" indent="-457200" algn="l" eaLnBrk="1" hangingPunct="1">
              <a:buFont typeface="Arial"/>
              <a:buChar char="•"/>
            </a:pPr>
            <a:r>
              <a:rPr lang="en-GB" b="1" dirty="0" smtClean="0">
                <a:solidFill>
                  <a:srgbClr val="008000"/>
                </a:solidFill>
              </a:rPr>
              <a:t>Accretion flows in strong gravity (and no B field) – discs and other spectral states</a:t>
            </a:r>
          </a:p>
          <a:p>
            <a:pPr marL="457200" indent="-457200" algn="l" eaLnBrk="1" hangingPunct="1">
              <a:buFont typeface="Arial"/>
              <a:buChar char="•"/>
            </a:pPr>
            <a:endParaRPr lang="en-GB" b="1" dirty="0" smtClean="0">
              <a:solidFill>
                <a:srgbClr val="008000"/>
              </a:solidFill>
            </a:endParaRPr>
          </a:p>
        </p:txBody>
      </p:sp>
    </p:spTree>
    <p:extLst>
      <p:ext uri="{BB962C8B-B14F-4D97-AF65-F5344CB8AC3E}">
        <p14:creationId xmlns:p14="http://schemas.microsoft.com/office/powerpoint/2010/main" val="4240333255"/>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685800" y="333375"/>
            <a:ext cx="7772400" cy="1143000"/>
          </a:xfrm>
          <a:extLst>
            <a:ext uri="{91240B29-F687-4f45-9708-019B960494DF}">
              <a14:hiddenLine xmlns:a14="http://schemas.microsoft.com/office/drawing/2010/main" w="9525">
                <a:solidFill>
                  <a:srgbClr val="006600"/>
                </a:solidFill>
                <a:miter lim="800000"/>
                <a:headEnd/>
                <a:tailEnd/>
              </a14:hiddenLine>
            </a:ext>
          </a:extLst>
        </p:spPr>
        <p:txBody>
          <a:bodyPr/>
          <a:lstStyle/>
          <a:p>
            <a:pPr eaLnBrk="1" hangingPunct="1"/>
            <a:r>
              <a:rPr lang="en-GB" b="1" dirty="0" smtClean="0">
                <a:solidFill>
                  <a:srgbClr val="008000"/>
                </a:solidFill>
              </a:rPr>
              <a:t>Black hole recipe:</a:t>
            </a:r>
          </a:p>
        </p:txBody>
      </p:sp>
      <p:sp>
        <p:nvSpPr>
          <p:cNvPr id="15363" name="Rectangle 3"/>
          <p:cNvSpPr>
            <a:spLocks noGrp="1" noChangeArrowheads="1"/>
          </p:cNvSpPr>
          <p:nvPr>
            <p:ph type="body" sz="half" idx="1"/>
          </p:nvPr>
        </p:nvSpPr>
        <p:spPr>
          <a:xfrm>
            <a:off x="323850" y="1628775"/>
            <a:ext cx="4248150" cy="4238625"/>
          </a:xfrm>
          <a:extLst>
            <a:ext uri="{91240B29-F687-4f45-9708-019B960494DF}">
              <a14:hiddenLine xmlns:a14="http://schemas.microsoft.com/office/drawing/2010/main" w="9525">
                <a:solidFill>
                  <a:srgbClr val="006600"/>
                </a:solidFill>
                <a:miter lim="800000"/>
                <a:headEnd/>
                <a:tailEnd/>
              </a14:hiddenLine>
            </a:ext>
          </a:extLst>
        </p:spPr>
        <p:txBody>
          <a:bodyPr/>
          <a:lstStyle/>
          <a:p>
            <a:pPr eaLnBrk="1" hangingPunct="1">
              <a:lnSpc>
                <a:spcPct val="90000"/>
              </a:lnSpc>
            </a:pPr>
            <a:r>
              <a:rPr lang="en-GB" dirty="0" smtClean="0">
                <a:solidFill>
                  <a:srgbClr val="008000"/>
                </a:solidFill>
              </a:rPr>
              <a:t>Fe core pulled in by gravity. How far can material be compressed?</a:t>
            </a:r>
          </a:p>
          <a:p>
            <a:pPr eaLnBrk="1" hangingPunct="1">
              <a:lnSpc>
                <a:spcPct val="90000"/>
              </a:lnSpc>
            </a:pPr>
            <a:r>
              <a:rPr lang="en-GB" dirty="0" smtClean="0">
                <a:solidFill>
                  <a:srgbClr val="008000"/>
                </a:solidFill>
              </a:rPr>
              <a:t>Electron degeneracy pressure – wave-particle duality in quantum mechanics. Smaller box, smaller wavelength, higher energy, faster! </a:t>
            </a:r>
          </a:p>
          <a:p>
            <a:pPr eaLnBrk="1" hangingPunct="1">
              <a:lnSpc>
                <a:spcPct val="90000"/>
              </a:lnSpc>
            </a:pPr>
            <a:r>
              <a:rPr lang="en-GB" dirty="0" smtClean="0">
                <a:solidFill>
                  <a:srgbClr val="008000"/>
                </a:solidFill>
              </a:rPr>
              <a:t>Can’t go faster than c!</a:t>
            </a:r>
          </a:p>
          <a:p>
            <a:pPr eaLnBrk="1" hangingPunct="1">
              <a:lnSpc>
                <a:spcPct val="90000"/>
              </a:lnSpc>
            </a:pPr>
            <a:endParaRPr lang="en-GB" dirty="0" smtClean="0">
              <a:solidFill>
                <a:srgbClr val="008000"/>
              </a:solidFill>
            </a:endParaRPr>
          </a:p>
        </p:txBody>
      </p:sp>
      <p:pic>
        <p:nvPicPr>
          <p:cNvPr id="15364" name="Picture 4" descr="electronwav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29200" y="2209800"/>
            <a:ext cx="36576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5" name="Picture 5" descr="electronwave"/>
          <p:cNvPicPr preferRelativeResize="0">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4343400"/>
            <a:ext cx="18288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94910123"/>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685800" y="188913"/>
            <a:ext cx="7772400" cy="1143000"/>
          </a:xfrm>
          <a:extLst>
            <a:ext uri="{91240B29-F687-4f45-9708-019B960494DF}">
              <a14:hiddenLine xmlns:a14="http://schemas.microsoft.com/office/drawing/2010/main" w="9525">
                <a:solidFill>
                  <a:srgbClr val="006600"/>
                </a:solidFill>
                <a:miter lim="800000"/>
                <a:headEnd/>
                <a:tailEnd/>
              </a14:hiddenLine>
            </a:ext>
          </a:extLst>
        </p:spPr>
        <p:txBody>
          <a:bodyPr/>
          <a:lstStyle/>
          <a:p>
            <a:pPr eaLnBrk="1" hangingPunct="1"/>
            <a:r>
              <a:rPr lang="en-GB" b="1" dirty="0" smtClean="0">
                <a:solidFill>
                  <a:srgbClr val="008000"/>
                </a:solidFill>
              </a:rPr>
              <a:t>End of life of massive stars</a:t>
            </a:r>
          </a:p>
        </p:txBody>
      </p:sp>
      <p:sp>
        <p:nvSpPr>
          <p:cNvPr id="16387" name="Rectangle 3"/>
          <p:cNvSpPr>
            <a:spLocks noGrp="1" noChangeArrowheads="1"/>
          </p:cNvSpPr>
          <p:nvPr>
            <p:ph type="body" sz="half" idx="1"/>
          </p:nvPr>
        </p:nvSpPr>
        <p:spPr>
          <a:xfrm>
            <a:off x="142875" y="1439863"/>
            <a:ext cx="4501133" cy="5589587"/>
          </a:xfrm>
          <a:extLst>
            <a:ext uri="{91240B29-F687-4f45-9708-019B960494DF}">
              <a14:hiddenLine xmlns:a14="http://schemas.microsoft.com/office/drawing/2010/main" w="9525">
                <a:solidFill>
                  <a:srgbClr val="006600"/>
                </a:solidFill>
                <a:miter lim="800000"/>
                <a:headEnd/>
                <a:tailEnd/>
              </a14:hiddenLine>
            </a:ext>
          </a:extLst>
        </p:spPr>
        <p:txBody>
          <a:bodyPr/>
          <a:lstStyle/>
          <a:p>
            <a:pPr eaLnBrk="1" hangingPunct="1">
              <a:lnSpc>
                <a:spcPct val="90000"/>
              </a:lnSpc>
            </a:pPr>
            <a:r>
              <a:rPr lang="en-GB" dirty="0">
                <a:solidFill>
                  <a:srgbClr val="008000"/>
                </a:solidFill>
              </a:rPr>
              <a:t>Hit this when Fe core is 1.4x mass of Sun</a:t>
            </a:r>
          </a:p>
          <a:p>
            <a:pPr eaLnBrk="1" hangingPunct="1">
              <a:lnSpc>
                <a:spcPct val="90000"/>
              </a:lnSpc>
            </a:pPr>
            <a:r>
              <a:rPr lang="en-GB" dirty="0">
                <a:solidFill>
                  <a:srgbClr val="008000"/>
                </a:solidFill>
              </a:rPr>
              <a:t>e</a:t>
            </a:r>
            <a:r>
              <a:rPr lang="en-GB" baseline="30000" dirty="0">
                <a:solidFill>
                  <a:srgbClr val="008000"/>
                </a:solidFill>
              </a:rPr>
              <a:t>-</a:t>
            </a:r>
            <a:r>
              <a:rPr lang="en-GB" dirty="0">
                <a:solidFill>
                  <a:srgbClr val="008000"/>
                </a:solidFill>
              </a:rPr>
              <a:t> + p</a:t>
            </a:r>
            <a:r>
              <a:rPr lang="en-GB" baseline="30000" dirty="0">
                <a:solidFill>
                  <a:srgbClr val="008000"/>
                </a:solidFill>
              </a:rPr>
              <a:t>+</a:t>
            </a:r>
            <a:r>
              <a:rPr lang="en-GB" dirty="0">
                <a:solidFill>
                  <a:srgbClr val="008000"/>
                </a:solidFill>
              </a:rPr>
              <a:t>  &gt; n  + </a:t>
            </a:r>
            <a:r>
              <a:rPr lang="en-GB" dirty="0" smtClean="0">
                <a:solidFill>
                  <a:srgbClr val="008000"/>
                </a:solidFill>
                <a:latin typeface="Symbol" pitchFamily="18" charset="2"/>
              </a:rPr>
              <a:t>n</a:t>
            </a:r>
            <a:r>
              <a:rPr lang="en-GB" baseline="-25000" dirty="0" smtClean="0">
                <a:solidFill>
                  <a:srgbClr val="008000"/>
                </a:solidFill>
                <a:latin typeface="+mj-lt"/>
              </a:rPr>
              <a:t>e</a:t>
            </a:r>
            <a:endParaRPr lang="en-GB" baseline="-25000" dirty="0">
              <a:solidFill>
                <a:srgbClr val="008000"/>
              </a:solidFill>
              <a:latin typeface="+mj-lt"/>
            </a:endParaRPr>
          </a:p>
          <a:p>
            <a:pPr eaLnBrk="1" hangingPunct="1">
              <a:lnSpc>
                <a:spcPct val="90000"/>
              </a:lnSpc>
            </a:pPr>
            <a:r>
              <a:rPr lang="en-GB" dirty="0">
                <a:solidFill>
                  <a:srgbClr val="008000"/>
                </a:solidFill>
              </a:rPr>
              <a:t>Neutrons have higher mass, shorter wavelength so fit in MUCH smaller box! Floor drops away. </a:t>
            </a:r>
          </a:p>
          <a:p>
            <a:pPr eaLnBrk="1" hangingPunct="1">
              <a:lnSpc>
                <a:spcPct val="90000"/>
              </a:lnSpc>
            </a:pPr>
            <a:r>
              <a:rPr lang="en-GB" dirty="0" smtClean="0">
                <a:solidFill>
                  <a:srgbClr val="008000"/>
                </a:solidFill>
              </a:rPr>
              <a:t>Implosion, followed by dramatic supernovae explosion!</a:t>
            </a:r>
          </a:p>
          <a:p>
            <a:pPr marL="0" indent="0" eaLnBrk="1" hangingPunct="1">
              <a:lnSpc>
                <a:spcPct val="90000"/>
              </a:lnSpc>
              <a:buNone/>
            </a:pPr>
            <a:endParaRPr lang="en-GB" dirty="0" smtClean="0">
              <a:solidFill>
                <a:srgbClr val="008000"/>
              </a:solidFill>
            </a:endParaRPr>
          </a:p>
        </p:txBody>
      </p:sp>
      <p:pic>
        <p:nvPicPr>
          <p:cNvPr id="16388" name="Picture 4" descr="aat48_Tarantula_SN1987A_l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53000" y="4191000"/>
            <a:ext cx="38862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9" name="Picture 5" descr="aat49_Tarantula_pre1987_l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1600200"/>
            <a:ext cx="38862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36744397"/>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Oval 2"/>
          <p:cNvSpPr>
            <a:spLocks noChangeArrowheads="1"/>
          </p:cNvSpPr>
          <p:nvPr/>
        </p:nvSpPr>
        <p:spPr bwMode="auto">
          <a:xfrm>
            <a:off x="5334000" y="1866900"/>
            <a:ext cx="3238500" cy="3238500"/>
          </a:xfrm>
          <a:prstGeom prst="ellipse">
            <a:avLst/>
          </a:prstGeom>
          <a:solidFill>
            <a:srgbClr val="64C69A"/>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435" name="Rectangle 3"/>
          <p:cNvSpPr>
            <a:spLocks noGrp="1" noChangeArrowheads="1"/>
          </p:cNvSpPr>
          <p:nvPr>
            <p:ph type="title"/>
          </p:nvPr>
        </p:nvSpPr>
        <p:spPr>
          <a:xfrm>
            <a:off x="685800" y="125413"/>
            <a:ext cx="7772400" cy="1143000"/>
          </a:xfrm>
          <a:extLst>
            <a:ext uri="{91240B29-F687-4f45-9708-019B960494DF}">
              <a14:hiddenLine xmlns:a14="http://schemas.microsoft.com/office/drawing/2010/main" w="9525">
                <a:solidFill>
                  <a:srgbClr val="006600"/>
                </a:solidFill>
                <a:miter lim="800000"/>
                <a:headEnd/>
                <a:tailEnd/>
              </a14:hiddenLine>
            </a:ext>
          </a:extLst>
        </p:spPr>
        <p:txBody>
          <a:bodyPr/>
          <a:lstStyle/>
          <a:p>
            <a:pPr eaLnBrk="1" hangingPunct="1"/>
            <a:r>
              <a:rPr lang="en-GB" b="1" dirty="0" smtClean="0">
                <a:solidFill>
                  <a:srgbClr val="008000"/>
                </a:solidFill>
              </a:rPr>
              <a:t>The core!</a:t>
            </a:r>
          </a:p>
        </p:txBody>
      </p:sp>
      <p:sp>
        <p:nvSpPr>
          <p:cNvPr id="18436" name="Rectangle 4"/>
          <p:cNvSpPr>
            <a:spLocks noGrp="1" noChangeArrowheads="1"/>
          </p:cNvSpPr>
          <p:nvPr>
            <p:ph type="body" sz="half" idx="1"/>
          </p:nvPr>
        </p:nvSpPr>
        <p:spPr>
          <a:xfrm>
            <a:off x="250825" y="1368425"/>
            <a:ext cx="4681538" cy="5229225"/>
          </a:xfrm>
          <a:extLst>
            <a:ext uri="{91240B29-F687-4f45-9708-019B960494DF}">
              <a14:hiddenLine xmlns:a14="http://schemas.microsoft.com/office/drawing/2010/main" w="9525">
                <a:solidFill>
                  <a:srgbClr val="006600"/>
                </a:solidFill>
                <a:miter lim="800000"/>
                <a:headEnd/>
                <a:tailEnd/>
              </a14:hiddenLine>
            </a:ext>
          </a:extLst>
        </p:spPr>
        <p:txBody>
          <a:bodyPr/>
          <a:lstStyle/>
          <a:p>
            <a:pPr eaLnBrk="1" hangingPunct="1"/>
            <a:r>
              <a:rPr lang="en-GB" dirty="0" smtClean="0">
                <a:solidFill>
                  <a:srgbClr val="008000"/>
                </a:solidFill>
              </a:rPr>
              <a:t>But core being hit by </a:t>
            </a:r>
            <a:r>
              <a:rPr lang="en-GB" dirty="0" err="1" smtClean="0">
                <a:solidFill>
                  <a:srgbClr val="008000"/>
                </a:solidFill>
              </a:rPr>
              <a:t>infalling</a:t>
            </a:r>
            <a:r>
              <a:rPr lang="en-GB" dirty="0" smtClean="0">
                <a:solidFill>
                  <a:srgbClr val="008000"/>
                </a:solidFill>
              </a:rPr>
              <a:t> layers from above</a:t>
            </a:r>
          </a:p>
          <a:p>
            <a:pPr eaLnBrk="1" hangingPunct="1"/>
            <a:r>
              <a:rPr lang="en-GB" dirty="0" smtClean="0">
                <a:solidFill>
                  <a:srgbClr val="008000"/>
                </a:solidFill>
              </a:rPr>
              <a:t>Neutrons get squashed into smaller and smaller box, going faster and faster</a:t>
            </a:r>
          </a:p>
          <a:p>
            <a:pPr eaLnBrk="1" hangingPunct="1"/>
            <a:r>
              <a:rPr lang="en-GB" dirty="0" smtClean="0">
                <a:solidFill>
                  <a:srgbClr val="008000"/>
                </a:solidFill>
              </a:rPr>
              <a:t>Hit c at 1.4-3x mass of sun (depends on rotation rate)</a:t>
            </a:r>
            <a:endParaRPr lang="en-GB" dirty="0" smtClean="0">
              <a:solidFill>
                <a:srgbClr val="008000"/>
              </a:solidFill>
              <a:latin typeface="Symbol" pitchFamily="18" charset="2"/>
            </a:endParaRPr>
          </a:p>
          <a:p>
            <a:pPr eaLnBrk="1" hangingPunct="1"/>
            <a:r>
              <a:rPr lang="en-GB" dirty="0" smtClean="0">
                <a:solidFill>
                  <a:srgbClr val="008000"/>
                </a:solidFill>
              </a:rPr>
              <a:t>no known state of matter can hold up complete collapse </a:t>
            </a:r>
          </a:p>
          <a:p>
            <a:pPr eaLnBrk="1" hangingPunct="1"/>
            <a:r>
              <a:rPr lang="en-GB" dirty="0" smtClean="0">
                <a:solidFill>
                  <a:srgbClr val="008000"/>
                </a:solidFill>
              </a:rPr>
              <a:t>Event horizon only factor of 3 smaller than a neutron star</a:t>
            </a:r>
          </a:p>
          <a:p>
            <a:pPr eaLnBrk="1" hangingPunct="1">
              <a:buFontTx/>
              <a:buNone/>
            </a:pPr>
            <a:endParaRPr lang="en-GB" dirty="0" smtClean="0">
              <a:solidFill>
                <a:srgbClr val="008000"/>
              </a:solidFill>
            </a:endParaRPr>
          </a:p>
          <a:p>
            <a:pPr eaLnBrk="1" hangingPunct="1"/>
            <a:endParaRPr lang="en-GB" dirty="0" smtClean="0">
              <a:solidFill>
                <a:srgbClr val="008000"/>
              </a:solidFill>
            </a:endParaRPr>
          </a:p>
        </p:txBody>
      </p:sp>
      <p:pic>
        <p:nvPicPr>
          <p:cNvPr id="18437" name="Picture 5" descr="eh_pic"/>
          <p:cNvPicPr preferRelativeResize="0">
            <a:picLocks noChangeAspect="1" noChangeArrowheads="1"/>
          </p:cNvPicPr>
          <p:nvPr/>
        </p:nvPicPr>
        <p:blipFill>
          <a:blip r:embed="rId2">
            <a:clrChange>
              <a:clrFrom>
                <a:srgbClr val="000000"/>
              </a:clrFrom>
              <a:clrTo>
                <a:srgbClr val="000000">
                  <a:alpha val="0"/>
                </a:srgbClr>
              </a:clrTo>
            </a:clrChange>
            <a:extLst>
              <a:ext uri="{28A0092B-C50C-407E-A947-70E740481C1C}">
                <a14:useLocalDpi xmlns:a14="http://schemas.microsoft.com/office/drawing/2010/main" val="0"/>
              </a:ext>
            </a:extLst>
          </a:blip>
          <a:srcRect l="20122" t="2141" r="23404" b="21710"/>
          <a:stretch>
            <a:fillRect/>
          </a:stretch>
        </p:blipFill>
        <p:spPr bwMode="auto">
          <a:xfrm>
            <a:off x="6324600" y="2916238"/>
            <a:ext cx="1219200" cy="117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03636984"/>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685800" y="333375"/>
            <a:ext cx="7772400" cy="1143000"/>
          </a:xfrm>
          <a:extLst>
            <a:ext uri="{91240B29-F687-4f45-9708-019B960494DF}">
              <a14:hiddenLine xmlns:a14="http://schemas.microsoft.com/office/drawing/2010/main" w="9525">
                <a:solidFill>
                  <a:srgbClr val="006600"/>
                </a:solidFill>
                <a:miter lim="800000"/>
                <a:headEnd/>
                <a:tailEnd/>
              </a14:hiddenLine>
            </a:ext>
          </a:extLst>
        </p:spPr>
        <p:txBody>
          <a:bodyPr/>
          <a:lstStyle/>
          <a:p>
            <a:pPr eaLnBrk="1" hangingPunct="1"/>
            <a:r>
              <a:rPr lang="en-GB" b="1" smtClean="0">
                <a:solidFill>
                  <a:srgbClr val="008000"/>
                </a:solidFill>
              </a:rPr>
              <a:t>Observing black holes?</a:t>
            </a:r>
          </a:p>
        </p:txBody>
      </p:sp>
      <p:sp>
        <p:nvSpPr>
          <p:cNvPr id="19459" name="Rectangle 3"/>
          <p:cNvSpPr>
            <a:spLocks noGrp="1" noChangeArrowheads="1"/>
          </p:cNvSpPr>
          <p:nvPr>
            <p:ph type="body" sz="half" idx="1"/>
          </p:nvPr>
        </p:nvSpPr>
        <p:spPr>
          <a:xfrm>
            <a:off x="323850" y="1557338"/>
            <a:ext cx="4476750" cy="4535487"/>
          </a:xfrm>
          <a:noFill/>
          <a:extLst>
            <a:ext uri="{91240B29-F687-4f45-9708-019B960494DF}">
              <a14:hiddenLine xmlns:a14="http://schemas.microsoft.com/office/drawing/2010/main" w="9525">
                <a:solidFill>
                  <a:srgbClr val="006600"/>
                </a:solidFill>
                <a:miter lim="800000"/>
                <a:headEnd/>
                <a:tailEnd/>
              </a14:hiddenLine>
            </a:ext>
          </a:extLst>
        </p:spPr>
        <p:txBody>
          <a:bodyPr/>
          <a:lstStyle/>
          <a:p>
            <a:pPr eaLnBrk="1" hangingPunct="1">
              <a:buFontTx/>
              <a:buNone/>
            </a:pPr>
            <a:endParaRPr lang="en-GB" dirty="0" smtClean="0">
              <a:solidFill>
                <a:srgbClr val="008000"/>
              </a:solidFill>
            </a:endParaRPr>
          </a:p>
          <a:p>
            <a:pPr eaLnBrk="1" hangingPunct="1"/>
            <a:r>
              <a:rPr lang="en-GB" dirty="0" smtClean="0">
                <a:solidFill>
                  <a:srgbClr val="008000"/>
                </a:solidFill>
              </a:rPr>
              <a:t>How to test this ?</a:t>
            </a:r>
          </a:p>
          <a:p>
            <a:pPr eaLnBrk="1" hangingPunct="1"/>
            <a:r>
              <a:rPr lang="en-GB" dirty="0" smtClean="0">
                <a:solidFill>
                  <a:srgbClr val="008000"/>
                </a:solidFill>
              </a:rPr>
              <a:t>The thing about a black hole, its main distinguishing feature is its black! And the thing about space, your basic space colour is its black! So how are you supposed to see them ?</a:t>
            </a:r>
            <a:r>
              <a:rPr lang="en-GB" sz="2400" dirty="0" smtClean="0">
                <a:solidFill>
                  <a:srgbClr val="008000"/>
                </a:solidFill>
              </a:rPr>
              <a:t> </a:t>
            </a:r>
            <a:r>
              <a:rPr lang="en-GB" sz="2000" dirty="0" smtClean="0">
                <a:solidFill>
                  <a:srgbClr val="008000"/>
                </a:solidFill>
              </a:rPr>
              <a:t>Red Dwarf</a:t>
            </a:r>
          </a:p>
        </p:txBody>
      </p:sp>
      <p:sp>
        <p:nvSpPr>
          <p:cNvPr id="19460" name="Rectangle 4"/>
          <p:cNvSpPr>
            <a:spLocks noChangeArrowheads="1"/>
          </p:cNvSpPr>
          <p:nvPr/>
        </p:nvSpPr>
        <p:spPr bwMode="auto">
          <a:xfrm>
            <a:off x="5257800" y="1828800"/>
            <a:ext cx="3390900" cy="4127500"/>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extLst>
      <p:ext uri="{BB962C8B-B14F-4D97-AF65-F5344CB8AC3E}">
        <p14:creationId xmlns:p14="http://schemas.microsoft.com/office/powerpoint/2010/main" val="1082737100"/>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Oval 2"/>
          <p:cNvSpPr>
            <a:spLocks noChangeArrowheads="1"/>
          </p:cNvSpPr>
          <p:nvPr/>
        </p:nvSpPr>
        <p:spPr bwMode="auto">
          <a:xfrm>
            <a:off x="6515100" y="2819400"/>
            <a:ext cx="685800" cy="152400"/>
          </a:xfrm>
          <a:prstGeom prst="ellipse">
            <a:avLst/>
          </a:prstGeom>
          <a:solidFill>
            <a:schemeClr val="bg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651" name="Rectangle 3"/>
          <p:cNvSpPr>
            <a:spLocks noGrp="1" noChangeArrowheads="1"/>
          </p:cNvSpPr>
          <p:nvPr>
            <p:ph type="title"/>
          </p:nvPr>
        </p:nvSpPr>
        <p:spPr>
          <a:xfrm>
            <a:off x="685800" y="198438"/>
            <a:ext cx="7772400" cy="1143000"/>
          </a:xfrm>
          <a:extLst>
            <a:ext uri="{91240B29-F687-4f45-9708-019B960494DF}">
              <a14:hiddenLine xmlns:a14="http://schemas.microsoft.com/office/drawing/2010/main" w="9525">
                <a:solidFill>
                  <a:srgbClr val="006600"/>
                </a:solidFill>
                <a:miter lim="800000"/>
                <a:headEnd/>
                <a:tailEnd/>
              </a14:hiddenLine>
            </a:ext>
          </a:extLst>
        </p:spPr>
        <p:txBody>
          <a:bodyPr/>
          <a:lstStyle/>
          <a:p>
            <a:pPr eaLnBrk="1" hangingPunct="1"/>
            <a:r>
              <a:rPr lang="en-GB" b="1" smtClean="0">
                <a:solidFill>
                  <a:srgbClr val="008000"/>
                </a:solidFill>
              </a:rPr>
              <a:t>By gravity – all they possess! </a:t>
            </a:r>
          </a:p>
        </p:txBody>
      </p:sp>
      <p:sp>
        <p:nvSpPr>
          <p:cNvPr id="27652" name="Rectangle 4"/>
          <p:cNvSpPr>
            <a:spLocks noGrp="1" noChangeArrowheads="1"/>
          </p:cNvSpPr>
          <p:nvPr>
            <p:ph type="body" sz="half" idx="1"/>
          </p:nvPr>
        </p:nvSpPr>
        <p:spPr>
          <a:xfrm>
            <a:off x="304800" y="1676400"/>
            <a:ext cx="3886200" cy="4953000"/>
          </a:xfrm>
          <a:extLst>
            <a:ext uri="{91240B29-F687-4f45-9708-019B960494DF}">
              <a14:hiddenLine xmlns:a14="http://schemas.microsoft.com/office/drawing/2010/main" w="9525">
                <a:solidFill>
                  <a:srgbClr val="006600"/>
                </a:solidFill>
                <a:miter lim="800000"/>
                <a:headEnd/>
                <a:tailEnd/>
              </a14:hiddenLine>
            </a:ext>
          </a:extLst>
        </p:spPr>
        <p:txBody>
          <a:bodyPr/>
          <a:lstStyle/>
          <a:p>
            <a:pPr eaLnBrk="1" hangingPunct="1"/>
            <a:r>
              <a:rPr lang="en-GB" dirty="0" smtClean="0">
                <a:solidFill>
                  <a:srgbClr val="008000"/>
                </a:solidFill>
              </a:rPr>
              <a:t>Gravitational effect on nearby stars </a:t>
            </a:r>
          </a:p>
          <a:p>
            <a:pPr eaLnBrk="1" hangingPunct="1"/>
            <a:r>
              <a:rPr lang="en-GB" dirty="0" smtClean="0">
                <a:solidFill>
                  <a:srgbClr val="008000"/>
                </a:solidFill>
              </a:rPr>
              <a:t>Stars in GC get to within a </a:t>
            </a:r>
            <a:r>
              <a:rPr lang="en-GB" dirty="0" err="1" smtClean="0">
                <a:solidFill>
                  <a:srgbClr val="008000"/>
                </a:solidFill>
              </a:rPr>
              <a:t>lightday</a:t>
            </a:r>
            <a:r>
              <a:rPr lang="en-GB" dirty="0" smtClean="0">
                <a:solidFill>
                  <a:srgbClr val="008000"/>
                </a:solidFill>
              </a:rPr>
              <a:t>, but this is 2000x event horizon. Not probing the REALLY curved BH </a:t>
            </a:r>
            <a:r>
              <a:rPr lang="en-GB" dirty="0" err="1" smtClean="0">
                <a:solidFill>
                  <a:srgbClr val="008000"/>
                </a:solidFill>
              </a:rPr>
              <a:t>spacetime</a:t>
            </a:r>
            <a:r>
              <a:rPr lang="en-GB" dirty="0" smtClean="0">
                <a:solidFill>
                  <a:srgbClr val="008000"/>
                </a:solidFill>
              </a:rPr>
              <a:t>.</a:t>
            </a:r>
          </a:p>
          <a:p>
            <a:pPr eaLnBrk="1" hangingPunct="1"/>
            <a:r>
              <a:rPr lang="en-GB" dirty="0" smtClean="0">
                <a:solidFill>
                  <a:srgbClr val="008000"/>
                </a:solidFill>
              </a:rPr>
              <a:t>Hard to detect</a:t>
            </a:r>
          </a:p>
        </p:txBody>
      </p:sp>
      <p:pic>
        <p:nvPicPr>
          <p:cNvPr id="27653" name="Picture 5" descr="gccolou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97363" y="1600200"/>
            <a:ext cx="4770437"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34070067"/>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Oval 2"/>
          <p:cNvSpPr>
            <a:spLocks noChangeArrowheads="1"/>
          </p:cNvSpPr>
          <p:nvPr/>
        </p:nvSpPr>
        <p:spPr bwMode="auto">
          <a:xfrm>
            <a:off x="6515100" y="2819400"/>
            <a:ext cx="685800" cy="152400"/>
          </a:xfrm>
          <a:prstGeom prst="ellipse">
            <a:avLst/>
          </a:prstGeom>
          <a:solidFill>
            <a:schemeClr val="bg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675" name="Rectangle 3"/>
          <p:cNvSpPr>
            <a:spLocks noGrp="1" noChangeArrowheads="1"/>
          </p:cNvSpPr>
          <p:nvPr>
            <p:ph type="title"/>
          </p:nvPr>
        </p:nvSpPr>
        <p:spPr>
          <a:xfrm>
            <a:off x="685800" y="198438"/>
            <a:ext cx="7772400" cy="1143000"/>
          </a:xfrm>
          <a:extLst>
            <a:ext uri="{91240B29-F687-4f45-9708-019B960494DF}">
              <a14:hiddenLine xmlns:a14="http://schemas.microsoft.com/office/drawing/2010/main" w="9525">
                <a:solidFill>
                  <a:srgbClr val="006600"/>
                </a:solidFill>
                <a:miter lim="800000"/>
                <a:headEnd/>
                <a:tailEnd/>
              </a14:hiddenLine>
            </a:ext>
          </a:extLst>
        </p:spPr>
        <p:txBody>
          <a:bodyPr/>
          <a:lstStyle/>
          <a:p>
            <a:pPr eaLnBrk="1" hangingPunct="1"/>
            <a:r>
              <a:rPr lang="en-GB" b="1" smtClean="0">
                <a:solidFill>
                  <a:srgbClr val="008000"/>
                </a:solidFill>
              </a:rPr>
              <a:t>By gravity – all they possess! </a:t>
            </a:r>
          </a:p>
        </p:txBody>
      </p:sp>
      <p:pic>
        <p:nvPicPr>
          <p:cNvPr id="28676" name="Picture 5" descr="gc_movie2003"/>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4267200" y="1752600"/>
            <a:ext cx="44958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7" name="Rectangle 8"/>
          <p:cNvSpPr>
            <a:spLocks noGrp="1" noChangeArrowheads="1"/>
          </p:cNvSpPr>
          <p:nvPr>
            <p:ph type="body" sz="half" idx="1"/>
          </p:nvPr>
        </p:nvSpPr>
        <p:spPr>
          <a:xfrm>
            <a:off x="304800" y="1676400"/>
            <a:ext cx="3886200" cy="4953000"/>
          </a:xfrm>
          <a:noFill/>
          <a:extLst>
            <a:ext uri="{91240B29-F687-4f45-9708-019B960494DF}">
              <a14:hiddenLine xmlns:a14="http://schemas.microsoft.com/office/drawing/2010/main" w="9525">
                <a:solidFill>
                  <a:srgbClr val="006600"/>
                </a:solidFill>
                <a:miter lim="800000"/>
                <a:headEnd/>
                <a:tailEnd/>
              </a14:hiddenLine>
            </a:ext>
          </a:extLst>
        </p:spPr>
        <p:txBody>
          <a:bodyPr/>
          <a:lstStyle/>
          <a:p>
            <a:pPr eaLnBrk="1" hangingPunct="1"/>
            <a:r>
              <a:rPr lang="en-GB" dirty="0" smtClean="0">
                <a:solidFill>
                  <a:srgbClr val="008000"/>
                </a:solidFill>
              </a:rPr>
              <a:t>Gravitational effect on nearby stars </a:t>
            </a:r>
          </a:p>
          <a:p>
            <a:pPr eaLnBrk="1" hangingPunct="1"/>
            <a:r>
              <a:rPr lang="en-GB" dirty="0" smtClean="0">
                <a:solidFill>
                  <a:srgbClr val="008000"/>
                </a:solidFill>
              </a:rPr>
              <a:t>Stars in GC get to within a </a:t>
            </a:r>
            <a:r>
              <a:rPr lang="en-GB" dirty="0" err="1" smtClean="0">
                <a:solidFill>
                  <a:srgbClr val="008000"/>
                </a:solidFill>
              </a:rPr>
              <a:t>lightday</a:t>
            </a:r>
            <a:r>
              <a:rPr lang="en-GB" dirty="0" smtClean="0">
                <a:solidFill>
                  <a:srgbClr val="008000"/>
                </a:solidFill>
              </a:rPr>
              <a:t>, but this is 2000x event horizon. Not probing the REALLY curved BH </a:t>
            </a:r>
            <a:r>
              <a:rPr lang="en-GB" dirty="0" err="1" smtClean="0">
                <a:solidFill>
                  <a:srgbClr val="008000"/>
                </a:solidFill>
              </a:rPr>
              <a:t>spacetime</a:t>
            </a:r>
            <a:r>
              <a:rPr lang="en-GB" dirty="0" smtClean="0">
                <a:solidFill>
                  <a:srgbClr val="008000"/>
                </a:solidFill>
              </a:rPr>
              <a:t>.</a:t>
            </a:r>
          </a:p>
          <a:p>
            <a:pPr eaLnBrk="1" hangingPunct="1"/>
            <a:r>
              <a:rPr lang="en-GB" dirty="0" smtClean="0">
                <a:solidFill>
                  <a:srgbClr val="008000"/>
                </a:solidFill>
              </a:rPr>
              <a:t>Hard to detect</a:t>
            </a:r>
          </a:p>
        </p:txBody>
      </p:sp>
    </p:spTree>
    <p:extLst>
      <p:ext uri="{BB962C8B-B14F-4D97-AF65-F5344CB8AC3E}">
        <p14:creationId xmlns:p14="http://schemas.microsoft.com/office/powerpoint/2010/main" val="30835370"/>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685800" y="333375"/>
            <a:ext cx="7772400" cy="1143000"/>
          </a:xfrm>
          <a:extLst>
            <a:ext uri="{91240B29-F687-4f45-9708-019B960494DF}">
              <a14:hiddenLine xmlns:a14="http://schemas.microsoft.com/office/drawing/2010/main" w="9525">
                <a:solidFill>
                  <a:srgbClr val="006600"/>
                </a:solidFill>
                <a:miter lim="800000"/>
                <a:headEnd/>
                <a:tailEnd/>
              </a14:hiddenLine>
            </a:ext>
          </a:extLst>
        </p:spPr>
        <p:txBody>
          <a:bodyPr/>
          <a:lstStyle/>
          <a:p>
            <a:pPr eaLnBrk="1" hangingPunct="1"/>
            <a:r>
              <a:rPr lang="en-GB" b="1" dirty="0" smtClean="0">
                <a:solidFill>
                  <a:srgbClr val="006600"/>
                </a:solidFill>
              </a:rPr>
              <a:t>Observing black holes?</a:t>
            </a:r>
          </a:p>
        </p:txBody>
      </p:sp>
      <p:sp>
        <p:nvSpPr>
          <p:cNvPr id="19459" name="Rectangle 3"/>
          <p:cNvSpPr>
            <a:spLocks noGrp="1" noChangeArrowheads="1"/>
          </p:cNvSpPr>
          <p:nvPr>
            <p:ph type="body" sz="half" idx="1"/>
          </p:nvPr>
        </p:nvSpPr>
        <p:spPr>
          <a:xfrm>
            <a:off x="323528" y="1296987"/>
            <a:ext cx="3744094" cy="4535487"/>
          </a:xfrm>
          <a:noFill/>
          <a:extLst>
            <a:ext uri="{91240B29-F687-4f45-9708-019B960494DF}">
              <a14:hiddenLine xmlns:a14="http://schemas.microsoft.com/office/drawing/2010/main" w="9525">
                <a:solidFill>
                  <a:srgbClr val="006600"/>
                </a:solidFill>
                <a:miter lim="800000"/>
                <a:headEnd/>
                <a:tailEnd/>
              </a14:hiddenLine>
            </a:ext>
          </a:extLst>
        </p:spPr>
        <p:txBody>
          <a:bodyPr/>
          <a:lstStyle/>
          <a:p>
            <a:pPr eaLnBrk="1" hangingPunct="1">
              <a:buFontTx/>
              <a:buNone/>
            </a:pPr>
            <a:endParaRPr lang="en-GB" dirty="0" smtClean="0">
              <a:solidFill>
                <a:srgbClr val="006600"/>
              </a:solidFill>
            </a:endParaRPr>
          </a:p>
          <a:p>
            <a:pPr eaLnBrk="1" hangingPunct="1"/>
            <a:r>
              <a:rPr lang="en-GB" dirty="0" smtClean="0">
                <a:solidFill>
                  <a:srgbClr val="006600"/>
                </a:solidFill>
              </a:rPr>
              <a:t>How to test this ?</a:t>
            </a:r>
          </a:p>
          <a:p>
            <a:pPr eaLnBrk="1" hangingPunct="1"/>
            <a:r>
              <a:rPr lang="en-GB" dirty="0" smtClean="0">
                <a:solidFill>
                  <a:srgbClr val="006600"/>
                </a:solidFill>
              </a:rPr>
              <a:t>The thing about a black hole, its main distinguishing feature is its black! And the thing about space, your basic space colour is its black! So how are you supposed to see them ?</a:t>
            </a:r>
            <a:r>
              <a:rPr lang="en-GB" sz="2400" dirty="0" smtClean="0">
                <a:solidFill>
                  <a:srgbClr val="006600"/>
                </a:solidFill>
              </a:rPr>
              <a:t> </a:t>
            </a:r>
            <a:r>
              <a:rPr lang="en-GB" sz="2000" dirty="0" smtClean="0">
                <a:solidFill>
                  <a:srgbClr val="006600"/>
                </a:solidFill>
              </a:rPr>
              <a:t>Red Dwarf</a:t>
            </a:r>
          </a:p>
        </p:txBody>
      </p:sp>
      <p:sp>
        <p:nvSpPr>
          <p:cNvPr id="7" name="Rectangle 6"/>
          <p:cNvSpPr>
            <a:spLocks noChangeArrowheads="1"/>
          </p:cNvSpPr>
          <p:nvPr/>
        </p:nvSpPr>
        <p:spPr bwMode="auto">
          <a:xfrm>
            <a:off x="4876800" y="1972468"/>
            <a:ext cx="4137718" cy="3851275"/>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extLst>
      <p:ext uri="{BB962C8B-B14F-4D97-AF65-F5344CB8AC3E}">
        <p14:creationId xmlns:p14="http://schemas.microsoft.com/office/powerpoint/2010/main" val="3778214307"/>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a:spLocks noChangeArrowheads="1"/>
          </p:cNvSpPr>
          <p:nvPr/>
        </p:nvSpPr>
        <p:spPr bwMode="auto">
          <a:xfrm>
            <a:off x="4876800" y="1972468"/>
            <a:ext cx="4137718" cy="3851275"/>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482" name="Rectangle 7"/>
          <p:cNvSpPr>
            <a:spLocks noGrp="1" noChangeArrowheads="1"/>
          </p:cNvSpPr>
          <p:nvPr>
            <p:ph type="title"/>
          </p:nvPr>
        </p:nvSpPr>
        <p:spPr>
          <a:xfrm>
            <a:off x="685800" y="-17463"/>
            <a:ext cx="7772400" cy="1143001"/>
          </a:xfrm>
          <a:extLst>
            <a:ext uri="{91240B29-F687-4f45-9708-019B960494DF}">
              <a14:hiddenLine xmlns:a14="http://schemas.microsoft.com/office/drawing/2010/main" w="9525">
                <a:solidFill>
                  <a:srgbClr val="006600"/>
                </a:solidFill>
                <a:miter lim="800000"/>
                <a:headEnd/>
                <a:tailEnd/>
              </a14:hiddenLine>
            </a:ext>
          </a:extLst>
        </p:spPr>
        <p:txBody>
          <a:bodyPr/>
          <a:lstStyle/>
          <a:p>
            <a:pPr eaLnBrk="1" hangingPunct="1"/>
            <a:r>
              <a:rPr lang="en-GB" b="1" dirty="0" smtClean="0">
                <a:solidFill>
                  <a:srgbClr val="006600"/>
                </a:solidFill>
              </a:rPr>
              <a:t>Accretion</a:t>
            </a:r>
          </a:p>
        </p:txBody>
      </p:sp>
      <p:sp>
        <p:nvSpPr>
          <p:cNvPr id="20483" name="Rectangle 8"/>
          <p:cNvSpPr>
            <a:spLocks noGrp="1" noChangeArrowheads="1"/>
          </p:cNvSpPr>
          <p:nvPr>
            <p:ph type="body" sz="half" idx="1"/>
          </p:nvPr>
        </p:nvSpPr>
        <p:spPr>
          <a:xfrm>
            <a:off x="1166" y="1151856"/>
            <a:ext cx="4198938" cy="5040312"/>
          </a:xfrm>
          <a:extLst>
            <a:ext uri="{91240B29-F687-4f45-9708-019B960494DF}">
              <a14:hiddenLine xmlns:a14="http://schemas.microsoft.com/office/drawing/2010/main" w="9525">
                <a:solidFill>
                  <a:srgbClr val="006600"/>
                </a:solidFill>
                <a:miter lim="800000"/>
                <a:headEnd/>
                <a:tailEnd/>
              </a14:hiddenLine>
            </a:ext>
          </a:extLst>
        </p:spPr>
        <p:txBody>
          <a:bodyPr/>
          <a:lstStyle/>
          <a:p>
            <a:pPr eaLnBrk="1" hangingPunct="1"/>
            <a:r>
              <a:rPr lang="en-GB" dirty="0" smtClean="0">
                <a:solidFill>
                  <a:srgbClr val="006600"/>
                </a:solidFill>
              </a:rPr>
              <a:t>Continuous ring of gas – friction dissipates energy </a:t>
            </a:r>
          </a:p>
          <a:p>
            <a:pPr eaLnBrk="1" hangingPunct="1"/>
            <a:r>
              <a:rPr lang="en-GB" dirty="0" smtClean="0">
                <a:solidFill>
                  <a:srgbClr val="006600"/>
                </a:solidFill>
              </a:rPr>
              <a:t>Makes material hot </a:t>
            </a:r>
          </a:p>
          <a:p>
            <a:pPr eaLnBrk="1" hangingPunct="1"/>
            <a:r>
              <a:rPr lang="en-GB" dirty="0" smtClean="0">
                <a:solidFill>
                  <a:srgbClr val="006600"/>
                </a:solidFill>
              </a:rPr>
              <a:t>BRIGHT accretion discs glowing X-ray hot</a:t>
            </a:r>
          </a:p>
        </p:txBody>
      </p:sp>
      <p:pic>
        <p:nvPicPr>
          <p:cNvPr id="2" name="Picture 1" descr="cv_disc_binary.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76056" y="2852936"/>
            <a:ext cx="3808288" cy="2253733"/>
          </a:xfrm>
          <a:prstGeom prst="rect">
            <a:avLst/>
          </a:prstGeom>
        </p:spPr>
      </p:pic>
      <p:sp>
        <p:nvSpPr>
          <p:cNvPr id="7" name="TextBox 6"/>
          <p:cNvSpPr txBox="1"/>
          <p:nvPr/>
        </p:nvSpPr>
        <p:spPr>
          <a:xfrm>
            <a:off x="5580112" y="5949280"/>
            <a:ext cx="3312368" cy="461665"/>
          </a:xfrm>
          <a:prstGeom prst="rect">
            <a:avLst/>
          </a:prstGeom>
          <a:noFill/>
        </p:spPr>
        <p:txBody>
          <a:bodyPr wrap="square" rtlCol="0">
            <a:spAutoFit/>
          </a:bodyPr>
          <a:lstStyle/>
          <a:p>
            <a:r>
              <a:rPr lang="en-US" dirty="0" smtClean="0">
                <a:latin typeface="Lucida Grande"/>
                <a:ea typeface="Lucida Grande"/>
                <a:cs typeface="Lucida Grande"/>
              </a:rPr>
              <a:t>© </a:t>
            </a:r>
            <a:r>
              <a:rPr lang="en-US" dirty="0" smtClean="0"/>
              <a:t>Andrew Beardmore</a:t>
            </a:r>
            <a:endParaRPr lang="en-US" dirty="0"/>
          </a:p>
        </p:txBody>
      </p:sp>
    </p:spTree>
    <p:extLst>
      <p:ext uri="{BB962C8B-B14F-4D97-AF65-F5344CB8AC3E}">
        <p14:creationId xmlns:p14="http://schemas.microsoft.com/office/powerpoint/2010/main" val="2317760983"/>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7" name="Rectangle 5"/>
          <p:cNvSpPr>
            <a:spLocks noGrp="1" noChangeArrowheads="1"/>
          </p:cNvSpPr>
          <p:nvPr>
            <p:ph type="title"/>
          </p:nvPr>
        </p:nvSpPr>
        <p:spPr>
          <a:xfrm>
            <a:off x="685800" y="76200"/>
            <a:ext cx="7772400" cy="1143000"/>
          </a:xfrm>
          <a:extLst>
            <a:ext uri="{91240B29-F687-4f45-9708-019B960494DF}">
              <a14:hiddenLine xmlns:a14="http://schemas.microsoft.com/office/drawing/2010/main" w="9525">
                <a:solidFill>
                  <a:srgbClr val="006600"/>
                </a:solidFill>
                <a:miter lim="800000"/>
                <a:headEnd/>
                <a:tailEnd/>
              </a14:hiddenLine>
            </a:ext>
          </a:extLst>
        </p:spPr>
        <p:txBody>
          <a:bodyPr/>
          <a:lstStyle/>
          <a:p>
            <a:pPr eaLnBrk="1" hangingPunct="1"/>
            <a:r>
              <a:rPr lang="en-GB" b="1" dirty="0" smtClean="0">
                <a:solidFill>
                  <a:srgbClr val="006600"/>
                </a:solidFill>
              </a:rPr>
              <a:t>X-rays blocked by atmosphere</a:t>
            </a:r>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1760" t="32999" r="1916" b="3511"/>
          <a:stretch/>
        </p:blipFill>
        <p:spPr>
          <a:xfrm>
            <a:off x="375589" y="1340768"/>
            <a:ext cx="8343035" cy="3491979"/>
          </a:xfrm>
          <a:prstGeom prst="rect">
            <a:avLst/>
          </a:prstGeom>
        </p:spPr>
      </p:pic>
      <p:cxnSp>
        <p:nvCxnSpPr>
          <p:cNvPr id="5" name="Straight Arrow Connector 4"/>
          <p:cNvCxnSpPr/>
          <p:nvPr/>
        </p:nvCxnSpPr>
        <p:spPr bwMode="auto">
          <a:xfrm>
            <a:off x="467544" y="5805264"/>
            <a:ext cx="8280920" cy="0"/>
          </a:xfrm>
          <a:prstGeom prst="straightConnector1">
            <a:avLst/>
          </a:prstGeom>
          <a:solidFill>
            <a:schemeClr val="accent1"/>
          </a:solidFill>
          <a:ln w="25400" cap="flat" cmpd="sng" algn="ctr">
            <a:solidFill>
              <a:schemeClr val="tx1"/>
            </a:solidFill>
            <a:prstDash val="solid"/>
            <a:round/>
            <a:headEnd type="none" w="med" len="med"/>
            <a:tailEnd type="triangl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9" name="TextBox 8"/>
          <p:cNvSpPr txBox="1"/>
          <p:nvPr/>
        </p:nvSpPr>
        <p:spPr>
          <a:xfrm>
            <a:off x="323528" y="4941168"/>
            <a:ext cx="2376264" cy="523220"/>
          </a:xfrm>
          <a:prstGeom prst="rect">
            <a:avLst/>
          </a:prstGeom>
          <a:noFill/>
        </p:spPr>
        <p:txBody>
          <a:bodyPr wrap="square" rtlCol="0">
            <a:spAutoFit/>
          </a:bodyPr>
          <a:lstStyle/>
          <a:p>
            <a:r>
              <a:rPr lang="en-GB" sz="2800" dirty="0" smtClean="0"/>
              <a:t>X-rays </a:t>
            </a:r>
            <a:endParaRPr lang="en-GB" sz="2800" dirty="0"/>
          </a:p>
        </p:txBody>
      </p:sp>
      <p:sp>
        <p:nvSpPr>
          <p:cNvPr id="10" name="TextBox 9"/>
          <p:cNvSpPr txBox="1"/>
          <p:nvPr/>
        </p:nvSpPr>
        <p:spPr>
          <a:xfrm>
            <a:off x="2843808" y="4941168"/>
            <a:ext cx="2376264" cy="523220"/>
          </a:xfrm>
          <a:prstGeom prst="rect">
            <a:avLst/>
          </a:prstGeom>
          <a:noFill/>
        </p:spPr>
        <p:txBody>
          <a:bodyPr wrap="square" rtlCol="0">
            <a:spAutoFit/>
          </a:bodyPr>
          <a:lstStyle/>
          <a:p>
            <a:r>
              <a:rPr lang="en-GB" sz="2800" dirty="0" smtClean="0"/>
              <a:t>Visible</a:t>
            </a:r>
            <a:endParaRPr lang="en-GB" sz="2800" dirty="0"/>
          </a:p>
        </p:txBody>
      </p:sp>
      <p:sp>
        <p:nvSpPr>
          <p:cNvPr id="11" name="TextBox 10"/>
          <p:cNvSpPr txBox="1"/>
          <p:nvPr/>
        </p:nvSpPr>
        <p:spPr>
          <a:xfrm>
            <a:off x="5580112" y="4941168"/>
            <a:ext cx="2376264" cy="523220"/>
          </a:xfrm>
          <a:prstGeom prst="rect">
            <a:avLst/>
          </a:prstGeom>
          <a:noFill/>
        </p:spPr>
        <p:txBody>
          <a:bodyPr wrap="square" rtlCol="0">
            <a:spAutoFit/>
          </a:bodyPr>
          <a:lstStyle/>
          <a:p>
            <a:r>
              <a:rPr lang="en-GB" sz="2800" dirty="0" smtClean="0"/>
              <a:t>Radio </a:t>
            </a:r>
            <a:endParaRPr lang="en-GB" sz="2800" dirty="0"/>
          </a:p>
        </p:txBody>
      </p:sp>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31649" r="55038"/>
          <a:stretch/>
        </p:blipFill>
        <p:spPr>
          <a:xfrm rot="16200000">
            <a:off x="3600450" y="2512666"/>
            <a:ext cx="704850" cy="6858000"/>
          </a:xfrm>
          <a:prstGeom prst="rect">
            <a:avLst/>
          </a:prstGeom>
        </p:spPr>
      </p:pic>
      <p:sp>
        <p:nvSpPr>
          <p:cNvPr id="6" name="TextBox 5"/>
          <p:cNvSpPr txBox="1"/>
          <p:nvPr/>
        </p:nvSpPr>
        <p:spPr>
          <a:xfrm>
            <a:off x="6588224" y="5642084"/>
            <a:ext cx="2376264" cy="523220"/>
          </a:xfrm>
          <a:prstGeom prst="rect">
            <a:avLst/>
          </a:prstGeom>
          <a:solidFill>
            <a:schemeClr val="bg1"/>
          </a:solidFill>
        </p:spPr>
        <p:txBody>
          <a:bodyPr wrap="square" rtlCol="0">
            <a:spAutoFit/>
          </a:bodyPr>
          <a:lstStyle/>
          <a:p>
            <a:r>
              <a:rPr lang="en-GB" sz="2800" dirty="0" smtClean="0"/>
              <a:t>Wavelength</a:t>
            </a:r>
            <a:endParaRPr lang="en-GB" sz="2800" dirty="0"/>
          </a:p>
        </p:txBody>
      </p:sp>
      <p:sp>
        <p:nvSpPr>
          <p:cNvPr id="12" name="TextBox 11"/>
          <p:cNvSpPr txBox="1"/>
          <p:nvPr/>
        </p:nvSpPr>
        <p:spPr>
          <a:xfrm>
            <a:off x="6165627" y="1484784"/>
            <a:ext cx="2952328" cy="461665"/>
          </a:xfrm>
          <a:prstGeom prst="rect">
            <a:avLst/>
          </a:prstGeom>
          <a:noFill/>
        </p:spPr>
        <p:txBody>
          <a:bodyPr wrap="square" rtlCol="0">
            <a:spAutoFit/>
          </a:bodyPr>
          <a:lstStyle/>
          <a:p>
            <a:r>
              <a:rPr lang="en-US" dirty="0" smtClean="0"/>
              <a:t>NASA image</a:t>
            </a:r>
            <a:endParaRPr lang="en-US" dirty="0"/>
          </a:p>
        </p:txBody>
      </p:sp>
    </p:spTree>
    <p:extLst>
      <p:ext uri="{BB962C8B-B14F-4D97-AF65-F5344CB8AC3E}">
        <p14:creationId xmlns:p14="http://schemas.microsoft.com/office/powerpoint/2010/main" val="1356113930"/>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ChangeArrowheads="1"/>
          </p:cNvSpPr>
          <p:nvPr/>
        </p:nvSpPr>
        <p:spPr bwMode="auto">
          <a:xfrm>
            <a:off x="683568" y="18864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charset="0"/>
              </a:defRPr>
            </a:lvl2pPr>
            <a:lvl3pPr algn="ctr" rtl="0" eaLnBrk="0" fontAlgn="base" hangingPunct="0">
              <a:spcBef>
                <a:spcPct val="0"/>
              </a:spcBef>
              <a:spcAft>
                <a:spcPct val="0"/>
              </a:spcAft>
              <a:defRPr sz="4400">
                <a:solidFill>
                  <a:schemeClr val="tx2"/>
                </a:solidFill>
                <a:latin typeface="Times New Roman" charset="0"/>
              </a:defRPr>
            </a:lvl3pPr>
            <a:lvl4pPr algn="ctr" rtl="0" eaLnBrk="0" fontAlgn="base" hangingPunct="0">
              <a:spcBef>
                <a:spcPct val="0"/>
              </a:spcBef>
              <a:spcAft>
                <a:spcPct val="0"/>
              </a:spcAft>
              <a:defRPr sz="4400">
                <a:solidFill>
                  <a:schemeClr val="tx2"/>
                </a:solidFill>
                <a:latin typeface="Times New Roman" charset="0"/>
              </a:defRPr>
            </a:lvl4pPr>
            <a:lvl5pPr algn="ctr" rtl="0" eaLnBrk="0" fontAlgn="base" hangingPunct="0">
              <a:spcBef>
                <a:spcPct val="0"/>
              </a:spcBef>
              <a:spcAft>
                <a:spcPct val="0"/>
              </a:spcAft>
              <a:defRPr sz="4400">
                <a:solidFill>
                  <a:schemeClr val="tx2"/>
                </a:solidFill>
                <a:latin typeface="Times New Roman" charset="0"/>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a:lstStyle>
          <a:p>
            <a:pPr>
              <a:defRPr/>
            </a:pPr>
            <a:r>
              <a:rPr lang="en-GB" b="1" kern="0" dirty="0" smtClean="0">
                <a:solidFill>
                  <a:srgbClr val="006600"/>
                </a:solidFill>
              </a:rPr>
              <a:t>Rocket Science!</a:t>
            </a:r>
          </a:p>
        </p:txBody>
      </p:sp>
      <p:sp>
        <p:nvSpPr>
          <p:cNvPr id="8" name="Rectangle 3"/>
          <p:cNvSpPr txBox="1">
            <a:spLocks noChangeArrowheads="1"/>
          </p:cNvSpPr>
          <p:nvPr/>
        </p:nvSpPr>
        <p:spPr bwMode="auto">
          <a:xfrm>
            <a:off x="434920" y="1476374"/>
            <a:ext cx="4425111" cy="51209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0" indent="0" algn="ctr" rtl="0" eaLnBrk="0" fontAlgn="base" hangingPunct="0">
              <a:spcBef>
                <a:spcPct val="20000"/>
              </a:spcBef>
              <a:spcAft>
                <a:spcPct val="0"/>
              </a:spcAft>
              <a:buNone/>
              <a:defRPr sz="3200">
                <a:solidFill>
                  <a:schemeClr val="tx1"/>
                </a:solidFill>
                <a:latin typeface="+mn-lt"/>
                <a:ea typeface="+mn-ea"/>
                <a:cs typeface="+mn-cs"/>
              </a:defRPr>
            </a:lvl1pPr>
            <a:lvl2pPr marL="457200" indent="0" algn="ctr" rtl="0" eaLnBrk="0" fontAlgn="base" hangingPunct="0">
              <a:spcBef>
                <a:spcPct val="20000"/>
              </a:spcBef>
              <a:spcAft>
                <a:spcPct val="0"/>
              </a:spcAft>
              <a:buNone/>
              <a:defRPr sz="2800">
                <a:solidFill>
                  <a:schemeClr val="tx1"/>
                </a:solidFill>
                <a:latin typeface="+mn-lt"/>
              </a:defRPr>
            </a:lvl2pPr>
            <a:lvl3pPr marL="914400" indent="0" algn="ctr" rtl="0" eaLnBrk="0" fontAlgn="base" hangingPunct="0">
              <a:spcBef>
                <a:spcPct val="20000"/>
              </a:spcBef>
              <a:spcAft>
                <a:spcPct val="0"/>
              </a:spcAft>
              <a:buNone/>
              <a:defRPr sz="2400">
                <a:solidFill>
                  <a:schemeClr val="tx1"/>
                </a:solidFill>
                <a:latin typeface="+mn-lt"/>
              </a:defRPr>
            </a:lvl3pPr>
            <a:lvl4pPr marL="1371600" indent="0" algn="ctr" rtl="0" eaLnBrk="0" fontAlgn="base" hangingPunct="0">
              <a:spcBef>
                <a:spcPct val="20000"/>
              </a:spcBef>
              <a:spcAft>
                <a:spcPct val="0"/>
              </a:spcAft>
              <a:buNone/>
              <a:defRPr sz="2000">
                <a:solidFill>
                  <a:schemeClr val="tx1"/>
                </a:solidFill>
                <a:latin typeface="+mn-lt"/>
              </a:defRPr>
            </a:lvl4pPr>
            <a:lvl5pPr marL="1828800" indent="0" algn="ctr" rtl="0" eaLnBrk="0" fontAlgn="base" hangingPunct="0">
              <a:spcBef>
                <a:spcPct val="20000"/>
              </a:spcBef>
              <a:spcAft>
                <a:spcPct val="0"/>
              </a:spcAft>
              <a:buNone/>
              <a:defRPr sz="2000">
                <a:solidFill>
                  <a:schemeClr val="tx1"/>
                </a:solidFill>
                <a:latin typeface="+mn-lt"/>
              </a:defRPr>
            </a:lvl5pPr>
            <a:lvl6pPr marL="2286000" indent="0" algn="ctr" rtl="0" fontAlgn="base">
              <a:spcBef>
                <a:spcPct val="20000"/>
              </a:spcBef>
              <a:spcAft>
                <a:spcPct val="0"/>
              </a:spcAft>
              <a:buNone/>
              <a:defRPr sz="2000">
                <a:solidFill>
                  <a:schemeClr val="tx1"/>
                </a:solidFill>
                <a:latin typeface="+mn-lt"/>
              </a:defRPr>
            </a:lvl6pPr>
            <a:lvl7pPr marL="2743200" indent="0" algn="ctr" rtl="0" fontAlgn="base">
              <a:spcBef>
                <a:spcPct val="20000"/>
              </a:spcBef>
              <a:spcAft>
                <a:spcPct val="0"/>
              </a:spcAft>
              <a:buNone/>
              <a:defRPr sz="2000">
                <a:solidFill>
                  <a:schemeClr val="tx1"/>
                </a:solidFill>
                <a:latin typeface="+mn-lt"/>
              </a:defRPr>
            </a:lvl7pPr>
            <a:lvl8pPr marL="3200400" indent="0" algn="ctr" rtl="0" fontAlgn="base">
              <a:spcBef>
                <a:spcPct val="20000"/>
              </a:spcBef>
              <a:spcAft>
                <a:spcPct val="0"/>
              </a:spcAft>
              <a:buNone/>
              <a:defRPr sz="2000">
                <a:solidFill>
                  <a:schemeClr val="tx1"/>
                </a:solidFill>
                <a:latin typeface="+mn-lt"/>
              </a:defRPr>
            </a:lvl8pPr>
            <a:lvl9pPr marL="3657600" indent="0" algn="ctr" rtl="0" fontAlgn="base">
              <a:spcBef>
                <a:spcPct val="20000"/>
              </a:spcBef>
              <a:spcAft>
                <a:spcPct val="0"/>
              </a:spcAft>
              <a:buNone/>
              <a:defRPr sz="2000">
                <a:solidFill>
                  <a:schemeClr val="tx1"/>
                </a:solidFill>
                <a:latin typeface="+mn-lt"/>
              </a:defRPr>
            </a:lvl9pPr>
          </a:lstStyle>
          <a:p>
            <a:pPr marL="457200" indent="-457200" algn="l">
              <a:buFont typeface="Arial" panose="020B0604020202020204" pitchFamily="34" charset="0"/>
              <a:buChar char="•"/>
            </a:pPr>
            <a:r>
              <a:rPr lang="en-GB" sz="2800" kern="0" dirty="0">
                <a:solidFill>
                  <a:srgbClr val="006600"/>
                </a:solidFill>
              </a:rPr>
              <a:t>Nobel Prize to </a:t>
            </a:r>
            <a:r>
              <a:rPr lang="en-GB" sz="2800" kern="0" dirty="0" err="1">
                <a:solidFill>
                  <a:srgbClr val="006600"/>
                </a:solidFill>
              </a:rPr>
              <a:t>Giaconni</a:t>
            </a:r>
            <a:r>
              <a:rPr lang="en-GB" sz="2800" kern="0" dirty="0">
                <a:solidFill>
                  <a:srgbClr val="006600"/>
                </a:solidFill>
              </a:rPr>
              <a:t> in 2002 for discovery of cosmic X-ray </a:t>
            </a:r>
            <a:r>
              <a:rPr lang="en-GB" sz="2800" kern="0" dirty="0" smtClean="0">
                <a:solidFill>
                  <a:srgbClr val="006600"/>
                </a:solidFill>
              </a:rPr>
              <a:t>sources in the 1960s</a:t>
            </a:r>
          </a:p>
          <a:p>
            <a:pPr marL="457200" indent="-457200" algn="l">
              <a:buFont typeface="Arial" panose="020B0604020202020204" pitchFamily="34" charset="0"/>
              <a:buChar char="•"/>
            </a:pPr>
            <a:r>
              <a:rPr lang="en-GB" sz="2800" kern="0" dirty="0" smtClean="0">
                <a:solidFill>
                  <a:srgbClr val="006600"/>
                </a:solidFill>
              </a:rPr>
              <a:t>Black holes position highlighted by the high energy X-ray radiation released by material falling towards the event horizon</a:t>
            </a:r>
          </a:p>
          <a:p>
            <a:pPr marL="457200" indent="-457200" algn="l">
              <a:buFont typeface="Arial" panose="020B0604020202020204" pitchFamily="34" charset="0"/>
              <a:buChar char="•"/>
            </a:pPr>
            <a:endParaRPr lang="en-GB" kern="0" dirty="0">
              <a:solidFill>
                <a:srgbClr val="006600"/>
              </a:solidFill>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51392" y="1452680"/>
            <a:ext cx="3543514" cy="5328592"/>
          </a:xfrm>
          <a:prstGeom prst="rect">
            <a:avLst/>
          </a:prstGeom>
        </p:spPr>
      </p:pic>
      <p:sp>
        <p:nvSpPr>
          <p:cNvPr id="6" name="TextBox 5"/>
          <p:cNvSpPr txBox="1"/>
          <p:nvPr/>
        </p:nvSpPr>
        <p:spPr>
          <a:xfrm rot="5400000">
            <a:off x="7437003" y="5466420"/>
            <a:ext cx="2952328" cy="461665"/>
          </a:xfrm>
          <a:prstGeom prst="rect">
            <a:avLst/>
          </a:prstGeom>
          <a:noFill/>
        </p:spPr>
        <p:txBody>
          <a:bodyPr wrap="square" rtlCol="0">
            <a:spAutoFit/>
          </a:bodyPr>
          <a:lstStyle/>
          <a:p>
            <a:r>
              <a:rPr lang="en-US" dirty="0" smtClean="0"/>
              <a:t>NASA image</a:t>
            </a:r>
            <a:endParaRPr lang="en-US" dirty="0"/>
          </a:p>
        </p:txBody>
      </p:sp>
    </p:spTree>
    <p:extLst>
      <p:ext uri="{BB962C8B-B14F-4D97-AF65-F5344CB8AC3E}">
        <p14:creationId xmlns:p14="http://schemas.microsoft.com/office/powerpoint/2010/main" val="1214088598"/>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body" sz="half" idx="1"/>
          </p:nvPr>
        </p:nvSpPr>
        <p:spPr>
          <a:xfrm>
            <a:off x="228600" y="1196975"/>
            <a:ext cx="8915400" cy="1181100"/>
          </a:xfrm>
          <a:extLst>
            <a:ext uri="{91240B29-F687-4f45-9708-019B960494DF}">
              <a14:hiddenLine xmlns:a14="http://schemas.microsoft.com/office/drawing/2010/main" w="9525">
                <a:solidFill>
                  <a:srgbClr val="006600"/>
                </a:solidFill>
                <a:miter lim="800000"/>
                <a:headEnd/>
                <a:tailEnd/>
              </a14:hiddenLine>
            </a:ext>
          </a:extLst>
        </p:spPr>
        <p:txBody>
          <a:bodyPr/>
          <a:lstStyle/>
          <a:p>
            <a:pPr marL="0" indent="0" eaLnBrk="1" hangingPunct="1">
              <a:buNone/>
              <a:defRPr/>
            </a:pPr>
            <a:r>
              <a:rPr lang="en-GB" baseline="30000" dirty="0" smtClean="0">
                <a:solidFill>
                  <a:srgbClr val="006600"/>
                </a:solidFill>
                <a:latin typeface="Times New Roman" charset="0"/>
                <a:cs typeface="+mn-cs"/>
              </a:rPr>
              <a:t> </a:t>
            </a:r>
            <a:endParaRPr lang="en-GB" baseline="30000" dirty="0">
              <a:solidFill>
                <a:srgbClr val="006600"/>
              </a:solidFill>
              <a:latin typeface="Times New Roman" charset="0"/>
              <a:cs typeface="+mn-cs"/>
            </a:endParaRPr>
          </a:p>
          <a:p>
            <a:pPr eaLnBrk="1" hangingPunct="1">
              <a:defRPr/>
            </a:pPr>
            <a:r>
              <a:rPr lang="en-GB" dirty="0">
                <a:solidFill>
                  <a:srgbClr val="006600"/>
                </a:solidFill>
                <a:latin typeface="Times New Roman" charset="0"/>
                <a:cs typeface="+mn-cs"/>
              </a:rPr>
              <a:t>Travelling at fixed speed c through </a:t>
            </a:r>
            <a:r>
              <a:rPr lang="en-GB" dirty="0" err="1">
                <a:solidFill>
                  <a:srgbClr val="006600"/>
                </a:solidFill>
                <a:latin typeface="Times New Roman" charset="0"/>
                <a:cs typeface="+mn-cs"/>
              </a:rPr>
              <a:t>spacetime</a:t>
            </a:r>
            <a:r>
              <a:rPr lang="en-GB" dirty="0">
                <a:solidFill>
                  <a:srgbClr val="006600"/>
                </a:solidFill>
                <a:latin typeface="Times New Roman" charset="0"/>
                <a:cs typeface="+mn-cs"/>
              </a:rPr>
              <a:t>….</a:t>
            </a:r>
          </a:p>
          <a:p>
            <a:pPr eaLnBrk="1" hangingPunct="1">
              <a:buFontTx/>
              <a:buNone/>
              <a:defRPr/>
            </a:pPr>
            <a:endParaRPr lang="en-GB" dirty="0">
              <a:solidFill>
                <a:srgbClr val="006600"/>
              </a:solidFill>
              <a:latin typeface="Times New Roman" charset="0"/>
              <a:cs typeface="+mn-cs"/>
            </a:endParaRPr>
          </a:p>
          <a:p>
            <a:pPr eaLnBrk="1" hangingPunct="1">
              <a:buFontTx/>
              <a:buNone/>
              <a:defRPr/>
            </a:pPr>
            <a:endParaRPr lang="en-GB" baseline="30000" dirty="0">
              <a:solidFill>
                <a:srgbClr val="006600"/>
              </a:solidFill>
              <a:latin typeface="Symbol" charset="0"/>
              <a:cs typeface="+mn-cs"/>
            </a:endParaRPr>
          </a:p>
        </p:txBody>
      </p:sp>
      <p:sp>
        <p:nvSpPr>
          <p:cNvPr id="4099" name="Rectangle 3"/>
          <p:cNvSpPr>
            <a:spLocks noGrp="1" noChangeArrowheads="1"/>
          </p:cNvSpPr>
          <p:nvPr>
            <p:ph type="title"/>
          </p:nvPr>
        </p:nvSpPr>
        <p:spPr>
          <a:xfrm>
            <a:off x="-36512" y="-27384"/>
            <a:ext cx="9217024" cy="1143000"/>
          </a:xfrm>
          <a:extLst>
            <a:ext uri="{91240B29-F687-4f45-9708-019B960494DF}">
              <a14:hiddenLine xmlns:a14="http://schemas.microsoft.com/office/drawing/2010/main" w="9525">
                <a:solidFill>
                  <a:srgbClr val="006600"/>
                </a:solidFill>
                <a:miter lim="800000"/>
                <a:headEnd/>
                <a:tailEnd/>
              </a14:hiddenLine>
            </a:ext>
          </a:extLst>
        </p:spPr>
        <p:txBody>
          <a:bodyPr/>
          <a:lstStyle/>
          <a:p>
            <a:pPr eaLnBrk="1" hangingPunct="1">
              <a:defRPr/>
            </a:pPr>
            <a:r>
              <a:rPr lang="en-GB" b="1" dirty="0" smtClean="0">
                <a:solidFill>
                  <a:srgbClr val="006600"/>
                </a:solidFill>
                <a:latin typeface="Times New Roman" charset="0"/>
                <a:cs typeface="+mj-cs"/>
              </a:rPr>
              <a:t>Einstein’s gravity: Special </a:t>
            </a:r>
            <a:r>
              <a:rPr lang="en-GB" b="1" dirty="0">
                <a:solidFill>
                  <a:srgbClr val="006600"/>
                </a:solidFill>
                <a:latin typeface="Times New Roman" charset="0"/>
                <a:cs typeface="+mj-cs"/>
              </a:rPr>
              <a:t>relativity</a:t>
            </a:r>
          </a:p>
        </p:txBody>
      </p:sp>
      <p:sp>
        <p:nvSpPr>
          <p:cNvPr id="4100" name="Rectangle 11"/>
          <p:cNvSpPr>
            <a:spLocks noChangeArrowheads="1"/>
          </p:cNvSpPr>
          <p:nvPr/>
        </p:nvSpPr>
        <p:spPr bwMode="auto">
          <a:xfrm>
            <a:off x="5181600" y="4572000"/>
            <a:ext cx="3733800"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66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342900" indent="-342900" algn="l">
              <a:spcBef>
                <a:spcPct val="20000"/>
              </a:spcBef>
              <a:buFontTx/>
              <a:buChar char="•"/>
              <a:defRPr/>
            </a:pPr>
            <a:endParaRPr lang="en-US">
              <a:solidFill>
                <a:srgbClr val="FFFF66"/>
              </a:solidFill>
              <a:cs typeface="+mn-cs"/>
            </a:endParaRPr>
          </a:p>
        </p:txBody>
      </p:sp>
      <p:sp>
        <p:nvSpPr>
          <p:cNvPr id="4101" name="Rectangle 17"/>
          <p:cNvSpPr>
            <a:spLocks noChangeArrowheads="1"/>
          </p:cNvSpPr>
          <p:nvPr/>
        </p:nvSpPr>
        <p:spPr bwMode="auto">
          <a:xfrm>
            <a:off x="35496" y="4509120"/>
            <a:ext cx="8915400" cy="20158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66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342900" indent="-342900" algn="l">
              <a:spcBef>
                <a:spcPct val="20000"/>
              </a:spcBef>
              <a:buFontTx/>
              <a:buChar char="•"/>
              <a:defRPr/>
            </a:pPr>
            <a:r>
              <a:rPr lang="en-GB" sz="2800" dirty="0">
                <a:solidFill>
                  <a:srgbClr val="006600"/>
                </a:solidFill>
                <a:cs typeface="+mn-cs"/>
              </a:rPr>
              <a:t>Generally all through time</a:t>
            </a:r>
          </a:p>
          <a:p>
            <a:pPr marL="342900" indent="-342900" algn="l">
              <a:spcBef>
                <a:spcPct val="20000"/>
              </a:spcBef>
              <a:buFontTx/>
              <a:buChar char="•"/>
              <a:defRPr/>
            </a:pPr>
            <a:r>
              <a:rPr lang="en-GB" sz="2800" dirty="0">
                <a:solidFill>
                  <a:srgbClr val="006600"/>
                </a:solidFill>
                <a:cs typeface="+mn-cs"/>
              </a:rPr>
              <a:t>If put some of the motion through space then </a:t>
            </a:r>
            <a:r>
              <a:rPr lang="en-GB" sz="2800" dirty="0" smtClean="0">
                <a:solidFill>
                  <a:srgbClr val="006600"/>
                </a:solidFill>
                <a:cs typeface="+mn-cs"/>
              </a:rPr>
              <a:t>takes longer </a:t>
            </a:r>
            <a:r>
              <a:rPr lang="en-GB" sz="2800" dirty="0">
                <a:solidFill>
                  <a:srgbClr val="006600"/>
                </a:solidFill>
                <a:cs typeface="+mn-cs"/>
              </a:rPr>
              <a:t>to move through time (time </a:t>
            </a:r>
            <a:r>
              <a:rPr lang="en-GB" sz="2800" dirty="0" smtClean="0">
                <a:solidFill>
                  <a:srgbClr val="006600"/>
                </a:solidFill>
                <a:cs typeface="+mn-cs"/>
              </a:rPr>
              <a:t>dilation</a:t>
            </a:r>
            <a:r>
              <a:rPr lang="en-GB" sz="2800" dirty="0" smtClean="0">
                <a:solidFill>
                  <a:srgbClr val="006600"/>
                </a:solidFill>
              </a:rPr>
              <a:t>)</a:t>
            </a:r>
          </a:p>
          <a:p>
            <a:pPr marL="342900" indent="-342900" algn="l">
              <a:spcBef>
                <a:spcPct val="20000"/>
              </a:spcBef>
              <a:buFontTx/>
              <a:buChar char="•"/>
              <a:defRPr/>
            </a:pPr>
            <a:r>
              <a:rPr lang="en-GB" sz="2800" dirty="0" smtClean="0">
                <a:solidFill>
                  <a:srgbClr val="006600"/>
                </a:solidFill>
              </a:rPr>
              <a:t>speed = distance/time so length contraction</a:t>
            </a:r>
          </a:p>
        </p:txBody>
      </p:sp>
      <p:pic>
        <p:nvPicPr>
          <p:cNvPr id="125970" name="Picture 18" descr="racingca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188" y="2636838"/>
            <a:ext cx="2065337" cy="106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355114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3" presetClass="path" presetSubtype="0" accel="50000" decel="50000" fill="hold" nodeType="clickEffect">
                                  <p:stCondLst>
                                    <p:cond delay="0"/>
                                  </p:stCondLst>
                                  <p:childTnLst>
                                    <p:animMotion origin="layout" path="M 2.5E-6 -1.11111E-6 L 0.71406 -0.00393 " pathEditMode="relative" rAng="0" ptsTypes="AA">
                                      <p:cBhvr>
                                        <p:cTn id="6" dur="2000" fill="hold"/>
                                        <p:tgtEl>
                                          <p:spTgt spid="125970"/>
                                        </p:tgtEl>
                                        <p:attrNameLst>
                                          <p:attrName>ppt_x</p:attrName>
                                          <p:attrName>ppt_y</p:attrName>
                                        </p:attrNameLst>
                                      </p:cBhvr>
                                      <p:rCtr x="35694" y="-208"/>
                                    </p:animMotion>
                                  </p:childTnLst>
                                </p:cTn>
                              </p:par>
                            </p:childTnLst>
                          </p:cTn>
                        </p:par>
                      </p:childTnLst>
                    </p:cTn>
                  </p:par>
                  <p:par>
                    <p:cTn id="7" fill="hold" nodeType="clickPar">
                      <p:stCondLst>
                        <p:cond delay="indefinite"/>
                      </p:stCondLst>
                      <p:childTnLst>
                        <p:par>
                          <p:cTn id="8" fill="hold" nodeType="withGroup">
                            <p:stCondLst>
                              <p:cond delay="0"/>
                            </p:stCondLst>
                            <p:childTnLst>
                              <p:par>
                                <p:cTn id="9" presetID="49" presetClass="path" presetSubtype="0" accel="50000" decel="50000" fill="hold" nodeType="clickEffect">
                                  <p:stCondLst>
                                    <p:cond delay="0"/>
                                  </p:stCondLst>
                                  <p:childTnLst>
                                    <p:animMotion origin="layout" path="M 2.5E-6 -1.85185E-6 L 0.71406 0.26921 " pathEditMode="relative" rAng="0" ptsTypes="AA">
                                      <p:cBhvr>
                                        <p:cTn id="10" dur="2000" fill="hold"/>
                                        <p:tgtEl>
                                          <p:spTgt spid="125970"/>
                                        </p:tgtEl>
                                        <p:attrNameLst>
                                          <p:attrName>ppt_x</p:attrName>
                                          <p:attrName>ppt_y</p:attrName>
                                        </p:attrNameLst>
                                      </p:cBhvr>
                                      <p:rCtr x="35694" y="1344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9" name="Picture 7" descr="D:\chris\teaching\evolvinguniverse\e10\milkyway_infrared.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3600" y="4545013"/>
            <a:ext cx="5362575" cy="2693987"/>
          </a:xfrm>
          <a:prstGeom prst="rect">
            <a:avLst/>
          </a:prstGeom>
          <a:noFill/>
          <a:extLst>
            <a:ext uri="{909E8E84-426E-40dd-AFC4-6F175D3DCCD1}">
              <a14:hiddenFill xmlns:a14="http://schemas.microsoft.com/office/drawing/2010/main">
                <a:solidFill>
                  <a:srgbClr val="FFFFFF"/>
                </a:solidFill>
              </a14:hiddenFill>
            </a:ext>
          </a:extLst>
        </p:spPr>
      </p:pic>
      <p:pic>
        <p:nvPicPr>
          <p:cNvPr id="64522" name="Picture 10" descr="D:\chris\talks\christmas05\universe\spiral4.jpg"/>
          <p:cNvPicPr>
            <a:picLocks noChangeAspect="1" noChangeArrowheads="1"/>
          </p:cNvPicPr>
          <p:nvPr/>
        </p:nvPicPr>
        <p:blipFill>
          <a:blip r:embed="rId3">
            <a:extLst>
              <a:ext uri="{28A0092B-C50C-407E-A947-70E740481C1C}">
                <a14:useLocalDpi xmlns:a14="http://schemas.microsoft.com/office/drawing/2010/main" val="0"/>
              </a:ext>
            </a:extLst>
          </a:blip>
          <a:srcRect l="7382" t="8597" r="7382" b="12035"/>
          <a:stretch>
            <a:fillRect/>
          </a:stretch>
        </p:blipFill>
        <p:spPr bwMode="auto">
          <a:xfrm>
            <a:off x="1674813" y="376238"/>
            <a:ext cx="6097587" cy="4881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23" name="Line 11"/>
          <p:cNvSpPr>
            <a:spLocks noChangeShapeType="1"/>
          </p:cNvSpPr>
          <p:nvPr/>
        </p:nvSpPr>
        <p:spPr bwMode="auto">
          <a:xfrm>
            <a:off x="3200400" y="2133600"/>
            <a:ext cx="0" cy="3733800"/>
          </a:xfrm>
          <a:prstGeom prst="line">
            <a:avLst/>
          </a:prstGeom>
          <a:noFill/>
          <a:ln w="254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4525" name="Line 13"/>
          <p:cNvSpPr>
            <a:spLocks noChangeShapeType="1"/>
          </p:cNvSpPr>
          <p:nvPr/>
        </p:nvSpPr>
        <p:spPr bwMode="auto">
          <a:xfrm>
            <a:off x="2362200" y="838200"/>
            <a:ext cx="5410200" cy="0"/>
          </a:xfrm>
          <a:prstGeom prst="line">
            <a:avLst/>
          </a:prstGeom>
          <a:noFill/>
          <a:ln w="25400">
            <a:solidFill>
              <a:schemeClr val="bg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4526" name="Text Box 14"/>
          <p:cNvSpPr txBox="1">
            <a:spLocks noChangeArrowheads="1"/>
          </p:cNvSpPr>
          <p:nvPr/>
        </p:nvSpPr>
        <p:spPr bwMode="auto">
          <a:xfrm>
            <a:off x="2438400" y="228600"/>
            <a:ext cx="594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solidFill>
                  <a:schemeClr val="bg1"/>
                </a:solidFill>
              </a:rPr>
              <a:t>100,000 light years, 100,000 million stars</a:t>
            </a:r>
          </a:p>
        </p:txBody>
      </p:sp>
      <p:sp>
        <p:nvSpPr>
          <p:cNvPr id="64527" name="Text Box 15"/>
          <p:cNvSpPr txBox="1">
            <a:spLocks noChangeArrowheads="1"/>
          </p:cNvSpPr>
          <p:nvPr/>
        </p:nvSpPr>
        <p:spPr bwMode="auto">
          <a:xfrm>
            <a:off x="2362200" y="3429000"/>
            <a:ext cx="1066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solidFill>
                  <a:srgbClr val="FFFF00"/>
                </a:solidFill>
              </a:rPr>
              <a:t>Sun</a:t>
            </a:r>
          </a:p>
        </p:txBody>
      </p:sp>
      <p:sp>
        <p:nvSpPr>
          <p:cNvPr id="64530" name="AutoShape 18"/>
          <p:cNvSpPr>
            <a:spLocks noChangeArrowheads="1"/>
          </p:cNvSpPr>
          <p:nvPr/>
        </p:nvSpPr>
        <p:spPr bwMode="auto">
          <a:xfrm>
            <a:off x="2971800" y="5715000"/>
            <a:ext cx="381000" cy="381000"/>
          </a:xfrm>
          <a:prstGeom prst="star5">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64531" name="AutoShape 19"/>
          <p:cNvSpPr>
            <a:spLocks noChangeArrowheads="1"/>
          </p:cNvSpPr>
          <p:nvPr/>
        </p:nvSpPr>
        <p:spPr bwMode="auto">
          <a:xfrm>
            <a:off x="2971800" y="1828800"/>
            <a:ext cx="381000" cy="381000"/>
          </a:xfrm>
          <a:prstGeom prst="star5">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Tree>
    <p:extLst>
      <p:ext uri="{BB962C8B-B14F-4D97-AF65-F5344CB8AC3E}">
        <p14:creationId xmlns:p14="http://schemas.microsoft.com/office/powerpoint/2010/main" val="2164062806"/>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b="9068"/>
          <a:stretch/>
        </p:blipFill>
        <p:spPr>
          <a:xfrm>
            <a:off x="899592" y="2924944"/>
            <a:ext cx="7704466" cy="3905065"/>
          </a:xfrm>
          <a:prstGeom prst="rect">
            <a:avLst/>
          </a:prstGeom>
          <a:solidFill>
            <a:schemeClr val="bg1"/>
          </a:solidFill>
          <a:ln>
            <a:noFill/>
          </a:ln>
        </p:spPr>
      </p:pic>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36412" t="48346" r="14671" b="42650"/>
          <a:stretch/>
        </p:blipFill>
        <p:spPr>
          <a:xfrm>
            <a:off x="4932040" y="476250"/>
            <a:ext cx="3629203" cy="864517"/>
          </a:xfrm>
          <a:prstGeom prst="rect">
            <a:avLst/>
          </a:prstGeom>
        </p:spPr>
      </p:pic>
      <p:pic>
        <p:nvPicPr>
          <p:cNvPr id="5" name="Picture 10" descr="D:\chris\talks\christmas05\universe\spiral4.jpg"/>
          <p:cNvPicPr>
            <a:picLocks noChangeAspect="1" noChangeArrowheads="1"/>
          </p:cNvPicPr>
          <p:nvPr/>
        </p:nvPicPr>
        <p:blipFill>
          <a:blip r:embed="rId4" cstate="print">
            <a:extLst>
              <a:ext uri="{28A0092B-C50C-407E-A947-70E740481C1C}">
                <a14:useLocalDpi xmlns:a14="http://schemas.microsoft.com/office/drawing/2010/main" val="0"/>
              </a:ext>
            </a:extLst>
          </a:blip>
          <a:srcRect l="7382" t="8597" r="7382" b="12035"/>
          <a:stretch>
            <a:fillRect/>
          </a:stretch>
        </p:blipFill>
        <p:spPr bwMode="auto">
          <a:xfrm>
            <a:off x="-72769" y="0"/>
            <a:ext cx="2124489" cy="1700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36412" t="48015" r="35441" b="42650"/>
          <a:stretch/>
        </p:blipFill>
        <p:spPr>
          <a:xfrm>
            <a:off x="2483768" y="444500"/>
            <a:ext cx="2088232" cy="896268"/>
          </a:xfrm>
          <a:prstGeom prst="rect">
            <a:avLst/>
          </a:prstGeom>
        </p:spPr>
      </p:pic>
      <p:sp>
        <p:nvSpPr>
          <p:cNvPr id="3" name="Rectangle 2"/>
          <p:cNvSpPr/>
          <p:nvPr/>
        </p:nvSpPr>
        <p:spPr bwMode="auto">
          <a:xfrm>
            <a:off x="6588224" y="188640"/>
            <a:ext cx="864096" cy="288032"/>
          </a:xfrm>
          <a:prstGeom prst="rect">
            <a:avLst/>
          </a:prstGeom>
          <a:solidFill>
            <a:schemeClr val="bg1"/>
          </a:solidFill>
          <a:ln w="9525"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7" name="Rectangle 6"/>
          <p:cNvSpPr/>
          <p:nvPr/>
        </p:nvSpPr>
        <p:spPr bwMode="auto">
          <a:xfrm>
            <a:off x="6740624" y="1124744"/>
            <a:ext cx="999728" cy="288032"/>
          </a:xfrm>
          <a:prstGeom prst="rect">
            <a:avLst/>
          </a:prstGeom>
          <a:solidFill>
            <a:schemeClr val="bg1"/>
          </a:solidFill>
          <a:ln w="9525"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8" name="Rectangle 7"/>
          <p:cNvSpPr/>
          <p:nvPr/>
        </p:nvSpPr>
        <p:spPr bwMode="auto">
          <a:xfrm>
            <a:off x="4211960" y="260648"/>
            <a:ext cx="864096" cy="288032"/>
          </a:xfrm>
          <a:prstGeom prst="rect">
            <a:avLst/>
          </a:prstGeom>
          <a:solidFill>
            <a:schemeClr val="bg1"/>
          </a:solidFill>
          <a:ln w="9525"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9" name="Rectangle 8"/>
          <p:cNvSpPr/>
          <p:nvPr/>
        </p:nvSpPr>
        <p:spPr bwMode="auto">
          <a:xfrm>
            <a:off x="4283968" y="1124744"/>
            <a:ext cx="864096" cy="288032"/>
          </a:xfrm>
          <a:prstGeom prst="rect">
            <a:avLst/>
          </a:prstGeom>
          <a:solidFill>
            <a:schemeClr val="bg1"/>
          </a:solidFill>
          <a:ln w="9525"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cxnSp>
        <p:nvCxnSpPr>
          <p:cNvPr id="12" name="Straight Connector 11"/>
          <p:cNvCxnSpPr/>
          <p:nvPr/>
        </p:nvCxnSpPr>
        <p:spPr bwMode="auto">
          <a:xfrm>
            <a:off x="4788024" y="72008"/>
            <a:ext cx="0" cy="2204864"/>
          </a:xfrm>
          <a:prstGeom prst="line">
            <a:avLst/>
          </a:prstGeom>
          <a:solidFill>
            <a:schemeClr val="accent1"/>
          </a:solidFill>
          <a:ln w="9525" cap="flat" cmpd="sng" algn="ctr">
            <a:solidFill>
              <a:schemeClr val="tx1"/>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 name="Straight Connector 13"/>
          <p:cNvCxnSpPr/>
          <p:nvPr/>
        </p:nvCxnSpPr>
        <p:spPr bwMode="auto">
          <a:xfrm flipV="1">
            <a:off x="1043608" y="476672"/>
            <a:ext cx="2304256" cy="360040"/>
          </a:xfrm>
          <a:prstGeom prst="line">
            <a:avLst/>
          </a:prstGeom>
          <a:solidFill>
            <a:schemeClr val="accent1"/>
          </a:solidFill>
          <a:ln w="9525" cap="flat" cmpd="sng" algn="ctr">
            <a:solidFill>
              <a:schemeClr val="tx1"/>
            </a:solidFill>
            <a:prstDash val="solid"/>
            <a:round/>
            <a:headEnd type="none" w="med" len="med"/>
            <a:tailEnd type="none" w="med" len="med"/>
          </a:ln>
          <a:effectLst>
            <a:outerShdw dist="35921" dir="2700000" algn="ctr" rotWithShape="0">
              <a:schemeClr val="accent3">
                <a:alpha val="43000"/>
              </a:schemeClr>
            </a:outerShdw>
          </a:effectLst>
          <a:extLst/>
        </p:spPr>
      </p:cxnSp>
      <p:cxnSp>
        <p:nvCxnSpPr>
          <p:cNvPr id="15" name="Straight Connector 14"/>
          <p:cNvCxnSpPr/>
          <p:nvPr/>
        </p:nvCxnSpPr>
        <p:spPr bwMode="auto">
          <a:xfrm>
            <a:off x="1043608" y="836712"/>
            <a:ext cx="2304256" cy="360040"/>
          </a:xfrm>
          <a:prstGeom prst="line">
            <a:avLst/>
          </a:prstGeom>
          <a:solidFill>
            <a:schemeClr val="accent1"/>
          </a:solidFill>
          <a:ln w="9525" cap="flat" cmpd="sng" algn="ctr">
            <a:solidFill>
              <a:schemeClr val="tx1"/>
            </a:solidFill>
            <a:prstDash val="solid"/>
            <a:round/>
            <a:headEnd type="none" w="med" len="med"/>
            <a:tailEnd type="none" w="med" len="med"/>
          </a:ln>
          <a:effectLst>
            <a:outerShdw dist="35921" dir="2700000" algn="ctr" rotWithShape="0">
              <a:schemeClr val="accent3">
                <a:alpha val="43000"/>
              </a:schemeClr>
            </a:outerShdw>
          </a:effectLst>
          <a:extLst/>
        </p:spPr>
      </p:cxnSp>
      <p:sp>
        <p:nvSpPr>
          <p:cNvPr id="16" name="Rectangle 1031"/>
          <p:cNvSpPr txBox="1">
            <a:spLocks noChangeArrowheads="1"/>
          </p:cNvSpPr>
          <p:nvPr/>
        </p:nvSpPr>
        <p:spPr bwMode="auto">
          <a:xfrm>
            <a:off x="539552" y="1772816"/>
            <a:ext cx="3816424" cy="1440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r">
              <a:buNone/>
            </a:pPr>
            <a:r>
              <a:rPr lang="en-GB" sz="2800" kern="0" dirty="0" smtClean="0">
                <a:solidFill>
                  <a:srgbClr val="3366FF"/>
                </a:solidFill>
              </a:rPr>
              <a:t>Supermassive BH</a:t>
            </a:r>
          </a:p>
          <a:p>
            <a:pPr marL="0" indent="0" algn="r">
              <a:buNone/>
            </a:pPr>
            <a:r>
              <a:rPr lang="en-GB" sz="2800" kern="0" dirty="0" smtClean="0">
                <a:solidFill>
                  <a:srgbClr val="3366FF"/>
                </a:solidFill>
              </a:rPr>
              <a:t>Million-Billion x Sun</a:t>
            </a:r>
          </a:p>
          <a:p>
            <a:endParaRPr lang="en-GB" sz="2800" kern="0" dirty="0">
              <a:solidFill>
                <a:srgbClr val="006600"/>
              </a:solidFill>
            </a:endParaRPr>
          </a:p>
          <a:p>
            <a:endParaRPr lang="en-GB" sz="2800" kern="0" dirty="0" smtClean="0">
              <a:solidFill>
                <a:srgbClr val="006600"/>
              </a:solidFill>
            </a:endParaRPr>
          </a:p>
        </p:txBody>
      </p:sp>
      <p:sp>
        <p:nvSpPr>
          <p:cNvPr id="17" name="Rectangle 1031"/>
          <p:cNvSpPr txBox="1">
            <a:spLocks noChangeArrowheads="1"/>
          </p:cNvSpPr>
          <p:nvPr/>
        </p:nvSpPr>
        <p:spPr bwMode="auto">
          <a:xfrm>
            <a:off x="5292080" y="1772816"/>
            <a:ext cx="2808312" cy="6480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buNone/>
            </a:pPr>
            <a:r>
              <a:rPr lang="en-GB" sz="2800" kern="0" dirty="0" smtClean="0">
                <a:solidFill>
                  <a:srgbClr val="FF0000"/>
                </a:solidFill>
              </a:rPr>
              <a:t>Stellar mass BH</a:t>
            </a:r>
          </a:p>
          <a:p>
            <a:pPr marL="0" indent="0">
              <a:buNone/>
            </a:pPr>
            <a:r>
              <a:rPr lang="en-GB" sz="2800" kern="0" dirty="0" smtClean="0">
                <a:solidFill>
                  <a:srgbClr val="FF0000"/>
                </a:solidFill>
              </a:rPr>
              <a:t>10x Sun  </a:t>
            </a:r>
          </a:p>
          <a:p>
            <a:endParaRPr lang="en-GB" sz="2800" kern="0" dirty="0">
              <a:solidFill>
                <a:srgbClr val="006600"/>
              </a:solidFill>
            </a:endParaRPr>
          </a:p>
          <a:p>
            <a:endParaRPr lang="en-GB" sz="2800" kern="0" dirty="0" smtClean="0">
              <a:solidFill>
                <a:srgbClr val="006600"/>
              </a:solidFill>
            </a:endParaRPr>
          </a:p>
        </p:txBody>
      </p:sp>
      <p:sp>
        <p:nvSpPr>
          <p:cNvPr id="18" name="TextBox 17"/>
          <p:cNvSpPr txBox="1"/>
          <p:nvPr/>
        </p:nvSpPr>
        <p:spPr>
          <a:xfrm rot="16200000">
            <a:off x="7421753" y="4962363"/>
            <a:ext cx="2952328" cy="461665"/>
          </a:xfrm>
          <a:prstGeom prst="rect">
            <a:avLst/>
          </a:prstGeom>
          <a:noFill/>
        </p:spPr>
        <p:txBody>
          <a:bodyPr wrap="square" rtlCol="0">
            <a:spAutoFit/>
          </a:bodyPr>
          <a:lstStyle/>
          <a:p>
            <a:r>
              <a:rPr lang="en-US" dirty="0" smtClean="0"/>
              <a:t>NASA image</a:t>
            </a:r>
            <a:endParaRPr lang="en-US" dirty="0"/>
          </a:p>
        </p:txBody>
      </p:sp>
    </p:spTree>
    <p:extLst>
      <p:ext uri="{BB962C8B-B14F-4D97-AF65-F5344CB8AC3E}">
        <p14:creationId xmlns:p14="http://schemas.microsoft.com/office/powerpoint/2010/main" val="3086266425"/>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81" name="Picture 102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4800" y="2424113"/>
            <a:ext cx="4572000" cy="3657600"/>
          </a:xfrm>
          <a:prstGeom prst="rect">
            <a:avLst/>
          </a:prstGeom>
          <a:noFill/>
          <a:extLst>
            <a:ext uri="{909E8E84-426E-40dd-AFC4-6F175D3DCCD1}">
              <a14:hiddenFill xmlns:a14="http://schemas.microsoft.com/office/drawing/2010/main">
                <a:solidFill>
                  <a:srgbClr val="FFFFFF"/>
                </a:solidFill>
              </a14:hiddenFill>
            </a:ext>
          </a:extLst>
        </p:spPr>
      </p:pic>
      <p:sp>
        <p:nvSpPr>
          <p:cNvPr id="75782" name="Rectangle 1030"/>
          <p:cNvSpPr>
            <a:spLocks noGrp="1" noChangeArrowheads="1"/>
          </p:cNvSpPr>
          <p:nvPr>
            <p:ph type="title"/>
          </p:nvPr>
        </p:nvSpPr>
        <p:spPr>
          <a:xfrm>
            <a:off x="685800" y="109538"/>
            <a:ext cx="7772400" cy="1143000"/>
          </a:xfrm>
        </p:spPr>
        <p:txBody>
          <a:bodyPr/>
          <a:lstStyle/>
          <a:p>
            <a:r>
              <a:rPr lang="en-GB" b="1" dirty="0">
                <a:solidFill>
                  <a:srgbClr val="008000"/>
                </a:solidFill>
              </a:rPr>
              <a:t>Accretion</a:t>
            </a:r>
          </a:p>
        </p:txBody>
      </p:sp>
      <p:sp>
        <p:nvSpPr>
          <p:cNvPr id="75784" name="Rectangle 1032"/>
          <p:cNvSpPr>
            <a:spLocks noChangeArrowheads="1"/>
          </p:cNvSpPr>
          <p:nvPr/>
        </p:nvSpPr>
        <p:spPr bwMode="auto">
          <a:xfrm>
            <a:off x="4122738" y="2395538"/>
            <a:ext cx="4586287" cy="370046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GB"/>
          </a:p>
        </p:txBody>
      </p:sp>
      <p:sp>
        <p:nvSpPr>
          <p:cNvPr id="7" name="Rectangle 1031"/>
          <p:cNvSpPr txBox="1">
            <a:spLocks noChangeArrowheads="1"/>
          </p:cNvSpPr>
          <p:nvPr/>
        </p:nvSpPr>
        <p:spPr bwMode="auto">
          <a:xfrm>
            <a:off x="152400" y="1124744"/>
            <a:ext cx="3835400" cy="408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buFontTx/>
              <a:buNone/>
            </a:pPr>
            <a:endParaRPr lang="en-GB" sz="2400" kern="0" dirty="0" smtClean="0">
              <a:solidFill>
                <a:srgbClr val="FFFF99"/>
              </a:solidFill>
            </a:endParaRPr>
          </a:p>
          <a:p>
            <a:r>
              <a:rPr lang="en-GB" sz="2400" kern="0" dirty="0" smtClean="0">
                <a:solidFill>
                  <a:srgbClr val="008000"/>
                </a:solidFill>
              </a:rPr>
              <a:t>Accreting BH: huge X-ray luminosity close to event horizon </a:t>
            </a:r>
            <a:r>
              <a:rPr lang="en-GB" sz="2400" kern="0" dirty="0" err="1" smtClean="0">
                <a:solidFill>
                  <a:srgbClr val="008000"/>
                </a:solidFill>
              </a:rPr>
              <a:t>R</a:t>
            </a:r>
            <a:r>
              <a:rPr lang="en-GB" sz="2400" kern="0" baseline="-25000" dirty="0" err="1" smtClean="0">
                <a:solidFill>
                  <a:srgbClr val="008000"/>
                </a:solidFill>
              </a:rPr>
              <a:t>s</a:t>
            </a:r>
            <a:endParaRPr lang="en-GB" sz="2400" kern="0" baseline="30000" dirty="0" smtClean="0">
              <a:solidFill>
                <a:srgbClr val="008000"/>
              </a:solidFill>
            </a:endParaRPr>
          </a:p>
          <a:p>
            <a:r>
              <a:rPr lang="en-GB" sz="2400" kern="0" dirty="0" smtClean="0">
                <a:solidFill>
                  <a:srgbClr val="008000"/>
                </a:solidFill>
              </a:rPr>
              <a:t>Emission from region of strong </a:t>
            </a:r>
            <a:r>
              <a:rPr lang="en-GB" sz="2400" kern="0" dirty="0" err="1" smtClean="0">
                <a:solidFill>
                  <a:srgbClr val="008000"/>
                </a:solidFill>
              </a:rPr>
              <a:t>spacetime</a:t>
            </a:r>
            <a:r>
              <a:rPr lang="en-GB" sz="2400" kern="0" dirty="0" smtClean="0">
                <a:solidFill>
                  <a:srgbClr val="008000"/>
                </a:solidFill>
              </a:rPr>
              <a:t> curvature</a:t>
            </a:r>
          </a:p>
          <a:p>
            <a:r>
              <a:rPr lang="en-GB" sz="2400" kern="0" dirty="0" smtClean="0">
                <a:solidFill>
                  <a:srgbClr val="008000"/>
                </a:solidFill>
              </a:rPr>
              <a:t>Observational constraints on strong gravity </a:t>
            </a:r>
            <a:r>
              <a:rPr lang="en-GB" sz="2400" b="1" kern="0" dirty="0" smtClean="0">
                <a:solidFill>
                  <a:srgbClr val="008000"/>
                </a:solidFill>
              </a:rPr>
              <a:t>if </a:t>
            </a:r>
            <a:r>
              <a:rPr lang="en-GB" sz="2400" kern="0" dirty="0" smtClean="0">
                <a:solidFill>
                  <a:srgbClr val="008000"/>
                </a:solidFill>
              </a:rPr>
              <a:t>we can understand accretion! </a:t>
            </a:r>
          </a:p>
          <a:p>
            <a:endParaRPr lang="en-GB" sz="2400" kern="0" dirty="0">
              <a:solidFill>
                <a:srgbClr val="008000"/>
              </a:solidFill>
            </a:endParaRPr>
          </a:p>
        </p:txBody>
      </p:sp>
    </p:spTree>
    <p:extLst>
      <p:ext uri="{BB962C8B-B14F-4D97-AF65-F5344CB8AC3E}">
        <p14:creationId xmlns:p14="http://schemas.microsoft.com/office/powerpoint/2010/main" val="1326719928"/>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81" name="Picture 102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4800" y="2424113"/>
            <a:ext cx="4572000" cy="3657600"/>
          </a:xfrm>
          <a:prstGeom prst="rect">
            <a:avLst/>
          </a:prstGeom>
          <a:noFill/>
          <a:extLst>
            <a:ext uri="{909E8E84-426E-40dd-AFC4-6F175D3DCCD1}">
              <a14:hiddenFill xmlns:a14="http://schemas.microsoft.com/office/drawing/2010/main">
                <a:solidFill>
                  <a:srgbClr val="FFFFFF"/>
                </a:solidFill>
              </a14:hiddenFill>
            </a:ext>
          </a:extLst>
        </p:spPr>
      </p:pic>
      <p:sp>
        <p:nvSpPr>
          <p:cNvPr id="75782" name="Rectangle 1030"/>
          <p:cNvSpPr>
            <a:spLocks noGrp="1" noChangeArrowheads="1"/>
          </p:cNvSpPr>
          <p:nvPr>
            <p:ph type="title"/>
          </p:nvPr>
        </p:nvSpPr>
        <p:spPr>
          <a:xfrm>
            <a:off x="685800" y="109538"/>
            <a:ext cx="7772400" cy="1143000"/>
          </a:xfrm>
        </p:spPr>
        <p:txBody>
          <a:bodyPr/>
          <a:lstStyle/>
          <a:p>
            <a:r>
              <a:rPr lang="en-GB" b="1" dirty="0">
                <a:solidFill>
                  <a:srgbClr val="008000"/>
                </a:solidFill>
              </a:rPr>
              <a:t>Accretion</a:t>
            </a:r>
          </a:p>
        </p:txBody>
      </p:sp>
      <p:sp>
        <p:nvSpPr>
          <p:cNvPr id="75783" name="Rectangle 1031"/>
          <p:cNvSpPr>
            <a:spLocks noGrp="1" noChangeArrowheads="1"/>
          </p:cNvSpPr>
          <p:nvPr>
            <p:ph type="body" sz="half" idx="1"/>
          </p:nvPr>
        </p:nvSpPr>
        <p:spPr>
          <a:xfrm>
            <a:off x="152400" y="1124744"/>
            <a:ext cx="3835400" cy="4084637"/>
          </a:xfrm>
        </p:spPr>
        <p:txBody>
          <a:bodyPr/>
          <a:lstStyle/>
          <a:p>
            <a:pPr>
              <a:buFontTx/>
              <a:buNone/>
            </a:pPr>
            <a:endParaRPr lang="en-GB" sz="2400" dirty="0">
              <a:solidFill>
                <a:srgbClr val="FFFF99"/>
              </a:solidFill>
            </a:endParaRPr>
          </a:p>
          <a:p>
            <a:r>
              <a:rPr lang="en-GB" sz="2400" dirty="0">
                <a:solidFill>
                  <a:srgbClr val="008000"/>
                </a:solidFill>
              </a:rPr>
              <a:t>Accreting BH: huge X-ray luminosity close to event horizon </a:t>
            </a:r>
            <a:r>
              <a:rPr lang="en-GB" sz="2400" dirty="0" err="1">
                <a:solidFill>
                  <a:srgbClr val="008000"/>
                </a:solidFill>
              </a:rPr>
              <a:t>R</a:t>
            </a:r>
            <a:r>
              <a:rPr lang="en-GB" sz="2400" baseline="-25000" dirty="0" err="1">
                <a:solidFill>
                  <a:srgbClr val="008000"/>
                </a:solidFill>
              </a:rPr>
              <a:t>s</a:t>
            </a:r>
            <a:endParaRPr lang="en-GB" sz="2400" baseline="30000" dirty="0">
              <a:solidFill>
                <a:srgbClr val="008000"/>
              </a:solidFill>
            </a:endParaRPr>
          </a:p>
          <a:p>
            <a:r>
              <a:rPr lang="en-GB" sz="2400" dirty="0">
                <a:solidFill>
                  <a:srgbClr val="008000"/>
                </a:solidFill>
              </a:rPr>
              <a:t>Emission from region of strong </a:t>
            </a:r>
            <a:r>
              <a:rPr lang="en-GB" sz="2400" dirty="0" err="1">
                <a:solidFill>
                  <a:srgbClr val="008000"/>
                </a:solidFill>
              </a:rPr>
              <a:t>spacetime</a:t>
            </a:r>
            <a:r>
              <a:rPr lang="en-GB" sz="2400" dirty="0">
                <a:solidFill>
                  <a:srgbClr val="008000"/>
                </a:solidFill>
              </a:rPr>
              <a:t> curvature</a:t>
            </a:r>
          </a:p>
          <a:p>
            <a:r>
              <a:rPr lang="en-GB" sz="2400" dirty="0">
                <a:solidFill>
                  <a:srgbClr val="008000"/>
                </a:solidFill>
              </a:rPr>
              <a:t>Observational constraints on strong gravity </a:t>
            </a:r>
            <a:r>
              <a:rPr lang="en-GB" sz="2400" b="1" dirty="0">
                <a:solidFill>
                  <a:srgbClr val="008000"/>
                </a:solidFill>
              </a:rPr>
              <a:t>if </a:t>
            </a:r>
            <a:r>
              <a:rPr lang="en-GB" sz="2400" dirty="0">
                <a:solidFill>
                  <a:srgbClr val="008000"/>
                </a:solidFill>
              </a:rPr>
              <a:t>we can understand accretion! </a:t>
            </a:r>
            <a:endParaRPr lang="en-GB" sz="2400" dirty="0" smtClean="0">
              <a:solidFill>
                <a:srgbClr val="008000"/>
              </a:solidFill>
            </a:endParaRPr>
          </a:p>
          <a:p>
            <a:pPr>
              <a:lnSpc>
                <a:spcPct val="90000"/>
              </a:lnSpc>
            </a:pPr>
            <a:r>
              <a:rPr lang="en-GB" sz="2400" dirty="0" smtClean="0">
                <a:solidFill>
                  <a:srgbClr val="008000"/>
                </a:solidFill>
              </a:rPr>
              <a:t>Neutron star size ~ </a:t>
            </a:r>
            <a:r>
              <a:rPr lang="en-GB" sz="2400" dirty="0" err="1" smtClean="0">
                <a:solidFill>
                  <a:srgbClr val="008000"/>
                </a:solidFill>
              </a:rPr>
              <a:t>Risco</a:t>
            </a:r>
            <a:r>
              <a:rPr lang="en-GB" sz="2400" dirty="0" smtClean="0">
                <a:solidFill>
                  <a:srgbClr val="008000"/>
                </a:solidFill>
              </a:rPr>
              <a:t> so accretion flow sees same gravity -  then hits surface - test of event horizon (if no B field)</a:t>
            </a:r>
          </a:p>
          <a:p>
            <a:endParaRPr lang="en-GB" sz="2400" dirty="0">
              <a:solidFill>
                <a:srgbClr val="008000"/>
              </a:solidFill>
            </a:endParaRPr>
          </a:p>
        </p:txBody>
      </p:sp>
      <p:sp>
        <p:nvSpPr>
          <p:cNvPr id="75784" name="Rectangle 1032"/>
          <p:cNvSpPr>
            <a:spLocks noChangeArrowheads="1"/>
          </p:cNvSpPr>
          <p:nvPr/>
        </p:nvSpPr>
        <p:spPr bwMode="auto">
          <a:xfrm>
            <a:off x="4122738" y="2395538"/>
            <a:ext cx="4586287" cy="370046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GB"/>
          </a:p>
        </p:txBody>
      </p:sp>
      <p:sp>
        <p:nvSpPr>
          <p:cNvPr id="6" name="Freeform 15"/>
          <p:cNvSpPr>
            <a:spLocks noChangeArrowheads="1"/>
          </p:cNvSpPr>
          <p:nvPr/>
        </p:nvSpPr>
        <p:spPr bwMode="auto">
          <a:xfrm>
            <a:off x="5413375" y="3597895"/>
            <a:ext cx="1873250" cy="911225"/>
          </a:xfrm>
          <a:custGeom>
            <a:avLst/>
            <a:gdLst>
              <a:gd name="T0" fmla="*/ 0 w 1180"/>
              <a:gd name="T1" fmla="*/ 410 h 574"/>
              <a:gd name="T2" fmla="*/ 137 w 1180"/>
              <a:gd name="T3" fmla="*/ 200 h 574"/>
              <a:gd name="T4" fmla="*/ 284 w 1180"/>
              <a:gd name="T5" fmla="*/ 62 h 574"/>
              <a:gd name="T6" fmla="*/ 513 w 1180"/>
              <a:gd name="T7" fmla="*/ 0 h 574"/>
              <a:gd name="T8" fmla="*/ 855 w 1180"/>
              <a:gd name="T9" fmla="*/ 42 h 574"/>
              <a:gd name="T10" fmla="*/ 1079 w 1180"/>
              <a:gd name="T11" fmla="*/ 172 h 574"/>
              <a:gd name="T12" fmla="*/ 1180 w 1180"/>
              <a:gd name="T13" fmla="*/ 419 h 574"/>
              <a:gd name="T14" fmla="*/ 1008 w 1180"/>
              <a:gd name="T15" fmla="*/ 505 h 574"/>
              <a:gd name="T16" fmla="*/ 750 w 1180"/>
              <a:gd name="T17" fmla="*/ 574 h 574"/>
              <a:gd name="T18" fmla="*/ 384 w 1180"/>
              <a:gd name="T19" fmla="*/ 574 h 574"/>
              <a:gd name="T20" fmla="*/ 165 w 1180"/>
              <a:gd name="T21" fmla="*/ 529 h 574"/>
              <a:gd name="T22" fmla="*/ 55 w 1180"/>
              <a:gd name="T23" fmla="*/ 474 h 574"/>
              <a:gd name="T24" fmla="*/ 0 w 1180"/>
              <a:gd name="T25" fmla="*/ 410 h 5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80" h="574">
                <a:moveTo>
                  <a:pt x="0" y="410"/>
                </a:moveTo>
                <a:lnTo>
                  <a:pt x="137" y="200"/>
                </a:lnTo>
                <a:lnTo>
                  <a:pt x="284" y="62"/>
                </a:lnTo>
                <a:lnTo>
                  <a:pt x="513" y="0"/>
                </a:lnTo>
                <a:lnTo>
                  <a:pt x="855" y="42"/>
                </a:lnTo>
                <a:lnTo>
                  <a:pt x="1079" y="172"/>
                </a:lnTo>
                <a:lnTo>
                  <a:pt x="1180" y="419"/>
                </a:lnTo>
                <a:lnTo>
                  <a:pt x="1008" y="505"/>
                </a:lnTo>
                <a:lnTo>
                  <a:pt x="750" y="574"/>
                </a:lnTo>
                <a:lnTo>
                  <a:pt x="384" y="574"/>
                </a:lnTo>
                <a:lnTo>
                  <a:pt x="165" y="529"/>
                </a:lnTo>
                <a:lnTo>
                  <a:pt x="55" y="474"/>
                </a:lnTo>
                <a:lnTo>
                  <a:pt x="0" y="410"/>
                </a:lnTo>
                <a:close/>
              </a:path>
            </a:pathLst>
          </a:custGeom>
          <a:gradFill rotWithShape="0">
            <a:gsLst>
              <a:gs pos="0">
                <a:srgbClr val="99CCFF"/>
              </a:gs>
              <a:gs pos="100000">
                <a:srgbClr val="465E75"/>
              </a:gs>
            </a:gsLst>
            <a:lin ang="162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GB"/>
          </a:p>
        </p:txBody>
      </p:sp>
    </p:spTree>
    <p:extLst>
      <p:ext uri="{BB962C8B-B14F-4D97-AF65-F5344CB8AC3E}">
        <p14:creationId xmlns:p14="http://schemas.microsoft.com/office/powerpoint/2010/main" val="318747647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3"/>
          <p:cNvSpPr>
            <a:spLocks noGrp="1" noChangeArrowheads="1"/>
          </p:cNvSpPr>
          <p:nvPr>
            <p:ph type="body" sz="half" idx="1"/>
          </p:nvPr>
        </p:nvSpPr>
        <p:spPr>
          <a:xfrm>
            <a:off x="328613" y="1187450"/>
            <a:ext cx="4171950" cy="4630738"/>
          </a:xfrm>
        </p:spPr>
        <p:txBody>
          <a:bodyPr/>
          <a:lstStyle/>
          <a:p>
            <a:pPr eaLnBrk="1" hangingPunct="1">
              <a:lnSpc>
                <a:spcPct val="90000"/>
              </a:lnSpc>
              <a:defRPr/>
            </a:pPr>
            <a:r>
              <a:rPr lang="en-GB" sz="2400" dirty="0" smtClean="0">
                <a:solidFill>
                  <a:srgbClr val="008000"/>
                </a:solidFill>
              </a:rPr>
              <a:t>Plot </a:t>
            </a:r>
            <a:r>
              <a:rPr lang="en-GB" sz="2400" dirty="0" err="1" smtClean="0">
                <a:solidFill>
                  <a:srgbClr val="008000"/>
                </a:solidFill>
                <a:latin typeface="Symbol" pitchFamily="18" charset="2"/>
              </a:rPr>
              <a:t>n</a:t>
            </a:r>
            <a:r>
              <a:rPr lang="en-GB" sz="2400" dirty="0" err="1" smtClean="0">
                <a:solidFill>
                  <a:srgbClr val="008000"/>
                </a:solidFill>
              </a:rPr>
              <a:t>f</a:t>
            </a:r>
            <a:r>
              <a:rPr lang="en-GB" sz="2400" dirty="0" smtClean="0">
                <a:solidFill>
                  <a:srgbClr val="008000"/>
                </a:solidFill>
              </a:rPr>
              <a:t>(</a:t>
            </a:r>
            <a:r>
              <a:rPr lang="en-GB" sz="2400" dirty="0" smtClean="0">
                <a:solidFill>
                  <a:srgbClr val="008000"/>
                </a:solidFill>
                <a:latin typeface="Symbol" pitchFamily="18" charset="2"/>
              </a:rPr>
              <a:t>n</a:t>
            </a:r>
            <a:r>
              <a:rPr lang="en-GB" sz="2400" dirty="0" smtClean="0">
                <a:solidFill>
                  <a:srgbClr val="008000"/>
                </a:solidFill>
              </a:rPr>
              <a:t>) as this peaks at energy where power output of source peaks. </a:t>
            </a:r>
          </a:p>
          <a:p>
            <a:pPr eaLnBrk="1" hangingPunct="1">
              <a:lnSpc>
                <a:spcPct val="90000"/>
              </a:lnSpc>
              <a:defRPr/>
            </a:pPr>
            <a:r>
              <a:rPr lang="en-GB" sz="2400" dirty="0" smtClean="0">
                <a:solidFill>
                  <a:srgbClr val="008000"/>
                </a:solidFill>
              </a:rPr>
              <a:t>N(E)=AE </a:t>
            </a:r>
            <a:r>
              <a:rPr lang="en-GB" sz="2400" baseline="30000" dirty="0" smtClean="0">
                <a:solidFill>
                  <a:srgbClr val="008000"/>
                </a:solidFill>
                <a:latin typeface="Symbol" pitchFamily="18" charset="2"/>
              </a:rPr>
              <a:t>-G</a:t>
            </a:r>
          </a:p>
          <a:p>
            <a:pPr eaLnBrk="1" hangingPunct="1">
              <a:lnSpc>
                <a:spcPct val="90000"/>
              </a:lnSpc>
              <a:defRPr/>
            </a:pPr>
            <a:r>
              <a:rPr lang="en-GB" sz="2400" dirty="0" smtClean="0">
                <a:solidFill>
                  <a:srgbClr val="008000"/>
                </a:solidFill>
              </a:rPr>
              <a:t>F(E)=EN(E)= AE</a:t>
            </a:r>
            <a:r>
              <a:rPr lang="en-GB" sz="2400" baseline="30000" dirty="0" smtClean="0">
                <a:solidFill>
                  <a:srgbClr val="008000"/>
                </a:solidFill>
                <a:latin typeface="Symbol" pitchFamily="18" charset="2"/>
              </a:rPr>
              <a:t>-G+1</a:t>
            </a:r>
            <a:r>
              <a:rPr lang="en-GB" sz="2400" dirty="0" smtClean="0">
                <a:solidFill>
                  <a:srgbClr val="008000"/>
                </a:solidFill>
              </a:rPr>
              <a:t>=AE</a:t>
            </a:r>
            <a:r>
              <a:rPr lang="en-GB" sz="2400" baseline="30000" dirty="0" smtClean="0">
                <a:solidFill>
                  <a:srgbClr val="008000"/>
                </a:solidFill>
              </a:rPr>
              <a:t>-</a:t>
            </a:r>
            <a:r>
              <a:rPr lang="en-GB" sz="2400" baseline="30000" dirty="0" smtClean="0">
                <a:solidFill>
                  <a:srgbClr val="008000"/>
                </a:solidFill>
                <a:latin typeface="Symbol" pitchFamily="18" charset="2"/>
              </a:rPr>
              <a:t>a</a:t>
            </a:r>
          </a:p>
          <a:p>
            <a:pPr marL="0" indent="0" eaLnBrk="1" hangingPunct="1">
              <a:lnSpc>
                <a:spcPct val="90000"/>
              </a:lnSpc>
              <a:buFontTx/>
              <a:buNone/>
              <a:defRPr/>
            </a:pPr>
            <a:r>
              <a:rPr lang="en-GB" sz="2400" baseline="30000" dirty="0">
                <a:solidFill>
                  <a:srgbClr val="008000"/>
                </a:solidFill>
                <a:latin typeface="Symbol" pitchFamily="18" charset="2"/>
              </a:rPr>
              <a:t> </a:t>
            </a:r>
            <a:r>
              <a:rPr lang="en-GB" sz="2400" dirty="0" smtClean="0">
                <a:solidFill>
                  <a:srgbClr val="008000"/>
                </a:solidFill>
                <a:latin typeface="Symbol" pitchFamily="18" charset="2"/>
              </a:rPr>
              <a:t>    a=G-1</a:t>
            </a:r>
          </a:p>
          <a:p>
            <a:pPr eaLnBrk="1" hangingPunct="1">
              <a:lnSpc>
                <a:spcPct val="90000"/>
              </a:lnSpc>
              <a:defRPr/>
            </a:pPr>
            <a:endParaRPr lang="en-GB" sz="2400" dirty="0" smtClean="0">
              <a:solidFill>
                <a:srgbClr val="008000"/>
              </a:solidFill>
            </a:endParaRPr>
          </a:p>
          <a:p>
            <a:pPr eaLnBrk="1" hangingPunct="1">
              <a:lnSpc>
                <a:spcPct val="90000"/>
              </a:lnSpc>
              <a:buFontTx/>
              <a:buNone/>
              <a:defRPr/>
            </a:pPr>
            <a:endParaRPr lang="en-GB" sz="2400" dirty="0" smtClean="0">
              <a:solidFill>
                <a:srgbClr val="008000"/>
              </a:solidFill>
            </a:endParaRPr>
          </a:p>
          <a:p>
            <a:pPr eaLnBrk="1" hangingPunct="1">
              <a:lnSpc>
                <a:spcPct val="90000"/>
              </a:lnSpc>
              <a:buFontTx/>
              <a:buNone/>
              <a:defRPr/>
            </a:pPr>
            <a:endParaRPr lang="en-GB" sz="2400" dirty="0" smtClean="0">
              <a:solidFill>
                <a:srgbClr val="008000"/>
              </a:solidFill>
            </a:endParaRPr>
          </a:p>
          <a:p>
            <a:pPr eaLnBrk="1" hangingPunct="1">
              <a:lnSpc>
                <a:spcPct val="90000"/>
              </a:lnSpc>
              <a:defRPr/>
            </a:pPr>
            <a:endParaRPr lang="en-GB" sz="2400" dirty="0" smtClean="0">
              <a:solidFill>
                <a:srgbClr val="008000"/>
              </a:solidFill>
            </a:endParaRPr>
          </a:p>
        </p:txBody>
      </p:sp>
      <p:sp>
        <p:nvSpPr>
          <p:cNvPr id="26627" name="Rectangle 5"/>
          <p:cNvSpPr>
            <a:spLocks noChangeArrowheads="1"/>
          </p:cNvSpPr>
          <p:nvPr/>
        </p:nvSpPr>
        <p:spPr bwMode="auto">
          <a:xfrm>
            <a:off x="709613" y="119063"/>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r>
              <a:rPr lang="en-GB" sz="4400" b="1">
                <a:solidFill>
                  <a:srgbClr val="008000"/>
                </a:solidFill>
              </a:rPr>
              <a:t>Spectra</a:t>
            </a:r>
          </a:p>
        </p:txBody>
      </p:sp>
      <p:sp>
        <p:nvSpPr>
          <p:cNvPr id="26628" name="Line 16"/>
          <p:cNvSpPr>
            <a:spLocks noChangeShapeType="1"/>
          </p:cNvSpPr>
          <p:nvPr/>
        </p:nvSpPr>
        <p:spPr bwMode="auto">
          <a:xfrm>
            <a:off x="5153025" y="5021263"/>
            <a:ext cx="3686175" cy="0"/>
          </a:xfrm>
          <a:prstGeom prst="line">
            <a:avLst/>
          </a:prstGeom>
          <a:noFill/>
          <a:ln w="38100">
            <a:solidFill>
              <a:schemeClr val="tx1"/>
            </a:solidFill>
            <a:round/>
            <a:headEn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endParaRPr lang="en-GB"/>
          </a:p>
        </p:txBody>
      </p:sp>
      <p:sp>
        <p:nvSpPr>
          <p:cNvPr id="26629" name="Line 17"/>
          <p:cNvSpPr>
            <a:spLocks noChangeShapeType="1"/>
          </p:cNvSpPr>
          <p:nvPr/>
        </p:nvSpPr>
        <p:spPr bwMode="auto">
          <a:xfrm rot="-5400000">
            <a:off x="3336925" y="3205163"/>
            <a:ext cx="3686175" cy="0"/>
          </a:xfrm>
          <a:prstGeom prst="line">
            <a:avLst/>
          </a:prstGeom>
          <a:noFill/>
          <a:ln w="38100">
            <a:solidFill>
              <a:schemeClr val="tx1"/>
            </a:solidFill>
            <a:round/>
            <a:headEn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endParaRPr lang="en-GB"/>
          </a:p>
        </p:txBody>
      </p:sp>
      <p:sp>
        <p:nvSpPr>
          <p:cNvPr id="26630" name="Rectangle 19"/>
          <p:cNvSpPr>
            <a:spLocks noChangeArrowheads="1"/>
          </p:cNvSpPr>
          <p:nvPr/>
        </p:nvSpPr>
        <p:spPr bwMode="auto">
          <a:xfrm rot="16200000">
            <a:off x="3834606" y="2158059"/>
            <a:ext cx="1760537" cy="463846"/>
          </a:xfrm>
          <a:prstGeom prst="rect">
            <a:avLst/>
          </a:prstGeom>
          <a:noFill/>
          <a:ln w="9525">
            <a:no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r>
              <a:rPr lang="en-GB"/>
              <a:t>Log</a:t>
            </a:r>
            <a:r>
              <a:rPr lang="en-GB">
                <a:latin typeface="Symbol" pitchFamily="18" charset="2"/>
              </a:rPr>
              <a:t> E</a:t>
            </a:r>
            <a:r>
              <a:rPr lang="en-GB"/>
              <a:t>f(</a:t>
            </a:r>
            <a:r>
              <a:rPr lang="en-GB">
                <a:latin typeface="Symbol" pitchFamily="18" charset="2"/>
              </a:rPr>
              <a:t>E</a:t>
            </a:r>
            <a:r>
              <a:rPr lang="en-GB"/>
              <a:t>)</a:t>
            </a:r>
            <a:endParaRPr lang="en-US"/>
          </a:p>
        </p:txBody>
      </p:sp>
      <p:sp>
        <p:nvSpPr>
          <p:cNvPr id="26631" name="Rectangle 20"/>
          <p:cNvSpPr>
            <a:spLocks noChangeArrowheads="1"/>
          </p:cNvSpPr>
          <p:nvPr/>
        </p:nvSpPr>
        <p:spPr bwMode="auto">
          <a:xfrm>
            <a:off x="7146925" y="5086350"/>
            <a:ext cx="1760538" cy="463846"/>
          </a:xfrm>
          <a:prstGeom prst="rect">
            <a:avLst/>
          </a:prstGeom>
          <a:noFill/>
          <a:ln w="9525">
            <a:no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r>
              <a:rPr lang="en-GB"/>
              <a:t>Log</a:t>
            </a:r>
            <a:r>
              <a:rPr lang="en-GB">
                <a:latin typeface="Symbol" pitchFamily="18" charset="2"/>
              </a:rPr>
              <a:t> E</a:t>
            </a:r>
            <a:endParaRPr lang="en-US"/>
          </a:p>
        </p:txBody>
      </p:sp>
      <p:sp>
        <p:nvSpPr>
          <p:cNvPr id="26632" name="Line 21"/>
          <p:cNvSpPr>
            <a:spLocks noChangeShapeType="1"/>
          </p:cNvSpPr>
          <p:nvPr/>
        </p:nvSpPr>
        <p:spPr bwMode="auto">
          <a:xfrm>
            <a:off x="5443538" y="1733550"/>
            <a:ext cx="3133725" cy="1350963"/>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endParaRPr lang="en-GB"/>
          </a:p>
        </p:txBody>
      </p:sp>
      <p:sp>
        <p:nvSpPr>
          <p:cNvPr id="26633" name="Text Box 23"/>
          <p:cNvSpPr txBox="1">
            <a:spLocks noChangeArrowheads="1"/>
          </p:cNvSpPr>
          <p:nvPr/>
        </p:nvSpPr>
        <p:spPr bwMode="auto">
          <a:xfrm>
            <a:off x="5383213" y="3292475"/>
            <a:ext cx="3019425" cy="15525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GB">
                <a:solidFill>
                  <a:srgbClr val="FF0000"/>
                </a:solidFill>
              </a:rPr>
              <a:t>Soft spectrum</a:t>
            </a:r>
          </a:p>
          <a:p>
            <a:pPr eaLnBrk="1" hangingPunct="1">
              <a:spcBef>
                <a:spcPct val="50000"/>
              </a:spcBef>
            </a:pPr>
            <a:r>
              <a:rPr lang="en-GB">
                <a:solidFill>
                  <a:srgbClr val="FF0000"/>
                </a:solidFill>
              </a:rPr>
              <a:t>Most power at low E </a:t>
            </a:r>
          </a:p>
          <a:p>
            <a:pPr eaLnBrk="1" hangingPunct="1">
              <a:spcBef>
                <a:spcPct val="50000"/>
              </a:spcBef>
            </a:pPr>
            <a:r>
              <a:rPr lang="en-GB">
                <a:solidFill>
                  <a:srgbClr val="FF0000"/>
                </a:solidFill>
                <a:latin typeface="Symbol" pitchFamily="18" charset="2"/>
              </a:rPr>
              <a:t>a&gt;1 G&gt;2</a:t>
            </a:r>
            <a:endParaRPr lang="en-US">
              <a:solidFill>
                <a:srgbClr val="FF0000"/>
              </a:solidFill>
              <a:latin typeface="Symbol" pitchFamily="18" charset="2"/>
            </a:endParaRPr>
          </a:p>
        </p:txBody>
      </p:sp>
      <p:sp>
        <p:nvSpPr>
          <p:cNvPr id="26634" name="Text Box 24"/>
          <p:cNvSpPr txBox="1">
            <a:spLocks noChangeArrowheads="1"/>
          </p:cNvSpPr>
          <p:nvPr/>
        </p:nvSpPr>
        <p:spPr bwMode="auto">
          <a:xfrm>
            <a:off x="493713" y="6154738"/>
            <a:ext cx="8359775" cy="94397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eaLnBrk="1" hangingPunct="1">
              <a:lnSpc>
                <a:spcPct val="80000"/>
              </a:lnSpc>
              <a:spcBef>
                <a:spcPct val="20000"/>
              </a:spcBef>
            </a:pPr>
            <a:r>
              <a:rPr lang="en-GB" dirty="0" err="1">
                <a:solidFill>
                  <a:srgbClr val="008000"/>
                </a:solidFill>
              </a:rPr>
              <a:t>dL</a:t>
            </a:r>
            <a:r>
              <a:rPr lang="en-GB" dirty="0">
                <a:solidFill>
                  <a:srgbClr val="008000"/>
                </a:solidFill>
              </a:rPr>
              <a:t>=  F(E) </a:t>
            </a:r>
            <a:r>
              <a:rPr lang="en-GB" dirty="0" err="1">
                <a:solidFill>
                  <a:srgbClr val="008000"/>
                </a:solidFill>
              </a:rPr>
              <a:t>dE</a:t>
            </a:r>
            <a:r>
              <a:rPr lang="en-GB" dirty="0">
                <a:solidFill>
                  <a:srgbClr val="008000"/>
                </a:solidFill>
              </a:rPr>
              <a:t> =  EF(E) </a:t>
            </a:r>
            <a:r>
              <a:rPr lang="en-GB" dirty="0" err="1">
                <a:solidFill>
                  <a:srgbClr val="008000"/>
                </a:solidFill>
              </a:rPr>
              <a:t>dE</a:t>
            </a:r>
            <a:r>
              <a:rPr lang="en-GB" dirty="0">
                <a:solidFill>
                  <a:srgbClr val="008000"/>
                </a:solidFill>
              </a:rPr>
              <a:t>/E = EF(E) </a:t>
            </a:r>
            <a:r>
              <a:rPr lang="en-GB" dirty="0" err="1">
                <a:solidFill>
                  <a:srgbClr val="008000"/>
                </a:solidFill>
              </a:rPr>
              <a:t>dlog</a:t>
            </a:r>
            <a:r>
              <a:rPr lang="en-GB" dirty="0">
                <a:solidFill>
                  <a:srgbClr val="008000"/>
                </a:solidFill>
              </a:rPr>
              <a:t> E</a:t>
            </a:r>
          </a:p>
          <a:p>
            <a:pPr eaLnBrk="1" hangingPunct="1">
              <a:spcBef>
                <a:spcPct val="50000"/>
              </a:spcBef>
            </a:pPr>
            <a:endParaRPr lang="en-US" dirty="0">
              <a:solidFill>
                <a:srgbClr val="008000"/>
              </a:solidFill>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body" sz="half" idx="1"/>
          </p:nvPr>
        </p:nvSpPr>
        <p:spPr>
          <a:xfrm>
            <a:off x="328613" y="1187450"/>
            <a:ext cx="4171950" cy="4630738"/>
          </a:xfrm>
        </p:spPr>
        <p:txBody>
          <a:bodyPr/>
          <a:lstStyle/>
          <a:p>
            <a:pPr eaLnBrk="1" hangingPunct="1">
              <a:defRPr/>
            </a:pPr>
            <a:r>
              <a:rPr lang="en-GB" sz="2400" dirty="0" smtClean="0">
                <a:solidFill>
                  <a:srgbClr val="008000"/>
                </a:solidFill>
              </a:rPr>
              <a:t>Plot </a:t>
            </a:r>
            <a:r>
              <a:rPr lang="en-GB" sz="2400" dirty="0" err="1" smtClean="0">
                <a:solidFill>
                  <a:srgbClr val="008000"/>
                </a:solidFill>
                <a:latin typeface="Symbol" pitchFamily="18" charset="2"/>
              </a:rPr>
              <a:t>n</a:t>
            </a:r>
            <a:r>
              <a:rPr lang="en-GB" sz="2400" dirty="0" err="1" smtClean="0">
                <a:solidFill>
                  <a:srgbClr val="008000"/>
                </a:solidFill>
              </a:rPr>
              <a:t>f</a:t>
            </a:r>
            <a:r>
              <a:rPr lang="en-GB" sz="2400" dirty="0" smtClean="0">
                <a:solidFill>
                  <a:srgbClr val="008000"/>
                </a:solidFill>
              </a:rPr>
              <a:t>(</a:t>
            </a:r>
            <a:r>
              <a:rPr lang="en-GB" sz="2400" dirty="0" smtClean="0">
                <a:solidFill>
                  <a:srgbClr val="008000"/>
                </a:solidFill>
                <a:latin typeface="Symbol" pitchFamily="18" charset="2"/>
              </a:rPr>
              <a:t>n</a:t>
            </a:r>
            <a:r>
              <a:rPr lang="en-GB" sz="2400" dirty="0" smtClean="0">
                <a:solidFill>
                  <a:srgbClr val="008000"/>
                </a:solidFill>
              </a:rPr>
              <a:t>) as this peaks at energy where power output of source peaks. </a:t>
            </a:r>
          </a:p>
          <a:p>
            <a:pPr eaLnBrk="1" hangingPunct="1">
              <a:lnSpc>
                <a:spcPct val="90000"/>
              </a:lnSpc>
              <a:defRPr/>
            </a:pPr>
            <a:r>
              <a:rPr lang="en-GB" sz="2400" dirty="0" smtClean="0">
                <a:solidFill>
                  <a:srgbClr val="008000"/>
                </a:solidFill>
              </a:rPr>
              <a:t>N(E)=AE </a:t>
            </a:r>
            <a:r>
              <a:rPr lang="en-GB" sz="2400" baseline="30000" dirty="0" smtClean="0">
                <a:solidFill>
                  <a:srgbClr val="008000"/>
                </a:solidFill>
                <a:latin typeface="Symbol" pitchFamily="18" charset="2"/>
              </a:rPr>
              <a:t>-G</a:t>
            </a:r>
          </a:p>
          <a:p>
            <a:pPr eaLnBrk="1" hangingPunct="1">
              <a:lnSpc>
                <a:spcPct val="90000"/>
              </a:lnSpc>
              <a:defRPr/>
            </a:pPr>
            <a:r>
              <a:rPr lang="en-GB" sz="2400" dirty="0" smtClean="0">
                <a:solidFill>
                  <a:srgbClr val="008000"/>
                </a:solidFill>
              </a:rPr>
              <a:t>F(E)=EN(E)= AE</a:t>
            </a:r>
            <a:r>
              <a:rPr lang="en-GB" sz="2400" baseline="30000" dirty="0" smtClean="0">
                <a:solidFill>
                  <a:srgbClr val="008000"/>
                </a:solidFill>
                <a:latin typeface="Symbol" pitchFamily="18" charset="2"/>
              </a:rPr>
              <a:t>-G+1</a:t>
            </a:r>
            <a:r>
              <a:rPr lang="en-GB" sz="2400" dirty="0" smtClean="0">
                <a:solidFill>
                  <a:srgbClr val="008000"/>
                </a:solidFill>
              </a:rPr>
              <a:t>=AE</a:t>
            </a:r>
            <a:r>
              <a:rPr lang="en-GB" sz="2400" baseline="30000" dirty="0" smtClean="0">
                <a:solidFill>
                  <a:srgbClr val="008000"/>
                </a:solidFill>
              </a:rPr>
              <a:t>-</a:t>
            </a:r>
            <a:r>
              <a:rPr lang="en-GB" sz="2400" baseline="30000" dirty="0" smtClean="0">
                <a:solidFill>
                  <a:srgbClr val="008000"/>
                </a:solidFill>
                <a:latin typeface="Symbol" pitchFamily="18" charset="2"/>
              </a:rPr>
              <a:t>a</a:t>
            </a:r>
          </a:p>
          <a:p>
            <a:pPr marL="0" indent="0" eaLnBrk="1" hangingPunct="1">
              <a:lnSpc>
                <a:spcPct val="90000"/>
              </a:lnSpc>
              <a:buFontTx/>
              <a:buNone/>
              <a:defRPr/>
            </a:pPr>
            <a:r>
              <a:rPr lang="en-GB" sz="2400" baseline="30000" dirty="0" smtClean="0">
                <a:solidFill>
                  <a:srgbClr val="008000"/>
                </a:solidFill>
                <a:latin typeface="Symbol" pitchFamily="18" charset="2"/>
              </a:rPr>
              <a:t> </a:t>
            </a:r>
            <a:r>
              <a:rPr lang="en-GB" sz="2400" dirty="0" smtClean="0">
                <a:solidFill>
                  <a:srgbClr val="008000"/>
                </a:solidFill>
                <a:latin typeface="Symbol" pitchFamily="18" charset="2"/>
              </a:rPr>
              <a:t>    a=G-1</a:t>
            </a:r>
          </a:p>
          <a:p>
            <a:pPr eaLnBrk="1" hangingPunct="1">
              <a:defRPr/>
            </a:pPr>
            <a:endParaRPr lang="en-GB" sz="2400" dirty="0" smtClean="0">
              <a:solidFill>
                <a:srgbClr val="008000"/>
              </a:solidFill>
            </a:endParaRPr>
          </a:p>
          <a:p>
            <a:pPr eaLnBrk="1" hangingPunct="1">
              <a:defRPr/>
            </a:pPr>
            <a:endParaRPr lang="en-GB" sz="2400" dirty="0" smtClean="0">
              <a:solidFill>
                <a:srgbClr val="008000"/>
              </a:solidFill>
            </a:endParaRPr>
          </a:p>
          <a:p>
            <a:pPr eaLnBrk="1" hangingPunct="1">
              <a:buFontTx/>
              <a:buNone/>
              <a:defRPr/>
            </a:pPr>
            <a:endParaRPr lang="en-GB" sz="2400" dirty="0" smtClean="0">
              <a:solidFill>
                <a:srgbClr val="008000"/>
              </a:solidFill>
            </a:endParaRPr>
          </a:p>
          <a:p>
            <a:pPr eaLnBrk="1" hangingPunct="1">
              <a:buFontTx/>
              <a:buNone/>
              <a:defRPr/>
            </a:pPr>
            <a:endParaRPr lang="en-GB" sz="2400" dirty="0" smtClean="0">
              <a:solidFill>
                <a:srgbClr val="008000"/>
              </a:solidFill>
            </a:endParaRPr>
          </a:p>
          <a:p>
            <a:pPr eaLnBrk="1" hangingPunct="1">
              <a:defRPr/>
            </a:pPr>
            <a:endParaRPr lang="en-GB" sz="2400" dirty="0" smtClean="0">
              <a:solidFill>
                <a:srgbClr val="008000"/>
              </a:solidFill>
            </a:endParaRPr>
          </a:p>
        </p:txBody>
      </p:sp>
      <p:sp>
        <p:nvSpPr>
          <p:cNvPr id="27651" name="Rectangle 3"/>
          <p:cNvSpPr>
            <a:spLocks noChangeArrowheads="1"/>
          </p:cNvSpPr>
          <p:nvPr/>
        </p:nvSpPr>
        <p:spPr bwMode="auto">
          <a:xfrm>
            <a:off x="709613" y="119063"/>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r>
              <a:rPr lang="en-GB" sz="4400" b="1">
                <a:solidFill>
                  <a:srgbClr val="008000"/>
                </a:solidFill>
              </a:rPr>
              <a:t>Spectra</a:t>
            </a:r>
          </a:p>
        </p:txBody>
      </p:sp>
      <p:sp>
        <p:nvSpPr>
          <p:cNvPr id="27652" name="Text Box 4"/>
          <p:cNvSpPr txBox="1">
            <a:spLocks noChangeArrowheads="1"/>
          </p:cNvSpPr>
          <p:nvPr/>
        </p:nvSpPr>
        <p:spPr bwMode="auto">
          <a:xfrm>
            <a:off x="493713" y="6154738"/>
            <a:ext cx="8359775" cy="94397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eaLnBrk="1" hangingPunct="1">
              <a:lnSpc>
                <a:spcPct val="80000"/>
              </a:lnSpc>
              <a:spcBef>
                <a:spcPct val="20000"/>
              </a:spcBef>
            </a:pPr>
            <a:r>
              <a:rPr lang="en-GB">
                <a:solidFill>
                  <a:srgbClr val="008000"/>
                </a:solidFill>
              </a:rPr>
              <a:t>dL=  F(E) dE =  EF(E) dE/E = EF(E) dlog E</a:t>
            </a:r>
          </a:p>
          <a:p>
            <a:pPr eaLnBrk="1" hangingPunct="1">
              <a:spcBef>
                <a:spcPct val="50000"/>
              </a:spcBef>
            </a:pPr>
            <a:endParaRPr lang="en-US">
              <a:solidFill>
                <a:srgbClr val="008000"/>
              </a:solidFill>
            </a:endParaRPr>
          </a:p>
        </p:txBody>
      </p:sp>
      <p:sp>
        <p:nvSpPr>
          <p:cNvPr id="27653" name="Line 5"/>
          <p:cNvSpPr>
            <a:spLocks noChangeShapeType="1"/>
          </p:cNvSpPr>
          <p:nvPr/>
        </p:nvSpPr>
        <p:spPr bwMode="auto">
          <a:xfrm>
            <a:off x="5153025" y="5021263"/>
            <a:ext cx="3686175" cy="0"/>
          </a:xfrm>
          <a:prstGeom prst="line">
            <a:avLst/>
          </a:prstGeom>
          <a:noFill/>
          <a:ln w="38100">
            <a:solidFill>
              <a:schemeClr val="tx1"/>
            </a:solidFill>
            <a:round/>
            <a:headEn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endParaRPr lang="en-GB"/>
          </a:p>
        </p:txBody>
      </p:sp>
      <p:sp>
        <p:nvSpPr>
          <p:cNvPr id="27654" name="Line 6"/>
          <p:cNvSpPr>
            <a:spLocks noChangeShapeType="1"/>
          </p:cNvSpPr>
          <p:nvPr/>
        </p:nvSpPr>
        <p:spPr bwMode="auto">
          <a:xfrm rot="-5400000">
            <a:off x="3336925" y="3205163"/>
            <a:ext cx="3686175" cy="0"/>
          </a:xfrm>
          <a:prstGeom prst="line">
            <a:avLst/>
          </a:prstGeom>
          <a:noFill/>
          <a:ln w="38100">
            <a:solidFill>
              <a:schemeClr val="tx1"/>
            </a:solidFill>
            <a:round/>
            <a:headEn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endParaRPr lang="en-GB"/>
          </a:p>
        </p:txBody>
      </p:sp>
      <p:sp>
        <p:nvSpPr>
          <p:cNvPr id="27655" name="Rectangle 7"/>
          <p:cNvSpPr>
            <a:spLocks noChangeArrowheads="1"/>
          </p:cNvSpPr>
          <p:nvPr/>
        </p:nvSpPr>
        <p:spPr bwMode="auto">
          <a:xfrm rot="16200000">
            <a:off x="3834606" y="2158059"/>
            <a:ext cx="1760537" cy="46384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r>
              <a:rPr lang="en-GB" dirty="0"/>
              <a:t>Log</a:t>
            </a:r>
            <a:r>
              <a:rPr lang="en-GB" dirty="0">
                <a:latin typeface="Symbol" pitchFamily="18" charset="2"/>
              </a:rPr>
              <a:t> </a:t>
            </a:r>
            <a:r>
              <a:rPr lang="en-GB" dirty="0" err="1">
                <a:latin typeface="Symbol" pitchFamily="18" charset="2"/>
              </a:rPr>
              <a:t>E</a:t>
            </a:r>
            <a:r>
              <a:rPr lang="en-GB" dirty="0" err="1"/>
              <a:t>f</a:t>
            </a:r>
            <a:r>
              <a:rPr lang="en-GB" dirty="0"/>
              <a:t>(</a:t>
            </a:r>
            <a:r>
              <a:rPr lang="en-GB" dirty="0">
                <a:latin typeface="Symbol" pitchFamily="18" charset="2"/>
              </a:rPr>
              <a:t>E</a:t>
            </a:r>
            <a:r>
              <a:rPr lang="en-GB" dirty="0"/>
              <a:t>)</a:t>
            </a:r>
            <a:endParaRPr lang="en-US" dirty="0"/>
          </a:p>
        </p:txBody>
      </p:sp>
      <p:sp>
        <p:nvSpPr>
          <p:cNvPr id="27656" name="Rectangle 8"/>
          <p:cNvSpPr>
            <a:spLocks noChangeArrowheads="1"/>
          </p:cNvSpPr>
          <p:nvPr/>
        </p:nvSpPr>
        <p:spPr bwMode="auto">
          <a:xfrm>
            <a:off x="7146925" y="5086350"/>
            <a:ext cx="1760538" cy="46384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r>
              <a:rPr lang="en-GB"/>
              <a:t>Log</a:t>
            </a:r>
            <a:r>
              <a:rPr lang="en-GB">
                <a:latin typeface="Symbol" pitchFamily="18" charset="2"/>
              </a:rPr>
              <a:t> E</a:t>
            </a:r>
            <a:endParaRPr lang="en-US"/>
          </a:p>
        </p:txBody>
      </p:sp>
      <p:sp>
        <p:nvSpPr>
          <p:cNvPr id="27657" name="Line 10"/>
          <p:cNvSpPr>
            <a:spLocks noChangeShapeType="1"/>
          </p:cNvSpPr>
          <p:nvPr/>
        </p:nvSpPr>
        <p:spPr bwMode="auto">
          <a:xfrm flipH="1">
            <a:off x="5487988" y="2263775"/>
            <a:ext cx="3133725" cy="1350963"/>
          </a:xfrm>
          <a:prstGeom prst="line">
            <a:avLst/>
          </a:prstGeom>
          <a:noFill/>
          <a:ln w="38100">
            <a:solidFill>
              <a:srgbClr val="007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endParaRPr lang="en-GB"/>
          </a:p>
        </p:txBody>
      </p:sp>
      <p:sp>
        <p:nvSpPr>
          <p:cNvPr id="27658" name="Text Box 11"/>
          <p:cNvSpPr txBox="1">
            <a:spLocks noChangeArrowheads="1"/>
          </p:cNvSpPr>
          <p:nvPr/>
        </p:nvSpPr>
        <p:spPr bwMode="auto">
          <a:xfrm>
            <a:off x="5969000" y="3292475"/>
            <a:ext cx="3019425" cy="157184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GB">
                <a:solidFill>
                  <a:srgbClr val="0070C0"/>
                </a:solidFill>
              </a:rPr>
              <a:t>hard spectrum</a:t>
            </a:r>
          </a:p>
          <a:p>
            <a:pPr eaLnBrk="1" hangingPunct="1">
              <a:spcBef>
                <a:spcPct val="50000"/>
              </a:spcBef>
            </a:pPr>
            <a:r>
              <a:rPr lang="en-GB">
                <a:solidFill>
                  <a:srgbClr val="0070C0"/>
                </a:solidFill>
              </a:rPr>
              <a:t>Most power at high E </a:t>
            </a:r>
          </a:p>
          <a:p>
            <a:pPr eaLnBrk="1" hangingPunct="1">
              <a:spcBef>
                <a:spcPct val="50000"/>
              </a:spcBef>
            </a:pPr>
            <a:r>
              <a:rPr lang="en-GB">
                <a:solidFill>
                  <a:srgbClr val="0070C0"/>
                </a:solidFill>
                <a:latin typeface="Symbol" pitchFamily="18" charset="2"/>
              </a:rPr>
              <a:t>a&lt;1 G&lt;2</a:t>
            </a:r>
            <a:endParaRPr lang="en-US">
              <a:solidFill>
                <a:srgbClr val="0070C0"/>
              </a:solidFill>
              <a:latin typeface="Symbol" pitchFamily="18" charset="2"/>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body" sz="half" idx="1"/>
          </p:nvPr>
        </p:nvSpPr>
        <p:spPr>
          <a:xfrm>
            <a:off x="328613" y="1187450"/>
            <a:ext cx="4171950" cy="4630738"/>
          </a:xfrm>
        </p:spPr>
        <p:txBody>
          <a:bodyPr/>
          <a:lstStyle/>
          <a:p>
            <a:pPr eaLnBrk="1" hangingPunct="1">
              <a:defRPr/>
            </a:pPr>
            <a:r>
              <a:rPr lang="en-GB" sz="2400" dirty="0" smtClean="0">
                <a:solidFill>
                  <a:srgbClr val="008000"/>
                </a:solidFill>
              </a:rPr>
              <a:t>Plot </a:t>
            </a:r>
            <a:r>
              <a:rPr lang="en-GB" sz="2400" dirty="0" err="1" smtClean="0">
                <a:solidFill>
                  <a:srgbClr val="008000"/>
                </a:solidFill>
                <a:latin typeface="Symbol" pitchFamily="18" charset="2"/>
              </a:rPr>
              <a:t>n</a:t>
            </a:r>
            <a:r>
              <a:rPr lang="en-GB" sz="2400" dirty="0" err="1" smtClean="0">
                <a:solidFill>
                  <a:srgbClr val="008000"/>
                </a:solidFill>
              </a:rPr>
              <a:t>f</a:t>
            </a:r>
            <a:r>
              <a:rPr lang="en-GB" sz="2400" dirty="0" smtClean="0">
                <a:solidFill>
                  <a:srgbClr val="008000"/>
                </a:solidFill>
              </a:rPr>
              <a:t>(</a:t>
            </a:r>
            <a:r>
              <a:rPr lang="en-GB" sz="2400" dirty="0" smtClean="0">
                <a:solidFill>
                  <a:srgbClr val="008000"/>
                </a:solidFill>
                <a:latin typeface="Symbol" pitchFamily="18" charset="2"/>
              </a:rPr>
              <a:t>n</a:t>
            </a:r>
            <a:r>
              <a:rPr lang="en-GB" sz="2400" dirty="0" smtClean="0">
                <a:solidFill>
                  <a:srgbClr val="008000"/>
                </a:solidFill>
              </a:rPr>
              <a:t>) as this peaks at energy where power output of source peaks. </a:t>
            </a:r>
          </a:p>
          <a:p>
            <a:pPr eaLnBrk="1" hangingPunct="1">
              <a:lnSpc>
                <a:spcPct val="90000"/>
              </a:lnSpc>
              <a:defRPr/>
            </a:pPr>
            <a:r>
              <a:rPr lang="en-GB" sz="2400" dirty="0" smtClean="0">
                <a:solidFill>
                  <a:srgbClr val="008000"/>
                </a:solidFill>
              </a:rPr>
              <a:t>N(E)=AE </a:t>
            </a:r>
            <a:r>
              <a:rPr lang="en-GB" sz="2400" baseline="30000" dirty="0" smtClean="0">
                <a:solidFill>
                  <a:srgbClr val="008000"/>
                </a:solidFill>
                <a:latin typeface="Symbol" pitchFamily="18" charset="2"/>
              </a:rPr>
              <a:t>-G</a:t>
            </a:r>
          </a:p>
          <a:p>
            <a:pPr eaLnBrk="1" hangingPunct="1">
              <a:lnSpc>
                <a:spcPct val="90000"/>
              </a:lnSpc>
              <a:defRPr/>
            </a:pPr>
            <a:r>
              <a:rPr lang="en-GB" sz="2400" dirty="0" smtClean="0">
                <a:solidFill>
                  <a:srgbClr val="008000"/>
                </a:solidFill>
              </a:rPr>
              <a:t>F(E)=EN(E)= AE</a:t>
            </a:r>
            <a:r>
              <a:rPr lang="en-GB" sz="2400" baseline="30000" dirty="0" smtClean="0">
                <a:solidFill>
                  <a:srgbClr val="008000"/>
                </a:solidFill>
                <a:latin typeface="Symbol" pitchFamily="18" charset="2"/>
              </a:rPr>
              <a:t>-G+1</a:t>
            </a:r>
            <a:r>
              <a:rPr lang="en-GB" sz="2400" dirty="0" smtClean="0">
                <a:solidFill>
                  <a:srgbClr val="008000"/>
                </a:solidFill>
              </a:rPr>
              <a:t>=AE</a:t>
            </a:r>
            <a:r>
              <a:rPr lang="en-GB" sz="2400" baseline="30000" dirty="0" smtClean="0">
                <a:solidFill>
                  <a:srgbClr val="008000"/>
                </a:solidFill>
              </a:rPr>
              <a:t>-</a:t>
            </a:r>
            <a:r>
              <a:rPr lang="en-GB" sz="2400" baseline="30000" dirty="0" smtClean="0">
                <a:solidFill>
                  <a:srgbClr val="008000"/>
                </a:solidFill>
                <a:latin typeface="Symbol" pitchFamily="18" charset="2"/>
              </a:rPr>
              <a:t>a</a:t>
            </a:r>
          </a:p>
          <a:p>
            <a:pPr marL="0" indent="0" eaLnBrk="1" hangingPunct="1">
              <a:lnSpc>
                <a:spcPct val="90000"/>
              </a:lnSpc>
              <a:buFontTx/>
              <a:buNone/>
              <a:defRPr/>
            </a:pPr>
            <a:r>
              <a:rPr lang="en-GB" sz="2400" baseline="30000" dirty="0" smtClean="0">
                <a:solidFill>
                  <a:srgbClr val="008000"/>
                </a:solidFill>
                <a:latin typeface="Symbol" pitchFamily="18" charset="2"/>
              </a:rPr>
              <a:t> </a:t>
            </a:r>
            <a:r>
              <a:rPr lang="en-GB" sz="2400" dirty="0" smtClean="0">
                <a:solidFill>
                  <a:srgbClr val="008000"/>
                </a:solidFill>
                <a:latin typeface="Symbol" pitchFamily="18" charset="2"/>
              </a:rPr>
              <a:t>    a=G-1</a:t>
            </a:r>
          </a:p>
          <a:p>
            <a:pPr eaLnBrk="1" hangingPunct="1">
              <a:defRPr/>
            </a:pPr>
            <a:endParaRPr lang="en-GB" sz="2400" dirty="0" smtClean="0">
              <a:solidFill>
                <a:srgbClr val="008000"/>
              </a:solidFill>
            </a:endParaRPr>
          </a:p>
          <a:p>
            <a:pPr eaLnBrk="1" hangingPunct="1">
              <a:defRPr/>
            </a:pPr>
            <a:endParaRPr lang="en-GB" sz="2400" dirty="0" smtClean="0">
              <a:solidFill>
                <a:srgbClr val="008000"/>
              </a:solidFill>
            </a:endParaRPr>
          </a:p>
          <a:p>
            <a:pPr eaLnBrk="1" hangingPunct="1">
              <a:buFontTx/>
              <a:buNone/>
              <a:defRPr/>
            </a:pPr>
            <a:endParaRPr lang="en-GB" sz="2400" dirty="0" smtClean="0">
              <a:solidFill>
                <a:srgbClr val="008000"/>
              </a:solidFill>
            </a:endParaRPr>
          </a:p>
          <a:p>
            <a:pPr eaLnBrk="1" hangingPunct="1">
              <a:buFontTx/>
              <a:buNone/>
              <a:defRPr/>
            </a:pPr>
            <a:endParaRPr lang="en-GB" sz="2400" dirty="0" smtClean="0">
              <a:solidFill>
                <a:srgbClr val="008000"/>
              </a:solidFill>
            </a:endParaRPr>
          </a:p>
          <a:p>
            <a:pPr eaLnBrk="1" hangingPunct="1">
              <a:defRPr/>
            </a:pPr>
            <a:endParaRPr lang="en-GB" sz="2400" dirty="0" smtClean="0">
              <a:solidFill>
                <a:srgbClr val="008000"/>
              </a:solidFill>
            </a:endParaRPr>
          </a:p>
        </p:txBody>
      </p:sp>
      <p:sp>
        <p:nvSpPr>
          <p:cNvPr id="28675" name="Rectangle 3"/>
          <p:cNvSpPr>
            <a:spLocks noChangeArrowheads="1"/>
          </p:cNvSpPr>
          <p:nvPr/>
        </p:nvSpPr>
        <p:spPr bwMode="auto">
          <a:xfrm>
            <a:off x="709613" y="119063"/>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r>
              <a:rPr lang="en-GB" sz="4400" b="1">
                <a:solidFill>
                  <a:srgbClr val="008000"/>
                </a:solidFill>
              </a:rPr>
              <a:t>Spectra</a:t>
            </a:r>
          </a:p>
        </p:txBody>
      </p:sp>
      <p:sp>
        <p:nvSpPr>
          <p:cNvPr id="28676" name="Line 5"/>
          <p:cNvSpPr>
            <a:spLocks noChangeShapeType="1"/>
          </p:cNvSpPr>
          <p:nvPr/>
        </p:nvSpPr>
        <p:spPr bwMode="auto">
          <a:xfrm>
            <a:off x="5153025" y="5021263"/>
            <a:ext cx="3686175" cy="0"/>
          </a:xfrm>
          <a:prstGeom prst="line">
            <a:avLst/>
          </a:prstGeom>
          <a:noFill/>
          <a:ln w="38100">
            <a:solidFill>
              <a:schemeClr val="tx1"/>
            </a:solidFill>
            <a:round/>
            <a:headEn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endParaRPr lang="en-GB"/>
          </a:p>
        </p:txBody>
      </p:sp>
      <p:sp>
        <p:nvSpPr>
          <p:cNvPr id="28677" name="Line 6"/>
          <p:cNvSpPr>
            <a:spLocks noChangeShapeType="1"/>
          </p:cNvSpPr>
          <p:nvPr/>
        </p:nvSpPr>
        <p:spPr bwMode="auto">
          <a:xfrm rot="-5400000">
            <a:off x="3336925" y="3205163"/>
            <a:ext cx="3686175" cy="0"/>
          </a:xfrm>
          <a:prstGeom prst="line">
            <a:avLst/>
          </a:prstGeom>
          <a:noFill/>
          <a:ln w="38100">
            <a:solidFill>
              <a:schemeClr val="tx1"/>
            </a:solidFill>
            <a:round/>
            <a:headEn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endParaRPr lang="en-GB"/>
          </a:p>
        </p:txBody>
      </p:sp>
      <p:sp>
        <p:nvSpPr>
          <p:cNvPr id="28678" name="Rectangle 7"/>
          <p:cNvSpPr>
            <a:spLocks noChangeArrowheads="1"/>
          </p:cNvSpPr>
          <p:nvPr/>
        </p:nvSpPr>
        <p:spPr bwMode="auto">
          <a:xfrm rot="16200000">
            <a:off x="3834606" y="2158059"/>
            <a:ext cx="1760537" cy="46384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r>
              <a:rPr lang="en-GB" dirty="0"/>
              <a:t>Log</a:t>
            </a:r>
            <a:r>
              <a:rPr lang="en-GB" dirty="0">
                <a:latin typeface="Symbol" pitchFamily="18" charset="2"/>
              </a:rPr>
              <a:t> </a:t>
            </a:r>
            <a:r>
              <a:rPr lang="en-GB" dirty="0" err="1">
                <a:latin typeface="Symbol" pitchFamily="18" charset="2"/>
              </a:rPr>
              <a:t>E</a:t>
            </a:r>
            <a:r>
              <a:rPr lang="en-GB" dirty="0" err="1"/>
              <a:t>f</a:t>
            </a:r>
            <a:r>
              <a:rPr lang="en-GB" dirty="0"/>
              <a:t>(</a:t>
            </a:r>
            <a:r>
              <a:rPr lang="en-GB" dirty="0">
                <a:latin typeface="Symbol" pitchFamily="18" charset="2"/>
              </a:rPr>
              <a:t>E</a:t>
            </a:r>
            <a:r>
              <a:rPr lang="en-GB" dirty="0"/>
              <a:t>)</a:t>
            </a:r>
            <a:endParaRPr lang="en-US" dirty="0"/>
          </a:p>
        </p:txBody>
      </p:sp>
      <p:sp>
        <p:nvSpPr>
          <p:cNvPr id="28679" name="Rectangle 8"/>
          <p:cNvSpPr>
            <a:spLocks noChangeArrowheads="1"/>
          </p:cNvSpPr>
          <p:nvPr/>
        </p:nvSpPr>
        <p:spPr bwMode="auto">
          <a:xfrm>
            <a:off x="7146925" y="5086350"/>
            <a:ext cx="1760538" cy="46384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r>
              <a:rPr lang="en-GB"/>
              <a:t>Log</a:t>
            </a:r>
            <a:r>
              <a:rPr lang="en-GB">
                <a:latin typeface="Symbol" pitchFamily="18" charset="2"/>
              </a:rPr>
              <a:t> E</a:t>
            </a:r>
            <a:endParaRPr lang="en-US"/>
          </a:p>
        </p:txBody>
      </p:sp>
      <p:sp>
        <p:nvSpPr>
          <p:cNvPr id="28680" name="Line 11"/>
          <p:cNvSpPr>
            <a:spLocks noChangeShapeType="1"/>
          </p:cNvSpPr>
          <p:nvPr/>
        </p:nvSpPr>
        <p:spPr bwMode="auto">
          <a:xfrm flipH="1">
            <a:off x="5459413" y="2786063"/>
            <a:ext cx="3235325" cy="15875"/>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en-GB"/>
          </a:p>
        </p:txBody>
      </p:sp>
      <p:sp>
        <p:nvSpPr>
          <p:cNvPr id="28681" name="Text Box 12"/>
          <p:cNvSpPr txBox="1">
            <a:spLocks noChangeArrowheads="1"/>
          </p:cNvSpPr>
          <p:nvPr/>
        </p:nvSpPr>
        <p:spPr bwMode="auto">
          <a:xfrm>
            <a:off x="5683250" y="3292475"/>
            <a:ext cx="3460750" cy="157184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GB" dirty="0"/>
              <a:t>flat spectrum</a:t>
            </a:r>
          </a:p>
          <a:p>
            <a:pPr eaLnBrk="1" hangingPunct="1">
              <a:spcBef>
                <a:spcPct val="50000"/>
              </a:spcBef>
            </a:pPr>
            <a:r>
              <a:rPr lang="en-GB" dirty="0"/>
              <a:t>Equal power per decade</a:t>
            </a:r>
          </a:p>
          <a:p>
            <a:pPr eaLnBrk="1" hangingPunct="1">
              <a:spcBef>
                <a:spcPct val="50000"/>
              </a:spcBef>
            </a:pPr>
            <a:r>
              <a:rPr lang="en-GB" dirty="0">
                <a:latin typeface="Symbol" pitchFamily="18" charset="2"/>
              </a:rPr>
              <a:t>a=1 G=2</a:t>
            </a:r>
            <a:endParaRPr lang="en-US" dirty="0">
              <a:latin typeface="Symbol" pitchFamily="18" charset="2"/>
            </a:endParaRPr>
          </a:p>
        </p:txBody>
      </p:sp>
      <p:sp>
        <p:nvSpPr>
          <p:cNvPr id="28682" name="Text Box 13"/>
          <p:cNvSpPr txBox="1">
            <a:spLocks noChangeArrowheads="1"/>
          </p:cNvSpPr>
          <p:nvPr/>
        </p:nvSpPr>
        <p:spPr bwMode="auto">
          <a:xfrm>
            <a:off x="493713" y="6154738"/>
            <a:ext cx="8359775" cy="94397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eaLnBrk="1" hangingPunct="1">
              <a:lnSpc>
                <a:spcPct val="80000"/>
              </a:lnSpc>
              <a:spcBef>
                <a:spcPct val="20000"/>
              </a:spcBef>
            </a:pPr>
            <a:r>
              <a:rPr lang="en-GB">
                <a:solidFill>
                  <a:srgbClr val="008000"/>
                </a:solidFill>
              </a:rPr>
              <a:t>dL=  F(E) dE =  EF(E) dE/E = EF(E) dlog E</a:t>
            </a:r>
          </a:p>
          <a:p>
            <a:pPr eaLnBrk="1" hangingPunct="1">
              <a:spcBef>
                <a:spcPct val="50000"/>
              </a:spcBef>
            </a:pPr>
            <a:endParaRPr lang="en-US">
              <a:solidFill>
                <a:srgbClr val="008000"/>
              </a:solidFill>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a:spLocks noChangeArrowheads="1"/>
          </p:cNvSpPr>
          <p:nvPr/>
        </p:nvSpPr>
        <p:spPr bwMode="auto">
          <a:xfrm>
            <a:off x="4876800" y="1972468"/>
            <a:ext cx="4137718" cy="3851275"/>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482" name="Rectangle 7"/>
          <p:cNvSpPr>
            <a:spLocks noGrp="1" noChangeArrowheads="1"/>
          </p:cNvSpPr>
          <p:nvPr>
            <p:ph type="title"/>
          </p:nvPr>
        </p:nvSpPr>
        <p:spPr>
          <a:xfrm>
            <a:off x="685800" y="-17463"/>
            <a:ext cx="7772400" cy="1143001"/>
          </a:xfrm>
          <a:extLst>
            <a:ext uri="{91240B29-F687-4f45-9708-019B960494DF}">
              <a14:hiddenLine xmlns:a14="http://schemas.microsoft.com/office/drawing/2010/main" w="9525">
                <a:solidFill>
                  <a:srgbClr val="006600"/>
                </a:solidFill>
                <a:miter lim="800000"/>
                <a:headEnd/>
                <a:tailEnd/>
              </a14:hiddenLine>
            </a:ext>
          </a:extLst>
        </p:spPr>
        <p:txBody>
          <a:bodyPr/>
          <a:lstStyle/>
          <a:p>
            <a:pPr eaLnBrk="1" hangingPunct="1"/>
            <a:r>
              <a:rPr lang="en-GB" b="1" dirty="0" smtClean="0">
                <a:solidFill>
                  <a:srgbClr val="006600"/>
                </a:solidFill>
              </a:rPr>
              <a:t>Accretion</a:t>
            </a:r>
          </a:p>
        </p:txBody>
      </p:sp>
      <p:sp>
        <p:nvSpPr>
          <p:cNvPr id="20483" name="Rectangle 8"/>
          <p:cNvSpPr>
            <a:spLocks noGrp="1" noChangeArrowheads="1"/>
          </p:cNvSpPr>
          <p:nvPr>
            <p:ph type="body" sz="half" idx="1"/>
          </p:nvPr>
        </p:nvSpPr>
        <p:spPr>
          <a:xfrm>
            <a:off x="1166" y="1151856"/>
            <a:ext cx="4198938" cy="5040312"/>
          </a:xfrm>
          <a:extLst>
            <a:ext uri="{91240B29-F687-4f45-9708-019B960494DF}">
              <a14:hiddenLine xmlns:a14="http://schemas.microsoft.com/office/drawing/2010/main" w="9525">
                <a:solidFill>
                  <a:srgbClr val="006600"/>
                </a:solidFill>
                <a:miter lim="800000"/>
                <a:headEnd/>
                <a:tailEnd/>
              </a14:hiddenLine>
            </a:ext>
          </a:extLst>
        </p:spPr>
        <p:txBody>
          <a:bodyPr/>
          <a:lstStyle/>
          <a:p>
            <a:pPr eaLnBrk="1" hangingPunct="1"/>
            <a:r>
              <a:rPr lang="en-GB" dirty="0" smtClean="0">
                <a:solidFill>
                  <a:srgbClr val="006600"/>
                </a:solidFill>
              </a:rPr>
              <a:t>Continuous ring of gas – friction dissipates energy </a:t>
            </a:r>
          </a:p>
          <a:p>
            <a:pPr eaLnBrk="1" hangingPunct="1"/>
            <a:r>
              <a:rPr lang="en-GB" dirty="0" smtClean="0">
                <a:solidFill>
                  <a:srgbClr val="006600"/>
                </a:solidFill>
              </a:rPr>
              <a:t>Makes material hot </a:t>
            </a:r>
          </a:p>
          <a:p>
            <a:pPr eaLnBrk="1" hangingPunct="1"/>
            <a:r>
              <a:rPr lang="en-GB" dirty="0" smtClean="0">
                <a:solidFill>
                  <a:srgbClr val="006600"/>
                </a:solidFill>
              </a:rPr>
              <a:t>BRIGHT accretion discs glowing X-ray hot</a:t>
            </a:r>
          </a:p>
        </p:txBody>
      </p:sp>
      <p:pic>
        <p:nvPicPr>
          <p:cNvPr id="2" name="Picture 1" descr="cv_disc_binary.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76056" y="2852936"/>
            <a:ext cx="3808288" cy="2253733"/>
          </a:xfrm>
          <a:prstGeom prst="rect">
            <a:avLst/>
          </a:prstGeom>
        </p:spPr>
      </p:pic>
      <p:sp>
        <p:nvSpPr>
          <p:cNvPr id="7" name="TextBox 6"/>
          <p:cNvSpPr txBox="1"/>
          <p:nvPr/>
        </p:nvSpPr>
        <p:spPr>
          <a:xfrm>
            <a:off x="5580112" y="5949280"/>
            <a:ext cx="3312368" cy="461665"/>
          </a:xfrm>
          <a:prstGeom prst="rect">
            <a:avLst/>
          </a:prstGeom>
          <a:noFill/>
        </p:spPr>
        <p:txBody>
          <a:bodyPr wrap="square" rtlCol="0">
            <a:spAutoFit/>
          </a:bodyPr>
          <a:lstStyle/>
          <a:p>
            <a:r>
              <a:rPr lang="en-US" dirty="0" smtClean="0">
                <a:latin typeface="Lucida Grande"/>
                <a:ea typeface="Lucida Grande"/>
                <a:cs typeface="Lucida Grande"/>
              </a:rPr>
              <a:t>© </a:t>
            </a:r>
            <a:r>
              <a:rPr lang="en-US" dirty="0" smtClean="0"/>
              <a:t>Andrew Beardmore</a:t>
            </a:r>
            <a:endParaRPr lang="en-US" dirty="0"/>
          </a:p>
        </p:txBody>
      </p:sp>
    </p:spTree>
    <p:extLst>
      <p:ext uri="{BB962C8B-B14F-4D97-AF65-F5344CB8AC3E}">
        <p14:creationId xmlns:p14="http://schemas.microsoft.com/office/powerpoint/2010/main" val="2918828379"/>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0" y="76200"/>
            <a:ext cx="9067800" cy="1219200"/>
          </a:xfrm>
          <a:extLst>
            <a:ext uri="{91240B29-F687-4f45-9708-019B960494DF}">
              <a14:hiddenLine xmlns:a14="http://schemas.microsoft.com/office/drawing/2010/main" w="9525">
                <a:solidFill>
                  <a:srgbClr val="006600"/>
                </a:solidFill>
                <a:miter lim="800000"/>
                <a:headEnd/>
                <a:tailEnd/>
              </a14:hiddenLine>
            </a:ext>
          </a:extLst>
        </p:spPr>
        <p:txBody>
          <a:bodyPr/>
          <a:lstStyle/>
          <a:p>
            <a:pPr eaLnBrk="1" hangingPunct="1"/>
            <a:r>
              <a:rPr lang="en-GB" b="1" dirty="0" smtClean="0">
                <a:solidFill>
                  <a:srgbClr val="006600"/>
                </a:solidFill>
              </a:rPr>
              <a:t>Orbits in Newtonian gravity</a:t>
            </a:r>
          </a:p>
        </p:txBody>
      </p:sp>
      <p:sp>
        <p:nvSpPr>
          <p:cNvPr id="33795" name="Rectangle 3"/>
          <p:cNvSpPr>
            <a:spLocks noGrp="1" noChangeArrowheads="1"/>
          </p:cNvSpPr>
          <p:nvPr>
            <p:ph type="body" sz="half" idx="1"/>
          </p:nvPr>
        </p:nvSpPr>
        <p:spPr>
          <a:xfrm>
            <a:off x="76200" y="762000"/>
            <a:ext cx="3990975" cy="6096000"/>
          </a:xfrm>
          <a:noFill/>
          <a:extLst>
            <a:ext uri="{91240B29-F687-4f45-9708-019B960494DF}">
              <a14:hiddenLine xmlns:a14="http://schemas.microsoft.com/office/drawing/2010/main" w="9525">
                <a:solidFill>
                  <a:srgbClr val="006600"/>
                </a:solidFill>
                <a:miter lim="800000"/>
                <a:headEnd/>
                <a:tailEnd/>
              </a14:hiddenLine>
            </a:ext>
          </a:extLst>
        </p:spPr>
        <p:txBody>
          <a:bodyPr/>
          <a:lstStyle/>
          <a:p>
            <a:pPr eaLnBrk="1" hangingPunct="1">
              <a:buFontTx/>
              <a:buNone/>
            </a:pPr>
            <a:endParaRPr lang="en-GB" dirty="0" smtClean="0">
              <a:solidFill>
                <a:srgbClr val="006600"/>
              </a:solidFill>
            </a:endParaRPr>
          </a:p>
          <a:p>
            <a:pPr eaLnBrk="1" hangingPunct="1"/>
            <a:r>
              <a:rPr lang="en-GB" dirty="0" smtClean="0">
                <a:solidFill>
                  <a:srgbClr val="006600"/>
                </a:solidFill>
                <a:sym typeface="Symbol" pitchFamily="18" charset="2"/>
              </a:rPr>
              <a:t>Gravity attractive – wants to be closer in. </a:t>
            </a:r>
          </a:p>
          <a:p>
            <a:pPr eaLnBrk="1" hangingPunct="1"/>
            <a:r>
              <a:rPr lang="en-GB" dirty="0" smtClean="0">
                <a:solidFill>
                  <a:srgbClr val="006600"/>
                </a:solidFill>
                <a:sym typeface="Symbol" pitchFamily="18" charset="2"/>
              </a:rPr>
              <a:t>but if closer then rotate faster due to angular momentum conservation</a:t>
            </a:r>
          </a:p>
          <a:p>
            <a:pPr eaLnBrk="1" hangingPunct="1"/>
            <a:r>
              <a:rPr lang="en-GB" dirty="0" smtClean="0">
                <a:solidFill>
                  <a:srgbClr val="006600"/>
                </a:solidFill>
                <a:sym typeface="Symbol" pitchFamily="18" charset="2"/>
              </a:rPr>
              <a:t>Bigger outward centrifugal force!</a:t>
            </a:r>
          </a:p>
          <a:p>
            <a:pPr eaLnBrk="1" hangingPunct="1"/>
            <a:r>
              <a:rPr lang="en-GB" dirty="0" smtClean="0">
                <a:solidFill>
                  <a:srgbClr val="006600"/>
                </a:solidFill>
                <a:sym typeface="Symbol" pitchFamily="18" charset="2"/>
              </a:rPr>
              <a:t>Stable orbits everywhere</a:t>
            </a:r>
          </a:p>
        </p:txBody>
      </p:sp>
      <p:sp>
        <p:nvSpPr>
          <p:cNvPr id="33797" name="Line 5"/>
          <p:cNvSpPr>
            <a:spLocks noChangeShapeType="1"/>
          </p:cNvSpPr>
          <p:nvPr/>
        </p:nvSpPr>
        <p:spPr bwMode="auto">
          <a:xfrm>
            <a:off x="5264150" y="4156075"/>
            <a:ext cx="2743200" cy="0"/>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srgbClr val="003300"/>
              </a:solidFill>
            </a:endParaRPr>
          </a:p>
        </p:txBody>
      </p:sp>
      <p:sp>
        <p:nvSpPr>
          <p:cNvPr id="33798" name="Line 6"/>
          <p:cNvSpPr>
            <a:spLocks noChangeShapeType="1"/>
          </p:cNvSpPr>
          <p:nvPr/>
        </p:nvSpPr>
        <p:spPr bwMode="auto">
          <a:xfrm rot="5400000" flipH="1">
            <a:off x="3406775" y="3651250"/>
            <a:ext cx="3733800" cy="19050"/>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srgbClr val="003300"/>
              </a:solidFill>
            </a:endParaRPr>
          </a:p>
        </p:txBody>
      </p:sp>
      <p:sp>
        <p:nvSpPr>
          <p:cNvPr id="33799" name="Freeform 7"/>
          <p:cNvSpPr>
            <a:spLocks/>
          </p:cNvSpPr>
          <p:nvPr/>
        </p:nvSpPr>
        <p:spPr bwMode="auto">
          <a:xfrm>
            <a:off x="5436096" y="2574925"/>
            <a:ext cx="2406650" cy="1520825"/>
          </a:xfrm>
          <a:custGeom>
            <a:avLst/>
            <a:gdLst>
              <a:gd name="T0" fmla="*/ 6350 w 1516"/>
              <a:gd name="T1" fmla="*/ 0 h 958"/>
              <a:gd name="T2" fmla="*/ 63500 w 1516"/>
              <a:gd name="T3" fmla="*/ 1066800 h 958"/>
              <a:gd name="T4" fmla="*/ 387350 w 1516"/>
              <a:gd name="T5" fmla="*/ 1447800 h 958"/>
              <a:gd name="T6" fmla="*/ 1625600 w 1516"/>
              <a:gd name="T7" fmla="*/ 1504950 h 958"/>
              <a:gd name="T8" fmla="*/ 2406650 w 1516"/>
              <a:gd name="T9" fmla="*/ 1504950 h 95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16" h="958">
                <a:moveTo>
                  <a:pt x="4" y="0"/>
                </a:moveTo>
                <a:cubicBezTo>
                  <a:pt x="12" y="112"/>
                  <a:pt x="0" y="520"/>
                  <a:pt x="40" y="672"/>
                </a:cubicBezTo>
                <a:cubicBezTo>
                  <a:pt x="80" y="824"/>
                  <a:pt x="80" y="866"/>
                  <a:pt x="244" y="912"/>
                </a:cubicBezTo>
                <a:cubicBezTo>
                  <a:pt x="408" y="958"/>
                  <a:pt x="812" y="942"/>
                  <a:pt x="1024" y="948"/>
                </a:cubicBezTo>
                <a:cubicBezTo>
                  <a:pt x="1236" y="954"/>
                  <a:pt x="1414" y="948"/>
                  <a:pt x="1516" y="948"/>
                </a:cubicBezTo>
              </a:path>
            </a:pathLst>
          </a:custGeom>
          <a:noFill/>
          <a:ln w="38100" cap="flat" cmpd="sng">
            <a:solidFill>
              <a:srgbClr val="008000"/>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srgbClr val="003300"/>
              </a:solidFill>
            </a:endParaRPr>
          </a:p>
        </p:txBody>
      </p:sp>
      <p:sp>
        <p:nvSpPr>
          <p:cNvPr id="33800" name="Freeform 8"/>
          <p:cNvSpPr>
            <a:spLocks/>
          </p:cNvSpPr>
          <p:nvPr/>
        </p:nvSpPr>
        <p:spPr bwMode="auto">
          <a:xfrm>
            <a:off x="5492750" y="4219575"/>
            <a:ext cx="2286000" cy="1441450"/>
          </a:xfrm>
          <a:custGeom>
            <a:avLst/>
            <a:gdLst>
              <a:gd name="T0" fmla="*/ 0 w 1440"/>
              <a:gd name="T1" fmla="*/ 1441450 h 908"/>
              <a:gd name="T2" fmla="*/ 266700 w 1440"/>
              <a:gd name="T3" fmla="*/ 641350 h 908"/>
              <a:gd name="T4" fmla="*/ 704850 w 1440"/>
              <a:gd name="T5" fmla="*/ 222250 h 908"/>
              <a:gd name="T6" fmla="*/ 1485900 w 1440"/>
              <a:gd name="T7" fmla="*/ 31750 h 908"/>
              <a:gd name="T8" fmla="*/ 2286000 w 1440"/>
              <a:gd name="T9" fmla="*/ 28575 h 90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40" h="908">
                <a:moveTo>
                  <a:pt x="0" y="908"/>
                </a:moveTo>
                <a:cubicBezTo>
                  <a:pt x="30" y="824"/>
                  <a:pt x="94" y="532"/>
                  <a:pt x="168" y="404"/>
                </a:cubicBezTo>
                <a:cubicBezTo>
                  <a:pt x="242" y="276"/>
                  <a:pt x="316" y="204"/>
                  <a:pt x="444" y="140"/>
                </a:cubicBezTo>
                <a:cubicBezTo>
                  <a:pt x="572" y="76"/>
                  <a:pt x="770" y="40"/>
                  <a:pt x="936" y="20"/>
                </a:cubicBezTo>
                <a:cubicBezTo>
                  <a:pt x="1102" y="0"/>
                  <a:pt x="1335" y="18"/>
                  <a:pt x="1440" y="18"/>
                </a:cubicBezTo>
              </a:path>
            </a:pathLst>
          </a:custGeom>
          <a:noFill/>
          <a:ln w="38100" cap="rnd" cmpd="sng">
            <a:solidFill>
              <a:srgbClr val="0070C0"/>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srgbClr val="0070C0"/>
              </a:solidFill>
            </a:endParaRPr>
          </a:p>
        </p:txBody>
      </p:sp>
      <p:sp>
        <p:nvSpPr>
          <p:cNvPr id="33801" name="Rectangle 9"/>
          <p:cNvSpPr>
            <a:spLocks noChangeArrowheads="1"/>
          </p:cNvSpPr>
          <p:nvPr/>
        </p:nvSpPr>
        <p:spPr bwMode="auto">
          <a:xfrm>
            <a:off x="4553175" y="1412875"/>
            <a:ext cx="106952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GB" dirty="0">
                <a:solidFill>
                  <a:srgbClr val="003300"/>
                </a:solidFill>
                <a:sym typeface="Symbol" pitchFamily="18" charset="2"/>
              </a:rPr>
              <a:t>E</a:t>
            </a:r>
            <a:r>
              <a:rPr lang="en-GB" dirty="0" smtClean="0">
                <a:solidFill>
                  <a:srgbClr val="003300"/>
                </a:solidFill>
                <a:sym typeface="Symbol" pitchFamily="18" charset="2"/>
              </a:rPr>
              <a:t>nergy</a:t>
            </a:r>
            <a:endParaRPr lang="en-GB" baseline="30000" dirty="0">
              <a:solidFill>
                <a:srgbClr val="003300"/>
              </a:solidFill>
              <a:sym typeface="Symbol" pitchFamily="18" charset="2"/>
            </a:endParaRPr>
          </a:p>
        </p:txBody>
      </p:sp>
      <p:sp>
        <p:nvSpPr>
          <p:cNvPr id="33802" name="Rectangle 11"/>
          <p:cNvSpPr>
            <a:spLocks noChangeArrowheads="1"/>
          </p:cNvSpPr>
          <p:nvPr/>
        </p:nvSpPr>
        <p:spPr bwMode="auto">
          <a:xfrm>
            <a:off x="8102600" y="3660775"/>
            <a:ext cx="2857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GB">
                <a:solidFill>
                  <a:srgbClr val="FFFF66"/>
                </a:solidFill>
                <a:sym typeface="Symbol" pitchFamily="18" charset="2"/>
              </a:rPr>
              <a:t>r</a:t>
            </a:r>
          </a:p>
        </p:txBody>
      </p:sp>
      <p:sp>
        <p:nvSpPr>
          <p:cNvPr id="33803" name="Text Box 14"/>
          <p:cNvSpPr txBox="1">
            <a:spLocks noChangeArrowheads="1"/>
          </p:cNvSpPr>
          <p:nvPr/>
        </p:nvSpPr>
        <p:spPr bwMode="auto">
          <a:xfrm>
            <a:off x="6156325" y="4508500"/>
            <a:ext cx="2087563"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GB" dirty="0">
                <a:solidFill>
                  <a:srgbClr val="0070C0"/>
                </a:solidFill>
              </a:rPr>
              <a:t>Newtonian gravity </a:t>
            </a:r>
            <a:r>
              <a:rPr lang="en-GB" dirty="0">
                <a:solidFill>
                  <a:srgbClr val="0070C0"/>
                </a:solidFill>
                <a:sym typeface="Symbol" pitchFamily="18" charset="2"/>
              </a:rPr>
              <a:t> -</a:t>
            </a:r>
            <a:r>
              <a:rPr lang="en-GB" dirty="0">
                <a:solidFill>
                  <a:srgbClr val="0070C0"/>
                </a:solidFill>
              </a:rPr>
              <a:t>1/r</a:t>
            </a:r>
            <a:endParaRPr lang="en-US" dirty="0">
              <a:solidFill>
                <a:srgbClr val="0070C0"/>
              </a:solidFill>
            </a:endParaRPr>
          </a:p>
        </p:txBody>
      </p:sp>
      <p:sp>
        <p:nvSpPr>
          <p:cNvPr id="33804" name="Text Box 16"/>
          <p:cNvSpPr txBox="1">
            <a:spLocks noChangeArrowheads="1"/>
          </p:cNvSpPr>
          <p:nvPr/>
        </p:nvSpPr>
        <p:spPr bwMode="auto">
          <a:xfrm>
            <a:off x="5435600" y="1628775"/>
            <a:ext cx="2087563"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GB" dirty="0">
                <a:solidFill>
                  <a:srgbClr val="008000"/>
                </a:solidFill>
              </a:rPr>
              <a:t>Angular momentum, barrier </a:t>
            </a:r>
            <a:r>
              <a:rPr lang="en-GB" dirty="0">
                <a:solidFill>
                  <a:srgbClr val="008000"/>
                </a:solidFill>
                <a:sym typeface="Symbol" pitchFamily="18" charset="2"/>
              </a:rPr>
              <a:t></a:t>
            </a:r>
            <a:r>
              <a:rPr lang="en-GB" dirty="0">
                <a:solidFill>
                  <a:srgbClr val="008000"/>
                </a:solidFill>
              </a:rPr>
              <a:t>1/r</a:t>
            </a:r>
            <a:r>
              <a:rPr lang="en-GB" baseline="30000" dirty="0">
                <a:solidFill>
                  <a:srgbClr val="008000"/>
                </a:solidFill>
              </a:rPr>
              <a:t>2</a:t>
            </a:r>
            <a:endParaRPr lang="en-US" baseline="30000" dirty="0">
              <a:solidFill>
                <a:srgbClr val="008000"/>
              </a:solidFill>
            </a:endParaRPr>
          </a:p>
        </p:txBody>
      </p:sp>
    </p:spTree>
    <p:extLst>
      <p:ext uri="{BB962C8B-B14F-4D97-AF65-F5344CB8AC3E}">
        <p14:creationId xmlns:p14="http://schemas.microsoft.com/office/powerpoint/2010/main" val="1812262304"/>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0" y="76200"/>
            <a:ext cx="9067800" cy="1219200"/>
          </a:xfrm>
          <a:extLst>
            <a:ext uri="{91240B29-F687-4f45-9708-019B960494DF}">
              <a14:hiddenLine xmlns:a14="http://schemas.microsoft.com/office/drawing/2010/main" w="9525">
                <a:solidFill>
                  <a:srgbClr val="006600"/>
                </a:solidFill>
                <a:miter lim="800000"/>
                <a:headEnd/>
                <a:tailEnd/>
              </a14:hiddenLine>
            </a:ext>
          </a:extLst>
        </p:spPr>
        <p:txBody>
          <a:bodyPr/>
          <a:lstStyle/>
          <a:p>
            <a:pPr eaLnBrk="1" hangingPunct="1"/>
            <a:r>
              <a:rPr lang="en-GB" b="1" dirty="0" smtClean="0">
                <a:solidFill>
                  <a:srgbClr val="006600"/>
                </a:solidFill>
              </a:rPr>
              <a:t>Orbits in Newtonian gravity</a:t>
            </a:r>
          </a:p>
        </p:txBody>
      </p:sp>
      <p:sp>
        <p:nvSpPr>
          <p:cNvPr id="33795" name="Rectangle 3"/>
          <p:cNvSpPr>
            <a:spLocks noGrp="1" noChangeArrowheads="1"/>
          </p:cNvSpPr>
          <p:nvPr>
            <p:ph type="body" sz="half" idx="1"/>
          </p:nvPr>
        </p:nvSpPr>
        <p:spPr>
          <a:xfrm>
            <a:off x="76200" y="762000"/>
            <a:ext cx="3990975" cy="6096000"/>
          </a:xfrm>
          <a:noFill/>
          <a:extLst>
            <a:ext uri="{91240B29-F687-4f45-9708-019B960494DF}">
              <a14:hiddenLine xmlns:a14="http://schemas.microsoft.com/office/drawing/2010/main" w="9525">
                <a:solidFill>
                  <a:srgbClr val="006600"/>
                </a:solidFill>
                <a:miter lim="800000"/>
                <a:headEnd/>
                <a:tailEnd/>
              </a14:hiddenLine>
            </a:ext>
          </a:extLst>
        </p:spPr>
        <p:txBody>
          <a:bodyPr/>
          <a:lstStyle/>
          <a:p>
            <a:pPr eaLnBrk="1" hangingPunct="1">
              <a:buFontTx/>
              <a:buNone/>
            </a:pPr>
            <a:endParaRPr lang="en-GB" dirty="0" smtClean="0">
              <a:solidFill>
                <a:srgbClr val="006600"/>
              </a:solidFill>
            </a:endParaRPr>
          </a:p>
          <a:p>
            <a:pPr eaLnBrk="1" hangingPunct="1"/>
            <a:r>
              <a:rPr lang="en-GB" dirty="0" smtClean="0">
                <a:solidFill>
                  <a:srgbClr val="006600"/>
                </a:solidFill>
                <a:sym typeface="Symbol" pitchFamily="18" charset="2"/>
              </a:rPr>
              <a:t>Gravity attractive – wants to be closer in. </a:t>
            </a:r>
          </a:p>
          <a:p>
            <a:pPr eaLnBrk="1" hangingPunct="1"/>
            <a:r>
              <a:rPr lang="en-GB" dirty="0" smtClean="0">
                <a:solidFill>
                  <a:srgbClr val="006600"/>
                </a:solidFill>
                <a:sym typeface="Symbol" pitchFamily="18" charset="2"/>
              </a:rPr>
              <a:t>but if closer then rotate faster due to angular momentum conservation</a:t>
            </a:r>
          </a:p>
          <a:p>
            <a:pPr eaLnBrk="1" hangingPunct="1"/>
            <a:r>
              <a:rPr lang="en-GB" dirty="0" smtClean="0">
                <a:solidFill>
                  <a:srgbClr val="006600"/>
                </a:solidFill>
                <a:sym typeface="Symbol" pitchFamily="18" charset="2"/>
              </a:rPr>
              <a:t>Bigger outward centrifugal force!</a:t>
            </a:r>
          </a:p>
          <a:p>
            <a:pPr eaLnBrk="1" hangingPunct="1"/>
            <a:r>
              <a:rPr lang="en-GB" dirty="0" smtClean="0">
                <a:solidFill>
                  <a:srgbClr val="006600"/>
                </a:solidFill>
                <a:sym typeface="Symbol" pitchFamily="18" charset="2"/>
              </a:rPr>
              <a:t>Stable orbits always possible - potential minimum</a:t>
            </a:r>
          </a:p>
        </p:txBody>
      </p:sp>
      <p:sp>
        <p:nvSpPr>
          <p:cNvPr id="33797" name="Line 5"/>
          <p:cNvSpPr>
            <a:spLocks noChangeShapeType="1"/>
          </p:cNvSpPr>
          <p:nvPr/>
        </p:nvSpPr>
        <p:spPr bwMode="auto">
          <a:xfrm>
            <a:off x="5264150" y="4156075"/>
            <a:ext cx="2743200" cy="0"/>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srgbClr val="003300"/>
              </a:solidFill>
            </a:endParaRPr>
          </a:p>
        </p:txBody>
      </p:sp>
      <p:sp>
        <p:nvSpPr>
          <p:cNvPr id="33798" name="Line 6"/>
          <p:cNvSpPr>
            <a:spLocks noChangeShapeType="1"/>
          </p:cNvSpPr>
          <p:nvPr/>
        </p:nvSpPr>
        <p:spPr bwMode="auto">
          <a:xfrm rot="5400000" flipH="1">
            <a:off x="3406775" y="3651250"/>
            <a:ext cx="3733800" cy="19050"/>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srgbClr val="003300"/>
              </a:solidFill>
            </a:endParaRPr>
          </a:p>
        </p:txBody>
      </p:sp>
      <p:sp>
        <p:nvSpPr>
          <p:cNvPr id="33799" name="Freeform 7"/>
          <p:cNvSpPr>
            <a:spLocks/>
          </p:cNvSpPr>
          <p:nvPr/>
        </p:nvSpPr>
        <p:spPr bwMode="auto">
          <a:xfrm>
            <a:off x="5436096" y="2574925"/>
            <a:ext cx="2406650" cy="1520825"/>
          </a:xfrm>
          <a:custGeom>
            <a:avLst/>
            <a:gdLst>
              <a:gd name="T0" fmla="*/ 6350 w 1516"/>
              <a:gd name="T1" fmla="*/ 0 h 958"/>
              <a:gd name="T2" fmla="*/ 63500 w 1516"/>
              <a:gd name="T3" fmla="*/ 1066800 h 958"/>
              <a:gd name="T4" fmla="*/ 387350 w 1516"/>
              <a:gd name="T5" fmla="*/ 1447800 h 958"/>
              <a:gd name="T6" fmla="*/ 1625600 w 1516"/>
              <a:gd name="T7" fmla="*/ 1504950 h 958"/>
              <a:gd name="T8" fmla="*/ 2406650 w 1516"/>
              <a:gd name="T9" fmla="*/ 1504950 h 95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16" h="958">
                <a:moveTo>
                  <a:pt x="4" y="0"/>
                </a:moveTo>
                <a:cubicBezTo>
                  <a:pt x="12" y="112"/>
                  <a:pt x="0" y="520"/>
                  <a:pt x="40" y="672"/>
                </a:cubicBezTo>
                <a:cubicBezTo>
                  <a:pt x="80" y="824"/>
                  <a:pt x="80" y="866"/>
                  <a:pt x="244" y="912"/>
                </a:cubicBezTo>
                <a:cubicBezTo>
                  <a:pt x="408" y="958"/>
                  <a:pt x="812" y="942"/>
                  <a:pt x="1024" y="948"/>
                </a:cubicBezTo>
                <a:cubicBezTo>
                  <a:pt x="1236" y="954"/>
                  <a:pt x="1414" y="948"/>
                  <a:pt x="1516" y="948"/>
                </a:cubicBezTo>
              </a:path>
            </a:pathLst>
          </a:custGeom>
          <a:noFill/>
          <a:ln w="38100" cap="flat" cmpd="sng">
            <a:solidFill>
              <a:srgbClr val="008000"/>
            </a:solidFill>
            <a:prstDash val="sys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srgbClr val="003300"/>
              </a:solidFill>
            </a:endParaRPr>
          </a:p>
        </p:txBody>
      </p:sp>
      <p:sp>
        <p:nvSpPr>
          <p:cNvPr id="33800" name="Freeform 8"/>
          <p:cNvSpPr>
            <a:spLocks/>
          </p:cNvSpPr>
          <p:nvPr/>
        </p:nvSpPr>
        <p:spPr bwMode="auto">
          <a:xfrm>
            <a:off x="5492750" y="4219575"/>
            <a:ext cx="2286000" cy="1441450"/>
          </a:xfrm>
          <a:custGeom>
            <a:avLst/>
            <a:gdLst>
              <a:gd name="T0" fmla="*/ 0 w 1440"/>
              <a:gd name="T1" fmla="*/ 1441450 h 908"/>
              <a:gd name="T2" fmla="*/ 266700 w 1440"/>
              <a:gd name="T3" fmla="*/ 641350 h 908"/>
              <a:gd name="T4" fmla="*/ 704850 w 1440"/>
              <a:gd name="T5" fmla="*/ 222250 h 908"/>
              <a:gd name="T6" fmla="*/ 1485900 w 1440"/>
              <a:gd name="T7" fmla="*/ 31750 h 908"/>
              <a:gd name="T8" fmla="*/ 2286000 w 1440"/>
              <a:gd name="T9" fmla="*/ 28575 h 90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40" h="908">
                <a:moveTo>
                  <a:pt x="0" y="908"/>
                </a:moveTo>
                <a:cubicBezTo>
                  <a:pt x="30" y="824"/>
                  <a:pt x="94" y="532"/>
                  <a:pt x="168" y="404"/>
                </a:cubicBezTo>
                <a:cubicBezTo>
                  <a:pt x="242" y="276"/>
                  <a:pt x="316" y="204"/>
                  <a:pt x="444" y="140"/>
                </a:cubicBezTo>
                <a:cubicBezTo>
                  <a:pt x="572" y="76"/>
                  <a:pt x="770" y="40"/>
                  <a:pt x="936" y="20"/>
                </a:cubicBezTo>
                <a:cubicBezTo>
                  <a:pt x="1102" y="0"/>
                  <a:pt x="1335" y="18"/>
                  <a:pt x="1440" y="18"/>
                </a:cubicBezTo>
              </a:path>
            </a:pathLst>
          </a:custGeom>
          <a:noFill/>
          <a:ln w="38100" cap="rnd" cmpd="sng">
            <a:solidFill>
              <a:srgbClr val="0070C0"/>
            </a:solidFill>
            <a:prstDash val="sys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srgbClr val="0070C0"/>
              </a:solidFill>
            </a:endParaRPr>
          </a:p>
        </p:txBody>
      </p:sp>
      <p:sp>
        <p:nvSpPr>
          <p:cNvPr id="33801" name="Rectangle 9"/>
          <p:cNvSpPr>
            <a:spLocks noChangeArrowheads="1"/>
          </p:cNvSpPr>
          <p:nvPr/>
        </p:nvSpPr>
        <p:spPr bwMode="auto">
          <a:xfrm>
            <a:off x="4553175" y="1412875"/>
            <a:ext cx="106952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GB" dirty="0">
                <a:solidFill>
                  <a:srgbClr val="003300"/>
                </a:solidFill>
                <a:sym typeface="Symbol" pitchFamily="18" charset="2"/>
              </a:rPr>
              <a:t>E</a:t>
            </a:r>
            <a:r>
              <a:rPr lang="en-GB" dirty="0" smtClean="0">
                <a:solidFill>
                  <a:srgbClr val="003300"/>
                </a:solidFill>
                <a:sym typeface="Symbol" pitchFamily="18" charset="2"/>
              </a:rPr>
              <a:t>nergy</a:t>
            </a:r>
            <a:endParaRPr lang="en-GB" baseline="30000" dirty="0">
              <a:solidFill>
                <a:srgbClr val="003300"/>
              </a:solidFill>
              <a:sym typeface="Symbol" pitchFamily="18" charset="2"/>
            </a:endParaRPr>
          </a:p>
        </p:txBody>
      </p:sp>
      <p:sp>
        <p:nvSpPr>
          <p:cNvPr id="33802" name="Rectangle 11"/>
          <p:cNvSpPr>
            <a:spLocks noChangeArrowheads="1"/>
          </p:cNvSpPr>
          <p:nvPr/>
        </p:nvSpPr>
        <p:spPr bwMode="auto">
          <a:xfrm>
            <a:off x="8102600" y="3660775"/>
            <a:ext cx="2857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GB">
                <a:solidFill>
                  <a:srgbClr val="FFFF66"/>
                </a:solidFill>
                <a:sym typeface="Symbol" pitchFamily="18" charset="2"/>
              </a:rPr>
              <a:t>r</a:t>
            </a:r>
          </a:p>
        </p:txBody>
      </p:sp>
      <p:sp>
        <p:nvSpPr>
          <p:cNvPr id="33803" name="Text Box 14"/>
          <p:cNvSpPr txBox="1">
            <a:spLocks noChangeArrowheads="1"/>
          </p:cNvSpPr>
          <p:nvPr/>
        </p:nvSpPr>
        <p:spPr bwMode="auto">
          <a:xfrm>
            <a:off x="6156325" y="4508500"/>
            <a:ext cx="2087563"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GB" dirty="0">
                <a:solidFill>
                  <a:srgbClr val="0070C0"/>
                </a:solidFill>
              </a:rPr>
              <a:t>Newtonian gravity </a:t>
            </a:r>
            <a:r>
              <a:rPr lang="en-GB" dirty="0">
                <a:solidFill>
                  <a:srgbClr val="0070C0"/>
                </a:solidFill>
                <a:sym typeface="Symbol" pitchFamily="18" charset="2"/>
              </a:rPr>
              <a:t> -</a:t>
            </a:r>
            <a:r>
              <a:rPr lang="en-GB" dirty="0">
                <a:solidFill>
                  <a:srgbClr val="0070C0"/>
                </a:solidFill>
              </a:rPr>
              <a:t>1/r</a:t>
            </a:r>
            <a:endParaRPr lang="en-US" dirty="0">
              <a:solidFill>
                <a:srgbClr val="0070C0"/>
              </a:solidFill>
            </a:endParaRPr>
          </a:p>
        </p:txBody>
      </p:sp>
      <p:sp>
        <p:nvSpPr>
          <p:cNvPr id="33804" name="Text Box 16"/>
          <p:cNvSpPr txBox="1">
            <a:spLocks noChangeArrowheads="1"/>
          </p:cNvSpPr>
          <p:nvPr/>
        </p:nvSpPr>
        <p:spPr bwMode="auto">
          <a:xfrm>
            <a:off x="5435600" y="1628775"/>
            <a:ext cx="2087563"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GB" dirty="0">
                <a:solidFill>
                  <a:srgbClr val="008000"/>
                </a:solidFill>
              </a:rPr>
              <a:t>Angular momentum, barrier </a:t>
            </a:r>
            <a:r>
              <a:rPr lang="en-GB" dirty="0">
                <a:solidFill>
                  <a:srgbClr val="008000"/>
                </a:solidFill>
                <a:sym typeface="Symbol" pitchFamily="18" charset="2"/>
              </a:rPr>
              <a:t></a:t>
            </a:r>
            <a:r>
              <a:rPr lang="en-GB" dirty="0">
                <a:solidFill>
                  <a:srgbClr val="008000"/>
                </a:solidFill>
              </a:rPr>
              <a:t>1/r</a:t>
            </a:r>
            <a:r>
              <a:rPr lang="en-GB" baseline="30000" dirty="0">
                <a:solidFill>
                  <a:srgbClr val="008000"/>
                </a:solidFill>
              </a:rPr>
              <a:t>2</a:t>
            </a:r>
            <a:endParaRPr lang="en-US" baseline="30000" dirty="0">
              <a:solidFill>
                <a:srgbClr val="008000"/>
              </a:solidFill>
            </a:endParaRPr>
          </a:p>
        </p:txBody>
      </p:sp>
      <p:sp>
        <p:nvSpPr>
          <p:cNvPr id="161796" name="Freeform 4"/>
          <p:cNvSpPr>
            <a:spLocks/>
          </p:cNvSpPr>
          <p:nvPr/>
        </p:nvSpPr>
        <p:spPr bwMode="auto">
          <a:xfrm>
            <a:off x="5418138" y="2443162"/>
            <a:ext cx="2320925" cy="1946489"/>
          </a:xfrm>
          <a:custGeom>
            <a:avLst/>
            <a:gdLst>
              <a:gd name="T0" fmla="*/ 0 w 1462"/>
              <a:gd name="T1" fmla="*/ 0 h 1255"/>
              <a:gd name="T2" fmla="*/ 14288 w 1462"/>
              <a:gd name="T3" fmla="*/ 436562 h 1255"/>
              <a:gd name="T4" fmla="*/ 41275 w 1462"/>
              <a:gd name="T5" fmla="*/ 968375 h 1255"/>
              <a:gd name="T6" fmla="*/ 150813 w 1462"/>
              <a:gd name="T7" fmla="*/ 1446212 h 1255"/>
              <a:gd name="T8" fmla="*/ 531813 w 1462"/>
              <a:gd name="T9" fmla="*/ 1938337 h 1255"/>
              <a:gd name="T10" fmla="*/ 1377950 w 1462"/>
              <a:gd name="T11" fmla="*/ 1773237 h 1255"/>
              <a:gd name="T12" fmla="*/ 1814513 w 1462"/>
              <a:gd name="T13" fmla="*/ 1733550 h 1255"/>
              <a:gd name="T14" fmla="*/ 2320925 w 1462"/>
              <a:gd name="T15" fmla="*/ 1746250 h 1255"/>
              <a:gd name="T16" fmla="*/ 0 60000 65536"/>
              <a:gd name="T17" fmla="*/ 0 60000 65536"/>
              <a:gd name="T18" fmla="*/ 0 60000 65536"/>
              <a:gd name="T19" fmla="*/ 0 60000 65536"/>
              <a:gd name="T20" fmla="*/ 0 60000 65536"/>
              <a:gd name="T21" fmla="*/ 0 60000 65536"/>
              <a:gd name="T22" fmla="*/ 0 60000 65536"/>
              <a:gd name="T23" fmla="*/ 0 60000 65536"/>
              <a:gd name="connsiteX0" fmla="*/ 0 w 10000"/>
              <a:gd name="connsiteY0" fmla="*/ 0 h 9770"/>
              <a:gd name="connsiteX1" fmla="*/ 62 w 10000"/>
              <a:gd name="connsiteY1" fmla="*/ 2191 h 9770"/>
              <a:gd name="connsiteX2" fmla="*/ 178 w 10000"/>
              <a:gd name="connsiteY2" fmla="*/ 4861 h 9770"/>
              <a:gd name="connsiteX3" fmla="*/ 486 w 10000"/>
              <a:gd name="connsiteY3" fmla="*/ 7450 h 9770"/>
              <a:gd name="connsiteX4" fmla="*/ 2291 w 10000"/>
              <a:gd name="connsiteY4" fmla="*/ 9729 h 9770"/>
              <a:gd name="connsiteX5" fmla="*/ 5937 w 10000"/>
              <a:gd name="connsiteY5" fmla="*/ 8900 h 9770"/>
              <a:gd name="connsiteX6" fmla="*/ 7818 w 10000"/>
              <a:gd name="connsiteY6" fmla="*/ 8701 h 9770"/>
              <a:gd name="connsiteX7" fmla="*/ 10000 w 10000"/>
              <a:gd name="connsiteY7" fmla="*/ 8765 h 9770"/>
              <a:gd name="connsiteX0" fmla="*/ 0 w 10000"/>
              <a:gd name="connsiteY0" fmla="*/ 0 h 10000"/>
              <a:gd name="connsiteX1" fmla="*/ 62 w 10000"/>
              <a:gd name="connsiteY1" fmla="*/ 2243 h 10000"/>
              <a:gd name="connsiteX2" fmla="*/ 178 w 10000"/>
              <a:gd name="connsiteY2" fmla="*/ 4975 h 10000"/>
              <a:gd name="connsiteX3" fmla="*/ 486 w 10000"/>
              <a:gd name="connsiteY3" fmla="*/ 7625 h 10000"/>
              <a:gd name="connsiteX4" fmla="*/ 2291 w 10000"/>
              <a:gd name="connsiteY4" fmla="*/ 9958 h 10000"/>
              <a:gd name="connsiteX5" fmla="*/ 5937 w 10000"/>
              <a:gd name="connsiteY5" fmla="*/ 9110 h 10000"/>
              <a:gd name="connsiteX6" fmla="*/ 7818 w 10000"/>
              <a:gd name="connsiteY6" fmla="*/ 8906 h 10000"/>
              <a:gd name="connsiteX7" fmla="*/ 10000 w 10000"/>
              <a:gd name="connsiteY7" fmla="*/ 8971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000" h="10000">
                <a:moveTo>
                  <a:pt x="0" y="0"/>
                </a:moveTo>
                <a:cubicBezTo>
                  <a:pt x="21" y="376"/>
                  <a:pt x="34" y="1410"/>
                  <a:pt x="62" y="2243"/>
                </a:cubicBezTo>
                <a:cubicBezTo>
                  <a:pt x="89" y="3075"/>
                  <a:pt x="107" y="4079"/>
                  <a:pt x="178" y="4975"/>
                </a:cubicBezTo>
                <a:cubicBezTo>
                  <a:pt x="249" y="5872"/>
                  <a:pt x="137" y="6401"/>
                  <a:pt x="486" y="7625"/>
                </a:cubicBezTo>
                <a:cubicBezTo>
                  <a:pt x="835" y="8849"/>
                  <a:pt x="1383" y="9710"/>
                  <a:pt x="2291" y="9958"/>
                </a:cubicBezTo>
                <a:cubicBezTo>
                  <a:pt x="3200" y="10206"/>
                  <a:pt x="5014" y="9290"/>
                  <a:pt x="5937" y="9110"/>
                </a:cubicBezTo>
                <a:cubicBezTo>
                  <a:pt x="6860" y="8930"/>
                  <a:pt x="7141" y="8930"/>
                  <a:pt x="7818" y="8906"/>
                </a:cubicBezTo>
                <a:lnTo>
                  <a:pt x="10000" y="8971"/>
                </a:lnTo>
              </a:path>
            </a:pathLst>
          </a:custGeom>
          <a:noFill/>
          <a:ln w="63500" cap="flat" cmpd="sng">
            <a:solidFill>
              <a:srgbClr val="FF00FF"/>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4" name="Oval 13"/>
          <p:cNvSpPr/>
          <p:nvPr/>
        </p:nvSpPr>
        <p:spPr bwMode="auto">
          <a:xfrm>
            <a:off x="5868144" y="4293096"/>
            <a:ext cx="216024" cy="216024"/>
          </a:xfrm>
          <a:prstGeom prst="ellipse">
            <a:avLst/>
          </a:prstGeom>
          <a:solidFill>
            <a:srgbClr val="008000"/>
          </a:solid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3014062219"/>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body" sz="half" idx="1"/>
          </p:nvPr>
        </p:nvSpPr>
        <p:spPr>
          <a:xfrm>
            <a:off x="381000" y="4724400"/>
            <a:ext cx="8763000" cy="1447800"/>
          </a:xfrm>
          <a:extLst>
            <a:ext uri="{91240B29-F687-4f45-9708-019B960494DF}">
              <a14:hiddenLine xmlns:a14="http://schemas.microsoft.com/office/drawing/2010/main" w="9525">
                <a:solidFill>
                  <a:srgbClr val="006600"/>
                </a:solidFill>
                <a:miter lim="800000"/>
                <a:headEnd/>
                <a:tailEnd/>
              </a14:hiddenLine>
            </a:ext>
          </a:extLst>
        </p:spPr>
        <p:txBody>
          <a:bodyPr/>
          <a:lstStyle/>
          <a:p>
            <a:pPr eaLnBrk="1" hangingPunct="1">
              <a:lnSpc>
                <a:spcPct val="90000"/>
              </a:lnSpc>
            </a:pPr>
            <a:r>
              <a:rPr lang="en-GB" dirty="0" smtClean="0">
                <a:solidFill>
                  <a:srgbClr val="008000"/>
                </a:solidFill>
              </a:rPr>
              <a:t>SR doesn’t do acceleration, gravity makes acceleration </a:t>
            </a:r>
          </a:p>
          <a:p>
            <a:pPr eaLnBrk="1" hangingPunct="1">
              <a:lnSpc>
                <a:spcPct val="90000"/>
              </a:lnSpc>
            </a:pPr>
            <a:r>
              <a:rPr lang="en-GB" dirty="0" smtClean="0">
                <a:solidFill>
                  <a:srgbClr val="008000"/>
                </a:solidFill>
              </a:rPr>
              <a:t>Is there a difference? Look the same, behave the same…</a:t>
            </a:r>
          </a:p>
          <a:p>
            <a:pPr eaLnBrk="1" hangingPunct="1">
              <a:lnSpc>
                <a:spcPct val="90000"/>
              </a:lnSpc>
            </a:pPr>
            <a:r>
              <a:rPr lang="en-GB" dirty="0" smtClean="0">
                <a:solidFill>
                  <a:srgbClr val="008000"/>
                </a:solidFill>
              </a:rPr>
              <a:t>Maybe they ARE the same -  ‘happiest thought’</a:t>
            </a:r>
          </a:p>
          <a:p>
            <a:pPr eaLnBrk="1" hangingPunct="1">
              <a:lnSpc>
                <a:spcPct val="90000"/>
              </a:lnSpc>
            </a:pPr>
            <a:r>
              <a:rPr lang="en-GB" dirty="0" smtClean="0">
                <a:solidFill>
                  <a:srgbClr val="008000"/>
                </a:solidFill>
              </a:rPr>
              <a:t>Principle of equivalence: acceleration=gravity</a:t>
            </a:r>
          </a:p>
        </p:txBody>
      </p:sp>
      <p:pic>
        <p:nvPicPr>
          <p:cNvPr id="5124" name="Picture 4" descr="equivalence_princ"/>
          <p:cNvPicPr preferRelativeResize="0">
            <a:picLocks noChangeArrowheads="1"/>
          </p:cNvPicPr>
          <p:nvPr/>
        </p:nvPicPr>
        <p:blipFill>
          <a:blip r:embed="rId2">
            <a:extLst>
              <a:ext uri="{28A0092B-C50C-407E-A947-70E740481C1C}">
                <a14:useLocalDpi xmlns:a14="http://schemas.microsoft.com/office/drawing/2010/main" val="0"/>
              </a:ext>
            </a:extLst>
          </a:blip>
          <a:srcRect l="1854" t="10596" r="810" b="8167"/>
          <a:stretch>
            <a:fillRect/>
          </a:stretch>
        </p:blipFill>
        <p:spPr bwMode="auto">
          <a:xfrm>
            <a:off x="533400" y="1143000"/>
            <a:ext cx="800100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5" name="Freeform 5"/>
          <p:cNvSpPr>
            <a:spLocks/>
          </p:cNvSpPr>
          <p:nvPr/>
        </p:nvSpPr>
        <p:spPr bwMode="auto">
          <a:xfrm>
            <a:off x="1524000" y="3962400"/>
            <a:ext cx="990600" cy="762000"/>
          </a:xfrm>
          <a:custGeom>
            <a:avLst/>
            <a:gdLst>
              <a:gd name="T0" fmla="*/ 2147483647 w 624"/>
              <a:gd name="T1" fmla="*/ 2147483647 h 480"/>
              <a:gd name="T2" fmla="*/ 2147483647 w 624"/>
              <a:gd name="T3" fmla="*/ 2147483647 h 480"/>
              <a:gd name="T4" fmla="*/ 2147483647 w 624"/>
              <a:gd name="T5" fmla="*/ 2147483647 h 480"/>
              <a:gd name="T6" fmla="*/ 2147483647 w 624"/>
              <a:gd name="T7" fmla="*/ 2147483647 h 480"/>
              <a:gd name="T8" fmla="*/ 2147483647 w 624"/>
              <a:gd name="T9" fmla="*/ 2147483647 h 480"/>
              <a:gd name="T10" fmla="*/ 2147483647 w 624"/>
              <a:gd name="T11" fmla="*/ 2147483647 h 480"/>
              <a:gd name="T12" fmla="*/ 2147483647 w 624"/>
              <a:gd name="T13" fmla="*/ 2147483647 h 480"/>
              <a:gd name="T14" fmla="*/ 2147483647 w 624"/>
              <a:gd name="T15" fmla="*/ 2147483647 h 480"/>
              <a:gd name="T16" fmla="*/ 2147483647 w 624"/>
              <a:gd name="T17" fmla="*/ 2147483647 h 480"/>
              <a:gd name="T18" fmla="*/ 2147483647 w 624"/>
              <a:gd name="T19" fmla="*/ 2147483647 h 480"/>
              <a:gd name="T20" fmla="*/ 2147483647 w 624"/>
              <a:gd name="T21" fmla="*/ 2147483647 h 480"/>
              <a:gd name="T22" fmla="*/ 2147483647 w 624"/>
              <a:gd name="T23" fmla="*/ 2147483647 h 480"/>
              <a:gd name="T24" fmla="*/ 2147483647 w 624"/>
              <a:gd name="T25" fmla="*/ 2147483647 h 480"/>
              <a:gd name="T26" fmla="*/ 2147483647 w 624"/>
              <a:gd name="T27" fmla="*/ 2147483647 h 48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624" h="480">
                <a:moveTo>
                  <a:pt x="94" y="76"/>
                </a:moveTo>
                <a:cubicBezTo>
                  <a:pt x="7" y="123"/>
                  <a:pt x="0" y="327"/>
                  <a:pt x="7" y="332"/>
                </a:cubicBezTo>
                <a:cubicBezTo>
                  <a:pt x="15" y="337"/>
                  <a:pt x="116" y="85"/>
                  <a:pt x="138" y="104"/>
                </a:cubicBezTo>
                <a:cubicBezTo>
                  <a:pt x="160" y="123"/>
                  <a:pt x="123" y="446"/>
                  <a:pt x="138" y="446"/>
                </a:cubicBezTo>
                <a:cubicBezTo>
                  <a:pt x="152" y="446"/>
                  <a:pt x="203" y="98"/>
                  <a:pt x="225" y="104"/>
                </a:cubicBezTo>
                <a:cubicBezTo>
                  <a:pt x="247" y="110"/>
                  <a:pt x="255" y="480"/>
                  <a:pt x="269" y="480"/>
                </a:cubicBezTo>
                <a:cubicBezTo>
                  <a:pt x="283" y="480"/>
                  <a:pt x="291" y="104"/>
                  <a:pt x="312" y="104"/>
                </a:cubicBezTo>
                <a:cubicBezTo>
                  <a:pt x="334" y="109"/>
                  <a:pt x="380" y="475"/>
                  <a:pt x="394" y="480"/>
                </a:cubicBezTo>
                <a:lnTo>
                  <a:pt x="399" y="133"/>
                </a:lnTo>
                <a:cubicBezTo>
                  <a:pt x="422" y="127"/>
                  <a:pt x="515" y="451"/>
                  <a:pt x="530" y="446"/>
                </a:cubicBezTo>
                <a:cubicBezTo>
                  <a:pt x="544" y="441"/>
                  <a:pt x="472" y="119"/>
                  <a:pt x="486" y="104"/>
                </a:cubicBezTo>
                <a:cubicBezTo>
                  <a:pt x="501" y="90"/>
                  <a:pt x="609" y="370"/>
                  <a:pt x="617" y="361"/>
                </a:cubicBezTo>
                <a:cubicBezTo>
                  <a:pt x="624" y="351"/>
                  <a:pt x="617" y="95"/>
                  <a:pt x="530" y="47"/>
                </a:cubicBezTo>
                <a:cubicBezTo>
                  <a:pt x="443" y="0"/>
                  <a:pt x="181" y="28"/>
                  <a:pt x="94" y="76"/>
                </a:cubicBezTo>
                <a:close/>
              </a:path>
            </a:pathLst>
          </a:custGeom>
          <a:solidFill>
            <a:srgbClr val="FF3300"/>
          </a:solidFill>
          <a:ln w="9525" cap="flat" cmpd="sng">
            <a:solidFill>
              <a:srgbClr val="FF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7" name="Rectangle 3"/>
          <p:cNvSpPr>
            <a:spLocks noGrp="1" noChangeArrowheads="1"/>
          </p:cNvSpPr>
          <p:nvPr>
            <p:ph type="title"/>
          </p:nvPr>
        </p:nvSpPr>
        <p:spPr>
          <a:xfrm>
            <a:off x="-36512" y="-27384"/>
            <a:ext cx="9217024" cy="1143000"/>
          </a:xfrm>
          <a:extLst>
            <a:ext uri="{91240B29-F687-4f45-9708-019B960494DF}">
              <a14:hiddenLine xmlns:a14="http://schemas.microsoft.com/office/drawing/2010/main" w="9525">
                <a:solidFill>
                  <a:srgbClr val="006600"/>
                </a:solidFill>
                <a:miter lim="800000"/>
                <a:headEnd/>
                <a:tailEnd/>
              </a14:hiddenLine>
            </a:ext>
          </a:extLst>
        </p:spPr>
        <p:txBody>
          <a:bodyPr/>
          <a:lstStyle/>
          <a:p>
            <a:pPr eaLnBrk="1" hangingPunct="1">
              <a:defRPr/>
            </a:pPr>
            <a:r>
              <a:rPr lang="en-GB" b="1" dirty="0" smtClean="0">
                <a:solidFill>
                  <a:srgbClr val="006600"/>
                </a:solidFill>
                <a:latin typeface="Times New Roman" charset="0"/>
                <a:cs typeface="+mj-cs"/>
              </a:rPr>
              <a:t>Einstein’s gravity: general </a:t>
            </a:r>
            <a:r>
              <a:rPr lang="en-GB" b="1" dirty="0">
                <a:solidFill>
                  <a:srgbClr val="006600"/>
                </a:solidFill>
                <a:latin typeface="Times New Roman" charset="0"/>
                <a:cs typeface="+mj-cs"/>
              </a:rPr>
              <a:t>relativity</a:t>
            </a:r>
          </a:p>
        </p:txBody>
      </p:sp>
    </p:spTree>
    <p:extLst>
      <p:ext uri="{BB962C8B-B14F-4D97-AF65-F5344CB8AC3E}">
        <p14:creationId xmlns:p14="http://schemas.microsoft.com/office/powerpoint/2010/main" val="2810270807"/>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0" y="76200"/>
            <a:ext cx="9067800" cy="1219200"/>
          </a:xfrm>
          <a:extLst>
            <a:ext uri="{91240B29-F687-4f45-9708-019B960494DF}">
              <a14:hiddenLine xmlns:a14="http://schemas.microsoft.com/office/drawing/2010/main" w="9525">
                <a:solidFill>
                  <a:srgbClr val="006600"/>
                </a:solidFill>
                <a:miter lim="800000"/>
                <a:headEnd/>
                <a:tailEnd/>
              </a14:hiddenLine>
            </a:ext>
          </a:extLst>
        </p:spPr>
        <p:txBody>
          <a:bodyPr/>
          <a:lstStyle/>
          <a:p>
            <a:pPr eaLnBrk="1" hangingPunct="1"/>
            <a:r>
              <a:rPr lang="en-GB" b="1" dirty="0" smtClean="0">
                <a:solidFill>
                  <a:srgbClr val="006600"/>
                </a:solidFill>
              </a:rPr>
              <a:t>Orbits in </a:t>
            </a:r>
            <a:r>
              <a:rPr lang="en-GB" b="1" dirty="0" err="1" smtClean="0">
                <a:solidFill>
                  <a:srgbClr val="006600"/>
                </a:solidFill>
              </a:rPr>
              <a:t>Einstein’sgravity</a:t>
            </a:r>
            <a:endParaRPr lang="en-GB" b="1" dirty="0" smtClean="0">
              <a:solidFill>
                <a:srgbClr val="006600"/>
              </a:solidFill>
            </a:endParaRPr>
          </a:p>
        </p:txBody>
      </p:sp>
      <p:sp>
        <p:nvSpPr>
          <p:cNvPr id="33795" name="Rectangle 3"/>
          <p:cNvSpPr>
            <a:spLocks noGrp="1" noChangeArrowheads="1"/>
          </p:cNvSpPr>
          <p:nvPr>
            <p:ph type="body" sz="half" idx="1"/>
          </p:nvPr>
        </p:nvSpPr>
        <p:spPr>
          <a:xfrm>
            <a:off x="76200" y="762000"/>
            <a:ext cx="3990975" cy="6096000"/>
          </a:xfrm>
          <a:noFill/>
          <a:extLst>
            <a:ext uri="{91240B29-F687-4f45-9708-019B960494DF}">
              <a14:hiddenLine xmlns:a14="http://schemas.microsoft.com/office/drawing/2010/main" w="9525">
                <a:solidFill>
                  <a:srgbClr val="006600"/>
                </a:solidFill>
                <a:miter lim="800000"/>
                <a:headEnd/>
                <a:tailEnd/>
              </a14:hiddenLine>
            </a:ext>
          </a:extLst>
        </p:spPr>
        <p:txBody>
          <a:bodyPr/>
          <a:lstStyle/>
          <a:p>
            <a:pPr eaLnBrk="1" hangingPunct="1">
              <a:buFontTx/>
              <a:buNone/>
            </a:pPr>
            <a:endParaRPr lang="en-GB" dirty="0" smtClean="0">
              <a:solidFill>
                <a:srgbClr val="006600"/>
              </a:solidFill>
            </a:endParaRPr>
          </a:p>
          <a:p>
            <a:pPr eaLnBrk="1" hangingPunct="1"/>
            <a:r>
              <a:rPr lang="en-GB" dirty="0" smtClean="0">
                <a:solidFill>
                  <a:srgbClr val="006600"/>
                </a:solidFill>
                <a:sym typeface="Symbol" pitchFamily="18" charset="2"/>
              </a:rPr>
              <a:t>Extra term, adds to gravity at small radii</a:t>
            </a:r>
          </a:p>
          <a:p>
            <a:pPr eaLnBrk="1" hangingPunct="1"/>
            <a:endParaRPr lang="en-GB" dirty="0" smtClean="0">
              <a:solidFill>
                <a:srgbClr val="006600"/>
              </a:solidFill>
              <a:sym typeface="Symbol" pitchFamily="18" charset="2"/>
            </a:endParaRPr>
          </a:p>
        </p:txBody>
      </p:sp>
      <p:sp>
        <p:nvSpPr>
          <p:cNvPr id="33797" name="Line 5"/>
          <p:cNvSpPr>
            <a:spLocks noChangeShapeType="1"/>
          </p:cNvSpPr>
          <p:nvPr/>
        </p:nvSpPr>
        <p:spPr bwMode="auto">
          <a:xfrm>
            <a:off x="5264150" y="4156075"/>
            <a:ext cx="2743200" cy="0"/>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srgbClr val="003300"/>
              </a:solidFill>
            </a:endParaRPr>
          </a:p>
        </p:txBody>
      </p:sp>
      <p:sp>
        <p:nvSpPr>
          <p:cNvPr id="33798" name="Line 6"/>
          <p:cNvSpPr>
            <a:spLocks noChangeShapeType="1"/>
          </p:cNvSpPr>
          <p:nvPr/>
        </p:nvSpPr>
        <p:spPr bwMode="auto">
          <a:xfrm rot="5400000" flipH="1">
            <a:off x="3406775" y="3651250"/>
            <a:ext cx="3733800" cy="19050"/>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srgbClr val="003300"/>
              </a:solidFill>
            </a:endParaRPr>
          </a:p>
        </p:txBody>
      </p:sp>
      <p:sp>
        <p:nvSpPr>
          <p:cNvPr id="33799" name="Freeform 7"/>
          <p:cNvSpPr>
            <a:spLocks/>
          </p:cNvSpPr>
          <p:nvPr/>
        </p:nvSpPr>
        <p:spPr bwMode="auto">
          <a:xfrm>
            <a:off x="5436096" y="2574925"/>
            <a:ext cx="2406650" cy="1520825"/>
          </a:xfrm>
          <a:custGeom>
            <a:avLst/>
            <a:gdLst>
              <a:gd name="T0" fmla="*/ 6350 w 1516"/>
              <a:gd name="T1" fmla="*/ 0 h 958"/>
              <a:gd name="T2" fmla="*/ 63500 w 1516"/>
              <a:gd name="T3" fmla="*/ 1066800 h 958"/>
              <a:gd name="T4" fmla="*/ 387350 w 1516"/>
              <a:gd name="T5" fmla="*/ 1447800 h 958"/>
              <a:gd name="T6" fmla="*/ 1625600 w 1516"/>
              <a:gd name="T7" fmla="*/ 1504950 h 958"/>
              <a:gd name="T8" fmla="*/ 2406650 w 1516"/>
              <a:gd name="T9" fmla="*/ 1504950 h 95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16" h="958">
                <a:moveTo>
                  <a:pt x="4" y="0"/>
                </a:moveTo>
                <a:cubicBezTo>
                  <a:pt x="12" y="112"/>
                  <a:pt x="0" y="520"/>
                  <a:pt x="40" y="672"/>
                </a:cubicBezTo>
                <a:cubicBezTo>
                  <a:pt x="80" y="824"/>
                  <a:pt x="80" y="866"/>
                  <a:pt x="244" y="912"/>
                </a:cubicBezTo>
                <a:cubicBezTo>
                  <a:pt x="408" y="958"/>
                  <a:pt x="812" y="942"/>
                  <a:pt x="1024" y="948"/>
                </a:cubicBezTo>
                <a:cubicBezTo>
                  <a:pt x="1236" y="954"/>
                  <a:pt x="1414" y="948"/>
                  <a:pt x="1516" y="948"/>
                </a:cubicBezTo>
              </a:path>
            </a:pathLst>
          </a:custGeom>
          <a:noFill/>
          <a:ln w="38100" cap="flat" cmpd="sng">
            <a:solidFill>
              <a:srgbClr val="008000"/>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srgbClr val="003300"/>
              </a:solidFill>
            </a:endParaRPr>
          </a:p>
        </p:txBody>
      </p:sp>
      <p:sp>
        <p:nvSpPr>
          <p:cNvPr id="33800" name="Freeform 8"/>
          <p:cNvSpPr>
            <a:spLocks/>
          </p:cNvSpPr>
          <p:nvPr/>
        </p:nvSpPr>
        <p:spPr bwMode="auto">
          <a:xfrm>
            <a:off x="5492750" y="4219575"/>
            <a:ext cx="2286000" cy="1441450"/>
          </a:xfrm>
          <a:custGeom>
            <a:avLst/>
            <a:gdLst>
              <a:gd name="T0" fmla="*/ 0 w 1440"/>
              <a:gd name="T1" fmla="*/ 1441450 h 908"/>
              <a:gd name="T2" fmla="*/ 266700 w 1440"/>
              <a:gd name="T3" fmla="*/ 641350 h 908"/>
              <a:gd name="T4" fmla="*/ 704850 w 1440"/>
              <a:gd name="T5" fmla="*/ 222250 h 908"/>
              <a:gd name="T6" fmla="*/ 1485900 w 1440"/>
              <a:gd name="T7" fmla="*/ 31750 h 908"/>
              <a:gd name="T8" fmla="*/ 2286000 w 1440"/>
              <a:gd name="T9" fmla="*/ 28575 h 90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40" h="908">
                <a:moveTo>
                  <a:pt x="0" y="908"/>
                </a:moveTo>
                <a:cubicBezTo>
                  <a:pt x="30" y="824"/>
                  <a:pt x="94" y="532"/>
                  <a:pt x="168" y="404"/>
                </a:cubicBezTo>
                <a:cubicBezTo>
                  <a:pt x="242" y="276"/>
                  <a:pt x="316" y="204"/>
                  <a:pt x="444" y="140"/>
                </a:cubicBezTo>
                <a:cubicBezTo>
                  <a:pt x="572" y="76"/>
                  <a:pt x="770" y="40"/>
                  <a:pt x="936" y="20"/>
                </a:cubicBezTo>
                <a:cubicBezTo>
                  <a:pt x="1102" y="0"/>
                  <a:pt x="1335" y="18"/>
                  <a:pt x="1440" y="18"/>
                </a:cubicBezTo>
              </a:path>
            </a:pathLst>
          </a:custGeom>
          <a:noFill/>
          <a:ln w="38100" cap="rnd" cmpd="sng">
            <a:solidFill>
              <a:srgbClr val="0070C0"/>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srgbClr val="0070C0"/>
              </a:solidFill>
            </a:endParaRPr>
          </a:p>
        </p:txBody>
      </p:sp>
      <p:sp>
        <p:nvSpPr>
          <p:cNvPr id="33801" name="Rectangle 9"/>
          <p:cNvSpPr>
            <a:spLocks noChangeArrowheads="1"/>
          </p:cNvSpPr>
          <p:nvPr/>
        </p:nvSpPr>
        <p:spPr bwMode="auto">
          <a:xfrm>
            <a:off x="4553175" y="1412875"/>
            <a:ext cx="106952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GB">
                <a:solidFill>
                  <a:srgbClr val="003300"/>
                </a:solidFill>
                <a:sym typeface="Symbol" pitchFamily="18" charset="2"/>
              </a:rPr>
              <a:t>E</a:t>
            </a:r>
            <a:r>
              <a:rPr lang="en-GB" smtClean="0">
                <a:solidFill>
                  <a:srgbClr val="003300"/>
                </a:solidFill>
                <a:sym typeface="Symbol" pitchFamily="18" charset="2"/>
              </a:rPr>
              <a:t>nergy</a:t>
            </a:r>
            <a:endParaRPr lang="en-GB" baseline="30000" dirty="0">
              <a:solidFill>
                <a:srgbClr val="003300"/>
              </a:solidFill>
              <a:sym typeface="Symbol" pitchFamily="18" charset="2"/>
            </a:endParaRPr>
          </a:p>
        </p:txBody>
      </p:sp>
      <p:sp>
        <p:nvSpPr>
          <p:cNvPr id="33802" name="Rectangle 11"/>
          <p:cNvSpPr>
            <a:spLocks noChangeArrowheads="1"/>
          </p:cNvSpPr>
          <p:nvPr/>
        </p:nvSpPr>
        <p:spPr bwMode="auto">
          <a:xfrm>
            <a:off x="8102600" y="3660775"/>
            <a:ext cx="2857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GB">
                <a:solidFill>
                  <a:srgbClr val="FFFF66"/>
                </a:solidFill>
                <a:sym typeface="Symbol" pitchFamily="18" charset="2"/>
              </a:rPr>
              <a:t>r</a:t>
            </a:r>
          </a:p>
        </p:txBody>
      </p:sp>
      <p:sp>
        <p:nvSpPr>
          <p:cNvPr id="33803" name="Text Box 14"/>
          <p:cNvSpPr txBox="1">
            <a:spLocks noChangeArrowheads="1"/>
          </p:cNvSpPr>
          <p:nvPr/>
        </p:nvSpPr>
        <p:spPr bwMode="auto">
          <a:xfrm>
            <a:off x="6156325" y="4508500"/>
            <a:ext cx="2087563"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GB" dirty="0">
                <a:solidFill>
                  <a:srgbClr val="0070C0"/>
                </a:solidFill>
              </a:rPr>
              <a:t>Newtonian gravity </a:t>
            </a:r>
            <a:r>
              <a:rPr lang="en-GB" dirty="0">
                <a:solidFill>
                  <a:srgbClr val="0070C0"/>
                </a:solidFill>
                <a:sym typeface="Symbol" pitchFamily="18" charset="2"/>
              </a:rPr>
              <a:t> -</a:t>
            </a:r>
            <a:r>
              <a:rPr lang="en-GB" dirty="0">
                <a:solidFill>
                  <a:srgbClr val="0070C0"/>
                </a:solidFill>
              </a:rPr>
              <a:t>1/r</a:t>
            </a:r>
            <a:endParaRPr lang="en-US" dirty="0">
              <a:solidFill>
                <a:srgbClr val="0070C0"/>
              </a:solidFill>
            </a:endParaRPr>
          </a:p>
        </p:txBody>
      </p:sp>
      <p:sp>
        <p:nvSpPr>
          <p:cNvPr id="33804" name="Text Box 16"/>
          <p:cNvSpPr txBox="1">
            <a:spLocks noChangeArrowheads="1"/>
          </p:cNvSpPr>
          <p:nvPr/>
        </p:nvSpPr>
        <p:spPr bwMode="auto">
          <a:xfrm>
            <a:off x="5435600" y="1628775"/>
            <a:ext cx="2087563"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GB" dirty="0">
                <a:solidFill>
                  <a:srgbClr val="008000"/>
                </a:solidFill>
              </a:rPr>
              <a:t>Angular momentum, barrier </a:t>
            </a:r>
            <a:r>
              <a:rPr lang="en-GB" dirty="0">
                <a:solidFill>
                  <a:srgbClr val="008000"/>
                </a:solidFill>
                <a:sym typeface="Symbol" pitchFamily="18" charset="2"/>
              </a:rPr>
              <a:t></a:t>
            </a:r>
            <a:r>
              <a:rPr lang="en-GB" dirty="0">
                <a:solidFill>
                  <a:srgbClr val="008000"/>
                </a:solidFill>
              </a:rPr>
              <a:t>1/r</a:t>
            </a:r>
            <a:r>
              <a:rPr lang="en-GB" baseline="30000" dirty="0">
                <a:solidFill>
                  <a:srgbClr val="008000"/>
                </a:solidFill>
              </a:rPr>
              <a:t>2</a:t>
            </a:r>
            <a:endParaRPr lang="en-US" baseline="30000" dirty="0">
              <a:solidFill>
                <a:srgbClr val="008000"/>
              </a:solidFill>
            </a:endParaRPr>
          </a:p>
        </p:txBody>
      </p:sp>
      <p:sp>
        <p:nvSpPr>
          <p:cNvPr id="15" name="Freeform 8"/>
          <p:cNvSpPr>
            <a:spLocks/>
          </p:cNvSpPr>
          <p:nvPr/>
        </p:nvSpPr>
        <p:spPr bwMode="auto">
          <a:xfrm>
            <a:off x="5294311" y="4170981"/>
            <a:ext cx="1923165" cy="1515396"/>
          </a:xfrm>
          <a:custGeom>
            <a:avLst/>
            <a:gdLst>
              <a:gd name="T0" fmla="*/ 0 w 1440"/>
              <a:gd name="T1" fmla="*/ 1441450 h 908"/>
              <a:gd name="T2" fmla="*/ 266700 w 1440"/>
              <a:gd name="T3" fmla="*/ 641350 h 908"/>
              <a:gd name="T4" fmla="*/ 704850 w 1440"/>
              <a:gd name="T5" fmla="*/ 222250 h 908"/>
              <a:gd name="T6" fmla="*/ 1485900 w 1440"/>
              <a:gd name="T7" fmla="*/ 31750 h 908"/>
              <a:gd name="T8" fmla="*/ 2286000 w 1440"/>
              <a:gd name="T9" fmla="*/ 28575 h 908"/>
              <a:gd name="T10" fmla="*/ 0 60000 65536"/>
              <a:gd name="T11" fmla="*/ 0 60000 65536"/>
              <a:gd name="T12" fmla="*/ 0 60000 65536"/>
              <a:gd name="T13" fmla="*/ 0 60000 65536"/>
              <a:gd name="T14" fmla="*/ 0 60000 65536"/>
              <a:gd name="connsiteX0" fmla="*/ 465 w 8878"/>
              <a:gd name="connsiteY0" fmla="*/ 10513 h 10513"/>
              <a:gd name="connsiteX1" fmla="*/ 45 w 8878"/>
              <a:gd name="connsiteY1" fmla="*/ 4333 h 10513"/>
              <a:gd name="connsiteX2" fmla="*/ 1961 w 8878"/>
              <a:gd name="connsiteY2" fmla="*/ 1426 h 10513"/>
              <a:gd name="connsiteX3" fmla="*/ 5378 w 8878"/>
              <a:gd name="connsiteY3" fmla="*/ 104 h 10513"/>
              <a:gd name="connsiteX4" fmla="*/ 8878 w 8878"/>
              <a:gd name="connsiteY4" fmla="*/ 82 h 10513"/>
              <a:gd name="connsiteX0" fmla="*/ 0 w 9476"/>
              <a:gd name="connsiteY0" fmla="*/ 10000 h 10000"/>
              <a:gd name="connsiteX1" fmla="*/ 421 w 9476"/>
              <a:gd name="connsiteY1" fmla="*/ 4242 h 10000"/>
              <a:gd name="connsiteX2" fmla="*/ 1685 w 9476"/>
              <a:gd name="connsiteY2" fmla="*/ 1356 h 10000"/>
              <a:gd name="connsiteX3" fmla="*/ 5534 w 9476"/>
              <a:gd name="connsiteY3" fmla="*/ 99 h 10000"/>
              <a:gd name="connsiteX4" fmla="*/ 9476 w 9476"/>
              <a:gd name="connsiteY4" fmla="*/ 78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76" h="10000">
                <a:moveTo>
                  <a:pt x="0" y="10000"/>
                </a:moveTo>
                <a:cubicBezTo>
                  <a:pt x="234" y="9120"/>
                  <a:pt x="140" y="5682"/>
                  <a:pt x="421" y="4242"/>
                </a:cubicBezTo>
                <a:cubicBezTo>
                  <a:pt x="701" y="2801"/>
                  <a:pt x="833" y="2047"/>
                  <a:pt x="1685" y="1356"/>
                </a:cubicBezTo>
                <a:cubicBezTo>
                  <a:pt x="2537" y="665"/>
                  <a:pt x="4235" y="309"/>
                  <a:pt x="5534" y="99"/>
                </a:cubicBezTo>
                <a:cubicBezTo>
                  <a:pt x="6832" y="-110"/>
                  <a:pt x="8655" y="78"/>
                  <a:pt x="9476" y="78"/>
                </a:cubicBezTo>
              </a:path>
            </a:pathLst>
          </a:custGeom>
          <a:noFill/>
          <a:ln w="38100" cap="rnd" cmpd="sng">
            <a:solidFill>
              <a:srgbClr val="000090"/>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srgbClr val="0070C0"/>
              </a:solidFill>
            </a:endParaRPr>
          </a:p>
        </p:txBody>
      </p:sp>
      <p:sp>
        <p:nvSpPr>
          <p:cNvPr id="16" name="Text Box 14"/>
          <p:cNvSpPr txBox="1">
            <a:spLocks noChangeArrowheads="1"/>
          </p:cNvSpPr>
          <p:nvPr/>
        </p:nvSpPr>
        <p:spPr bwMode="auto">
          <a:xfrm>
            <a:off x="4427984" y="5805264"/>
            <a:ext cx="223224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GB" dirty="0" smtClean="0">
                <a:solidFill>
                  <a:schemeClr val="accent2"/>
                </a:solidFill>
              </a:rPr>
              <a:t>Einstein </a:t>
            </a:r>
            <a:r>
              <a:rPr lang="en-GB" dirty="0" smtClean="0">
                <a:solidFill>
                  <a:schemeClr val="accent2"/>
                </a:solidFill>
                <a:sym typeface="Symbol" pitchFamily="18" charset="2"/>
              </a:rPr>
              <a:t> </a:t>
            </a:r>
            <a:r>
              <a:rPr lang="en-GB" dirty="0">
                <a:solidFill>
                  <a:schemeClr val="accent2"/>
                </a:solidFill>
                <a:sym typeface="Symbol" pitchFamily="18" charset="2"/>
              </a:rPr>
              <a:t>-</a:t>
            </a:r>
            <a:r>
              <a:rPr lang="en-GB" dirty="0">
                <a:solidFill>
                  <a:schemeClr val="accent2"/>
                </a:solidFill>
              </a:rPr>
              <a:t>1/</a:t>
            </a:r>
            <a:r>
              <a:rPr lang="en-GB" dirty="0" smtClean="0">
                <a:solidFill>
                  <a:schemeClr val="accent2"/>
                </a:solidFill>
              </a:rPr>
              <a:t>r</a:t>
            </a:r>
            <a:r>
              <a:rPr lang="en-GB" baseline="30000" dirty="0" smtClean="0">
                <a:solidFill>
                  <a:schemeClr val="accent2"/>
                </a:solidFill>
              </a:rPr>
              <a:t>3</a:t>
            </a:r>
            <a:endParaRPr lang="en-US" baseline="30000" dirty="0">
              <a:solidFill>
                <a:schemeClr val="accent2"/>
              </a:solidFill>
            </a:endParaRPr>
          </a:p>
        </p:txBody>
      </p:sp>
    </p:spTree>
    <p:extLst>
      <p:ext uri="{BB962C8B-B14F-4D97-AF65-F5344CB8AC3E}">
        <p14:creationId xmlns:p14="http://schemas.microsoft.com/office/powerpoint/2010/main" val="2518061816"/>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0" y="76200"/>
            <a:ext cx="9067800" cy="1219200"/>
          </a:xfrm>
          <a:extLst>
            <a:ext uri="{91240B29-F687-4f45-9708-019B960494DF}">
              <a14:hiddenLine xmlns:a14="http://schemas.microsoft.com/office/drawing/2010/main" w="9525">
                <a:solidFill>
                  <a:srgbClr val="006600"/>
                </a:solidFill>
                <a:miter lim="800000"/>
                <a:headEnd/>
                <a:tailEnd/>
              </a14:hiddenLine>
            </a:ext>
          </a:extLst>
        </p:spPr>
        <p:txBody>
          <a:bodyPr/>
          <a:lstStyle/>
          <a:p>
            <a:pPr eaLnBrk="1" hangingPunct="1"/>
            <a:r>
              <a:rPr lang="en-GB" b="1" dirty="0" smtClean="0">
                <a:solidFill>
                  <a:srgbClr val="006600"/>
                </a:solidFill>
              </a:rPr>
              <a:t>Orbits in </a:t>
            </a:r>
            <a:r>
              <a:rPr lang="en-GB" b="1" dirty="0" err="1" smtClean="0">
                <a:solidFill>
                  <a:srgbClr val="006600"/>
                </a:solidFill>
              </a:rPr>
              <a:t>Einstein’sgravity</a:t>
            </a:r>
            <a:endParaRPr lang="en-GB" b="1" dirty="0" smtClean="0">
              <a:solidFill>
                <a:srgbClr val="006600"/>
              </a:solidFill>
            </a:endParaRPr>
          </a:p>
        </p:txBody>
      </p:sp>
      <p:sp>
        <p:nvSpPr>
          <p:cNvPr id="33795" name="Rectangle 3"/>
          <p:cNvSpPr>
            <a:spLocks noGrp="1" noChangeArrowheads="1"/>
          </p:cNvSpPr>
          <p:nvPr>
            <p:ph type="body" sz="half" idx="1"/>
          </p:nvPr>
        </p:nvSpPr>
        <p:spPr>
          <a:xfrm>
            <a:off x="76200" y="762000"/>
            <a:ext cx="3990975" cy="6096000"/>
          </a:xfrm>
          <a:noFill/>
          <a:extLst>
            <a:ext uri="{91240B29-F687-4f45-9708-019B960494DF}">
              <a14:hiddenLine xmlns:a14="http://schemas.microsoft.com/office/drawing/2010/main" w="9525">
                <a:solidFill>
                  <a:srgbClr val="006600"/>
                </a:solidFill>
                <a:miter lim="800000"/>
                <a:headEnd/>
                <a:tailEnd/>
              </a14:hiddenLine>
            </a:ext>
          </a:extLst>
        </p:spPr>
        <p:txBody>
          <a:bodyPr/>
          <a:lstStyle/>
          <a:p>
            <a:pPr eaLnBrk="1" hangingPunct="1">
              <a:buFontTx/>
              <a:buNone/>
            </a:pPr>
            <a:endParaRPr lang="en-GB" dirty="0" smtClean="0">
              <a:solidFill>
                <a:srgbClr val="006600"/>
              </a:solidFill>
            </a:endParaRPr>
          </a:p>
          <a:p>
            <a:pPr eaLnBrk="1" hangingPunct="1"/>
            <a:r>
              <a:rPr lang="en-GB" dirty="0" smtClean="0">
                <a:solidFill>
                  <a:srgbClr val="006600"/>
                </a:solidFill>
                <a:sym typeface="Symbol" pitchFamily="18" charset="2"/>
              </a:rPr>
              <a:t>Extra term, adds to gravity at small radii</a:t>
            </a:r>
          </a:p>
          <a:p>
            <a:pPr eaLnBrk="1" hangingPunct="1"/>
            <a:r>
              <a:rPr lang="en-GB" dirty="0" smtClean="0">
                <a:solidFill>
                  <a:srgbClr val="006600"/>
                </a:solidFill>
                <a:sym typeface="Symbol" pitchFamily="18" charset="2"/>
              </a:rPr>
              <a:t>But still got possibility of stable orbits….</a:t>
            </a:r>
          </a:p>
          <a:p>
            <a:pPr eaLnBrk="1" hangingPunct="1"/>
            <a:endParaRPr lang="en-GB" dirty="0" smtClean="0">
              <a:solidFill>
                <a:srgbClr val="006600"/>
              </a:solidFill>
              <a:sym typeface="Symbol" pitchFamily="18" charset="2"/>
            </a:endParaRPr>
          </a:p>
        </p:txBody>
      </p:sp>
      <p:sp>
        <p:nvSpPr>
          <p:cNvPr id="33797" name="Line 5"/>
          <p:cNvSpPr>
            <a:spLocks noChangeShapeType="1"/>
          </p:cNvSpPr>
          <p:nvPr/>
        </p:nvSpPr>
        <p:spPr bwMode="auto">
          <a:xfrm>
            <a:off x="5264150" y="4156075"/>
            <a:ext cx="2743200" cy="0"/>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srgbClr val="003300"/>
              </a:solidFill>
            </a:endParaRPr>
          </a:p>
        </p:txBody>
      </p:sp>
      <p:sp>
        <p:nvSpPr>
          <p:cNvPr id="33798" name="Line 6"/>
          <p:cNvSpPr>
            <a:spLocks noChangeShapeType="1"/>
          </p:cNvSpPr>
          <p:nvPr/>
        </p:nvSpPr>
        <p:spPr bwMode="auto">
          <a:xfrm rot="5400000" flipH="1">
            <a:off x="3406775" y="3651250"/>
            <a:ext cx="3733800" cy="19050"/>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srgbClr val="003300"/>
              </a:solidFill>
            </a:endParaRPr>
          </a:p>
        </p:txBody>
      </p:sp>
      <p:sp>
        <p:nvSpPr>
          <p:cNvPr id="33799" name="Freeform 7"/>
          <p:cNvSpPr>
            <a:spLocks/>
          </p:cNvSpPr>
          <p:nvPr/>
        </p:nvSpPr>
        <p:spPr bwMode="auto">
          <a:xfrm>
            <a:off x="5436096" y="2574925"/>
            <a:ext cx="2406650" cy="1520825"/>
          </a:xfrm>
          <a:custGeom>
            <a:avLst/>
            <a:gdLst>
              <a:gd name="T0" fmla="*/ 6350 w 1516"/>
              <a:gd name="T1" fmla="*/ 0 h 958"/>
              <a:gd name="T2" fmla="*/ 63500 w 1516"/>
              <a:gd name="T3" fmla="*/ 1066800 h 958"/>
              <a:gd name="T4" fmla="*/ 387350 w 1516"/>
              <a:gd name="T5" fmla="*/ 1447800 h 958"/>
              <a:gd name="T6" fmla="*/ 1625600 w 1516"/>
              <a:gd name="T7" fmla="*/ 1504950 h 958"/>
              <a:gd name="T8" fmla="*/ 2406650 w 1516"/>
              <a:gd name="T9" fmla="*/ 1504950 h 95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16" h="958">
                <a:moveTo>
                  <a:pt x="4" y="0"/>
                </a:moveTo>
                <a:cubicBezTo>
                  <a:pt x="12" y="112"/>
                  <a:pt x="0" y="520"/>
                  <a:pt x="40" y="672"/>
                </a:cubicBezTo>
                <a:cubicBezTo>
                  <a:pt x="80" y="824"/>
                  <a:pt x="80" y="866"/>
                  <a:pt x="244" y="912"/>
                </a:cubicBezTo>
                <a:cubicBezTo>
                  <a:pt x="408" y="958"/>
                  <a:pt x="812" y="942"/>
                  <a:pt x="1024" y="948"/>
                </a:cubicBezTo>
                <a:cubicBezTo>
                  <a:pt x="1236" y="954"/>
                  <a:pt x="1414" y="948"/>
                  <a:pt x="1516" y="948"/>
                </a:cubicBezTo>
              </a:path>
            </a:pathLst>
          </a:custGeom>
          <a:noFill/>
          <a:ln w="38100" cap="flat" cmpd="sng">
            <a:solidFill>
              <a:srgbClr val="008000"/>
            </a:solidFill>
            <a:prstDash val="sys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srgbClr val="003300"/>
              </a:solidFill>
            </a:endParaRPr>
          </a:p>
        </p:txBody>
      </p:sp>
      <p:sp>
        <p:nvSpPr>
          <p:cNvPr id="33800" name="Freeform 8"/>
          <p:cNvSpPr>
            <a:spLocks/>
          </p:cNvSpPr>
          <p:nvPr/>
        </p:nvSpPr>
        <p:spPr bwMode="auto">
          <a:xfrm>
            <a:off x="5492750" y="4219575"/>
            <a:ext cx="2286000" cy="1441450"/>
          </a:xfrm>
          <a:custGeom>
            <a:avLst/>
            <a:gdLst>
              <a:gd name="T0" fmla="*/ 0 w 1440"/>
              <a:gd name="T1" fmla="*/ 1441450 h 908"/>
              <a:gd name="T2" fmla="*/ 266700 w 1440"/>
              <a:gd name="T3" fmla="*/ 641350 h 908"/>
              <a:gd name="T4" fmla="*/ 704850 w 1440"/>
              <a:gd name="T5" fmla="*/ 222250 h 908"/>
              <a:gd name="T6" fmla="*/ 1485900 w 1440"/>
              <a:gd name="T7" fmla="*/ 31750 h 908"/>
              <a:gd name="T8" fmla="*/ 2286000 w 1440"/>
              <a:gd name="T9" fmla="*/ 28575 h 90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40" h="908">
                <a:moveTo>
                  <a:pt x="0" y="908"/>
                </a:moveTo>
                <a:cubicBezTo>
                  <a:pt x="30" y="824"/>
                  <a:pt x="94" y="532"/>
                  <a:pt x="168" y="404"/>
                </a:cubicBezTo>
                <a:cubicBezTo>
                  <a:pt x="242" y="276"/>
                  <a:pt x="316" y="204"/>
                  <a:pt x="444" y="140"/>
                </a:cubicBezTo>
                <a:cubicBezTo>
                  <a:pt x="572" y="76"/>
                  <a:pt x="770" y="40"/>
                  <a:pt x="936" y="20"/>
                </a:cubicBezTo>
                <a:cubicBezTo>
                  <a:pt x="1102" y="0"/>
                  <a:pt x="1335" y="18"/>
                  <a:pt x="1440" y="18"/>
                </a:cubicBezTo>
              </a:path>
            </a:pathLst>
          </a:custGeom>
          <a:noFill/>
          <a:ln w="38100" cap="rnd" cmpd="sng">
            <a:solidFill>
              <a:srgbClr val="0070C0"/>
            </a:solidFill>
            <a:prstDash val="sys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srgbClr val="0070C0"/>
              </a:solidFill>
            </a:endParaRPr>
          </a:p>
        </p:txBody>
      </p:sp>
      <p:sp>
        <p:nvSpPr>
          <p:cNvPr id="33801" name="Rectangle 9"/>
          <p:cNvSpPr>
            <a:spLocks noChangeArrowheads="1"/>
          </p:cNvSpPr>
          <p:nvPr/>
        </p:nvSpPr>
        <p:spPr bwMode="auto">
          <a:xfrm>
            <a:off x="4553175" y="1412875"/>
            <a:ext cx="106952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GB">
                <a:solidFill>
                  <a:srgbClr val="003300"/>
                </a:solidFill>
                <a:sym typeface="Symbol" pitchFamily="18" charset="2"/>
              </a:rPr>
              <a:t>E</a:t>
            </a:r>
            <a:r>
              <a:rPr lang="en-GB" smtClean="0">
                <a:solidFill>
                  <a:srgbClr val="003300"/>
                </a:solidFill>
                <a:sym typeface="Symbol" pitchFamily="18" charset="2"/>
              </a:rPr>
              <a:t>nergy</a:t>
            </a:r>
            <a:endParaRPr lang="en-GB" baseline="30000" dirty="0">
              <a:solidFill>
                <a:srgbClr val="003300"/>
              </a:solidFill>
              <a:sym typeface="Symbol" pitchFamily="18" charset="2"/>
            </a:endParaRPr>
          </a:p>
        </p:txBody>
      </p:sp>
      <p:sp>
        <p:nvSpPr>
          <p:cNvPr id="33802" name="Rectangle 11"/>
          <p:cNvSpPr>
            <a:spLocks noChangeArrowheads="1"/>
          </p:cNvSpPr>
          <p:nvPr/>
        </p:nvSpPr>
        <p:spPr bwMode="auto">
          <a:xfrm>
            <a:off x="8102600" y="3660775"/>
            <a:ext cx="2857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GB">
                <a:solidFill>
                  <a:srgbClr val="FFFF66"/>
                </a:solidFill>
                <a:sym typeface="Symbol" pitchFamily="18" charset="2"/>
              </a:rPr>
              <a:t>r</a:t>
            </a:r>
          </a:p>
        </p:txBody>
      </p:sp>
      <p:sp>
        <p:nvSpPr>
          <p:cNvPr id="33803" name="Text Box 14"/>
          <p:cNvSpPr txBox="1">
            <a:spLocks noChangeArrowheads="1"/>
          </p:cNvSpPr>
          <p:nvPr/>
        </p:nvSpPr>
        <p:spPr bwMode="auto">
          <a:xfrm>
            <a:off x="6156325" y="4508500"/>
            <a:ext cx="2087563"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GB" dirty="0">
                <a:solidFill>
                  <a:srgbClr val="0070C0"/>
                </a:solidFill>
              </a:rPr>
              <a:t>Newtonian gravity </a:t>
            </a:r>
            <a:r>
              <a:rPr lang="en-GB" dirty="0">
                <a:solidFill>
                  <a:srgbClr val="0070C0"/>
                </a:solidFill>
                <a:sym typeface="Symbol" pitchFamily="18" charset="2"/>
              </a:rPr>
              <a:t> -</a:t>
            </a:r>
            <a:r>
              <a:rPr lang="en-GB" dirty="0">
                <a:solidFill>
                  <a:srgbClr val="0070C0"/>
                </a:solidFill>
              </a:rPr>
              <a:t>1/r</a:t>
            </a:r>
            <a:endParaRPr lang="en-US" dirty="0">
              <a:solidFill>
                <a:srgbClr val="0070C0"/>
              </a:solidFill>
            </a:endParaRPr>
          </a:p>
        </p:txBody>
      </p:sp>
      <p:sp>
        <p:nvSpPr>
          <p:cNvPr id="33804" name="Text Box 16"/>
          <p:cNvSpPr txBox="1">
            <a:spLocks noChangeArrowheads="1"/>
          </p:cNvSpPr>
          <p:nvPr/>
        </p:nvSpPr>
        <p:spPr bwMode="auto">
          <a:xfrm>
            <a:off x="5435600" y="1628775"/>
            <a:ext cx="2087563"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GB" dirty="0">
                <a:solidFill>
                  <a:srgbClr val="008000"/>
                </a:solidFill>
              </a:rPr>
              <a:t>Angular momentum, barrier </a:t>
            </a:r>
            <a:r>
              <a:rPr lang="en-GB" dirty="0">
                <a:solidFill>
                  <a:srgbClr val="008000"/>
                </a:solidFill>
                <a:sym typeface="Symbol" pitchFamily="18" charset="2"/>
              </a:rPr>
              <a:t></a:t>
            </a:r>
            <a:r>
              <a:rPr lang="en-GB" dirty="0">
                <a:solidFill>
                  <a:srgbClr val="008000"/>
                </a:solidFill>
              </a:rPr>
              <a:t>1/r</a:t>
            </a:r>
            <a:r>
              <a:rPr lang="en-GB" baseline="30000" dirty="0">
                <a:solidFill>
                  <a:srgbClr val="008000"/>
                </a:solidFill>
              </a:rPr>
              <a:t>2</a:t>
            </a:r>
            <a:endParaRPr lang="en-US" baseline="30000" dirty="0">
              <a:solidFill>
                <a:srgbClr val="008000"/>
              </a:solidFill>
            </a:endParaRPr>
          </a:p>
        </p:txBody>
      </p:sp>
      <p:sp>
        <p:nvSpPr>
          <p:cNvPr id="15" name="Freeform 8"/>
          <p:cNvSpPr>
            <a:spLocks/>
          </p:cNvSpPr>
          <p:nvPr/>
        </p:nvSpPr>
        <p:spPr bwMode="auto">
          <a:xfrm>
            <a:off x="5294311" y="4170981"/>
            <a:ext cx="1923165" cy="1515396"/>
          </a:xfrm>
          <a:custGeom>
            <a:avLst/>
            <a:gdLst>
              <a:gd name="T0" fmla="*/ 0 w 1440"/>
              <a:gd name="T1" fmla="*/ 1441450 h 908"/>
              <a:gd name="T2" fmla="*/ 266700 w 1440"/>
              <a:gd name="T3" fmla="*/ 641350 h 908"/>
              <a:gd name="T4" fmla="*/ 704850 w 1440"/>
              <a:gd name="T5" fmla="*/ 222250 h 908"/>
              <a:gd name="T6" fmla="*/ 1485900 w 1440"/>
              <a:gd name="T7" fmla="*/ 31750 h 908"/>
              <a:gd name="T8" fmla="*/ 2286000 w 1440"/>
              <a:gd name="T9" fmla="*/ 28575 h 908"/>
              <a:gd name="T10" fmla="*/ 0 60000 65536"/>
              <a:gd name="T11" fmla="*/ 0 60000 65536"/>
              <a:gd name="T12" fmla="*/ 0 60000 65536"/>
              <a:gd name="T13" fmla="*/ 0 60000 65536"/>
              <a:gd name="T14" fmla="*/ 0 60000 65536"/>
              <a:gd name="connsiteX0" fmla="*/ 465 w 8878"/>
              <a:gd name="connsiteY0" fmla="*/ 10513 h 10513"/>
              <a:gd name="connsiteX1" fmla="*/ 45 w 8878"/>
              <a:gd name="connsiteY1" fmla="*/ 4333 h 10513"/>
              <a:gd name="connsiteX2" fmla="*/ 1961 w 8878"/>
              <a:gd name="connsiteY2" fmla="*/ 1426 h 10513"/>
              <a:gd name="connsiteX3" fmla="*/ 5378 w 8878"/>
              <a:gd name="connsiteY3" fmla="*/ 104 h 10513"/>
              <a:gd name="connsiteX4" fmla="*/ 8878 w 8878"/>
              <a:gd name="connsiteY4" fmla="*/ 82 h 10513"/>
              <a:gd name="connsiteX0" fmla="*/ 0 w 9476"/>
              <a:gd name="connsiteY0" fmla="*/ 10000 h 10000"/>
              <a:gd name="connsiteX1" fmla="*/ 421 w 9476"/>
              <a:gd name="connsiteY1" fmla="*/ 4242 h 10000"/>
              <a:gd name="connsiteX2" fmla="*/ 1685 w 9476"/>
              <a:gd name="connsiteY2" fmla="*/ 1356 h 10000"/>
              <a:gd name="connsiteX3" fmla="*/ 5534 w 9476"/>
              <a:gd name="connsiteY3" fmla="*/ 99 h 10000"/>
              <a:gd name="connsiteX4" fmla="*/ 9476 w 9476"/>
              <a:gd name="connsiteY4" fmla="*/ 78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76" h="10000">
                <a:moveTo>
                  <a:pt x="0" y="10000"/>
                </a:moveTo>
                <a:cubicBezTo>
                  <a:pt x="234" y="9120"/>
                  <a:pt x="140" y="5682"/>
                  <a:pt x="421" y="4242"/>
                </a:cubicBezTo>
                <a:cubicBezTo>
                  <a:pt x="701" y="2801"/>
                  <a:pt x="833" y="2047"/>
                  <a:pt x="1685" y="1356"/>
                </a:cubicBezTo>
                <a:cubicBezTo>
                  <a:pt x="2537" y="665"/>
                  <a:pt x="4235" y="309"/>
                  <a:pt x="5534" y="99"/>
                </a:cubicBezTo>
                <a:cubicBezTo>
                  <a:pt x="6832" y="-110"/>
                  <a:pt x="8655" y="78"/>
                  <a:pt x="9476" y="78"/>
                </a:cubicBezTo>
              </a:path>
            </a:pathLst>
          </a:custGeom>
          <a:noFill/>
          <a:ln w="38100" cap="rnd" cmpd="sng">
            <a:solidFill>
              <a:srgbClr val="000090"/>
            </a:solidFill>
            <a:prstDash val="sys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srgbClr val="0070C0"/>
              </a:solidFill>
            </a:endParaRPr>
          </a:p>
        </p:txBody>
      </p:sp>
      <p:sp>
        <p:nvSpPr>
          <p:cNvPr id="16" name="Text Box 14"/>
          <p:cNvSpPr txBox="1">
            <a:spLocks noChangeArrowheads="1"/>
          </p:cNvSpPr>
          <p:nvPr/>
        </p:nvSpPr>
        <p:spPr bwMode="auto">
          <a:xfrm>
            <a:off x="4427984" y="5805264"/>
            <a:ext cx="223224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GB" dirty="0" smtClean="0">
                <a:solidFill>
                  <a:schemeClr val="accent2"/>
                </a:solidFill>
              </a:rPr>
              <a:t>Einstein </a:t>
            </a:r>
            <a:r>
              <a:rPr lang="en-GB" dirty="0" smtClean="0">
                <a:solidFill>
                  <a:schemeClr val="accent2"/>
                </a:solidFill>
                <a:sym typeface="Symbol" pitchFamily="18" charset="2"/>
              </a:rPr>
              <a:t> </a:t>
            </a:r>
            <a:r>
              <a:rPr lang="en-GB" dirty="0">
                <a:solidFill>
                  <a:schemeClr val="accent2"/>
                </a:solidFill>
                <a:sym typeface="Symbol" pitchFamily="18" charset="2"/>
              </a:rPr>
              <a:t>-</a:t>
            </a:r>
            <a:r>
              <a:rPr lang="en-GB" dirty="0">
                <a:solidFill>
                  <a:schemeClr val="accent2"/>
                </a:solidFill>
              </a:rPr>
              <a:t>1/</a:t>
            </a:r>
            <a:r>
              <a:rPr lang="en-GB" dirty="0" smtClean="0">
                <a:solidFill>
                  <a:schemeClr val="accent2"/>
                </a:solidFill>
              </a:rPr>
              <a:t>r</a:t>
            </a:r>
            <a:r>
              <a:rPr lang="en-GB" baseline="30000" dirty="0" smtClean="0">
                <a:solidFill>
                  <a:schemeClr val="accent2"/>
                </a:solidFill>
              </a:rPr>
              <a:t>3</a:t>
            </a:r>
            <a:endParaRPr lang="en-US" baseline="30000" dirty="0">
              <a:solidFill>
                <a:schemeClr val="accent2"/>
              </a:solidFill>
            </a:endParaRPr>
          </a:p>
        </p:txBody>
      </p:sp>
      <p:sp>
        <p:nvSpPr>
          <p:cNvPr id="14" name="Freeform 4"/>
          <p:cNvSpPr>
            <a:spLocks/>
          </p:cNvSpPr>
          <p:nvPr/>
        </p:nvSpPr>
        <p:spPr bwMode="auto">
          <a:xfrm>
            <a:off x="5236642" y="3614756"/>
            <a:ext cx="2502421" cy="2529462"/>
          </a:xfrm>
          <a:custGeom>
            <a:avLst/>
            <a:gdLst>
              <a:gd name="T0" fmla="*/ 0 w 1462"/>
              <a:gd name="T1" fmla="*/ 0 h 1255"/>
              <a:gd name="T2" fmla="*/ 14288 w 1462"/>
              <a:gd name="T3" fmla="*/ 436562 h 1255"/>
              <a:gd name="T4" fmla="*/ 41275 w 1462"/>
              <a:gd name="T5" fmla="*/ 968375 h 1255"/>
              <a:gd name="T6" fmla="*/ 150813 w 1462"/>
              <a:gd name="T7" fmla="*/ 1446212 h 1255"/>
              <a:gd name="T8" fmla="*/ 531813 w 1462"/>
              <a:gd name="T9" fmla="*/ 1938337 h 1255"/>
              <a:gd name="T10" fmla="*/ 1377950 w 1462"/>
              <a:gd name="T11" fmla="*/ 1773237 h 1255"/>
              <a:gd name="T12" fmla="*/ 1814513 w 1462"/>
              <a:gd name="T13" fmla="*/ 1733550 h 1255"/>
              <a:gd name="T14" fmla="*/ 2320925 w 1462"/>
              <a:gd name="T15" fmla="*/ 1746250 h 1255"/>
              <a:gd name="T16" fmla="*/ 0 60000 65536"/>
              <a:gd name="T17" fmla="*/ 0 60000 65536"/>
              <a:gd name="T18" fmla="*/ 0 60000 65536"/>
              <a:gd name="T19" fmla="*/ 0 60000 65536"/>
              <a:gd name="T20" fmla="*/ 0 60000 65536"/>
              <a:gd name="T21" fmla="*/ 0 60000 65536"/>
              <a:gd name="T22" fmla="*/ 0 60000 65536"/>
              <a:gd name="T23" fmla="*/ 0 60000 65536"/>
              <a:gd name="connsiteX0" fmla="*/ 0 w 10000"/>
              <a:gd name="connsiteY0" fmla="*/ 0 h 9770"/>
              <a:gd name="connsiteX1" fmla="*/ 62 w 10000"/>
              <a:gd name="connsiteY1" fmla="*/ 2191 h 9770"/>
              <a:gd name="connsiteX2" fmla="*/ 178 w 10000"/>
              <a:gd name="connsiteY2" fmla="*/ 4861 h 9770"/>
              <a:gd name="connsiteX3" fmla="*/ 486 w 10000"/>
              <a:gd name="connsiteY3" fmla="*/ 7450 h 9770"/>
              <a:gd name="connsiteX4" fmla="*/ 2291 w 10000"/>
              <a:gd name="connsiteY4" fmla="*/ 9729 h 9770"/>
              <a:gd name="connsiteX5" fmla="*/ 5937 w 10000"/>
              <a:gd name="connsiteY5" fmla="*/ 8900 h 9770"/>
              <a:gd name="connsiteX6" fmla="*/ 7818 w 10000"/>
              <a:gd name="connsiteY6" fmla="*/ 8701 h 9770"/>
              <a:gd name="connsiteX7" fmla="*/ 10000 w 10000"/>
              <a:gd name="connsiteY7" fmla="*/ 8765 h 9770"/>
              <a:gd name="connsiteX0" fmla="*/ 0 w 10000"/>
              <a:gd name="connsiteY0" fmla="*/ 0 h 10000"/>
              <a:gd name="connsiteX1" fmla="*/ 62 w 10000"/>
              <a:gd name="connsiteY1" fmla="*/ 2243 h 10000"/>
              <a:gd name="connsiteX2" fmla="*/ 178 w 10000"/>
              <a:gd name="connsiteY2" fmla="*/ 4975 h 10000"/>
              <a:gd name="connsiteX3" fmla="*/ 486 w 10000"/>
              <a:gd name="connsiteY3" fmla="*/ 7625 h 10000"/>
              <a:gd name="connsiteX4" fmla="*/ 2291 w 10000"/>
              <a:gd name="connsiteY4" fmla="*/ 9958 h 10000"/>
              <a:gd name="connsiteX5" fmla="*/ 5937 w 10000"/>
              <a:gd name="connsiteY5" fmla="*/ 9110 h 10000"/>
              <a:gd name="connsiteX6" fmla="*/ 7818 w 10000"/>
              <a:gd name="connsiteY6" fmla="*/ 8906 h 10000"/>
              <a:gd name="connsiteX7" fmla="*/ 10000 w 10000"/>
              <a:gd name="connsiteY7" fmla="*/ 8971 h 10000"/>
              <a:gd name="connsiteX0" fmla="*/ 0 w 10782"/>
              <a:gd name="connsiteY0" fmla="*/ 16800 h 16805"/>
              <a:gd name="connsiteX1" fmla="*/ 844 w 10782"/>
              <a:gd name="connsiteY1" fmla="*/ 29 h 16805"/>
              <a:gd name="connsiteX2" fmla="*/ 960 w 10782"/>
              <a:gd name="connsiteY2" fmla="*/ 2761 h 16805"/>
              <a:gd name="connsiteX3" fmla="*/ 1268 w 10782"/>
              <a:gd name="connsiteY3" fmla="*/ 5411 h 16805"/>
              <a:gd name="connsiteX4" fmla="*/ 3073 w 10782"/>
              <a:gd name="connsiteY4" fmla="*/ 7744 h 16805"/>
              <a:gd name="connsiteX5" fmla="*/ 6719 w 10782"/>
              <a:gd name="connsiteY5" fmla="*/ 6896 h 16805"/>
              <a:gd name="connsiteX6" fmla="*/ 8600 w 10782"/>
              <a:gd name="connsiteY6" fmla="*/ 6692 h 16805"/>
              <a:gd name="connsiteX7" fmla="*/ 10782 w 10782"/>
              <a:gd name="connsiteY7" fmla="*/ 6757 h 16805"/>
              <a:gd name="connsiteX0" fmla="*/ 0 w 10782"/>
              <a:gd name="connsiteY0" fmla="*/ 14118 h 14124"/>
              <a:gd name="connsiteX1" fmla="*/ 531 w 10782"/>
              <a:gd name="connsiteY1" fmla="*/ 236 h 14124"/>
              <a:gd name="connsiteX2" fmla="*/ 960 w 10782"/>
              <a:gd name="connsiteY2" fmla="*/ 79 h 14124"/>
              <a:gd name="connsiteX3" fmla="*/ 1268 w 10782"/>
              <a:gd name="connsiteY3" fmla="*/ 2729 h 14124"/>
              <a:gd name="connsiteX4" fmla="*/ 3073 w 10782"/>
              <a:gd name="connsiteY4" fmla="*/ 5062 h 14124"/>
              <a:gd name="connsiteX5" fmla="*/ 6719 w 10782"/>
              <a:gd name="connsiteY5" fmla="*/ 4214 h 14124"/>
              <a:gd name="connsiteX6" fmla="*/ 8600 w 10782"/>
              <a:gd name="connsiteY6" fmla="*/ 4010 h 14124"/>
              <a:gd name="connsiteX7" fmla="*/ 10782 w 10782"/>
              <a:gd name="connsiteY7" fmla="*/ 4075 h 14124"/>
              <a:gd name="connsiteX0" fmla="*/ 0 w 10782"/>
              <a:gd name="connsiteY0" fmla="*/ 13916 h 13922"/>
              <a:gd name="connsiteX1" fmla="*/ 531 w 10782"/>
              <a:gd name="connsiteY1" fmla="*/ 34 h 13922"/>
              <a:gd name="connsiteX2" fmla="*/ 882 w 10782"/>
              <a:gd name="connsiteY2" fmla="*/ 1368 h 13922"/>
              <a:gd name="connsiteX3" fmla="*/ 1268 w 10782"/>
              <a:gd name="connsiteY3" fmla="*/ 2527 h 13922"/>
              <a:gd name="connsiteX4" fmla="*/ 3073 w 10782"/>
              <a:gd name="connsiteY4" fmla="*/ 4860 h 13922"/>
              <a:gd name="connsiteX5" fmla="*/ 6719 w 10782"/>
              <a:gd name="connsiteY5" fmla="*/ 4012 h 13922"/>
              <a:gd name="connsiteX6" fmla="*/ 8600 w 10782"/>
              <a:gd name="connsiteY6" fmla="*/ 3808 h 13922"/>
              <a:gd name="connsiteX7" fmla="*/ 10782 w 10782"/>
              <a:gd name="connsiteY7" fmla="*/ 3873 h 13922"/>
              <a:gd name="connsiteX0" fmla="*/ 0 w 10782"/>
              <a:gd name="connsiteY0" fmla="*/ 13916 h 13922"/>
              <a:gd name="connsiteX1" fmla="*/ 531 w 10782"/>
              <a:gd name="connsiteY1" fmla="*/ 34 h 13922"/>
              <a:gd name="connsiteX2" fmla="*/ 882 w 10782"/>
              <a:gd name="connsiteY2" fmla="*/ 1368 h 13922"/>
              <a:gd name="connsiteX3" fmla="*/ 1268 w 10782"/>
              <a:gd name="connsiteY3" fmla="*/ 2527 h 13922"/>
              <a:gd name="connsiteX4" fmla="*/ 3073 w 10782"/>
              <a:gd name="connsiteY4" fmla="*/ 4860 h 13922"/>
              <a:gd name="connsiteX5" fmla="*/ 6719 w 10782"/>
              <a:gd name="connsiteY5" fmla="*/ 4012 h 13922"/>
              <a:gd name="connsiteX6" fmla="*/ 8600 w 10782"/>
              <a:gd name="connsiteY6" fmla="*/ 3808 h 13922"/>
              <a:gd name="connsiteX7" fmla="*/ 10782 w 10782"/>
              <a:gd name="connsiteY7" fmla="*/ 3873 h 13922"/>
              <a:gd name="connsiteX0" fmla="*/ 0 w 10782"/>
              <a:gd name="connsiteY0" fmla="*/ 13882 h 13889"/>
              <a:gd name="connsiteX1" fmla="*/ 531 w 10782"/>
              <a:gd name="connsiteY1" fmla="*/ 0 h 13889"/>
              <a:gd name="connsiteX2" fmla="*/ 882 w 10782"/>
              <a:gd name="connsiteY2" fmla="*/ 1334 h 13889"/>
              <a:gd name="connsiteX3" fmla="*/ 1268 w 10782"/>
              <a:gd name="connsiteY3" fmla="*/ 2493 h 13889"/>
              <a:gd name="connsiteX4" fmla="*/ 3073 w 10782"/>
              <a:gd name="connsiteY4" fmla="*/ 4826 h 13889"/>
              <a:gd name="connsiteX5" fmla="*/ 6719 w 10782"/>
              <a:gd name="connsiteY5" fmla="*/ 3978 h 13889"/>
              <a:gd name="connsiteX6" fmla="*/ 8600 w 10782"/>
              <a:gd name="connsiteY6" fmla="*/ 3774 h 13889"/>
              <a:gd name="connsiteX7" fmla="*/ 10782 w 10782"/>
              <a:gd name="connsiteY7" fmla="*/ 3839 h 13889"/>
              <a:gd name="connsiteX0" fmla="*/ 0 w 10782"/>
              <a:gd name="connsiteY0" fmla="*/ 13882 h 13889"/>
              <a:gd name="connsiteX1" fmla="*/ 531 w 10782"/>
              <a:gd name="connsiteY1" fmla="*/ 0 h 13889"/>
              <a:gd name="connsiteX2" fmla="*/ 882 w 10782"/>
              <a:gd name="connsiteY2" fmla="*/ 1334 h 13889"/>
              <a:gd name="connsiteX3" fmla="*/ 1893 w 10782"/>
              <a:gd name="connsiteY3" fmla="*/ 3798 h 13889"/>
              <a:gd name="connsiteX4" fmla="*/ 3073 w 10782"/>
              <a:gd name="connsiteY4" fmla="*/ 4826 h 13889"/>
              <a:gd name="connsiteX5" fmla="*/ 6719 w 10782"/>
              <a:gd name="connsiteY5" fmla="*/ 3978 h 13889"/>
              <a:gd name="connsiteX6" fmla="*/ 8600 w 10782"/>
              <a:gd name="connsiteY6" fmla="*/ 3774 h 13889"/>
              <a:gd name="connsiteX7" fmla="*/ 10782 w 10782"/>
              <a:gd name="connsiteY7" fmla="*/ 3839 h 13889"/>
              <a:gd name="connsiteX0" fmla="*/ 0 w 10782"/>
              <a:gd name="connsiteY0" fmla="*/ 12995 h 12995"/>
              <a:gd name="connsiteX1" fmla="*/ 882 w 10782"/>
              <a:gd name="connsiteY1" fmla="*/ 447 h 12995"/>
              <a:gd name="connsiteX2" fmla="*/ 1893 w 10782"/>
              <a:gd name="connsiteY2" fmla="*/ 2911 h 12995"/>
              <a:gd name="connsiteX3" fmla="*/ 3073 w 10782"/>
              <a:gd name="connsiteY3" fmla="*/ 3939 h 12995"/>
              <a:gd name="connsiteX4" fmla="*/ 6719 w 10782"/>
              <a:gd name="connsiteY4" fmla="*/ 3091 h 12995"/>
              <a:gd name="connsiteX5" fmla="*/ 8600 w 10782"/>
              <a:gd name="connsiteY5" fmla="*/ 2887 h 12995"/>
              <a:gd name="connsiteX6" fmla="*/ 10782 w 10782"/>
              <a:gd name="connsiteY6" fmla="*/ 2952 h 12995"/>
              <a:gd name="connsiteX0" fmla="*/ 0 w 10782"/>
              <a:gd name="connsiteY0" fmla="*/ 12995 h 12995"/>
              <a:gd name="connsiteX1" fmla="*/ 491 w 10782"/>
              <a:gd name="connsiteY1" fmla="*/ 447 h 12995"/>
              <a:gd name="connsiteX2" fmla="*/ 1893 w 10782"/>
              <a:gd name="connsiteY2" fmla="*/ 2911 h 12995"/>
              <a:gd name="connsiteX3" fmla="*/ 3073 w 10782"/>
              <a:gd name="connsiteY3" fmla="*/ 3939 h 12995"/>
              <a:gd name="connsiteX4" fmla="*/ 6719 w 10782"/>
              <a:gd name="connsiteY4" fmla="*/ 3091 h 12995"/>
              <a:gd name="connsiteX5" fmla="*/ 8600 w 10782"/>
              <a:gd name="connsiteY5" fmla="*/ 2887 h 12995"/>
              <a:gd name="connsiteX6" fmla="*/ 10782 w 10782"/>
              <a:gd name="connsiteY6" fmla="*/ 2952 h 12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782" h="12995">
                <a:moveTo>
                  <a:pt x="0" y="12995"/>
                </a:moveTo>
                <a:cubicBezTo>
                  <a:pt x="184" y="10381"/>
                  <a:pt x="176" y="2128"/>
                  <a:pt x="491" y="447"/>
                </a:cubicBezTo>
                <a:cubicBezTo>
                  <a:pt x="806" y="-1234"/>
                  <a:pt x="1463" y="2329"/>
                  <a:pt x="1893" y="2911"/>
                </a:cubicBezTo>
                <a:cubicBezTo>
                  <a:pt x="2323" y="3493"/>
                  <a:pt x="2269" y="3909"/>
                  <a:pt x="3073" y="3939"/>
                </a:cubicBezTo>
                <a:cubicBezTo>
                  <a:pt x="3877" y="3969"/>
                  <a:pt x="5796" y="3271"/>
                  <a:pt x="6719" y="3091"/>
                </a:cubicBezTo>
                <a:cubicBezTo>
                  <a:pt x="7642" y="2911"/>
                  <a:pt x="7923" y="2911"/>
                  <a:pt x="8600" y="2887"/>
                </a:cubicBezTo>
                <a:lnTo>
                  <a:pt x="10782" y="2952"/>
                </a:lnTo>
              </a:path>
            </a:pathLst>
          </a:custGeom>
          <a:noFill/>
          <a:ln w="63500" cap="flat" cmpd="sng">
            <a:solidFill>
              <a:srgbClr val="FF00FF"/>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7" name="Oval 16"/>
          <p:cNvSpPr/>
          <p:nvPr/>
        </p:nvSpPr>
        <p:spPr bwMode="auto">
          <a:xfrm>
            <a:off x="5868144" y="4293096"/>
            <a:ext cx="216024" cy="216024"/>
          </a:xfrm>
          <a:prstGeom prst="ellipse">
            <a:avLst/>
          </a:prstGeom>
          <a:solidFill>
            <a:srgbClr val="008000"/>
          </a:solid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2101525335"/>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0" y="76200"/>
            <a:ext cx="9067800" cy="1219200"/>
          </a:xfrm>
          <a:extLst>
            <a:ext uri="{91240B29-F687-4f45-9708-019B960494DF}">
              <a14:hiddenLine xmlns:a14="http://schemas.microsoft.com/office/drawing/2010/main" w="9525">
                <a:solidFill>
                  <a:srgbClr val="006600"/>
                </a:solidFill>
                <a:miter lim="800000"/>
                <a:headEnd/>
                <a:tailEnd/>
              </a14:hiddenLine>
            </a:ext>
          </a:extLst>
        </p:spPr>
        <p:txBody>
          <a:bodyPr/>
          <a:lstStyle/>
          <a:p>
            <a:pPr eaLnBrk="1" hangingPunct="1"/>
            <a:r>
              <a:rPr lang="en-GB" b="1" dirty="0" smtClean="0">
                <a:solidFill>
                  <a:srgbClr val="006600"/>
                </a:solidFill>
              </a:rPr>
              <a:t>Orbits in general relativity</a:t>
            </a:r>
          </a:p>
        </p:txBody>
      </p:sp>
      <p:sp>
        <p:nvSpPr>
          <p:cNvPr id="33795" name="Rectangle 3"/>
          <p:cNvSpPr>
            <a:spLocks noGrp="1" noChangeArrowheads="1"/>
          </p:cNvSpPr>
          <p:nvPr>
            <p:ph type="body" sz="half" idx="1"/>
          </p:nvPr>
        </p:nvSpPr>
        <p:spPr>
          <a:xfrm>
            <a:off x="7642" y="1124744"/>
            <a:ext cx="3990975" cy="5013176"/>
          </a:xfrm>
          <a:noFill/>
          <a:extLst>
            <a:ext uri="{91240B29-F687-4f45-9708-019B960494DF}">
              <a14:hiddenLine xmlns:a14="http://schemas.microsoft.com/office/drawing/2010/main" w="9525">
                <a:solidFill>
                  <a:srgbClr val="006600"/>
                </a:solidFill>
                <a:miter lim="800000"/>
                <a:headEnd/>
                <a:tailEnd/>
              </a14:hiddenLine>
            </a:ext>
          </a:extLst>
        </p:spPr>
        <p:txBody>
          <a:bodyPr/>
          <a:lstStyle/>
          <a:p>
            <a:pPr eaLnBrk="1" hangingPunct="1">
              <a:buFontTx/>
              <a:buNone/>
            </a:pPr>
            <a:endParaRPr lang="en-GB" dirty="0" smtClean="0">
              <a:solidFill>
                <a:srgbClr val="003300"/>
              </a:solidFill>
            </a:endParaRPr>
          </a:p>
          <a:p>
            <a:pPr eaLnBrk="1" hangingPunct="1"/>
            <a:r>
              <a:rPr lang="en-GB" dirty="0" smtClean="0">
                <a:solidFill>
                  <a:srgbClr val="FF0000"/>
                </a:solidFill>
                <a:sym typeface="Symbol" pitchFamily="18" charset="2"/>
              </a:rPr>
              <a:t>But not when too close </a:t>
            </a:r>
          </a:p>
          <a:p>
            <a:pPr eaLnBrk="1" hangingPunct="1"/>
            <a:r>
              <a:rPr lang="en-GB" dirty="0" smtClean="0">
                <a:solidFill>
                  <a:srgbClr val="FF0000"/>
                </a:solidFill>
                <a:sym typeface="Symbol" pitchFamily="18" charset="2"/>
              </a:rPr>
              <a:t>When within a factor ~3 of the event horizon then no more stable orbits</a:t>
            </a:r>
          </a:p>
          <a:p>
            <a:pPr eaLnBrk="1" hangingPunct="1"/>
            <a:r>
              <a:rPr lang="en-GB" dirty="0" smtClean="0">
                <a:solidFill>
                  <a:srgbClr val="FF0000"/>
                </a:solidFill>
                <a:sym typeface="Symbol" pitchFamily="18" charset="2"/>
              </a:rPr>
              <a:t>Last stable circular orbit – sets the inner edge of the disc!</a:t>
            </a:r>
            <a:endParaRPr lang="en-GB" dirty="0">
              <a:solidFill>
                <a:srgbClr val="003300"/>
              </a:solidFill>
              <a:sym typeface="Symbol" pitchFamily="18" charset="2"/>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55976" y="1988840"/>
            <a:ext cx="4381500" cy="3438525"/>
          </a:xfrm>
          <a:prstGeom prst="rect">
            <a:avLst/>
          </a:prstGeom>
        </p:spPr>
      </p:pic>
      <p:sp>
        <p:nvSpPr>
          <p:cNvPr id="3" name="Oval 2"/>
          <p:cNvSpPr/>
          <p:nvPr/>
        </p:nvSpPr>
        <p:spPr bwMode="auto">
          <a:xfrm>
            <a:off x="5940152" y="3140968"/>
            <a:ext cx="216024" cy="216024"/>
          </a:xfrm>
          <a:prstGeom prst="ellipse">
            <a:avLst/>
          </a:prstGeom>
          <a:solidFill>
            <a:srgbClr val="008000"/>
          </a:solid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Times New Roman" pitchFamily="18" charset="0"/>
            </a:endParaRPr>
          </a:p>
        </p:txBody>
      </p:sp>
      <p:sp>
        <p:nvSpPr>
          <p:cNvPr id="8" name="Freeform 4"/>
          <p:cNvSpPr>
            <a:spLocks/>
          </p:cNvSpPr>
          <p:nvPr/>
        </p:nvSpPr>
        <p:spPr bwMode="auto">
          <a:xfrm>
            <a:off x="4661868" y="2226276"/>
            <a:ext cx="3845076" cy="2508050"/>
          </a:xfrm>
          <a:custGeom>
            <a:avLst/>
            <a:gdLst>
              <a:gd name="T0" fmla="*/ 0 w 1462"/>
              <a:gd name="T1" fmla="*/ 0 h 1255"/>
              <a:gd name="T2" fmla="*/ 14288 w 1462"/>
              <a:gd name="T3" fmla="*/ 436562 h 1255"/>
              <a:gd name="T4" fmla="*/ 41275 w 1462"/>
              <a:gd name="T5" fmla="*/ 968375 h 1255"/>
              <a:gd name="T6" fmla="*/ 150813 w 1462"/>
              <a:gd name="T7" fmla="*/ 1446212 h 1255"/>
              <a:gd name="T8" fmla="*/ 531813 w 1462"/>
              <a:gd name="T9" fmla="*/ 1938337 h 1255"/>
              <a:gd name="T10" fmla="*/ 1377950 w 1462"/>
              <a:gd name="T11" fmla="*/ 1773237 h 1255"/>
              <a:gd name="T12" fmla="*/ 1814513 w 1462"/>
              <a:gd name="T13" fmla="*/ 1733550 h 1255"/>
              <a:gd name="T14" fmla="*/ 2320925 w 1462"/>
              <a:gd name="T15" fmla="*/ 1746250 h 1255"/>
              <a:gd name="T16" fmla="*/ 0 60000 65536"/>
              <a:gd name="T17" fmla="*/ 0 60000 65536"/>
              <a:gd name="T18" fmla="*/ 0 60000 65536"/>
              <a:gd name="T19" fmla="*/ 0 60000 65536"/>
              <a:gd name="T20" fmla="*/ 0 60000 65536"/>
              <a:gd name="T21" fmla="*/ 0 60000 65536"/>
              <a:gd name="T22" fmla="*/ 0 60000 65536"/>
              <a:gd name="T23" fmla="*/ 0 60000 65536"/>
              <a:gd name="connsiteX0" fmla="*/ 0 w 10000"/>
              <a:gd name="connsiteY0" fmla="*/ 0 h 9770"/>
              <a:gd name="connsiteX1" fmla="*/ 62 w 10000"/>
              <a:gd name="connsiteY1" fmla="*/ 2191 h 9770"/>
              <a:gd name="connsiteX2" fmla="*/ 178 w 10000"/>
              <a:gd name="connsiteY2" fmla="*/ 4861 h 9770"/>
              <a:gd name="connsiteX3" fmla="*/ 486 w 10000"/>
              <a:gd name="connsiteY3" fmla="*/ 7450 h 9770"/>
              <a:gd name="connsiteX4" fmla="*/ 2291 w 10000"/>
              <a:gd name="connsiteY4" fmla="*/ 9729 h 9770"/>
              <a:gd name="connsiteX5" fmla="*/ 5937 w 10000"/>
              <a:gd name="connsiteY5" fmla="*/ 8900 h 9770"/>
              <a:gd name="connsiteX6" fmla="*/ 7818 w 10000"/>
              <a:gd name="connsiteY6" fmla="*/ 8701 h 9770"/>
              <a:gd name="connsiteX7" fmla="*/ 10000 w 10000"/>
              <a:gd name="connsiteY7" fmla="*/ 8765 h 9770"/>
              <a:gd name="connsiteX0" fmla="*/ 0 w 10000"/>
              <a:gd name="connsiteY0" fmla="*/ 0 h 10000"/>
              <a:gd name="connsiteX1" fmla="*/ 62 w 10000"/>
              <a:gd name="connsiteY1" fmla="*/ 2243 h 10000"/>
              <a:gd name="connsiteX2" fmla="*/ 178 w 10000"/>
              <a:gd name="connsiteY2" fmla="*/ 4975 h 10000"/>
              <a:gd name="connsiteX3" fmla="*/ 486 w 10000"/>
              <a:gd name="connsiteY3" fmla="*/ 7625 h 10000"/>
              <a:gd name="connsiteX4" fmla="*/ 2291 w 10000"/>
              <a:gd name="connsiteY4" fmla="*/ 9958 h 10000"/>
              <a:gd name="connsiteX5" fmla="*/ 5937 w 10000"/>
              <a:gd name="connsiteY5" fmla="*/ 9110 h 10000"/>
              <a:gd name="connsiteX6" fmla="*/ 7818 w 10000"/>
              <a:gd name="connsiteY6" fmla="*/ 8906 h 10000"/>
              <a:gd name="connsiteX7" fmla="*/ 10000 w 10000"/>
              <a:gd name="connsiteY7" fmla="*/ 8971 h 10000"/>
              <a:gd name="connsiteX0" fmla="*/ 0 w 10782"/>
              <a:gd name="connsiteY0" fmla="*/ 16800 h 16805"/>
              <a:gd name="connsiteX1" fmla="*/ 844 w 10782"/>
              <a:gd name="connsiteY1" fmla="*/ 29 h 16805"/>
              <a:gd name="connsiteX2" fmla="*/ 960 w 10782"/>
              <a:gd name="connsiteY2" fmla="*/ 2761 h 16805"/>
              <a:gd name="connsiteX3" fmla="*/ 1268 w 10782"/>
              <a:gd name="connsiteY3" fmla="*/ 5411 h 16805"/>
              <a:gd name="connsiteX4" fmla="*/ 3073 w 10782"/>
              <a:gd name="connsiteY4" fmla="*/ 7744 h 16805"/>
              <a:gd name="connsiteX5" fmla="*/ 6719 w 10782"/>
              <a:gd name="connsiteY5" fmla="*/ 6896 h 16805"/>
              <a:gd name="connsiteX6" fmla="*/ 8600 w 10782"/>
              <a:gd name="connsiteY6" fmla="*/ 6692 h 16805"/>
              <a:gd name="connsiteX7" fmla="*/ 10782 w 10782"/>
              <a:gd name="connsiteY7" fmla="*/ 6757 h 16805"/>
              <a:gd name="connsiteX0" fmla="*/ 0 w 10782"/>
              <a:gd name="connsiteY0" fmla="*/ 14118 h 14124"/>
              <a:gd name="connsiteX1" fmla="*/ 531 w 10782"/>
              <a:gd name="connsiteY1" fmla="*/ 236 h 14124"/>
              <a:gd name="connsiteX2" fmla="*/ 960 w 10782"/>
              <a:gd name="connsiteY2" fmla="*/ 79 h 14124"/>
              <a:gd name="connsiteX3" fmla="*/ 1268 w 10782"/>
              <a:gd name="connsiteY3" fmla="*/ 2729 h 14124"/>
              <a:gd name="connsiteX4" fmla="*/ 3073 w 10782"/>
              <a:gd name="connsiteY4" fmla="*/ 5062 h 14124"/>
              <a:gd name="connsiteX5" fmla="*/ 6719 w 10782"/>
              <a:gd name="connsiteY5" fmla="*/ 4214 h 14124"/>
              <a:gd name="connsiteX6" fmla="*/ 8600 w 10782"/>
              <a:gd name="connsiteY6" fmla="*/ 4010 h 14124"/>
              <a:gd name="connsiteX7" fmla="*/ 10782 w 10782"/>
              <a:gd name="connsiteY7" fmla="*/ 4075 h 14124"/>
              <a:gd name="connsiteX0" fmla="*/ 0 w 10782"/>
              <a:gd name="connsiteY0" fmla="*/ 13916 h 13922"/>
              <a:gd name="connsiteX1" fmla="*/ 531 w 10782"/>
              <a:gd name="connsiteY1" fmla="*/ 34 h 13922"/>
              <a:gd name="connsiteX2" fmla="*/ 882 w 10782"/>
              <a:gd name="connsiteY2" fmla="*/ 1368 h 13922"/>
              <a:gd name="connsiteX3" fmla="*/ 1268 w 10782"/>
              <a:gd name="connsiteY3" fmla="*/ 2527 h 13922"/>
              <a:gd name="connsiteX4" fmla="*/ 3073 w 10782"/>
              <a:gd name="connsiteY4" fmla="*/ 4860 h 13922"/>
              <a:gd name="connsiteX5" fmla="*/ 6719 w 10782"/>
              <a:gd name="connsiteY5" fmla="*/ 4012 h 13922"/>
              <a:gd name="connsiteX6" fmla="*/ 8600 w 10782"/>
              <a:gd name="connsiteY6" fmla="*/ 3808 h 13922"/>
              <a:gd name="connsiteX7" fmla="*/ 10782 w 10782"/>
              <a:gd name="connsiteY7" fmla="*/ 3873 h 13922"/>
              <a:gd name="connsiteX0" fmla="*/ 0 w 10782"/>
              <a:gd name="connsiteY0" fmla="*/ 13916 h 13922"/>
              <a:gd name="connsiteX1" fmla="*/ 531 w 10782"/>
              <a:gd name="connsiteY1" fmla="*/ 34 h 13922"/>
              <a:gd name="connsiteX2" fmla="*/ 882 w 10782"/>
              <a:gd name="connsiteY2" fmla="*/ 1368 h 13922"/>
              <a:gd name="connsiteX3" fmla="*/ 1268 w 10782"/>
              <a:gd name="connsiteY3" fmla="*/ 2527 h 13922"/>
              <a:gd name="connsiteX4" fmla="*/ 3073 w 10782"/>
              <a:gd name="connsiteY4" fmla="*/ 4860 h 13922"/>
              <a:gd name="connsiteX5" fmla="*/ 6719 w 10782"/>
              <a:gd name="connsiteY5" fmla="*/ 4012 h 13922"/>
              <a:gd name="connsiteX6" fmla="*/ 8600 w 10782"/>
              <a:gd name="connsiteY6" fmla="*/ 3808 h 13922"/>
              <a:gd name="connsiteX7" fmla="*/ 10782 w 10782"/>
              <a:gd name="connsiteY7" fmla="*/ 3873 h 13922"/>
              <a:gd name="connsiteX0" fmla="*/ 0 w 10782"/>
              <a:gd name="connsiteY0" fmla="*/ 13882 h 13889"/>
              <a:gd name="connsiteX1" fmla="*/ 531 w 10782"/>
              <a:gd name="connsiteY1" fmla="*/ 0 h 13889"/>
              <a:gd name="connsiteX2" fmla="*/ 882 w 10782"/>
              <a:gd name="connsiteY2" fmla="*/ 1334 h 13889"/>
              <a:gd name="connsiteX3" fmla="*/ 1268 w 10782"/>
              <a:gd name="connsiteY3" fmla="*/ 2493 h 13889"/>
              <a:gd name="connsiteX4" fmla="*/ 3073 w 10782"/>
              <a:gd name="connsiteY4" fmla="*/ 4826 h 13889"/>
              <a:gd name="connsiteX5" fmla="*/ 6719 w 10782"/>
              <a:gd name="connsiteY5" fmla="*/ 3978 h 13889"/>
              <a:gd name="connsiteX6" fmla="*/ 8600 w 10782"/>
              <a:gd name="connsiteY6" fmla="*/ 3774 h 13889"/>
              <a:gd name="connsiteX7" fmla="*/ 10782 w 10782"/>
              <a:gd name="connsiteY7" fmla="*/ 3839 h 13889"/>
              <a:gd name="connsiteX0" fmla="*/ 0 w 10782"/>
              <a:gd name="connsiteY0" fmla="*/ 13882 h 13889"/>
              <a:gd name="connsiteX1" fmla="*/ 531 w 10782"/>
              <a:gd name="connsiteY1" fmla="*/ 0 h 13889"/>
              <a:gd name="connsiteX2" fmla="*/ 882 w 10782"/>
              <a:gd name="connsiteY2" fmla="*/ 1334 h 13889"/>
              <a:gd name="connsiteX3" fmla="*/ 1893 w 10782"/>
              <a:gd name="connsiteY3" fmla="*/ 3798 h 13889"/>
              <a:gd name="connsiteX4" fmla="*/ 3073 w 10782"/>
              <a:gd name="connsiteY4" fmla="*/ 4826 h 13889"/>
              <a:gd name="connsiteX5" fmla="*/ 6719 w 10782"/>
              <a:gd name="connsiteY5" fmla="*/ 3978 h 13889"/>
              <a:gd name="connsiteX6" fmla="*/ 8600 w 10782"/>
              <a:gd name="connsiteY6" fmla="*/ 3774 h 13889"/>
              <a:gd name="connsiteX7" fmla="*/ 10782 w 10782"/>
              <a:gd name="connsiteY7" fmla="*/ 3839 h 13889"/>
              <a:gd name="connsiteX0" fmla="*/ 0 w 10782"/>
              <a:gd name="connsiteY0" fmla="*/ 12995 h 12995"/>
              <a:gd name="connsiteX1" fmla="*/ 882 w 10782"/>
              <a:gd name="connsiteY1" fmla="*/ 447 h 12995"/>
              <a:gd name="connsiteX2" fmla="*/ 1893 w 10782"/>
              <a:gd name="connsiteY2" fmla="*/ 2911 h 12995"/>
              <a:gd name="connsiteX3" fmla="*/ 3073 w 10782"/>
              <a:gd name="connsiteY3" fmla="*/ 3939 h 12995"/>
              <a:gd name="connsiteX4" fmla="*/ 6719 w 10782"/>
              <a:gd name="connsiteY4" fmla="*/ 3091 h 12995"/>
              <a:gd name="connsiteX5" fmla="*/ 8600 w 10782"/>
              <a:gd name="connsiteY5" fmla="*/ 2887 h 12995"/>
              <a:gd name="connsiteX6" fmla="*/ 10782 w 10782"/>
              <a:gd name="connsiteY6" fmla="*/ 2952 h 12995"/>
              <a:gd name="connsiteX0" fmla="*/ 0 w 10782"/>
              <a:gd name="connsiteY0" fmla="*/ 12995 h 12995"/>
              <a:gd name="connsiteX1" fmla="*/ 491 w 10782"/>
              <a:gd name="connsiteY1" fmla="*/ 447 h 12995"/>
              <a:gd name="connsiteX2" fmla="*/ 1893 w 10782"/>
              <a:gd name="connsiteY2" fmla="*/ 2911 h 12995"/>
              <a:gd name="connsiteX3" fmla="*/ 3073 w 10782"/>
              <a:gd name="connsiteY3" fmla="*/ 3939 h 12995"/>
              <a:gd name="connsiteX4" fmla="*/ 6719 w 10782"/>
              <a:gd name="connsiteY4" fmla="*/ 3091 h 12995"/>
              <a:gd name="connsiteX5" fmla="*/ 8600 w 10782"/>
              <a:gd name="connsiteY5" fmla="*/ 2887 h 12995"/>
              <a:gd name="connsiteX6" fmla="*/ 10782 w 10782"/>
              <a:gd name="connsiteY6" fmla="*/ 2952 h 12995"/>
              <a:gd name="connsiteX0" fmla="*/ 0 w 10782"/>
              <a:gd name="connsiteY0" fmla="*/ 12995 h 12995"/>
              <a:gd name="connsiteX1" fmla="*/ 491 w 10782"/>
              <a:gd name="connsiteY1" fmla="*/ 447 h 12995"/>
              <a:gd name="connsiteX2" fmla="*/ 1893 w 10782"/>
              <a:gd name="connsiteY2" fmla="*/ 2911 h 12995"/>
              <a:gd name="connsiteX3" fmla="*/ 3073 w 10782"/>
              <a:gd name="connsiteY3" fmla="*/ 3939 h 12995"/>
              <a:gd name="connsiteX4" fmla="*/ 5156 w 10782"/>
              <a:gd name="connsiteY4" fmla="*/ 5328 h 12995"/>
              <a:gd name="connsiteX5" fmla="*/ 8600 w 10782"/>
              <a:gd name="connsiteY5" fmla="*/ 2887 h 12995"/>
              <a:gd name="connsiteX6" fmla="*/ 10782 w 10782"/>
              <a:gd name="connsiteY6" fmla="*/ 2952 h 12995"/>
              <a:gd name="connsiteX0" fmla="*/ 0 w 10782"/>
              <a:gd name="connsiteY0" fmla="*/ 13001 h 13001"/>
              <a:gd name="connsiteX1" fmla="*/ 491 w 10782"/>
              <a:gd name="connsiteY1" fmla="*/ 453 h 13001"/>
              <a:gd name="connsiteX2" fmla="*/ 1893 w 10782"/>
              <a:gd name="connsiteY2" fmla="*/ 2917 h 13001"/>
              <a:gd name="connsiteX3" fmla="*/ 3073 w 10782"/>
              <a:gd name="connsiteY3" fmla="*/ 4411 h 13001"/>
              <a:gd name="connsiteX4" fmla="*/ 5156 w 10782"/>
              <a:gd name="connsiteY4" fmla="*/ 5334 h 13001"/>
              <a:gd name="connsiteX5" fmla="*/ 8600 w 10782"/>
              <a:gd name="connsiteY5" fmla="*/ 2893 h 13001"/>
              <a:gd name="connsiteX6" fmla="*/ 10782 w 10782"/>
              <a:gd name="connsiteY6" fmla="*/ 2958 h 13001"/>
              <a:gd name="connsiteX0" fmla="*/ 0 w 10782"/>
              <a:gd name="connsiteY0" fmla="*/ 13001 h 13001"/>
              <a:gd name="connsiteX1" fmla="*/ 491 w 10782"/>
              <a:gd name="connsiteY1" fmla="*/ 453 h 13001"/>
              <a:gd name="connsiteX2" fmla="*/ 1893 w 10782"/>
              <a:gd name="connsiteY2" fmla="*/ 2917 h 13001"/>
              <a:gd name="connsiteX3" fmla="*/ 3073 w 10782"/>
              <a:gd name="connsiteY3" fmla="*/ 4411 h 13001"/>
              <a:gd name="connsiteX4" fmla="*/ 5156 w 10782"/>
              <a:gd name="connsiteY4" fmla="*/ 5334 h 13001"/>
              <a:gd name="connsiteX5" fmla="*/ 8600 w 10782"/>
              <a:gd name="connsiteY5" fmla="*/ 2893 h 13001"/>
              <a:gd name="connsiteX6" fmla="*/ 10782 w 10782"/>
              <a:gd name="connsiteY6" fmla="*/ 2958 h 13001"/>
              <a:gd name="connsiteX0" fmla="*/ 0 w 12274"/>
              <a:gd name="connsiteY0" fmla="*/ 13001 h 13001"/>
              <a:gd name="connsiteX1" fmla="*/ 491 w 12274"/>
              <a:gd name="connsiteY1" fmla="*/ 453 h 13001"/>
              <a:gd name="connsiteX2" fmla="*/ 1893 w 12274"/>
              <a:gd name="connsiteY2" fmla="*/ 2917 h 13001"/>
              <a:gd name="connsiteX3" fmla="*/ 3073 w 12274"/>
              <a:gd name="connsiteY3" fmla="*/ 4411 h 13001"/>
              <a:gd name="connsiteX4" fmla="*/ 5156 w 12274"/>
              <a:gd name="connsiteY4" fmla="*/ 5334 h 13001"/>
              <a:gd name="connsiteX5" fmla="*/ 12274 w 12274"/>
              <a:gd name="connsiteY5" fmla="*/ 5223 h 13001"/>
              <a:gd name="connsiteX6" fmla="*/ 10782 w 12274"/>
              <a:gd name="connsiteY6" fmla="*/ 2958 h 13001"/>
              <a:gd name="connsiteX0" fmla="*/ 0 w 16567"/>
              <a:gd name="connsiteY0" fmla="*/ 13001 h 13001"/>
              <a:gd name="connsiteX1" fmla="*/ 491 w 16567"/>
              <a:gd name="connsiteY1" fmla="*/ 453 h 13001"/>
              <a:gd name="connsiteX2" fmla="*/ 1893 w 16567"/>
              <a:gd name="connsiteY2" fmla="*/ 2917 h 13001"/>
              <a:gd name="connsiteX3" fmla="*/ 3073 w 16567"/>
              <a:gd name="connsiteY3" fmla="*/ 4411 h 13001"/>
              <a:gd name="connsiteX4" fmla="*/ 5156 w 16567"/>
              <a:gd name="connsiteY4" fmla="*/ 5334 h 13001"/>
              <a:gd name="connsiteX5" fmla="*/ 12274 w 16567"/>
              <a:gd name="connsiteY5" fmla="*/ 5223 h 13001"/>
              <a:gd name="connsiteX6" fmla="*/ 16567 w 16567"/>
              <a:gd name="connsiteY6" fmla="*/ 4915 h 13001"/>
              <a:gd name="connsiteX0" fmla="*/ 0 w 16567"/>
              <a:gd name="connsiteY0" fmla="*/ 13001 h 13001"/>
              <a:gd name="connsiteX1" fmla="*/ 491 w 16567"/>
              <a:gd name="connsiteY1" fmla="*/ 453 h 13001"/>
              <a:gd name="connsiteX2" fmla="*/ 1893 w 16567"/>
              <a:gd name="connsiteY2" fmla="*/ 2917 h 13001"/>
              <a:gd name="connsiteX3" fmla="*/ 3073 w 16567"/>
              <a:gd name="connsiteY3" fmla="*/ 4411 h 13001"/>
              <a:gd name="connsiteX4" fmla="*/ 5156 w 16567"/>
              <a:gd name="connsiteY4" fmla="*/ 5334 h 13001"/>
              <a:gd name="connsiteX5" fmla="*/ 12274 w 16567"/>
              <a:gd name="connsiteY5" fmla="*/ 5223 h 13001"/>
              <a:gd name="connsiteX6" fmla="*/ 16567 w 16567"/>
              <a:gd name="connsiteY6" fmla="*/ 4915 h 13001"/>
              <a:gd name="connsiteX0" fmla="*/ 0 w 16567"/>
              <a:gd name="connsiteY0" fmla="*/ 13001 h 13001"/>
              <a:gd name="connsiteX1" fmla="*/ 491 w 16567"/>
              <a:gd name="connsiteY1" fmla="*/ 453 h 13001"/>
              <a:gd name="connsiteX2" fmla="*/ 1893 w 16567"/>
              <a:gd name="connsiteY2" fmla="*/ 2917 h 13001"/>
              <a:gd name="connsiteX3" fmla="*/ 3073 w 16567"/>
              <a:gd name="connsiteY3" fmla="*/ 4411 h 13001"/>
              <a:gd name="connsiteX4" fmla="*/ 5156 w 16567"/>
              <a:gd name="connsiteY4" fmla="*/ 5334 h 13001"/>
              <a:gd name="connsiteX5" fmla="*/ 12274 w 16567"/>
              <a:gd name="connsiteY5" fmla="*/ 5223 h 13001"/>
              <a:gd name="connsiteX6" fmla="*/ 16567 w 16567"/>
              <a:gd name="connsiteY6" fmla="*/ 4915 h 13001"/>
              <a:gd name="connsiteX0" fmla="*/ 0 w 16567"/>
              <a:gd name="connsiteY0" fmla="*/ 13016 h 13016"/>
              <a:gd name="connsiteX1" fmla="*/ 491 w 16567"/>
              <a:gd name="connsiteY1" fmla="*/ 468 h 13016"/>
              <a:gd name="connsiteX2" fmla="*/ 2284 w 16567"/>
              <a:gd name="connsiteY2" fmla="*/ 2839 h 13016"/>
              <a:gd name="connsiteX3" fmla="*/ 3073 w 16567"/>
              <a:gd name="connsiteY3" fmla="*/ 4426 h 13016"/>
              <a:gd name="connsiteX4" fmla="*/ 5156 w 16567"/>
              <a:gd name="connsiteY4" fmla="*/ 5349 h 13016"/>
              <a:gd name="connsiteX5" fmla="*/ 12274 w 16567"/>
              <a:gd name="connsiteY5" fmla="*/ 5238 h 13016"/>
              <a:gd name="connsiteX6" fmla="*/ 16567 w 16567"/>
              <a:gd name="connsiteY6" fmla="*/ 4930 h 13016"/>
              <a:gd name="connsiteX0" fmla="*/ 0 w 16567"/>
              <a:gd name="connsiteY0" fmla="*/ 12824 h 12824"/>
              <a:gd name="connsiteX1" fmla="*/ 491 w 16567"/>
              <a:gd name="connsiteY1" fmla="*/ 276 h 12824"/>
              <a:gd name="connsiteX2" fmla="*/ 3073 w 16567"/>
              <a:gd name="connsiteY2" fmla="*/ 4234 h 12824"/>
              <a:gd name="connsiteX3" fmla="*/ 5156 w 16567"/>
              <a:gd name="connsiteY3" fmla="*/ 5157 h 12824"/>
              <a:gd name="connsiteX4" fmla="*/ 12274 w 16567"/>
              <a:gd name="connsiteY4" fmla="*/ 5046 h 12824"/>
              <a:gd name="connsiteX5" fmla="*/ 16567 w 16567"/>
              <a:gd name="connsiteY5" fmla="*/ 4738 h 12824"/>
              <a:gd name="connsiteX0" fmla="*/ 0 w 16567"/>
              <a:gd name="connsiteY0" fmla="*/ 12931 h 12931"/>
              <a:gd name="connsiteX1" fmla="*/ 491 w 16567"/>
              <a:gd name="connsiteY1" fmla="*/ 383 h 12931"/>
              <a:gd name="connsiteX2" fmla="*/ 2760 w 16567"/>
              <a:gd name="connsiteY2" fmla="*/ 3409 h 12931"/>
              <a:gd name="connsiteX3" fmla="*/ 5156 w 16567"/>
              <a:gd name="connsiteY3" fmla="*/ 5264 h 12931"/>
              <a:gd name="connsiteX4" fmla="*/ 12274 w 16567"/>
              <a:gd name="connsiteY4" fmla="*/ 5153 h 12931"/>
              <a:gd name="connsiteX5" fmla="*/ 16567 w 16567"/>
              <a:gd name="connsiteY5" fmla="*/ 4845 h 12931"/>
              <a:gd name="connsiteX0" fmla="*/ 0 w 16567"/>
              <a:gd name="connsiteY0" fmla="*/ 12885 h 12885"/>
              <a:gd name="connsiteX1" fmla="*/ 491 w 16567"/>
              <a:gd name="connsiteY1" fmla="*/ 337 h 12885"/>
              <a:gd name="connsiteX2" fmla="*/ 2525 w 16567"/>
              <a:gd name="connsiteY2" fmla="*/ 3736 h 12885"/>
              <a:gd name="connsiteX3" fmla="*/ 5156 w 16567"/>
              <a:gd name="connsiteY3" fmla="*/ 5218 h 12885"/>
              <a:gd name="connsiteX4" fmla="*/ 12274 w 16567"/>
              <a:gd name="connsiteY4" fmla="*/ 5107 h 12885"/>
              <a:gd name="connsiteX5" fmla="*/ 16567 w 16567"/>
              <a:gd name="connsiteY5" fmla="*/ 4799 h 12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567" h="12885">
                <a:moveTo>
                  <a:pt x="0" y="12885"/>
                </a:moveTo>
                <a:cubicBezTo>
                  <a:pt x="184" y="10271"/>
                  <a:pt x="70" y="1862"/>
                  <a:pt x="491" y="337"/>
                </a:cubicBezTo>
                <a:cubicBezTo>
                  <a:pt x="912" y="-1188"/>
                  <a:pt x="1748" y="2923"/>
                  <a:pt x="2525" y="3736"/>
                </a:cubicBezTo>
                <a:cubicBezTo>
                  <a:pt x="3302" y="4549"/>
                  <a:pt x="3531" y="4990"/>
                  <a:pt x="5156" y="5218"/>
                </a:cubicBezTo>
                <a:cubicBezTo>
                  <a:pt x="6781" y="5446"/>
                  <a:pt x="11597" y="5131"/>
                  <a:pt x="12274" y="5107"/>
                </a:cubicBezTo>
                <a:lnTo>
                  <a:pt x="16567" y="4799"/>
                </a:lnTo>
              </a:path>
            </a:pathLst>
          </a:custGeom>
          <a:noFill/>
          <a:ln w="63500" cap="flat" cmpd="sng">
            <a:solidFill>
              <a:srgbClr val="FF00FF"/>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Tree>
    <p:extLst>
      <p:ext uri="{BB962C8B-B14F-4D97-AF65-F5344CB8AC3E}">
        <p14:creationId xmlns:p14="http://schemas.microsoft.com/office/powerpoint/2010/main" val="3995553103"/>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0" y="76200"/>
            <a:ext cx="9067800" cy="1219200"/>
          </a:xfrm>
          <a:extLst>
            <a:ext uri="{91240B29-F687-4f45-9708-019B960494DF}">
              <a14:hiddenLine xmlns:a14="http://schemas.microsoft.com/office/drawing/2010/main" w="9525">
                <a:solidFill>
                  <a:srgbClr val="006600"/>
                </a:solidFill>
                <a:miter lim="800000"/>
                <a:headEnd/>
                <a:tailEnd/>
              </a14:hiddenLine>
            </a:ext>
          </a:extLst>
        </p:spPr>
        <p:txBody>
          <a:bodyPr/>
          <a:lstStyle/>
          <a:p>
            <a:pPr eaLnBrk="1" hangingPunct="1"/>
            <a:r>
              <a:rPr lang="en-GB" b="1" dirty="0" smtClean="0">
                <a:solidFill>
                  <a:srgbClr val="006600"/>
                </a:solidFill>
              </a:rPr>
              <a:t>Orbits in general relativity</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55976" y="1988840"/>
            <a:ext cx="4381500" cy="3438525"/>
          </a:xfrm>
          <a:prstGeom prst="rect">
            <a:avLst/>
          </a:prstGeom>
        </p:spPr>
      </p:pic>
      <p:sp>
        <p:nvSpPr>
          <p:cNvPr id="8" name="Freeform 4"/>
          <p:cNvSpPr>
            <a:spLocks/>
          </p:cNvSpPr>
          <p:nvPr/>
        </p:nvSpPr>
        <p:spPr bwMode="auto">
          <a:xfrm>
            <a:off x="4661868" y="2763572"/>
            <a:ext cx="3808870" cy="2537636"/>
          </a:xfrm>
          <a:custGeom>
            <a:avLst/>
            <a:gdLst>
              <a:gd name="T0" fmla="*/ 0 w 1462"/>
              <a:gd name="T1" fmla="*/ 0 h 1255"/>
              <a:gd name="T2" fmla="*/ 14288 w 1462"/>
              <a:gd name="T3" fmla="*/ 436562 h 1255"/>
              <a:gd name="T4" fmla="*/ 41275 w 1462"/>
              <a:gd name="T5" fmla="*/ 968375 h 1255"/>
              <a:gd name="T6" fmla="*/ 150813 w 1462"/>
              <a:gd name="T7" fmla="*/ 1446212 h 1255"/>
              <a:gd name="T8" fmla="*/ 531813 w 1462"/>
              <a:gd name="T9" fmla="*/ 1938337 h 1255"/>
              <a:gd name="T10" fmla="*/ 1377950 w 1462"/>
              <a:gd name="T11" fmla="*/ 1773237 h 1255"/>
              <a:gd name="T12" fmla="*/ 1814513 w 1462"/>
              <a:gd name="T13" fmla="*/ 1733550 h 1255"/>
              <a:gd name="T14" fmla="*/ 2320925 w 1462"/>
              <a:gd name="T15" fmla="*/ 1746250 h 1255"/>
              <a:gd name="T16" fmla="*/ 0 60000 65536"/>
              <a:gd name="T17" fmla="*/ 0 60000 65536"/>
              <a:gd name="T18" fmla="*/ 0 60000 65536"/>
              <a:gd name="T19" fmla="*/ 0 60000 65536"/>
              <a:gd name="T20" fmla="*/ 0 60000 65536"/>
              <a:gd name="T21" fmla="*/ 0 60000 65536"/>
              <a:gd name="T22" fmla="*/ 0 60000 65536"/>
              <a:gd name="T23" fmla="*/ 0 60000 65536"/>
              <a:gd name="connsiteX0" fmla="*/ 0 w 10000"/>
              <a:gd name="connsiteY0" fmla="*/ 0 h 9770"/>
              <a:gd name="connsiteX1" fmla="*/ 62 w 10000"/>
              <a:gd name="connsiteY1" fmla="*/ 2191 h 9770"/>
              <a:gd name="connsiteX2" fmla="*/ 178 w 10000"/>
              <a:gd name="connsiteY2" fmla="*/ 4861 h 9770"/>
              <a:gd name="connsiteX3" fmla="*/ 486 w 10000"/>
              <a:gd name="connsiteY3" fmla="*/ 7450 h 9770"/>
              <a:gd name="connsiteX4" fmla="*/ 2291 w 10000"/>
              <a:gd name="connsiteY4" fmla="*/ 9729 h 9770"/>
              <a:gd name="connsiteX5" fmla="*/ 5937 w 10000"/>
              <a:gd name="connsiteY5" fmla="*/ 8900 h 9770"/>
              <a:gd name="connsiteX6" fmla="*/ 7818 w 10000"/>
              <a:gd name="connsiteY6" fmla="*/ 8701 h 9770"/>
              <a:gd name="connsiteX7" fmla="*/ 10000 w 10000"/>
              <a:gd name="connsiteY7" fmla="*/ 8765 h 9770"/>
              <a:gd name="connsiteX0" fmla="*/ 0 w 10000"/>
              <a:gd name="connsiteY0" fmla="*/ 0 h 10000"/>
              <a:gd name="connsiteX1" fmla="*/ 62 w 10000"/>
              <a:gd name="connsiteY1" fmla="*/ 2243 h 10000"/>
              <a:gd name="connsiteX2" fmla="*/ 178 w 10000"/>
              <a:gd name="connsiteY2" fmla="*/ 4975 h 10000"/>
              <a:gd name="connsiteX3" fmla="*/ 486 w 10000"/>
              <a:gd name="connsiteY3" fmla="*/ 7625 h 10000"/>
              <a:gd name="connsiteX4" fmla="*/ 2291 w 10000"/>
              <a:gd name="connsiteY4" fmla="*/ 9958 h 10000"/>
              <a:gd name="connsiteX5" fmla="*/ 5937 w 10000"/>
              <a:gd name="connsiteY5" fmla="*/ 9110 h 10000"/>
              <a:gd name="connsiteX6" fmla="*/ 7818 w 10000"/>
              <a:gd name="connsiteY6" fmla="*/ 8906 h 10000"/>
              <a:gd name="connsiteX7" fmla="*/ 10000 w 10000"/>
              <a:gd name="connsiteY7" fmla="*/ 8971 h 10000"/>
              <a:gd name="connsiteX0" fmla="*/ 0 w 10782"/>
              <a:gd name="connsiteY0" fmla="*/ 16800 h 16805"/>
              <a:gd name="connsiteX1" fmla="*/ 844 w 10782"/>
              <a:gd name="connsiteY1" fmla="*/ 29 h 16805"/>
              <a:gd name="connsiteX2" fmla="*/ 960 w 10782"/>
              <a:gd name="connsiteY2" fmla="*/ 2761 h 16805"/>
              <a:gd name="connsiteX3" fmla="*/ 1268 w 10782"/>
              <a:gd name="connsiteY3" fmla="*/ 5411 h 16805"/>
              <a:gd name="connsiteX4" fmla="*/ 3073 w 10782"/>
              <a:gd name="connsiteY4" fmla="*/ 7744 h 16805"/>
              <a:gd name="connsiteX5" fmla="*/ 6719 w 10782"/>
              <a:gd name="connsiteY5" fmla="*/ 6896 h 16805"/>
              <a:gd name="connsiteX6" fmla="*/ 8600 w 10782"/>
              <a:gd name="connsiteY6" fmla="*/ 6692 h 16805"/>
              <a:gd name="connsiteX7" fmla="*/ 10782 w 10782"/>
              <a:gd name="connsiteY7" fmla="*/ 6757 h 16805"/>
              <a:gd name="connsiteX0" fmla="*/ 0 w 10782"/>
              <a:gd name="connsiteY0" fmla="*/ 14118 h 14124"/>
              <a:gd name="connsiteX1" fmla="*/ 531 w 10782"/>
              <a:gd name="connsiteY1" fmla="*/ 236 h 14124"/>
              <a:gd name="connsiteX2" fmla="*/ 960 w 10782"/>
              <a:gd name="connsiteY2" fmla="*/ 79 h 14124"/>
              <a:gd name="connsiteX3" fmla="*/ 1268 w 10782"/>
              <a:gd name="connsiteY3" fmla="*/ 2729 h 14124"/>
              <a:gd name="connsiteX4" fmla="*/ 3073 w 10782"/>
              <a:gd name="connsiteY4" fmla="*/ 5062 h 14124"/>
              <a:gd name="connsiteX5" fmla="*/ 6719 w 10782"/>
              <a:gd name="connsiteY5" fmla="*/ 4214 h 14124"/>
              <a:gd name="connsiteX6" fmla="*/ 8600 w 10782"/>
              <a:gd name="connsiteY6" fmla="*/ 4010 h 14124"/>
              <a:gd name="connsiteX7" fmla="*/ 10782 w 10782"/>
              <a:gd name="connsiteY7" fmla="*/ 4075 h 14124"/>
              <a:gd name="connsiteX0" fmla="*/ 0 w 10782"/>
              <a:gd name="connsiteY0" fmla="*/ 13916 h 13922"/>
              <a:gd name="connsiteX1" fmla="*/ 531 w 10782"/>
              <a:gd name="connsiteY1" fmla="*/ 34 h 13922"/>
              <a:gd name="connsiteX2" fmla="*/ 882 w 10782"/>
              <a:gd name="connsiteY2" fmla="*/ 1368 h 13922"/>
              <a:gd name="connsiteX3" fmla="*/ 1268 w 10782"/>
              <a:gd name="connsiteY3" fmla="*/ 2527 h 13922"/>
              <a:gd name="connsiteX4" fmla="*/ 3073 w 10782"/>
              <a:gd name="connsiteY4" fmla="*/ 4860 h 13922"/>
              <a:gd name="connsiteX5" fmla="*/ 6719 w 10782"/>
              <a:gd name="connsiteY5" fmla="*/ 4012 h 13922"/>
              <a:gd name="connsiteX6" fmla="*/ 8600 w 10782"/>
              <a:gd name="connsiteY6" fmla="*/ 3808 h 13922"/>
              <a:gd name="connsiteX7" fmla="*/ 10782 w 10782"/>
              <a:gd name="connsiteY7" fmla="*/ 3873 h 13922"/>
              <a:gd name="connsiteX0" fmla="*/ 0 w 10782"/>
              <a:gd name="connsiteY0" fmla="*/ 13916 h 13922"/>
              <a:gd name="connsiteX1" fmla="*/ 531 w 10782"/>
              <a:gd name="connsiteY1" fmla="*/ 34 h 13922"/>
              <a:gd name="connsiteX2" fmla="*/ 882 w 10782"/>
              <a:gd name="connsiteY2" fmla="*/ 1368 h 13922"/>
              <a:gd name="connsiteX3" fmla="*/ 1268 w 10782"/>
              <a:gd name="connsiteY3" fmla="*/ 2527 h 13922"/>
              <a:gd name="connsiteX4" fmla="*/ 3073 w 10782"/>
              <a:gd name="connsiteY4" fmla="*/ 4860 h 13922"/>
              <a:gd name="connsiteX5" fmla="*/ 6719 w 10782"/>
              <a:gd name="connsiteY5" fmla="*/ 4012 h 13922"/>
              <a:gd name="connsiteX6" fmla="*/ 8600 w 10782"/>
              <a:gd name="connsiteY6" fmla="*/ 3808 h 13922"/>
              <a:gd name="connsiteX7" fmla="*/ 10782 w 10782"/>
              <a:gd name="connsiteY7" fmla="*/ 3873 h 13922"/>
              <a:gd name="connsiteX0" fmla="*/ 0 w 10782"/>
              <a:gd name="connsiteY0" fmla="*/ 13882 h 13889"/>
              <a:gd name="connsiteX1" fmla="*/ 531 w 10782"/>
              <a:gd name="connsiteY1" fmla="*/ 0 h 13889"/>
              <a:gd name="connsiteX2" fmla="*/ 882 w 10782"/>
              <a:gd name="connsiteY2" fmla="*/ 1334 h 13889"/>
              <a:gd name="connsiteX3" fmla="*/ 1268 w 10782"/>
              <a:gd name="connsiteY3" fmla="*/ 2493 h 13889"/>
              <a:gd name="connsiteX4" fmla="*/ 3073 w 10782"/>
              <a:gd name="connsiteY4" fmla="*/ 4826 h 13889"/>
              <a:gd name="connsiteX5" fmla="*/ 6719 w 10782"/>
              <a:gd name="connsiteY5" fmla="*/ 3978 h 13889"/>
              <a:gd name="connsiteX6" fmla="*/ 8600 w 10782"/>
              <a:gd name="connsiteY6" fmla="*/ 3774 h 13889"/>
              <a:gd name="connsiteX7" fmla="*/ 10782 w 10782"/>
              <a:gd name="connsiteY7" fmla="*/ 3839 h 13889"/>
              <a:gd name="connsiteX0" fmla="*/ 0 w 10782"/>
              <a:gd name="connsiteY0" fmla="*/ 13882 h 13889"/>
              <a:gd name="connsiteX1" fmla="*/ 531 w 10782"/>
              <a:gd name="connsiteY1" fmla="*/ 0 h 13889"/>
              <a:gd name="connsiteX2" fmla="*/ 882 w 10782"/>
              <a:gd name="connsiteY2" fmla="*/ 1334 h 13889"/>
              <a:gd name="connsiteX3" fmla="*/ 1893 w 10782"/>
              <a:gd name="connsiteY3" fmla="*/ 3798 h 13889"/>
              <a:gd name="connsiteX4" fmla="*/ 3073 w 10782"/>
              <a:gd name="connsiteY4" fmla="*/ 4826 h 13889"/>
              <a:gd name="connsiteX5" fmla="*/ 6719 w 10782"/>
              <a:gd name="connsiteY5" fmla="*/ 3978 h 13889"/>
              <a:gd name="connsiteX6" fmla="*/ 8600 w 10782"/>
              <a:gd name="connsiteY6" fmla="*/ 3774 h 13889"/>
              <a:gd name="connsiteX7" fmla="*/ 10782 w 10782"/>
              <a:gd name="connsiteY7" fmla="*/ 3839 h 13889"/>
              <a:gd name="connsiteX0" fmla="*/ 0 w 10782"/>
              <a:gd name="connsiteY0" fmla="*/ 12995 h 12995"/>
              <a:gd name="connsiteX1" fmla="*/ 882 w 10782"/>
              <a:gd name="connsiteY1" fmla="*/ 447 h 12995"/>
              <a:gd name="connsiteX2" fmla="*/ 1893 w 10782"/>
              <a:gd name="connsiteY2" fmla="*/ 2911 h 12995"/>
              <a:gd name="connsiteX3" fmla="*/ 3073 w 10782"/>
              <a:gd name="connsiteY3" fmla="*/ 3939 h 12995"/>
              <a:gd name="connsiteX4" fmla="*/ 6719 w 10782"/>
              <a:gd name="connsiteY4" fmla="*/ 3091 h 12995"/>
              <a:gd name="connsiteX5" fmla="*/ 8600 w 10782"/>
              <a:gd name="connsiteY5" fmla="*/ 2887 h 12995"/>
              <a:gd name="connsiteX6" fmla="*/ 10782 w 10782"/>
              <a:gd name="connsiteY6" fmla="*/ 2952 h 12995"/>
              <a:gd name="connsiteX0" fmla="*/ 0 w 10782"/>
              <a:gd name="connsiteY0" fmla="*/ 12995 h 12995"/>
              <a:gd name="connsiteX1" fmla="*/ 491 w 10782"/>
              <a:gd name="connsiteY1" fmla="*/ 447 h 12995"/>
              <a:gd name="connsiteX2" fmla="*/ 1893 w 10782"/>
              <a:gd name="connsiteY2" fmla="*/ 2911 h 12995"/>
              <a:gd name="connsiteX3" fmla="*/ 3073 w 10782"/>
              <a:gd name="connsiteY3" fmla="*/ 3939 h 12995"/>
              <a:gd name="connsiteX4" fmla="*/ 6719 w 10782"/>
              <a:gd name="connsiteY4" fmla="*/ 3091 h 12995"/>
              <a:gd name="connsiteX5" fmla="*/ 8600 w 10782"/>
              <a:gd name="connsiteY5" fmla="*/ 2887 h 12995"/>
              <a:gd name="connsiteX6" fmla="*/ 10782 w 10782"/>
              <a:gd name="connsiteY6" fmla="*/ 2952 h 12995"/>
              <a:gd name="connsiteX0" fmla="*/ 0 w 10782"/>
              <a:gd name="connsiteY0" fmla="*/ 12995 h 12995"/>
              <a:gd name="connsiteX1" fmla="*/ 491 w 10782"/>
              <a:gd name="connsiteY1" fmla="*/ 447 h 12995"/>
              <a:gd name="connsiteX2" fmla="*/ 1893 w 10782"/>
              <a:gd name="connsiteY2" fmla="*/ 2911 h 12995"/>
              <a:gd name="connsiteX3" fmla="*/ 3073 w 10782"/>
              <a:gd name="connsiteY3" fmla="*/ 3939 h 12995"/>
              <a:gd name="connsiteX4" fmla="*/ 5156 w 10782"/>
              <a:gd name="connsiteY4" fmla="*/ 5328 h 12995"/>
              <a:gd name="connsiteX5" fmla="*/ 8600 w 10782"/>
              <a:gd name="connsiteY5" fmla="*/ 2887 h 12995"/>
              <a:gd name="connsiteX6" fmla="*/ 10782 w 10782"/>
              <a:gd name="connsiteY6" fmla="*/ 2952 h 12995"/>
              <a:gd name="connsiteX0" fmla="*/ 0 w 10782"/>
              <a:gd name="connsiteY0" fmla="*/ 13001 h 13001"/>
              <a:gd name="connsiteX1" fmla="*/ 491 w 10782"/>
              <a:gd name="connsiteY1" fmla="*/ 453 h 13001"/>
              <a:gd name="connsiteX2" fmla="*/ 1893 w 10782"/>
              <a:gd name="connsiteY2" fmla="*/ 2917 h 13001"/>
              <a:gd name="connsiteX3" fmla="*/ 3073 w 10782"/>
              <a:gd name="connsiteY3" fmla="*/ 4411 h 13001"/>
              <a:gd name="connsiteX4" fmla="*/ 5156 w 10782"/>
              <a:gd name="connsiteY4" fmla="*/ 5334 h 13001"/>
              <a:gd name="connsiteX5" fmla="*/ 8600 w 10782"/>
              <a:gd name="connsiteY5" fmla="*/ 2893 h 13001"/>
              <a:gd name="connsiteX6" fmla="*/ 10782 w 10782"/>
              <a:gd name="connsiteY6" fmla="*/ 2958 h 13001"/>
              <a:gd name="connsiteX0" fmla="*/ 0 w 10782"/>
              <a:gd name="connsiteY0" fmla="*/ 13001 h 13001"/>
              <a:gd name="connsiteX1" fmla="*/ 491 w 10782"/>
              <a:gd name="connsiteY1" fmla="*/ 453 h 13001"/>
              <a:gd name="connsiteX2" fmla="*/ 1893 w 10782"/>
              <a:gd name="connsiteY2" fmla="*/ 2917 h 13001"/>
              <a:gd name="connsiteX3" fmla="*/ 3073 w 10782"/>
              <a:gd name="connsiteY3" fmla="*/ 4411 h 13001"/>
              <a:gd name="connsiteX4" fmla="*/ 5156 w 10782"/>
              <a:gd name="connsiteY4" fmla="*/ 5334 h 13001"/>
              <a:gd name="connsiteX5" fmla="*/ 8600 w 10782"/>
              <a:gd name="connsiteY5" fmla="*/ 2893 h 13001"/>
              <a:gd name="connsiteX6" fmla="*/ 10782 w 10782"/>
              <a:gd name="connsiteY6" fmla="*/ 2958 h 13001"/>
              <a:gd name="connsiteX0" fmla="*/ 0 w 12274"/>
              <a:gd name="connsiteY0" fmla="*/ 13001 h 13001"/>
              <a:gd name="connsiteX1" fmla="*/ 491 w 12274"/>
              <a:gd name="connsiteY1" fmla="*/ 453 h 13001"/>
              <a:gd name="connsiteX2" fmla="*/ 1893 w 12274"/>
              <a:gd name="connsiteY2" fmla="*/ 2917 h 13001"/>
              <a:gd name="connsiteX3" fmla="*/ 3073 w 12274"/>
              <a:gd name="connsiteY3" fmla="*/ 4411 h 13001"/>
              <a:gd name="connsiteX4" fmla="*/ 5156 w 12274"/>
              <a:gd name="connsiteY4" fmla="*/ 5334 h 13001"/>
              <a:gd name="connsiteX5" fmla="*/ 12274 w 12274"/>
              <a:gd name="connsiteY5" fmla="*/ 5223 h 13001"/>
              <a:gd name="connsiteX6" fmla="*/ 10782 w 12274"/>
              <a:gd name="connsiteY6" fmla="*/ 2958 h 13001"/>
              <a:gd name="connsiteX0" fmla="*/ 0 w 16567"/>
              <a:gd name="connsiteY0" fmla="*/ 13001 h 13001"/>
              <a:gd name="connsiteX1" fmla="*/ 491 w 16567"/>
              <a:gd name="connsiteY1" fmla="*/ 453 h 13001"/>
              <a:gd name="connsiteX2" fmla="*/ 1893 w 16567"/>
              <a:gd name="connsiteY2" fmla="*/ 2917 h 13001"/>
              <a:gd name="connsiteX3" fmla="*/ 3073 w 16567"/>
              <a:gd name="connsiteY3" fmla="*/ 4411 h 13001"/>
              <a:gd name="connsiteX4" fmla="*/ 5156 w 16567"/>
              <a:gd name="connsiteY4" fmla="*/ 5334 h 13001"/>
              <a:gd name="connsiteX5" fmla="*/ 12274 w 16567"/>
              <a:gd name="connsiteY5" fmla="*/ 5223 h 13001"/>
              <a:gd name="connsiteX6" fmla="*/ 16567 w 16567"/>
              <a:gd name="connsiteY6" fmla="*/ 4915 h 13001"/>
              <a:gd name="connsiteX0" fmla="*/ 0 w 16567"/>
              <a:gd name="connsiteY0" fmla="*/ 13001 h 13001"/>
              <a:gd name="connsiteX1" fmla="*/ 491 w 16567"/>
              <a:gd name="connsiteY1" fmla="*/ 453 h 13001"/>
              <a:gd name="connsiteX2" fmla="*/ 1893 w 16567"/>
              <a:gd name="connsiteY2" fmla="*/ 2917 h 13001"/>
              <a:gd name="connsiteX3" fmla="*/ 3073 w 16567"/>
              <a:gd name="connsiteY3" fmla="*/ 4411 h 13001"/>
              <a:gd name="connsiteX4" fmla="*/ 5156 w 16567"/>
              <a:gd name="connsiteY4" fmla="*/ 5334 h 13001"/>
              <a:gd name="connsiteX5" fmla="*/ 12274 w 16567"/>
              <a:gd name="connsiteY5" fmla="*/ 5223 h 13001"/>
              <a:gd name="connsiteX6" fmla="*/ 16567 w 16567"/>
              <a:gd name="connsiteY6" fmla="*/ 4915 h 13001"/>
              <a:gd name="connsiteX0" fmla="*/ 0 w 16567"/>
              <a:gd name="connsiteY0" fmla="*/ 13001 h 13001"/>
              <a:gd name="connsiteX1" fmla="*/ 491 w 16567"/>
              <a:gd name="connsiteY1" fmla="*/ 453 h 13001"/>
              <a:gd name="connsiteX2" fmla="*/ 1893 w 16567"/>
              <a:gd name="connsiteY2" fmla="*/ 2917 h 13001"/>
              <a:gd name="connsiteX3" fmla="*/ 3073 w 16567"/>
              <a:gd name="connsiteY3" fmla="*/ 4411 h 13001"/>
              <a:gd name="connsiteX4" fmla="*/ 5156 w 16567"/>
              <a:gd name="connsiteY4" fmla="*/ 5334 h 13001"/>
              <a:gd name="connsiteX5" fmla="*/ 12274 w 16567"/>
              <a:gd name="connsiteY5" fmla="*/ 5223 h 13001"/>
              <a:gd name="connsiteX6" fmla="*/ 16567 w 16567"/>
              <a:gd name="connsiteY6" fmla="*/ 4915 h 13001"/>
              <a:gd name="connsiteX0" fmla="*/ 0 w 16567"/>
              <a:gd name="connsiteY0" fmla="*/ 13016 h 13016"/>
              <a:gd name="connsiteX1" fmla="*/ 491 w 16567"/>
              <a:gd name="connsiteY1" fmla="*/ 468 h 13016"/>
              <a:gd name="connsiteX2" fmla="*/ 2284 w 16567"/>
              <a:gd name="connsiteY2" fmla="*/ 2839 h 13016"/>
              <a:gd name="connsiteX3" fmla="*/ 3073 w 16567"/>
              <a:gd name="connsiteY3" fmla="*/ 4426 h 13016"/>
              <a:gd name="connsiteX4" fmla="*/ 5156 w 16567"/>
              <a:gd name="connsiteY4" fmla="*/ 5349 h 13016"/>
              <a:gd name="connsiteX5" fmla="*/ 12274 w 16567"/>
              <a:gd name="connsiteY5" fmla="*/ 5238 h 13016"/>
              <a:gd name="connsiteX6" fmla="*/ 16567 w 16567"/>
              <a:gd name="connsiteY6" fmla="*/ 4930 h 13016"/>
              <a:gd name="connsiteX0" fmla="*/ 0 w 16567"/>
              <a:gd name="connsiteY0" fmla="*/ 12824 h 12824"/>
              <a:gd name="connsiteX1" fmla="*/ 491 w 16567"/>
              <a:gd name="connsiteY1" fmla="*/ 276 h 12824"/>
              <a:gd name="connsiteX2" fmla="*/ 3073 w 16567"/>
              <a:gd name="connsiteY2" fmla="*/ 4234 h 12824"/>
              <a:gd name="connsiteX3" fmla="*/ 5156 w 16567"/>
              <a:gd name="connsiteY3" fmla="*/ 5157 h 12824"/>
              <a:gd name="connsiteX4" fmla="*/ 12274 w 16567"/>
              <a:gd name="connsiteY4" fmla="*/ 5046 h 12824"/>
              <a:gd name="connsiteX5" fmla="*/ 16567 w 16567"/>
              <a:gd name="connsiteY5" fmla="*/ 4738 h 12824"/>
              <a:gd name="connsiteX0" fmla="*/ 0 w 16567"/>
              <a:gd name="connsiteY0" fmla="*/ 12931 h 12931"/>
              <a:gd name="connsiteX1" fmla="*/ 491 w 16567"/>
              <a:gd name="connsiteY1" fmla="*/ 383 h 12931"/>
              <a:gd name="connsiteX2" fmla="*/ 2760 w 16567"/>
              <a:gd name="connsiteY2" fmla="*/ 3409 h 12931"/>
              <a:gd name="connsiteX3" fmla="*/ 5156 w 16567"/>
              <a:gd name="connsiteY3" fmla="*/ 5264 h 12931"/>
              <a:gd name="connsiteX4" fmla="*/ 12274 w 16567"/>
              <a:gd name="connsiteY4" fmla="*/ 5153 h 12931"/>
              <a:gd name="connsiteX5" fmla="*/ 16567 w 16567"/>
              <a:gd name="connsiteY5" fmla="*/ 4845 h 12931"/>
              <a:gd name="connsiteX0" fmla="*/ 0 w 16567"/>
              <a:gd name="connsiteY0" fmla="*/ 12885 h 12885"/>
              <a:gd name="connsiteX1" fmla="*/ 491 w 16567"/>
              <a:gd name="connsiteY1" fmla="*/ 337 h 12885"/>
              <a:gd name="connsiteX2" fmla="*/ 2525 w 16567"/>
              <a:gd name="connsiteY2" fmla="*/ 3736 h 12885"/>
              <a:gd name="connsiteX3" fmla="*/ 5156 w 16567"/>
              <a:gd name="connsiteY3" fmla="*/ 5218 h 12885"/>
              <a:gd name="connsiteX4" fmla="*/ 12274 w 16567"/>
              <a:gd name="connsiteY4" fmla="*/ 5107 h 12885"/>
              <a:gd name="connsiteX5" fmla="*/ 16567 w 16567"/>
              <a:gd name="connsiteY5" fmla="*/ 4799 h 12885"/>
              <a:gd name="connsiteX0" fmla="*/ 0 w 16567"/>
              <a:gd name="connsiteY0" fmla="*/ 12957 h 12957"/>
              <a:gd name="connsiteX1" fmla="*/ 491 w 16567"/>
              <a:gd name="connsiteY1" fmla="*/ 409 h 12957"/>
              <a:gd name="connsiteX2" fmla="*/ 3698 w 16567"/>
              <a:gd name="connsiteY2" fmla="*/ 3249 h 12957"/>
              <a:gd name="connsiteX3" fmla="*/ 5156 w 16567"/>
              <a:gd name="connsiteY3" fmla="*/ 5290 h 12957"/>
              <a:gd name="connsiteX4" fmla="*/ 12274 w 16567"/>
              <a:gd name="connsiteY4" fmla="*/ 5179 h 12957"/>
              <a:gd name="connsiteX5" fmla="*/ 16567 w 16567"/>
              <a:gd name="connsiteY5" fmla="*/ 4871 h 12957"/>
              <a:gd name="connsiteX0" fmla="*/ 0 w 16567"/>
              <a:gd name="connsiteY0" fmla="*/ 12933 h 12933"/>
              <a:gd name="connsiteX1" fmla="*/ 491 w 16567"/>
              <a:gd name="connsiteY1" fmla="*/ 385 h 12933"/>
              <a:gd name="connsiteX2" fmla="*/ 3698 w 16567"/>
              <a:gd name="connsiteY2" fmla="*/ 3225 h 12933"/>
              <a:gd name="connsiteX3" fmla="*/ 6563 w 16567"/>
              <a:gd name="connsiteY3" fmla="*/ 3215 h 12933"/>
              <a:gd name="connsiteX4" fmla="*/ 12274 w 16567"/>
              <a:gd name="connsiteY4" fmla="*/ 5155 h 12933"/>
              <a:gd name="connsiteX5" fmla="*/ 16567 w 16567"/>
              <a:gd name="connsiteY5" fmla="*/ 4847 h 12933"/>
              <a:gd name="connsiteX0" fmla="*/ 0 w 16567"/>
              <a:gd name="connsiteY0" fmla="*/ 12933 h 12933"/>
              <a:gd name="connsiteX1" fmla="*/ 491 w 16567"/>
              <a:gd name="connsiteY1" fmla="*/ 385 h 12933"/>
              <a:gd name="connsiteX2" fmla="*/ 3698 w 16567"/>
              <a:gd name="connsiteY2" fmla="*/ 3225 h 12933"/>
              <a:gd name="connsiteX3" fmla="*/ 6563 w 16567"/>
              <a:gd name="connsiteY3" fmla="*/ 3215 h 12933"/>
              <a:gd name="connsiteX4" fmla="*/ 13212 w 16567"/>
              <a:gd name="connsiteY4" fmla="*/ 2079 h 12933"/>
              <a:gd name="connsiteX5" fmla="*/ 16567 w 16567"/>
              <a:gd name="connsiteY5" fmla="*/ 4847 h 12933"/>
              <a:gd name="connsiteX0" fmla="*/ 0 w 16411"/>
              <a:gd name="connsiteY0" fmla="*/ 12933 h 12933"/>
              <a:gd name="connsiteX1" fmla="*/ 491 w 16411"/>
              <a:gd name="connsiteY1" fmla="*/ 385 h 12933"/>
              <a:gd name="connsiteX2" fmla="*/ 3698 w 16411"/>
              <a:gd name="connsiteY2" fmla="*/ 3225 h 12933"/>
              <a:gd name="connsiteX3" fmla="*/ 6563 w 16411"/>
              <a:gd name="connsiteY3" fmla="*/ 3215 h 12933"/>
              <a:gd name="connsiteX4" fmla="*/ 13212 w 16411"/>
              <a:gd name="connsiteY4" fmla="*/ 2079 h 12933"/>
              <a:gd name="connsiteX5" fmla="*/ 16411 w 16411"/>
              <a:gd name="connsiteY5" fmla="*/ 1864 h 12933"/>
              <a:gd name="connsiteX0" fmla="*/ 0 w 16411"/>
              <a:gd name="connsiteY0" fmla="*/ 13013 h 13013"/>
              <a:gd name="connsiteX1" fmla="*/ 491 w 16411"/>
              <a:gd name="connsiteY1" fmla="*/ 465 h 13013"/>
              <a:gd name="connsiteX2" fmla="*/ 3073 w 16411"/>
              <a:gd name="connsiteY2" fmla="*/ 2746 h 13013"/>
              <a:gd name="connsiteX3" fmla="*/ 6563 w 16411"/>
              <a:gd name="connsiteY3" fmla="*/ 3295 h 13013"/>
              <a:gd name="connsiteX4" fmla="*/ 13212 w 16411"/>
              <a:gd name="connsiteY4" fmla="*/ 2159 h 13013"/>
              <a:gd name="connsiteX5" fmla="*/ 16411 w 16411"/>
              <a:gd name="connsiteY5" fmla="*/ 1944 h 13013"/>
              <a:gd name="connsiteX0" fmla="*/ 0 w 16411"/>
              <a:gd name="connsiteY0" fmla="*/ 13044 h 13044"/>
              <a:gd name="connsiteX1" fmla="*/ 491 w 16411"/>
              <a:gd name="connsiteY1" fmla="*/ 496 h 13044"/>
              <a:gd name="connsiteX2" fmla="*/ 2604 w 16411"/>
              <a:gd name="connsiteY2" fmla="*/ 2591 h 13044"/>
              <a:gd name="connsiteX3" fmla="*/ 6563 w 16411"/>
              <a:gd name="connsiteY3" fmla="*/ 3326 h 13044"/>
              <a:gd name="connsiteX4" fmla="*/ 13212 w 16411"/>
              <a:gd name="connsiteY4" fmla="*/ 2190 h 13044"/>
              <a:gd name="connsiteX5" fmla="*/ 16411 w 16411"/>
              <a:gd name="connsiteY5" fmla="*/ 1975 h 13044"/>
              <a:gd name="connsiteX0" fmla="*/ 0 w 16411"/>
              <a:gd name="connsiteY0" fmla="*/ 13037 h 13037"/>
              <a:gd name="connsiteX1" fmla="*/ 491 w 16411"/>
              <a:gd name="connsiteY1" fmla="*/ 489 h 13037"/>
              <a:gd name="connsiteX2" fmla="*/ 2604 w 16411"/>
              <a:gd name="connsiteY2" fmla="*/ 2584 h 13037"/>
              <a:gd name="connsiteX3" fmla="*/ 6485 w 16411"/>
              <a:gd name="connsiteY3" fmla="*/ 2853 h 13037"/>
              <a:gd name="connsiteX4" fmla="*/ 13212 w 16411"/>
              <a:gd name="connsiteY4" fmla="*/ 2183 h 13037"/>
              <a:gd name="connsiteX5" fmla="*/ 16411 w 16411"/>
              <a:gd name="connsiteY5" fmla="*/ 1968 h 13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411" h="13037">
                <a:moveTo>
                  <a:pt x="0" y="13037"/>
                </a:moveTo>
                <a:cubicBezTo>
                  <a:pt x="184" y="10423"/>
                  <a:pt x="57" y="2231"/>
                  <a:pt x="491" y="489"/>
                </a:cubicBezTo>
                <a:cubicBezTo>
                  <a:pt x="925" y="-1253"/>
                  <a:pt x="1605" y="2190"/>
                  <a:pt x="2604" y="2584"/>
                </a:cubicBezTo>
                <a:cubicBezTo>
                  <a:pt x="3603" y="2978"/>
                  <a:pt x="4717" y="2920"/>
                  <a:pt x="6485" y="2853"/>
                </a:cubicBezTo>
                <a:cubicBezTo>
                  <a:pt x="8253" y="2786"/>
                  <a:pt x="12535" y="2207"/>
                  <a:pt x="13212" y="2183"/>
                </a:cubicBezTo>
                <a:lnTo>
                  <a:pt x="16411" y="1968"/>
                </a:lnTo>
              </a:path>
            </a:pathLst>
          </a:custGeom>
          <a:noFill/>
          <a:ln w="63500" cap="flat" cmpd="sng">
            <a:solidFill>
              <a:srgbClr val="FF00FF"/>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5" name="Oval 14"/>
          <p:cNvSpPr/>
          <p:nvPr/>
        </p:nvSpPr>
        <p:spPr bwMode="auto">
          <a:xfrm>
            <a:off x="5364088" y="3212976"/>
            <a:ext cx="216024" cy="216024"/>
          </a:xfrm>
          <a:prstGeom prst="ellipse">
            <a:avLst/>
          </a:prstGeom>
          <a:solidFill>
            <a:srgbClr val="008000"/>
          </a:solid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Times New Roman" pitchFamily="18" charset="0"/>
            </a:endParaRPr>
          </a:p>
        </p:txBody>
      </p:sp>
      <p:sp>
        <p:nvSpPr>
          <p:cNvPr id="10" name="Rectangle 3"/>
          <p:cNvSpPr txBox="1">
            <a:spLocks noChangeArrowheads="1"/>
          </p:cNvSpPr>
          <p:nvPr/>
        </p:nvSpPr>
        <p:spPr bwMode="auto">
          <a:xfrm>
            <a:off x="7642" y="1124744"/>
            <a:ext cx="3990975" cy="50131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66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sz="1800">
                <a:solidFill>
                  <a:schemeClr val="tx1"/>
                </a:solidFill>
                <a:latin typeface="+mn-lt"/>
              </a:defRPr>
            </a:lvl4pPr>
            <a:lvl5pPr marL="2057400" indent="-228600" algn="l" rtl="0" eaLnBrk="0" fontAlgn="base" hangingPunct="0">
              <a:spcBef>
                <a:spcPct val="20000"/>
              </a:spcBef>
              <a:spcAft>
                <a:spcPct val="0"/>
              </a:spcAft>
              <a:buChar char="»"/>
              <a:defRPr sz="1800">
                <a:solidFill>
                  <a:schemeClr val="tx1"/>
                </a:solidFill>
                <a:latin typeface="+mn-lt"/>
              </a:defRPr>
            </a:lvl5pPr>
            <a:lvl6pPr marL="2514600" indent="-228600" algn="l" rtl="0" fontAlgn="base">
              <a:spcBef>
                <a:spcPct val="20000"/>
              </a:spcBef>
              <a:spcAft>
                <a:spcPct val="0"/>
              </a:spcAft>
              <a:buChar char="»"/>
              <a:defRPr sz="1800">
                <a:solidFill>
                  <a:schemeClr val="tx1"/>
                </a:solidFill>
                <a:latin typeface="+mn-lt"/>
              </a:defRPr>
            </a:lvl6pPr>
            <a:lvl7pPr marL="2971800" indent="-228600" algn="l" rtl="0" fontAlgn="base">
              <a:spcBef>
                <a:spcPct val="20000"/>
              </a:spcBef>
              <a:spcAft>
                <a:spcPct val="0"/>
              </a:spcAft>
              <a:buChar char="»"/>
              <a:defRPr sz="1800">
                <a:solidFill>
                  <a:schemeClr val="tx1"/>
                </a:solidFill>
                <a:latin typeface="+mn-lt"/>
              </a:defRPr>
            </a:lvl7pPr>
            <a:lvl8pPr marL="3429000" indent="-228600" algn="l" rtl="0" fontAlgn="base">
              <a:spcBef>
                <a:spcPct val="20000"/>
              </a:spcBef>
              <a:spcAft>
                <a:spcPct val="0"/>
              </a:spcAft>
              <a:buChar char="»"/>
              <a:defRPr sz="1800">
                <a:solidFill>
                  <a:schemeClr val="tx1"/>
                </a:solidFill>
                <a:latin typeface="+mn-lt"/>
              </a:defRPr>
            </a:lvl8pPr>
            <a:lvl9pPr marL="3886200" indent="-228600" algn="l" rtl="0" fontAlgn="base">
              <a:spcBef>
                <a:spcPct val="20000"/>
              </a:spcBef>
              <a:spcAft>
                <a:spcPct val="0"/>
              </a:spcAft>
              <a:buChar char="»"/>
              <a:defRPr sz="1800">
                <a:solidFill>
                  <a:schemeClr val="tx1"/>
                </a:solidFill>
                <a:latin typeface="+mn-lt"/>
              </a:defRPr>
            </a:lvl9pPr>
          </a:lstStyle>
          <a:p>
            <a:pPr eaLnBrk="1" hangingPunct="1">
              <a:buFontTx/>
              <a:buNone/>
            </a:pPr>
            <a:endParaRPr lang="en-GB" dirty="0" smtClean="0">
              <a:solidFill>
                <a:srgbClr val="003300"/>
              </a:solidFill>
            </a:endParaRPr>
          </a:p>
          <a:p>
            <a:pPr eaLnBrk="1" hangingPunct="1"/>
            <a:r>
              <a:rPr lang="en-GB" dirty="0" smtClean="0">
                <a:solidFill>
                  <a:srgbClr val="FF0000"/>
                </a:solidFill>
                <a:sym typeface="Symbol" pitchFamily="18" charset="2"/>
              </a:rPr>
              <a:t>But not when too close </a:t>
            </a:r>
          </a:p>
          <a:p>
            <a:pPr eaLnBrk="1" hangingPunct="1"/>
            <a:r>
              <a:rPr lang="en-GB" dirty="0" smtClean="0">
                <a:solidFill>
                  <a:srgbClr val="FF0000"/>
                </a:solidFill>
                <a:sym typeface="Symbol" pitchFamily="18" charset="2"/>
              </a:rPr>
              <a:t>When within a factor ~3 of the event horizon then no more stable orbits</a:t>
            </a:r>
          </a:p>
          <a:p>
            <a:pPr eaLnBrk="1" hangingPunct="1"/>
            <a:r>
              <a:rPr lang="en-GB" dirty="0" smtClean="0">
                <a:solidFill>
                  <a:srgbClr val="FF0000"/>
                </a:solidFill>
                <a:sym typeface="Symbol" pitchFamily="18" charset="2"/>
              </a:rPr>
              <a:t>Last stable circular orbit – sets the inner edge of the disc!</a:t>
            </a:r>
            <a:endParaRPr lang="en-GB" dirty="0">
              <a:solidFill>
                <a:srgbClr val="003300"/>
              </a:solidFill>
              <a:sym typeface="Symbol" pitchFamily="18" charset="2"/>
            </a:endParaRPr>
          </a:p>
        </p:txBody>
      </p:sp>
    </p:spTree>
    <p:extLst>
      <p:ext uri="{BB962C8B-B14F-4D97-AF65-F5344CB8AC3E}">
        <p14:creationId xmlns:p14="http://schemas.microsoft.com/office/powerpoint/2010/main" val="1055428990"/>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0" y="76200"/>
            <a:ext cx="9067800" cy="1219200"/>
          </a:xfrm>
          <a:extLst>
            <a:ext uri="{91240B29-F687-4f45-9708-019B960494DF}">
              <a14:hiddenLine xmlns:a14="http://schemas.microsoft.com/office/drawing/2010/main" w="9525">
                <a:solidFill>
                  <a:srgbClr val="006600"/>
                </a:solidFill>
                <a:miter lim="800000"/>
                <a:headEnd/>
                <a:tailEnd/>
              </a14:hiddenLine>
            </a:ext>
          </a:extLst>
        </p:spPr>
        <p:txBody>
          <a:bodyPr/>
          <a:lstStyle/>
          <a:p>
            <a:pPr eaLnBrk="1" hangingPunct="1"/>
            <a:r>
              <a:rPr lang="en-GB" b="1" dirty="0" smtClean="0">
                <a:solidFill>
                  <a:srgbClr val="006600"/>
                </a:solidFill>
              </a:rPr>
              <a:t>Orbits in general relativity</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55976" y="1988840"/>
            <a:ext cx="4381500" cy="3438525"/>
          </a:xfrm>
          <a:prstGeom prst="rect">
            <a:avLst/>
          </a:prstGeom>
        </p:spPr>
      </p:pic>
      <p:sp>
        <p:nvSpPr>
          <p:cNvPr id="8" name="Freeform 4"/>
          <p:cNvSpPr>
            <a:spLocks/>
          </p:cNvSpPr>
          <p:nvPr/>
        </p:nvSpPr>
        <p:spPr bwMode="auto">
          <a:xfrm>
            <a:off x="4716840" y="3158066"/>
            <a:ext cx="3772244" cy="1682835"/>
          </a:xfrm>
          <a:custGeom>
            <a:avLst/>
            <a:gdLst>
              <a:gd name="T0" fmla="*/ 0 w 1462"/>
              <a:gd name="T1" fmla="*/ 0 h 1255"/>
              <a:gd name="T2" fmla="*/ 14288 w 1462"/>
              <a:gd name="T3" fmla="*/ 436562 h 1255"/>
              <a:gd name="T4" fmla="*/ 41275 w 1462"/>
              <a:gd name="T5" fmla="*/ 968375 h 1255"/>
              <a:gd name="T6" fmla="*/ 150813 w 1462"/>
              <a:gd name="T7" fmla="*/ 1446212 h 1255"/>
              <a:gd name="T8" fmla="*/ 531813 w 1462"/>
              <a:gd name="T9" fmla="*/ 1938337 h 1255"/>
              <a:gd name="T10" fmla="*/ 1377950 w 1462"/>
              <a:gd name="T11" fmla="*/ 1773237 h 1255"/>
              <a:gd name="T12" fmla="*/ 1814513 w 1462"/>
              <a:gd name="T13" fmla="*/ 1733550 h 1255"/>
              <a:gd name="T14" fmla="*/ 2320925 w 1462"/>
              <a:gd name="T15" fmla="*/ 1746250 h 1255"/>
              <a:gd name="T16" fmla="*/ 0 60000 65536"/>
              <a:gd name="T17" fmla="*/ 0 60000 65536"/>
              <a:gd name="T18" fmla="*/ 0 60000 65536"/>
              <a:gd name="T19" fmla="*/ 0 60000 65536"/>
              <a:gd name="T20" fmla="*/ 0 60000 65536"/>
              <a:gd name="T21" fmla="*/ 0 60000 65536"/>
              <a:gd name="T22" fmla="*/ 0 60000 65536"/>
              <a:gd name="T23" fmla="*/ 0 60000 65536"/>
              <a:gd name="connsiteX0" fmla="*/ 0 w 10000"/>
              <a:gd name="connsiteY0" fmla="*/ 0 h 9770"/>
              <a:gd name="connsiteX1" fmla="*/ 62 w 10000"/>
              <a:gd name="connsiteY1" fmla="*/ 2191 h 9770"/>
              <a:gd name="connsiteX2" fmla="*/ 178 w 10000"/>
              <a:gd name="connsiteY2" fmla="*/ 4861 h 9770"/>
              <a:gd name="connsiteX3" fmla="*/ 486 w 10000"/>
              <a:gd name="connsiteY3" fmla="*/ 7450 h 9770"/>
              <a:gd name="connsiteX4" fmla="*/ 2291 w 10000"/>
              <a:gd name="connsiteY4" fmla="*/ 9729 h 9770"/>
              <a:gd name="connsiteX5" fmla="*/ 5937 w 10000"/>
              <a:gd name="connsiteY5" fmla="*/ 8900 h 9770"/>
              <a:gd name="connsiteX6" fmla="*/ 7818 w 10000"/>
              <a:gd name="connsiteY6" fmla="*/ 8701 h 9770"/>
              <a:gd name="connsiteX7" fmla="*/ 10000 w 10000"/>
              <a:gd name="connsiteY7" fmla="*/ 8765 h 9770"/>
              <a:gd name="connsiteX0" fmla="*/ 0 w 10000"/>
              <a:gd name="connsiteY0" fmla="*/ 0 h 10000"/>
              <a:gd name="connsiteX1" fmla="*/ 62 w 10000"/>
              <a:gd name="connsiteY1" fmla="*/ 2243 h 10000"/>
              <a:gd name="connsiteX2" fmla="*/ 178 w 10000"/>
              <a:gd name="connsiteY2" fmla="*/ 4975 h 10000"/>
              <a:gd name="connsiteX3" fmla="*/ 486 w 10000"/>
              <a:gd name="connsiteY3" fmla="*/ 7625 h 10000"/>
              <a:gd name="connsiteX4" fmla="*/ 2291 w 10000"/>
              <a:gd name="connsiteY4" fmla="*/ 9958 h 10000"/>
              <a:gd name="connsiteX5" fmla="*/ 5937 w 10000"/>
              <a:gd name="connsiteY5" fmla="*/ 9110 h 10000"/>
              <a:gd name="connsiteX6" fmla="*/ 7818 w 10000"/>
              <a:gd name="connsiteY6" fmla="*/ 8906 h 10000"/>
              <a:gd name="connsiteX7" fmla="*/ 10000 w 10000"/>
              <a:gd name="connsiteY7" fmla="*/ 8971 h 10000"/>
              <a:gd name="connsiteX0" fmla="*/ 0 w 10782"/>
              <a:gd name="connsiteY0" fmla="*/ 16800 h 16805"/>
              <a:gd name="connsiteX1" fmla="*/ 844 w 10782"/>
              <a:gd name="connsiteY1" fmla="*/ 29 h 16805"/>
              <a:gd name="connsiteX2" fmla="*/ 960 w 10782"/>
              <a:gd name="connsiteY2" fmla="*/ 2761 h 16805"/>
              <a:gd name="connsiteX3" fmla="*/ 1268 w 10782"/>
              <a:gd name="connsiteY3" fmla="*/ 5411 h 16805"/>
              <a:gd name="connsiteX4" fmla="*/ 3073 w 10782"/>
              <a:gd name="connsiteY4" fmla="*/ 7744 h 16805"/>
              <a:gd name="connsiteX5" fmla="*/ 6719 w 10782"/>
              <a:gd name="connsiteY5" fmla="*/ 6896 h 16805"/>
              <a:gd name="connsiteX6" fmla="*/ 8600 w 10782"/>
              <a:gd name="connsiteY6" fmla="*/ 6692 h 16805"/>
              <a:gd name="connsiteX7" fmla="*/ 10782 w 10782"/>
              <a:gd name="connsiteY7" fmla="*/ 6757 h 16805"/>
              <a:gd name="connsiteX0" fmla="*/ 0 w 10782"/>
              <a:gd name="connsiteY0" fmla="*/ 14118 h 14124"/>
              <a:gd name="connsiteX1" fmla="*/ 531 w 10782"/>
              <a:gd name="connsiteY1" fmla="*/ 236 h 14124"/>
              <a:gd name="connsiteX2" fmla="*/ 960 w 10782"/>
              <a:gd name="connsiteY2" fmla="*/ 79 h 14124"/>
              <a:gd name="connsiteX3" fmla="*/ 1268 w 10782"/>
              <a:gd name="connsiteY3" fmla="*/ 2729 h 14124"/>
              <a:gd name="connsiteX4" fmla="*/ 3073 w 10782"/>
              <a:gd name="connsiteY4" fmla="*/ 5062 h 14124"/>
              <a:gd name="connsiteX5" fmla="*/ 6719 w 10782"/>
              <a:gd name="connsiteY5" fmla="*/ 4214 h 14124"/>
              <a:gd name="connsiteX6" fmla="*/ 8600 w 10782"/>
              <a:gd name="connsiteY6" fmla="*/ 4010 h 14124"/>
              <a:gd name="connsiteX7" fmla="*/ 10782 w 10782"/>
              <a:gd name="connsiteY7" fmla="*/ 4075 h 14124"/>
              <a:gd name="connsiteX0" fmla="*/ 0 w 10782"/>
              <a:gd name="connsiteY0" fmla="*/ 13916 h 13922"/>
              <a:gd name="connsiteX1" fmla="*/ 531 w 10782"/>
              <a:gd name="connsiteY1" fmla="*/ 34 h 13922"/>
              <a:gd name="connsiteX2" fmla="*/ 882 w 10782"/>
              <a:gd name="connsiteY2" fmla="*/ 1368 h 13922"/>
              <a:gd name="connsiteX3" fmla="*/ 1268 w 10782"/>
              <a:gd name="connsiteY3" fmla="*/ 2527 h 13922"/>
              <a:gd name="connsiteX4" fmla="*/ 3073 w 10782"/>
              <a:gd name="connsiteY4" fmla="*/ 4860 h 13922"/>
              <a:gd name="connsiteX5" fmla="*/ 6719 w 10782"/>
              <a:gd name="connsiteY5" fmla="*/ 4012 h 13922"/>
              <a:gd name="connsiteX6" fmla="*/ 8600 w 10782"/>
              <a:gd name="connsiteY6" fmla="*/ 3808 h 13922"/>
              <a:gd name="connsiteX7" fmla="*/ 10782 w 10782"/>
              <a:gd name="connsiteY7" fmla="*/ 3873 h 13922"/>
              <a:gd name="connsiteX0" fmla="*/ 0 w 10782"/>
              <a:gd name="connsiteY0" fmla="*/ 13916 h 13922"/>
              <a:gd name="connsiteX1" fmla="*/ 531 w 10782"/>
              <a:gd name="connsiteY1" fmla="*/ 34 h 13922"/>
              <a:gd name="connsiteX2" fmla="*/ 882 w 10782"/>
              <a:gd name="connsiteY2" fmla="*/ 1368 h 13922"/>
              <a:gd name="connsiteX3" fmla="*/ 1268 w 10782"/>
              <a:gd name="connsiteY3" fmla="*/ 2527 h 13922"/>
              <a:gd name="connsiteX4" fmla="*/ 3073 w 10782"/>
              <a:gd name="connsiteY4" fmla="*/ 4860 h 13922"/>
              <a:gd name="connsiteX5" fmla="*/ 6719 w 10782"/>
              <a:gd name="connsiteY5" fmla="*/ 4012 h 13922"/>
              <a:gd name="connsiteX6" fmla="*/ 8600 w 10782"/>
              <a:gd name="connsiteY6" fmla="*/ 3808 h 13922"/>
              <a:gd name="connsiteX7" fmla="*/ 10782 w 10782"/>
              <a:gd name="connsiteY7" fmla="*/ 3873 h 13922"/>
              <a:gd name="connsiteX0" fmla="*/ 0 w 10782"/>
              <a:gd name="connsiteY0" fmla="*/ 13882 h 13889"/>
              <a:gd name="connsiteX1" fmla="*/ 531 w 10782"/>
              <a:gd name="connsiteY1" fmla="*/ 0 h 13889"/>
              <a:gd name="connsiteX2" fmla="*/ 882 w 10782"/>
              <a:gd name="connsiteY2" fmla="*/ 1334 h 13889"/>
              <a:gd name="connsiteX3" fmla="*/ 1268 w 10782"/>
              <a:gd name="connsiteY3" fmla="*/ 2493 h 13889"/>
              <a:gd name="connsiteX4" fmla="*/ 3073 w 10782"/>
              <a:gd name="connsiteY4" fmla="*/ 4826 h 13889"/>
              <a:gd name="connsiteX5" fmla="*/ 6719 w 10782"/>
              <a:gd name="connsiteY5" fmla="*/ 3978 h 13889"/>
              <a:gd name="connsiteX6" fmla="*/ 8600 w 10782"/>
              <a:gd name="connsiteY6" fmla="*/ 3774 h 13889"/>
              <a:gd name="connsiteX7" fmla="*/ 10782 w 10782"/>
              <a:gd name="connsiteY7" fmla="*/ 3839 h 13889"/>
              <a:gd name="connsiteX0" fmla="*/ 0 w 10782"/>
              <a:gd name="connsiteY0" fmla="*/ 13882 h 13889"/>
              <a:gd name="connsiteX1" fmla="*/ 531 w 10782"/>
              <a:gd name="connsiteY1" fmla="*/ 0 h 13889"/>
              <a:gd name="connsiteX2" fmla="*/ 882 w 10782"/>
              <a:gd name="connsiteY2" fmla="*/ 1334 h 13889"/>
              <a:gd name="connsiteX3" fmla="*/ 1893 w 10782"/>
              <a:gd name="connsiteY3" fmla="*/ 3798 h 13889"/>
              <a:gd name="connsiteX4" fmla="*/ 3073 w 10782"/>
              <a:gd name="connsiteY4" fmla="*/ 4826 h 13889"/>
              <a:gd name="connsiteX5" fmla="*/ 6719 w 10782"/>
              <a:gd name="connsiteY5" fmla="*/ 3978 h 13889"/>
              <a:gd name="connsiteX6" fmla="*/ 8600 w 10782"/>
              <a:gd name="connsiteY6" fmla="*/ 3774 h 13889"/>
              <a:gd name="connsiteX7" fmla="*/ 10782 w 10782"/>
              <a:gd name="connsiteY7" fmla="*/ 3839 h 13889"/>
              <a:gd name="connsiteX0" fmla="*/ 0 w 10782"/>
              <a:gd name="connsiteY0" fmla="*/ 12995 h 12995"/>
              <a:gd name="connsiteX1" fmla="*/ 882 w 10782"/>
              <a:gd name="connsiteY1" fmla="*/ 447 h 12995"/>
              <a:gd name="connsiteX2" fmla="*/ 1893 w 10782"/>
              <a:gd name="connsiteY2" fmla="*/ 2911 h 12995"/>
              <a:gd name="connsiteX3" fmla="*/ 3073 w 10782"/>
              <a:gd name="connsiteY3" fmla="*/ 3939 h 12995"/>
              <a:gd name="connsiteX4" fmla="*/ 6719 w 10782"/>
              <a:gd name="connsiteY4" fmla="*/ 3091 h 12995"/>
              <a:gd name="connsiteX5" fmla="*/ 8600 w 10782"/>
              <a:gd name="connsiteY5" fmla="*/ 2887 h 12995"/>
              <a:gd name="connsiteX6" fmla="*/ 10782 w 10782"/>
              <a:gd name="connsiteY6" fmla="*/ 2952 h 12995"/>
              <a:gd name="connsiteX0" fmla="*/ 0 w 10782"/>
              <a:gd name="connsiteY0" fmla="*/ 12995 h 12995"/>
              <a:gd name="connsiteX1" fmla="*/ 491 w 10782"/>
              <a:gd name="connsiteY1" fmla="*/ 447 h 12995"/>
              <a:gd name="connsiteX2" fmla="*/ 1893 w 10782"/>
              <a:gd name="connsiteY2" fmla="*/ 2911 h 12995"/>
              <a:gd name="connsiteX3" fmla="*/ 3073 w 10782"/>
              <a:gd name="connsiteY3" fmla="*/ 3939 h 12995"/>
              <a:gd name="connsiteX4" fmla="*/ 6719 w 10782"/>
              <a:gd name="connsiteY4" fmla="*/ 3091 h 12995"/>
              <a:gd name="connsiteX5" fmla="*/ 8600 w 10782"/>
              <a:gd name="connsiteY5" fmla="*/ 2887 h 12995"/>
              <a:gd name="connsiteX6" fmla="*/ 10782 w 10782"/>
              <a:gd name="connsiteY6" fmla="*/ 2952 h 12995"/>
              <a:gd name="connsiteX0" fmla="*/ 0 w 10782"/>
              <a:gd name="connsiteY0" fmla="*/ 12995 h 12995"/>
              <a:gd name="connsiteX1" fmla="*/ 491 w 10782"/>
              <a:gd name="connsiteY1" fmla="*/ 447 h 12995"/>
              <a:gd name="connsiteX2" fmla="*/ 1893 w 10782"/>
              <a:gd name="connsiteY2" fmla="*/ 2911 h 12995"/>
              <a:gd name="connsiteX3" fmla="*/ 3073 w 10782"/>
              <a:gd name="connsiteY3" fmla="*/ 3939 h 12995"/>
              <a:gd name="connsiteX4" fmla="*/ 5156 w 10782"/>
              <a:gd name="connsiteY4" fmla="*/ 5328 h 12995"/>
              <a:gd name="connsiteX5" fmla="*/ 8600 w 10782"/>
              <a:gd name="connsiteY5" fmla="*/ 2887 h 12995"/>
              <a:gd name="connsiteX6" fmla="*/ 10782 w 10782"/>
              <a:gd name="connsiteY6" fmla="*/ 2952 h 12995"/>
              <a:gd name="connsiteX0" fmla="*/ 0 w 10782"/>
              <a:gd name="connsiteY0" fmla="*/ 13001 h 13001"/>
              <a:gd name="connsiteX1" fmla="*/ 491 w 10782"/>
              <a:gd name="connsiteY1" fmla="*/ 453 h 13001"/>
              <a:gd name="connsiteX2" fmla="*/ 1893 w 10782"/>
              <a:gd name="connsiteY2" fmla="*/ 2917 h 13001"/>
              <a:gd name="connsiteX3" fmla="*/ 3073 w 10782"/>
              <a:gd name="connsiteY3" fmla="*/ 4411 h 13001"/>
              <a:gd name="connsiteX4" fmla="*/ 5156 w 10782"/>
              <a:gd name="connsiteY4" fmla="*/ 5334 h 13001"/>
              <a:gd name="connsiteX5" fmla="*/ 8600 w 10782"/>
              <a:gd name="connsiteY5" fmla="*/ 2893 h 13001"/>
              <a:gd name="connsiteX6" fmla="*/ 10782 w 10782"/>
              <a:gd name="connsiteY6" fmla="*/ 2958 h 13001"/>
              <a:gd name="connsiteX0" fmla="*/ 0 w 10782"/>
              <a:gd name="connsiteY0" fmla="*/ 13001 h 13001"/>
              <a:gd name="connsiteX1" fmla="*/ 491 w 10782"/>
              <a:gd name="connsiteY1" fmla="*/ 453 h 13001"/>
              <a:gd name="connsiteX2" fmla="*/ 1893 w 10782"/>
              <a:gd name="connsiteY2" fmla="*/ 2917 h 13001"/>
              <a:gd name="connsiteX3" fmla="*/ 3073 w 10782"/>
              <a:gd name="connsiteY3" fmla="*/ 4411 h 13001"/>
              <a:gd name="connsiteX4" fmla="*/ 5156 w 10782"/>
              <a:gd name="connsiteY4" fmla="*/ 5334 h 13001"/>
              <a:gd name="connsiteX5" fmla="*/ 8600 w 10782"/>
              <a:gd name="connsiteY5" fmla="*/ 2893 h 13001"/>
              <a:gd name="connsiteX6" fmla="*/ 10782 w 10782"/>
              <a:gd name="connsiteY6" fmla="*/ 2958 h 13001"/>
              <a:gd name="connsiteX0" fmla="*/ 0 w 12274"/>
              <a:gd name="connsiteY0" fmla="*/ 13001 h 13001"/>
              <a:gd name="connsiteX1" fmla="*/ 491 w 12274"/>
              <a:gd name="connsiteY1" fmla="*/ 453 h 13001"/>
              <a:gd name="connsiteX2" fmla="*/ 1893 w 12274"/>
              <a:gd name="connsiteY2" fmla="*/ 2917 h 13001"/>
              <a:gd name="connsiteX3" fmla="*/ 3073 w 12274"/>
              <a:gd name="connsiteY3" fmla="*/ 4411 h 13001"/>
              <a:gd name="connsiteX4" fmla="*/ 5156 w 12274"/>
              <a:gd name="connsiteY4" fmla="*/ 5334 h 13001"/>
              <a:gd name="connsiteX5" fmla="*/ 12274 w 12274"/>
              <a:gd name="connsiteY5" fmla="*/ 5223 h 13001"/>
              <a:gd name="connsiteX6" fmla="*/ 10782 w 12274"/>
              <a:gd name="connsiteY6" fmla="*/ 2958 h 13001"/>
              <a:gd name="connsiteX0" fmla="*/ 0 w 16567"/>
              <a:gd name="connsiteY0" fmla="*/ 13001 h 13001"/>
              <a:gd name="connsiteX1" fmla="*/ 491 w 16567"/>
              <a:gd name="connsiteY1" fmla="*/ 453 h 13001"/>
              <a:gd name="connsiteX2" fmla="*/ 1893 w 16567"/>
              <a:gd name="connsiteY2" fmla="*/ 2917 h 13001"/>
              <a:gd name="connsiteX3" fmla="*/ 3073 w 16567"/>
              <a:gd name="connsiteY3" fmla="*/ 4411 h 13001"/>
              <a:gd name="connsiteX4" fmla="*/ 5156 w 16567"/>
              <a:gd name="connsiteY4" fmla="*/ 5334 h 13001"/>
              <a:gd name="connsiteX5" fmla="*/ 12274 w 16567"/>
              <a:gd name="connsiteY5" fmla="*/ 5223 h 13001"/>
              <a:gd name="connsiteX6" fmla="*/ 16567 w 16567"/>
              <a:gd name="connsiteY6" fmla="*/ 4915 h 13001"/>
              <a:gd name="connsiteX0" fmla="*/ 0 w 16567"/>
              <a:gd name="connsiteY0" fmla="*/ 13001 h 13001"/>
              <a:gd name="connsiteX1" fmla="*/ 491 w 16567"/>
              <a:gd name="connsiteY1" fmla="*/ 453 h 13001"/>
              <a:gd name="connsiteX2" fmla="*/ 1893 w 16567"/>
              <a:gd name="connsiteY2" fmla="*/ 2917 h 13001"/>
              <a:gd name="connsiteX3" fmla="*/ 3073 w 16567"/>
              <a:gd name="connsiteY3" fmla="*/ 4411 h 13001"/>
              <a:gd name="connsiteX4" fmla="*/ 5156 w 16567"/>
              <a:gd name="connsiteY4" fmla="*/ 5334 h 13001"/>
              <a:gd name="connsiteX5" fmla="*/ 12274 w 16567"/>
              <a:gd name="connsiteY5" fmla="*/ 5223 h 13001"/>
              <a:gd name="connsiteX6" fmla="*/ 16567 w 16567"/>
              <a:gd name="connsiteY6" fmla="*/ 4915 h 13001"/>
              <a:gd name="connsiteX0" fmla="*/ 0 w 16567"/>
              <a:gd name="connsiteY0" fmla="*/ 13001 h 13001"/>
              <a:gd name="connsiteX1" fmla="*/ 491 w 16567"/>
              <a:gd name="connsiteY1" fmla="*/ 453 h 13001"/>
              <a:gd name="connsiteX2" fmla="*/ 1893 w 16567"/>
              <a:gd name="connsiteY2" fmla="*/ 2917 h 13001"/>
              <a:gd name="connsiteX3" fmla="*/ 3073 w 16567"/>
              <a:gd name="connsiteY3" fmla="*/ 4411 h 13001"/>
              <a:gd name="connsiteX4" fmla="*/ 5156 w 16567"/>
              <a:gd name="connsiteY4" fmla="*/ 5334 h 13001"/>
              <a:gd name="connsiteX5" fmla="*/ 12274 w 16567"/>
              <a:gd name="connsiteY5" fmla="*/ 5223 h 13001"/>
              <a:gd name="connsiteX6" fmla="*/ 16567 w 16567"/>
              <a:gd name="connsiteY6" fmla="*/ 4915 h 13001"/>
              <a:gd name="connsiteX0" fmla="*/ 0 w 16567"/>
              <a:gd name="connsiteY0" fmla="*/ 13016 h 13016"/>
              <a:gd name="connsiteX1" fmla="*/ 491 w 16567"/>
              <a:gd name="connsiteY1" fmla="*/ 468 h 13016"/>
              <a:gd name="connsiteX2" fmla="*/ 2284 w 16567"/>
              <a:gd name="connsiteY2" fmla="*/ 2839 h 13016"/>
              <a:gd name="connsiteX3" fmla="*/ 3073 w 16567"/>
              <a:gd name="connsiteY3" fmla="*/ 4426 h 13016"/>
              <a:gd name="connsiteX4" fmla="*/ 5156 w 16567"/>
              <a:gd name="connsiteY4" fmla="*/ 5349 h 13016"/>
              <a:gd name="connsiteX5" fmla="*/ 12274 w 16567"/>
              <a:gd name="connsiteY5" fmla="*/ 5238 h 13016"/>
              <a:gd name="connsiteX6" fmla="*/ 16567 w 16567"/>
              <a:gd name="connsiteY6" fmla="*/ 4930 h 13016"/>
              <a:gd name="connsiteX0" fmla="*/ 0 w 16567"/>
              <a:gd name="connsiteY0" fmla="*/ 12824 h 12824"/>
              <a:gd name="connsiteX1" fmla="*/ 491 w 16567"/>
              <a:gd name="connsiteY1" fmla="*/ 276 h 12824"/>
              <a:gd name="connsiteX2" fmla="*/ 3073 w 16567"/>
              <a:gd name="connsiteY2" fmla="*/ 4234 h 12824"/>
              <a:gd name="connsiteX3" fmla="*/ 5156 w 16567"/>
              <a:gd name="connsiteY3" fmla="*/ 5157 h 12824"/>
              <a:gd name="connsiteX4" fmla="*/ 12274 w 16567"/>
              <a:gd name="connsiteY4" fmla="*/ 5046 h 12824"/>
              <a:gd name="connsiteX5" fmla="*/ 16567 w 16567"/>
              <a:gd name="connsiteY5" fmla="*/ 4738 h 12824"/>
              <a:gd name="connsiteX0" fmla="*/ 0 w 16567"/>
              <a:gd name="connsiteY0" fmla="*/ 12931 h 12931"/>
              <a:gd name="connsiteX1" fmla="*/ 491 w 16567"/>
              <a:gd name="connsiteY1" fmla="*/ 383 h 12931"/>
              <a:gd name="connsiteX2" fmla="*/ 2760 w 16567"/>
              <a:gd name="connsiteY2" fmla="*/ 3409 h 12931"/>
              <a:gd name="connsiteX3" fmla="*/ 5156 w 16567"/>
              <a:gd name="connsiteY3" fmla="*/ 5264 h 12931"/>
              <a:gd name="connsiteX4" fmla="*/ 12274 w 16567"/>
              <a:gd name="connsiteY4" fmla="*/ 5153 h 12931"/>
              <a:gd name="connsiteX5" fmla="*/ 16567 w 16567"/>
              <a:gd name="connsiteY5" fmla="*/ 4845 h 12931"/>
              <a:gd name="connsiteX0" fmla="*/ 0 w 16567"/>
              <a:gd name="connsiteY0" fmla="*/ 12885 h 12885"/>
              <a:gd name="connsiteX1" fmla="*/ 491 w 16567"/>
              <a:gd name="connsiteY1" fmla="*/ 337 h 12885"/>
              <a:gd name="connsiteX2" fmla="*/ 2525 w 16567"/>
              <a:gd name="connsiteY2" fmla="*/ 3736 h 12885"/>
              <a:gd name="connsiteX3" fmla="*/ 5156 w 16567"/>
              <a:gd name="connsiteY3" fmla="*/ 5218 h 12885"/>
              <a:gd name="connsiteX4" fmla="*/ 12274 w 16567"/>
              <a:gd name="connsiteY4" fmla="*/ 5107 h 12885"/>
              <a:gd name="connsiteX5" fmla="*/ 16567 w 16567"/>
              <a:gd name="connsiteY5" fmla="*/ 4799 h 12885"/>
              <a:gd name="connsiteX0" fmla="*/ 0 w 16567"/>
              <a:gd name="connsiteY0" fmla="*/ 12957 h 12957"/>
              <a:gd name="connsiteX1" fmla="*/ 491 w 16567"/>
              <a:gd name="connsiteY1" fmla="*/ 409 h 12957"/>
              <a:gd name="connsiteX2" fmla="*/ 3698 w 16567"/>
              <a:gd name="connsiteY2" fmla="*/ 3249 h 12957"/>
              <a:gd name="connsiteX3" fmla="*/ 5156 w 16567"/>
              <a:gd name="connsiteY3" fmla="*/ 5290 h 12957"/>
              <a:gd name="connsiteX4" fmla="*/ 12274 w 16567"/>
              <a:gd name="connsiteY4" fmla="*/ 5179 h 12957"/>
              <a:gd name="connsiteX5" fmla="*/ 16567 w 16567"/>
              <a:gd name="connsiteY5" fmla="*/ 4871 h 12957"/>
              <a:gd name="connsiteX0" fmla="*/ 0 w 16567"/>
              <a:gd name="connsiteY0" fmla="*/ 12933 h 12933"/>
              <a:gd name="connsiteX1" fmla="*/ 491 w 16567"/>
              <a:gd name="connsiteY1" fmla="*/ 385 h 12933"/>
              <a:gd name="connsiteX2" fmla="*/ 3698 w 16567"/>
              <a:gd name="connsiteY2" fmla="*/ 3225 h 12933"/>
              <a:gd name="connsiteX3" fmla="*/ 6563 w 16567"/>
              <a:gd name="connsiteY3" fmla="*/ 3215 h 12933"/>
              <a:gd name="connsiteX4" fmla="*/ 12274 w 16567"/>
              <a:gd name="connsiteY4" fmla="*/ 5155 h 12933"/>
              <a:gd name="connsiteX5" fmla="*/ 16567 w 16567"/>
              <a:gd name="connsiteY5" fmla="*/ 4847 h 12933"/>
              <a:gd name="connsiteX0" fmla="*/ 0 w 16567"/>
              <a:gd name="connsiteY0" fmla="*/ 12933 h 12933"/>
              <a:gd name="connsiteX1" fmla="*/ 491 w 16567"/>
              <a:gd name="connsiteY1" fmla="*/ 385 h 12933"/>
              <a:gd name="connsiteX2" fmla="*/ 3698 w 16567"/>
              <a:gd name="connsiteY2" fmla="*/ 3225 h 12933"/>
              <a:gd name="connsiteX3" fmla="*/ 6563 w 16567"/>
              <a:gd name="connsiteY3" fmla="*/ 3215 h 12933"/>
              <a:gd name="connsiteX4" fmla="*/ 13212 w 16567"/>
              <a:gd name="connsiteY4" fmla="*/ 2079 h 12933"/>
              <a:gd name="connsiteX5" fmla="*/ 16567 w 16567"/>
              <a:gd name="connsiteY5" fmla="*/ 4847 h 12933"/>
              <a:gd name="connsiteX0" fmla="*/ 0 w 16411"/>
              <a:gd name="connsiteY0" fmla="*/ 12933 h 12933"/>
              <a:gd name="connsiteX1" fmla="*/ 491 w 16411"/>
              <a:gd name="connsiteY1" fmla="*/ 385 h 12933"/>
              <a:gd name="connsiteX2" fmla="*/ 3698 w 16411"/>
              <a:gd name="connsiteY2" fmla="*/ 3225 h 12933"/>
              <a:gd name="connsiteX3" fmla="*/ 6563 w 16411"/>
              <a:gd name="connsiteY3" fmla="*/ 3215 h 12933"/>
              <a:gd name="connsiteX4" fmla="*/ 13212 w 16411"/>
              <a:gd name="connsiteY4" fmla="*/ 2079 h 12933"/>
              <a:gd name="connsiteX5" fmla="*/ 16411 w 16411"/>
              <a:gd name="connsiteY5" fmla="*/ 1864 h 12933"/>
              <a:gd name="connsiteX0" fmla="*/ 0 w 16411"/>
              <a:gd name="connsiteY0" fmla="*/ 13013 h 13013"/>
              <a:gd name="connsiteX1" fmla="*/ 491 w 16411"/>
              <a:gd name="connsiteY1" fmla="*/ 465 h 13013"/>
              <a:gd name="connsiteX2" fmla="*/ 3073 w 16411"/>
              <a:gd name="connsiteY2" fmla="*/ 2746 h 13013"/>
              <a:gd name="connsiteX3" fmla="*/ 6563 w 16411"/>
              <a:gd name="connsiteY3" fmla="*/ 3295 h 13013"/>
              <a:gd name="connsiteX4" fmla="*/ 13212 w 16411"/>
              <a:gd name="connsiteY4" fmla="*/ 2159 h 13013"/>
              <a:gd name="connsiteX5" fmla="*/ 16411 w 16411"/>
              <a:gd name="connsiteY5" fmla="*/ 1944 h 13013"/>
              <a:gd name="connsiteX0" fmla="*/ 0 w 16411"/>
              <a:gd name="connsiteY0" fmla="*/ 13044 h 13044"/>
              <a:gd name="connsiteX1" fmla="*/ 491 w 16411"/>
              <a:gd name="connsiteY1" fmla="*/ 496 h 13044"/>
              <a:gd name="connsiteX2" fmla="*/ 2604 w 16411"/>
              <a:gd name="connsiteY2" fmla="*/ 2591 h 13044"/>
              <a:gd name="connsiteX3" fmla="*/ 6563 w 16411"/>
              <a:gd name="connsiteY3" fmla="*/ 3326 h 13044"/>
              <a:gd name="connsiteX4" fmla="*/ 13212 w 16411"/>
              <a:gd name="connsiteY4" fmla="*/ 2190 h 13044"/>
              <a:gd name="connsiteX5" fmla="*/ 16411 w 16411"/>
              <a:gd name="connsiteY5" fmla="*/ 1975 h 13044"/>
              <a:gd name="connsiteX0" fmla="*/ 0 w 16411"/>
              <a:gd name="connsiteY0" fmla="*/ 13037 h 13037"/>
              <a:gd name="connsiteX1" fmla="*/ 491 w 16411"/>
              <a:gd name="connsiteY1" fmla="*/ 489 h 13037"/>
              <a:gd name="connsiteX2" fmla="*/ 2604 w 16411"/>
              <a:gd name="connsiteY2" fmla="*/ 2584 h 13037"/>
              <a:gd name="connsiteX3" fmla="*/ 6485 w 16411"/>
              <a:gd name="connsiteY3" fmla="*/ 2853 h 13037"/>
              <a:gd name="connsiteX4" fmla="*/ 13212 w 16411"/>
              <a:gd name="connsiteY4" fmla="*/ 2183 h 13037"/>
              <a:gd name="connsiteX5" fmla="*/ 16411 w 16411"/>
              <a:gd name="connsiteY5" fmla="*/ 1968 h 13037"/>
              <a:gd name="connsiteX0" fmla="*/ 0 w 16411"/>
              <a:gd name="connsiteY0" fmla="*/ 13788 h 13788"/>
              <a:gd name="connsiteX1" fmla="*/ 491 w 16411"/>
              <a:gd name="connsiteY1" fmla="*/ 1240 h 13788"/>
              <a:gd name="connsiteX2" fmla="*/ 4167 w 16411"/>
              <a:gd name="connsiteY2" fmla="*/ 725 h 13788"/>
              <a:gd name="connsiteX3" fmla="*/ 6485 w 16411"/>
              <a:gd name="connsiteY3" fmla="*/ 3604 h 13788"/>
              <a:gd name="connsiteX4" fmla="*/ 13212 w 16411"/>
              <a:gd name="connsiteY4" fmla="*/ 2934 h 13788"/>
              <a:gd name="connsiteX5" fmla="*/ 16411 w 16411"/>
              <a:gd name="connsiteY5" fmla="*/ 2719 h 13788"/>
              <a:gd name="connsiteX0" fmla="*/ 0 w 16567"/>
              <a:gd name="connsiteY0" fmla="*/ 15636 h 15636"/>
              <a:gd name="connsiteX1" fmla="*/ 491 w 16567"/>
              <a:gd name="connsiteY1" fmla="*/ 3088 h 15636"/>
              <a:gd name="connsiteX2" fmla="*/ 4167 w 16567"/>
              <a:gd name="connsiteY2" fmla="*/ 2573 h 15636"/>
              <a:gd name="connsiteX3" fmla="*/ 6485 w 16567"/>
              <a:gd name="connsiteY3" fmla="*/ 5452 h 15636"/>
              <a:gd name="connsiteX4" fmla="*/ 13212 w 16567"/>
              <a:gd name="connsiteY4" fmla="*/ 4782 h 15636"/>
              <a:gd name="connsiteX5" fmla="*/ 16567 w 16567"/>
              <a:gd name="connsiteY5" fmla="*/ 0 h 15636"/>
              <a:gd name="connsiteX0" fmla="*/ 0 w 16567"/>
              <a:gd name="connsiteY0" fmla="*/ 15636 h 15636"/>
              <a:gd name="connsiteX1" fmla="*/ 491 w 16567"/>
              <a:gd name="connsiteY1" fmla="*/ 3088 h 15636"/>
              <a:gd name="connsiteX2" fmla="*/ 4167 w 16567"/>
              <a:gd name="connsiteY2" fmla="*/ 2573 h 15636"/>
              <a:gd name="connsiteX3" fmla="*/ 13212 w 16567"/>
              <a:gd name="connsiteY3" fmla="*/ 4782 h 15636"/>
              <a:gd name="connsiteX4" fmla="*/ 16567 w 16567"/>
              <a:gd name="connsiteY4" fmla="*/ 0 h 15636"/>
              <a:gd name="connsiteX0" fmla="*/ 0 w 16567"/>
              <a:gd name="connsiteY0" fmla="*/ 15636 h 15636"/>
              <a:gd name="connsiteX1" fmla="*/ 491 w 16567"/>
              <a:gd name="connsiteY1" fmla="*/ 3088 h 15636"/>
              <a:gd name="connsiteX2" fmla="*/ 4167 w 16567"/>
              <a:gd name="connsiteY2" fmla="*/ 2573 h 15636"/>
              <a:gd name="connsiteX3" fmla="*/ 16567 w 16567"/>
              <a:gd name="connsiteY3" fmla="*/ 0 h 15636"/>
              <a:gd name="connsiteX0" fmla="*/ 0 w 16567"/>
              <a:gd name="connsiteY0" fmla="*/ 15636 h 15636"/>
              <a:gd name="connsiteX1" fmla="*/ 491 w 16567"/>
              <a:gd name="connsiteY1" fmla="*/ 3088 h 15636"/>
              <a:gd name="connsiteX2" fmla="*/ 4558 w 16567"/>
              <a:gd name="connsiteY2" fmla="*/ 2107 h 15636"/>
              <a:gd name="connsiteX3" fmla="*/ 16567 w 16567"/>
              <a:gd name="connsiteY3" fmla="*/ 0 h 15636"/>
              <a:gd name="connsiteX0" fmla="*/ 58 w 16625"/>
              <a:gd name="connsiteY0" fmla="*/ 15636 h 15636"/>
              <a:gd name="connsiteX1" fmla="*/ 393 w 16625"/>
              <a:gd name="connsiteY1" fmla="*/ 4486 h 15636"/>
              <a:gd name="connsiteX2" fmla="*/ 4616 w 16625"/>
              <a:gd name="connsiteY2" fmla="*/ 2107 h 15636"/>
              <a:gd name="connsiteX3" fmla="*/ 16625 w 16625"/>
              <a:gd name="connsiteY3" fmla="*/ 0 h 15636"/>
              <a:gd name="connsiteX0" fmla="*/ 16 w 16661"/>
              <a:gd name="connsiteY0" fmla="*/ 8739 h 8739"/>
              <a:gd name="connsiteX1" fmla="*/ 429 w 16661"/>
              <a:gd name="connsiteY1" fmla="*/ 4486 h 8739"/>
              <a:gd name="connsiteX2" fmla="*/ 4652 w 16661"/>
              <a:gd name="connsiteY2" fmla="*/ 2107 h 8739"/>
              <a:gd name="connsiteX3" fmla="*/ 16661 w 16661"/>
              <a:gd name="connsiteY3" fmla="*/ 0 h 8739"/>
              <a:gd name="connsiteX0" fmla="*/ 0 w 9990"/>
              <a:gd name="connsiteY0" fmla="*/ 10000 h 10000"/>
              <a:gd name="connsiteX1" fmla="*/ 529 w 9990"/>
              <a:gd name="connsiteY1" fmla="*/ 5026 h 10000"/>
              <a:gd name="connsiteX2" fmla="*/ 2782 w 9990"/>
              <a:gd name="connsiteY2" fmla="*/ 2411 h 10000"/>
              <a:gd name="connsiteX3" fmla="*/ 9990 w 9990"/>
              <a:gd name="connsiteY3" fmla="*/ 0 h 10000"/>
              <a:gd name="connsiteX0" fmla="*/ 0 w 9765"/>
              <a:gd name="connsiteY0" fmla="*/ 9893 h 9893"/>
              <a:gd name="connsiteX1" fmla="*/ 295 w 9765"/>
              <a:gd name="connsiteY1" fmla="*/ 5026 h 9893"/>
              <a:gd name="connsiteX2" fmla="*/ 2550 w 9765"/>
              <a:gd name="connsiteY2" fmla="*/ 2411 h 9893"/>
              <a:gd name="connsiteX3" fmla="*/ 9765 w 9765"/>
              <a:gd name="connsiteY3" fmla="*/ 0 h 9893"/>
              <a:gd name="connsiteX0" fmla="*/ 0 w 10000"/>
              <a:gd name="connsiteY0" fmla="*/ 10000 h 10000"/>
              <a:gd name="connsiteX1" fmla="*/ 542 w 10000"/>
              <a:gd name="connsiteY1" fmla="*/ 4541 h 10000"/>
              <a:gd name="connsiteX2" fmla="*/ 2611 w 10000"/>
              <a:gd name="connsiteY2" fmla="*/ 2437 h 10000"/>
              <a:gd name="connsiteX3" fmla="*/ 10000 w 10000"/>
              <a:gd name="connsiteY3" fmla="*/ 0 h 10000"/>
              <a:gd name="connsiteX0" fmla="*/ 0 w 10000"/>
              <a:gd name="connsiteY0" fmla="*/ 10000 h 10000"/>
              <a:gd name="connsiteX1" fmla="*/ 302 w 10000"/>
              <a:gd name="connsiteY1" fmla="*/ 3463 h 10000"/>
              <a:gd name="connsiteX2" fmla="*/ 2611 w 10000"/>
              <a:gd name="connsiteY2" fmla="*/ 2437 h 10000"/>
              <a:gd name="connsiteX3" fmla="*/ 10000 w 10000"/>
              <a:gd name="connsiteY3" fmla="*/ 0 h 10000"/>
              <a:gd name="connsiteX0" fmla="*/ 0 w 10000"/>
              <a:gd name="connsiteY0" fmla="*/ 10000 h 10000"/>
              <a:gd name="connsiteX1" fmla="*/ 302 w 10000"/>
              <a:gd name="connsiteY1" fmla="*/ 3463 h 10000"/>
              <a:gd name="connsiteX2" fmla="*/ 2611 w 10000"/>
              <a:gd name="connsiteY2" fmla="*/ 2437 h 10000"/>
              <a:gd name="connsiteX3" fmla="*/ 5628 w 10000"/>
              <a:gd name="connsiteY3" fmla="*/ 1071 h 10000"/>
              <a:gd name="connsiteX4" fmla="*/ 1000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10000"/>
                </a:moveTo>
                <a:cubicBezTo>
                  <a:pt x="113" y="6977"/>
                  <a:pt x="-133" y="4724"/>
                  <a:pt x="302" y="3463"/>
                </a:cubicBezTo>
                <a:cubicBezTo>
                  <a:pt x="737" y="2203"/>
                  <a:pt x="1723" y="2836"/>
                  <a:pt x="2611" y="2437"/>
                </a:cubicBezTo>
                <a:cubicBezTo>
                  <a:pt x="3499" y="2038"/>
                  <a:pt x="4397" y="1477"/>
                  <a:pt x="5628" y="1071"/>
                </a:cubicBezTo>
                <a:cubicBezTo>
                  <a:pt x="6860" y="665"/>
                  <a:pt x="9279" y="232"/>
                  <a:pt x="10000" y="0"/>
                </a:cubicBezTo>
              </a:path>
            </a:pathLst>
          </a:custGeom>
          <a:noFill/>
          <a:ln w="63500" cap="flat" cmpd="sng">
            <a:solidFill>
              <a:srgbClr val="FF00FF"/>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7" name="Oval 6"/>
          <p:cNvSpPr/>
          <p:nvPr/>
        </p:nvSpPr>
        <p:spPr bwMode="auto">
          <a:xfrm>
            <a:off x="5148064" y="3501008"/>
            <a:ext cx="216024" cy="216024"/>
          </a:xfrm>
          <a:prstGeom prst="ellipse">
            <a:avLst/>
          </a:prstGeom>
          <a:solidFill>
            <a:srgbClr val="FF0000"/>
          </a:solid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Times New Roman" pitchFamily="18" charset="0"/>
            </a:endParaRPr>
          </a:p>
        </p:txBody>
      </p:sp>
      <p:sp>
        <p:nvSpPr>
          <p:cNvPr id="9" name="Rectangle 3"/>
          <p:cNvSpPr txBox="1">
            <a:spLocks noChangeArrowheads="1"/>
          </p:cNvSpPr>
          <p:nvPr/>
        </p:nvSpPr>
        <p:spPr bwMode="auto">
          <a:xfrm>
            <a:off x="7642" y="1124744"/>
            <a:ext cx="3990975" cy="50131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66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sz="1800">
                <a:solidFill>
                  <a:schemeClr val="tx1"/>
                </a:solidFill>
                <a:latin typeface="+mn-lt"/>
              </a:defRPr>
            </a:lvl4pPr>
            <a:lvl5pPr marL="2057400" indent="-228600" algn="l" rtl="0" eaLnBrk="0" fontAlgn="base" hangingPunct="0">
              <a:spcBef>
                <a:spcPct val="20000"/>
              </a:spcBef>
              <a:spcAft>
                <a:spcPct val="0"/>
              </a:spcAft>
              <a:buChar char="»"/>
              <a:defRPr sz="1800">
                <a:solidFill>
                  <a:schemeClr val="tx1"/>
                </a:solidFill>
                <a:latin typeface="+mn-lt"/>
              </a:defRPr>
            </a:lvl5pPr>
            <a:lvl6pPr marL="2514600" indent="-228600" algn="l" rtl="0" fontAlgn="base">
              <a:spcBef>
                <a:spcPct val="20000"/>
              </a:spcBef>
              <a:spcAft>
                <a:spcPct val="0"/>
              </a:spcAft>
              <a:buChar char="»"/>
              <a:defRPr sz="1800">
                <a:solidFill>
                  <a:schemeClr val="tx1"/>
                </a:solidFill>
                <a:latin typeface="+mn-lt"/>
              </a:defRPr>
            </a:lvl6pPr>
            <a:lvl7pPr marL="2971800" indent="-228600" algn="l" rtl="0" fontAlgn="base">
              <a:spcBef>
                <a:spcPct val="20000"/>
              </a:spcBef>
              <a:spcAft>
                <a:spcPct val="0"/>
              </a:spcAft>
              <a:buChar char="»"/>
              <a:defRPr sz="1800">
                <a:solidFill>
                  <a:schemeClr val="tx1"/>
                </a:solidFill>
                <a:latin typeface="+mn-lt"/>
              </a:defRPr>
            </a:lvl7pPr>
            <a:lvl8pPr marL="3429000" indent="-228600" algn="l" rtl="0" fontAlgn="base">
              <a:spcBef>
                <a:spcPct val="20000"/>
              </a:spcBef>
              <a:spcAft>
                <a:spcPct val="0"/>
              </a:spcAft>
              <a:buChar char="»"/>
              <a:defRPr sz="1800">
                <a:solidFill>
                  <a:schemeClr val="tx1"/>
                </a:solidFill>
                <a:latin typeface="+mn-lt"/>
              </a:defRPr>
            </a:lvl8pPr>
            <a:lvl9pPr marL="3886200" indent="-228600" algn="l" rtl="0" fontAlgn="base">
              <a:spcBef>
                <a:spcPct val="20000"/>
              </a:spcBef>
              <a:spcAft>
                <a:spcPct val="0"/>
              </a:spcAft>
              <a:buChar char="»"/>
              <a:defRPr sz="1800">
                <a:solidFill>
                  <a:schemeClr val="tx1"/>
                </a:solidFill>
                <a:latin typeface="+mn-lt"/>
              </a:defRPr>
            </a:lvl9pPr>
          </a:lstStyle>
          <a:p>
            <a:pPr eaLnBrk="1" hangingPunct="1">
              <a:buFontTx/>
              <a:buNone/>
            </a:pPr>
            <a:endParaRPr lang="en-GB" dirty="0" smtClean="0">
              <a:solidFill>
                <a:srgbClr val="003300"/>
              </a:solidFill>
            </a:endParaRPr>
          </a:p>
          <a:p>
            <a:pPr eaLnBrk="1" hangingPunct="1"/>
            <a:r>
              <a:rPr lang="en-GB" dirty="0" smtClean="0">
                <a:solidFill>
                  <a:srgbClr val="FF0000"/>
                </a:solidFill>
                <a:sym typeface="Symbol" pitchFamily="18" charset="2"/>
              </a:rPr>
              <a:t>But not when too close </a:t>
            </a:r>
          </a:p>
          <a:p>
            <a:pPr eaLnBrk="1" hangingPunct="1"/>
            <a:r>
              <a:rPr lang="en-GB" dirty="0" smtClean="0">
                <a:solidFill>
                  <a:srgbClr val="FF0000"/>
                </a:solidFill>
                <a:sym typeface="Symbol" pitchFamily="18" charset="2"/>
              </a:rPr>
              <a:t>When within a factor ~3 of the event horizon then no more stable orbits</a:t>
            </a:r>
          </a:p>
          <a:p>
            <a:pPr eaLnBrk="1" hangingPunct="1"/>
            <a:r>
              <a:rPr lang="en-GB" dirty="0" smtClean="0">
                <a:solidFill>
                  <a:srgbClr val="FF0000"/>
                </a:solidFill>
                <a:sym typeface="Symbol" pitchFamily="18" charset="2"/>
              </a:rPr>
              <a:t>Last stable circular orbit – sets the inner edge of the disc!</a:t>
            </a:r>
          </a:p>
          <a:p>
            <a:pPr eaLnBrk="1" hangingPunct="1"/>
            <a:r>
              <a:rPr lang="en-GB" dirty="0" smtClean="0">
                <a:solidFill>
                  <a:srgbClr val="FF0000"/>
                </a:solidFill>
                <a:sym typeface="Symbol" pitchFamily="18" charset="2"/>
              </a:rPr>
              <a:t>6Rg - Orbital velocity only ~0.3c !! Light orbits 3Rg, horizon 2Rg</a:t>
            </a:r>
            <a:endParaRPr lang="en-GB" dirty="0">
              <a:solidFill>
                <a:srgbClr val="003300"/>
              </a:solidFill>
              <a:sym typeface="Symbol" pitchFamily="18" charset="2"/>
            </a:endParaRPr>
          </a:p>
        </p:txBody>
      </p:sp>
    </p:spTree>
    <p:extLst>
      <p:ext uri="{BB962C8B-B14F-4D97-AF65-F5344CB8AC3E}">
        <p14:creationId xmlns:p14="http://schemas.microsoft.com/office/powerpoint/2010/main" val="1328342737"/>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bwMode="auto">
          <a:xfrm>
            <a:off x="4789488" y="1363663"/>
            <a:ext cx="4049712" cy="5240337"/>
          </a:xfrm>
          <a:prstGeom prst="rect">
            <a:avLst/>
          </a:prstGeom>
          <a:solidFill>
            <a:schemeClr val="tx1"/>
          </a:solidFill>
          <a:ln>
            <a:noFill/>
          </a:ln>
          <a:effectLst/>
          <a:extLst/>
        </p:spPr>
        <p:txBody>
          <a:bodyPr vert="horz" wrap="none" lIns="90000" tIns="46800" rIns="90000" bIns="468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Times New Roman" pitchFamily="18" charset="0"/>
            </a:endParaRPr>
          </a:p>
        </p:txBody>
      </p:sp>
      <p:sp>
        <p:nvSpPr>
          <p:cNvPr id="29698" name="Rectangle 2"/>
          <p:cNvSpPr>
            <a:spLocks noChangeArrowheads="1"/>
          </p:cNvSpPr>
          <p:nvPr/>
        </p:nvSpPr>
        <p:spPr bwMode="auto">
          <a:xfrm>
            <a:off x="250825" y="1935163"/>
            <a:ext cx="4554538" cy="4313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lgn="l">
              <a:lnSpc>
                <a:spcPct val="90000"/>
              </a:lnSpc>
              <a:spcBef>
                <a:spcPct val="20000"/>
              </a:spcBef>
              <a:buFontTx/>
              <a:buChar char="•"/>
            </a:pPr>
            <a:r>
              <a:rPr lang="en-GB" dirty="0">
                <a:solidFill>
                  <a:srgbClr val="008000"/>
                </a:solidFill>
              </a:rPr>
              <a:t>Differential </a:t>
            </a:r>
            <a:r>
              <a:rPr lang="en-GB" dirty="0" err="1">
                <a:solidFill>
                  <a:srgbClr val="008000"/>
                </a:solidFill>
              </a:rPr>
              <a:t>Keplerian</a:t>
            </a:r>
            <a:r>
              <a:rPr lang="en-GB" dirty="0">
                <a:solidFill>
                  <a:srgbClr val="008000"/>
                </a:solidFill>
              </a:rPr>
              <a:t> rotation</a:t>
            </a:r>
          </a:p>
          <a:p>
            <a:pPr marL="342900" indent="-342900" algn="l">
              <a:spcBef>
                <a:spcPct val="20000"/>
              </a:spcBef>
              <a:buFontTx/>
              <a:buChar char="•"/>
            </a:pPr>
            <a:r>
              <a:rPr lang="en-GB" dirty="0">
                <a:solidFill>
                  <a:srgbClr val="008000"/>
                </a:solidFill>
              </a:rPr>
              <a:t>Viscosity B: gravity </a:t>
            </a:r>
            <a:r>
              <a:rPr lang="en-GB" dirty="0">
                <a:solidFill>
                  <a:srgbClr val="008000"/>
                </a:solidFill>
                <a:sym typeface="Symbol" pitchFamily="18" charset="2"/>
              </a:rPr>
              <a:t> </a:t>
            </a:r>
            <a:r>
              <a:rPr lang="en-GB" dirty="0">
                <a:solidFill>
                  <a:srgbClr val="008000"/>
                </a:solidFill>
              </a:rPr>
              <a:t>heat </a:t>
            </a:r>
          </a:p>
          <a:p>
            <a:pPr marL="342900" indent="-342900" algn="l">
              <a:spcBef>
                <a:spcPct val="20000"/>
              </a:spcBef>
              <a:buFontTx/>
              <a:buChar char="•"/>
            </a:pPr>
            <a:r>
              <a:rPr lang="en-GB" dirty="0">
                <a:solidFill>
                  <a:srgbClr val="008000"/>
                </a:solidFill>
              </a:rPr>
              <a:t>Thermal emission: </a:t>
            </a:r>
            <a:r>
              <a:rPr lang="en-GB" i="1" dirty="0">
                <a:solidFill>
                  <a:srgbClr val="008000"/>
                </a:solidFill>
              </a:rPr>
              <a:t>L </a:t>
            </a:r>
            <a:r>
              <a:rPr lang="en-GB" dirty="0">
                <a:solidFill>
                  <a:srgbClr val="008000"/>
                </a:solidFill>
              </a:rPr>
              <a:t>= </a:t>
            </a:r>
            <a:r>
              <a:rPr lang="en-GB" i="1" dirty="0">
                <a:solidFill>
                  <a:srgbClr val="008000"/>
                </a:solidFill>
              </a:rPr>
              <a:t>A</a:t>
            </a:r>
            <a:r>
              <a:rPr lang="en-GB" i="1" dirty="0">
                <a:solidFill>
                  <a:srgbClr val="008000"/>
                </a:solidFill>
                <a:latin typeface="Symbol" pitchFamily="18" charset="2"/>
              </a:rPr>
              <a:t>s</a:t>
            </a:r>
            <a:r>
              <a:rPr lang="en-GB" i="1" dirty="0">
                <a:solidFill>
                  <a:srgbClr val="008000"/>
                </a:solidFill>
              </a:rPr>
              <a:t>T</a:t>
            </a:r>
            <a:r>
              <a:rPr lang="en-GB" baseline="30000" dirty="0">
                <a:solidFill>
                  <a:srgbClr val="008000"/>
                </a:solidFill>
              </a:rPr>
              <a:t>4</a:t>
            </a:r>
            <a:endParaRPr lang="en-GB" dirty="0">
              <a:solidFill>
                <a:srgbClr val="008000"/>
              </a:solidFill>
            </a:endParaRPr>
          </a:p>
          <a:p>
            <a:pPr marL="342900" indent="-342900" algn="l">
              <a:spcBef>
                <a:spcPct val="20000"/>
              </a:spcBef>
              <a:buFontTx/>
              <a:buChar char="•"/>
            </a:pPr>
            <a:r>
              <a:rPr lang="en-GB" dirty="0">
                <a:solidFill>
                  <a:srgbClr val="008000"/>
                </a:solidFill>
              </a:rPr>
              <a:t>Temperature increases inwards until minimum radius </a:t>
            </a:r>
            <a:r>
              <a:rPr lang="en-GB" i="1" dirty="0" err="1">
                <a:solidFill>
                  <a:srgbClr val="008000"/>
                </a:solidFill>
              </a:rPr>
              <a:t>R</a:t>
            </a:r>
            <a:r>
              <a:rPr lang="en-GB" baseline="-25000" dirty="0" err="1">
                <a:solidFill>
                  <a:srgbClr val="008000"/>
                </a:solidFill>
              </a:rPr>
              <a:t>lso</a:t>
            </a:r>
            <a:r>
              <a:rPr lang="en-GB" dirty="0">
                <a:solidFill>
                  <a:srgbClr val="008000"/>
                </a:solidFill>
              </a:rPr>
              <a:t>(a</a:t>
            </a:r>
            <a:r>
              <a:rPr lang="en-GB" baseline="-25000" dirty="0">
                <a:solidFill>
                  <a:srgbClr val="008000"/>
                </a:solidFill>
              </a:rPr>
              <a:t>*</a:t>
            </a:r>
            <a:r>
              <a:rPr lang="en-GB" dirty="0">
                <a:solidFill>
                  <a:srgbClr val="008000"/>
                </a:solidFill>
              </a:rPr>
              <a:t>) For a</a:t>
            </a:r>
            <a:r>
              <a:rPr lang="en-GB" baseline="-25000" dirty="0">
                <a:solidFill>
                  <a:srgbClr val="008000"/>
                </a:solidFill>
              </a:rPr>
              <a:t>*</a:t>
            </a:r>
            <a:r>
              <a:rPr lang="en-GB" dirty="0">
                <a:solidFill>
                  <a:srgbClr val="008000"/>
                </a:solidFill>
              </a:rPr>
              <a:t>=0 and </a:t>
            </a:r>
            <a:r>
              <a:rPr lang="en-GB" i="1" dirty="0" err="1">
                <a:solidFill>
                  <a:srgbClr val="008000"/>
                </a:solidFill>
              </a:rPr>
              <a:t>L</a:t>
            </a:r>
            <a:r>
              <a:rPr lang="en-GB" dirty="0" err="1">
                <a:solidFill>
                  <a:srgbClr val="008000"/>
                </a:solidFill>
              </a:rPr>
              <a:t>~</a:t>
            </a:r>
            <a:r>
              <a:rPr lang="en-GB" i="1" dirty="0" err="1">
                <a:solidFill>
                  <a:srgbClr val="008000"/>
                </a:solidFill>
              </a:rPr>
              <a:t>L</a:t>
            </a:r>
            <a:r>
              <a:rPr lang="en-GB" baseline="-25000" dirty="0" err="1">
                <a:solidFill>
                  <a:srgbClr val="008000"/>
                </a:solidFill>
              </a:rPr>
              <a:t>Edd</a:t>
            </a:r>
            <a:r>
              <a:rPr lang="en-GB" dirty="0">
                <a:solidFill>
                  <a:srgbClr val="008000"/>
                </a:solidFill>
              </a:rPr>
              <a:t> </a:t>
            </a:r>
            <a:r>
              <a:rPr lang="en-GB" i="1" dirty="0" err="1">
                <a:solidFill>
                  <a:srgbClr val="008000"/>
                </a:solidFill>
              </a:rPr>
              <a:t>T</a:t>
            </a:r>
            <a:r>
              <a:rPr lang="en-GB" baseline="-25000" dirty="0" err="1">
                <a:solidFill>
                  <a:srgbClr val="008000"/>
                </a:solidFill>
              </a:rPr>
              <a:t>max</a:t>
            </a:r>
            <a:r>
              <a:rPr lang="en-GB" dirty="0">
                <a:solidFill>
                  <a:srgbClr val="008000"/>
                </a:solidFill>
              </a:rPr>
              <a:t> is</a:t>
            </a:r>
          </a:p>
          <a:p>
            <a:pPr marL="742950" lvl="1" indent="-285750" algn="l">
              <a:spcBef>
                <a:spcPct val="20000"/>
              </a:spcBef>
              <a:buFontTx/>
              <a:buChar char="•"/>
            </a:pPr>
            <a:r>
              <a:rPr lang="en-GB" sz="2000" dirty="0">
                <a:solidFill>
                  <a:srgbClr val="008000"/>
                </a:solidFill>
              </a:rPr>
              <a:t>1</a:t>
            </a:r>
            <a:r>
              <a:rPr lang="en-GB" sz="2000" dirty="0">
                <a:solidFill>
                  <a:srgbClr val="008000"/>
                </a:solidFill>
                <a:sym typeface="Symbol" pitchFamily="18" charset="2"/>
              </a:rPr>
              <a:t> </a:t>
            </a:r>
            <a:r>
              <a:rPr lang="en-GB" sz="2000" dirty="0" err="1">
                <a:solidFill>
                  <a:srgbClr val="008000"/>
                </a:solidFill>
              </a:rPr>
              <a:t>keV</a:t>
            </a:r>
            <a:r>
              <a:rPr lang="en-GB" sz="2000" dirty="0">
                <a:solidFill>
                  <a:srgbClr val="008000"/>
                </a:solidFill>
              </a:rPr>
              <a:t> (10</a:t>
            </a:r>
            <a:r>
              <a:rPr lang="en-GB" sz="2000" baseline="30000" dirty="0">
                <a:solidFill>
                  <a:srgbClr val="008000"/>
                </a:solidFill>
              </a:rPr>
              <a:t>7</a:t>
            </a:r>
            <a:r>
              <a:rPr lang="en-GB" sz="2000" dirty="0">
                <a:solidFill>
                  <a:srgbClr val="008000"/>
                </a:solidFill>
              </a:rPr>
              <a:t> K) for 10 M</a:t>
            </a:r>
            <a:r>
              <a:rPr lang="en-GB" sz="2000" baseline="-25000" dirty="0">
                <a:solidFill>
                  <a:srgbClr val="008000"/>
                </a:solidFill>
                <a:sym typeface="Wingdings 2" pitchFamily="18" charset="2"/>
              </a:rPr>
              <a:t></a:t>
            </a:r>
            <a:r>
              <a:rPr lang="en-GB" sz="2000" dirty="0">
                <a:solidFill>
                  <a:srgbClr val="008000"/>
                </a:solidFill>
              </a:rPr>
              <a:t> </a:t>
            </a:r>
          </a:p>
          <a:p>
            <a:pPr marL="742950" lvl="1" indent="-285750" algn="l">
              <a:spcBef>
                <a:spcPct val="20000"/>
              </a:spcBef>
              <a:buFontTx/>
              <a:buChar char="•"/>
            </a:pPr>
            <a:r>
              <a:rPr lang="en-GB" sz="2000" dirty="0">
                <a:solidFill>
                  <a:srgbClr val="008000"/>
                </a:solidFill>
              </a:rPr>
              <a:t>10 </a:t>
            </a:r>
            <a:r>
              <a:rPr lang="en-GB" sz="2000" dirty="0" err="1">
                <a:solidFill>
                  <a:srgbClr val="008000"/>
                </a:solidFill>
              </a:rPr>
              <a:t>eV</a:t>
            </a:r>
            <a:r>
              <a:rPr lang="en-GB" sz="2000" dirty="0">
                <a:solidFill>
                  <a:srgbClr val="008000"/>
                </a:solidFill>
              </a:rPr>
              <a:t> (10</a:t>
            </a:r>
            <a:r>
              <a:rPr lang="en-GB" sz="2000" baseline="30000" dirty="0">
                <a:solidFill>
                  <a:srgbClr val="008000"/>
                </a:solidFill>
              </a:rPr>
              <a:t>5</a:t>
            </a:r>
            <a:r>
              <a:rPr lang="en-GB" sz="2000" dirty="0">
                <a:solidFill>
                  <a:srgbClr val="008000"/>
                </a:solidFill>
              </a:rPr>
              <a:t> K) for 10</a:t>
            </a:r>
            <a:r>
              <a:rPr lang="en-GB" sz="2000" baseline="30000" dirty="0">
                <a:solidFill>
                  <a:srgbClr val="008000"/>
                </a:solidFill>
              </a:rPr>
              <a:t>8</a:t>
            </a:r>
            <a:r>
              <a:rPr lang="en-GB" sz="2000" dirty="0">
                <a:solidFill>
                  <a:srgbClr val="008000"/>
                </a:solidFill>
              </a:rPr>
              <a:t> M</a:t>
            </a:r>
            <a:r>
              <a:rPr lang="en-GB" sz="2000" baseline="-25000" dirty="0">
                <a:solidFill>
                  <a:srgbClr val="008000"/>
                </a:solidFill>
                <a:sym typeface="Wingdings 2" pitchFamily="18" charset="2"/>
              </a:rPr>
              <a:t> </a:t>
            </a:r>
          </a:p>
          <a:p>
            <a:pPr marL="342900" indent="-342900" algn="l">
              <a:spcBef>
                <a:spcPct val="20000"/>
              </a:spcBef>
            </a:pPr>
            <a:endParaRPr lang="en-GB" dirty="0">
              <a:solidFill>
                <a:srgbClr val="008000"/>
              </a:solidFill>
            </a:endParaRPr>
          </a:p>
        </p:txBody>
      </p:sp>
      <p:sp>
        <p:nvSpPr>
          <p:cNvPr id="29699" name="Rectangle 3"/>
          <p:cNvSpPr>
            <a:spLocks noChangeArrowheads="1"/>
          </p:cNvSpPr>
          <p:nvPr/>
        </p:nvSpPr>
        <p:spPr bwMode="auto">
          <a:xfrm>
            <a:off x="685800" y="12065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r>
              <a:rPr lang="en-GB" sz="4400" b="1" dirty="0">
                <a:solidFill>
                  <a:srgbClr val="FFCC00"/>
                </a:solidFill>
              </a:rPr>
              <a:t> </a:t>
            </a:r>
            <a:r>
              <a:rPr lang="en-GB" sz="4400" b="1" dirty="0">
                <a:solidFill>
                  <a:srgbClr val="008000"/>
                </a:solidFill>
              </a:rPr>
              <a:t>Spectra of accretion flow: disc</a:t>
            </a:r>
          </a:p>
        </p:txBody>
      </p:sp>
      <p:sp>
        <p:nvSpPr>
          <p:cNvPr id="29703" name="Oval 7"/>
          <p:cNvSpPr>
            <a:spLocks noChangeAspect="1" noChangeArrowheads="1"/>
          </p:cNvSpPr>
          <p:nvPr/>
        </p:nvSpPr>
        <p:spPr bwMode="auto">
          <a:xfrm>
            <a:off x="4876800" y="1743075"/>
            <a:ext cx="3962400" cy="1143000"/>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9702" name="Oval 6"/>
          <p:cNvSpPr>
            <a:spLocks noChangeAspect="1" noChangeArrowheads="1"/>
          </p:cNvSpPr>
          <p:nvPr/>
        </p:nvSpPr>
        <p:spPr bwMode="auto">
          <a:xfrm>
            <a:off x="5489575" y="1935163"/>
            <a:ext cx="2736850" cy="787400"/>
          </a:xfrm>
          <a:prstGeom prst="ellipse">
            <a:avLst/>
          </a:prstGeom>
          <a:solidFill>
            <a:srgbClr val="FFFF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9701" name="Oval 5"/>
          <p:cNvSpPr>
            <a:spLocks noChangeArrowheads="1"/>
          </p:cNvSpPr>
          <p:nvPr/>
        </p:nvSpPr>
        <p:spPr bwMode="auto">
          <a:xfrm>
            <a:off x="6008688" y="2047875"/>
            <a:ext cx="1698625" cy="490538"/>
          </a:xfrm>
          <a:prstGeom prst="ellipse">
            <a:avLst/>
          </a:prstGeom>
          <a:solidFill>
            <a:srgbClr val="00B0F0"/>
          </a:solidFill>
          <a:ln>
            <a:solidFill>
              <a:srgbClr val="00B0F0"/>
            </a:solidFill>
          </a:ln>
          <a:effectLst/>
          <a:extLst/>
        </p:spPr>
        <p:txBody>
          <a:bodyPr wrap="none" anchor="ctr"/>
          <a:lstStyle/>
          <a:p>
            <a:endParaRPr lang="en-GB"/>
          </a:p>
        </p:txBody>
      </p:sp>
      <p:sp>
        <p:nvSpPr>
          <p:cNvPr id="29705" name="Oval 9"/>
          <p:cNvSpPr>
            <a:spLocks noChangeAspect="1" noChangeArrowheads="1"/>
          </p:cNvSpPr>
          <p:nvPr/>
        </p:nvSpPr>
        <p:spPr bwMode="auto">
          <a:xfrm>
            <a:off x="6456363" y="2182813"/>
            <a:ext cx="803275" cy="23177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9707" name="Line 11"/>
          <p:cNvSpPr>
            <a:spLocks noChangeShapeType="1"/>
          </p:cNvSpPr>
          <p:nvPr/>
        </p:nvSpPr>
        <p:spPr bwMode="auto">
          <a:xfrm flipV="1">
            <a:off x="5624513" y="3962400"/>
            <a:ext cx="0" cy="1600200"/>
          </a:xfrm>
          <a:prstGeom prst="line">
            <a:avLst/>
          </a:prstGeom>
          <a:noFill/>
          <a:ln w="3810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9708" name="Line 12"/>
          <p:cNvSpPr>
            <a:spLocks noChangeShapeType="1"/>
          </p:cNvSpPr>
          <p:nvPr/>
        </p:nvSpPr>
        <p:spPr bwMode="auto">
          <a:xfrm>
            <a:off x="5624513" y="5562600"/>
            <a:ext cx="2362200" cy="0"/>
          </a:xfrm>
          <a:prstGeom prst="line">
            <a:avLst/>
          </a:prstGeom>
          <a:noFill/>
          <a:ln w="3810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9709" name="Freeform 13"/>
          <p:cNvSpPr>
            <a:spLocks/>
          </p:cNvSpPr>
          <p:nvPr/>
        </p:nvSpPr>
        <p:spPr bwMode="auto">
          <a:xfrm>
            <a:off x="5776913" y="4343400"/>
            <a:ext cx="914400" cy="990600"/>
          </a:xfrm>
          <a:custGeom>
            <a:avLst/>
            <a:gdLst>
              <a:gd name="T0" fmla="*/ 0 w 576"/>
              <a:gd name="T1" fmla="*/ 624 h 624"/>
              <a:gd name="T2" fmla="*/ 432 w 576"/>
              <a:gd name="T3" fmla="*/ 0 h 624"/>
              <a:gd name="T4" fmla="*/ 576 w 576"/>
              <a:gd name="T5" fmla="*/ 624 h 624"/>
            </a:gdLst>
            <a:ahLst/>
            <a:cxnLst>
              <a:cxn ang="0">
                <a:pos x="T0" y="T1"/>
              </a:cxn>
              <a:cxn ang="0">
                <a:pos x="T2" y="T3"/>
              </a:cxn>
              <a:cxn ang="0">
                <a:pos x="T4" y="T5"/>
              </a:cxn>
            </a:cxnLst>
            <a:rect l="0" t="0" r="r" b="b"/>
            <a:pathLst>
              <a:path w="576" h="624">
                <a:moveTo>
                  <a:pt x="0" y="624"/>
                </a:moveTo>
                <a:cubicBezTo>
                  <a:pt x="168" y="312"/>
                  <a:pt x="336" y="0"/>
                  <a:pt x="432" y="0"/>
                </a:cubicBezTo>
                <a:cubicBezTo>
                  <a:pt x="528" y="0"/>
                  <a:pt x="552" y="312"/>
                  <a:pt x="576" y="624"/>
                </a:cubicBezTo>
              </a:path>
            </a:pathLst>
          </a:custGeom>
          <a:noFill/>
          <a:ln w="381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9710" name="Freeform 14"/>
          <p:cNvSpPr>
            <a:spLocks/>
          </p:cNvSpPr>
          <p:nvPr/>
        </p:nvSpPr>
        <p:spPr bwMode="auto">
          <a:xfrm>
            <a:off x="6081713" y="4191000"/>
            <a:ext cx="914400" cy="990600"/>
          </a:xfrm>
          <a:custGeom>
            <a:avLst/>
            <a:gdLst>
              <a:gd name="T0" fmla="*/ 0 w 576"/>
              <a:gd name="T1" fmla="*/ 624 h 624"/>
              <a:gd name="T2" fmla="*/ 432 w 576"/>
              <a:gd name="T3" fmla="*/ 0 h 624"/>
              <a:gd name="T4" fmla="*/ 576 w 576"/>
              <a:gd name="T5" fmla="*/ 624 h 624"/>
            </a:gdLst>
            <a:ahLst/>
            <a:cxnLst>
              <a:cxn ang="0">
                <a:pos x="T0" y="T1"/>
              </a:cxn>
              <a:cxn ang="0">
                <a:pos x="T2" y="T3"/>
              </a:cxn>
              <a:cxn ang="0">
                <a:pos x="T4" y="T5"/>
              </a:cxn>
            </a:cxnLst>
            <a:rect l="0" t="0" r="r" b="b"/>
            <a:pathLst>
              <a:path w="576" h="624">
                <a:moveTo>
                  <a:pt x="0" y="624"/>
                </a:moveTo>
                <a:cubicBezTo>
                  <a:pt x="168" y="312"/>
                  <a:pt x="336" y="0"/>
                  <a:pt x="432" y="0"/>
                </a:cubicBezTo>
                <a:cubicBezTo>
                  <a:pt x="528" y="0"/>
                  <a:pt x="552" y="312"/>
                  <a:pt x="576" y="624"/>
                </a:cubicBezTo>
              </a:path>
            </a:pathLst>
          </a:custGeom>
          <a:noFill/>
          <a:ln w="38100">
            <a:solidFill>
              <a:srgbClr val="FFFF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9711" name="Freeform 15"/>
          <p:cNvSpPr>
            <a:spLocks/>
          </p:cNvSpPr>
          <p:nvPr/>
        </p:nvSpPr>
        <p:spPr bwMode="auto">
          <a:xfrm>
            <a:off x="6386513" y="4114800"/>
            <a:ext cx="914400" cy="990600"/>
          </a:xfrm>
          <a:custGeom>
            <a:avLst/>
            <a:gdLst>
              <a:gd name="T0" fmla="*/ 0 w 576"/>
              <a:gd name="T1" fmla="*/ 624 h 624"/>
              <a:gd name="T2" fmla="*/ 432 w 576"/>
              <a:gd name="T3" fmla="*/ 0 h 624"/>
              <a:gd name="T4" fmla="*/ 576 w 576"/>
              <a:gd name="T5" fmla="*/ 624 h 624"/>
            </a:gdLst>
            <a:ahLst/>
            <a:cxnLst>
              <a:cxn ang="0">
                <a:pos x="T0" y="T1"/>
              </a:cxn>
              <a:cxn ang="0">
                <a:pos x="T2" y="T3"/>
              </a:cxn>
              <a:cxn ang="0">
                <a:pos x="T4" y="T5"/>
              </a:cxn>
            </a:cxnLst>
            <a:rect l="0" t="0" r="r" b="b"/>
            <a:pathLst>
              <a:path w="576" h="624">
                <a:moveTo>
                  <a:pt x="0" y="624"/>
                </a:moveTo>
                <a:cubicBezTo>
                  <a:pt x="168" y="312"/>
                  <a:pt x="336" y="0"/>
                  <a:pt x="432" y="0"/>
                </a:cubicBezTo>
                <a:cubicBezTo>
                  <a:pt x="528" y="0"/>
                  <a:pt x="552" y="312"/>
                  <a:pt x="576" y="624"/>
                </a:cubicBezTo>
              </a:path>
            </a:pathLst>
          </a:custGeom>
          <a:noFill/>
          <a:ln w="38100">
            <a:solidFill>
              <a:srgbClr val="00B0F0"/>
            </a:solidFill>
            <a:round/>
            <a:headEnd/>
            <a:tailEnd/>
          </a:ln>
          <a:effectLst/>
          <a:extLst/>
        </p:spPr>
        <p:txBody>
          <a:bodyPr/>
          <a:lstStyle/>
          <a:p>
            <a:endParaRPr lang="en-GB"/>
          </a:p>
        </p:txBody>
      </p:sp>
      <p:sp>
        <p:nvSpPr>
          <p:cNvPr id="29712" name="Freeform 16"/>
          <p:cNvSpPr>
            <a:spLocks/>
          </p:cNvSpPr>
          <p:nvPr/>
        </p:nvSpPr>
        <p:spPr bwMode="auto">
          <a:xfrm>
            <a:off x="5776913" y="3733800"/>
            <a:ext cx="1587500" cy="1524000"/>
          </a:xfrm>
          <a:custGeom>
            <a:avLst/>
            <a:gdLst>
              <a:gd name="T0" fmla="*/ 0 w 1000"/>
              <a:gd name="T1" fmla="*/ 960 h 960"/>
              <a:gd name="T2" fmla="*/ 336 w 1000"/>
              <a:gd name="T3" fmla="*/ 309 h 960"/>
              <a:gd name="T4" fmla="*/ 640 w 1000"/>
              <a:gd name="T5" fmla="*/ 112 h 960"/>
              <a:gd name="T6" fmla="*/ 896 w 1000"/>
              <a:gd name="T7" fmla="*/ 136 h 960"/>
              <a:gd name="T8" fmla="*/ 1000 w 1000"/>
              <a:gd name="T9" fmla="*/ 928 h 960"/>
            </a:gdLst>
            <a:ahLst/>
            <a:cxnLst>
              <a:cxn ang="0">
                <a:pos x="T0" y="T1"/>
              </a:cxn>
              <a:cxn ang="0">
                <a:pos x="T2" y="T3"/>
              </a:cxn>
              <a:cxn ang="0">
                <a:pos x="T4" y="T5"/>
              </a:cxn>
              <a:cxn ang="0">
                <a:pos x="T6" y="T7"/>
              </a:cxn>
              <a:cxn ang="0">
                <a:pos x="T8" y="T9"/>
              </a:cxn>
            </a:cxnLst>
            <a:rect l="0" t="0" r="r" b="b"/>
            <a:pathLst>
              <a:path w="1000" h="960">
                <a:moveTo>
                  <a:pt x="0" y="960"/>
                </a:moveTo>
                <a:cubicBezTo>
                  <a:pt x="96" y="705"/>
                  <a:pt x="229" y="450"/>
                  <a:pt x="336" y="309"/>
                </a:cubicBezTo>
                <a:cubicBezTo>
                  <a:pt x="443" y="168"/>
                  <a:pt x="547" y="141"/>
                  <a:pt x="640" y="112"/>
                </a:cubicBezTo>
                <a:cubicBezTo>
                  <a:pt x="733" y="83"/>
                  <a:pt x="836" y="0"/>
                  <a:pt x="896" y="136"/>
                </a:cubicBezTo>
                <a:cubicBezTo>
                  <a:pt x="956" y="272"/>
                  <a:pt x="978" y="763"/>
                  <a:pt x="1000" y="928"/>
                </a:cubicBezTo>
              </a:path>
            </a:pathLst>
          </a:custGeom>
          <a:noFill/>
          <a:ln w="38100">
            <a:solidFill>
              <a:schemeClr val="bg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9713" name="Text Box 17"/>
          <p:cNvSpPr txBox="1">
            <a:spLocks noChangeArrowheads="1"/>
          </p:cNvSpPr>
          <p:nvPr/>
        </p:nvSpPr>
        <p:spPr bwMode="auto">
          <a:xfrm>
            <a:off x="5700713" y="5653088"/>
            <a:ext cx="25146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sz="1800">
                <a:solidFill>
                  <a:schemeClr val="bg1"/>
                </a:solidFill>
              </a:rPr>
              <a:t>Log </a:t>
            </a:r>
            <a:r>
              <a:rPr lang="en-GB" sz="1800">
                <a:solidFill>
                  <a:schemeClr val="bg1"/>
                </a:solidFill>
                <a:latin typeface="Symbol" pitchFamily="18" charset="2"/>
              </a:rPr>
              <a:t>n</a:t>
            </a:r>
          </a:p>
        </p:txBody>
      </p:sp>
      <p:sp>
        <p:nvSpPr>
          <p:cNvPr id="29714" name="Text Box 18"/>
          <p:cNvSpPr txBox="1">
            <a:spLocks noChangeArrowheads="1"/>
          </p:cNvSpPr>
          <p:nvPr/>
        </p:nvSpPr>
        <p:spPr bwMode="auto">
          <a:xfrm rot="-5400000">
            <a:off x="4031457" y="4426743"/>
            <a:ext cx="2514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sz="1800">
                <a:solidFill>
                  <a:schemeClr val="bg1"/>
                </a:solidFill>
              </a:rPr>
              <a:t>Log  </a:t>
            </a:r>
            <a:r>
              <a:rPr lang="en-GB" sz="1800">
                <a:solidFill>
                  <a:schemeClr val="bg1"/>
                </a:solidFill>
                <a:latin typeface="Symbol" pitchFamily="18" charset="2"/>
              </a:rPr>
              <a:t>n</a:t>
            </a:r>
            <a:r>
              <a:rPr lang="en-GB" sz="1800">
                <a:solidFill>
                  <a:schemeClr val="bg1"/>
                </a:solidFill>
              </a:rPr>
              <a:t> f(</a:t>
            </a:r>
            <a:r>
              <a:rPr lang="en-GB" sz="1800">
                <a:solidFill>
                  <a:schemeClr val="bg1"/>
                </a:solidFill>
                <a:latin typeface="Symbol" pitchFamily="18" charset="2"/>
              </a:rPr>
              <a:t>n) </a:t>
            </a:r>
          </a:p>
        </p:txBody>
      </p:sp>
    </p:spTree>
    <p:extLst>
      <p:ext uri="{BB962C8B-B14F-4D97-AF65-F5344CB8AC3E}">
        <p14:creationId xmlns:p14="http://schemas.microsoft.com/office/powerpoint/2010/main" val="3301699518"/>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bwMode="auto">
          <a:xfrm>
            <a:off x="4789488" y="1363663"/>
            <a:ext cx="4049712" cy="5240337"/>
          </a:xfrm>
          <a:prstGeom prst="rect">
            <a:avLst/>
          </a:prstGeom>
          <a:solidFill>
            <a:schemeClr val="tx1"/>
          </a:solidFill>
          <a:ln>
            <a:noFill/>
          </a:ln>
          <a:effectLst/>
          <a:extLst/>
        </p:spPr>
        <p:txBody>
          <a:bodyPr vert="horz" wrap="none" lIns="90000" tIns="46800" rIns="90000" bIns="468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Times New Roman" pitchFamily="18" charset="0"/>
            </a:endParaRPr>
          </a:p>
        </p:txBody>
      </p:sp>
      <p:sp>
        <p:nvSpPr>
          <p:cNvPr id="29698" name="Rectangle 2"/>
          <p:cNvSpPr>
            <a:spLocks noChangeArrowheads="1"/>
          </p:cNvSpPr>
          <p:nvPr/>
        </p:nvSpPr>
        <p:spPr bwMode="auto">
          <a:xfrm>
            <a:off x="250825" y="1935163"/>
            <a:ext cx="4554538" cy="4313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lgn="l">
              <a:lnSpc>
                <a:spcPct val="90000"/>
              </a:lnSpc>
              <a:spcBef>
                <a:spcPct val="20000"/>
              </a:spcBef>
              <a:buFontTx/>
              <a:buChar char="•"/>
            </a:pPr>
            <a:r>
              <a:rPr lang="en-GB" dirty="0">
                <a:solidFill>
                  <a:srgbClr val="008000"/>
                </a:solidFill>
              </a:rPr>
              <a:t>Differential </a:t>
            </a:r>
            <a:r>
              <a:rPr lang="en-GB" dirty="0" err="1">
                <a:solidFill>
                  <a:srgbClr val="008000"/>
                </a:solidFill>
              </a:rPr>
              <a:t>Keplerian</a:t>
            </a:r>
            <a:r>
              <a:rPr lang="en-GB" dirty="0">
                <a:solidFill>
                  <a:srgbClr val="008000"/>
                </a:solidFill>
              </a:rPr>
              <a:t> rotation</a:t>
            </a:r>
          </a:p>
          <a:p>
            <a:pPr marL="342900" indent="-342900" algn="l">
              <a:spcBef>
                <a:spcPct val="20000"/>
              </a:spcBef>
              <a:buFontTx/>
              <a:buChar char="•"/>
            </a:pPr>
            <a:r>
              <a:rPr lang="en-GB" dirty="0">
                <a:solidFill>
                  <a:srgbClr val="008000"/>
                </a:solidFill>
              </a:rPr>
              <a:t>Viscosity B: gravity </a:t>
            </a:r>
            <a:r>
              <a:rPr lang="en-GB" dirty="0">
                <a:solidFill>
                  <a:srgbClr val="008000"/>
                </a:solidFill>
                <a:sym typeface="Symbol" pitchFamily="18" charset="2"/>
              </a:rPr>
              <a:t> </a:t>
            </a:r>
            <a:r>
              <a:rPr lang="en-GB" dirty="0">
                <a:solidFill>
                  <a:srgbClr val="008000"/>
                </a:solidFill>
              </a:rPr>
              <a:t>heat </a:t>
            </a:r>
          </a:p>
          <a:p>
            <a:pPr marL="342900" indent="-342900" algn="l">
              <a:spcBef>
                <a:spcPct val="20000"/>
              </a:spcBef>
              <a:buFontTx/>
              <a:buChar char="•"/>
            </a:pPr>
            <a:r>
              <a:rPr lang="en-GB" dirty="0">
                <a:solidFill>
                  <a:srgbClr val="008000"/>
                </a:solidFill>
              </a:rPr>
              <a:t>Thermal emission: </a:t>
            </a:r>
            <a:r>
              <a:rPr lang="en-GB" i="1" dirty="0">
                <a:solidFill>
                  <a:srgbClr val="008000"/>
                </a:solidFill>
              </a:rPr>
              <a:t>L </a:t>
            </a:r>
            <a:r>
              <a:rPr lang="en-GB" dirty="0">
                <a:solidFill>
                  <a:srgbClr val="008000"/>
                </a:solidFill>
              </a:rPr>
              <a:t>= </a:t>
            </a:r>
            <a:r>
              <a:rPr lang="en-GB" i="1" dirty="0">
                <a:solidFill>
                  <a:srgbClr val="008000"/>
                </a:solidFill>
              </a:rPr>
              <a:t>A</a:t>
            </a:r>
            <a:r>
              <a:rPr lang="en-GB" i="1" dirty="0">
                <a:solidFill>
                  <a:srgbClr val="008000"/>
                </a:solidFill>
                <a:latin typeface="Symbol" pitchFamily="18" charset="2"/>
              </a:rPr>
              <a:t>s</a:t>
            </a:r>
            <a:r>
              <a:rPr lang="en-GB" i="1" dirty="0">
                <a:solidFill>
                  <a:srgbClr val="008000"/>
                </a:solidFill>
              </a:rPr>
              <a:t>T</a:t>
            </a:r>
            <a:r>
              <a:rPr lang="en-GB" baseline="30000" dirty="0">
                <a:solidFill>
                  <a:srgbClr val="008000"/>
                </a:solidFill>
              </a:rPr>
              <a:t>4</a:t>
            </a:r>
            <a:endParaRPr lang="en-GB" dirty="0">
              <a:solidFill>
                <a:srgbClr val="008000"/>
              </a:solidFill>
            </a:endParaRPr>
          </a:p>
          <a:p>
            <a:pPr marL="342900" indent="-342900" algn="l">
              <a:spcBef>
                <a:spcPct val="20000"/>
              </a:spcBef>
              <a:buFontTx/>
              <a:buChar char="•"/>
            </a:pPr>
            <a:r>
              <a:rPr lang="en-GB" dirty="0">
                <a:solidFill>
                  <a:srgbClr val="008000"/>
                </a:solidFill>
              </a:rPr>
              <a:t>Temperature increases inwards until minimum radius </a:t>
            </a:r>
            <a:r>
              <a:rPr lang="en-GB" i="1" dirty="0" err="1">
                <a:solidFill>
                  <a:srgbClr val="008000"/>
                </a:solidFill>
              </a:rPr>
              <a:t>R</a:t>
            </a:r>
            <a:r>
              <a:rPr lang="en-GB" baseline="-25000" dirty="0" err="1">
                <a:solidFill>
                  <a:srgbClr val="008000"/>
                </a:solidFill>
              </a:rPr>
              <a:t>lso</a:t>
            </a:r>
            <a:r>
              <a:rPr lang="en-GB" dirty="0">
                <a:solidFill>
                  <a:srgbClr val="008000"/>
                </a:solidFill>
              </a:rPr>
              <a:t>(a</a:t>
            </a:r>
            <a:r>
              <a:rPr lang="en-GB" baseline="-25000" dirty="0">
                <a:solidFill>
                  <a:srgbClr val="008000"/>
                </a:solidFill>
              </a:rPr>
              <a:t>*</a:t>
            </a:r>
            <a:r>
              <a:rPr lang="en-GB" dirty="0">
                <a:solidFill>
                  <a:srgbClr val="008000"/>
                </a:solidFill>
              </a:rPr>
              <a:t>) For a</a:t>
            </a:r>
            <a:r>
              <a:rPr lang="en-GB" baseline="-25000" dirty="0">
                <a:solidFill>
                  <a:srgbClr val="008000"/>
                </a:solidFill>
              </a:rPr>
              <a:t>*</a:t>
            </a:r>
            <a:r>
              <a:rPr lang="en-GB" dirty="0">
                <a:solidFill>
                  <a:srgbClr val="008000"/>
                </a:solidFill>
              </a:rPr>
              <a:t>=0 and </a:t>
            </a:r>
            <a:r>
              <a:rPr lang="en-GB" i="1" dirty="0" err="1">
                <a:solidFill>
                  <a:srgbClr val="008000"/>
                </a:solidFill>
              </a:rPr>
              <a:t>L</a:t>
            </a:r>
            <a:r>
              <a:rPr lang="en-GB" dirty="0" err="1">
                <a:solidFill>
                  <a:srgbClr val="008000"/>
                </a:solidFill>
              </a:rPr>
              <a:t>~</a:t>
            </a:r>
            <a:r>
              <a:rPr lang="en-GB" i="1" dirty="0" err="1">
                <a:solidFill>
                  <a:srgbClr val="008000"/>
                </a:solidFill>
              </a:rPr>
              <a:t>L</a:t>
            </a:r>
            <a:r>
              <a:rPr lang="en-GB" baseline="-25000" dirty="0" err="1">
                <a:solidFill>
                  <a:srgbClr val="008000"/>
                </a:solidFill>
              </a:rPr>
              <a:t>Edd</a:t>
            </a:r>
            <a:r>
              <a:rPr lang="en-GB" dirty="0">
                <a:solidFill>
                  <a:srgbClr val="008000"/>
                </a:solidFill>
              </a:rPr>
              <a:t> </a:t>
            </a:r>
            <a:r>
              <a:rPr lang="en-GB" i="1" dirty="0" err="1">
                <a:solidFill>
                  <a:srgbClr val="008000"/>
                </a:solidFill>
              </a:rPr>
              <a:t>T</a:t>
            </a:r>
            <a:r>
              <a:rPr lang="en-GB" baseline="-25000" dirty="0" err="1">
                <a:solidFill>
                  <a:srgbClr val="008000"/>
                </a:solidFill>
              </a:rPr>
              <a:t>max</a:t>
            </a:r>
            <a:r>
              <a:rPr lang="en-GB" dirty="0">
                <a:solidFill>
                  <a:srgbClr val="008000"/>
                </a:solidFill>
              </a:rPr>
              <a:t> is</a:t>
            </a:r>
          </a:p>
          <a:p>
            <a:pPr marL="742950" lvl="1" indent="-285750" algn="l">
              <a:spcBef>
                <a:spcPct val="20000"/>
              </a:spcBef>
              <a:buFontTx/>
              <a:buChar char="•"/>
            </a:pPr>
            <a:r>
              <a:rPr lang="en-GB" sz="2000" dirty="0">
                <a:solidFill>
                  <a:srgbClr val="008000"/>
                </a:solidFill>
              </a:rPr>
              <a:t>1</a:t>
            </a:r>
            <a:r>
              <a:rPr lang="en-GB" sz="2000" dirty="0">
                <a:solidFill>
                  <a:srgbClr val="008000"/>
                </a:solidFill>
                <a:sym typeface="Symbol" pitchFamily="18" charset="2"/>
              </a:rPr>
              <a:t> </a:t>
            </a:r>
            <a:r>
              <a:rPr lang="en-GB" sz="2000" dirty="0" err="1">
                <a:solidFill>
                  <a:srgbClr val="008000"/>
                </a:solidFill>
              </a:rPr>
              <a:t>keV</a:t>
            </a:r>
            <a:r>
              <a:rPr lang="en-GB" sz="2000" dirty="0">
                <a:solidFill>
                  <a:srgbClr val="008000"/>
                </a:solidFill>
              </a:rPr>
              <a:t> (10</a:t>
            </a:r>
            <a:r>
              <a:rPr lang="en-GB" sz="2000" baseline="30000" dirty="0">
                <a:solidFill>
                  <a:srgbClr val="008000"/>
                </a:solidFill>
              </a:rPr>
              <a:t>7</a:t>
            </a:r>
            <a:r>
              <a:rPr lang="en-GB" sz="2000" dirty="0">
                <a:solidFill>
                  <a:srgbClr val="008000"/>
                </a:solidFill>
              </a:rPr>
              <a:t> K) for 10 M</a:t>
            </a:r>
            <a:r>
              <a:rPr lang="en-GB" sz="2000" baseline="-25000" dirty="0">
                <a:solidFill>
                  <a:srgbClr val="008000"/>
                </a:solidFill>
                <a:sym typeface="Wingdings 2" pitchFamily="18" charset="2"/>
              </a:rPr>
              <a:t></a:t>
            </a:r>
            <a:r>
              <a:rPr lang="en-GB" sz="2000" dirty="0">
                <a:solidFill>
                  <a:srgbClr val="008000"/>
                </a:solidFill>
              </a:rPr>
              <a:t> </a:t>
            </a:r>
          </a:p>
          <a:p>
            <a:pPr marL="742950" lvl="1" indent="-285750" algn="l">
              <a:spcBef>
                <a:spcPct val="20000"/>
              </a:spcBef>
              <a:buFontTx/>
              <a:buChar char="•"/>
            </a:pPr>
            <a:r>
              <a:rPr lang="en-GB" sz="2000" dirty="0">
                <a:solidFill>
                  <a:srgbClr val="008000"/>
                </a:solidFill>
              </a:rPr>
              <a:t>10 </a:t>
            </a:r>
            <a:r>
              <a:rPr lang="en-GB" sz="2000" dirty="0" err="1">
                <a:solidFill>
                  <a:srgbClr val="008000"/>
                </a:solidFill>
              </a:rPr>
              <a:t>eV</a:t>
            </a:r>
            <a:r>
              <a:rPr lang="en-GB" sz="2000" dirty="0">
                <a:solidFill>
                  <a:srgbClr val="008000"/>
                </a:solidFill>
              </a:rPr>
              <a:t> (10</a:t>
            </a:r>
            <a:r>
              <a:rPr lang="en-GB" sz="2000" baseline="30000" dirty="0">
                <a:solidFill>
                  <a:srgbClr val="008000"/>
                </a:solidFill>
              </a:rPr>
              <a:t>5</a:t>
            </a:r>
            <a:r>
              <a:rPr lang="en-GB" sz="2000" dirty="0">
                <a:solidFill>
                  <a:srgbClr val="008000"/>
                </a:solidFill>
              </a:rPr>
              <a:t> K) for 10</a:t>
            </a:r>
            <a:r>
              <a:rPr lang="en-GB" sz="2000" baseline="30000" dirty="0">
                <a:solidFill>
                  <a:srgbClr val="008000"/>
                </a:solidFill>
              </a:rPr>
              <a:t>8</a:t>
            </a:r>
            <a:r>
              <a:rPr lang="en-GB" sz="2000" dirty="0">
                <a:solidFill>
                  <a:srgbClr val="008000"/>
                </a:solidFill>
              </a:rPr>
              <a:t> M</a:t>
            </a:r>
            <a:r>
              <a:rPr lang="en-GB" sz="2000" baseline="-25000" dirty="0">
                <a:solidFill>
                  <a:srgbClr val="008000"/>
                </a:solidFill>
                <a:sym typeface="Wingdings 2" pitchFamily="18" charset="2"/>
              </a:rPr>
              <a:t> </a:t>
            </a:r>
          </a:p>
          <a:p>
            <a:pPr marL="342900" indent="-342900" algn="l">
              <a:spcBef>
                <a:spcPct val="20000"/>
              </a:spcBef>
            </a:pPr>
            <a:endParaRPr lang="en-GB" dirty="0">
              <a:solidFill>
                <a:srgbClr val="008000"/>
              </a:solidFill>
            </a:endParaRPr>
          </a:p>
        </p:txBody>
      </p:sp>
      <p:sp>
        <p:nvSpPr>
          <p:cNvPr id="29699" name="Rectangle 3"/>
          <p:cNvSpPr>
            <a:spLocks noChangeArrowheads="1"/>
          </p:cNvSpPr>
          <p:nvPr/>
        </p:nvSpPr>
        <p:spPr bwMode="auto">
          <a:xfrm>
            <a:off x="685800" y="12065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r>
              <a:rPr lang="en-GB" sz="4400" b="1" dirty="0">
                <a:solidFill>
                  <a:srgbClr val="FFCC00"/>
                </a:solidFill>
              </a:rPr>
              <a:t> </a:t>
            </a:r>
            <a:r>
              <a:rPr lang="en-GB" sz="4400" b="1" dirty="0">
                <a:solidFill>
                  <a:srgbClr val="008000"/>
                </a:solidFill>
              </a:rPr>
              <a:t>Spectra of accretion flow: disc</a:t>
            </a:r>
          </a:p>
        </p:txBody>
      </p:sp>
      <p:sp>
        <p:nvSpPr>
          <p:cNvPr id="29703" name="Oval 7"/>
          <p:cNvSpPr>
            <a:spLocks noChangeAspect="1" noChangeArrowheads="1"/>
          </p:cNvSpPr>
          <p:nvPr/>
        </p:nvSpPr>
        <p:spPr bwMode="auto">
          <a:xfrm>
            <a:off x="4876800" y="1743075"/>
            <a:ext cx="3962400" cy="1143000"/>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9702" name="Oval 6"/>
          <p:cNvSpPr>
            <a:spLocks noChangeAspect="1" noChangeArrowheads="1"/>
          </p:cNvSpPr>
          <p:nvPr/>
        </p:nvSpPr>
        <p:spPr bwMode="auto">
          <a:xfrm>
            <a:off x="5489575" y="1935163"/>
            <a:ext cx="2736850" cy="787400"/>
          </a:xfrm>
          <a:prstGeom prst="ellipse">
            <a:avLst/>
          </a:prstGeom>
          <a:solidFill>
            <a:srgbClr val="FFFF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9701" name="Oval 5"/>
          <p:cNvSpPr>
            <a:spLocks noChangeArrowheads="1"/>
          </p:cNvSpPr>
          <p:nvPr/>
        </p:nvSpPr>
        <p:spPr bwMode="auto">
          <a:xfrm>
            <a:off x="6008688" y="2047875"/>
            <a:ext cx="1698625" cy="490538"/>
          </a:xfrm>
          <a:prstGeom prst="ellipse">
            <a:avLst/>
          </a:prstGeom>
          <a:solidFill>
            <a:srgbClr val="00B0F0"/>
          </a:solidFill>
          <a:ln>
            <a:solidFill>
              <a:srgbClr val="00B0F0"/>
            </a:solidFill>
          </a:ln>
          <a:effectLst/>
          <a:extLst/>
        </p:spPr>
        <p:txBody>
          <a:bodyPr wrap="none" anchor="ctr"/>
          <a:lstStyle/>
          <a:p>
            <a:endParaRPr lang="en-GB"/>
          </a:p>
        </p:txBody>
      </p:sp>
      <p:sp>
        <p:nvSpPr>
          <p:cNvPr id="29705" name="Oval 9"/>
          <p:cNvSpPr>
            <a:spLocks noChangeAspect="1" noChangeArrowheads="1"/>
          </p:cNvSpPr>
          <p:nvPr/>
        </p:nvSpPr>
        <p:spPr bwMode="auto">
          <a:xfrm>
            <a:off x="6456363" y="2182813"/>
            <a:ext cx="803275" cy="23177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9707" name="Line 11"/>
          <p:cNvSpPr>
            <a:spLocks noChangeShapeType="1"/>
          </p:cNvSpPr>
          <p:nvPr/>
        </p:nvSpPr>
        <p:spPr bwMode="auto">
          <a:xfrm flipV="1">
            <a:off x="5624513" y="3962400"/>
            <a:ext cx="0" cy="1600200"/>
          </a:xfrm>
          <a:prstGeom prst="line">
            <a:avLst/>
          </a:prstGeom>
          <a:noFill/>
          <a:ln w="3810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9708" name="Line 12"/>
          <p:cNvSpPr>
            <a:spLocks noChangeShapeType="1"/>
          </p:cNvSpPr>
          <p:nvPr/>
        </p:nvSpPr>
        <p:spPr bwMode="auto">
          <a:xfrm>
            <a:off x="5624513" y="5562600"/>
            <a:ext cx="2362200" cy="0"/>
          </a:xfrm>
          <a:prstGeom prst="line">
            <a:avLst/>
          </a:prstGeom>
          <a:noFill/>
          <a:ln w="3810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9709" name="Freeform 13"/>
          <p:cNvSpPr>
            <a:spLocks/>
          </p:cNvSpPr>
          <p:nvPr/>
        </p:nvSpPr>
        <p:spPr bwMode="auto">
          <a:xfrm>
            <a:off x="5853113" y="4038600"/>
            <a:ext cx="914400" cy="990600"/>
          </a:xfrm>
          <a:custGeom>
            <a:avLst/>
            <a:gdLst>
              <a:gd name="T0" fmla="*/ 0 w 576"/>
              <a:gd name="T1" fmla="*/ 624 h 624"/>
              <a:gd name="T2" fmla="*/ 432 w 576"/>
              <a:gd name="T3" fmla="*/ 0 h 624"/>
              <a:gd name="T4" fmla="*/ 576 w 576"/>
              <a:gd name="T5" fmla="*/ 624 h 624"/>
            </a:gdLst>
            <a:ahLst/>
            <a:cxnLst>
              <a:cxn ang="0">
                <a:pos x="T0" y="T1"/>
              </a:cxn>
              <a:cxn ang="0">
                <a:pos x="T2" y="T3"/>
              </a:cxn>
              <a:cxn ang="0">
                <a:pos x="T4" y="T5"/>
              </a:cxn>
            </a:cxnLst>
            <a:rect l="0" t="0" r="r" b="b"/>
            <a:pathLst>
              <a:path w="576" h="624">
                <a:moveTo>
                  <a:pt x="0" y="624"/>
                </a:moveTo>
                <a:cubicBezTo>
                  <a:pt x="168" y="312"/>
                  <a:pt x="336" y="0"/>
                  <a:pt x="432" y="0"/>
                </a:cubicBezTo>
                <a:cubicBezTo>
                  <a:pt x="528" y="0"/>
                  <a:pt x="552" y="312"/>
                  <a:pt x="576" y="624"/>
                </a:cubicBezTo>
              </a:path>
            </a:pathLst>
          </a:custGeom>
          <a:noFill/>
          <a:ln w="381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9710" name="Freeform 14"/>
          <p:cNvSpPr>
            <a:spLocks/>
          </p:cNvSpPr>
          <p:nvPr/>
        </p:nvSpPr>
        <p:spPr bwMode="auto">
          <a:xfrm>
            <a:off x="6157913" y="3886200"/>
            <a:ext cx="914400" cy="990600"/>
          </a:xfrm>
          <a:custGeom>
            <a:avLst/>
            <a:gdLst>
              <a:gd name="T0" fmla="*/ 0 w 576"/>
              <a:gd name="T1" fmla="*/ 624 h 624"/>
              <a:gd name="T2" fmla="*/ 432 w 576"/>
              <a:gd name="T3" fmla="*/ 0 h 624"/>
              <a:gd name="T4" fmla="*/ 576 w 576"/>
              <a:gd name="T5" fmla="*/ 624 h 624"/>
            </a:gdLst>
            <a:ahLst/>
            <a:cxnLst>
              <a:cxn ang="0">
                <a:pos x="T0" y="T1"/>
              </a:cxn>
              <a:cxn ang="0">
                <a:pos x="T2" y="T3"/>
              </a:cxn>
              <a:cxn ang="0">
                <a:pos x="T4" y="T5"/>
              </a:cxn>
            </a:cxnLst>
            <a:rect l="0" t="0" r="r" b="b"/>
            <a:pathLst>
              <a:path w="576" h="624">
                <a:moveTo>
                  <a:pt x="0" y="624"/>
                </a:moveTo>
                <a:cubicBezTo>
                  <a:pt x="168" y="312"/>
                  <a:pt x="336" y="0"/>
                  <a:pt x="432" y="0"/>
                </a:cubicBezTo>
                <a:cubicBezTo>
                  <a:pt x="528" y="0"/>
                  <a:pt x="552" y="312"/>
                  <a:pt x="576" y="624"/>
                </a:cubicBezTo>
              </a:path>
            </a:pathLst>
          </a:custGeom>
          <a:noFill/>
          <a:ln w="38100">
            <a:solidFill>
              <a:srgbClr val="FFFF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9711" name="Freeform 15"/>
          <p:cNvSpPr>
            <a:spLocks/>
          </p:cNvSpPr>
          <p:nvPr/>
        </p:nvSpPr>
        <p:spPr bwMode="auto">
          <a:xfrm>
            <a:off x="6462713" y="3810000"/>
            <a:ext cx="914400" cy="990600"/>
          </a:xfrm>
          <a:custGeom>
            <a:avLst/>
            <a:gdLst>
              <a:gd name="T0" fmla="*/ 0 w 576"/>
              <a:gd name="T1" fmla="*/ 624 h 624"/>
              <a:gd name="T2" fmla="*/ 432 w 576"/>
              <a:gd name="T3" fmla="*/ 0 h 624"/>
              <a:gd name="T4" fmla="*/ 576 w 576"/>
              <a:gd name="T5" fmla="*/ 624 h 624"/>
            </a:gdLst>
            <a:ahLst/>
            <a:cxnLst>
              <a:cxn ang="0">
                <a:pos x="T0" y="T1"/>
              </a:cxn>
              <a:cxn ang="0">
                <a:pos x="T2" y="T3"/>
              </a:cxn>
              <a:cxn ang="0">
                <a:pos x="T4" y="T5"/>
              </a:cxn>
            </a:cxnLst>
            <a:rect l="0" t="0" r="r" b="b"/>
            <a:pathLst>
              <a:path w="576" h="624">
                <a:moveTo>
                  <a:pt x="0" y="624"/>
                </a:moveTo>
                <a:cubicBezTo>
                  <a:pt x="168" y="312"/>
                  <a:pt x="336" y="0"/>
                  <a:pt x="432" y="0"/>
                </a:cubicBezTo>
                <a:cubicBezTo>
                  <a:pt x="528" y="0"/>
                  <a:pt x="552" y="312"/>
                  <a:pt x="576" y="624"/>
                </a:cubicBezTo>
              </a:path>
            </a:pathLst>
          </a:custGeom>
          <a:noFill/>
          <a:ln w="38100">
            <a:solidFill>
              <a:srgbClr val="00B0F0"/>
            </a:solidFill>
            <a:round/>
            <a:headEnd/>
            <a:tailEnd/>
          </a:ln>
          <a:effectLst/>
          <a:extLst/>
        </p:spPr>
        <p:txBody>
          <a:bodyPr/>
          <a:lstStyle/>
          <a:p>
            <a:endParaRPr lang="en-GB"/>
          </a:p>
        </p:txBody>
      </p:sp>
      <p:sp>
        <p:nvSpPr>
          <p:cNvPr id="29712" name="Freeform 16"/>
          <p:cNvSpPr>
            <a:spLocks/>
          </p:cNvSpPr>
          <p:nvPr/>
        </p:nvSpPr>
        <p:spPr bwMode="auto">
          <a:xfrm>
            <a:off x="5853113" y="3429000"/>
            <a:ext cx="1587500" cy="1524000"/>
          </a:xfrm>
          <a:custGeom>
            <a:avLst/>
            <a:gdLst>
              <a:gd name="T0" fmla="*/ 0 w 1000"/>
              <a:gd name="T1" fmla="*/ 960 h 960"/>
              <a:gd name="T2" fmla="*/ 336 w 1000"/>
              <a:gd name="T3" fmla="*/ 309 h 960"/>
              <a:gd name="T4" fmla="*/ 640 w 1000"/>
              <a:gd name="T5" fmla="*/ 112 h 960"/>
              <a:gd name="T6" fmla="*/ 896 w 1000"/>
              <a:gd name="T7" fmla="*/ 136 h 960"/>
              <a:gd name="T8" fmla="*/ 1000 w 1000"/>
              <a:gd name="T9" fmla="*/ 928 h 960"/>
            </a:gdLst>
            <a:ahLst/>
            <a:cxnLst>
              <a:cxn ang="0">
                <a:pos x="T0" y="T1"/>
              </a:cxn>
              <a:cxn ang="0">
                <a:pos x="T2" y="T3"/>
              </a:cxn>
              <a:cxn ang="0">
                <a:pos x="T4" y="T5"/>
              </a:cxn>
              <a:cxn ang="0">
                <a:pos x="T6" y="T7"/>
              </a:cxn>
              <a:cxn ang="0">
                <a:pos x="T8" y="T9"/>
              </a:cxn>
            </a:cxnLst>
            <a:rect l="0" t="0" r="r" b="b"/>
            <a:pathLst>
              <a:path w="1000" h="960">
                <a:moveTo>
                  <a:pt x="0" y="960"/>
                </a:moveTo>
                <a:cubicBezTo>
                  <a:pt x="96" y="705"/>
                  <a:pt x="229" y="450"/>
                  <a:pt x="336" y="309"/>
                </a:cubicBezTo>
                <a:cubicBezTo>
                  <a:pt x="443" y="168"/>
                  <a:pt x="547" y="141"/>
                  <a:pt x="640" y="112"/>
                </a:cubicBezTo>
                <a:cubicBezTo>
                  <a:pt x="733" y="83"/>
                  <a:pt x="836" y="0"/>
                  <a:pt x="896" y="136"/>
                </a:cubicBezTo>
                <a:cubicBezTo>
                  <a:pt x="956" y="272"/>
                  <a:pt x="978" y="763"/>
                  <a:pt x="1000" y="928"/>
                </a:cubicBezTo>
              </a:path>
            </a:pathLst>
          </a:custGeom>
          <a:noFill/>
          <a:ln w="38100">
            <a:solidFill>
              <a:schemeClr val="bg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9713" name="Text Box 17"/>
          <p:cNvSpPr txBox="1">
            <a:spLocks noChangeArrowheads="1"/>
          </p:cNvSpPr>
          <p:nvPr/>
        </p:nvSpPr>
        <p:spPr bwMode="auto">
          <a:xfrm>
            <a:off x="5700713" y="5653088"/>
            <a:ext cx="25146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sz="1800">
                <a:solidFill>
                  <a:schemeClr val="bg1"/>
                </a:solidFill>
              </a:rPr>
              <a:t>Log </a:t>
            </a:r>
            <a:r>
              <a:rPr lang="en-GB" sz="1800">
                <a:solidFill>
                  <a:schemeClr val="bg1"/>
                </a:solidFill>
                <a:latin typeface="Symbol" pitchFamily="18" charset="2"/>
              </a:rPr>
              <a:t>n</a:t>
            </a:r>
          </a:p>
        </p:txBody>
      </p:sp>
      <p:sp>
        <p:nvSpPr>
          <p:cNvPr id="29714" name="Text Box 18"/>
          <p:cNvSpPr txBox="1">
            <a:spLocks noChangeArrowheads="1"/>
          </p:cNvSpPr>
          <p:nvPr/>
        </p:nvSpPr>
        <p:spPr bwMode="auto">
          <a:xfrm rot="-5400000">
            <a:off x="4031457" y="4426743"/>
            <a:ext cx="2514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sz="1800">
                <a:solidFill>
                  <a:schemeClr val="bg1"/>
                </a:solidFill>
              </a:rPr>
              <a:t>Log  </a:t>
            </a:r>
            <a:r>
              <a:rPr lang="en-GB" sz="1800">
                <a:solidFill>
                  <a:schemeClr val="bg1"/>
                </a:solidFill>
                <a:latin typeface="Symbol" pitchFamily="18" charset="2"/>
              </a:rPr>
              <a:t>n</a:t>
            </a:r>
            <a:r>
              <a:rPr lang="en-GB" sz="1800">
                <a:solidFill>
                  <a:schemeClr val="bg1"/>
                </a:solidFill>
              </a:rPr>
              <a:t> f(</a:t>
            </a:r>
            <a:r>
              <a:rPr lang="en-GB" sz="1800">
                <a:solidFill>
                  <a:schemeClr val="bg1"/>
                </a:solidFill>
                <a:latin typeface="Symbol" pitchFamily="18" charset="2"/>
              </a:rPr>
              <a:t>n) </a:t>
            </a:r>
          </a:p>
        </p:txBody>
      </p:sp>
    </p:spTree>
    <p:extLst>
      <p:ext uri="{BB962C8B-B14F-4D97-AF65-F5344CB8AC3E}">
        <p14:creationId xmlns:p14="http://schemas.microsoft.com/office/powerpoint/2010/main" val="2896851350"/>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bwMode="auto">
          <a:xfrm>
            <a:off x="4789488" y="1363663"/>
            <a:ext cx="4049712" cy="5240337"/>
          </a:xfrm>
          <a:prstGeom prst="rect">
            <a:avLst/>
          </a:prstGeom>
          <a:solidFill>
            <a:schemeClr val="tx1"/>
          </a:solidFill>
          <a:ln>
            <a:noFill/>
          </a:ln>
          <a:effectLst/>
          <a:extLst/>
        </p:spPr>
        <p:txBody>
          <a:bodyPr vert="horz" wrap="none" lIns="90000" tIns="46800" rIns="90000" bIns="468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Times New Roman" pitchFamily="18" charset="0"/>
            </a:endParaRPr>
          </a:p>
        </p:txBody>
      </p:sp>
      <p:sp>
        <p:nvSpPr>
          <p:cNvPr id="29698" name="Rectangle 2"/>
          <p:cNvSpPr>
            <a:spLocks noChangeArrowheads="1"/>
          </p:cNvSpPr>
          <p:nvPr/>
        </p:nvSpPr>
        <p:spPr bwMode="auto">
          <a:xfrm>
            <a:off x="250825" y="1935163"/>
            <a:ext cx="4554538" cy="4313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lgn="l">
              <a:lnSpc>
                <a:spcPct val="90000"/>
              </a:lnSpc>
              <a:spcBef>
                <a:spcPct val="20000"/>
              </a:spcBef>
              <a:buFontTx/>
              <a:buChar char="•"/>
            </a:pPr>
            <a:r>
              <a:rPr lang="en-GB" dirty="0">
                <a:solidFill>
                  <a:srgbClr val="008000"/>
                </a:solidFill>
              </a:rPr>
              <a:t>Differential </a:t>
            </a:r>
            <a:r>
              <a:rPr lang="en-GB" dirty="0" err="1">
                <a:solidFill>
                  <a:srgbClr val="008000"/>
                </a:solidFill>
              </a:rPr>
              <a:t>Keplerian</a:t>
            </a:r>
            <a:r>
              <a:rPr lang="en-GB" dirty="0">
                <a:solidFill>
                  <a:srgbClr val="008000"/>
                </a:solidFill>
              </a:rPr>
              <a:t> rotation</a:t>
            </a:r>
          </a:p>
          <a:p>
            <a:pPr marL="342900" indent="-342900" algn="l">
              <a:spcBef>
                <a:spcPct val="20000"/>
              </a:spcBef>
              <a:buFontTx/>
              <a:buChar char="•"/>
            </a:pPr>
            <a:r>
              <a:rPr lang="en-GB" dirty="0">
                <a:solidFill>
                  <a:srgbClr val="008000"/>
                </a:solidFill>
              </a:rPr>
              <a:t>Viscosity B: gravity </a:t>
            </a:r>
            <a:r>
              <a:rPr lang="en-GB" dirty="0">
                <a:solidFill>
                  <a:srgbClr val="008000"/>
                </a:solidFill>
                <a:sym typeface="Symbol" pitchFamily="18" charset="2"/>
              </a:rPr>
              <a:t> </a:t>
            </a:r>
            <a:r>
              <a:rPr lang="en-GB" dirty="0">
                <a:solidFill>
                  <a:srgbClr val="008000"/>
                </a:solidFill>
              </a:rPr>
              <a:t>heat </a:t>
            </a:r>
          </a:p>
          <a:p>
            <a:pPr marL="342900" indent="-342900" algn="l">
              <a:spcBef>
                <a:spcPct val="20000"/>
              </a:spcBef>
              <a:buFontTx/>
              <a:buChar char="•"/>
            </a:pPr>
            <a:r>
              <a:rPr lang="en-GB" dirty="0">
                <a:solidFill>
                  <a:srgbClr val="008000"/>
                </a:solidFill>
              </a:rPr>
              <a:t>Thermal emission: </a:t>
            </a:r>
            <a:r>
              <a:rPr lang="en-GB" i="1" dirty="0">
                <a:solidFill>
                  <a:srgbClr val="008000"/>
                </a:solidFill>
              </a:rPr>
              <a:t>L </a:t>
            </a:r>
            <a:r>
              <a:rPr lang="en-GB" dirty="0">
                <a:solidFill>
                  <a:srgbClr val="008000"/>
                </a:solidFill>
              </a:rPr>
              <a:t>= </a:t>
            </a:r>
            <a:r>
              <a:rPr lang="en-GB" i="1" dirty="0">
                <a:solidFill>
                  <a:srgbClr val="008000"/>
                </a:solidFill>
              </a:rPr>
              <a:t>A</a:t>
            </a:r>
            <a:r>
              <a:rPr lang="en-GB" i="1" dirty="0">
                <a:solidFill>
                  <a:srgbClr val="008000"/>
                </a:solidFill>
                <a:latin typeface="Symbol" pitchFamily="18" charset="2"/>
              </a:rPr>
              <a:t>s</a:t>
            </a:r>
            <a:r>
              <a:rPr lang="en-GB" i="1" dirty="0">
                <a:solidFill>
                  <a:srgbClr val="008000"/>
                </a:solidFill>
              </a:rPr>
              <a:t>T</a:t>
            </a:r>
            <a:r>
              <a:rPr lang="en-GB" baseline="30000" dirty="0">
                <a:solidFill>
                  <a:srgbClr val="008000"/>
                </a:solidFill>
              </a:rPr>
              <a:t>4</a:t>
            </a:r>
            <a:endParaRPr lang="en-GB" dirty="0">
              <a:solidFill>
                <a:srgbClr val="008000"/>
              </a:solidFill>
            </a:endParaRPr>
          </a:p>
          <a:p>
            <a:pPr marL="342900" indent="-342900" algn="l">
              <a:spcBef>
                <a:spcPct val="20000"/>
              </a:spcBef>
              <a:buFontTx/>
              <a:buChar char="•"/>
            </a:pPr>
            <a:r>
              <a:rPr lang="en-GB" dirty="0">
                <a:solidFill>
                  <a:srgbClr val="008000"/>
                </a:solidFill>
              </a:rPr>
              <a:t>Temperature increases inwards until minimum radius </a:t>
            </a:r>
            <a:r>
              <a:rPr lang="en-GB" i="1" dirty="0" err="1">
                <a:solidFill>
                  <a:srgbClr val="008000"/>
                </a:solidFill>
              </a:rPr>
              <a:t>R</a:t>
            </a:r>
            <a:r>
              <a:rPr lang="en-GB" baseline="-25000" dirty="0" err="1">
                <a:solidFill>
                  <a:srgbClr val="008000"/>
                </a:solidFill>
              </a:rPr>
              <a:t>lso</a:t>
            </a:r>
            <a:r>
              <a:rPr lang="en-GB" dirty="0">
                <a:solidFill>
                  <a:srgbClr val="008000"/>
                </a:solidFill>
              </a:rPr>
              <a:t>(a</a:t>
            </a:r>
            <a:r>
              <a:rPr lang="en-GB" baseline="-25000" dirty="0">
                <a:solidFill>
                  <a:srgbClr val="008000"/>
                </a:solidFill>
              </a:rPr>
              <a:t>*</a:t>
            </a:r>
            <a:r>
              <a:rPr lang="en-GB" dirty="0">
                <a:solidFill>
                  <a:srgbClr val="008000"/>
                </a:solidFill>
              </a:rPr>
              <a:t>) For a</a:t>
            </a:r>
            <a:r>
              <a:rPr lang="en-GB" baseline="-25000" dirty="0">
                <a:solidFill>
                  <a:srgbClr val="008000"/>
                </a:solidFill>
              </a:rPr>
              <a:t>*</a:t>
            </a:r>
            <a:r>
              <a:rPr lang="en-GB" dirty="0">
                <a:solidFill>
                  <a:srgbClr val="008000"/>
                </a:solidFill>
              </a:rPr>
              <a:t>=0 and </a:t>
            </a:r>
            <a:r>
              <a:rPr lang="en-GB" i="1" dirty="0" err="1">
                <a:solidFill>
                  <a:srgbClr val="008000"/>
                </a:solidFill>
              </a:rPr>
              <a:t>L</a:t>
            </a:r>
            <a:r>
              <a:rPr lang="en-GB" dirty="0" err="1">
                <a:solidFill>
                  <a:srgbClr val="008000"/>
                </a:solidFill>
              </a:rPr>
              <a:t>~</a:t>
            </a:r>
            <a:r>
              <a:rPr lang="en-GB" i="1" dirty="0" err="1">
                <a:solidFill>
                  <a:srgbClr val="008000"/>
                </a:solidFill>
              </a:rPr>
              <a:t>L</a:t>
            </a:r>
            <a:r>
              <a:rPr lang="en-GB" baseline="-25000" dirty="0" err="1">
                <a:solidFill>
                  <a:srgbClr val="008000"/>
                </a:solidFill>
              </a:rPr>
              <a:t>Edd</a:t>
            </a:r>
            <a:r>
              <a:rPr lang="en-GB" dirty="0">
                <a:solidFill>
                  <a:srgbClr val="008000"/>
                </a:solidFill>
              </a:rPr>
              <a:t> </a:t>
            </a:r>
            <a:r>
              <a:rPr lang="en-GB" i="1" dirty="0" err="1">
                <a:solidFill>
                  <a:srgbClr val="008000"/>
                </a:solidFill>
              </a:rPr>
              <a:t>T</a:t>
            </a:r>
            <a:r>
              <a:rPr lang="en-GB" baseline="-25000" dirty="0" err="1">
                <a:solidFill>
                  <a:srgbClr val="008000"/>
                </a:solidFill>
              </a:rPr>
              <a:t>max</a:t>
            </a:r>
            <a:r>
              <a:rPr lang="en-GB" dirty="0">
                <a:solidFill>
                  <a:srgbClr val="008000"/>
                </a:solidFill>
              </a:rPr>
              <a:t> is</a:t>
            </a:r>
          </a:p>
          <a:p>
            <a:pPr marL="742950" lvl="1" indent="-285750" algn="l">
              <a:spcBef>
                <a:spcPct val="20000"/>
              </a:spcBef>
              <a:buFontTx/>
              <a:buChar char="•"/>
            </a:pPr>
            <a:r>
              <a:rPr lang="en-GB" sz="2000" dirty="0">
                <a:solidFill>
                  <a:srgbClr val="008000"/>
                </a:solidFill>
              </a:rPr>
              <a:t>1</a:t>
            </a:r>
            <a:r>
              <a:rPr lang="en-GB" sz="2000" dirty="0">
                <a:solidFill>
                  <a:srgbClr val="008000"/>
                </a:solidFill>
                <a:sym typeface="Symbol" pitchFamily="18" charset="2"/>
              </a:rPr>
              <a:t> </a:t>
            </a:r>
            <a:r>
              <a:rPr lang="en-GB" sz="2000" dirty="0" err="1">
                <a:solidFill>
                  <a:srgbClr val="008000"/>
                </a:solidFill>
              </a:rPr>
              <a:t>keV</a:t>
            </a:r>
            <a:r>
              <a:rPr lang="en-GB" sz="2000" dirty="0">
                <a:solidFill>
                  <a:srgbClr val="008000"/>
                </a:solidFill>
              </a:rPr>
              <a:t> (10</a:t>
            </a:r>
            <a:r>
              <a:rPr lang="en-GB" sz="2000" baseline="30000" dirty="0">
                <a:solidFill>
                  <a:srgbClr val="008000"/>
                </a:solidFill>
              </a:rPr>
              <a:t>7</a:t>
            </a:r>
            <a:r>
              <a:rPr lang="en-GB" sz="2000" dirty="0">
                <a:solidFill>
                  <a:srgbClr val="008000"/>
                </a:solidFill>
              </a:rPr>
              <a:t> K) for 10 M</a:t>
            </a:r>
            <a:r>
              <a:rPr lang="en-GB" sz="2000" baseline="-25000" dirty="0">
                <a:solidFill>
                  <a:srgbClr val="008000"/>
                </a:solidFill>
                <a:sym typeface="Wingdings 2" pitchFamily="18" charset="2"/>
              </a:rPr>
              <a:t></a:t>
            </a:r>
            <a:r>
              <a:rPr lang="en-GB" sz="2000" dirty="0">
                <a:solidFill>
                  <a:srgbClr val="008000"/>
                </a:solidFill>
              </a:rPr>
              <a:t> </a:t>
            </a:r>
          </a:p>
          <a:p>
            <a:pPr marL="742950" lvl="1" indent="-285750" algn="l">
              <a:spcBef>
                <a:spcPct val="20000"/>
              </a:spcBef>
              <a:buFontTx/>
              <a:buChar char="•"/>
            </a:pPr>
            <a:r>
              <a:rPr lang="en-GB" sz="2000" dirty="0">
                <a:solidFill>
                  <a:srgbClr val="008000"/>
                </a:solidFill>
              </a:rPr>
              <a:t>10 </a:t>
            </a:r>
            <a:r>
              <a:rPr lang="en-GB" sz="2000" dirty="0" err="1">
                <a:solidFill>
                  <a:srgbClr val="008000"/>
                </a:solidFill>
              </a:rPr>
              <a:t>eV</a:t>
            </a:r>
            <a:r>
              <a:rPr lang="en-GB" sz="2000" dirty="0">
                <a:solidFill>
                  <a:srgbClr val="008000"/>
                </a:solidFill>
              </a:rPr>
              <a:t> (10</a:t>
            </a:r>
            <a:r>
              <a:rPr lang="en-GB" sz="2000" baseline="30000" dirty="0">
                <a:solidFill>
                  <a:srgbClr val="008000"/>
                </a:solidFill>
              </a:rPr>
              <a:t>5</a:t>
            </a:r>
            <a:r>
              <a:rPr lang="en-GB" sz="2000" dirty="0">
                <a:solidFill>
                  <a:srgbClr val="008000"/>
                </a:solidFill>
              </a:rPr>
              <a:t> K) for 10</a:t>
            </a:r>
            <a:r>
              <a:rPr lang="en-GB" sz="2000" baseline="30000" dirty="0">
                <a:solidFill>
                  <a:srgbClr val="008000"/>
                </a:solidFill>
              </a:rPr>
              <a:t>8</a:t>
            </a:r>
            <a:r>
              <a:rPr lang="en-GB" sz="2000" dirty="0">
                <a:solidFill>
                  <a:srgbClr val="008000"/>
                </a:solidFill>
              </a:rPr>
              <a:t> M</a:t>
            </a:r>
            <a:r>
              <a:rPr lang="en-GB" sz="2000" baseline="-25000" dirty="0">
                <a:solidFill>
                  <a:srgbClr val="008000"/>
                </a:solidFill>
                <a:sym typeface="Wingdings 2" pitchFamily="18" charset="2"/>
              </a:rPr>
              <a:t> </a:t>
            </a:r>
          </a:p>
          <a:p>
            <a:pPr marL="342900" indent="-342900" algn="l">
              <a:spcBef>
                <a:spcPct val="20000"/>
              </a:spcBef>
            </a:pPr>
            <a:endParaRPr lang="en-GB" dirty="0">
              <a:solidFill>
                <a:srgbClr val="008000"/>
              </a:solidFill>
            </a:endParaRPr>
          </a:p>
        </p:txBody>
      </p:sp>
      <p:sp>
        <p:nvSpPr>
          <p:cNvPr id="29699" name="Rectangle 3"/>
          <p:cNvSpPr>
            <a:spLocks noChangeArrowheads="1"/>
          </p:cNvSpPr>
          <p:nvPr/>
        </p:nvSpPr>
        <p:spPr bwMode="auto">
          <a:xfrm>
            <a:off x="685800" y="12065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r>
              <a:rPr lang="en-GB" sz="4400" b="1" dirty="0">
                <a:solidFill>
                  <a:srgbClr val="FFCC00"/>
                </a:solidFill>
              </a:rPr>
              <a:t> </a:t>
            </a:r>
            <a:r>
              <a:rPr lang="en-GB" sz="4400" b="1" dirty="0">
                <a:solidFill>
                  <a:srgbClr val="008000"/>
                </a:solidFill>
              </a:rPr>
              <a:t>Spectra of accretion flow: disc</a:t>
            </a:r>
          </a:p>
        </p:txBody>
      </p:sp>
      <p:sp>
        <p:nvSpPr>
          <p:cNvPr id="29703" name="Oval 7"/>
          <p:cNvSpPr>
            <a:spLocks noChangeAspect="1" noChangeArrowheads="1"/>
          </p:cNvSpPr>
          <p:nvPr/>
        </p:nvSpPr>
        <p:spPr bwMode="auto">
          <a:xfrm>
            <a:off x="4876800" y="1743075"/>
            <a:ext cx="3962400" cy="1143000"/>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9702" name="Oval 6"/>
          <p:cNvSpPr>
            <a:spLocks noChangeAspect="1" noChangeArrowheads="1"/>
          </p:cNvSpPr>
          <p:nvPr/>
        </p:nvSpPr>
        <p:spPr bwMode="auto">
          <a:xfrm>
            <a:off x="5489575" y="1935163"/>
            <a:ext cx="2736850" cy="787400"/>
          </a:xfrm>
          <a:prstGeom prst="ellipse">
            <a:avLst/>
          </a:prstGeom>
          <a:solidFill>
            <a:srgbClr val="FFFF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9701" name="Oval 5"/>
          <p:cNvSpPr>
            <a:spLocks noChangeArrowheads="1"/>
          </p:cNvSpPr>
          <p:nvPr/>
        </p:nvSpPr>
        <p:spPr bwMode="auto">
          <a:xfrm>
            <a:off x="6008688" y="2047875"/>
            <a:ext cx="1698625" cy="490538"/>
          </a:xfrm>
          <a:prstGeom prst="ellipse">
            <a:avLst/>
          </a:prstGeom>
          <a:solidFill>
            <a:srgbClr val="00B0F0"/>
          </a:solidFill>
          <a:ln>
            <a:solidFill>
              <a:srgbClr val="00B0F0"/>
            </a:solidFill>
          </a:ln>
          <a:effectLst/>
          <a:extLst/>
        </p:spPr>
        <p:txBody>
          <a:bodyPr wrap="none" anchor="ctr"/>
          <a:lstStyle/>
          <a:p>
            <a:endParaRPr lang="en-GB"/>
          </a:p>
        </p:txBody>
      </p:sp>
      <p:sp>
        <p:nvSpPr>
          <p:cNvPr id="29705" name="Oval 9"/>
          <p:cNvSpPr>
            <a:spLocks noChangeAspect="1" noChangeArrowheads="1"/>
          </p:cNvSpPr>
          <p:nvPr/>
        </p:nvSpPr>
        <p:spPr bwMode="auto">
          <a:xfrm>
            <a:off x="6456363" y="2182813"/>
            <a:ext cx="803275" cy="23177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9707" name="Line 11"/>
          <p:cNvSpPr>
            <a:spLocks noChangeShapeType="1"/>
          </p:cNvSpPr>
          <p:nvPr/>
        </p:nvSpPr>
        <p:spPr bwMode="auto">
          <a:xfrm flipV="1">
            <a:off x="5624513" y="3962400"/>
            <a:ext cx="0" cy="1600200"/>
          </a:xfrm>
          <a:prstGeom prst="line">
            <a:avLst/>
          </a:prstGeom>
          <a:noFill/>
          <a:ln w="3810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9708" name="Line 12"/>
          <p:cNvSpPr>
            <a:spLocks noChangeShapeType="1"/>
          </p:cNvSpPr>
          <p:nvPr/>
        </p:nvSpPr>
        <p:spPr bwMode="auto">
          <a:xfrm>
            <a:off x="5624513" y="5562600"/>
            <a:ext cx="2362200" cy="0"/>
          </a:xfrm>
          <a:prstGeom prst="line">
            <a:avLst/>
          </a:prstGeom>
          <a:noFill/>
          <a:ln w="3810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9709" name="Freeform 13"/>
          <p:cNvSpPr>
            <a:spLocks/>
          </p:cNvSpPr>
          <p:nvPr/>
        </p:nvSpPr>
        <p:spPr bwMode="auto">
          <a:xfrm>
            <a:off x="5776913" y="4343400"/>
            <a:ext cx="914400" cy="990600"/>
          </a:xfrm>
          <a:custGeom>
            <a:avLst/>
            <a:gdLst>
              <a:gd name="T0" fmla="*/ 0 w 576"/>
              <a:gd name="T1" fmla="*/ 624 h 624"/>
              <a:gd name="T2" fmla="*/ 432 w 576"/>
              <a:gd name="T3" fmla="*/ 0 h 624"/>
              <a:gd name="T4" fmla="*/ 576 w 576"/>
              <a:gd name="T5" fmla="*/ 624 h 624"/>
            </a:gdLst>
            <a:ahLst/>
            <a:cxnLst>
              <a:cxn ang="0">
                <a:pos x="T0" y="T1"/>
              </a:cxn>
              <a:cxn ang="0">
                <a:pos x="T2" y="T3"/>
              </a:cxn>
              <a:cxn ang="0">
                <a:pos x="T4" y="T5"/>
              </a:cxn>
            </a:cxnLst>
            <a:rect l="0" t="0" r="r" b="b"/>
            <a:pathLst>
              <a:path w="576" h="624">
                <a:moveTo>
                  <a:pt x="0" y="624"/>
                </a:moveTo>
                <a:cubicBezTo>
                  <a:pt x="168" y="312"/>
                  <a:pt x="336" y="0"/>
                  <a:pt x="432" y="0"/>
                </a:cubicBezTo>
                <a:cubicBezTo>
                  <a:pt x="528" y="0"/>
                  <a:pt x="552" y="312"/>
                  <a:pt x="576" y="624"/>
                </a:cubicBezTo>
              </a:path>
            </a:pathLst>
          </a:custGeom>
          <a:noFill/>
          <a:ln w="381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9710" name="Freeform 14"/>
          <p:cNvSpPr>
            <a:spLocks/>
          </p:cNvSpPr>
          <p:nvPr/>
        </p:nvSpPr>
        <p:spPr bwMode="auto">
          <a:xfrm>
            <a:off x="6081713" y="4191000"/>
            <a:ext cx="914400" cy="990600"/>
          </a:xfrm>
          <a:custGeom>
            <a:avLst/>
            <a:gdLst>
              <a:gd name="T0" fmla="*/ 0 w 576"/>
              <a:gd name="T1" fmla="*/ 624 h 624"/>
              <a:gd name="T2" fmla="*/ 432 w 576"/>
              <a:gd name="T3" fmla="*/ 0 h 624"/>
              <a:gd name="T4" fmla="*/ 576 w 576"/>
              <a:gd name="T5" fmla="*/ 624 h 624"/>
            </a:gdLst>
            <a:ahLst/>
            <a:cxnLst>
              <a:cxn ang="0">
                <a:pos x="T0" y="T1"/>
              </a:cxn>
              <a:cxn ang="0">
                <a:pos x="T2" y="T3"/>
              </a:cxn>
              <a:cxn ang="0">
                <a:pos x="T4" y="T5"/>
              </a:cxn>
            </a:cxnLst>
            <a:rect l="0" t="0" r="r" b="b"/>
            <a:pathLst>
              <a:path w="576" h="624">
                <a:moveTo>
                  <a:pt x="0" y="624"/>
                </a:moveTo>
                <a:cubicBezTo>
                  <a:pt x="168" y="312"/>
                  <a:pt x="336" y="0"/>
                  <a:pt x="432" y="0"/>
                </a:cubicBezTo>
                <a:cubicBezTo>
                  <a:pt x="528" y="0"/>
                  <a:pt x="552" y="312"/>
                  <a:pt x="576" y="624"/>
                </a:cubicBezTo>
              </a:path>
            </a:pathLst>
          </a:custGeom>
          <a:noFill/>
          <a:ln w="38100">
            <a:solidFill>
              <a:srgbClr val="FFFF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9711" name="Freeform 15"/>
          <p:cNvSpPr>
            <a:spLocks/>
          </p:cNvSpPr>
          <p:nvPr/>
        </p:nvSpPr>
        <p:spPr bwMode="auto">
          <a:xfrm>
            <a:off x="6386513" y="4114800"/>
            <a:ext cx="914400" cy="990600"/>
          </a:xfrm>
          <a:custGeom>
            <a:avLst/>
            <a:gdLst>
              <a:gd name="T0" fmla="*/ 0 w 576"/>
              <a:gd name="T1" fmla="*/ 624 h 624"/>
              <a:gd name="T2" fmla="*/ 432 w 576"/>
              <a:gd name="T3" fmla="*/ 0 h 624"/>
              <a:gd name="T4" fmla="*/ 576 w 576"/>
              <a:gd name="T5" fmla="*/ 624 h 624"/>
            </a:gdLst>
            <a:ahLst/>
            <a:cxnLst>
              <a:cxn ang="0">
                <a:pos x="T0" y="T1"/>
              </a:cxn>
              <a:cxn ang="0">
                <a:pos x="T2" y="T3"/>
              </a:cxn>
              <a:cxn ang="0">
                <a:pos x="T4" y="T5"/>
              </a:cxn>
            </a:cxnLst>
            <a:rect l="0" t="0" r="r" b="b"/>
            <a:pathLst>
              <a:path w="576" h="624">
                <a:moveTo>
                  <a:pt x="0" y="624"/>
                </a:moveTo>
                <a:cubicBezTo>
                  <a:pt x="168" y="312"/>
                  <a:pt x="336" y="0"/>
                  <a:pt x="432" y="0"/>
                </a:cubicBezTo>
                <a:cubicBezTo>
                  <a:pt x="528" y="0"/>
                  <a:pt x="552" y="312"/>
                  <a:pt x="576" y="624"/>
                </a:cubicBezTo>
              </a:path>
            </a:pathLst>
          </a:custGeom>
          <a:noFill/>
          <a:ln w="38100">
            <a:solidFill>
              <a:srgbClr val="00B0F0"/>
            </a:solidFill>
            <a:round/>
            <a:headEnd/>
            <a:tailEnd/>
          </a:ln>
          <a:effectLst/>
          <a:extLst/>
        </p:spPr>
        <p:txBody>
          <a:bodyPr/>
          <a:lstStyle/>
          <a:p>
            <a:endParaRPr lang="en-GB"/>
          </a:p>
        </p:txBody>
      </p:sp>
      <p:sp>
        <p:nvSpPr>
          <p:cNvPr id="29712" name="Freeform 16"/>
          <p:cNvSpPr>
            <a:spLocks/>
          </p:cNvSpPr>
          <p:nvPr/>
        </p:nvSpPr>
        <p:spPr bwMode="auto">
          <a:xfrm>
            <a:off x="5776913" y="3733800"/>
            <a:ext cx="1587500" cy="1524000"/>
          </a:xfrm>
          <a:custGeom>
            <a:avLst/>
            <a:gdLst>
              <a:gd name="T0" fmla="*/ 0 w 1000"/>
              <a:gd name="T1" fmla="*/ 960 h 960"/>
              <a:gd name="T2" fmla="*/ 336 w 1000"/>
              <a:gd name="T3" fmla="*/ 309 h 960"/>
              <a:gd name="T4" fmla="*/ 640 w 1000"/>
              <a:gd name="T5" fmla="*/ 112 h 960"/>
              <a:gd name="T6" fmla="*/ 896 w 1000"/>
              <a:gd name="T7" fmla="*/ 136 h 960"/>
              <a:gd name="T8" fmla="*/ 1000 w 1000"/>
              <a:gd name="T9" fmla="*/ 928 h 960"/>
            </a:gdLst>
            <a:ahLst/>
            <a:cxnLst>
              <a:cxn ang="0">
                <a:pos x="T0" y="T1"/>
              </a:cxn>
              <a:cxn ang="0">
                <a:pos x="T2" y="T3"/>
              </a:cxn>
              <a:cxn ang="0">
                <a:pos x="T4" y="T5"/>
              </a:cxn>
              <a:cxn ang="0">
                <a:pos x="T6" y="T7"/>
              </a:cxn>
              <a:cxn ang="0">
                <a:pos x="T8" y="T9"/>
              </a:cxn>
            </a:cxnLst>
            <a:rect l="0" t="0" r="r" b="b"/>
            <a:pathLst>
              <a:path w="1000" h="960">
                <a:moveTo>
                  <a:pt x="0" y="960"/>
                </a:moveTo>
                <a:cubicBezTo>
                  <a:pt x="96" y="705"/>
                  <a:pt x="229" y="450"/>
                  <a:pt x="336" y="309"/>
                </a:cubicBezTo>
                <a:cubicBezTo>
                  <a:pt x="443" y="168"/>
                  <a:pt x="547" y="141"/>
                  <a:pt x="640" y="112"/>
                </a:cubicBezTo>
                <a:cubicBezTo>
                  <a:pt x="733" y="83"/>
                  <a:pt x="836" y="0"/>
                  <a:pt x="896" y="136"/>
                </a:cubicBezTo>
                <a:cubicBezTo>
                  <a:pt x="956" y="272"/>
                  <a:pt x="978" y="763"/>
                  <a:pt x="1000" y="928"/>
                </a:cubicBezTo>
              </a:path>
            </a:pathLst>
          </a:custGeom>
          <a:noFill/>
          <a:ln w="38100">
            <a:solidFill>
              <a:schemeClr val="bg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9713" name="Text Box 17"/>
          <p:cNvSpPr txBox="1">
            <a:spLocks noChangeArrowheads="1"/>
          </p:cNvSpPr>
          <p:nvPr/>
        </p:nvSpPr>
        <p:spPr bwMode="auto">
          <a:xfrm>
            <a:off x="5700713" y="5653088"/>
            <a:ext cx="25146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sz="1800">
                <a:solidFill>
                  <a:schemeClr val="bg1"/>
                </a:solidFill>
              </a:rPr>
              <a:t>Log </a:t>
            </a:r>
            <a:r>
              <a:rPr lang="en-GB" sz="1800">
                <a:solidFill>
                  <a:schemeClr val="bg1"/>
                </a:solidFill>
                <a:latin typeface="Symbol" pitchFamily="18" charset="2"/>
              </a:rPr>
              <a:t>n</a:t>
            </a:r>
          </a:p>
        </p:txBody>
      </p:sp>
      <p:sp>
        <p:nvSpPr>
          <p:cNvPr id="29714" name="Text Box 18"/>
          <p:cNvSpPr txBox="1">
            <a:spLocks noChangeArrowheads="1"/>
          </p:cNvSpPr>
          <p:nvPr/>
        </p:nvSpPr>
        <p:spPr bwMode="auto">
          <a:xfrm rot="-5400000">
            <a:off x="4031457" y="4426743"/>
            <a:ext cx="2514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sz="1800">
                <a:solidFill>
                  <a:schemeClr val="bg1"/>
                </a:solidFill>
              </a:rPr>
              <a:t>Log  </a:t>
            </a:r>
            <a:r>
              <a:rPr lang="en-GB" sz="1800">
                <a:solidFill>
                  <a:schemeClr val="bg1"/>
                </a:solidFill>
                <a:latin typeface="Symbol" pitchFamily="18" charset="2"/>
              </a:rPr>
              <a:t>n</a:t>
            </a:r>
            <a:r>
              <a:rPr lang="en-GB" sz="1800">
                <a:solidFill>
                  <a:schemeClr val="bg1"/>
                </a:solidFill>
              </a:rPr>
              <a:t> f(</a:t>
            </a:r>
            <a:r>
              <a:rPr lang="en-GB" sz="1800">
                <a:solidFill>
                  <a:schemeClr val="bg1"/>
                </a:solidFill>
                <a:latin typeface="Symbol" pitchFamily="18" charset="2"/>
              </a:rPr>
              <a:t>n) </a:t>
            </a:r>
          </a:p>
        </p:txBody>
      </p:sp>
    </p:spTree>
    <p:extLst>
      <p:ext uri="{BB962C8B-B14F-4D97-AF65-F5344CB8AC3E}">
        <p14:creationId xmlns:p14="http://schemas.microsoft.com/office/powerpoint/2010/main" val="767291920"/>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bwMode="auto">
          <a:xfrm>
            <a:off x="4789488" y="1363663"/>
            <a:ext cx="4049712" cy="5240337"/>
          </a:xfrm>
          <a:prstGeom prst="rect">
            <a:avLst/>
          </a:prstGeom>
          <a:solidFill>
            <a:schemeClr val="tx1"/>
          </a:solidFill>
          <a:ln>
            <a:noFill/>
          </a:ln>
          <a:effectLst/>
          <a:extLst/>
        </p:spPr>
        <p:txBody>
          <a:bodyPr vert="horz" wrap="none" lIns="90000" tIns="46800" rIns="90000" bIns="468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Times New Roman" pitchFamily="18" charset="0"/>
            </a:endParaRPr>
          </a:p>
        </p:txBody>
      </p:sp>
      <p:sp>
        <p:nvSpPr>
          <p:cNvPr id="29698" name="Rectangle 2"/>
          <p:cNvSpPr>
            <a:spLocks noChangeArrowheads="1"/>
          </p:cNvSpPr>
          <p:nvPr/>
        </p:nvSpPr>
        <p:spPr bwMode="auto">
          <a:xfrm>
            <a:off x="250825" y="1935163"/>
            <a:ext cx="4554538" cy="4313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lgn="l">
              <a:lnSpc>
                <a:spcPct val="90000"/>
              </a:lnSpc>
              <a:spcBef>
                <a:spcPct val="20000"/>
              </a:spcBef>
              <a:buFontTx/>
              <a:buChar char="•"/>
            </a:pPr>
            <a:r>
              <a:rPr lang="en-GB" dirty="0">
                <a:solidFill>
                  <a:srgbClr val="008000"/>
                </a:solidFill>
              </a:rPr>
              <a:t>Differential </a:t>
            </a:r>
            <a:r>
              <a:rPr lang="en-GB" dirty="0" err="1">
                <a:solidFill>
                  <a:srgbClr val="008000"/>
                </a:solidFill>
              </a:rPr>
              <a:t>Keplerian</a:t>
            </a:r>
            <a:r>
              <a:rPr lang="en-GB" dirty="0">
                <a:solidFill>
                  <a:srgbClr val="008000"/>
                </a:solidFill>
              </a:rPr>
              <a:t> rotation</a:t>
            </a:r>
          </a:p>
          <a:p>
            <a:pPr marL="342900" indent="-342900" algn="l">
              <a:spcBef>
                <a:spcPct val="20000"/>
              </a:spcBef>
              <a:buFontTx/>
              <a:buChar char="•"/>
            </a:pPr>
            <a:r>
              <a:rPr lang="en-GB" dirty="0">
                <a:solidFill>
                  <a:srgbClr val="008000"/>
                </a:solidFill>
              </a:rPr>
              <a:t>Viscosity B: gravity </a:t>
            </a:r>
            <a:r>
              <a:rPr lang="en-GB" dirty="0">
                <a:solidFill>
                  <a:srgbClr val="008000"/>
                </a:solidFill>
                <a:sym typeface="Symbol" pitchFamily="18" charset="2"/>
              </a:rPr>
              <a:t> </a:t>
            </a:r>
            <a:r>
              <a:rPr lang="en-GB" dirty="0">
                <a:solidFill>
                  <a:srgbClr val="008000"/>
                </a:solidFill>
              </a:rPr>
              <a:t>heat </a:t>
            </a:r>
          </a:p>
          <a:p>
            <a:pPr marL="342900" indent="-342900" algn="l">
              <a:spcBef>
                <a:spcPct val="20000"/>
              </a:spcBef>
              <a:buFontTx/>
              <a:buChar char="•"/>
            </a:pPr>
            <a:r>
              <a:rPr lang="en-GB" dirty="0">
                <a:solidFill>
                  <a:srgbClr val="008000"/>
                </a:solidFill>
              </a:rPr>
              <a:t>Thermal emission: </a:t>
            </a:r>
            <a:r>
              <a:rPr lang="en-GB" i="1" dirty="0">
                <a:solidFill>
                  <a:srgbClr val="008000"/>
                </a:solidFill>
              </a:rPr>
              <a:t>L </a:t>
            </a:r>
            <a:r>
              <a:rPr lang="en-GB" dirty="0">
                <a:solidFill>
                  <a:srgbClr val="008000"/>
                </a:solidFill>
              </a:rPr>
              <a:t>= </a:t>
            </a:r>
            <a:r>
              <a:rPr lang="en-GB" i="1" dirty="0">
                <a:solidFill>
                  <a:srgbClr val="008000"/>
                </a:solidFill>
              </a:rPr>
              <a:t>A</a:t>
            </a:r>
            <a:r>
              <a:rPr lang="en-GB" i="1" dirty="0">
                <a:solidFill>
                  <a:srgbClr val="008000"/>
                </a:solidFill>
                <a:latin typeface="Symbol" pitchFamily="18" charset="2"/>
              </a:rPr>
              <a:t>s</a:t>
            </a:r>
            <a:r>
              <a:rPr lang="en-GB" i="1" dirty="0">
                <a:solidFill>
                  <a:srgbClr val="008000"/>
                </a:solidFill>
              </a:rPr>
              <a:t>T</a:t>
            </a:r>
            <a:r>
              <a:rPr lang="en-GB" baseline="30000" dirty="0">
                <a:solidFill>
                  <a:srgbClr val="008000"/>
                </a:solidFill>
              </a:rPr>
              <a:t>4</a:t>
            </a:r>
            <a:endParaRPr lang="en-GB" dirty="0">
              <a:solidFill>
                <a:srgbClr val="008000"/>
              </a:solidFill>
            </a:endParaRPr>
          </a:p>
          <a:p>
            <a:pPr marL="342900" indent="-342900" algn="l">
              <a:spcBef>
                <a:spcPct val="20000"/>
              </a:spcBef>
              <a:buFontTx/>
              <a:buChar char="•"/>
            </a:pPr>
            <a:r>
              <a:rPr lang="en-GB" dirty="0">
                <a:solidFill>
                  <a:srgbClr val="008000"/>
                </a:solidFill>
              </a:rPr>
              <a:t>Temperature increases inwards until minimum radius </a:t>
            </a:r>
            <a:r>
              <a:rPr lang="en-GB" i="1" dirty="0" err="1">
                <a:solidFill>
                  <a:srgbClr val="008000"/>
                </a:solidFill>
              </a:rPr>
              <a:t>R</a:t>
            </a:r>
            <a:r>
              <a:rPr lang="en-GB" baseline="-25000" dirty="0" err="1">
                <a:solidFill>
                  <a:srgbClr val="008000"/>
                </a:solidFill>
              </a:rPr>
              <a:t>lso</a:t>
            </a:r>
            <a:r>
              <a:rPr lang="en-GB" dirty="0">
                <a:solidFill>
                  <a:srgbClr val="008000"/>
                </a:solidFill>
              </a:rPr>
              <a:t>(a</a:t>
            </a:r>
            <a:r>
              <a:rPr lang="en-GB" baseline="-25000" dirty="0">
                <a:solidFill>
                  <a:srgbClr val="008000"/>
                </a:solidFill>
              </a:rPr>
              <a:t>*</a:t>
            </a:r>
            <a:r>
              <a:rPr lang="en-GB" dirty="0">
                <a:solidFill>
                  <a:srgbClr val="008000"/>
                </a:solidFill>
              </a:rPr>
              <a:t>) For a</a:t>
            </a:r>
            <a:r>
              <a:rPr lang="en-GB" baseline="-25000" dirty="0">
                <a:solidFill>
                  <a:srgbClr val="008000"/>
                </a:solidFill>
              </a:rPr>
              <a:t>*</a:t>
            </a:r>
            <a:r>
              <a:rPr lang="en-GB" dirty="0">
                <a:solidFill>
                  <a:srgbClr val="008000"/>
                </a:solidFill>
              </a:rPr>
              <a:t>=0 and </a:t>
            </a:r>
            <a:r>
              <a:rPr lang="en-GB" i="1" dirty="0" err="1">
                <a:solidFill>
                  <a:srgbClr val="008000"/>
                </a:solidFill>
              </a:rPr>
              <a:t>L</a:t>
            </a:r>
            <a:r>
              <a:rPr lang="en-GB" dirty="0" err="1">
                <a:solidFill>
                  <a:srgbClr val="008000"/>
                </a:solidFill>
              </a:rPr>
              <a:t>~</a:t>
            </a:r>
            <a:r>
              <a:rPr lang="en-GB" i="1" dirty="0" err="1">
                <a:solidFill>
                  <a:srgbClr val="008000"/>
                </a:solidFill>
              </a:rPr>
              <a:t>L</a:t>
            </a:r>
            <a:r>
              <a:rPr lang="en-GB" baseline="-25000" dirty="0" err="1">
                <a:solidFill>
                  <a:srgbClr val="008000"/>
                </a:solidFill>
              </a:rPr>
              <a:t>Edd</a:t>
            </a:r>
            <a:r>
              <a:rPr lang="en-GB" dirty="0">
                <a:solidFill>
                  <a:srgbClr val="008000"/>
                </a:solidFill>
              </a:rPr>
              <a:t> </a:t>
            </a:r>
            <a:r>
              <a:rPr lang="en-GB" i="1" dirty="0" err="1">
                <a:solidFill>
                  <a:srgbClr val="008000"/>
                </a:solidFill>
              </a:rPr>
              <a:t>T</a:t>
            </a:r>
            <a:r>
              <a:rPr lang="en-GB" baseline="-25000" dirty="0" err="1">
                <a:solidFill>
                  <a:srgbClr val="008000"/>
                </a:solidFill>
              </a:rPr>
              <a:t>max</a:t>
            </a:r>
            <a:r>
              <a:rPr lang="en-GB" dirty="0">
                <a:solidFill>
                  <a:srgbClr val="008000"/>
                </a:solidFill>
              </a:rPr>
              <a:t> is</a:t>
            </a:r>
          </a:p>
          <a:p>
            <a:pPr marL="742950" lvl="1" indent="-285750" algn="l">
              <a:spcBef>
                <a:spcPct val="20000"/>
              </a:spcBef>
              <a:buFontTx/>
              <a:buChar char="•"/>
            </a:pPr>
            <a:r>
              <a:rPr lang="en-GB" sz="2000" dirty="0">
                <a:solidFill>
                  <a:srgbClr val="008000"/>
                </a:solidFill>
              </a:rPr>
              <a:t>1</a:t>
            </a:r>
            <a:r>
              <a:rPr lang="en-GB" sz="2000" dirty="0">
                <a:solidFill>
                  <a:srgbClr val="008000"/>
                </a:solidFill>
                <a:sym typeface="Symbol" pitchFamily="18" charset="2"/>
              </a:rPr>
              <a:t> </a:t>
            </a:r>
            <a:r>
              <a:rPr lang="en-GB" sz="2000" dirty="0" err="1">
                <a:solidFill>
                  <a:srgbClr val="008000"/>
                </a:solidFill>
              </a:rPr>
              <a:t>keV</a:t>
            </a:r>
            <a:r>
              <a:rPr lang="en-GB" sz="2000" dirty="0">
                <a:solidFill>
                  <a:srgbClr val="008000"/>
                </a:solidFill>
              </a:rPr>
              <a:t> (10</a:t>
            </a:r>
            <a:r>
              <a:rPr lang="en-GB" sz="2000" baseline="30000" dirty="0">
                <a:solidFill>
                  <a:srgbClr val="008000"/>
                </a:solidFill>
              </a:rPr>
              <a:t>7</a:t>
            </a:r>
            <a:r>
              <a:rPr lang="en-GB" sz="2000" dirty="0">
                <a:solidFill>
                  <a:srgbClr val="008000"/>
                </a:solidFill>
              </a:rPr>
              <a:t> K) for 10 M</a:t>
            </a:r>
            <a:r>
              <a:rPr lang="en-GB" sz="2000" baseline="-25000" dirty="0">
                <a:solidFill>
                  <a:srgbClr val="008000"/>
                </a:solidFill>
                <a:sym typeface="Wingdings 2" pitchFamily="18" charset="2"/>
              </a:rPr>
              <a:t></a:t>
            </a:r>
            <a:r>
              <a:rPr lang="en-GB" sz="2000" dirty="0">
                <a:solidFill>
                  <a:srgbClr val="008000"/>
                </a:solidFill>
              </a:rPr>
              <a:t> </a:t>
            </a:r>
          </a:p>
          <a:p>
            <a:pPr marL="742950" lvl="1" indent="-285750" algn="l">
              <a:spcBef>
                <a:spcPct val="20000"/>
              </a:spcBef>
              <a:buFontTx/>
              <a:buChar char="•"/>
            </a:pPr>
            <a:r>
              <a:rPr lang="en-GB" sz="2000" dirty="0">
                <a:solidFill>
                  <a:srgbClr val="008000"/>
                </a:solidFill>
              </a:rPr>
              <a:t>10 </a:t>
            </a:r>
            <a:r>
              <a:rPr lang="en-GB" sz="2000" dirty="0" err="1">
                <a:solidFill>
                  <a:srgbClr val="008000"/>
                </a:solidFill>
              </a:rPr>
              <a:t>eV</a:t>
            </a:r>
            <a:r>
              <a:rPr lang="en-GB" sz="2000" dirty="0">
                <a:solidFill>
                  <a:srgbClr val="008000"/>
                </a:solidFill>
              </a:rPr>
              <a:t> (10</a:t>
            </a:r>
            <a:r>
              <a:rPr lang="en-GB" sz="2000" baseline="30000" dirty="0">
                <a:solidFill>
                  <a:srgbClr val="008000"/>
                </a:solidFill>
              </a:rPr>
              <a:t>5</a:t>
            </a:r>
            <a:r>
              <a:rPr lang="en-GB" sz="2000" dirty="0">
                <a:solidFill>
                  <a:srgbClr val="008000"/>
                </a:solidFill>
              </a:rPr>
              <a:t> K) for 10</a:t>
            </a:r>
            <a:r>
              <a:rPr lang="en-GB" sz="2000" baseline="30000" dirty="0">
                <a:solidFill>
                  <a:srgbClr val="008000"/>
                </a:solidFill>
              </a:rPr>
              <a:t>8</a:t>
            </a:r>
            <a:r>
              <a:rPr lang="en-GB" sz="2000" dirty="0">
                <a:solidFill>
                  <a:srgbClr val="008000"/>
                </a:solidFill>
              </a:rPr>
              <a:t> M</a:t>
            </a:r>
            <a:r>
              <a:rPr lang="en-GB" sz="2000" baseline="-25000" dirty="0">
                <a:solidFill>
                  <a:srgbClr val="008000"/>
                </a:solidFill>
                <a:sym typeface="Wingdings 2" pitchFamily="18" charset="2"/>
              </a:rPr>
              <a:t> </a:t>
            </a:r>
          </a:p>
          <a:p>
            <a:pPr marL="342900" indent="-342900" algn="l">
              <a:spcBef>
                <a:spcPct val="20000"/>
              </a:spcBef>
              <a:buFontTx/>
              <a:buChar char="•"/>
            </a:pPr>
            <a:r>
              <a:rPr lang="en-GB" dirty="0">
                <a:solidFill>
                  <a:srgbClr val="008000"/>
                </a:solidFill>
              </a:rPr>
              <a:t>Maximum spin </a:t>
            </a:r>
            <a:r>
              <a:rPr lang="en-GB" i="1" dirty="0" err="1">
                <a:solidFill>
                  <a:srgbClr val="008000"/>
                </a:solidFill>
              </a:rPr>
              <a:t>T</a:t>
            </a:r>
            <a:r>
              <a:rPr lang="en-GB" baseline="-25000" dirty="0" err="1">
                <a:solidFill>
                  <a:srgbClr val="008000"/>
                </a:solidFill>
              </a:rPr>
              <a:t>max</a:t>
            </a:r>
            <a:r>
              <a:rPr lang="en-GB" dirty="0">
                <a:solidFill>
                  <a:srgbClr val="008000"/>
                </a:solidFill>
              </a:rPr>
              <a:t> is 3x higher at same total luminosity</a:t>
            </a:r>
          </a:p>
          <a:p>
            <a:pPr marL="342900" indent="-342900" algn="l">
              <a:spcBef>
                <a:spcPct val="20000"/>
              </a:spcBef>
            </a:pPr>
            <a:endParaRPr lang="en-GB" dirty="0">
              <a:solidFill>
                <a:srgbClr val="008000"/>
              </a:solidFill>
            </a:endParaRPr>
          </a:p>
        </p:txBody>
      </p:sp>
      <p:sp>
        <p:nvSpPr>
          <p:cNvPr id="29699" name="Rectangle 3"/>
          <p:cNvSpPr>
            <a:spLocks noChangeArrowheads="1"/>
          </p:cNvSpPr>
          <p:nvPr/>
        </p:nvSpPr>
        <p:spPr bwMode="auto">
          <a:xfrm>
            <a:off x="685800" y="12065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r>
              <a:rPr lang="en-GB" sz="4400" b="1" dirty="0">
                <a:solidFill>
                  <a:srgbClr val="FFCC00"/>
                </a:solidFill>
              </a:rPr>
              <a:t> </a:t>
            </a:r>
            <a:r>
              <a:rPr lang="en-GB" sz="4400" b="1" dirty="0">
                <a:solidFill>
                  <a:srgbClr val="008000"/>
                </a:solidFill>
              </a:rPr>
              <a:t>Spectra of accretion flow: disc</a:t>
            </a:r>
          </a:p>
        </p:txBody>
      </p:sp>
      <p:sp>
        <p:nvSpPr>
          <p:cNvPr id="29703" name="Oval 7"/>
          <p:cNvSpPr>
            <a:spLocks noChangeAspect="1" noChangeArrowheads="1"/>
          </p:cNvSpPr>
          <p:nvPr/>
        </p:nvSpPr>
        <p:spPr bwMode="auto">
          <a:xfrm>
            <a:off x="4876800" y="1743075"/>
            <a:ext cx="3962400" cy="1143000"/>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9702" name="Oval 6"/>
          <p:cNvSpPr>
            <a:spLocks noChangeAspect="1" noChangeArrowheads="1"/>
          </p:cNvSpPr>
          <p:nvPr/>
        </p:nvSpPr>
        <p:spPr bwMode="auto">
          <a:xfrm>
            <a:off x="5489575" y="1935163"/>
            <a:ext cx="2736850" cy="787400"/>
          </a:xfrm>
          <a:prstGeom prst="ellipse">
            <a:avLst/>
          </a:prstGeom>
          <a:solidFill>
            <a:srgbClr val="FFFF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9705" name="Oval 9"/>
          <p:cNvSpPr>
            <a:spLocks noChangeAspect="1" noChangeArrowheads="1"/>
          </p:cNvSpPr>
          <p:nvPr/>
        </p:nvSpPr>
        <p:spPr bwMode="auto">
          <a:xfrm>
            <a:off x="8299450" y="4417931"/>
            <a:ext cx="539750" cy="15573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9707" name="Line 11"/>
          <p:cNvSpPr>
            <a:spLocks noChangeShapeType="1"/>
          </p:cNvSpPr>
          <p:nvPr/>
        </p:nvSpPr>
        <p:spPr bwMode="auto">
          <a:xfrm flipV="1">
            <a:off x="5624513" y="3962400"/>
            <a:ext cx="0" cy="1600200"/>
          </a:xfrm>
          <a:prstGeom prst="line">
            <a:avLst/>
          </a:prstGeom>
          <a:noFill/>
          <a:ln w="3810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9708" name="Line 12"/>
          <p:cNvSpPr>
            <a:spLocks noChangeShapeType="1"/>
          </p:cNvSpPr>
          <p:nvPr/>
        </p:nvSpPr>
        <p:spPr bwMode="auto">
          <a:xfrm>
            <a:off x="5624513" y="5562600"/>
            <a:ext cx="2362200" cy="0"/>
          </a:xfrm>
          <a:prstGeom prst="line">
            <a:avLst/>
          </a:prstGeom>
          <a:noFill/>
          <a:ln w="3810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9709" name="Freeform 13"/>
          <p:cNvSpPr>
            <a:spLocks/>
          </p:cNvSpPr>
          <p:nvPr/>
        </p:nvSpPr>
        <p:spPr bwMode="auto">
          <a:xfrm>
            <a:off x="5776913" y="4343400"/>
            <a:ext cx="914400" cy="990600"/>
          </a:xfrm>
          <a:custGeom>
            <a:avLst/>
            <a:gdLst>
              <a:gd name="T0" fmla="*/ 0 w 576"/>
              <a:gd name="T1" fmla="*/ 624 h 624"/>
              <a:gd name="T2" fmla="*/ 432 w 576"/>
              <a:gd name="T3" fmla="*/ 0 h 624"/>
              <a:gd name="T4" fmla="*/ 576 w 576"/>
              <a:gd name="T5" fmla="*/ 624 h 624"/>
            </a:gdLst>
            <a:ahLst/>
            <a:cxnLst>
              <a:cxn ang="0">
                <a:pos x="T0" y="T1"/>
              </a:cxn>
              <a:cxn ang="0">
                <a:pos x="T2" y="T3"/>
              </a:cxn>
              <a:cxn ang="0">
                <a:pos x="T4" y="T5"/>
              </a:cxn>
            </a:cxnLst>
            <a:rect l="0" t="0" r="r" b="b"/>
            <a:pathLst>
              <a:path w="576" h="624">
                <a:moveTo>
                  <a:pt x="0" y="624"/>
                </a:moveTo>
                <a:cubicBezTo>
                  <a:pt x="168" y="312"/>
                  <a:pt x="336" y="0"/>
                  <a:pt x="432" y="0"/>
                </a:cubicBezTo>
                <a:cubicBezTo>
                  <a:pt x="528" y="0"/>
                  <a:pt x="552" y="312"/>
                  <a:pt x="576" y="624"/>
                </a:cubicBezTo>
              </a:path>
            </a:pathLst>
          </a:custGeom>
          <a:noFill/>
          <a:ln w="381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9710" name="Freeform 14"/>
          <p:cNvSpPr>
            <a:spLocks/>
          </p:cNvSpPr>
          <p:nvPr/>
        </p:nvSpPr>
        <p:spPr bwMode="auto">
          <a:xfrm>
            <a:off x="6081713" y="4191000"/>
            <a:ext cx="914400" cy="990600"/>
          </a:xfrm>
          <a:custGeom>
            <a:avLst/>
            <a:gdLst>
              <a:gd name="T0" fmla="*/ 0 w 576"/>
              <a:gd name="T1" fmla="*/ 624 h 624"/>
              <a:gd name="T2" fmla="*/ 432 w 576"/>
              <a:gd name="T3" fmla="*/ 0 h 624"/>
              <a:gd name="T4" fmla="*/ 576 w 576"/>
              <a:gd name="T5" fmla="*/ 624 h 624"/>
            </a:gdLst>
            <a:ahLst/>
            <a:cxnLst>
              <a:cxn ang="0">
                <a:pos x="T0" y="T1"/>
              </a:cxn>
              <a:cxn ang="0">
                <a:pos x="T2" y="T3"/>
              </a:cxn>
              <a:cxn ang="0">
                <a:pos x="T4" y="T5"/>
              </a:cxn>
            </a:cxnLst>
            <a:rect l="0" t="0" r="r" b="b"/>
            <a:pathLst>
              <a:path w="576" h="624">
                <a:moveTo>
                  <a:pt x="0" y="624"/>
                </a:moveTo>
                <a:cubicBezTo>
                  <a:pt x="168" y="312"/>
                  <a:pt x="336" y="0"/>
                  <a:pt x="432" y="0"/>
                </a:cubicBezTo>
                <a:cubicBezTo>
                  <a:pt x="528" y="0"/>
                  <a:pt x="552" y="312"/>
                  <a:pt x="576" y="624"/>
                </a:cubicBezTo>
              </a:path>
            </a:pathLst>
          </a:custGeom>
          <a:noFill/>
          <a:ln w="38100">
            <a:solidFill>
              <a:srgbClr val="FFFF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9711" name="Freeform 15"/>
          <p:cNvSpPr>
            <a:spLocks/>
          </p:cNvSpPr>
          <p:nvPr/>
        </p:nvSpPr>
        <p:spPr bwMode="auto">
          <a:xfrm>
            <a:off x="6729413" y="4019550"/>
            <a:ext cx="914400" cy="990600"/>
          </a:xfrm>
          <a:custGeom>
            <a:avLst/>
            <a:gdLst>
              <a:gd name="T0" fmla="*/ 0 w 576"/>
              <a:gd name="T1" fmla="*/ 624 h 624"/>
              <a:gd name="T2" fmla="*/ 432 w 576"/>
              <a:gd name="T3" fmla="*/ 0 h 624"/>
              <a:gd name="T4" fmla="*/ 576 w 576"/>
              <a:gd name="T5" fmla="*/ 624 h 624"/>
            </a:gdLst>
            <a:ahLst/>
            <a:cxnLst>
              <a:cxn ang="0">
                <a:pos x="T0" y="T1"/>
              </a:cxn>
              <a:cxn ang="0">
                <a:pos x="T2" y="T3"/>
              </a:cxn>
              <a:cxn ang="0">
                <a:pos x="T4" y="T5"/>
              </a:cxn>
            </a:cxnLst>
            <a:rect l="0" t="0" r="r" b="b"/>
            <a:pathLst>
              <a:path w="576" h="624">
                <a:moveTo>
                  <a:pt x="0" y="624"/>
                </a:moveTo>
                <a:cubicBezTo>
                  <a:pt x="168" y="312"/>
                  <a:pt x="336" y="0"/>
                  <a:pt x="432" y="0"/>
                </a:cubicBezTo>
                <a:cubicBezTo>
                  <a:pt x="528" y="0"/>
                  <a:pt x="552" y="312"/>
                  <a:pt x="576" y="624"/>
                </a:cubicBezTo>
              </a:path>
            </a:pathLst>
          </a:custGeom>
          <a:noFill/>
          <a:ln w="38100">
            <a:solidFill>
              <a:srgbClr val="CC3399"/>
            </a:solidFill>
            <a:round/>
            <a:headEnd/>
            <a:tailEnd/>
          </a:ln>
          <a:effectLst/>
          <a:extLst>
            <a:ext uri="{909E8E84-426E-40dd-AFC4-6F175D3DCCD1}">
              <a14:hiddenFill xmlns:a14="http://schemas.microsoft.com/office/drawing/2010/main">
                <a:solidFill>
                  <a:srgbClr val="0000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9712" name="Freeform 16"/>
          <p:cNvSpPr>
            <a:spLocks/>
          </p:cNvSpPr>
          <p:nvPr/>
        </p:nvSpPr>
        <p:spPr bwMode="auto">
          <a:xfrm>
            <a:off x="5776913" y="3744316"/>
            <a:ext cx="1949427" cy="1513484"/>
          </a:xfrm>
          <a:custGeom>
            <a:avLst/>
            <a:gdLst>
              <a:gd name="T0" fmla="*/ 0 w 1000"/>
              <a:gd name="T1" fmla="*/ 960 h 960"/>
              <a:gd name="T2" fmla="*/ 336 w 1000"/>
              <a:gd name="T3" fmla="*/ 309 h 960"/>
              <a:gd name="T4" fmla="*/ 640 w 1000"/>
              <a:gd name="T5" fmla="*/ 112 h 960"/>
              <a:gd name="T6" fmla="*/ 896 w 1000"/>
              <a:gd name="T7" fmla="*/ 136 h 960"/>
              <a:gd name="T8" fmla="*/ 1000 w 1000"/>
              <a:gd name="T9" fmla="*/ 928 h 960"/>
              <a:gd name="connsiteX0" fmla="*/ 0 w 11235"/>
              <a:gd name="connsiteY0" fmla="*/ 9931 h 9931"/>
              <a:gd name="connsiteX1" fmla="*/ 3360 w 11235"/>
              <a:gd name="connsiteY1" fmla="*/ 3150 h 9931"/>
              <a:gd name="connsiteX2" fmla="*/ 6400 w 11235"/>
              <a:gd name="connsiteY2" fmla="*/ 1098 h 9931"/>
              <a:gd name="connsiteX3" fmla="*/ 11120 w 11235"/>
              <a:gd name="connsiteY3" fmla="*/ 598 h 9931"/>
              <a:gd name="connsiteX4" fmla="*/ 10000 w 11235"/>
              <a:gd name="connsiteY4" fmla="*/ 9598 h 9931"/>
              <a:gd name="connsiteX0" fmla="*/ 0 w 10930"/>
              <a:gd name="connsiteY0" fmla="*/ 10000 h 10000"/>
              <a:gd name="connsiteX1" fmla="*/ 2991 w 10930"/>
              <a:gd name="connsiteY1" fmla="*/ 3172 h 10000"/>
              <a:gd name="connsiteX2" fmla="*/ 5696 w 10930"/>
              <a:gd name="connsiteY2" fmla="*/ 1106 h 10000"/>
              <a:gd name="connsiteX3" fmla="*/ 9898 w 10930"/>
              <a:gd name="connsiteY3" fmla="*/ 602 h 10000"/>
              <a:gd name="connsiteX4" fmla="*/ 10930 w 10930"/>
              <a:gd name="connsiteY4" fmla="*/ 9539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30" h="10000">
                <a:moveTo>
                  <a:pt x="0" y="10000"/>
                </a:moveTo>
                <a:cubicBezTo>
                  <a:pt x="854" y="7326"/>
                  <a:pt x="2038" y="4651"/>
                  <a:pt x="2991" y="3172"/>
                </a:cubicBezTo>
                <a:cubicBezTo>
                  <a:pt x="3943" y="1693"/>
                  <a:pt x="4546" y="1534"/>
                  <a:pt x="5696" y="1106"/>
                </a:cubicBezTo>
                <a:cubicBezTo>
                  <a:pt x="6847" y="678"/>
                  <a:pt x="9364" y="-825"/>
                  <a:pt x="9898" y="602"/>
                </a:cubicBezTo>
                <a:cubicBezTo>
                  <a:pt x="10432" y="2028"/>
                  <a:pt x="10734" y="7808"/>
                  <a:pt x="10930" y="9539"/>
                </a:cubicBezTo>
              </a:path>
            </a:pathLst>
          </a:custGeom>
          <a:noFill/>
          <a:ln w="38100">
            <a:solidFill>
              <a:schemeClr val="bg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9713" name="Text Box 17"/>
          <p:cNvSpPr txBox="1">
            <a:spLocks noChangeArrowheads="1"/>
          </p:cNvSpPr>
          <p:nvPr/>
        </p:nvSpPr>
        <p:spPr bwMode="auto">
          <a:xfrm>
            <a:off x="5700713" y="5653088"/>
            <a:ext cx="25146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sz="1800">
                <a:solidFill>
                  <a:schemeClr val="bg1"/>
                </a:solidFill>
              </a:rPr>
              <a:t>Log </a:t>
            </a:r>
            <a:r>
              <a:rPr lang="en-GB" sz="1800">
                <a:solidFill>
                  <a:schemeClr val="bg1"/>
                </a:solidFill>
                <a:latin typeface="Symbol" pitchFamily="18" charset="2"/>
              </a:rPr>
              <a:t>n</a:t>
            </a:r>
          </a:p>
        </p:txBody>
      </p:sp>
      <p:sp>
        <p:nvSpPr>
          <p:cNvPr id="29714" name="Text Box 18"/>
          <p:cNvSpPr txBox="1">
            <a:spLocks noChangeArrowheads="1"/>
          </p:cNvSpPr>
          <p:nvPr/>
        </p:nvSpPr>
        <p:spPr bwMode="auto">
          <a:xfrm rot="-5400000">
            <a:off x="4031457" y="4426743"/>
            <a:ext cx="2514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sz="1800">
                <a:solidFill>
                  <a:schemeClr val="bg1"/>
                </a:solidFill>
              </a:rPr>
              <a:t>Log  </a:t>
            </a:r>
            <a:r>
              <a:rPr lang="en-GB" sz="1800">
                <a:solidFill>
                  <a:schemeClr val="bg1"/>
                </a:solidFill>
                <a:latin typeface="Symbol" pitchFamily="18" charset="2"/>
              </a:rPr>
              <a:t>n</a:t>
            </a:r>
            <a:r>
              <a:rPr lang="en-GB" sz="1800">
                <a:solidFill>
                  <a:schemeClr val="bg1"/>
                </a:solidFill>
              </a:rPr>
              <a:t> f(</a:t>
            </a:r>
            <a:r>
              <a:rPr lang="en-GB" sz="1800">
                <a:solidFill>
                  <a:schemeClr val="bg1"/>
                </a:solidFill>
                <a:latin typeface="Symbol" pitchFamily="18" charset="2"/>
              </a:rPr>
              <a:t>n) </a:t>
            </a:r>
          </a:p>
        </p:txBody>
      </p:sp>
      <p:sp>
        <p:nvSpPr>
          <p:cNvPr id="18" name="Freeform 15"/>
          <p:cNvSpPr>
            <a:spLocks/>
          </p:cNvSpPr>
          <p:nvPr/>
        </p:nvSpPr>
        <p:spPr bwMode="auto">
          <a:xfrm>
            <a:off x="6386513" y="4114800"/>
            <a:ext cx="914400" cy="990600"/>
          </a:xfrm>
          <a:custGeom>
            <a:avLst/>
            <a:gdLst>
              <a:gd name="T0" fmla="*/ 0 w 576"/>
              <a:gd name="T1" fmla="*/ 624 h 624"/>
              <a:gd name="T2" fmla="*/ 432 w 576"/>
              <a:gd name="T3" fmla="*/ 0 h 624"/>
              <a:gd name="T4" fmla="*/ 576 w 576"/>
              <a:gd name="T5" fmla="*/ 624 h 624"/>
            </a:gdLst>
            <a:ahLst/>
            <a:cxnLst>
              <a:cxn ang="0">
                <a:pos x="T0" y="T1"/>
              </a:cxn>
              <a:cxn ang="0">
                <a:pos x="T2" y="T3"/>
              </a:cxn>
              <a:cxn ang="0">
                <a:pos x="T4" y="T5"/>
              </a:cxn>
            </a:cxnLst>
            <a:rect l="0" t="0" r="r" b="b"/>
            <a:pathLst>
              <a:path w="576" h="624">
                <a:moveTo>
                  <a:pt x="0" y="624"/>
                </a:moveTo>
                <a:cubicBezTo>
                  <a:pt x="168" y="312"/>
                  <a:pt x="336" y="0"/>
                  <a:pt x="432" y="0"/>
                </a:cubicBezTo>
                <a:cubicBezTo>
                  <a:pt x="528" y="0"/>
                  <a:pt x="552" y="312"/>
                  <a:pt x="576" y="624"/>
                </a:cubicBezTo>
              </a:path>
            </a:pathLst>
          </a:custGeom>
          <a:noFill/>
          <a:ln w="38100">
            <a:solidFill>
              <a:srgbClr val="00B0F0"/>
            </a:solidFill>
            <a:round/>
            <a:headEnd/>
            <a:tailEnd/>
          </a:ln>
          <a:effectLst/>
          <a:extLst/>
        </p:spPr>
        <p:txBody>
          <a:bodyPr/>
          <a:lstStyle/>
          <a:p>
            <a:endParaRPr lang="en-GB"/>
          </a:p>
        </p:txBody>
      </p:sp>
      <p:sp>
        <p:nvSpPr>
          <p:cNvPr id="19" name="Oval 5"/>
          <p:cNvSpPr>
            <a:spLocks noChangeArrowheads="1"/>
          </p:cNvSpPr>
          <p:nvPr/>
        </p:nvSpPr>
        <p:spPr bwMode="auto">
          <a:xfrm>
            <a:off x="6008688" y="2047875"/>
            <a:ext cx="1698625" cy="490538"/>
          </a:xfrm>
          <a:prstGeom prst="ellipse">
            <a:avLst/>
          </a:prstGeom>
          <a:solidFill>
            <a:srgbClr val="00B0F0"/>
          </a:solidFill>
          <a:ln>
            <a:solidFill>
              <a:srgbClr val="00B0F0"/>
            </a:solidFill>
          </a:ln>
          <a:effectLst/>
          <a:extLst/>
        </p:spPr>
        <p:txBody>
          <a:bodyPr wrap="none" anchor="ctr"/>
          <a:lstStyle/>
          <a:p>
            <a:endParaRPr lang="en-GB"/>
          </a:p>
        </p:txBody>
      </p:sp>
      <p:sp>
        <p:nvSpPr>
          <p:cNvPr id="29701" name="Oval 5"/>
          <p:cNvSpPr>
            <a:spLocks noChangeArrowheads="1"/>
          </p:cNvSpPr>
          <p:nvPr/>
        </p:nvSpPr>
        <p:spPr bwMode="auto">
          <a:xfrm>
            <a:off x="6364288" y="2151459"/>
            <a:ext cx="958850" cy="283370"/>
          </a:xfrm>
          <a:prstGeom prst="ellipse">
            <a:avLst/>
          </a:prstGeom>
          <a:solidFill>
            <a:srgbClr val="CC3399"/>
          </a:solidFill>
          <a:ln>
            <a:noFill/>
          </a:ln>
          <a:effectLst/>
          <a:extLst/>
        </p:spPr>
        <p:txBody>
          <a:bodyPr wrap="none" anchor="ctr"/>
          <a:lstStyle/>
          <a:p>
            <a:endParaRPr lang="en-GB"/>
          </a:p>
        </p:txBody>
      </p:sp>
      <p:sp>
        <p:nvSpPr>
          <p:cNvPr id="21" name="Oval 9"/>
          <p:cNvSpPr>
            <a:spLocks noChangeAspect="1" noChangeArrowheads="1"/>
          </p:cNvSpPr>
          <p:nvPr/>
        </p:nvSpPr>
        <p:spPr bwMode="auto">
          <a:xfrm>
            <a:off x="6575426" y="2182813"/>
            <a:ext cx="506170" cy="146049"/>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Tree>
    <p:extLst>
      <p:ext uri="{BB962C8B-B14F-4D97-AF65-F5344CB8AC3E}">
        <p14:creationId xmlns:p14="http://schemas.microsoft.com/office/powerpoint/2010/main" val="2134628335"/>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bwMode="auto">
          <a:xfrm>
            <a:off x="4789488" y="1363663"/>
            <a:ext cx="4049712" cy="5240337"/>
          </a:xfrm>
          <a:prstGeom prst="rect">
            <a:avLst/>
          </a:prstGeom>
          <a:solidFill>
            <a:schemeClr val="tx1"/>
          </a:solidFill>
          <a:ln>
            <a:noFill/>
          </a:ln>
          <a:effectLst/>
          <a:extLst/>
        </p:spPr>
        <p:txBody>
          <a:bodyPr vert="horz" wrap="none" lIns="90000" tIns="46800" rIns="90000" bIns="468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Times New Roman" pitchFamily="18" charset="0"/>
            </a:endParaRPr>
          </a:p>
        </p:txBody>
      </p:sp>
      <p:sp>
        <p:nvSpPr>
          <p:cNvPr id="29698" name="Rectangle 2"/>
          <p:cNvSpPr>
            <a:spLocks noChangeArrowheads="1"/>
          </p:cNvSpPr>
          <p:nvPr/>
        </p:nvSpPr>
        <p:spPr bwMode="auto">
          <a:xfrm>
            <a:off x="250825" y="1935163"/>
            <a:ext cx="4554538" cy="4313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lgn="l">
              <a:lnSpc>
                <a:spcPct val="90000"/>
              </a:lnSpc>
              <a:spcBef>
                <a:spcPct val="20000"/>
              </a:spcBef>
              <a:buFontTx/>
              <a:buChar char="•"/>
            </a:pPr>
            <a:r>
              <a:rPr lang="en-GB" dirty="0">
                <a:solidFill>
                  <a:srgbClr val="008000"/>
                </a:solidFill>
              </a:rPr>
              <a:t>Differential </a:t>
            </a:r>
            <a:r>
              <a:rPr lang="en-GB" dirty="0" err="1">
                <a:solidFill>
                  <a:srgbClr val="008000"/>
                </a:solidFill>
              </a:rPr>
              <a:t>Keplerian</a:t>
            </a:r>
            <a:r>
              <a:rPr lang="en-GB" dirty="0">
                <a:solidFill>
                  <a:srgbClr val="008000"/>
                </a:solidFill>
              </a:rPr>
              <a:t> rotation</a:t>
            </a:r>
          </a:p>
          <a:p>
            <a:pPr marL="342900" indent="-342900" algn="l">
              <a:spcBef>
                <a:spcPct val="20000"/>
              </a:spcBef>
              <a:buFontTx/>
              <a:buChar char="•"/>
            </a:pPr>
            <a:r>
              <a:rPr lang="en-GB" dirty="0">
                <a:solidFill>
                  <a:srgbClr val="008000"/>
                </a:solidFill>
              </a:rPr>
              <a:t>Viscosity B: gravity </a:t>
            </a:r>
            <a:r>
              <a:rPr lang="en-GB" dirty="0">
                <a:solidFill>
                  <a:srgbClr val="008000"/>
                </a:solidFill>
                <a:sym typeface="Symbol" pitchFamily="18" charset="2"/>
              </a:rPr>
              <a:t> </a:t>
            </a:r>
            <a:r>
              <a:rPr lang="en-GB" dirty="0">
                <a:solidFill>
                  <a:srgbClr val="008000"/>
                </a:solidFill>
              </a:rPr>
              <a:t>heat </a:t>
            </a:r>
          </a:p>
          <a:p>
            <a:pPr marL="342900" indent="-342900" algn="l">
              <a:spcBef>
                <a:spcPct val="20000"/>
              </a:spcBef>
              <a:buFontTx/>
              <a:buChar char="•"/>
            </a:pPr>
            <a:r>
              <a:rPr lang="en-GB" dirty="0">
                <a:solidFill>
                  <a:srgbClr val="008000"/>
                </a:solidFill>
              </a:rPr>
              <a:t>Thermal emission: </a:t>
            </a:r>
            <a:r>
              <a:rPr lang="en-GB" i="1" dirty="0">
                <a:solidFill>
                  <a:srgbClr val="008000"/>
                </a:solidFill>
              </a:rPr>
              <a:t>L </a:t>
            </a:r>
            <a:r>
              <a:rPr lang="en-GB" dirty="0">
                <a:solidFill>
                  <a:srgbClr val="008000"/>
                </a:solidFill>
              </a:rPr>
              <a:t>= </a:t>
            </a:r>
            <a:r>
              <a:rPr lang="en-GB" i="1" dirty="0">
                <a:solidFill>
                  <a:srgbClr val="008000"/>
                </a:solidFill>
              </a:rPr>
              <a:t>A</a:t>
            </a:r>
            <a:r>
              <a:rPr lang="en-GB" i="1" dirty="0">
                <a:solidFill>
                  <a:srgbClr val="008000"/>
                </a:solidFill>
                <a:latin typeface="Symbol" pitchFamily="18" charset="2"/>
              </a:rPr>
              <a:t>s</a:t>
            </a:r>
            <a:r>
              <a:rPr lang="en-GB" i="1" dirty="0">
                <a:solidFill>
                  <a:srgbClr val="008000"/>
                </a:solidFill>
              </a:rPr>
              <a:t>T</a:t>
            </a:r>
            <a:r>
              <a:rPr lang="en-GB" baseline="30000" dirty="0">
                <a:solidFill>
                  <a:srgbClr val="008000"/>
                </a:solidFill>
              </a:rPr>
              <a:t>4</a:t>
            </a:r>
            <a:endParaRPr lang="en-GB" dirty="0">
              <a:solidFill>
                <a:srgbClr val="008000"/>
              </a:solidFill>
            </a:endParaRPr>
          </a:p>
          <a:p>
            <a:pPr marL="342900" indent="-342900" algn="l">
              <a:spcBef>
                <a:spcPct val="20000"/>
              </a:spcBef>
              <a:buFontTx/>
              <a:buChar char="•"/>
            </a:pPr>
            <a:r>
              <a:rPr lang="en-GB" dirty="0">
                <a:solidFill>
                  <a:srgbClr val="008000"/>
                </a:solidFill>
              </a:rPr>
              <a:t>Temperature increases inwards until minimum radius </a:t>
            </a:r>
            <a:r>
              <a:rPr lang="en-GB" i="1" dirty="0" err="1">
                <a:solidFill>
                  <a:srgbClr val="008000"/>
                </a:solidFill>
              </a:rPr>
              <a:t>R</a:t>
            </a:r>
            <a:r>
              <a:rPr lang="en-GB" baseline="-25000" dirty="0" err="1">
                <a:solidFill>
                  <a:srgbClr val="008000"/>
                </a:solidFill>
              </a:rPr>
              <a:t>lso</a:t>
            </a:r>
            <a:r>
              <a:rPr lang="en-GB" dirty="0">
                <a:solidFill>
                  <a:srgbClr val="008000"/>
                </a:solidFill>
              </a:rPr>
              <a:t>(a</a:t>
            </a:r>
            <a:r>
              <a:rPr lang="en-GB" baseline="-25000" dirty="0">
                <a:solidFill>
                  <a:srgbClr val="008000"/>
                </a:solidFill>
              </a:rPr>
              <a:t>*</a:t>
            </a:r>
            <a:r>
              <a:rPr lang="en-GB" dirty="0">
                <a:solidFill>
                  <a:srgbClr val="008000"/>
                </a:solidFill>
              </a:rPr>
              <a:t>) For a</a:t>
            </a:r>
            <a:r>
              <a:rPr lang="en-GB" baseline="-25000" dirty="0">
                <a:solidFill>
                  <a:srgbClr val="008000"/>
                </a:solidFill>
              </a:rPr>
              <a:t>*</a:t>
            </a:r>
            <a:r>
              <a:rPr lang="en-GB" dirty="0">
                <a:solidFill>
                  <a:srgbClr val="008000"/>
                </a:solidFill>
              </a:rPr>
              <a:t>=0 and </a:t>
            </a:r>
            <a:r>
              <a:rPr lang="en-GB" i="1" dirty="0" err="1">
                <a:solidFill>
                  <a:srgbClr val="008000"/>
                </a:solidFill>
              </a:rPr>
              <a:t>L</a:t>
            </a:r>
            <a:r>
              <a:rPr lang="en-GB" dirty="0" err="1">
                <a:solidFill>
                  <a:srgbClr val="008000"/>
                </a:solidFill>
              </a:rPr>
              <a:t>~</a:t>
            </a:r>
            <a:r>
              <a:rPr lang="en-GB" i="1" dirty="0" err="1">
                <a:solidFill>
                  <a:srgbClr val="008000"/>
                </a:solidFill>
              </a:rPr>
              <a:t>L</a:t>
            </a:r>
            <a:r>
              <a:rPr lang="en-GB" baseline="-25000" dirty="0" err="1">
                <a:solidFill>
                  <a:srgbClr val="008000"/>
                </a:solidFill>
              </a:rPr>
              <a:t>Edd</a:t>
            </a:r>
            <a:r>
              <a:rPr lang="en-GB" dirty="0">
                <a:solidFill>
                  <a:srgbClr val="008000"/>
                </a:solidFill>
              </a:rPr>
              <a:t> </a:t>
            </a:r>
            <a:r>
              <a:rPr lang="en-GB" i="1" dirty="0" err="1">
                <a:solidFill>
                  <a:srgbClr val="008000"/>
                </a:solidFill>
              </a:rPr>
              <a:t>T</a:t>
            </a:r>
            <a:r>
              <a:rPr lang="en-GB" baseline="-25000" dirty="0" err="1">
                <a:solidFill>
                  <a:srgbClr val="008000"/>
                </a:solidFill>
              </a:rPr>
              <a:t>max</a:t>
            </a:r>
            <a:r>
              <a:rPr lang="en-GB" dirty="0">
                <a:solidFill>
                  <a:srgbClr val="008000"/>
                </a:solidFill>
              </a:rPr>
              <a:t> is</a:t>
            </a:r>
          </a:p>
          <a:p>
            <a:pPr marL="742950" lvl="1" indent="-285750" algn="l">
              <a:spcBef>
                <a:spcPct val="20000"/>
              </a:spcBef>
              <a:buFontTx/>
              <a:buChar char="•"/>
            </a:pPr>
            <a:r>
              <a:rPr lang="en-GB" sz="2000" dirty="0">
                <a:solidFill>
                  <a:srgbClr val="008000"/>
                </a:solidFill>
              </a:rPr>
              <a:t>1</a:t>
            </a:r>
            <a:r>
              <a:rPr lang="en-GB" sz="2000" dirty="0">
                <a:solidFill>
                  <a:srgbClr val="008000"/>
                </a:solidFill>
                <a:sym typeface="Symbol" pitchFamily="18" charset="2"/>
              </a:rPr>
              <a:t> </a:t>
            </a:r>
            <a:r>
              <a:rPr lang="en-GB" sz="2000" dirty="0" err="1">
                <a:solidFill>
                  <a:srgbClr val="008000"/>
                </a:solidFill>
              </a:rPr>
              <a:t>keV</a:t>
            </a:r>
            <a:r>
              <a:rPr lang="en-GB" sz="2000" dirty="0">
                <a:solidFill>
                  <a:srgbClr val="008000"/>
                </a:solidFill>
              </a:rPr>
              <a:t> (10</a:t>
            </a:r>
            <a:r>
              <a:rPr lang="en-GB" sz="2000" baseline="30000" dirty="0">
                <a:solidFill>
                  <a:srgbClr val="008000"/>
                </a:solidFill>
              </a:rPr>
              <a:t>7</a:t>
            </a:r>
            <a:r>
              <a:rPr lang="en-GB" sz="2000" dirty="0">
                <a:solidFill>
                  <a:srgbClr val="008000"/>
                </a:solidFill>
              </a:rPr>
              <a:t> K) for 10 M</a:t>
            </a:r>
            <a:r>
              <a:rPr lang="en-GB" sz="2000" baseline="-25000" dirty="0">
                <a:solidFill>
                  <a:srgbClr val="008000"/>
                </a:solidFill>
                <a:sym typeface="Wingdings 2" pitchFamily="18" charset="2"/>
              </a:rPr>
              <a:t></a:t>
            </a:r>
            <a:r>
              <a:rPr lang="en-GB" sz="2000" dirty="0">
                <a:solidFill>
                  <a:srgbClr val="008000"/>
                </a:solidFill>
              </a:rPr>
              <a:t> </a:t>
            </a:r>
          </a:p>
          <a:p>
            <a:pPr marL="742950" lvl="1" indent="-285750" algn="l">
              <a:spcBef>
                <a:spcPct val="20000"/>
              </a:spcBef>
              <a:buFontTx/>
              <a:buChar char="•"/>
            </a:pPr>
            <a:r>
              <a:rPr lang="en-GB" sz="2000" dirty="0">
                <a:solidFill>
                  <a:srgbClr val="008000"/>
                </a:solidFill>
              </a:rPr>
              <a:t>10 </a:t>
            </a:r>
            <a:r>
              <a:rPr lang="en-GB" sz="2000" dirty="0" err="1">
                <a:solidFill>
                  <a:srgbClr val="008000"/>
                </a:solidFill>
              </a:rPr>
              <a:t>eV</a:t>
            </a:r>
            <a:r>
              <a:rPr lang="en-GB" sz="2000" dirty="0">
                <a:solidFill>
                  <a:srgbClr val="008000"/>
                </a:solidFill>
              </a:rPr>
              <a:t> (10</a:t>
            </a:r>
            <a:r>
              <a:rPr lang="en-GB" sz="2000" baseline="30000" dirty="0">
                <a:solidFill>
                  <a:srgbClr val="008000"/>
                </a:solidFill>
              </a:rPr>
              <a:t>5</a:t>
            </a:r>
            <a:r>
              <a:rPr lang="en-GB" sz="2000" dirty="0">
                <a:solidFill>
                  <a:srgbClr val="008000"/>
                </a:solidFill>
              </a:rPr>
              <a:t> K) for 10</a:t>
            </a:r>
            <a:r>
              <a:rPr lang="en-GB" sz="2000" baseline="30000" dirty="0">
                <a:solidFill>
                  <a:srgbClr val="008000"/>
                </a:solidFill>
              </a:rPr>
              <a:t>8</a:t>
            </a:r>
            <a:r>
              <a:rPr lang="en-GB" sz="2000" dirty="0">
                <a:solidFill>
                  <a:srgbClr val="008000"/>
                </a:solidFill>
              </a:rPr>
              <a:t> M</a:t>
            </a:r>
            <a:r>
              <a:rPr lang="en-GB" sz="2000" baseline="-25000" dirty="0">
                <a:solidFill>
                  <a:srgbClr val="008000"/>
                </a:solidFill>
                <a:sym typeface="Wingdings 2" pitchFamily="18" charset="2"/>
              </a:rPr>
              <a:t> </a:t>
            </a:r>
          </a:p>
          <a:p>
            <a:pPr marL="342900" indent="-342900" algn="l">
              <a:spcBef>
                <a:spcPct val="20000"/>
              </a:spcBef>
              <a:buFontTx/>
              <a:buChar char="•"/>
            </a:pPr>
            <a:r>
              <a:rPr lang="en-GB" dirty="0">
                <a:solidFill>
                  <a:srgbClr val="008000"/>
                </a:solidFill>
              </a:rPr>
              <a:t>Maximum spin </a:t>
            </a:r>
            <a:r>
              <a:rPr lang="en-GB" i="1" dirty="0" err="1">
                <a:solidFill>
                  <a:srgbClr val="008000"/>
                </a:solidFill>
              </a:rPr>
              <a:t>T</a:t>
            </a:r>
            <a:r>
              <a:rPr lang="en-GB" baseline="-25000" dirty="0" err="1">
                <a:solidFill>
                  <a:srgbClr val="008000"/>
                </a:solidFill>
              </a:rPr>
              <a:t>max</a:t>
            </a:r>
            <a:r>
              <a:rPr lang="en-GB" dirty="0">
                <a:solidFill>
                  <a:srgbClr val="008000"/>
                </a:solidFill>
              </a:rPr>
              <a:t> is 3x higher at same total luminosity</a:t>
            </a:r>
          </a:p>
          <a:p>
            <a:pPr marL="342900" indent="-342900" algn="l">
              <a:spcBef>
                <a:spcPct val="20000"/>
              </a:spcBef>
            </a:pPr>
            <a:endParaRPr lang="en-GB" dirty="0">
              <a:solidFill>
                <a:srgbClr val="008000"/>
              </a:solidFill>
            </a:endParaRPr>
          </a:p>
        </p:txBody>
      </p:sp>
      <p:sp>
        <p:nvSpPr>
          <p:cNvPr id="29699" name="Rectangle 3"/>
          <p:cNvSpPr>
            <a:spLocks noChangeArrowheads="1"/>
          </p:cNvSpPr>
          <p:nvPr/>
        </p:nvSpPr>
        <p:spPr bwMode="auto">
          <a:xfrm>
            <a:off x="685800" y="12065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r>
              <a:rPr lang="en-GB" sz="4400" b="1" dirty="0">
                <a:solidFill>
                  <a:srgbClr val="FFCC00"/>
                </a:solidFill>
              </a:rPr>
              <a:t> </a:t>
            </a:r>
            <a:r>
              <a:rPr lang="en-GB" sz="4400" b="1" dirty="0">
                <a:solidFill>
                  <a:srgbClr val="008000"/>
                </a:solidFill>
              </a:rPr>
              <a:t>Spectra of accretion flow: disc</a:t>
            </a:r>
          </a:p>
        </p:txBody>
      </p:sp>
      <p:sp>
        <p:nvSpPr>
          <p:cNvPr id="29703" name="Oval 7"/>
          <p:cNvSpPr>
            <a:spLocks noChangeAspect="1" noChangeArrowheads="1"/>
          </p:cNvSpPr>
          <p:nvPr/>
        </p:nvSpPr>
        <p:spPr bwMode="auto">
          <a:xfrm>
            <a:off x="4876800" y="1743075"/>
            <a:ext cx="3962400" cy="1143000"/>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9702" name="Oval 6"/>
          <p:cNvSpPr>
            <a:spLocks noChangeAspect="1" noChangeArrowheads="1"/>
          </p:cNvSpPr>
          <p:nvPr/>
        </p:nvSpPr>
        <p:spPr bwMode="auto">
          <a:xfrm>
            <a:off x="5489575" y="1935163"/>
            <a:ext cx="2736850" cy="787400"/>
          </a:xfrm>
          <a:prstGeom prst="ellipse">
            <a:avLst/>
          </a:prstGeom>
          <a:solidFill>
            <a:srgbClr val="FFFF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9705" name="Oval 9"/>
          <p:cNvSpPr>
            <a:spLocks noChangeAspect="1" noChangeArrowheads="1"/>
          </p:cNvSpPr>
          <p:nvPr/>
        </p:nvSpPr>
        <p:spPr bwMode="auto">
          <a:xfrm>
            <a:off x="8375650" y="4113131"/>
            <a:ext cx="539750" cy="15573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9707" name="Line 11"/>
          <p:cNvSpPr>
            <a:spLocks noChangeShapeType="1"/>
          </p:cNvSpPr>
          <p:nvPr/>
        </p:nvSpPr>
        <p:spPr bwMode="auto">
          <a:xfrm flipV="1">
            <a:off x="5624513" y="3962400"/>
            <a:ext cx="0" cy="1600200"/>
          </a:xfrm>
          <a:prstGeom prst="line">
            <a:avLst/>
          </a:prstGeom>
          <a:noFill/>
          <a:ln w="3810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9708" name="Line 12"/>
          <p:cNvSpPr>
            <a:spLocks noChangeShapeType="1"/>
          </p:cNvSpPr>
          <p:nvPr/>
        </p:nvSpPr>
        <p:spPr bwMode="auto">
          <a:xfrm>
            <a:off x="5624513" y="5562600"/>
            <a:ext cx="2362200" cy="0"/>
          </a:xfrm>
          <a:prstGeom prst="line">
            <a:avLst/>
          </a:prstGeom>
          <a:noFill/>
          <a:ln w="3810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9709" name="Freeform 13"/>
          <p:cNvSpPr>
            <a:spLocks/>
          </p:cNvSpPr>
          <p:nvPr/>
        </p:nvSpPr>
        <p:spPr bwMode="auto">
          <a:xfrm>
            <a:off x="5853113" y="4038600"/>
            <a:ext cx="914400" cy="990600"/>
          </a:xfrm>
          <a:custGeom>
            <a:avLst/>
            <a:gdLst>
              <a:gd name="T0" fmla="*/ 0 w 576"/>
              <a:gd name="T1" fmla="*/ 624 h 624"/>
              <a:gd name="T2" fmla="*/ 432 w 576"/>
              <a:gd name="T3" fmla="*/ 0 h 624"/>
              <a:gd name="T4" fmla="*/ 576 w 576"/>
              <a:gd name="T5" fmla="*/ 624 h 624"/>
            </a:gdLst>
            <a:ahLst/>
            <a:cxnLst>
              <a:cxn ang="0">
                <a:pos x="T0" y="T1"/>
              </a:cxn>
              <a:cxn ang="0">
                <a:pos x="T2" y="T3"/>
              </a:cxn>
              <a:cxn ang="0">
                <a:pos x="T4" y="T5"/>
              </a:cxn>
            </a:cxnLst>
            <a:rect l="0" t="0" r="r" b="b"/>
            <a:pathLst>
              <a:path w="576" h="624">
                <a:moveTo>
                  <a:pt x="0" y="624"/>
                </a:moveTo>
                <a:cubicBezTo>
                  <a:pt x="168" y="312"/>
                  <a:pt x="336" y="0"/>
                  <a:pt x="432" y="0"/>
                </a:cubicBezTo>
                <a:cubicBezTo>
                  <a:pt x="528" y="0"/>
                  <a:pt x="552" y="312"/>
                  <a:pt x="576" y="624"/>
                </a:cubicBezTo>
              </a:path>
            </a:pathLst>
          </a:custGeom>
          <a:noFill/>
          <a:ln w="381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9710" name="Freeform 14"/>
          <p:cNvSpPr>
            <a:spLocks/>
          </p:cNvSpPr>
          <p:nvPr/>
        </p:nvSpPr>
        <p:spPr bwMode="auto">
          <a:xfrm>
            <a:off x="6157913" y="3886200"/>
            <a:ext cx="914400" cy="990600"/>
          </a:xfrm>
          <a:custGeom>
            <a:avLst/>
            <a:gdLst>
              <a:gd name="T0" fmla="*/ 0 w 576"/>
              <a:gd name="T1" fmla="*/ 624 h 624"/>
              <a:gd name="T2" fmla="*/ 432 w 576"/>
              <a:gd name="T3" fmla="*/ 0 h 624"/>
              <a:gd name="T4" fmla="*/ 576 w 576"/>
              <a:gd name="T5" fmla="*/ 624 h 624"/>
            </a:gdLst>
            <a:ahLst/>
            <a:cxnLst>
              <a:cxn ang="0">
                <a:pos x="T0" y="T1"/>
              </a:cxn>
              <a:cxn ang="0">
                <a:pos x="T2" y="T3"/>
              </a:cxn>
              <a:cxn ang="0">
                <a:pos x="T4" y="T5"/>
              </a:cxn>
            </a:cxnLst>
            <a:rect l="0" t="0" r="r" b="b"/>
            <a:pathLst>
              <a:path w="576" h="624">
                <a:moveTo>
                  <a:pt x="0" y="624"/>
                </a:moveTo>
                <a:cubicBezTo>
                  <a:pt x="168" y="312"/>
                  <a:pt x="336" y="0"/>
                  <a:pt x="432" y="0"/>
                </a:cubicBezTo>
                <a:cubicBezTo>
                  <a:pt x="528" y="0"/>
                  <a:pt x="552" y="312"/>
                  <a:pt x="576" y="624"/>
                </a:cubicBezTo>
              </a:path>
            </a:pathLst>
          </a:custGeom>
          <a:noFill/>
          <a:ln w="38100">
            <a:solidFill>
              <a:srgbClr val="FFFF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9711" name="Freeform 15"/>
          <p:cNvSpPr>
            <a:spLocks/>
          </p:cNvSpPr>
          <p:nvPr/>
        </p:nvSpPr>
        <p:spPr bwMode="auto">
          <a:xfrm>
            <a:off x="6805613" y="3714750"/>
            <a:ext cx="914400" cy="990600"/>
          </a:xfrm>
          <a:custGeom>
            <a:avLst/>
            <a:gdLst>
              <a:gd name="T0" fmla="*/ 0 w 576"/>
              <a:gd name="T1" fmla="*/ 624 h 624"/>
              <a:gd name="T2" fmla="*/ 432 w 576"/>
              <a:gd name="T3" fmla="*/ 0 h 624"/>
              <a:gd name="T4" fmla="*/ 576 w 576"/>
              <a:gd name="T5" fmla="*/ 624 h 624"/>
            </a:gdLst>
            <a:ahLst/>
            <a:cxnLst>
              <a:cxn ang="0">
                <a:pos x="T0" y="T1"/>
              </a:cxn>
              <a:cxn ang="0">
                <a:pos x="T2" y="T3"/>
              </a:cxn>
              <a:cxn ang="0">
                <a:pos x="T4" y="T5"/>
              </a:cxn>
            </a:cxnLst>
            <a:rect l="0" t="0" r="r" b="b"/>
            <a:pathLst>
              <a:path w="576" h="624">
                <a:moveTo>
                  <a:pt x="0" y="624"/>
                </a:moveTo>
                <a:cubicBezTo>
                  <a:pt x="168" y="312"/>
                  <a:pt x="336" y="0"/>
                  <a:pt x="432" y="0"/>
                </a:cubicBezTo>
                <a:cubicBezTo>
                  <a:pt x="528" y="0"/>
                  <a:pt x="552" y="312"/>
                  <a:pt x="576" y="624"/>
                </a:cubicBezTo>
              </a:path>
            </a:pathLst>
          </a:custGeom>
          <a:noFill/>
          <a:ln w="38100">
            <a:solidFill>
              <a:srgbClr val="CC3399"/>
            </a:solidFill>
            <a:round/>
            <a:headEnd/>
            <a:tailEnd/>
          </a:ln>
          <a:effectLst/>
          <a:extLst>
            <a:ext uri="{909E8E84-426E-40dd-AFC4-6F175D3DCCD1}">
              <a14:hiddenFill xmlns:a14="http://schemas.microsoft.com/office/drawing/2010/main">
                <a:solidFill>
                  <a:srgbClr val="0000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9712" name="Freeform 16"/>
          <p:cNvSpPr>
            <a:spLocks/>
          </p:cNvSpPr>
          <p:nvPr/>
        </p:nvSpPr>
        <p:spPr bwMode="auto">
          <a:xfrm>
            <a:off x="5853113" y="3439516"/>
            <a:ext cx="1949427" cy="1513484"/>
          </a:xfrm>
          <a:custGeom>
            <a:avLst/>
            <a:gdLst>
              <a:gd name="T0" fmla="*/ 0 w 1000"/>
              <a:gd name="T1" fmla="*/ 960 h 960"/>
              <a:gd name="T2" fmla="*/ 336 w 1000"/>
              <a:gd name="T3" fmla="*/ 309 h 960"/>
              <a:gd name="T4" fmla="*/ 640 w 1000"/>
              <a:gd name="T5" fmla="*/ 112 h 960"/>
              <a:gd name="T6" fmla="*/ 896 w 1000"/>
              <a:gd name="T7" fmla="*/ 136 h 960"/>
              <a:gd name="T8" fmla="*/ 1000 w 1000"/>
              <a:gd name="T9" fmla="*/ 928 h 960"/>
              <a:gd name="connsiteX0" fmla="*/ 0 w 11235"/>
              <a:gd name="connsiteY0" fmla="*/ 9931 h 9931"/>
              <a:gd name="connsiteX1" fmla="*/ 3360 w 11235"/>
              <a:gd name="connsiteY1" fmla="*/ 3150 h 9931"/>
              <a:gd name="connsiteX2" fmla="*/ 6400 w 11235"/>
              <a:gd name="connsiteY2" fmla="*/ 1098 h 9931"/>
              <a:gd name="connsiteX3" fmla="*/ 11120 w 11235"/>
              <a:gd name="connsiteY3" fmla="*/ 598 h 9931"/>
              <a:gd name="connsiteX4" fmla="*/ 10000 w 11235"/>
              <a:gd name="connsiteY4" fmla="*/ 9598 h 9931"/>
              <a:gd name="connsiteX0" fmla="*/ 0 w 10930"/>
              <a:gd name="connsiteY0" fmla="*/ 10000 h 10000"/>
              <a:gd name="connsiteX1" fmla="*/ 2991 w 10930"/>
              <a:gd name="connsiteY1" fmla="*/ 3172 h 10000"/>
              <a:gd name="connsiteX2" fmla="*/ 5696 w 10930"/>
              <a:gd name="connsiteY2" fmla="*/ 1106 h 10000"/>
              <a:gd name="connsiteX3" fmla="*/ 9898 w 10930"/>
              <a:gd name="connsiteY3" fmla="*/ 602 h 10000"/>
              <a:gd name="connsiteX4" fmla="*/ 10930 w 10930"/>
              <a:gd name="connsiteY4" fmla="*/ 9539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30" h="10000">
                <a:moveTo>
                  <a:pt x="0" y="10000"/>
                </a:moveTo>
                <a:cubicBezTo>
                  <a:pt x="854" y="7326"/>
                  <a:pt x="2038" y="4651"/>
                  <a:pt x="2991" y="3172"/>
                </a:cubicBezTo>
                <a:cubicBezTo>
                  <a:pt x="3943" y="1693"/>
                  <a:pt x="4546" y="1534"/>
                  <a:pt x="5696" y="1106"/>
                </a:cubicBezTo>
                <a:cubicBezTo>
                  <a:pt x="6847" y="678"/>
                  <a:pt x="9364" y="-825"/>
                  <a:pt x="9898" y="602"/>
                </a:cubicBezTo>
                <a:cubicBezTo>
                  <a:pt x="10432" y="2028"/>
                  <a:pt x="10734" y="7808"/>
                  <a:pt x="10930" y="9539"/>
                </a:cubicBezTo>
              </a:path>
            </a:pathLst>
          </a:custGeom>
          <a:noFill/>
          <a:ln w="38100">
            <a:solidFill>
              <a:schemeClr val="bg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9713" name="Text Box 17"/>
          <p:cNvSpPr txBox="1">
            <a:spLocks noChangeArrowheads="1"/>
          </p:cNvSpPr>
          <p:nvPr/>
        </p:nvSpPr>
        <p:spPr bwMode="auto">
          <a:xfrm>
            <a:off x="5700713" y="5653088"/>
            <a:ext cx="25146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sz="1800">
                <a:solidFill>
                  <a:schemeClr val="bg1"/>
                </a:solidFill>
              </a:rPr>
              <a:t>Log </a:t>
            </a:r>
            <a:r>
              <a:rPr lang="en-GB" sz="1800">
                <a:solidFill>
                  <a:schemeClr val="bg1"/>
                </a:solidFill>
                <a:latin typeface="Symbol" pitchFamily="18" charset="2"/>
              </a:rPr>
              <a:t>n</a:t>
            </a:r>
          </a:p>
        </p:txBody>
      </p:sp>
      <p:sp>
        <p:nvSpPr>
          <p:cNvPr id="29714" name="Text Box 18"/>
          <p:cNvSpPr txBox="1">
            <a:spLocks noChangeArrowheads="1"/>
          </p:cNvSpPr>
          <p:nvPr/>
        </p:nvSpPr>
        <p:spPr bwMode="auto">
          <a:xfrm rot="-5400000">
            <a:off x="4031457" y="4426743"/>
            <a:ext cx="2514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sz="1800">
                <a:solidFill>
                  <a:schemeClr val="bg1"/>
                </a:solidFill>
              </a:rPr>
              <a:t>Log  </a:t>
            </a:r>
            <a:r>
              <a:rPr lang="en-GB" sz="1800">
                <a:solidFill>
                  <a:schemeClr val="bg1"/>
                </a:solidFill>
                <a:latin typeface="Symbol" pitchFamily="18" charset="2"/>
              </a:rPr>
              <a:t>n</a:t>
            </a:r>
            <a:r>
              <a:rPr lang="en-GB" sz="1800">
                <a:solidFill>
                  <a:schemeClr val="bg1"/>
                </a:solidFill>
              </a:rPr>
              <a:t> f(</a:t>
            </a:r>
            <a:r>
              <a:rPr lang="en-GB" sz="1800">
                <a:solidFill>
                  <a:schemeClr val="bg1"/>
                </a:solidFill>
                <a:latin typeface="Symbol" pitchFamily="18" charset="2"/>
              </a:rPr>
              <a:t>n) </a:t>
            </a:r>
          </a:p>
        </p:txBody>
      </p:sp>
      <p:sp>
        <p:nvSpPr>
          <p:cNvPr id="18" name="Freeform 15"/>
          <p:cNvSpPr>
            <a:spLocks/>
          </p:cNvSpPr>
          <p:nvPr/>
        </p:nvSpPr>
        <p:spPr bwMode="auto">
          <a:xfrm>
            <a:off x="6462713" y="3810000"/>
            <a:ext cx="914400" cy="990600"/>
          </a:xfrm>
          <a:custGeom>
            <a:avLst/>
            <a:gdLst>
              <a:gd name="T0" fmla="*/ 0 w 576"/>
              <a:gd name="T1" fmla="*/ 624 h 624"/>
              <a:gd name="T2" fmla="*/ 432 w 576"/>
              <a:gd name="T3" fmla="*/ 0 h 624"/>
              <a:gd name="T4" fmla="*/ 576 w 576"/>
              <a:gd name="T5" fmla="*/ 624 h 624"/>
            </a:gdLst>
            <a:ahLst/>
            <a:cxnLst>
              <a:cxn ang="0">
                <a:pos x="T0" y="T1"/>
              </a:cxn>
              <a:cxn ang="0">
                <a:pos x="T2" y="T3"/>
              </a:cxn>
              <a:cxn ang="0">
                <a:pos x="T4" y="T5"/>
              </a:cxn>
            </a:cxnLst>
            <a:rect l="0" t="0" r="r" b="b"/>
            <a:pathLst>
              <a:path w="576" h="624">
                <a:moveTo>
                  <a:pt x="0" y="624"/>
                </a:moveTo>
                <a:cubicBezTo>
                  <a:pt x="168" y="312"/>
                  <a:pt x="336" y="0"/>
                  <a:pt x="432" y="0"/>
                </a:cubicBezTo>
                <a:cubicBezTo>
                  <a:pt x="528" y="0"/>
                  <a:pt x="552" y="312"/>
                  <a:pt x="576" y="624"/>
                </a:cubicBezTo>
              </a:path>
            </a:pathLst>
          </a:custGeom>
          <a:noFill/>
          <a:ln w="38100">
            <a:solidFill>
              <a:srgbClr val="00B0F0"/>
            </a:solidFill>
            <a:round/>
            <a:headEnd/>
            <a:tailEnd/>
          </a:ln>
          <a:effectLst/>
          <a:extLst/>
        </p:spPr>
        <p:txBody>
          <a:bodyPr/>
          <a:lstStyle/>
          <a:p>
            <a:endParaRPr lang="en-GB"/>
          </a:p>
        </p:txBody>
      </p:sp>
      <p:sp>
        <p:nvSpPr>
          <p:cNvPr id="19" name="Oval 5"/>
          <p:cNvSpPr>
            <a:spLocks noChangeArrowheads="1"/>
          </p:cNvSpPr>
          <p:nvPr/>
        </p:nvSpPr>
        <p:spPr bwMode="auto">
          <a:xfrm>
            <a:off x="6008688" y="2047875"/>
            <a:ext cx="1698625" cy="490538"/>
          </a:xfrm>
          <a:prstGeom prst="ellipse">
            <a:avLst/>
          </a:prstGeom>
          <a:solidFill>
            <a:srgbClr val="00B0F0"/>
          </a:solidFill>
          <a:ln>
            <a:solidFill>
              <a:srgbClr val="00B0F0"/>
            </a:solidFill>
          </a:ln>
          <a:effectLst/>
          <a:extLst/>
        </p:spPr>
        <p:txBody>
          <a:bodyPr wrap="none" anchor="ctr"/>
          <a:lstStyle/>
          <a:p>
            <a:endParaRPr lang="en-GB"/>
          </a:p>
        </p:txBody>
      </p:sp>
      <p:sp>
        <p:nvSpPr>
          <p:cNvPr id="29701" name="Oval 5"/>
          <p:cNvSpPr>
            <a:spLocks noChangeArrowheads="1"/>
          </p:cNvSpPr>
          <p:nvPr/>
        </p:nvSpPr>
        <p:spPr bwMode="auto">
          <a:xfrm>
            <a:off x="6364288" y="2151459"/>
            <a:ext cx="958850" cy="283370"/>
          </a:xfrm>
          <a:prstGeom prst="ellipse">
            <a:avLst/>
          </a:prstGeom>
          <a:solidFill>
            <a:srgbClr val="CC3399"/>
          </a:solidFill>
          <a:ln>
            <a:noFill/>
          </a:ln>
          <a:effectLst/>
          <a:extLst/>
        </p:spPr>
        <p:txBody>
          <a:bodyPr wrap="none" anchor="ctr"/>
          <a:lstStyle/>
          <a:p>
            <a:endParaRPr lang="en-GB"/>
          </a:p>
        </p:txBody>
      </p:sp>
      <p:sp>
        <p:nvSpPr>
          <p:cNvPr id="21" name="Oval 9"/>
          <p:cNvSpPr>
            <a:spLocks noChangeAspect="1" noChangeArrowheads="1"/>
          </p:cNvSpPr>
          <p:nvPr/>
        </p:nvSpPr>
        <p:spPr bwMode="auto">
          <a:xfrm>
            <a:off x="6575426" y="2182813"/>
            <a:ext cx="506170" cy="146049"/>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Tree>
    <p:extLst>
      <p:ext uri="{BB962C8B-B14F-4D97-AF65-F5344CB8AC3E}">
        <p14:creationId xmlns:p14="http://schemas.microsoft.com/office/powerpoint/2010/main" val="3555196150"/>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body" sz="half" idx="1"/>
          </p:nvPr>
        </p:nvSpPr>
        <p:spPr>
          <a:xfrm>
            <a:off x="228600" y="1628775"/>
            <a:ext cx="3657600" cy="4572000"/>
          </a:xfrm>
          <a:extLst>
            <a:ext uri="{91240B29-F687-4f45-9708-019B960494DF}">
              <a14:hiddenLine xmlns:a14="http://schemas.microsoft.com/office/drawing/2010/main" w="9525">
                <a:solidFill>
                  <a:srgbClr val="006600"/>
                </a:solidFill>
                <a:miter lim="800000"/>
                <a:headEnd/>
                <a:tailEnd/>
              </a14:hiddenLine>
            </a:ext>
          </a:extLst>
        </p:spPr>
        <p:txBody>
          <a:bodyPr/>
          <a:lstStyle/>
          <a:p>
            <a:pPr eaLnBrk="1" hangingPunct="1">
              <a:lnSpc>
                <a:spcPct val="90000"/>
              </a:lnSpc>
              <a:defRPr/>
            </a:pPr>
            <a:r>
              <a:rPr lang="en-GB" dirty="0" smtClean="0">
                <a:solidFill>
                  <a:srgbClr val="006600"/>
                </a:solidFill>
                <a:latin typeface="Times New Roman" charset="0"/>
                <a:cs typeface="+mn-cs"/>
              </a:rPr>
              <a:t>Circular </a:t>
            </a:r>
            <a:r>
              <a:rPr lang="en-GB" dirty="0">
                <a:solidFill>
                  <a:srgbClr val="006600"/>
                </a:solidFill>
                <a:latin typeface="Times New Roman" charset="0"/>
                <a:cs typeface="+mn-cs"/>
              </a:rPr>
              <a:t>motion easiest to think about</a:t>
            </a:r>
          </a:p>
          <a:p>
            <a:pPr eaLnBrk="1" hangingPunct="1">
              <a:lnSpc>
                <a:spcPct val="90000"/>
              </a:lnSpc>
              <a:defRPr/>
            </a:pPr>
            <a:r>
              <a:rPr lang="en-GB" dirty="0">
                <a:solidFill>
                  <a:srgbClr val="006600"/>
                </a:solidFill>
                <a:latin typeface="Times New Roman" charset="0"/>
                <a:cs typeface="+mn-cs"/>
              </a:rPr>
              <a:t>Measure roundabout circumference </a:t>
            </a:r>
            <a:r>
              <a:rPr lang="en-GB" dirty="0" smtClean="0">
                <a:solidFill>
                  <a:srgbClr val="006600"/>
                </a:solidFill>
                <a:latin typeface="Times New Roman" charset="0"/>
                <a:cs typeface="+mn-cs"/>
              </a:rPr>
              <a:t>(</a:t>
            </a:r>
            <a:r>
              <a:rPr lang="en-GB" dirty="0" err="1" smtClean="0">
                <a:solidFill>
                  <a:srgbClr val="006600"/>
                </a:solidFill>
                <a:latin typeface="Times New Roman" charset="0"/>
                <a:cs typeface="+mn-cs"/>
              </a:rPr>
              <a:t>cL</a:t>
            </a:r>
            <a:r>
              <a:rPr lang="en-GB" dirty="0">
                <a:solidFill>
                  <a:srgbClr val="006600"/>
                </a:solidFill>
                <a:latin typeface="Times New Roman" charset="0"/>
                <a:cs typeface="+mn-cs"/>
              </a:rPr>
              <a:t>) and radius (</a:t>
            </a:r>
            <a:r>
              <a:rPr lang="en-GB" dirty="0" err="1">
                <a:solidFill>
                  <a:srgbClr val="006600"/>
                </a:solidFill>
                <a:latin typeface="Times New Roman" charset="0"/>
                <a:cs typeface="+mn-cs"/>
              </a:rPr>
              <a:t>rL</a:t>
            </a:r>
            <a:r>
              <a:rPr lang="en-GB" dirty="0">
                <a:solidFill>
                  <a:srgbClr val="006600"/>
                </a:solidFill>
                <a:latin typeface="Times New Roman" charset="0"/>
                <a:cs typeface="+mn-cs"/>
              </a:rPr>
              <a:t>) by crawling around with ruler of length L</a:t>
            </a:r>
          </a:p>
          <a:p>
            <a:pPr eaLnBrk="1" hangingPunct="1">
              <a:lnSpc>
                <a:spcPct val="90000"/>
              </a:lnSpc>
              <a:defRPr/>
            </a:pPr>
            <a:r>
              <a:rPr lang="en-GB" dirty="0">
                <a:solidFill>
                  <a:srgbClr val="006600"/>
                </a:solidFill>
                <a:latin typeface="Times New Roman" charset="0"/>
                <a:cs typeface="+mn-cs"/>
              </a:rPr>
              <a:t>Get ratio </a:t>
            </a:r>
            <a:r>
              <a:rPr lang="en-GB" dirty="0" smtClean="0">
                <a:solidFill>
                  <a:srgbClr val="006600"/>
                </a:solidFill>
                <a:latin typeface="Times New Roman" charset="0"/>
                <a:cs typeface="+mn-cs"/>
              </a:rPr>
              <a:t>c/</a:t>
            </a:r>
            <a:r>
              <a:rPr lang="en-GB" dirty="0">
                <a:solidFill>
                  <a:srgbClr val="006600"/>
                </a:solidFill>
                <a:latin typeface="Times New Roman" charset="0"/>
                <a:cs typeface="+mn-cs"/>
              </a:rPr>
              <a:t>r=2</a:t>
            </a:r>
            <a:r>
              <a:rPr lang="en-GB" dirty="0">
                <a:solidFill>
                  <a:srgbClr val="006600"/>
                </a:solidFill>
                <a:latin typeface="Symbol" charset="0"/>
                <a:cs typeface="+mn-cs"/>
              </a:rPr>
              <a:t>p</a:t>
            </a:r>
          </a:p>
          <a:p>
            <a:pPr eaLnBrk="1" hangingPunct="1">
              <a:lnSpc>
                <a:spcPct val="90000"/>
              </a:lnSpc>
              <a:defRPr/>
            </a:pPr>
            <a:r>
              <a:rPr lang="en-GB" dirty="0">
                <a:solidFill>
                  <a:srgbClr val="006600"/>
                </a:solidFill>
                <a:latin typeface="Times New Roman" charset="0"/>
                <a:cs typeface="+mn-cs"/>
              </a:rPr>
              <a:t>Now rotate ….</a:t>
            </a:r>
          </a:p>
        </p:txBody>
      </p:sp>
      <p:sp>
        <p:nvSpPr>
          <p:cNvPr id="6147" name="Rectangle 3"/>
          <p:cNvSpPr>
            <a:spLocks noGrp="1" noChangeArrowheads="1"/>
          </p:cNvSpPr>
          <p:nvPr>
            <p:ph type="title"/>
          </p:nvPr>
        </p:nvSpPr>
        <p:spPr>
          <a:xfrm>
            <a:off x="685800" y="152400"/>
            <a:ext cx="7772400" cy="1143000"/>
          </a:xfrm>
          <a:extLst>
            <a:ext uri="{91240B29-F687-4f45-9708-019B960494DF}">
              <a14:hiddenLine xmlns:a14="http://schemas.microsoft.com/office/drawing/2010/main" w="9525">
                <a:solidFill>
                  <a:srgbClr val="006600"/>
                </a:solidFill>
                <a:miter lim="800000"/>
                <a:headEnd/>
                <a:tailEnd/>
              </a14:hiddenLine>
            </a:ext>
          </a:extLst>
        </p:spPr>
        <p:txBody>
          <a:bodyPr/>
          <a:lstStyle/>
          <a:p>
            <a:pPr eaLnBrk="1" hangingPunct="1">
              <a:defRPr/>
            </a:pPr>
            <a:r>
              <a:rPr lang="en-GB" b="1" dirty="0">
                <a:solidFill>
                  <a:srgbClr val="006600"/>
                </a:solidFill>
                <a:latin typeface="Times New Roman" charset="0"/>
                <a:cs typeface="+mj-cs"/>
              </a:rPr>
              <a:t>Acceleration: </a:t>
            </a:r>
            <a:r>
              <a:rPr lang="en-GB" b="1" dirty="0" smtClean="0">
                <a:solidFill>
                  <a:srgbClr val="006600"/>
                </a:solidFill>
                <a:latin typeface="Times New Roman" charset="0"/>
                <a:cs typeface="+mj-cs"/>
              </a:rPr>
              <a:t>Special </a:t>
            </a:r>
            <a:r>
              <a:rPr lang="en-GB" b="1" dirty="0">
                <a:solidFill>
                  <a:srgbClr val="006600"/>
                </a:solidFill>
                <a:latin typeface="Times New Roman" charset="0"/>
                <a:cs typeface="+mj-cs"/>
              </a:rPr>
              <a:t>relativity </a:t>
            </a:r>
          </a:p>
        </p:txBody>
      </p:sp>
      <p:pic>
        <p:nvPicPr>
          <p:cNvPr id="20483" name="Picture 4" descr="roundabout_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38600" y="1809750"/>
            <a:ext cx="4800600" cy="298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1694108"/>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5074" name="Rectangle 2"/>
          <p:cNvSpPr>
            <a:spLocks noChangeArrowheads="1"/>
          </p:cNvSpPr>
          <p:nvPr/>
        </p:nvSpPr>
        <p:spPr bwMode="auto">
          <a:xfrm>
            <a:off x="709613" y="119063"/>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r>
              <a:rPr lang="en-GB" sz="4400" b="1">
                <a:solidFill>
                  <a:srgbClr val="008000"/>
                </a:solidFill>
              </a:rPr>
              <a:t>Observed disc spectra in BHB!!</a:t>
            </a:r>
          </a:p>
        </p:txBody>
      </p:sp>
      <p:sp>
        <p:nvSpPr>
          <p:cNvPr id="515075" name="Rectangle 3"/>
          <p:cNvSpPr>
            <a:spLocks noGrp="1" noChangeArrowheads="1"/>
          </p:cNvSpPr>
          <p:nvPr>
            <p:ph type="body" sz="half" idx="1"/>
          </p:nvPr>
        </p:nvSpPr>
        <p:spPr>
          <a:xfrm>
            <a:off x="161925" y="1770063"/>
            <a:ext cx="4064000" cy="4189412"/>
          </a:xfrm>
          <a:noFill/>
          <a:ln/>
        </p:spPr>
        <p:txBody>
          <a:bodyPr/>
          <a:lstStyle/>
          <a:p>
            <a:pPr>
              <a:buFontTx/>
              <a:buNone/>
            </a:pPr>
            <a:endParaRPr lang="en-GB" sz="2800" baseline="-25000" dirty="0">
              <a:solidFill>
                <a:srgbClr val="008000"/>
              </a:solidFill>
            </a:endParaRPr>
          </a:p>
          <a:p>
            <a:r>
              <a:rPr lang="en-GB" sz="2400" dirty="0">
                <a:solidFill>
                  <a:srgbClr val="008000"/>
                </a:solidFill>
                <a:cs typeface="Times New Roman" pitchFamily="18" charset="0"/>
              </a:rPr>
              <a:t>Fit disc models to get maximum temperature  and flux in the disc</a:t>
            </a:r>
          </a:p>
          <a:p>
            <a:r>
              <a:rPr lang="en-GB" sz="2400" dirty="0">
                <a:solidFill>
                  <a:srgbClr val="008000"/>
                </a:solidFill>
                <a:cs typeface="Times New Roman" pitchFamily="18" charset="0"/>
              </a:rPr>
              <a:t>L=2</a:t>
            </a:r>
            <a:r>
              <a:rPr lang="en-GB" sz="2400" dirty="0">
                <a:solidFill>
                  <a:srgbClr val="008000"/>
                </a:solidFill>
                <a:latin typeface="Symbol" pitchFamily="18" charset="2"/>
                <a:cs typeface="Times New Roman" pitchFamily="18" charset="0"/>
              </a:rPr>
              <a:t>p</a:t>
            </a:r>
            <a:r>
              <a:rPr lang="en-GB" sz="2400" dirty="0">
                <a:solidFill>
                  <a:srgbClr val="008000"/>
                </a:solidFill>
                <a:cs typeface="Times New Roman" pitchFamily="18" charset="0"/>
              </a:rPr>
              <a:t>D</a:t>
            </a:r>
            <a:r>
              <a:rPr lang="en-GB" sz="2400" baseline="30000" dirty="0">
                <a:solidFill>
                  <a:srgbClr val="008000"/>
                </a:solidFill>
                <a:cs typeface="Times New Roman" pitchFamily="18" charset="0"/>
              </a:rPr>
              <a:t>2</a:t>
            </a:r>
            <a:r>
              <a:rPr lang="en-GB" sz="2400" dirty="0">
                <a:solidFill>
                  <a:srgbClr val="008000"/>
                </a:solidFill>
                <a:cs typeface="Times New Roman" pitchFamily="18" charset="0"/>
              </a:rPr>
              <a:t> F</a:t>
            </a:r>
            <a:r>
              <a:rPr lang="en-GB" sz="2400" baseline="-25000" dirty="0">
                <a:solidFill>
                  <a:srgbClr val="008000"/>
                </a:solidFill>
                <a:cs typeface="Times New Roman" pitchFamily="18" charset="0"/>
              </a:rPr>
              <a:t> </a:t>
            </a:r>
            <a:r>
              <a:rPr lang="en-GB" sz="2400" dirty="0">
                <a:solidFill>
                  <a:srgbClr val="008000"/>
                </a:solidFill>
                <a:cs typeface="Times New Roman" pitchFamily="18" charset="0"/>
              </a:rPr>
              <a:t>/</a:t>
            </a:r>
            <a:r>
              <a:rPr lang="en-GB" sz="2400" dirty="0" err="1">
                <a:solidFill>
                  <a:srgbClr val="008000"/>
                </a:solidFill>
                <a:cs typeface="Times New Roman" pitchFamily="18" charset="0"/>
              </a:rPr>
              <a:t>cos</a:t>
            </a:r>
            <a:r>
              <a:rPr lang="en-GB" sz="2400" dirty="0">
                <a:solidFill>
                  <a:srgbClr val="008000"/>
                </a:solidFill>
                <a:cs typeface="Times New Roman" pitchFamily="18" charset="0"/>
              </a:rPr>
              <a:t> </a:t>
            </a:r>
            <a:r>
              <a:rPr lang="en-GB" sz="2400" dirty="0" err="1">
                <a:solidFill>
                  <a:srgbClr val="008000"/>
                </a:solidFill>
                <a:cs typeface="Times New Roman" pitchFamily="18" charset="0"/>
              </a:rPr>
              <a:t>i</a:t>
            </a:r>
            <a:r>
              <a:rPr lang="en-GB" sz="2400" dirty="0">
                <a:solidFill>
                  <a:srgbClr val="008000"/>
                </a:solidFill>
                <a:cs typeface="Times New Roman" pitchFamily="18" charset="0"/>
              </a:rPr>
              <a:t> = A T</a:t>
            </a:r>
            <a:r>
              <a:rPr lang="en-GB" sz="2400" baseline="30000" dirty="0">
                <a:solidFill>
                  <a:srgbClr val="008000"/>
                </a:solidFill>
                <a:cs typeface="Times New Roman" pitchFamily="18" charset="0"/>
              </a:rPr>
              <a:t>4 </a:t>
            </a:r>
            <a:r>
              <a:rPr lang="en-GB" sz="2400" dirty="0">
                <a:solidFill>
                  <a:srgbClr val="008000"/>
                </a:solidFill>
                <a:cs typeface="Times New Roman" pitchFamily="18" charset="0"/>
              </a:rPr>
              <a:t> </a:t>
            </a:r>
          </a:p>
          <a:p>
            <a:r>
              <a:rPr lang="en-GB" sz="2400" dirty="0">
                <a:solidFill>
                  <a:srgbClr val="008000"/>
                </a:solidFill>
                <a:cs typeface="Times New Roman" pitchFamily="18" charset="0"/>
              </a:rPr>
              <a:t>A=2</a:t>
            </a:r>
            <a:r>
              <a:rPr lang="en-GB" sz="2400" dirty="0">
                <a:solidFill>
                  <a:srgbClr val="008000"/>
                </a:solidFill>
                <a:latin typeface="Symbol" pitchFamily="18" charset="2"/>
                <a:cs typeface="Times New Roman" pitchFamily="18" charset="0"/>
              </a:rPr>
              <a:t>p</a:t>
            </a:r>
            <a:r>
              <a:rPr lang="en-GB" sz="2400" dirty="0">
                <a:solidFill>
                  <a:srgbClr val="008000"/>
                </a:solidFill>
                <a:cs typeface="Times New Roman" pitchFamily="18" charset="0"/>
              </a:rPr>
              <a:t>r</a:t>
            </a:r>
            <a:r>
              <a:rPr lang="en-GB" sz="2400" baseline="-25000" dirty="0">
                <a:solidFill>
                  <a:srgbClr val="008000"/>
                </a:solidFill>
                <a:cs typeface="Times New Roman" pitchFamily="18" charset="0"/>
              </a:rPr>
              <a:t>in</a:t>
            </a:r>
            <a:r>
              <a:rPr lang="en-GB" sz="2400" baseline="30000" dirty="0">
                <a:solidFill>
                  <a:srgbClr val="008000"/>
                </a:solidFill>
                <a:cs typeface="Times New Roman" pitchFamily="18" charset="0"/>
              </a:rPr>
              <a:t>2</a:t>
            </a:r>
            <a:r>
              <a:rPr lang="en-GB" sz="2400" dirty="0">
                <a:solidFill>
                  <a:srgbClr val="008000"/>
                </a:solidFill>
                <a:cs typeface="Times New Roman" pitchFamily="18" charset="0"/>
              </a:rPr>
              <a:t> R</a:t>
            </a:r>
            <a:r>
              <a:rPr lang="en-GB" sz="2400" baseline="-25000" dirty="0">
                <a:solidFill>
                  <a:srgbClr val="008000"/>
                </a:solidFill>
                <a:cs typeface="Times New Roman" pitchFamily="18" charset="0"/>
              </a:rPr>
              <a:t>g</a:t>
            </a:r>
            <a:r>
              <a:rPr lang="en-GB" sz="2400" baseline="30000" dirty="0">
                <a:solidFill>
                  <a:srgbClr val="008000"/>
                </a:solidFill>
                <a:cs typeface="Times New Roman" pitchFamily="18" charset="0"/>
              </a:rPr>
              <a:t>2 </a:t>
            </a:r>
            <a:r>
              <a:rPr lang="en-GB" sz="2400" dirty="0">
                <a:solidFill>
                  <a:srgbClr val="008000"/>
                </a:solidFill>
                <a:cs typeface="Times New Roman" pitchFamily="18" charset="0"/>
              </a:rPr>
              <a:t>(</a:t>
            </a:r>
            <a:r>
              <a:rPr lang="en-GB" sz="2400" dirty="0" err="1">
                <a:solidFill>
                  <a:srgbClr val="008000"/>
                </a:solidFill>
                <a:cs typeface="Times New Roman" pitchFamily="18" charset="0"/>
              </a:rPr>
              <a:t>R</a:t>
            </a:r>
            <a:r>
              <a:rPr lang="en-GB" sz="2400" baseline="-25000" dirty="0" err="1">
                <a:solidFill>
                  <a:srgbClr val="008000"/>
                </a:solidFill>
                <a:cs typeface="Times New Roman" pitchFamily="18" charset="0"/>
              </a:rPr>
              <a:t>g</a:t>
            </a:r>
            <a:r>
              <a:rPr lang="en-GB" sz="2400" dirty="0">
                <a:solidFill>
                  <a:srgbClr val="008000"/>
                </a:solidFill>
                <a:cs typeface="Times New Roman" pitchFamily="18" charset="0"/>
              </a:rPr>
              <a:t>=GM/c</a:t>
            </a:r>
            <a:r>
              <a:rPr lang="en-GB" sz="2400" baseline="30000" dirty="0">
                <a:solidFill>
                  <a:srgbClr val="008000"/>
                </a:solidFill>
                <a:cs typeface="Times New Roman" pitchFamily="18" charset="0"/>
              </a:rPr>
              <a:t>2</a:t>
            </a:r>
            <a:r>
              <a:rPr lang="en-GB" sz="2400" dirty="0">
                <a:solidFill>
                  <a:srgbClr val="008000"/>
                </a:solidFill>
                <a:cs typeface="Times New Roman" pitchFamily="18" charset="0"/>
              </a:rPr>
              <a:t>)</a:t>
            </a:r>
          </a:p>
          <a:p>
            <a:r>
              <a:rPr lang="en-GB" sz="2400" dirty="0">
                <a:solidFill>
                  <a:srgbClr val="008000"/>
                </a:solidFill>
              </a:rPr>
              <a:t>Get one measure of inner radius IF we know the system parameters!</a:t>
            </a:r>
          </a:p>
        </p:txBody>
      </p:sp>
      <p:sp>
        <p:nvSpPr>
          <p:cNvPr id="515076" name="Rectangle 4"/>
          <p:cNvSpPr>
            <a:spLocks noChangeArrowheads="1"/>
          </p:cNvSpPr>
          <p:nvPr/>
        </p:nvSpPr>
        <p:spPr bwMode="auto">
          <a:xfrm>
            <a:off x="6717515" y="5900738"/>
            <a:ext cx="2151848" cy="34073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pPr algn="r"/>
            <a:r>
              <a:rPr lang="en-GB" sz="1600">
                <a:solidFill>
                  <a:srgbClr val="008000"/>
                </a:solidFill>
              </a:rPr>
              <a:t>Kolehmainen et al 2010</a:t>
            </a:r>
            <a:endParaRPr lang="en-US" sz="1600">
              <a:solidFill>
                <a:srgbClr val="008000"/>
              </a:solidFill>
            </a:endParaRPr>
          </a:p>
        </p:txBody>
      </p:sp>
      <p:pic>
        <p:nvPicPr>
          <p:cNvPr id="515077" name="Picture 5" descr="gx339_disczoom"/>
          <p:cNvPicPr>
            <a:picLocks noChangeAspect="1" noChangeArrowheads="1"/>
          </p:cNvPicPr>
          <p:nvPr/>
        </p:nvPicPr>
        <p:blipFill>
          <a:blip r:embed="rId2" cstate="print">
            <a:extLst>
              <a:ext uri="{28A0092B-C50C-407E-A947-70E740481C1C}">
                <a14:useLocalDpi xmlns:a14="http://schemas.microsoft.com/office/drawing/2010/main" val="0"/>
              </a:ext>
            </a:extLst>
          </a:blip>
          <a:srcRect l="5756" t="42622" r="17479" b="1900"/>
          <a:stretch>
            <a:fillRect/>
          </a:stretch>
        </p:blipFill>
        <p:spPr bwMode="auto">
          <a:xfrm>
            <a:off x="4452938" y="1519238"/>
            <a:ext cx="4505325" cy="4281487"/>
          </a:xfrm>
          <a:prstGeom prst="rect">
            <a:avLst/>
          </a:prstGeom>
          <a:noFill/>
          <a:extLst>
            <a:ext uri="{909E8E84-426E-40dd-AFC4-6F175D3DCCD1}">
              <a14:hiddenFill xmlns:a14="http://schemas.microsoft.com/office/drawing/2010/main">
                <a:solidFill>
                  <a:srgbClr val="FFFFFF"/>
                </a:solidFill>
              </a14:hiddenFill>
            </a:ext>
          </a:extLst>
        </p:spPr>
      </p:pic>
      <p:sp>
        <p:nvSpPr>
          <p:cNvPr id="515078" name="Text Box 6"/>
          <p:cNvSpPr txBox="1">
            <a:spLocks noChangeArrowheads="1"/>
          </p:cNvSpPr>
          <p:nvPr/>
        </p:nvSpPr>
        <p:spPr bwMode="auto">
          <a:xfrm>
            <a:off x="7126288" y="2074863"/>
            <a:ext cx="15525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lgn="l">
              <a:defRPr sz="2400">
                <a:solidFill>
                  <a:schemeClr val="tx1"/>
                </a:solidFill>
                <a:latin typeface="Times New Roman" pitchFamily="18" charset="0"/>
              </a:defRPr>
            </a:lvl1pPr>
            <a:lvl2pPr algn="l">
              <a:defRPr sz="2400">
                <a:solidFill>
                  <a:schemeClr val="tx1"/>
                </a:solidFill>
                <a:latin typeface="Times New Roman" pitchFamily="18" charset="0"/>
              </a:defRPr>
            </a:lvl2pPr>
            <a:lvl3pPr algn="l">
              <a:defRPr sz="2400">
                <a:solidFill>
                  <a:schemeClr val="tx1"/>
                </a:solidFill>
                <a:latin typeface="Times New Roman" pitchFamily="18" charset="0"/>
              </a:defRPr>
            </a:lvl3pPr>
            <a:lvl4pPr algn="l">
              <a:defRPr sz="2400">
                <a:solidFill>
                  <a:schemeClr val="tx1"/>
                </a:solidFill>
                <a:latin typeface="Times New Roman" pitchFamily="18" charset="0"/>
              </a:defRPr>
            </a:lvl4pPr>
            <a:lvl5pPr algn="l">
              <a:defRPr sz="2400">
                <a:solidFill>
                  <a:schemeClr val="tx1"/>
                </a:solidFill>
                <a:latin typeface="Times New Roman" pitchFamily="18" charset="0"/>
              </a:defRPr>
            </a:lvl5pPr>
            <a:lvl6pPr fontAlgn="base">
              <a:spcBef>
                <a:spcPct val="0"/>
              </a:spcBef>
              <a:spcAft>
                <a:spcPct val="0"/>
              </a:spcAft>
              <a:defRPr sz="2400">
                <a:solidFill>
                  <a:schemeClr val="tx1"/>
                </a:solidFill>
                <a:latin typeface="Times New Roman" pitchFamily="18" charset="0"/>
              </a:defRPr>
            </a:lvl6pPr>
            <a:lvl7pPr fontAlgn="base">
              <a:spcBef>
                <a:spcPct val="0"/>
              </a:spcBef>
              <a:spcAft>
                <a:spcPct val="0"/>
              </a:spcAft>
              <a:defRPr sz="2400">
                <a:solidFill>
                  <a:schemeClr val="tx1"/>
                </a:solidFill>
                <a:latin typeface="Times New Roman" pitchFamily="18" charset="0"/>
              </a:defRPr>
            </a:lvl7pPr>
            <a:lvl8pPr fontAlgn="base">
              <a:spcBef>
                <a:spcPct val="0"/>
              </a:spcBef>
              <a:spcAft>
                <a:spcPct val="0"/>
              </a:spcAft>
              <a:defRPr sz="2400">
                <a:solidFill>
                  <a:schemeClr val="tx1"/>
                </a:solidFill>
                <a:latin typeface="Times New Roman" pitchFamily="18" charset="0"/>
              </a:defRPr>
            </a:lvl8pPr>
            <a:lvl9pPr fontAlgn="base">
              <a:spcBef>
                <a:spcPct val="0"/>
              </a:spcBef>
              <a:spcAft>
                <a:spcPct val="0"/>
              </a:spcAft>
              <a:defRPr sz="2400">
                <a:solidFill>
                  <a:schemeClr val="tx1"/>
                </a:solidFill>
                <a:latin typeface="Times New Roman" pitchFamily="18" charset="0"/>
              </a:defRPr>
            </a:lvl9pPr>
          </a:lstStyle>
          <a:p>
            <a:pPr>
              <a:spcBef>
                <a:spcPct val="50000"/>
              </a:spcBef>
            </a:pPr>
            <a:r>
              <a:rPr lang="en-GB">
                <a:solidFill>
                  <a:srgbClr val="FF3300"/>
                </a:solidFill>
                <a:cs typeface="Times New Roman" pitchFamily="18" charset="0"/>
              </a:rPr>
              <a:t>GX-339-4</a:t>
            </a:r>
            <a:endParaRPr lang="en-US">
              <a:solidFill>
                <a:srgbClr val="FF3300"/>
              </a:solidFill>
              <a:cs typeface="Times New Roman" pitchFamily="18" charset="0"/>
            </a:endParaRPr>
          </a:p>
        </p:txBody>
      </p:sp>
    </p:spTree>
    <p:extLst>
      <p:ext uri="{BB962C8B-B14F-4D97-AF65-F5344CB8AC3E}">
        <p14:creationId xmlns:p14="http://schemas.microsoft.com/office/powerpoint/2010/main" val="415971800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ChangeArrowheads="1"/>
          </p:cNvSpPr>
          <p:nvPr/>
        </p:nvSpPr>
        <p:spPr bwMode="auto">
          <a:xfrm>
            <a:off x="709612" y="-9525"/>
            <a:ext cx="8347075"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r>
              <a:rPr lang="en-GB" sz="4400" b="1" dirty="0" smtClean="0">
                <a:solidFill>
                  <a:srgbClr val="008000"/>
                </a:solidFill>
              </a:rPr>
              <a:t>BHB – Quasars for the impatient </a:t>
            </a:r>
            <a:endParaRPr lang="en-GB" sz="4400" b="1" dirty="0">
              <a:solidFill>
                <a:srgbClr val="008000"/>
              </a:solidFill>
            </a:endParaRPr>
          </a:p>
        </p:txBody>
      </p:sp>
      <p:pic>
        <p:nvPicPr>
          <p:cNvPr id="4099" name="Picture 3" descr="colum_bhnew"/>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l="51312" t="73387" r="26871" b="304"/>
          <a:stretch>
            <a:fillRect/>
          </a:stretch>
        </p:blipFill>
        <p:spPr bwMode="auto">
          <a:xfrm>
            <a:off x="5915025" y="14077950"/>
            <a:ext cx="3021013" cy="5126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0" name="Picture 4" descr="asm_curves_1"/>
          <p:cNvPicPr>
            <a:picLocks noChangeAspect="1" noChangeArrowheads="1"/>
          </p:cNvPicPr>
          <p:nvPr/>
        </p:nvPicPr>
        <p:blipFill>
          <a:blip r:embed="rId3" cstate="print">
            <a:extLst>
              <a:ext uri="{28A0092B-C50C-407E-A947-70E740481C1C}">
                <a14:useLocalDpi xmlns:a14="http://schemas.microsoft.com/office/drawing/2010/main" val="0"/>
              </a:ext>
            </a:extLst>
          </a:blip>
          <a:srcRect t="9293" r="4993" b="62514"/>
          <a:stretch>
            <a:fillRect/>
          </a:stretch>
        </p:blipFill>
        <p:spPr bwMode="auto">
          <a:xfrm>
            <a:off x="0" y="2438400"/>
            <a:ext cx="9144000" cy="3840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1" name="Rectangle 5"/>
          <p:cNvSpPr>
            <a:spLocks noChangeArrowheads="1"/>
          </p:cNvSpPr>
          <p:nvPr/>
        </p:nvSpPr>
        <p:spPr bwMode="auto">
          <a:xfrm>
            <a:off x="142875" y="514350"/>
            <a:ext cx="8913813" cy="1347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lgn="l">
              <a:lnSpc>
                <a:spcPct val="90000"/>
              </a:lnSpc>
              <a:spcBef>
                <a:spcPct val="20000"/>
              </a:spcBef>
            </a:pPr>
            <a:endParaRPr lang="en-GB" dirty="0">
              <a:solidFill>
                <a:srgbClr val="008000"/>
              </a:solidFill>
            </a:endParaRPr>
          </a:p>
          <a:p>
            <a:pPr marL="342900" indent="-342900" algn="l">
              <a:lnSpc>
                <a:spcPct val="90000"/>
              </a:lnSpc>
              <a:spcBef>
                <a:spcPct val="20000"/>
              </a:spcBef>
              <a:buFontTx/>
              <a:buChar char="•"/>
            </a:pPr>
            <a:r>
              <a:rPr lang="en-GB" dirty="0" smtClean="0">
                <a:solidFill>
                  <a:srgbClr val="008000"/>
                </a:solidFill>
              </a:rPr>
              <a:t>BRIGHT! Huge </a:t>
            </a:r>
            <a:r>
              <a:rPr lang="en-GB" dirty="0">
                <a:solidFill>
                  <a:srgbClr val="008000"/>
                </a:solidFill>
              </a:rPr>
              <a:t>amounts of data, long term variability (days –years) in mass accretion rate (due to H ionisation instability in disc)</a:t>
            </a:r>
          </a:p>
          <a:p>
            <a:pPr marL="342900" indent="-342900" algn="l">
              <a:lnSpc>
                <a:spcPct val="90000"/>
              </a:lnSpc>
              <a:spcBef>
                <a:spcPct val="20000"/>
              </a:spcBef>
              <a:buFontTx/>
              <a:buChar char="•"/>
            </a:pPr>
            <a:r>
              <a:rPr lang="en-GB" dirty="0">
                <a:solidFill>
                  <a:srgbClr val="008000"/>
                </a:solidFill>
              </a:rPr>
              <a:t>Observational template of accretion flow as a function  of </a:t>
            </a:r>
            <a:r>
              <a:rPr lang="en-GB" i="1" dirty="0">
                <a:solidFill>
                  <a:srgbClr val="008000"/>
                </a:solidFill>
              </a:rPr>
              <a:t>L</a:t>
            </a:r>
            <a:r>
              <a:rPr lang="en-GB" dirty="0">
                <a:solidFill>
                  <a:srgbClr val="008000"/>
                </a:solidFill>
              </a:rPr>
              <a:t>/</a:t>
            </a:r>
            <a:r>
              <a:rPr lang="en-GB" i="1" dirty="0" err="1">
                <a:solidFill>
                  <a:srgbClr val="008000"/>
                </a:solidFill>
              </a:rPr>
              <a:t>L</a:t>
            </a:r>
            <a:r>
              <a:rPr lang="en-GB" baseline="-25000" dirty="0" err="1">
                <a:solidFill>
                  <a:srgbClr val="008000"/>
                </a:solidFill>
              </a:rPr>
              <a:t>Edd</a:t>
            </a:r>
            <a:r>
              <a:rPr lang="en-GB" baseline="-25000" dirty="0">
                <a:solidFill>
                  <a:srgbClr val="008000"/>
                </a:solidFill>
              </a:rPr>
              <a:t> </a:t>
            </a:r>
            <a:r>
              <a:rPr lang="en-GB" dirty="0">
                <a:solidFill>
                  <a:srgbClr val="008000"/>
                </a:solidFill>
              </a:rPr>
              <a:t>onto ~10 M</a:t>
            </a:r>
            <a:r>
              <a:rPr lang="en-GB" baseline="-25000" dirty="0">
                <a:solidFill>
                  <a:srgbClr val="008000"/>
                </a:solidFill>
                <a:sym typeface="Wingdings 2" pitchFamily="18" charset="2"/>
              </a:rPr>
              <a:t></a:t>
            </a:r>
            <a:r>
              <a:rPr lang="en-GB" dirty="0">
                <a:solidFill>
                  <a:srgbClr val="008000"/>
                </a:solidFill>
              </a:rPr>
              <a:t> </a:t>
            </a:r>
            <a:r>
              <a:rPr lang="en-GB" dirty="0" smtClean="0">
                <a:solidFill>
                  <a:srgbClr val="008000"/>
                </a:solidFill>
              </a:rPr>
              <a:t>BH (6-</a:t>
            </a:r>
            <a:r>
              <a:rPr lang="en-GB" dirty="0">
                <a:solidFill>
                  <a:srgbClr val="008000"/>
                </a:solidFill>
              </a:rPr>
              <a:t>14 M</a:t>
            </a:r>
            <a:r>
              <a:rPr lang="en-GB" baseline="-25000" dirty="0" smtClean="0">
                <a:solidFill>
                  <a:srgbClr val="008000"/>
                </a:solidFill>
                <a:sym typeface="Wingdings 2" pitchFamily="18" charset="2"/>
              </a:rPr>
              <a:t></a:t>
            </a:r>
            <a:r>
              <a:rPr lang="en-GB" dirty="0" smtClean="0">
                <a:solidFill>
                  <a:srgbClr val="008000"/>
                </a:solidFill>
              </a:rPr>
              <a:t>) </a:t>
            </a:r>
            <a:endParaRPr lang="en-GB" dirty="0">
              <a:solidFill>
                <a:srgbClr val="008000"/>
              </a:solidFill>
            </a:endParaRPr>
          </a:p>
          <a:p>
            <a:pPr marL="342900" indent="-342900" algn="l">
              <a:lnSpc>
                <a:spcPct val="90000"/>
              </a:lnSpc>
              <a:spcBef>
                <a:spcPct val="20000"/>
              </a:spcBef>
            </a:pPr>
            <a:endParaRPr lang="en-GB" dirty="0">
              <a:solidFill>
                <a:srgbClr val="FFCCFF"/>
              </a:solidFill>
            </a:endParaRPr>
          </a:p>
          <a:p>
            <a:pPr marL="342900" indent="-342900" algn="l">
              <a:lnSpc>
                <a:spcPct val="90000"/>
              </a:lnSpc>
              <a:spcBef>
                <a:spcPct val="20000"/>
              </a:spcBef>
              <a:buFontTx/>
              <a:buChar char="•"/>
            </a:pPr>
            <a:endParaRPr lang="en-GB" dirty="0">
              <a:solidFill>
                <a:srgbClr val="FFFF99"/>
              </a:solidFill>
            </a:endParaRPr>
          </a:p>
        </p:txBody>
      </p:sp>
      <p:sp>
        <p:nvSpPr>
          <p:cNvPr id="4102" name="Rectangle 6"/>
          <p:cNvSpPr>
            <a:spLocks noChangeArrowheads="1"/>
          </p:cNvSpPr>
          <p:nvPr/>
        </p:nvSpPr>
        <p:spPr bwMode="auto">
          <a:xfrm>
            <a:off x="8370888" y="6326188"/>
            <a:ext cx="847725" cy="3365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r>
              <a:rPr lang="en-GB" sz="1600" b="1">
                <a:solidFill>
                  <a:srgbClr val="FFFF99"/>
                </a:solidFill>
              </a:rPr>
              <a:t>DGK07</a:t>
            </a:r>
            <a:endParaRPr lang="en-US" sz="1600" b="1">
              <a:solidFill>
                <a:srgbClr val="FFFF99"/>
              </a:solidFill>
            </a:endParaRPr>
          </a:p>
        </p:txBody>
      </p:sp>
      <p:sp>
        <p:nvSpPr>
          <p:cNvPr id="4103" name="Line 7"/>
          <p:cNvSpPr>
            <a:spLocks noChangeShapeType="1"/>
          </p:cNvSpPr>
          <p:nvPr/>
        </p:nvSpPr>
        <p:spPr bwMode="auto">
          <a:xfrm>
            <a:off x="827088" y="6502400"/>
            <a:ext cx="3948112" cy="14288"/>
          </a:xfrm>
          <a:prstGeom prst="line">
            <a:avLst/>
          </a:prstGeom>
          <a:noFill/>
          <a:ln w="38100">
            <a:solidFill>
              <a:schemeClr val="bg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en-GB"/>
          </a:p>
        </p:txBody>
      </p:sp>
      <p:sp>
        <p:nvSpPr>
          <p:cNvPr id="4104" name="Text Box 8"/>
          <p:cNvSpPr txBox="1">
            <a:spLocks noChangeArrowheads="1"/>
          </p:cNvSpPr>
          <p:nvPr/>
        </p:nvSpPr>
        <p:spPr bwMode="auto">
          <a:xfrm>
            <a:off x="1450975" y="6461125"/>
            <a:ext cx="2322513" cy="4572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GB">
                <a:solidFill>
                  <a:schemeClr val="bg1"/>
                </a:solidFill>
              </a:rPr>
              <a:t>2 years</a:t>
            </a:r>
            <a:endParaRPr lang="en-US">
              <a:solidFill>
                <a:schemeClr val="bg1"/>
              </a:solidFill>
            </a:endParaRPr>
          </a:p>
        </p:txBody>
      </p:sp>
    </p:spTree>
    <p:extLst>
      <p:ext uri="{BB962C8B-B14F-4D97-AF65-F5344CB8AC3E}">
        <p14:creationId xmlns:p14="http://schemas.microsoft.com/office/powerpoint/2010/main" val="416947005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ChangeArrowheads="1"/>
          </p:cNvSpPr>
          <p:nvPr/>
        </p:nvSpPr>
        <p:spPr bwMode="auto">
          <a:xfrm>
            <a:off x="709612" y="-9525"/>
            <a:ext cx="8347075"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r>
              <a:rPr lang="en-GB" sz="4400" b="1" dirty="0" smtClean="0">
                <a:solidFill>
                  <a:srgbClr val="008000"/>
                </a:solidFill>
              </a:rPr>
              <a:t>BHB – Quasars for the impatient </a:t>
            </a:r>
            <a:endParaRPr lang="en-GB" sz="4400" b="1" dirty="0">
              <a:solidFill>
                <a:srgbClr val="008000"/>
              </a:solidFill>
            </a:endParaRPr>
          </a:p>
        </p:txBody>
      </p:sp>
      <p:pic>
        <p:nvPicPr>
          <p:cNvPr id="4099" name="Picture 3" descr="colum_bhnew"/>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l="51312" t="73387" r="26871" b="304"/>
          <a:stretch>
            <a:fillRect/>
          </a:stretch>
        </p:blipFill>
        <p:spPr bwMode="auto">
          <a:xfrm>
            <a:off x="5915025" y="14077950"/>
            <a:ext cx="3021013" cy="5126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0" name="Picture 4" descr="asm_curves_1"/>
          <p:cNvPicPr>
            <a:picLocks noChangeAspect="1" noChangeArrowheads="1"/>
          </p:cNvPicPr>
          <p:nvPr/>
        </p:nvPicPr>
        <p:blipFill>
          <a:blip r:embed="rId3" cstate="print">
            <a:extLst>
              <a:ext uri="{28A0092B-C50C-407E-A947-70E740481C1C}">
                <a14:useLocalDpi xmlns:a14="http://schemas.microsoft.com/office/drawing/2010/main" val="0"/>
              </a:ext>
            </a:extLst>
          </a:blip>
          <a:srcRect t="9293" r="4993" b="62514"/>
          <a:stretch>
            <a:fillRect/>
          </a:stretch>
        </p:blipFill>
        <p:spPr bwMode="auto">
          <a:xfrm>
            <a:off x="0" y="2438400"/>
            <a:ext cx="9144000" cy="3840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1" name="Rectangle 5"/>
          <p:cNvSpPr>
            <a:spLocks noChangeArrowheads="1"/>
          </p:cNvSpPr>
          <p:nvPr/>
        </p:nvSpPr>
        <p:spPr bwMode="auto">
          <a:xfrm>
            <a:off x="142875" y="514350"/>
            <a:ext cx="8913813" cy="1347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lgn="l">
              <a:lnSpc>
                <a:spcPct val="90000"/>
              </a:lnSpc>
              <a:spcBef>
                <a:spcPct val="20000"/>
              </a:spcBef>
            </a:pPr>
            <a:endParaRPr lang="en-GB" dirty="0">
              <a:solidFill>
                <a:srgbClr val="008000"/>
              </a:solidFill>
            </a:endParaRPr>
          </a:p>
          <a:p>
            <a:pPr marL="342900" indent="-342900" algn="l">
              <a:lnSpc>
                <a:spcPct val="90000"/>
              </a:lnSpc>
              <a:spcBef>
                <a:spcPct val="20000"/>
              </a:spcBef>
              <a:buFontTx/>
              <a:buChar char="•"/>
            </a:pPr>
            <a:r>
              <a:rPr lang="en-GB" dirty="0" smtClean="0">
                <a:solidFill>
                  <a:srgbClr val="008000"/>
                </a:solidFill>
              </a:rPr>
              <a:t>Observational </a:t>
            </a:r>
            <a:r>
              <a:rPr lang="en-GB" dirty="0">
                <a:solidFill>
                  <a:srgbClr val="008000"/>
                </a:solidFill>
              </a:rPr>
              <a:t>template of accretion flow as a function  of </a:t>
            </a:r>
            <a:r>
              <a:rPr lang="en-GB" i="1" dirty="0">
                <a:solidFill>
                  <a:srgbClr val="008000"/>
                </a:solidFill>
              </a:rPr>
              <a:t>L</a:t>
            </a:r>
            <a:r>
              <a:rPr lang="en-GB" dirty="0">
                <a:solidFill>
                  <a:srgbClr val="008000"/>
                </a:solidFill>
              </a:rPr>
              <a:t>/</a:t>
            </a:r>
            <a:r>
              <a:rPr lang="en-GB" i="1" dirty="0" err="1">
                <a:solidFill>
                  <a:srgbClr val="008000"/>
                </a:solidFill>
              </a:rPr>
              <a:t>L</a:t>
            </a:r>
            <a:r>
              <a:rPr lang="en-GB" baseline="-25000" dirty="0" err="1">
                <a:solidFill>
                  <a:srgbClr val="008000"/>
                </a:solidFill>
              </a:rPr>
              <a:t>Edd</a:t>
            </a:r>
            <a:r>
              <a:rPr lang="en-GB" baseline="-25000" dirty="0">
                <a:solidFill>
                  <a:srgbClr val="008000"/>
                </a:solidFill>
              </a:rPr>
              <a:t> </a:t>
            </a:r>
            <a:r>
              <a:rPr lang="en-GB" dirty="0">
                <a:solidFill>
                  <a:srgbClr val="008000"/>
                </a:solidFill>
              </a:rPr>
              <a:t>onto ~10 M</a:t>
            </a:r>
            <a:r>
              <a:rPr lang="en-GB" baseline="-25000" dirty="0">
                <a:solidFill>
                  <a:srgbClr val="008000"/>
                </a:solidFill>
                <a:sym typeface="Wingdings 2" pitchFamily="18" charset="2"/>
              </a:rPr>
              <a:t></a:t>
            </a:r>
            <a:r>
              <a:rPr lang="en-GB" dirty="0">
                <a:solidFill>
                  <a:srgbClr val="008000"/>
                </a:solidFill>
              </a:rPr>
              <a:t> </a:t>
            </a:r>
            <a:r>
              <a:rPr lang="en-GB" dirty="0" smtClean="0">
                <a:solidFill>
                  <a:srgbClr val="008000"/>
                </a:solidFill>
              </a:rPr>
              <a:t>BH (very homogeneous!) </a:t>
            </a:r>
            <a:endParaRPr lang="en-GB" dirty="0">
              <a:solidFill>
                <a:srgbClr val="008000"/>
              </a:solidFill>
            </a:endParaRPr>
          </a:p>
          <a:p>
            <a:pPr marL="342900" indent="-342900" algn="l">
              <a:lnSpc>
                <a:spcPct val="90000"/>
              </a:lnSpc>
              <a:spcBef>
                <a:spcPct val="20000"/>
              </a:spcBef>
            </a:pPr>
            <a:endParaRPr lang="en-GB" dirty="0">
              <a:solidFill>
                <a:srgbClr val="FFCCFF"/>
              </a:solidFill>
            </a:endParaRPr>
          </a:p>
          <a:p>
            <a:pPr marL="342900" indent="-342900" algn="l">
              <a:lnSpc>
                <a:spcPct val="90000"/>
              </a:lnSpc>
              <a:spcBef>
                <a:spcPct val="20000"/>
              </a:spcBef>
              <a:buFontTx/>
              <a:buChar char="•"/>
            </a:pPr>
            <a:endParaRPr lang="en-GB" dirty="0">
              <a:solidFill>
                <a:srgbClr val="FFFF99"/>
              </a:solidFill>
            </a:endParaRPr>
          </a:p>
        </p:txBody>
      </p:sp>
      <p:sp>
        <p:nvSpPr>
          <p:cNvPr id="4102" name="Rectangle 6"/>
          <p:cNvSpPr>
            <a:spLocks noChangeArrowheads="1"/>
          </p:cNvSpPr>
          <p:nvPr/>
        </p:nvSpPr>
        <p:spPr bwMode="auto">
          <a:xfrm>
            <a:off x="8370888" y="6326188"/>
            <a:ext cx="847725" cy="3365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r>
              <a:rPr lang="en-GB" sz="1600" b="1">
                <a:solidFill>
                  <a:srgbClr val="FFFF99"/>
                </a:solidFill>
              </a:rPr>
              <a:t>DGK07</a:t>
            </a:r>
            <a:endParaRPr lang="en-US" sz="1600" b="1">
              <a:solidFill>
                <a:srgbClr val="FFFF99"/>
              </a:solidFill>
            </a:endParaRPr>
          </a:p>
        </p:txBody>
      </p:sp>
      <p:sp>
        <p:nvSpPr>
          <p:cNvPr id="4103" name="Line 7"/>
          <p:cNvSpPr>
            <a:spLocks noChangeShapeType="1"/>
          </p:cNvSpPr>
          <p:nvPr/>
        </p:nvSpPr>
        <p:spPr bwMode="auto">
          <a:xfrm>
            <a:off x="827088" y="6502400"/>
            <a:ext cx="3948112" cy="14288"/>
          </a:xfrm>
          <a:prstGeom prst="line">
            <a:avLst/>
          </a:prstGeom>
          <a:noFill/>
          <a:ln w="38100">
            <a:solidFill>
              <a:schemeClr val="bg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en-GB"/>
          </a:p>
        </p:txBody>
      </p:sp>
      <p:sp>
        <p:nvSpPr>
          <p:cNvPr id="4104" name="Text Box 8"/>
          <p:cNvSpPr txBox="1">
            <a:spLocks noChangeArrowheads="1"/>
          </p:cNvSpPr>
          <p:nvPr/>
        </p:nvSpPr>
        <p:spPr bwMode="auto">
          <a:xfrm>
            <a:off x="1450975" y="6461125"/>
            <a:ext cx="2322513" cy="4572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GB">
                <a:solidFill>
                  <a:schemeClr val="bg1"/>
                </a:solidFill>
              </a:rPr>
              <a:t>2 years</a:t>
            </a:r>
            <a:endParaRPr lang="en-US">
              <a:solidFill>
                <a:schemeClr val="bg1"/>
              </a:solidFill>
            </a:endParaRPr>
          </a:p>
        </p:txBody>
      </p:sp>
    </p:spTree>
    <p:extLst>
      <p:ext uri="{BB962C8B-B14F-4D97-AF65-F5344CB8AC3E}">
        <p14:creationId xmlns:p14="http://schemas.microsoft.com/office/powerpoint/2010/main" val="15107223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3"/>
          <p:cNvSpPr>
            <a:spLocks noChangeArrowheads="1"/>
          </p:cNvSpPr>
          <p:nvPr/>
        </p:nvSpPr>
        <p:spPr bwMode="auto">
          <a:xfrm>
            <a:off x="709613" y="119063"/>
            <a:ext cx="8303758"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r>
              <a:rPr lang="en-GB" sz="4400" b="1" dirty="0" smtClean="0">
                <a:solidFill>
                  <a:srgbClr val="008000"/>
                </a:solidFill>
              </a:rPr>
              <a:t>Variability of </a:t>
            </a:r>
            <a:r>
              <a:rPr lang="en-GB" sz="4400" b="1" dirty="0" err="1" smtClean="0">
                <a:solidFill>
                  <a:srgbClr val="008000"/>
                </a:solidFill>
              </a:rPr>
              <a:t>disc:long</a:t>
            </a:r>
            <a:r>
              <a:rPr lang="en-GB" sz="4400" b="1" dirty="0" smtClean="0">
                <a:solidFill>
                  <a:srgbClr val="008000"/>
                </a:solidFill>
              </a:rPr>
              <a:t> timescale</a:t>
            </a:r>
            <a:endParaRPr lang="en-GB" sz="4400" b="1" dirty="0">
              <a:solidFill>
                <a:srgbClr val="008000"/>
              </a:solidFill>
            </a:endParaRPr>
          </a:p>
        </p:txBody>
      </p:sp>
      <p:pic>
        <p:nvPicPr>
          <p:cNvPr id="9219" name="Picture 4" descr="4u1543_6"/>
          <p:cNvPicPr preferRelativeResize="0">
            <a:picLocks noChangeAspect="1" noChangeArrowheads="1"/>
          </p:cNvPicPr>
          <p:nvPr/>
        </p:nvPicPr>
        <p:blipFill>
          <a:blip r:embed="rId2" cstate="print">
            <a:extLst>
              <a:ext uri="{28A0092B-C50C-407E-A947-70E740481C1C}">
                <a14:useLocalDpi xmlns:a14="http://schemas.microsoft.com/office/drawing/2010/main" val="0"/>
              </a:ext>
            </a:extLst>
          </a:blip>
          <a:srcRect l="6718" t="36087" r="38593" b="3670"/>
          <a:stretch>
            <a:fillRect/>
          </a:stretch>
        </p:blipFill>
        <p:spPr bwMode="auto">
          <a:xfrm>
            <a:off x="826294" y="1262063"/>
            <a:ext cx="3424238" cy="533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descr="coltemp_1550"/>
          <p:cNvPicPr>
            <a:picLocks noChangeAspect="1" noChangeArrowheads="1"/>
          </p:cNvPicPr>
          <p:nvPr/>
        </p:nvPicPr>
        <p:blipFill>
          <a:blip r:embed="rId3" cstate="print">
            <a:extLst>
              <a:ext uri="{28A0092B-C50C-407E-A947-70E740481C1C}">
                <a14:useLocalDpi xmlns:a14="http://schemas.microsoft.com/office/drawing/2010/main" val="0"/>
              </a:ext>
            </a:extLst>
          </a:blip>
          <a:srcRect l="2382" t="18515" r="59555" b="55545"/>
          <a:stretch>
            <a:fillRect/>
          </a:stretch>
        </p:blipFill>
        <p:spPr bwMode="auto">
          <a:xfrm>
            <a:off x="4833256" y="1262063"/>
            <a:ext cx="4001181" cy="38763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5"/>
          <p:cNvSpPr>
            <a:spLocks noGrp="1" noChangeArrowheads="1"/>
          </p:cNvSpPr>
          <p:nvPr>
            <p:ph type="body" sz="half" idx="1"/>
          </p:nvPr>
        </p:nvSpPr>
        <p:spPr>
          <a:xfrm>
            <a:off x="4770437" y="5320620"/>
            <a:ext cx="4064000" cy="1280205"/>
          </a:xfrm>
          <a:noFill/>
        </p:spPr>
        <p:txBody>
          <a:bodyPr/>
          <a:lstStyle/>
          <a:p>
            <a:pPr eaLnBrk="1" hangingPunct="1">
              <a:lnSpc>
                <a:spcPct val="90000"/>
              </a:lnSpc>
            </a:pPr>
            <a:r>
              <a:rPr lang="en-GB" sz="2400" i="1" dirty="0" smtClean="0">
                <a:solidFill>
                  <a:srgbClr val="008000"/>
                </a:solidFill>
              </a:rPr>
              <a:t>L/</a:t>
            </a:r>
            <a:r>
              <a:rPr lang="en-GB" sz="2400" i="1" dirty="0" err="1" smtClean="0">
                <a:solidFill>
                  <a:srgbClr val="008000"/>
                </a:solidFill>
              </a:rPr>
              <a:t>L</a:t>
            </a:r>
            <a:r>
              <a:rPr lang="en-GB" sz="2400" i="1" baseline="-25000" dirty="0" err="1" smtClean="0">
                <a:solidFill>
                  <a:srgbClr val="008000"/>
                </a:solidFill>
              </a:rPr>
              <a:t>Edd</a:t>
            </a:r>
            <a:r>
              <a:rPr lang="en-GB" sz="2400" baseline="-25000" dirty="0" smtClean="0">
                <a:solidFill>
                  <a:srgbClr val="008000"/>
                </a:solidFill>
              </a:rPr>
              <a:t> </a:t>
            </a:r>
            <a:r>
              <a:rPr lang="en-GB" sz="2400" dirty="0" smtClean="0">
                <a:solidFill>
                  <a:srgbClr val="008000"/>
                </a:solidFill>
                <a:sym typeface="Symbol" pitchFamily="18" charset="2"/>
              </a:rPr>
              <a:t>A</a:t>
            </a:r>
            <a:r>
              <a:rPr lang="en-GB" sz="2400" i="1" dirty="0" smtClean="0">
                <a:solidFill>
                  <a:srgbClr val="008000"/>
                </a:solidFill>
                <a:cs typeface="Times New Roman" pitchFamily="18" charset="0"/>
              </a:rPr>
              <a:t>T</a:t>
            </a:r>
            <a:r>
              <a:rPr lang="en-GB" sz="2400" i="1" baseline="30000" dirty="0" smtClean="0">
                <a:solidFill>
                  <a:srgbClr val="008000"/>
                </a:solidFill>
                <a:cs typeface="Times New Roman" pitchFamily="18" charset="0"/>
              </a:rPr>
              <a:t>4</a:t>
            </a:r>
            <a:r>
              <a:rPr lang="en-GB" sz="2400" i="1" baseline="-25000" dirty="0" smtClean="0">
                <a:solidFill>
                  <a:srgbClr val="008000"/>
                </a:solidFill>
                <a:cs typeface="Times New Roman" pitchFamily="18" charset="0"/>
              </a:rPr>
              <a:t>max</a:t>
            </a:r>
            <a:r>
              <a:rPr lang="en-GB" sz="2400" baseline="-25000" dirty="0" smtClean="0">
                <a:solidFill>
                  <a:srgbClr val="008000"/>
                </a:solidFill>
                <a:cs typeface="Times New Roman" pitchFamily="18" charset="0"/>
              </a:rPr>
              <a:t> </a:t>
            </a:r>
            <a:r>
              <a:rPr lang="en-GB" sz="1600" dirty="0" smtClean="0">
                <a:solidFill>
                  <a:srgbClr val="008000"/>
                </a:solidFill>
                <a:cs typeface="Times New Roman" pitchFamily="18" charset="0"/>
              </a:rPr>
              <a:t>(</a:t>
            </a:r>
            <a:r>
              <a:rPr lang="en-GB" sz="1600" dirty="0" err="1" smtClean="0">
                <a:solidFill>
                  <a:srgbClr val="008000"/>
                </a:solidFill>
                <a:cs typeface="Times New Roman" pitchFamily="18" charset="0"/>
              </a:rPr>
              <a:t>Ebisawa</a:t>
            </a:r>
            <a:r>
              <a:rPr lang="en-GB" sz="1600" dirty="0" smtClean="0">
                <a:solidFill>
                  <a:srgbClr val="008000"/>
                </a:solidFill>
                <a:cs typeface="Times New Roman" pitchFamily="18" charset="0"/>
              </a:rPr>
              <a:t> et al 1993; Kubota et al 1999; 2001)</a:t>
            </a:r>
          </a:p>
          <a:p>
            <a:pPr eaLnBrk="1" hangingPunct="1">
              <a:lnSpc>
                <a:spcPct val="90000"/>
              </a:lnSpc>
            </a:pPr>
            <a:r>
              <a:rPr lang="en-GB" sz="2400" dirty="0" smtClean="0">
                <a:solidFill>
                  <a:srgbClr val="008000"/>
                </a:solidFill>
                <a:cs typeface="Times New Roman" pitchFamily="18" charset="0"/>
              </a:rPr>
              <a:t>Constant size scale – last stable orbit!! BH spin</a:t>
            </a:r>
          </a:p>
          <a:p>
            <a:pPr eaLnBrk="1" hangingPunct="1">
              <a:lnSpc>
                <a:spcPct val="90000"/>
              </a:lnSpc>
              <a:buFontTx/>
              <a:buNone/>
            </a:pPr>
            <a:endParaRPr lang="en-GB" sz="2400" dirty="0" smtClean="0">
              <a:solidFill>
                <a:srgbClr val="FFFF99"/>
              </a:solidFill>
              <a:cs typeface="Times New Roman" pitchFamily="18" charset="0"/>
            </a:endParaRPr>
          </a:p>
        </p:txBody>
      </p:sp>
    </p:spTree>
    <p:extLst>
      <p:ext uri="{BB962C8B-B14F-4D97-AF65-F5344CB8AC3E}">
        <p14:creationId xmlns:p14="http://schemas.microsoft.com/office/powerpoint/2010/main" val="334214877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3" name="Text Box 1027"/>
          <p:cNvSpPr txBox="1">
            <a:spLocks noChangeArrowheads="1"/>
          </p:cNvSpPr>
          <p:nvPr/>
        </p:nvSpPr>
        <p:spPr bwMode="auto">
          <a:xfrm>
            <a:off x="6757988" y="6450013"/>
            <a:ext cx="22860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GB" sz="1600" dirty="0" err="1">
                <a:solidFill>
                  <a:srgbClr val="008000"/>
                </a:solidFill>
              </a:rPr>
              <a:t>Gierlinski</a:t>
            </a:r>
            <a:r>
              <a:rPr lang="en-GB" sz="1600" dirty="0">
                <a:solidFill>
                  <a:srgbClr val="008000"/>
                </a:solidFill>
              </a:rPr>
              <a:t> &amp; Done 2003</a:t>
            </a:r>
          </a:p>
        </p:txBody>
      </p:sp>
      <p:sp>
        <p:nvSpPr>
          <p:cNvPr id="209924" name="Rectangle 1028"/>
          <p:cNvSpPr>
            <a:spLocks noChangeArrowheads="1"/>
          </p:cNvSpPr>
          <p:nvPr/>
        </p:nvSpPr>
        <p:spPr bwMode="auto">
          <a:xfrm>
            <a:off x="709613" y="119063"/>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r>
              <a:rPr lang="en-GB" sz="4400" b="1" dirty="0">
                <a:solidFill>
                  <a:srgbClr val="008000"/>
                </a:solidFill>
              </a:rPr>
              <a:t>Disc spectra: last stable orbit</a:t>
            </a:r>
          </a:p>
        </p:txBody>
      </p:sp>
      <p:sp>
        <p:nvSpPr>
          <p:cNvPr id="209937" name="Rectangle 1041"/>
          <p:cNvSpPr>
            <a:spLocks noGrp="1" noChangeArrowheads="1"/>
          </p:cNvSpPr>
          <p:nvPr>
            <p:ph type="body" sz="half" idx="1"/>
          </p:nvPr>
        </p:nvSpPr>
        <p:spPr>
          <a:xfrm>
            <a:off x="304800" y="1455738"/>
            <a:ext cx="4064000" cy="5162550"/>
          </a:xfrm>
          <a:noFill/>
          <a:ln/>
        </p:spPr>
        <p:txBody>
          <a:bodyPr/>
          <a:lstStyle/>
          <a:p>
            <a:pPr>
              <a:lnSpc>
                <a:spcPct val="90000"/>
              </a:lnSpc>
            </a:pPr>
            <a:r>
              <a:rPr lang="en-GB" sz="2400" i="1" dirty="0" smtClean="0">
                <a:solidFill>
                  <a:srgbClr val="008000"/>
                </a:solidFill>
              </a:rPr>
              <a:t>L/</a:t>
            </a:r>
            <a:r>
              <a:rPr lang="en-GB" sz="2400" i="1" dirty="0" err="1" smtClean="0">
                <a:solidFill>
                  <a:srgbClr val="008000"/>
                </a:solidFill>
              </a:rPr>
              <a:t>L</a:t>
            </a:r>
            <a:r>
              <a:rPr lang="en-GB" sz="2400" i="1" baseline="-25000" dirty="0" err="1" smtClean="0">
                <a:solidFill>
                  <a:srgbClr val="008000"/>
                </a:solidFill>
              </a:rPr>
              <a:t>Edd</a:t>
            </a:r>
            <a:r>
              <a:rPr lang="en-GB" sz="2400" baseline="-25000" dirty="0" smtClean="0">
                <a:solidFill>
                  <a:srgbClr val="008000"/>
                </a:solidFill>
              </a:rPr>
              <a:t> </a:t>
            </a:r>
            <a:r>
              <a:rPr lang="en-GB" sz="2400" dirty="0">
                <a:solidFill>
                  <a:srgbClr val="008000"/>
                </a:solidFill>
                <a:sym typeface="Symbol" pitchFamily="18" charset="2"/>
              </a:rPr>
              <a:t></a:t>
            </a:r>
            <a:r>
              <a:rPr lang="en-GB" sz="2400" i="1" dirty="0">
                <a:solidFill>
                  <a:srgbClr val="008000"/>
                </a:solidFill>
                <a:cs typeface="Times New Roman" pitchFamily="18" charset="0"/>
              </a:rPr>
              <a:t>T</a:t>
            </a:r>
            <a:r>
              <a:rPr lang="en-GB" sz="2400" i="1" baseline="30000" dirty="0">
                <a:solidFill>
                  <a:srgbClr val="008000"/>
                </a:solidFill>
                <a:cs typeface="Times New Roman" pitchFamily="18" charset="0"/>
              </a:rPr>
              <a:t>4</a:t>
            </a:r>
            <a:r>
              <a:rPr lang="en-GB" sz="2400" i="1" baseline="-25000" dirty="0">
                <a:solidFill>
                  <a:srgbClr val="008000"/>
                </a:solidFill>
                <a:cs typeface="Times New Roman" pitchFamily="18" charset="0"/>
              </a:rPr>
              <a:t>max</a:t>
            </a:r>
            <a:r>
              <a:rPr lang="en-GB" sz="2400" baseline="-25000" dirty="0">
                <a:solidFill>
                  <a:srgbClr val="008000"/>
                </a:solidFill>
                <a:cs typeface="Times New Roman" pitchFamily="18" charset="0"/>
              </a:rPr>
              <a:t> </a:t>
            </a:r>
            <a:r>
              <a:rPr lang="en-GB" sz="1600" dirty="0">
                <a:solidFill>
                  <a:srgbClr val="008000"/>
                </a:solidFill>
                <a:cs typeface="Times New Roman" pitchFamily="18" charset="0"/>
              </a:rPr>
              <a:t>(</a:t>
            </a:r>
            <a:r>
              <a:rPr lang="en-GB" sz="1600" dirty="0" err="1">
                <a:solidFill>
                  <a:srgbClr val="008000"/>
                </a:solidFill>
                <a:cs typeface="Times New Roman" pitchFamily="18" charset="0"/>
              </a:rPr>
              <a:t>Ebisawa</a:t>
            </a:r>
            <a:r>
              <a:rPr lang="en-GB" sz="1600" dirty="0">
                <a:solidFill>
                  <a:srgbClr val="008000"/>
                </a:solidFill>
                <a:cs typeface="Times New Roman" pitchFamily="18" charset="0"/>
              </a:rPr>
              <a:t> et al 1993; Kubota et al 1999; 2001)</a:t>
            </a:r>
          </a:p>
          <a:p>
            <a:pPr>
              <a:lnSpc>
                <a:spcPct val="90000"/>
              </a:lnSpc>
            </a:pPr>
            <a:r>
              <a:rPr lang="en-GB" sz="2400" dirty="0">
                <a:solidFill>
                  <a:srgbClr val="008000"/>
                </a:solidFill>
                <a:cs typeface="Times New Roman" pitchFamily="18" charset="0"/>
              </a:rPr>
              <a:t>Constant size scale – last stable orbit!!</a:t>
            </a:r>
          </a:p>
          <a:p>
            <a:pPr>
              <a:lnSpc>
                <a:spcPct val="90000"/>
              </a:lnSpc>
            </a:pPr>
            <a:r>
              <a:rPr lang="en-GB" sz="2400" dirty="0">
                <a:solidFill>
                  <a:srgbClr val="008000"/>
                </a:solidFill>
                <a:cs typeface="Times New Roman" pitchFamily="18" charset="0"/>
              </a:rPr>
              <a:t>Proportionality constant gives a measure </a:t>
            </a:r>
            <a:r>
              <a:rPr lang="en-GB" sz="2400" dirty="0" err="1">
                <a:solidFill>
                  <a:srgbClr val="008000"/>
                </a:solidFill>
                <a:cs typeface="Times New Roman" pitchFamily="18" charset="0"/>
              </a:rPr>
              <a:t>R</a:t>
            </a:r>
            <a:r>
              <a:rPr lang="en-GB" sz="2400" baseline="-25000" dirty="0" err="1">
                <a:solidFill>
                  <a:srgbClr val="008000"/>
                </a:solidFill>
                <a:cs typeface="Times New Roman" pitchFamily="18" charset="0"/>
              </a:rPr>
              <a:t>lso</a:t>
            </a:r>
            <a:r>
              <a:rPr lang="en-GB" sz="2400" baseline="-25000" dirty="0">
                <a:solidFill>
                  <a:srgbClr val="008000"/>
                </a:solidFill>
                <a:cs typeface="Times New Roman" pitchFamily="18" charset="0"/>
              </a:rPr>
              <a:t> </a:t>
            </a:r>
            <a:r>
              <a:rPr lang="en-GB" sz="2400" dirty="0">
                <a:solidFill>
                  <a:srgbClr val="008000"/>
                </a:solidFill>
                <a:cs typeface="Times New Roman" pitchFamily="18" charset="0"/>
              </a:rPr>
              <a:t>i.e. </a:t>
            </a:r>
            <a:r>
              <a:rPr lang="en-GB" sz="2400" dirty="0" smtClean="0">
                <a:solidFill>
                  <a:srgbClr val="008000"/>
                </a:solidFill>
                <a:cs typeface="Times New Roman" pitchFamily="18" charset="0"/>
              </a:rPr>
              <a:t>spin as L=</a:t>
            </a:r>
            <a:r>
              <a:rPr lang="en-GB" sz="2400" dirty="0" smtClean="0">
                <a:solidFill>
                  <a:srgbClr val="008000"/>
                </a:solidFill>
                <a:latin typeface="Symbol" pitchFamily="18" charset="2"/>
                <a:cs typeface="Times New Roman" pitchFamily="18" charset="0"/>
              </a:rPr>
              <a:t>s</a:t>
            </a:r>
            <a:r>
              <a:rPr lang="en-GB" sz="2400" dirty="0" smtClean="0">
                <a:solidFill>
                  <a:srgbClr val="008000"/>
                </a:solidFill>
                <a:cs typeface="Times New Roman" pitchFamily="18" charset="0"/>
              </a:rPr>
              <a:t> R</a:t>
            </a:r>
            <a:r>
              <a:rPr lang="en-GB" sz="2400" baseline="30000" dirty="0" smtClean="0">
                <a:solidFill>
                  <a:srgbClr val="008000"/>
                </a:solidFill>
                <a:cs typeface="Times New Roman" pitchFamily="18" charset="0"/>
              </a:rPr>
              <a:t>2</a:t>
            </a:r>
            <a:r>
              <a:rPr lang="en-GB" sz="2400" dirty="0" smtClean="0">
                <a:solidFill>
                  <a:srgbClr val="008000"/>
                </a:solidFill>
                <a:cs typeface="Times New Roman" pitchFamily="18" charset="0"/>
              </a:rPr>
              <a:t> T</a:t>
            </a:r>
            <a:r>
              <a:rPr lang="en-GB" sz="2400" baseline="30000" dirty="0" smtClean="0">
                <a:solidFill>
                  <a:srgbClr val="008000"/>
                </a:solidFill>
                <a:cs typeface="Times New Roman" pitchFamily="18" charset="0"/>
              </a:rPr>
              <a:t>4</a:t>
            </a:r>
          </a:p>
          <a:p>
            <a:pPr>
              <a:lnSpc>
                <a:spcPct val="90000"/>
              </a:lnSpc>
            </a:pPr>
            <a:r>
              <a:rPr lang="en-GB" sz="2400" dirty="0" smtClean="0">
                <a:solidFill>
                  <a:srgbClr val="008000"/>
                </a:solidFill>
                <a:cs typeface="Times New Roman" pitchFamily="18" charset="0"/>
              </a:rPr>
              <a:t>Not quite as simple as this </a:t>
            </a:r>
          </a:p>
          <a:p>
            <a:pPr>
              <a:lnSpc>
                <a:spcPct val="90000"/>
              </a:lnSpc>
            </a:pPr>
            <a:r>
              <a:rPr lang="en-GB" sz="2400" dirty="0" smtClean="0">
                <a:solidFill>
                  <a:srgbClr val="008000"/>
                </a:solidFill>
                <a:cs typeface="Times New Roman" pitchFamily="18" charset="0"/>
              </a:rPr>
              <a:t>Proper relativistic emissivity (</a:t>
            </a:r>
            <a:r>
              <a:rPr lang="en-GB" sz="2400" dirty="0" err="1" smtClean="0">
                <a:solidFill>
                  <a:srgbClr val="008000"/>
                </a:solidFill>
                <a:cs typeface="Times New Roman" pitchFamily="18" charset="0"/>
              </a:rPr>
              <a:t>Novikov</a:t>
            </a:r>
            <a:r>
              <a:rPr lang="en-GB" sz="2400" dirty="0" smtClean="0">
                <a:solidFill>
                  <a:srgbClr val="008000"/>
                </a:solidFill>
                <a:cs typeface="Times New Roman" pitchFamily="18" charset="0"/>
              </a:rPr>
              <a:t>-Thorne)</a:t>
            </a:r>
          </a:p>
          <a:p>
            <a:pPr>
              <a:lnSpc>
                <a:spcPct val="90000"/>
              </a:lnSpc>
            </a:pPr>
            <a:r>
              <a:rPr lang="en-GB" sz="2400" dirty="0" smtClean="0">
                <a:solidFill>
                  <a:srgbClr val="FF0000"/>
                </a:solidFill>
                <a:cs typeface="Times New Roman" pitchFamily="18" charset="0"/>
              </a:rPr>
              <a:t>corrections for spectrum not being blackbody (</a:t>
            </a:r>
            <a:r>
              <a:rPr lang="en-GB" sz="2400" dirty="0" err="1" smtClean="0">
                <a:solidFill>
                  <a:srgbClr val="FF0000"/>
                </a:solidFill>
                <a:cs typeface="Times New Roman" pitchFamily="18" charset="0"/>
              </a:rPr>
              <a:t>fcol</a:t>
            </a:r>
            <a:r>
              <a:rPr lang="en-GB" sz="2400" dirty="0" smtClean="0">
                <a:solidFill>
                  <a:srgbClr val="FF0000"/>
                </a:solidFill>
                <a:cs typeface="Times New Roman" pitchFamily="18" charset="0"/>
              </a:rPr>
              <a:t>)</a:t>
            </a:r>
          </a:p>
          <a:p>
            <a:pPr>
              <a:lnSpc>
                <a:spcPct val="90000"/>
              </a:lnSpc>
            </a:pPr>
            <a:r>
              <a:rPr lang="en-GB" sz="2400" dirty="0" smtClean="0">
                <a:solidFill>
                  <a:srgbClr val="FF0000"/>
                </a:solidFill>
                <a:cs typeface="Times New Roman" pitchFamily="18" charset="0"/>
              </a:rPr>
              <a:t>Corrections for relativistic propagation effects</a:t>
            </a:r>
            <a:endParaRPr lang="en-GB" sz="2400" dirty="0">
              <a:solidFill>
                <a:srgbClr val="FF0000"/>
              </a:solidFill>
              <a:cs typeface="Times New Roman" pitchFamily="18" charset="0"/>
            </a:endParaRPr>
          </a:p>
        </p:txBody>
      </p:sp>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t="15000" r="3611" b="14166"/>
          <a:stretch/>
        </p:blipFill>
        <p:spPr>
          <a:xfrm>
            <a:off x="4854688" y="1262064"/>
            <a:ext cx="3859006" cy="3868638"/>
          </a:xfrm>
          <a:prstGeom prst="rect">
            <a:avLst/>
          </a:prstGeom>
        </p:spPr>
      </p:pic>
    </p:spTree>
    <p:extLst>
      <p:ext uri="{BB962C8B-B14F-4D97-AF65-F5344CB8AC3E}">
        <p14:creationId xmlns:p14="http://schemas.microsoft.com/office/powerpoint/2010/main" val="326416309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8818" name="Text Box 2"/>
          <p:cNvSpPr txBox="1">
            <a:spLocks noChangeArrowheads="1"/>
          </p:cNvSpPr>
          <p:nvPr/>
        </p:nvSpPr>
        <p:spPr bwMode="auto">
          <a:xfrm>
            <a:off x="720725" y="6362700"/>
            <a:ext cx="8412163" cy="703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GB" sz="1600" dirty="0">
                <a:solidFill>
                  <a:srgbClr val="008000"/>
                </a:solidFill>
              </a:rPr>
              <a:t>Davis, Done &amp; </a:t>
            </a:r>
            <a:r>
              <a:rPr lang="en-GB" sz="1600" dirty="0" err="1">
                <a:solidFill>
                  <a:srgbClr val="008000"/>
                </a:solidFill>
              </a:rPr>
              <a:t>Blaes</a:t>
            </a:r>
            <a:r>
              <a:rPr lang="en-GB" sz="1600" dirty="0">
                <a:solidFill>
                  <a:srgbClr val="008000"/>
                </a:solidFill>
              </a:rPr>
              <a:t> 2006, </a:t>
            </a:r>
            <a:r>
              <a:rPr lang="en-GB" sz="1600" dirty="0" err="1">
                <a:solidFill>
                  <a:srgbClr val="008000"/>
                </a:solidFill>
              </a:rPr>
              <a:t>Shaffee</a:t>
            </a:r>
            <a:r>
              <a:rPr lang="en-GB" sz="1600" dirty="0">
                <a:solidFill>
                  <a:srgbClr val="008000"/>
                </a:solidFill>
              </a:rPr>
              <a:t> et al 2006, </a:t>
            </a:r>
            <a:r>
              <a:rPr lang="en-GB" sz="1600" dirty="0" err="1">
                <a:solidFill>
                  <a:srgbClr val="008000"/>
                </a:solidFill>
              </a:rPr>
              <a:t>Kohlemainen</a:t>
            </a:r>
            <a:r>
              <a:rPr lang="en-GB" sz="1600" dirty="0">
                <a:solidFill>
                  <a:srgbClr val="008000"/>
                </a:solidFill>
              </a:rPr>
              <a:t> &amp; Done 2009, Kubota et al 2009</a:t>
            </a:r>
          </a:p>
          <a:p>
            <a:pPr algn="l">
              <a:spcBef>
                <a:spcPct val="50000"/>
              </a:spcBef>
            </a:pPr>
            <a:endParaRPr lang="en-GB" sz="1600" dirty="0">
              <a:solidFill>
                <a:srgbClr val="008000"/>
              </a:solidFill>
            </a:endParaRPr>
          </a:p>
        </p:txBody>
      </p:sp>
      <p:sp>
        <p:nvSpPr>
          <p:cNvPr id="418819" name="Rectangle 3"/>
          <p:cNvSpPr>
            <a:spLocks noChangeArrowheads="1"/>
          </p:cNvSpPr>
          <p:nvPr/>
        </p:nvSpPr>
        <p:spPr bwMode="auto">
          <a:xfrm>
            <a:off x="709613" y="119063"/>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r>
              <a:rPr lang="en-GB" sz="4400" b="1" dirty="0">
                <a:solidFill>
                  <a:srgbClr val="008000"/>
                </a:solidFill>
              </a:rPr>
              <a:t>Observed disc spectra</a:t>
            </a:r>
          </a:p>
        </p:txBody>
      </p:sp>
      <p:pic>
        <p:nvPicPr>
          <p:cNvPr id="418820" name="Picture 4" descr="tlum"/>
          <p:cNvPicPr preferRelativeResize="0">
            <a:picLocks noChangeAspect="1" noChangeArrowheads="1"/>
          </p:cNvPicPr>
          <p:nvPr/>
        </p:nvPicPr>
        <p:blipFill>
          <a:blip r:embed="rId2" cstate="print">
            <a:extLst>
              <a:ext uri="{28A0092B-C50C-407E-A947-70E740481C1C}">
                <a14:useLocalDpi xmlns:a14="http://schemas.microsoft.com/office/drawing/2010/main" val="0"/>
              </a:ext>
            </a:extLst>
          </a:blip>
          <a:srcRect l="2858" t="54570" r="6908" b="1346"/>
          <a:stretch>
            <a:fillRect/>
          </a:stretch>
        </p:blipFill>
        <p:spPr bwMode="auto">
          <a:xfrm>
            <a:off x="777875" y="1047750"/>
            <a:ext cx="7732713" cy="5345113"/>
          </a:xfrm>
          <a:prstGeom prst="rect">
            <a:avLst/>
          </a:prstGeom>
          <a:noFill/>
          <a:extLst>
            <a:ext uri="{909E8E84-426E-40dd-AFC4-6F175D3DCCD1}">
              <a14:hiddenFill xmlns:a14="http://schemas.microsoft.com/office/drawing/2010/main">
                <a:solidFill>
                  <a:srgbClr val="FFFFFF"/>
                </a:solidFill>
              </a14:hiddenFill>
            </a:ext>
          </a:extLst>
        </p:spPr>
      </p:pic>
      <p:sp>
        <p:nvSpPr>
          <p:cNvPr id="418821" name="Line 5"/>
          <p:cNvSpPr>
            <a:spLocks noChangeShapeType="1"/>
          </p:cNvSpPr>
          <p:nvPr/>
        </p:nvSpPr>
        <p:spPr bwMode="auto">
          <a:xfrm flipV="1">
            <a:off x="7104063" y="1917700"/>
            <a:ext cx="1247775" cy="1597025"/>
          </a:xfrm>
          <a:prstGeom prst="line">
            <a:avLst/>
          </a:prstGeom>
          <a:noFill/>
          <a:ln w="38100">
            <a:solidFill>
              <a:srgbClr val="CC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en-GB"/>
          </a:p>
        </p:txBody>
      </p:sp>
      <p:sp>
        <p:nvSpPr>
          <p:cNvPr id="418822" name="Text Box 6"/>
          <p:cNvSpPr txBox="1">
            <a:spLocks noChangeArrowheads="1"/>
          </p:cNvSpPr>
          <p:nvPr/>
        </p:nvSpPr>
        <p:spPr bwMode="auto">
          <a:xfrm>
            <a:off x="1900238" y="2974975"/>
            <a:ext cx="17129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lgn="l">
              <a:defRPr sz="2400">
                <a:solidFill>
                  <a:schemeClr val="tx1"/>
                </a:solidFill>
                <a:latin typeface="Times New Roman" pitchFamily="18" charset="0"/>
              </a:defRPr>
            </a:lvl1pPr>
            <a:lvl2pPr algn="l">
              <a:defRPr sz="2400">
                <a:solidFill>
                  <a:schemeClr val="tx1"/>
                </a:solidFill>
                <a:latin typeface="Times New Roman" pitchFamily="18" charset="0"/>
              </a:defRPr>
            </a:lvl2pPr>
            <a:lvl3pPr algn="l">
              <a:defRPr sz="2400">
                <a:solidFill>
                  <a:schemeClr val="tx1"/>
                </a:solidFill>
                <a:latin typeface="Times New Roman" pitchFamily="18" charset="0"/>
              </a:defRPr>
            </a:lvl3pPr>
            <a:lvl4pPr algn="l">
              <a:defRPr sz="2400">
                <a:solidFill>
                  <a:schemeClr val="tx1"/>
                </a:solidFill>
                <a:latin typeface="Times New Roman" pitchFamily="18" charset="0"/>
              </a:defRPr>
            </a:lvl4pPr>
            <a:lvl5pPr algn="l">
              <a:defRPr sz="2400">
                <a:solidFill>
                  <a:schemeClr val="tx1"/>
                </a:solidFill>
                <a:latin typeface="Times New Roman" pitchFamily="18" charset="0"/>
              </a:defRPr>
            </a:lvl5pPr>
            <a:lvl6pPr fontAlgn="base">
              <a:spcBef>
                <a:spcPct val="0"/>
              </a:spcBef>
              <a:spcAft>
                <a:spcPct val="0"/>
              </a:spcAft>
              <a:defRPr sz="2400">
                <a:solidFill>
                  <a:schemeClr val="tx1"/>
                </a:solidFill>
                <a:latin typeface="Times New Roman" pitchFamily="18" charset="0"/>
              </a:defRPr>
            </a:lvl6pPr>
            <a:lvl7pPr fontAlgn="base">
              <a:spcBef>
                <a:spcPct val="0"/>
              </a:spcBef>
              <a:spcAft>
                <a:spcPct val="0"/>
              </a:spcAft>
              <a:defRPr sz="2400">
                <a:solidFill>
                  <a:schemeClr val="tx1"/>
                </a:solidFill>
                <a:latin typeface="Times New Roman" pitchFamily="18" charset="0"/>
              </a:defRPr>
            </a:lvl7pPr>
            <a:lvl8pPr fontAlgn="base">
              <a:spcBef>
                <a:spcPct val="0"/>
              </a:spcBef>
              <a:spcAft>
                <a:spcPct val="0"/>
              </a:spcAft>
              <a:defRPr sz="2400">
                <a:solidFill>
                  <a:schemeClr val="tx1"/>
                </a:solidFill>
                <a:latin typeface="Times New Roman" pitchFamily="18" charset="0"/>
              </a:defRPr>
            </a:lvl8pPr>
            <a:lvl9pPr fontAlgn="base">
              <a:spcBef>
                <a:spcPct val="0"/>
              </a:spcBef>
              <a:spcAft>
                <a:spcPct val="0"/>
              </a:spcAft>
              <a:defRPr sz="2400">
                <a:solidFill>
                  <a:schemeClr val="tx1"/>
                </a:solidFill>
                <a:latin typeface="Times New Roman" pitchFamily="18" charset="0"/>
              </a:defRPr>
            </a:lvl9pPr>
          </a:lstStyle>
          <a:p>
            <a:pPr>
              <a:spcBef>
                <a:spcPct val="50000"/>
              </a:spcBef>
            </a:pPr>
            <a:r>
              <a:rPr lang="en-GB" i="1">
                <a:cs typeface="Times New Roman" pitchFamily="18" charset="0"/>
              </a:rPr>
              <a:t>a=0-0.7</a:t>
            </a:r>
            <a:endParaRPr lang="en-US" i="1">
              <a:cs typeface="Times New Roman" pitchFamily="18" charset="0"/>
            </a:endParaRPr>
          </a:p>
        </p:txBody>
      </p:sp>
      <p:sp>
        <p:nvSpPr>
          <p:cNvPr id="418823" name="Text Box 7"/>
          <p:cNvSpPr txBox="1">
            <a:spLocks noChangeArrowheads="1"/>
          </p:cNvSpPr>
          <p:nvPr/>
        </p:nvSpPr>
        <p:spPr bwMode="auto">
          <a:xfrm>
            <a:off x="1858963" y="5262563"/>
            <a:ext cx="17129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lgn="l">
              <a:defRPr sz="2400">
                <a:solidFill>
                  <a:schemeClr val="tx1"/>
                </a:solidFill>
                <a:latin typeface="Times New Roman" pitchFamily="18" charset="0"/>
              </a:defRPr>
            </a:lvl1pPr>
            <a:lvl2pPr algn="l">
              <a:defRPr sz="2400">
                <a:solidFill>
                  <a:schemeClr val="tx1"/>
                </a:solidFill>
                <a:latin typeface="Times New Roman" pitchFamily="18" charset="0"/>
              </a:defRPr>
            </a:lvl2pPr>
            <a:lvl3pPr algn="l">
              <a:defRPr sz="2400">
                <a:solidFill>
                  <a:schemeClr val="tx1"/>
                </a:solidFill>
                <a:latin typeface="Times New Roman" pitchFamily="18" charset="0"/>
              </a:defRPr>
            </a:lvl3pPr>
            <a:lvl4pPr algn="l">
              <a:defRPr sz="2400">
                <a:solidFill>
                  <a:schemeClr val="tx1"/>
                </a:solidFill>
                <a:latin typeface="Times New Roman" pitchFamily="18" charset="0"/>
              </a:defRPr>
            </a:lvl4pPr>
            <a:lvl5pPr algn="l">
              <a:defRPr sz="2400">
                <a:solidFill>
                  <a:schemeClr val="tx1"/>
                </a:solidFill>
                <a:latin typeface="Times New Roman" pitchFamily="18" charset="0"/>
              </a:defRPr>
            </a:lvl5pPr>
            <a:lvl6pPr fontAlgn="base">
              <a:spcBef>
                <a:spcPct val="0"/>
              </a:spcBef>
              <a:spcAft>
                <a:spcPct val="0"/>
              </a:spcAft>
              <a:defRPr sz="2400">
                <a:solidFill>
                  <a:schemeClr val="tx1"/>
                </a:solidFill>
                <a:latin typeface="Times New Roman" pitchFamily="18" charset="0"/>
              </a:defRPr>
            </a:lvl6pPr>
            <a:lvl7pPr fontAlgn="base">
              <a:spcBef>
                <a:spcPct val="0"/>
              </a:spcBef>
              <a:spcAft>
                <a:spcPct val="0"/>
              </a:spcAft>
              <a:defRPr sz="2400">
                <a:solidFill>
                  <a:schemeClr val="tx1"/>
                </a:solidFill>
                <a:latin typeface="Times New Roman" pitchFamily="18" charset="0"/>
              </a:defRPr>
            </a:lvl7pPr>
            <a:lvl8pPr fontAlgn="base">
              <a:spcBef>
                <a:spcPct val="0"/>
              </a:spcBef>
              <a:spcAft>
                <a:spcPct val="0"/>
              </a:spcAft>
              <a:defRPr sz="2400">
                <a:solidFill>
                  <a:schemeClr val="tx1"/>
                </a:solidFill>
                <a:latin typeface="Times New Roman" pitchFamily="18" charset="0"/>
              </a:defRPr>
            </a:lvl8pPr>
            <a:lvl9pPr fontAlgn="base">
              <a:spcBef>
                <a:spcPct val="0"/>
              </a:spcBef>
              <a:spcAft>
                <a:spcPct val="0"/>
              </a:spcAft>
              <a:defRPr sz="2400">
                <a:solidFill>
                  <a:schemeClr val="tx1"/>
                </a:solidFill>
                <a:latin typeface="Times New Roman" pitchFamily="18" charset="0"/>
              </a:defRPr>
            </a:lvl9pPr>
          </a:lstStyle>
          <a:p>
            <a:pPr>
              <a:spcBef>
                <a:spcPct val="50000"/>
              </a:spcBef>
            </a:pPr>
            <a:r>
              <a:rPr lang="en-GB" i="1">
                <a:cs typeface="Times New Roman" pitchFamily="18" charset="0"/>
              </a:rPr>
              <a:t>a~0.65</a:t>
            </a:r>
            <a:endParaRPr lang="en-US" i="1">
              <a:cs typeface="Times New Roman" pitchFamily="18" charset="0"/>
            </a:endParaRPr>
          </a:p>
        </p:txBody>
      </p:sp>
      <p:sp>
        <p:nvSpPr>
          <p:cNvPr id="418824" name="Text Box 8"/>
          <p:cNvSpPr txBox="1">
            <a:spLocks noChangeArrowheads="1"/>
          </p:cNvSpPr>
          <p:nvPr/>
        </p:nvSpPr>
        <p:spPr bwMode="auto">
          <a:xfrm>
            <a:off x="7453313" y="3011488"/>
            <a:ext cx="17129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lgn="l">
              <a:defRPr sz="2400">
                <a:solidFill>
                  <a:schemeClr val="tx1"/>
                </a:solidFill>
                <a:latin typeface="Times New Roman" pitchFamily="18" charset="0"/>
              </a:defRPr>
            </a:lvl1pPr>
            <a:lvl2pPr algn="l">
              <a:defRPr sz="2400">
                <a:solidFill>
                  <a:schemeClr val="tx1"/>
                </a:solidFill>
                <a:latin typeface="Times New Roman" pitchFamily="18" charset="0"/>
              </a:defRPr>
            </a:lvl2pPr>
            <a:lvl3pPr algn="l">
              <a:defRPr sz="2400">
                <a:solidFill>
                  <a:schemeClr val="tx1"/>
                </a:solidFill>
                <a:latin typeface="Times New Roman" pitchFamily="18" charset="0"/>
              </a:defRPr>
            </a:lvl3pPr>
            <a:lvl4pPr algn="l">
              <a:defRPr sz="2400">
                <a:solidFill>
                  <a:schemeClr val="tx1"/>
                </a:solidFill>
                <a:latin typeface="Times New Roman" pitchFamily="18" charset="0"/>
              </a:defRPr>
            </a:lvl4pPr>
            <a:lvl5pPr algn="l">
              <a:defRPr sz="2400">
                <a:solidFill>
                  <a:schemeClr val="tx1"/>
                </a:solidFill>
                <a:latin typeface="Times New Roman" pitchFamily="18" charset="0"/>
              </a:defRPr>
            </a:lvl5pPr>
            <a:lvl6pPr fontAlgn="base">
              <a:spcBef>
                <a:spcPct val="0"/>
              </a:spcBef>
              <a:spcAft>
                <a:spcPct val="0"/>
              </a:spcAft>
              <a:defRPr sz="2400">
                <a:solidFill>
                  <a:schemeClr val="tx1"/>
                </a:solidFill>
                <a:latin typeface="Times New Roman" pitchFamily="18" charset="0"/>
              </a:defRPr>
            </a:lvl6pPr>
            <a:lvl7pPr fontAlgn="base">
              <a:spcBef>
                <a:spcPct val="0"/>
              </a:spcBef>
              <a:spcAft>
                <a:spcPct val="0"/>
              </a:spcAft>
              <a:defRPr sz="2400">
                <a:solidFill>
                  <a:schemeClr val="tx1"/>
                </a:solidFill>
                <a:latin typeface="Times New Roman" pitchFamily="18" charset="0"/>
              </a:defRPr>
            </a:lvl7pPr>
            <a:lvl8pPr fontAlgn="base">
              <a:spcBef>
                <a:spcPct val="0"/>
              </a:spcBef>
              <a:spcAft>
                <a:spcPct val="0"/>
              </a:spcAft>
              <a:defRPr sz="2400">
                <a:solidFill>
                  <a:schemeClr val="tx1"/>
                </a:solidFill>
                <a:latin typeface="Times New Roman" pitchFamily="18" charset="0"/>
              </a:defRPr>
            </a:lvl8pPr>
            <a:lvl9pPr fontAlgn="base">
              <a:spcBef>
                <a:spcPct val="0"/>
              </a:spcBef>
              <a:spcAft>
                <a:spcPct val="0"/>
              </a:spcAft>
              <a:defRPr sz="2400">
                <a:solidFill>
                  <a:schemeClr val="tx1"/>
                </a:solidFill>
                <a:latin typeface="Times New Roman" pitchFamily="18" charset="0"/>
              </a:defRPr>
            </a:lvl9pPr>
          </a:lstStyle>
          <a:p>
            <a:pPr>
              <a:spcBef>
                <a:spcPct val="50000"/>
              </a:spcBef>
            </a:pPr>
            <a:r>
              <a:rPr lang="en-GB" i="1">
                <a:cs typeface="Times New Roman" pitchFamily="18" charset="0"/>
              </a:rPr>
              <a:t>a&lt;0.7</a:t>
            </a:r>
            <a:endParaRPr lang="en-US" i="1">
              <a:cs typeface="Times New Roman" pitchFamily="18" charset="0"/>
            </a:endParaRPr>
          </a:p>
        </p:txBody>
      </p:sp>
      <p:sp>
        <p:nvSpPr>
          <p:cNvPr id="418825" name="Text Box 9"/>
          <p:cNvSpPr txBox="1">
            <a:spLocks noChangeArrowheads="1"/>
          </p:cNvSpPr>
          <p:nvPr/>
        </p:nvSpPr>
        <p:spPr bwMode="auto">
          <a:xfrm>
            <a:off x="4945063" y="5230813"/>
            <a:ext cx="17129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lgn="l">
              <a:defRPr sz="2400">
                <a:solidFill>
                  <a:schemeClr val="tx1"/>
                </a:solidFill>
                <a:latin typeface="Times New Roman" pitchFamily="18" charset="0"/>
              </a:defRPr>
            </a:lvl1pPr>
            <a:lvl2pPr algn="l">
              <a:defRPr sz="2400">
                <a:solidFill>
                  <a:schemeClr val="tx1"/>
                </a:solidFill>
                <a:latin typeface="Times New Roman" pitchFamily="18" charset="0"/>
              </a:defRPr>
            </a:lvl2pPr>
            <a:lvl3pPr algn="l">
              <a:defRPr sz="2400">
                <a:solidFill>
                  <a:schemeClr val="tx1"/>
                </a:solidFill>
                <a:latin typeface="Times New Roman" pitchFamily="18" charset="0"/>
              </a:defRPr>
            </a:lvl3pPr>
            <a:lvl4pPr algn="l">
              <a:defRPr sz="2400">
                <a:solidFill>
                  <a:schemeClr val="tx1"/>
                </a:solidFill>
                <a:latin typeface="Times New Roman" pitchFamily="18" charset="0"/>
              </a:defRPr>
            </a:lvl4pPr>
            <a:lvl5pPr algn="l">
              <a:defRPr sz="2400">
                <a:solidFill>
                  <a:schemeClr val="tx1"/>
                </a:solidFill>
                <a:latin typeface="Times New Roman" pitchFamily="18" charset="0"/>
              </a:defRPr>
            </a:lvl5pPr>
            <a:lvl6pPr fontAlgn="base">
              <a:spcBef>
                <a:spcPct val="0"/>
              </a:spcBef>
              <a:spcAft>
                <a:spcPct val="0"/>
              </a:spcAft>
              <a:defRPr sz="2400">
                <a:solidFill>
                  <a:schemeClr val="tx1"/>
                </a:solidFill>
                <a:latin typeface="Times New Roman" pitchFamily="18" charset="0"/>
              </a:defRPr>
            </a:lvl6pPr>
            <a:lvl7pPr fontAlgn="base">
              <a:spcBef>
                <a:spcPct val="0"/>
              </a:spcBef>
              <a:spcAft>
                <a:spcPct val="0"/>
              </a:spcAft>
              <a:defRPr sz="2400">
                <a:solidFill>
                  <a:schemeClr val="tx1"/>
                </a:solidFill>
                <a:latin typeface="Times New Roman" pitchFamily="18" charset="0"/>
              </a:defRPr>
            </a:lvl7pPr>
            <a:lvl8pPr fontAlgn="base">
              <a:spcBef>
                <a:spcPct val="0"/>
              </a:spcBef>
              <a:spcAft>
                <a:spcPct val="0"/>
              </a:spcAft>
              <a:defRPr sz="2400">
                <a:solidFill>
                  <a:schemeClr val="tx1"/>
                </a:solidFill>
                <a:latin typeface="Times New Roman" pitchFamily="18" charset="0"/>
              </a:defRPr>
            </a:lvl8pPr>
            <a:lvl9pPr fontAlgn="base">
              <a:spcBef>
                <a:spcPct val="0"/>
              </a:spcBef>
              <a:spcAft>
                <a:spcPct val="0"/>
              </a:spcAft>
              <a:defRPr sz="2400">
                <a:solidFill>
                  <a:schemeClr val="tx1"/>
                </a:solidFill>
                <a:latin typeface="Times New Roman" pitchFamily="18" charset="0"/>
              </a:defRPr>
            </a:lvl9pPr>
          </a:lstStyle>
          <a:p>
            <a:pPr>
              <a:spcBef>
                <a:spcPct val="50000"/>
              </a:spcBef>
            </a:pPr>
            <a:r>
              <a:rPr lang="en-GB" i="1">
                <a:cs typeface="Times New Roman" pitchFamily="18" charset="0"/>
              </a:rPr>
              <a:t>a&lt;0.9</a:t>
            </a:r>
            <a:endParaRPr lang="en-US" i="1">
              <a:cs typeface="Times New Roman" pitchFamily="18" charset="0"/>
            </a:endParaRPr>
          </a:p>
        </p:txBody>
      </p:sp>
      <p:sp>
        <p:nvSpPr>
          <p:cNvPr id="418826" name="Text Box 10"/>
          <p:cNvSpPr txBox="1">
            <a:spLocks noChangeArrowheads="1"/>
          </p:cNvSpPr>
          <p:nvPr/>
        </p:nvSpPr>
        <p:spPr bwMode="auto">
          <a:xfrm>
            <a:off x="4621213" y="3009900"/>
            <a:ext cx="17129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lgn="l">
              <a:defRPr sz="2400">
                <a:solidFill>
                  <a:schemeClr val="tx1"/>
                </a:solidFill>
                <a:latin typeface="Times New Roman" pitchFamily="18" charset="0"/>
              </a:defRPr>
            </a:lvl1pPr>
            <a:lvl2pPr algn="l">
              <a:defRPr sz="2400">
                <a:solidFill>
                  <a:schemeClr val="tx1"/>
                </a:solidFill>
                <a:latin typeface="Times New Roman" pitchFamily="18" charset="0"/>
              </a:defRPr>
            </a:lvl2pPr>
            <a:lvl3pPr algn="l">
              <a:defRPr sz="2400">
                <a:solidFill>
                  <a:schemeClr val="tx1"/>
                </a:solidFill>
                <a:latin typeface="Times New Roman" pitchFamily="18" charset="0"/>
              </a:defRPr>
            </a:lvl3pPr>
            <a:lvl4pPr algn="l">
              <a:defRPr sz="2400">
                <a:solidFill>
                  <a:schemeClr val="tx1"/>
                </a:solidFill>
                <a:latin typeface="Times New Roman" pitchFamily="18" charset="0"/>
              </a:defRPr>
            </a:lvl4pPr>
            <a:lvl5pPr algn="l">
              <a:defRPr sz="2400">
                <a:solidFill>
                  <a:schemeClr val="tx1"/>
                </a:solidFill>
                <a:latin typeface="Times New Roman" pitchFamily="18" charset="0"/>
              </a:defRPr>
            </a:lvl5pPr>
            <a:lvl6pPr fontAlgn="base">
              <a:spcBef>
                <a:spcPct val="0"/>
              </a:spcBef>
              <a:spcAft>
                <a:spcPct val="0"/>
              </a:spcAft>
              <a:defRPr sz="2400">
                <a:solidFill>
                  <a:schemeClr val="tx1"/>
                </a:solidFill>
                <a:latin typeface="Times New Roman" pitchFamily="18" charset="0"/>
              </a:defRPr>
            </a:lvl6pPr>
            <a:lvl7pPr fontAlgn="base">
              <a:spcBef>
                <a:spcPct val="0"/>
              </a:spcBef>
              <a:spcAft>
                <a:spcPct val="0"/>
              </a:spcAft>
              <a:defRPr sz="2400">
                <a:solidFill>
                  <a:schemeClr val="tx1"/>
                </a:solidFill>
                <a:latin typeface="Times New Roman" pitchFamily="18" charset="0"/>
              </a:defRPr>
            </a:lvl7pPr>
            <a:lvl8pPr fontAlgn="base">
              <a:spcBef>
                <a:spcPct val="0"/>
              </a:spcBef>
              <a:spcAft>
                <a:spcPct val="0"/>
              </a:spcAft>
              <a:defRPr sz="2400">
                <a:solidFill>
                  <a:schemeClr val="tx1"/>
                </a:solidFill>
                <a:latin typeface="Times New Roman" pitchFamily="18" charset="0"/>
              </a:defRPr>
            </a:lvl8pPr>
            <a:lvl9pPr fontAlgn="base">
              <a:spcBef>
                <a:spcPct val="0"/>
              </a:spcBef>
              <a:spcAft>
                <a:spcPct val="0"/>
              </a:spcAft>
              <a:defRPr sz="2400">
                <a:solidFill>
                  <a:schemeClr val="tx1"/>
                </a:solidFill>
                <a:latin typeface="Times New Roman" pitchFamily="18" charset="0"/>
              </a:defRPr>
            </a:lvl9pPr>
          </a:lstStyle>
          <a:p>
            <a:pPr>
              <a:spcBef>
                <a:spcPct val="50000"/>
              </a:spcBef>
            </a:pPr>
            <a:r>
              <a:rPr lang="en-GB" i="1">
                <a:cs typeface="Times New Roman" pitchFamily="18" charset="0"/>
              </a:rPr>
              <a:t>a=0-0.8</a:t>
            </a:r>
            <a:endParaRPr lang="en-US" i="1">
              <a:cs typeface="Times New Roman" pitchFamily="18" charset="0"/>
            </a:endParaRPr>
          </a:p>
        </p:txBody>
      </p:sp>
    </p:spTree>
    <p:extLst>
      <p:ext uri="{BB962C8B-B14F-4D97-AF65-F5344CB8AC3E}">
        <p14:creationId xmlns:p14="http://schemas.microsoft.com/office/powerpoint/2010/main" val="53075041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Rectangle 3"/>
          <p:cNvSpPr>
            <a:spLocks noGrp="1" noChangeArrowheads="1"/>
          </p:cNvSpPr>
          <p:nvPr>
            <p:ph type="body" sz="half" idx="1"/>
          </p:nvPr>
        </p:nvSpPr>
        <p:spPr>
          <a:xfrm>
            <a:off x="328613" y="1709738"/>
            <a:ext cx="3810000" cy="4114800"/>
          </a:xfrm>
        </p:spPr>
        <p:txBody>
          <a:bodyPr/>
          <a:lstStyle/>
          <a:p>
            <a:pPr eaLnBrk="1" hangingPunct="1">
              <a:lnSpc>
                <a:spcPct val="80000"/>
              </a:lnSpc>
              <a:defRPr/>
            </a:pPr>
            <a:r>
              <a:rPr lang="en-GB" sz="2400" dirty="0" smtClean="0">
                <a:solidFill>
                  <a:srgbClr val="008000"/>
                </a:solidFill>
              </a:rPr>
              <a:t>Ionised H gas falling in</a:t>
            </a:r>
          </a:p>
          <a:p>
            <a:pPr eaLnBrk="1" hangingPunct="1">
              <a:lnSpc>
                <a:spcPct val="80000"/>
              </a:lnSpc>
              <a:defRPr/>
            </a:pPr>
            <a:r>
              <a:rPr lang="en-GB" sz="2400" dirty="0" smtClean="0">
                <a:solidFill>
                  <a:srgbClr val="008000"/>
                </a:solidFill>
              </a:rPr>
              <a:t>Generates flux of radiation outwards F=L/4</a:t>
            </a:r>
            <a:r>
              <a:rPr lang="en-GB" sz="2400" dirty="0" smtClean="0">
                <a:solidFill>
                  <a:srgbClr val="008000"/>
                </a:solidFill>
                <a:latin typeface="Symbol" pitchFamily="18" charset="2"/>
              </a:rPr>
              <a:t>p</a:t>
            </a:r>
            <a:r>
              <a:rPr lang="en-GB" sz="2400" dirty="0" smtClean="0">
                <a:solidFill>
                  <a:srgbClr val="008000"/>
                </a:solidFill>
              </a:rPr>
              <a:t>r</a:t>
            </a:r>
            <a:r>
              <a:rPr lang="en-GB" sz="2400" baseline="30000" dirty="0" smtClean="0">
                <a:solidFill>
                  <a:srgbClr val="008000"/>
                </a:solidFill>
              </a:rPr>
              <a:t>2</a:t>
            </a:r>
          </a:p>
          <a:p>
            <a:pPr eaLnBrk="1" hangingPunct="1">
              <a:lnSpc>
                <a:spcPct val="80000"/>
              </a:lnSpc>
              <a:defRPr/>
            </a:pPr>
            <a:r>
              <a:rPr lang="en-GB" sz="2400" dirty="0" smtClean="0">
                <a:solidFill>
                  <a:srgbClr val="008000"/>
                </a:solidFill>
              </a:rPr>
              <a:t>Pressure=F/c=Force/area</a:t>
            </a:r>
          </a:p>
          <a:p>
            <a:pPr eaLnBrk="1" hangingPunct="1">
              <a:lnSpc>
                <a:spcPct val="80000"/>
              </a:lnSpc>
              <a:defRPr/>
            </a:pPr>
            <a:r>
              <a:rPr lang="en-GB" sz="2400" dirty="0" smtClean="0">
                <a:solidFill>
                  <a:srgbClr val="008000"/>
                </a:solidFill>
              </a:rPr>
              <a:t>Outwards radiation interacts with electrons! Cross-section area </a:t>
            </a:r>
            <a:r>
              <a:rPr lang="en-GB" sz="2400" dirty="0" smtClean="0">
                <a:solidFill>
                  <a:srgbClr val="008000"/>
                </a:solidFill>
                <a:latin typeface="Symbol" pitchFamily="18" charset="2"/>
              </a:rPr>
              <a:t>s</a:t>
            </a:r>
          </a:p>
          <a:p>
            <a:pPr eaLnBrk="1" hangingPunct="1">
              <a:lnSpc>
                <a:spcPct val="80000"/>
              </a:lnSpc>
              <a:defRPr/>
            </a:pPr>
            <a:r>
              <a:rPr lang="en-GB" sz="2400" dirty="0" smtClean="0">
                <a:solidFill>
                  <a:srgbClr val="008000"/>
                </a:solidFill>
              </a:rPr>
              <a:t>Outwards force is      F=</a:t>
            </a:r>
            <a:r>
              <a:rPr lang="en-GB" sz="2400" dirty="0" err="1" smtClean="0">
                <a:solidFill>
                  <a:srgbClr val="008000"/>
                </a:solidFill>
              </a:rPr>
              <a:t>L</a:t>
            </a:r>
            <a:r>
              <a:rPr lang="en-GB" sz="2400" dirty="0" err="1" smtClean="0">
                <a:solidFill>
                  <a:srgbClr val="008000"/>
                </a:solidFill>
                <a:latin typeface="Symbol" pitchFamily="18" charset="2"/>
              </a:rPr>
              <a:t>s</a:t>
            </a:r>
            <a:r>
              <a:rPr lang="en-GB" sz="2400" dirty="0" smtClean="0">
                <a:solidFill>
                  <a:srgbClr val="008000"/>
                </a:solidFill>
              </a:rPr>
              <a:t>/4c</a:t>
            </a:r>
            <a:r>
              <a:rPr lang="en-GB" sz="2400" dirty="0" smtClean="0">
                <a:solidFill>
                  <a:srgbClr val="008000"/>
                </a:solidFill>
                <a:latin typeface="Symbol" pitchFamily="18" charset="2"/>
              </a:rPr>
              <a:t>p</a:t>
            </a:r>
            <a:r>
              <a:rPr lang="en-GB" sz="2400" dirty="0" smtClean="0">
                <a:solidFill>
                  <a:srgbClr val="008000"/>
                </a:solidFill>
              </a:rPr>
              <a:t>r</a:t>
            </a:r>
            <a:r>
              <a:rPr lang="en-GB" sz="2400" baseline="30000" dirty="0" smtClean="0">
                <a:solidFill>
                  <a:srgbClr val="008000"/>
                </a:solidFill>
              </a:rPr>
              <a:t>2</a:t>
            </a:r>
          </a:p>
          <a:p>
            <a:pPr eaLnBrk="1" hangingPunct="1">
              <a:lnSpc>
                <a:spcPct val="80000"/>
              </a:lnSpc>
              <a:defRPr/>
            </a:pPr>
            <a:r>
              <a:rPr lang="en-GB" sz="2400" dirty="0" smtClean="0">
                <a:solidFill>
                  <a:srgbClr val="008000"/>
                </a:solidFill>
              </a:rPr>
              <a:t>Inwards force is gravity</a:t>
            </a:r>
            <a:r>
              <a:rPr lang="en-GB" sz="2400" baseline="30000" dirty="0" smtClean="0">
                <a:solidFill>
                  <a:srgbClr val="008000"/>
                </a:solidFill>
              </a:rPr>
              <a:t>.</a:t>
            </a:r>
            <a:endParaRPr lang="en-GB" sz="2400" dirty="0">
              <a:solidFill>
                <a:srgbClr val="008000"/>
              </a:solidFill>
            </a:endParaRPr>
          </a:p>
          <a:p>
            <a:pPr eaLnBrk="1" hangingPunct="1">
              <a:lnSpc>
                <a:spcPct val="80000"/>
              </a:lnSpc>
              <a:defRPr/>
            </a:pPr>
            <a:r>
              <a:rPr lang="en-GB" sz="2400" dirty="0" smtClean="0">
                <a:solidFill>
                  <a:srgbClr val="008000"/>
                </a:solidFill>
              </a:rPr>
              <a:t>Balance at </a:t>
            </a:r>
            <a:r>
              <a:rPr lang="en-GB" sz="2400" dirty="0" err="1">
                <a:solidFill>
                  <a:srgbClr val="008000"/>
                </a:solidFill>
              </a:rPr>
              <a:t>E</a:t>
            </a:r>
            <a:r>
              <a:rPr lang="en-GB" sz="2400" dirty="0" err="1" smtClean="0">
                <a:solidFill>
                  <a:srgbClr val="008000"/>
                </a:solidFill>
              </a:rPr>
              <a:t>ddington</a:t>
            </a:r>
            <a:r>
              <a:rPr lang="en-GB" sz="2400" dirty="0" smtClean="0">
                <a:solidFill>
                  <a:srgbClr val="008000"/>
                </a:solidFill>
              </a:rPr>
              <a:t> limit</a:t>
            </a:r>
          </a:p>
          <a:p>
            <a:pPr marL="0" indent="0" eaLnBrk="1" hangingPunct="1">
              <a:lnSpc>
                <a:spcPct val="80000"/>
              </a:lnSpc>
              <a:buFontTx/>
              <a:buNone/>
              <a:defRPr/>
            </a:pPr>
            <a:r>
              <a:rPr lang="en-GB" sz="2400" dirty="0">
                <a:solidFill>
                  <a:srgbClr val="008000"/>
                </a:solidFill>
              </a:rPr>
              <a:t> </a:t>
            </a:r>
            <a:r>
              <a:rPr lang="en-GB" sz="2400" dirty="0" smtClean="0">
                <a:solidFill>
                  <a:srgbClr val="008000"/>
                </a:solidFill>
              </a:rPr>
              <a:t>    </a:t>
            </a:r>
            <a:r>
              <a:rPr lang="en-GB" sz="2400" dirty="0" err="1" smtClean="0">
                <a:solidFill>
                  <a:srgbClr val="008000"/>
                </a:solidFill>
              </a:rPr>
              <a:t>L</a:t>
            </a:r>
            <a:r>
              <a:rPr lang="en-GB" sz="2400" baseline="-25000" dirty="0" err="1" smtClean="0">
                <a:solidFill>
                  <a:srgbClr val="008000"/>
                </a:solidFill>
              </a:rPr>
              <a:t>Edd</a:t>
            </a:r>
            <a:r>
              <a:rPr lang="en-GB" sz="2400" dirty="0" err="1" smtClean="0">
                <a:solidFill>
                  <a:srgbClr val="008000"/>
                </a:solidFill>
                <a:latin typeface="Symbol" pitchFamily="18" charset="2"/>
              </a:rPr>
              <a:t>s</a:t>
            </a:r>
            <a:r>
              <a:rPr lang="en-GB" sz="2400" dirty="0" smtClean="0">
                <a:solidFill>
                  <a:srgbClr val="008000"/>
                </a:solidFill>
              </a:rPr>
              <a:t>/4c</a:t>
            </a:r>
            <a:r>
              <a:rPr lang="en-GB" sz="2400" dirty="0" smtClean="0">
                <a:solidFill>
                  <a:srgbClr val="008000"/>
                </a:solidFill>
                <a:latin typeface="Symbol" pitchFamily="18" charset="2"/>
              </a:rPr>
              <a:t>p</a:t>
            </a:r>
            <a:r>
              <a:rPr lang="en-GB" sz="2400" dirty="0" smtClean="0">
                <a:solidFill>
                  <a:srgbClr val="008000"/>
                </a:solidFill>
              </a:rPr>
              <a:t>r</a:t>
            </a:r>
            <a:r>
              <a:rPr lang="en-GB" sz="2400" baseline="30000" dirty="0" smtClean="0">
                <a:solidFill>
                  <a:srgbClr val="008000"/>
                </a:solidFill>
              </a:rPr>
              <a:t>2 </a:t>
            </a:r>
            <a:r>
              <a:rPr lang="en-GB" sz="2400" dirty="0" smtClean="0">
                <a:solidFill>
                  <a:srgbClr val="008000"/>
                </a:solidFill>
              </a:rPr>
              <a:t>= GM/r</a:t>
            </a:r>
            <a:r>
              <a:rPr lang="en-GB" sz="2400" baseline="30000" dirty="0" smtClean="0">
                <a:solidFill>
                  <a:srgbClr val="008000"/>
                </a:solidFill>
              </a:rPr>
              <a:t>2 </a:t>
            </a:r>
            <a:endParaRPr lang="en-GB" sz="2400" baseline="-25000" dirty="0" smtClean="0">
              <a:solidFill>
                <a:srgbClr val="008000"/>
              </a:solidFill>
            </a:endParaRPr>
          </a:p>
          <a:p>
            <a:pPr marL="0" indent="0" eaLnBrk="1" hangingPunct="1">
              <a:lnSpc>
                <a:spcPct val="80000"/>
              </a:lnSpc>
              <a:buFontTx/>
              <a:buNone/>
              <a:defRPr/>
            </a:pPr>
            <a:endParaRPr lang="en-GB" sz="2400" baseline="30000" dirty="0" smtClean="0">
              <a:solidFill>
                <a:srgbClr val="008000"/>
              </a:solidFill>
            </a:endParaRPr>
          </a:p>
          <a:p>
            <a:pPr marL="0" indent="0" eaLnBrk="1" hangingPunct="1">
              <a:lnSpc>
                <a:spcPct val="80000"/>
              </a:lnSpc>
              <a:buFontTx/>
              <a:buNone/>
              <a:defRPr/>
            </a:pPr>
            <a:endParaRPr lang="en-GB" sz="2400" dirty="0" smtClean="0">
              <a:solidFill>
                <a:srgbClr val="008000"/>
              </a:solidFill>
            </a:endParaRPr>
          </a:p>
        </p:txBody>
      </p:sp>
      <p:sp>
        <p:nvSpPr>
          <p:cNvPr id="33795" name="Rectangle 5"/>
          <p:cNvSpPr>
            <a:spLocks noChangeArrowheads="1"/>
          </p:cNvSpPr>
          <p:nvPr/>
        </p:nvSpPr>
        <p:spPr bwMode="auto">
          <a:xfrm>
            <a:off x="709613" y="119063"/>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r>
              <a:rPr lang="en-GB" sz="4400" b="1">
                <a:solidFill>
                  <a:srgbClr val="008000"/>
                </a:solidFill>
              </a:rPr>
              <a:t>Eddington limit</a:t>
            </a:r>
          </a:p>
        </p:txBody>
      </p:sp>
      <p:sp>
        <p:nvSpPr>
          <p:cNvPr id="33796" name="Oval 2"/>
          <p:cNvSpPr>
            <a:spLocks noChangeArrowheads="1"/>
          </p:cNvSpPr>
          <p:nvPr/>
        </p:nvSpPr>
        <p:spPr bwMode="auto">
          <a:xfrm>
            <a:off x="6588125" y="3284538"/>
            <a:ext cx="431800" cy="431800"/>
          </a:xfrm>
          <a:prstGeom prst="ellipse">
            <a:avLst/>
          </a:prstGeom>
          <a:solidFill>
            <a:schemeClr val="tx1"/>
          </a:solidFill>
          <a:ln w="9525" algn="ctr">
            <a:solidFill>
              <a:schemeClr val="bg1"/>
            </a:solidFill>
            <a:round/>
            <a:headEnd/>
            <a:tailEnd/>
          </a:ln>
        </p:spPr>
        <p:txBody>
          <a:bodyPr wrap="none" anchor="ctr"/>
          <a:lstStyle/>
          <a:p>
            <a:endParaRPr lang="en-US"/>
          </a:p>
        </p:txBody>
      </p:sp>
      <p:cxnSp>
        <p:nvCxnSpPr>
          <p:cNvPr id="33797" name="Straight Arrow Connector 4"/>
          <p:cNvCxnSpPr>
            <a:cxnSpLocks noChangeShapeType="1"/>
          </p:cNvCxnSpPr>
          <p:nvPr/>
        </p:nvCxnSpPr>
        <p:spPr bwMode="auto">
          <a:xfrm>
            <a:off x="6804025" y="1989138"/>
            <a:ext cx="0" cy="1079500"/>
          </a:xfrm>
          <a:prstGeom prst="straightConnector1">
            <a:avLst/>
          </a:prstGeom>
          <a:noFill/>
          <a:ln w="50800" algn="ctr">
            <a:solidFill>
              <a:srgbClr val="FF0000"/>
            </a:solidFill>
            <a:round/>
            <a:headEnd/>
            <a:tailEnd type="arrow"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3798" name="Straight Arrow Connector 18"/>
          <p:cNvCxnSpPr>
            <a:cxnSpLocks noChangeShapeType="1"/>
          </p:cNvCxnSpPr>
          <p:nvPr/>
        </p:nvCxnSpPr>
        <p:spPr bwMode="auto">
          <a:xfrm flipV="1">
            <a:off x="6804025" y="4005263"/>
            <a:ext cx="0" cy="1079500"/>
          </a:xfrm>
          <a:prstGeom prst="straightConnector1">
            <a:avLst/>
          </a:prstGeom>
          <a:noFill/>
          <a:ln w="50800" algn="ctr">
            <a:solidFill>
              <a:srgbClr val="FF0000"/>
            </a:solidFill>
            <a:round/>
            <a:headEnd/>
            <a:tailEnd type="arrow"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3799" name="Straight Arrow Connector 19"/>
          <p:cNvCxnSpPr>
            <a:cxnSpLocks noChangeShapeType="1"/>
          </p:cNvCxnSpPr>
          <p:nvPr/>
        </p:nvCxnSpPr>
        <p:spPr bwMode="auto">
          <a:xfrm rot="5400000">
            <a:off x="7942263" y="2960688"/>
            <a:ext cx="0" cy="1079500"/>
          </a:xfrm>
          <a:prstGeom prst="straightConnector1">
            <a:avLst/>
          </a:prstGeom>
          <a:noFill/>
          <a:ln w="50800" algn="ctr">
            <a:solidFill>
              <a:srgbClr val="FF0000"/>
            </a:solidFill>
            <a:round/>
            <a:headEnd/>
            <a:tailEnd type="arrow"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3800" name="Straight Arrow Connector 20"/>
          <p:cNvCxnSpPr>
            <a:cxnSpLocks noChangeShapeType="1"/>
          </p:cNvCxnSpPr>
          <p:nvPr/>
        </p:nvCxnSpPr>
        <p:spPr bwMode="auto">
          <a:xfrm rot="-5400000">
            <a:off x="5832475" y="2960688"/>
            <a:ext cx="0" cy="1079500"/>
          </a:xfrm>
          <a:prstGeom prst="straightConnector1">
            <a:avLst/>
          </a:prstGeom>
          <a:noFill/>
          <a:ln w="50800" algn="ctr">
            <a:solidFill>
              <a:srgbClr val="FF0000"/>
            </a:solidFill>
            <a:round/>
            <a:headEnd/>
            <a:tailEnd type="arrow"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3801" name="Freeform 6"/>
          <p:cNvSpPr>
            <a:spLocks/>
          </p:cNvSpPr>
          <p:nvPr/>
        </p:nvSpPr>
        <p:spPr bwMode="auto">
          <a:xfrm rot="-4853058">
            <a:off x="7242969" y="2423319"/>
            <a:ext cx="855663" cy="733425"/>
          </a:xfrm>
          <a:custGeom>
            <a:avLst/>
            <a:gdLst>
              <a:gd name="T0" fmla="*/ 2147483647 w 701"/>
              <a:gd name="T1" fmla="*/ 2147483647 h 635"/>
              <a:gd name="T2" fmla="*/ 2147483647 w 701"/>
              <a:gd name="T3" fmla="*/ 2147483647 h 635"/>
              <a:gd name="T4" fmla="*/ 2147483647 w 701"/>
              <a:gd name="T5" fmla="*/ 2147483647 h 635"/>
              <a:gd name="T6" fmla="*/ 2147483647 w 701"/>
              <a:gd name="T7" fmla="*/ 2147483647 h 635"/>
              <a:gd name="T8" fmla="*/ 2147483647 w 701"/>
              <a:gd name="T9" fmla="*/ 2147483647 h 635"/>
              <a:gd name="T10" fmla="*/ 2147483647 w 701"/>
              <a:gd name="T11" fmla="*/ 2147483647 h 635"/>
              <a:gd name="T12" fmla="*/ 2147483647 w 701"/>
              <a:gd name="T13" fmla="*/ 2147483647 h 635"/>
              <a:gd name="T14" fmla="*/ 2147483647 w 701"/>
              <a:gd name="T15" fmla="*/ 2147483647 h 635"/>
              <a:gd name="T16" fmla="*/ 2147483647 w 701"/>
              <a:gd name="T17" fmla="*/ 2147483647 h 635"/>
              <a:gd name="T18" fmla="*/ 2147483647 w 701"/>
              <a:gd name="T19" fmla="*/ 2147483647 h 635"/>
              <a:gd name="T20" fmla="*/ 2147483647 w 701"/>
              <a:gd name="T21" fmla="*/ 2147483647 h 635"/>
              <a:gd name="T22" fmla="*/ 2147483647 w 701"/>
              <a:gd name="T23" fmla="*/ 2147483647 h 635"/>
              <a:gd name="T24" fmla="*/ 2147483647 w 701"/>
              <a:gd name="T25" fmla="*/ 2147483647 h 635"/>
              <a:gd name="T26" fmla="*/ 2147483647 w 701"/>
              <a:gd name="T27" fmla="*/ 2147483647 h 63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701" h="635">
                <a:moveTo>
                  <a:pt x="21" y="19"/>
                </a:moveTo>
                <a:cubicBezTo>
                  <a:pt x="18" y="30"/>
                  <a:pt x="0" y="71"/>
                  <a:pt x="5" y="83"/>
                </a:cubicBezTo>
                <a:cubicBezTo>
                  <a:pt x="10" y="95"/>
                  <a:pt x="20" y="102"/>
                  <a:pt x="53" y="91"/>
                </a:cubicBezTo>
                <a:cubicBezTo>
                  <a:pt x="86" y="80"/>
                  <a:pt x="192" y="0"/>
                  <a:pt x="205" y="19"/>
                </a:cubicBezTo>
                <a:cubicBezTo>
                  <a:pt x="218" y="38"/>
                  <a:pt x="116" y="186"/>
                  <a:pt x="133" y="203"/>
                </a:cubicBezTo>
                <a:cubicBezTo>
                  <a:pt x="150" y="220"/>
                  <a:pt x="290" y="104"/>
                  <a:pt x="309" y="119"/>
                </a:cubicBezTo>
                <a:cubicBezTo>
                  <a:pt x="328" y="134"/>
                  <a:pt x="228" y="277"/>
                  <a:pt x="245" y="291"/>
                </a:cubicBezTo>
                <a:cubicBezTo>
                  <a:pt x="262" y="305"/>
                  <a:pt x="394" y="188"/>
                  <a:pt x="413" y="203"/>
                </a:cubicBezTo>
                <a:cubicBezTo>
                  <a:pt x="432" y="218"/>
                  <a:pt x="340" y="360"/>
                  <a:pt x="357" y="379"/>
                </a:cubicBezTo>
                <a:cubicBezTo>
                  <a:pt x="374" y="398"/>
                  <a:pt x="498" y="298"/>
                  <a:pt x="517" y="315"/>
                </a:cubicBezTo>
                <a:cubicBezTo>
                  <a:pt x="536" y="332"/>
                  <a:pt x="449" y="468"/>
                  <a:pt x="469" y="483"/>
                </a:cubicBezTo>
                <a:cubicBezTo>
                  <a:pt x="489" y="498"/>
                  <a:pt x="613" y="396"/>
                  <a:pt x="637" y="403"/>
                </a:cubicBezTo>
                <a:cubicBezTo>
                  <a:pt x="661" y="410"/>
                  <a:pt x="602" y="485"/>
                  <a:pt x="613" y="523"/>
                </a:cubicBezTo>
                <a:cubicBezTo>
                  <a:pt x="624" y="561"/>
                  <a:pt x="662" y="598"/>
                  <a:pt x="701" y="635"/>
                </a:cubicBezTo>
              </a:path>
            </a:pathLst>
          </a:custGeom>
          <a:noFill/>
          <a:ln w="38100" cap="flat" cmpd="sng">
            <a:solidFill>
              <a:srgbClr val="002060"/>
            </a:solidFill>
            <a:prstDash val="solid"/>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ln>
                <a:solidFill>
                  <a:schemeClr val="accent2"/>
                </a:solidFill>
              </a:ln>
            </a:endParaRPr>
          </a:p>
        </p:txBody>
      </p:sp>
      <p:sp>
        <p:nvSpPr>
          <p:cNvPr id="33802" name="Freeform 6"/>
          <p:cNvSpPr>
            <a:spLocks/>
          </p:cNvSpPr>
          <p:nvPr/>
        </p:nvSpPr>
        <p:spPr bwMode="auto">
          <a:xfrm rot="-4853058" flipH="1" flipV="1">
            <a:off x="5581651" y="3975100"/>
            <a:ext cx="857250" cy="733425"/>
          </a:xfrm>
          <a:custGeom>
            <a:avLst/>
            <a:gdLst>
              <a:gd name="T0" fmla="*/ 2147483647 w 701"/>
              <a:gd name="T1" fmla="*/ 2147483647 h 635"/>
              <a:gd name="T2" fmla="*/ 2147483647 w 701"/>
              <a:gd name="T3" fmla="*/ 2147483647 h 635"/>
              <a:gd name="T4" fmla="*/ 2147483647 w 701"/>
              <a:gd name="T5" fmla="*/ 2147483647 h 635"/>
              <a:gd name="T6" fmla="*/ 2147483647 w 701"/>
              <a:gd name="T7" fmla="*/ 2147483647 h 635"/>
              <a:gd name="T8" fmla="*/ 2147483647 w 701"/>
              <a:gd name="T9" fmla="*/ 2147483647 h 635"/>
              <a:gd name="T10" fmla="*/ 2147483647 w 701"/>
              <a:gd name="T11" fmla="*/ 2147483647 h 635"/>
              <a:gd name="T12" fmla="*/ 2147483647 w 701"/>
              <a:gd name="T13" fmla="*/ 2147483647 h 635"/>
              <a:gd name="T14" fmla="*/ 2147483647 w 701"/>
              <a:gd name="T15" fmla="*/ 2147483647 h 635"/>
              <a:gd name="T16" fmla="*/ 2147483647 w 701"/>
              <a:gd name="T17" fmla="*/ 2147483647 h 635"/>
              <a:gd name="T18" fmla="*/ 2147483647 w 701"/>
              <a:gd name="T19" fmla="*/ 2147483647 h 635"/>
              <a:gd name="T20" fmla="*/ 2147483647 w 701"/>
              <a:gd name="T21" fmla="*/ 2147483647 h 635"/>
              <a:gd name="T22" fmla="*/ 2147483647 w 701"/>
              <a:gd name="T23" fmla="*/ 2147483647 h 635"/>
              <a:gd name="T24" fmla="*/ 2147483647 w 701"/>
              <a:gd name="T25" fmla="*/ 2147483647 h 635"/>
              <a:gd name="T26" fmla="*/ 2147483647 w 701"/>
              <a:gd name="T27" fmla="*/ 2147483647 h 63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701" h="635">
                <a:moveTo>
                  <a:pt x="21" y="19"/>
                </a:moveTo>
                <a:cubicBezTo>
                  <a:pt x="18" y="30"/>
                  <a:pt x="0" y="71"/>
                  <a:pt x="5" y="83"/>
                </a:cubicBezTo>
                <a:cubicBezTo>
                  <a:pt x="10" y="95"/>
                  <a:pt x="20" y="102"/>
                  <a:pt x="53" y="91"/>
                </a:cubicBezTo>
                <a:cubicBezTo>
                  <a:pt x="86" y="80"/>
                  <a:pt x="192" y="0"/>
                  <a:pt x="205" y="19"/>
                </a:cubicBezTo>
                <a:cubicBezTo>
                  <a:pt x="218" y="38"/>
                  <a:pt x="116" y="186"/>
                  <a:pt x="133" y="203"/>
                </a:cubicBezTo>
                <a:cubicBezTo>
                  <a:pt x="150" y="220"/>
                  <a:pt x="290" y="104"/>
                  <a:pt x="309" y="119"/>
                </a:cubicBezTo>
                <a:cubicBezTo>
                  <a:pt x="328" y="134"/>
                  <a:pt x="228" y="277"/>
                  <a:pt x="245" y="291"/>
                </a:cubicBezTo>
                <a:cubicBezTo>
                  <a:pt x="262" y="305"/>
                  <a:pt x="394" y="188"/>
                  <a:pt x="413" y="203"/>
                </a:cubicBezTo>
                <a:cubicBezTo>
                  <a:pt x="432" y="218"/>
                  <a:pt x="340" y="360"/>
                  <a:pt x="357" y="379"/>
                </a:cubicBezTo>
                <a:cubicBezTo>
                  <a:pt x="374" y="398"/>
                  <a:pt x="498" y="298"/>
                  <a:pt x="517" y="315"/>
                </a:cubicBezTo>
                <a:cubicBezTo>
                  <a:pt x="536" y="332"/>
                  <a:pt x="449" y="468"/>
                  <a:pt x="469" y="483"/>
                </a:cubicBezTo>
                <a:cubicBezTo>
                  <a:pt x="489" y="498"/>
                  <a:pt x="613" y="396"/>
                  <a:pt x="637" y="403"/>
                </a:cubicBezTo>
                <a:cubicBezTo>
                  <a:pt x="661" y="410"/>
                  <a:pt x="602" y="485"/>
                  <a:pt x="613" y="523"/>
                </a:cubicBezTo>
                <a:cubicBezTo>
                  <a:pt x="624" y="561"/>
                  <a:pt x="662" y="598"/>
                  <a:pt x="701" y="635"/>
                </a:cubicBezTo>
              </a:path>
            </a:pathLst>
          </a:custGeom>
          <a:noFill/>
          <a:ln w="38100" cap="flat" cmpd="sng">
            <a:solidFill>
              <a:srgbClr val="002060"/>
            </a:solidFill>
            <a:prstDash val="solid"/>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ln>
                <a:solidFill>
                  <a:schemeClr val="accent2"/>
                </a:solidFill>
              </a:ln>
            </a:endParaRPr>
          </a:p>
        </p:txBody>
      </p:sp>
      <p:sp>
        <p:nvSpPr>
          <p:cNvPr id="33803" name="Freeform 6"/>
          <p:cNvSpPr>
            <a:spLocks/>
          </p:cNvSpPr>
          <p:nvPr/>
        </p:nvSpPr>
        <p:spPr bwMode="auto">
          <a:xfrm rot="546942">
            <a:off x="7221538" y="3779838"/>
            <a:ext cx="855662" cy="733425"/>
          </a:xfrm>
          <a:custGeom>
            <a:avLst/>
            <a:gdLst>
              <a:gd name="T0" fmla="*/ 2147483647 w 701"/>
              <a:gd name="T1" fmla="*/ 2147483647 h 635"/>
              <a:gd name="T2" fmla="*/ 2147483647 w 701"/>
              <a:gd name="T3" fmla="*/ 2147483647 h 635"/>
              <a:gd name="T4" fmla="*/ 2147483647 w 701"/>
              <a:gd name="T5" fmla="*/ 2147483647 h 635"/>
              <a:gd name="T6" fmla="*/ 2147483647 w 701"/>
              <a:gd name="T7" fmla="*/ 2147483647 h 635"/>
              <a:gd name="T8" fmla="*/ 2147483647 w 701"/>
              <a:gd name="T9" fmla="*/ 2147483647 h 635"/>
              <a:gd name="T10" fmla="*/ 2147483647 w 701"/>
              <a:gd name="T11" fmla="*/ 2147483647 h 635"/>
              <a:gd name="T12" fmla="*/ 2147483647 w 701"/>
              <a:gd name="T13" fmla="*/ 2147483647 h 635"/>
              <a:gd name="T14" fmla="*/ 2147483647 w 701"/>
              <a:gd name="T15" fmla="*/ 2147483647 h 635"/>
              <a:gd name="T16" fmla="*/ 2147483647 w 701"/>
              <a:gd name="T17" fmla="*/ 2147483647 h 635"/>
              <a:gd name="T18" fmla="*/ 2147483647 w 701"/>
              <a:gd name="T19" fmla="*/ 2147483647 h 635"/>
              <a:gd name="T20" fmla="*/ 2147483647 w 701"/>
              <a:gd name="T21" fmla="*/ 2147483647 h 635"/>
              <a:gd name="T22" fmla="*/ 2147483647 w 701"/>
              <a:gd name="T23" fmla="*/ 2147483647 h 635"/>
              <a:gd name="T24" fmla="*/ 2147483647 w 701"/>
              <a:gd name="T25" fmla="*/ 2147483647 h 635"/>
              <a:gd name="T26" fmla="*/ 2147483647 w 701"/>
              <a:gd name="T27" fmla="*/ 2147483647 h 63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701" h="635">
                <a:moveTo>
                  <a:pt x="21" y="19"/>
                </a:moveTo>
                <a:cubicBezTo>
                  <a:pt x="18" y="30"/>
                  <a:pt x="0" y="71"/>
                  <a:pt x="5" y="83"/>
                </a:cubicBezTo>
                <a:cubicBezTo>
                  <a:pt x="10" y="95"/>
                  <a:pt x="20" y="102"/>
                  <a:pt x="53" y="91"/>
                </a:cubicBezTo>
                <a:cubicBezTo>
                  <a:pt x="86" y="80"/>
                  <a:pt x="192" y="0"/>
                  <a:pt x="205" y="19"/>
                </a:cubicBezTo>
                <a:cubicBezTo>
                  <a:pt x="218" y="38"/>
                  <a:pt x="116" y="186"/>
                  <a:pt x="133" y="203"/>
                </a:cubicBezTo>
                <a:cubicBezTo>
                  <a:pt x="150" y="220"/>
                  <a:pt x="290" y="104"/>
                  <a:pt x="309" y="119"/>
                </a:cubicBezTo>
                <a:cubicBezTo>
                  <a:pt x="328" y="134"/>
                  <a:pt x="228" y="277"/>
                  <a:pt x="245" y="291"/>
                </a:cubicBezTo>
                <a:cubicBezTo>
                  <a:pt x="262" y="305"/>
                  <a:pt x="394" y="188"/>
                  <a:pt x="413" y="203"/>
                </a:cubicBezTo>
                <a:cubicBezTo>
                  <a:pt x="432" y="218"/>
                  <a:pt x="340" y="360"/>
                  <a:pt x="357" y="379"/>
                </a:cubicBezTo>
                <a:cubicBezTo>
                  <a:pt x="374" y="398"/>
                  <a:pt x="498" y="298"/>
                  <a:pt x="517" y="315"/>
                </a:cubicBezTo>
                <a:cubicBezTo>
                  <a:pt x="536" y="332"/>
                  <a:pt x="449" y="468"/>
                  <a:pt x="469" y="483"/>
                </a:cubicBezTo>
                <a:cubicBezTo>
                  <a:pt x="489" y="498"/>
                  <a:pt x="613" y="396"/>
                  <a:pt x="637" y="403"/>
                </a:cubicBezTo>
                <a:cubicBezTo>
                  <a:pt x="661" y="410"/>
                  <a:pt x="602" y="485"/>
                  <a:pt x="613" y="523"/>
                </a:cubicBezTo>
                <a:cubicBezTo>
                  <a:pt x="624" y="561"/>
                  <a:pt x="662" y="598"/>
                  <a:pt x="701" y="635"/>
                </a:cubicBezTo>
              </a:path>
            </a:pathLst>
          </a:custGeom>
          <a:noFill/>
          <a:ln w="38100" cap="flat" cmpd="sng">
            <a:solidFill>
              <a:srgbClr val="002060"/>
            </a:solidFill>
            <a:prstDash val="solid"/>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ln>
                <a:solidFill>
                  <a:schemeClr val="accent2"/>
                </a:solidFill>
              </a:ln>
            </a:endParaRPr>
          </a:p>
        </p:txBody>
      </p:sp>
      <p:sp>
        <p:nvSpPr>
          <p:cNvPr id="33804" name="Freeform 6"/>
          <p:cNvSpPr>
            <a:spLocks/>
          </p:cNvSpPr>
          <p:nvPr/>
        </p:nvSpPr>
        <p:spPr bwMode="auto">
          <a:xfrm rot="-10253058">
            <a:off x="5680075" y="2384425"/>
            <a:ext cx="855663" cy="735013"/>
          </a:xfrm>
          <a:custGeom>
            <a:avLst/>
            <a:gdLst>
              <a:gd name="T0" fmla="*/ 2147483647 w 701"/>
              <a:gd name="T1" fmla="*/ 2147483647 h 635"/>
              <a:gd name="T2" fmla="*/ 2147483647 w 701"/>
              <a:gd name="T3" fmla="*/ 2147483647 h 635"/>
              <a:gd name="T4" fmla="*/ 2147483647 w 701"/>
              <a:gd name="T5" fmla="*/ 2147483647 h 635"/>
              <a:gd name="T6" fmla="*/ 2147483647 w 701"/>
              <a:gd name="T7" fmla="*/ 2147483647 h 635"/>
              <a:gd name="T8" fmla="*/ 2147483647 w 701"/>
              <a:gd name="T9" fmla="*/ 2147483647 h 635"/>
              <a:gd name="T10" fmla="*/ 2147483647 w 701"/>
              <a:gd name="T11" fmla="*/ 2147483647 h 635"/>
              <a:gd name="T12" fmla="*/ 2147483647 w 701"/>
              <a:gd name="T13" fmla="*/ 2147483647 h 635"/>
              <a:gd name="T14" fmla="*/ 2147483647 w 701"/>
              <a:gd name="T15" fmla="*/ 2147483647 h 635"/>
              <a:gd name="T16" fmla="*/ 2147483647 w 701"/>
              <a:gd name="T17" fmla="*/ 2147483647 h 635"/>
              <a:gd name="T18" fmla="*/ 2147483647 w 701"/>
              <a:gd name="T19" fmla="*/ 2147483647 h 635"/>
              <a:gd name="T20" fmla="*/ 2147483647 w 701"/>
              <a:gd name="T21" fmla="*/ 2147483647 h 635"/>
              <a:gd name="T22" fmla="*/ 2147483647 w 701"/>
              <a:gd name="T23" fmla="*/ 2147483647 h 635"/>
              <a:gd name="T24" fmla="*/ 2147483647 w 701"/>
              <a:gd name="T25" fmla="*/ 2147483647 h 635"/>
              <a:gd name="T26" fmla="*/ 2147483647 w 701"/>
              <a:gd name="T27" fmla="*/ 2147483647 h 63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701" h="635">
                <a:moveTo>
                  <a:pt x="21" y="19"/>
                </a:moveTo>
                <a:cubicBezTo>
                  <a:pt x="18" y="30"/>
                  <a:pt x="0" y="71"/>
                  <a:pt x="5" y="83"/>
                </a:cubicBezTo>
                <a:cubicBezTo>
                  <a:pt x="10" y="95"/>
                  <a:pt x="20" y="102"/>
                  <a:pt x="53" y="91"/>
                </a:cubicBezTo>
                <a:cubicBezTo>
                  <a:pt x="86" y="80"/>
                  <a:pt x="192" y="0"/>
                  <a:pt x="205" y="19"/>
                </a:cubicBezTo>
                <a:cubicBezTo>
                  <a:pt x="218" y="38"/>
                  <a:pt x="116" y="186"/>
                  <a:pt x="133" y="203"/>
                </a:cubicBezTo>
                <a:cubicBezTo>
                  <a:pt x="150" y="220"/>
                  <a:pt x="290" y="104"/>
                  <a:pt x="309" y="119"/>
                </a:cubicBezTo>
                <a:cubicBezTo>
                  <a:pt x="328" y="134"/>
                  <a:pt x="228" y="277"/>
                  <a:pt x="245" y="291"/>
                </a:cubicBezTo>
                <a:cubicBezTo>
                  <a:pt x="262" y="305"/>
                  <a:pt x="394" y="188"/>
                  <a:pt x="413" y="203"/>
                </a:cubicBezTo>
                <a:cubicBezTo>
                  <a:pt x="432" y="218"/>
                  <a:pt x="340" y="360"/>
                  <a:pt x="357" y="379"/>
                </a:cubicBezTo>
                <a:cubicBezTo>
                  <a:pt x="374" y="398"/>
                  <a:pt x="498" y="298"/>
                  <a:pt x="517" y="315"/>
                </a:cubicBezTo>
                <a:cubicBezTo>
                  <a:pt x="536" y="332"/>
                  <a:pt x="449" y="468"/>
                  <a:pt x="469" y="483"/>
                </a:cubicBezTo>
                <a:cubicBezTo>
                  <a:pt x="489" y="498"/>
                  <a:pt x="613" y="396"/>
                  <a:pt x="637" y="403"/>
                </a:cubicBezTo>
                <a:cubicBezTo>
                  <a:pt x="661" y="410"/>
                  <a:pt x="602" y="485"/>
                  <a:pt x="613" y="523"/>
                </a:cubicBezTo>
                <a:cubicBezTo>
                  <a:pt x="624" y="561"/>
                  <a:pt x="662" y="598"/>
                  <a:pt x="701" y="635"/>
                </a:cubicBezTo>
              </a:path>
            </a:pathLst>
          </a:custGeom>
          <a:noFill/>
          <a:ln w="38100" cap="flat" cmpd="sng">
            <a:solidFill>
              <a:srgbClr val="002060"/>
            </a:solidFill>
            <a:prstDash val="solid"/>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ln>
                <a:solidFill>
                  <a:schemeClr val="accent2"/>
                </a:solidFill>
              </a:ln>
            </a:endParaRPr>
          </a:p>
        </p:txBody>
      </p:sp>
      <p:sp>
        <p:nvSpPr>
          <p:cNvPr id="33805" name="Rectangle 6"/>
          <p:cNvSpPr>
            <a:spLocks noChangeArrowheads="1"/>
          </p:cNvSpPr>
          <p:nvPr/>
        </p:nvSpPr>
        <p:spPr bwMode="auto">
          <a:xfrm>
            <a:off x="4300854" y="5445125"/>
            <a:ext cx="474123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GB" dirty="0">
                <a:solidFill>
                  <a:srgbClr val="008000"/>
                </a:solidFill>
              </a:rPr>
              <a:t> </a:t>
            </a:r>
            <a:r>
              <a:rPr lang="en-GB" dirty="0" err="1">
                <a:solidFill>
                  <a:srgbClr val="008000"/>
                </a:solidFill>
              </a:rPr>
              <a:t>L</a:t>
            </a:r>
            <a:r>
              <a:rPr lang="en-GB" baseline="-25000" dirty="0" err="1">
                <a:solidFill>
                  <a:srgbClr val="008000"/>
                </a:solidFill>
              </a:rPr>
              <a:t>Edd</a:t>
            </a:r>
            <a:r>
              <a:rPr lang="en-GB" dirty="0">
                <a:solidFill>
                  <a:srgbClr val="008000"/>
                </a:solidFill>
              </a:rPr>
              <a:t>= 4c</a:t>
            </a:r>
            <a:r>
              <a:rPr lang="en-GB" dirty="0">
                <a:solidFill>
                  <a:srgbClr val="008000"/>
                </a:solidFill>
                <a:latin typeface="Symbol" pitchFamily="18" charset="2"/>
              </a:rPr>
              <a:t>p</a:t>
            </a:r>
            <a:r>
              <a:rPr lang="en-GB" dirty="0">
                <a:solidFill>
                  <a:srgbClr val="008000"/>
                </a:solidFill>
              </a:rPr>
              <a:t>GM/</a:t>
            </a:r>
            <a:r>
              <a:rPr lang="en-GB" dirty="0">
                <a:solidFill>
                  <a:srgbClr val="008000"/>
                </a:solidFill>
                <a:latin typeface="Symbol" pitchFamily="18" charset="2"/>
              </a:rPr>
              <a:t>s</a:t>
            </a:r>
            <a:r>
              <a:rPr lang="en-GB" baseline="30000" dirty="0">
                <a:solidFill>
                  <a:srgbClr val="008000"/>
                </a:solidFill>
              </a:rPr>
              <a:t> </a:t>
            </a:r>
            <a:r>
              <a:rPr lang="en-GB" dirty="0">
                <a:solidFill>
                  <a:srgbClr val="008000"/>
                </a:solidFill>
              </a:rPr>
              <a:t>= 1.3x10</a:t>
            </a:r>
            <a:r>
              <a:rPr lang="en-GB" baseline="30000" dirty="0">
                <a:solidFill>
                  <a:srgbClr val="008000"/>
                </a:solidFill>
              </a:rPr>
              <a:t>38</a:t>
            </a:r>
            <a:r>
              <a:rPr lang="en-GB" dirty="0">
                <a:solidFill>
                  <a:srgbClr val="008000"/>
                </a:solidFill>
              </a:rPr>
              <a:t> </a:t>
            </a:r>
            <a:r>
              <a:rPr lang="en-GB" dirty="0" smtClean="0">
                <a:solidFill>
                  <a:srgbClr val="008000"/>
                </a:solidFill>
              </a:rPr>
              <a:t>M ergs/s</a:t>
            </a:r>
            <a:endParaRPr lang="en-GB" dirty="0">
              <a:solidFill>
                <a:srgbClr val="008000"/>
              </a:solidFill>
            </a:endParaRPr>
          </a:p>
        </p:txBody>
      </p:sp>
    </p:spTree>
    <p:extLst>
      <p:ext uri="{BB962C8B-B14F-4D97-AF65-F5344CB8AC3E}">
        <p14:creationId xmlns:p14="http://schemas.microsoft.com/office/powerpoint/2010/main" val="216684378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ChangeArrowheads="1"/>
          </p:cNvSpPr>
          <p:nvPr/>
        </p:nvSpPr>
        <p:spPr bwMode="auto">
          <a:xfrm>
            <a:off x="709613" y="-138113"/>
            <a:ext cx="7772400" cy="1143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r>
              <a:rPr lang="en-GB" sz="4400" b="1" dirty="0">
                <a:solidFill>
                  <a:srgbClr val="008000"/>
                </a:solidFill>
              </a:rPr>
              <a:t>Conclusions</a:t>
            </a:r>
          </a:p>
        </p:txBody>
      </p:sp>
      <p:sp>
        <p:nvSpPr>
          <p:cNvPr id="61443" name="Rectangle 3"/>
          <p:cNvSpPr>
            <a:spLocks noGrp="1" noChangeArrowheads="1"/>
          </p:cNvSpPr>
          <p:nvPr>
            <p:ph type="body" sz="half" idx="1"/>
          </p:nvPr>
        </p:nvSpPr>
        <p:spPr>
          <a:xfrm>
            <a:off x="0" y="714375"/>
            <a:ext cx="9144000" cy="5162550"/>
          </a:xfrm>
        </p:spPr>
        <p:txBody>
          <a:bodyPr/>
          <a:lstStyle/>
          <a:p>
            <a:pPr eaLnBrk="1" hangingPunct="1">
              <a:defRPr/>
            </a:pPr>
            <a:r>
              <a:rPr lang="en-GB" sz="2800" dirty="0" smtClean="0">
                <a:solidFill>
                  <a:srgbClr val="008000"/>
                </a:solidFill>
              </a:rPr>
              <a:t>Einstein GR – predicts black hole event horizon and last stable orbit which depends on spin</a:t>
            </a:r>
          </a:p>
          <a:p>
            <a:pPr eaLnBrk="1" hangingPunct="1">
              <a:defRPr/>
            </a:pPr>
            <a:r>
              <a:rPr lang="en-GB" sz="2800" dirty="0" smtClean="0">
                <a:solidFill>
                  <a:srgbClr val="008000"/>
                </a:solidFill>
              </a:rPr>
              <a:t>Can only see the effect of these if have material close to black hole. </a:t>
            </a:r>
            <a:r>
              <a:rPr lang="en-GB" sz="2800" dirty="0" err="1" smtClean="0">
                <a:solidFill>
                  <a:srgbClr val="008000"/>
                </a:solidFill>
              </a:rPr>
              <a:t>ie</a:t>
            </a:r>
            <a:r>
              <a:rPr lang="en-GB" sz="2800" dirty="0" smtClean="0">
                <a:solidFill>
                  <a:srgbClr val="008000"/>
                </a:solidFill>
              </a:rPr>
              <a:t> accretion. Classic solution of the accretion flow equations is cool, geometrically thin, optically thick disc (</a:t>
            </a:r>
            <a:r>
              <a:rPr lang="en-GB" sz="2800" dirty="0" err="1" smtClean="0">
                <a:solidFill>
                  <a:srgbClr val="008000"/>
                </a:solidFill>
              </a:rPr>
              <a:t>Shakura</a:t>
            </a:r>
            <a:r>
              <a:rPr lang="en-GB" sz="2800" dirty="0" smtClean="0">
                <a:solidFill>
                  <a:srgbClr val="008000"/>
                </a:solidFill>
              </a:rPr>
              <a:t> &amp; </a:t>
            </a:r>
            <a:r>
              <a:rPr lang="en-GB" sz="2800" dirty="0" err="1" smtClean="0">
                <a:solidFill>
                  <a:srgbClr val="008000"/>
                </a:solidFill>
              </a:rPr>
              <a:t>Sunyaev</a:t>
            </a:r>
            <a:r>
              <a:rPr lang="en-GB" sz="2800" dirty="0" smtClean="0">
                <a:solidFill>
                  <a:srgbClr val="008000"/>
                </a:solidFill>
              </a:rPr>
              <a:t> 1973)</a:t>
            </a:r>
          </a:p>
          <a:p>
            <a:pPr eaLnBrk="1" hangingPunct="1">
              <a:defRPr/>
            </a:pPr>
            <a:r>
              <a:rPr lang="en-GB" sz="2800" dirty="0" smtClean="0">
                <a:solidFill>
                  <a:srgbClr val="008000"/>
                </a:solidFill>
              </a:rPr>
              <a:t>At high mass accretion rates, spectra seen from BHB look like a simple disc and varies on long timescales like a simple disc WITH FIXED inner edge. Consistent with last stable orbit! Moderate spin</a:t>
            </a:r>
          </a:p>
          <a:p>
            <a:pPr eaLnBrk="1" hangingPunct="1">
              <a:defRPr/>
            </a:pPr>
            <a:r>
              <a:rPr lang="en-GB" sz="2800" dirty="0" smtClean="0">
                <a:solidFill>
                  <a:srgbClr val="008000"/>
                </a:solidFill>
              </a:rPr>
              <a:t>…</a:t>
            </a:r>
            <a:r>
              <a:rPr lang="en-GB" sz="2800" dirty="0" smtClean="0">
                <a:solidFill>
                  <a:srgbClr val="008000"/>
                </a:solidFill>
              </a:rPr>
              <a:t>..to be continued….</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body" sz="half" idx="1"/>
          </p:nvPr>
        </p:nvSpPr>
        <p:spPr>
          <a:xfrm>
            <a:off x="228600" y="1600200"/>
            <a:ext cx="3657600" cy="4572000"/>
          </a:xfrm>
          <a:extLst>
            <a:ext uri="{91240B29-F687-4f45-9708-019B960494DF}">
              <a14:hiddenLine xmlns:a14="http://schemas.microsoft.com/office/drawing/2010/main" w="9525">
                <a:solidFill>
                  <a:srgbClr val="006600"/>
                </a:solidFill>
                <a:miter lim="800000"/>
                <a:headEnd/>
                <a:tailEnd/>
              </a14:hiddenLine>
            </a:ext>
          </a:extLst>
        </p:spPr>
        <p:txBody>
          <a:bodyPr/>
          <a:lstStyle/>
          <a:p>
            <a:pPr eaLnBrk="1" hangingPunct="1">
              <a:defRPr/>
            </a:pPr>
            <a:r>
              <a:rPr lang="en-GB" dirty="0">
                <a:solidFill>
                  <a:srgbClr val="006600"/>
                </a:solidFill>
                <a:latin typeface="Times New Roman" charset="0"/>
                <a:cs typeface="+mn-cs"/>
              </a:rPr>
              <a:t>Length contracts along direction of motion so need more ruler lengths to go round c</a:t>
            </a:r>
            <a:r>
              <a:rPr lang="ja-JP" altLang="en-GB" dirty="0">
                <a:solidFill>
                  <a:srgbClr val="006600"/>
                </a:solidFill>
                <a:latin typeface="Times New Roman" charset="0"/>
                <a:cs typeface="+mn-cs"/>
              </a:rPr>
              <a:t>’</a:t>
            </a:r>
            <a:r>
              <a:rPr lang="en-GB" dirty="0">
                <a:solidFill>
                  <a:srgbClr val="006600"/>
                </a:solidFill>
                <a:latin typeface="Times New Roman" charset="0"/>
                <a:cs typeface="+mn-cs"/>
              </a:rPr>
              <a:t> &gt; c!! But radius </a:t>
            </a:r>
            <a:r>
              <a:rPr lang="en-GB" dirty="0" smtClean="0">
                <a:solidFill>
                  <a:srgbClr val="006600"/>
                </a:solidFill>
                <a:latin typeface="Times New Roman" charset="0"/>
                <a:cs typeface="+mn-cs"/>
              </a:rPr>
              <a:t>unaffected as its not in direction of motion</a:t>
            </a:r>
            <a:endParaRPr lang="en-GB" dirty="0">
              <a:solidFill>
                <a:srgbClr val="006600"/>
              </a:solidFill>
              <a:latin typeface="Times New Roman" charset="0"/>
              <a:cs typeface="+mn-cs"/>
            </a:endParaRPr>
          </a:p>
          <a:p>
            <a:pPr eaLnBrk="1" hangingPunct="1">
              <a:defRPr/>
            </a:pPr>
            <a:r>
              <a:rPr lang="en-GB" dirty="0">
                <a:solidFill>
                  <a:srgbClr val="006600"/>
                </a:solidFill>
                <a:latin typeface="Times New Roman" charset="0"/>
                <a:cs typeface="+mn-cs"/>
              </a:rPr>
              <a:t>Ratio c</a:t>
            </a:r>
            <a:r>
              <a:rPr lang="ja-JP" altLang="en-GB" dirty="0">
                <a:solidFill>
                  <a:srgbClr val="006600"/>
                </a:solidFill>
                <a:latin typeface="Times New Roman" charset="0"/>
                <a:cs typeface="+mn-cs"/>
              </a:rPr>
              <a:t>’</a:t>
            </a:r>
            <a:r>
              <a:rPr lang="en-GB" dirty="0">
                <a:solidFill>
                  <a:srgbClr val="006600"/>
                </a:solidFill>
                <a:latin typeface="Times New Roman" charset="0"/>
                <a:cs typeface="+mn-cs"/>
              </a:rPr>
              <a:t>/r &gt; 2</a:t>
            </a:r>
            <a:r>
              <a:rPr lang="en-GB" dirty="0">
                <a:solidFill>
                  <a:srgbClr val="006600"/>
                </a:solidFill>
                <a:latin typeface="Symbol" charset="0"/>
                <a:cs typeface="+mn-cs"/>
              </a:rPr>
              <a:t>p</a:t>
            </a:r>
            <a:r>
              <a:rPr lang="en-GB" dirty="0">
                <a:solidFill>
                  <a:srgbClr val="006600"/>
                </a:solidFill>
                <a:latin typeface="Times New Roman" charset="0"/>
                <a:cs typeface="+mn-cs"/>
              </a:rPr>
              <a:t> </a:t>
            </a:r>
          </a:p>
          <a:p>
            <a:pPr eaLnBrk="1" hangingPunct="1">
              <a:defRPr/>
            </a:pPr>
            <a:r>
              <a:rPr lang="en-GB" dirty="0">
                <a:solidFill>
                  <a:srgbClr val="006600"/>
                </a:solidFill>
                <a:latin typeface="Times New Roman" charset="0"/>
                <a:cs typeface="+mn-cs"/>
              </a:rPr>
              <a:t>Can</a:t>
            </a:r>
            <a:r>
              <a:rPr lang="ja-JP" altLang="en-GB" dirty="0">
                <a:solidFill>
                  <a:srgbClr val="006600"/>
                </a:solidFill>
                <a:latin typeface="Times New Roman" charset="0"/>
                <a:cs typeface="+mn-cs"/>
              </a:rPr>
              <a:t>’</a:t>
            </a:r>
            <a:r>
              <a:rPr lang="en-GB" dirty="0">
                <a:solidFill>
                  <a:srgbClr val="006600"/>
                </a:solidFill>
                <a:latin typeface="Times New Roman" charset="0"/>
                <a:cs typeface="+mn-cs"/>
              </a:rPr>
              <a:t>t happen!! …in flat space </a:t>
            </a:r>
          </a:p>
        </p:txBody>
      </p:sp>
      <p:sp>
        <p:nvSpPr>
          <p:cNvPr id="7171" name="Rectangle 3"/>
          <p:cNvSpPr>
            <a:spLocks noGrp="1" noChangeArrowheads="1"/>
          </p:cNvSpPr>
          <p:nvPr>
            <p:ph type="title"/>
          </p:nvPr>
        </p:nvSpPr>
        <p:spPr>
          <a:xfrm>
            <a:off x="685800" y="152400"/>
            <a:ext cx="7772400" cy="1143000"/>
          </a:xfrm>
          <a:extLst>
            <a:ext uri="{91240B29-F687-4f45-9708-019B960494DF}">
              <a14:hiddenLine xmlns:a14="http://schemas.microsoft.com/office/drawing/2010/main" w="9525">
                <a:solidFill>
                  <a:srgbClr val="006600"/>
                </a:solidFill>
                <a:miter lim="800000"/>
                <a:headEnd/>
                <a:tailEnd/>
              </a14:hiddenLine>
            </a:ext>
          </a:extLst>
        </p:spPr>
        <p:txBody>
          <a:bodyPr/>
          <a:lstStyle/>
          <a:p>
            <a:pPr eaLnBrk="1" hangingPunct="1">
              <a:defRPr/>
            </a:pPr>
            <a:r>
              <a:rPr lang="en-GB" b="1">
                <a:solidFill>
                  <a:srgbClr val="006600"/>
                </a:solidFill>
                <a:latin typeface="Times New Roman" charset="0"/>
                <a:cs typeface="+mj-cs"/>
              </a:rPr>
              <a:t>Acceleration: special relativity </a:t>
            </a:r>
          </a:p>
        </p:txBody>
      </p:sp>
      <p:pic>
        <p:nvPicPr>
          <p:cNvPr id="21507" name="Picture 4" descr="roundabout_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38600" y="1809750"/>
            <a:ext cx="4800600" cy="298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71361124"/>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eometry_spher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78164" y="1702916"/>
            <a:ext cx="3670300" cy="3670300"/>
          </a:xfrm>
          <a:prstGeom prst="rect">
            <a:avLst/>
          </a:prstGeom>
        </p:spPr>
      </p:pic>
      <p:sp>
        <p:nvSpPr>
          <p:cNvPr id="5" name="Rectangle 5"/>
          <p:cNvSpPr txBox="1">
            <a:spLocks noChangeArrowheads="1"/>
          </p:cNvSpPr>
          <p:nvPr/>
        </p:nvSpPr>
        <p:spPr>
          <a:xfrm>
            <a:off x="685800" y="260648"/>
            <a:ext cx="7772400" cy="1143000"/>
          </a:xfrm>
          <a:prstGeom prst="rect">
            <a:avLst/>
          </a:prstGeom>
          <a:extLst>
            <a:ext uri="{91240B29-F687-4f45-9708-019B960494DF}">
              <a14:hiddenLine xmlns:a14="http://schemas.microsoft.com/office/drawing/2010/main" w="9525">
                <a:solidFill>
                  <a:srgbClr val="006600"/>
                </a:solidFill>
                <a:miter lim="800000"/>
                <a:headEnd/>
                <a:tailEnd/>
              </a14:hiddenLine>
            </a:ext>
          </a:extLst>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eaLnBrk="1" hangingPunct="1"/>
            <a:r>
              <a:rPr lang="en-GB" b="1" dirty="0" smtClean="0">
                <a:solidFill>
                  <a:srgbClr val="006600"/>
                </a:solidFill>
              </a:rPr>
              <a:t>Positive curvature</a:t>
            </a:r>
          </a:p>
        </p:txBody>
      </p:sp>
      <p:sp>
        <p:nvSpPr>
          <p:cNvPr id="6" name="Rectangle 2"/>
          <p:cNvSpPr txBox="1">
            <a:spLocks noChangeArrowheads="1"/>
          </p:cNvSpPr>
          <p:nvPr/>
        </p:nvSpPr>
        <p:spPr>
          <a:xfrm>
            <a:off x="228600" y="1600200"/>
            <a:ext cx="4271392" cy="4709120"/>
          </a:xfrm>
          <a:prstGeom prst="rect">
            <a:avLst/>
          </a:prstGeom>
          <a:extLst>
            <a:ext uri="{91240B29-F687-4f45-9708-019B960494DF}">
              <a14:hiddenLine xmlns:a14="http://schemas.microsoft.com/office/drawing/2010/main" w="9525">
                <a:solidFill>
                  <a:srgbClr val="006600"/>
                </a:solidFill>
                <a:miter lim="800000"/>
                <a:headEnd/>
                <a:tailEnd/>
              </a14:hiddenLine>
            </a:ext>
          </a:extLst>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eaLnBrk="1" hangingPunct="1">
              <a:defRPr/>
            </a:pPr>
            <a:r>
              <a:rPr lang="en-GB" dirty="0" smtClean="0">
                <a:solidFill>
                  <a:srgbClr val="006600"/>
                </a:solidFill>
                <a:latin typeface="Times New Roman" charset="0"/>
              </a:rPr>
              <a:t>E.g. surface of a sphere. </a:t>
            </a:r>
          </a:p>
          <a:p>
            <a:pPr eaLnBrk="1" hangingPunct="1">
              <a:defRPr/>
            </a:pPr>
            <a:r>
              <a:rPr lang="en-GB" dirty="0" smtClean="0">
                <a:solidFill>
                  <a:srgbClr val="006600"/>
                </a:solidFill>
                <a:latin typeface="Times New Roman" charset="0"/>
              </a:rPr>
              <a:t>Equator =2</a:t>
            </a:r>
            <a:r>
              <a:rPr lang="en-GB" dirty="0" smtClean="0">
                <a:solidFill>
                  <a:srgbClr val="006600"/>
                </a:solidFill>
                <a:latin typeface="Symbol" charset="2"/>
                <a:cs typeface="Symbol" charset="2"/>
              </a:rPr>
              <a:t>p</a:t>
            </a:r>
            <a:r>
              <a:rPr lang="en-GB" dirty="0" smtClean="0">
                <a:solidFill>
                  <a:srgbClr val="006600"/>
                </a:solidFill>
                <a:latin typeface="Times New Roman" charset="0"/>
              </a:rPr>
              <a:t>r</a:t>
            </a:r>
          </a:p>
          <a:p>
            <a:pPr eaLnBrk="1" hangingPunct="1">
              <a:defRPr/>
            </a:pPr>
            <a:r>
              <a:rPr lang="en-GB" dirty="0">
                <a:solidFill>
                  <a:srgbClr val="006600"/>
                </a:solidFill>
                <a:latin typeface="Times New Roman" charset="0"/>
              </a:rPr>
              <a:t>D</a:t>
            </a:r>
            <a:r>
              <a:rPr lang="en-GB" dirty="0" smtClean="0">
                <a:solidFill>
                  <a:srgbClr val="006600"/>
                </a:solidFill>
                <a:latin typeface="Times New Roman" charset="0"/>
              </a:rPr>
              <a:t>iameter 2r= </a:t>
            </a:r>
            <a:r>
              <a:rPr lang="en-GB" dirty="0" err="1" smtClean="0">
                <a:solidFill>
                  <a:srgbClr val="006600"/>
                </a:solidFill>
                <a:latin typeface="Symbol" charset="2"/>
                <a:cs typeface="Symbol" charset="2"/>
              </a:rPr>
              <a:t>p</a:t>
            </a:r>
            <a:r>
              <a:rPr lang="en-GB" dirty="0" err="1" smtClean="0">
                <a:solidFill>
                  <a:srgbClr val="006600"/>
                </a:solidFill>
                <a:latin typeface="Times New Roman" charset="0"/>
              </a:rPr>
              <a:t>r</a:t>
            </a:r>
            <a:endParaRPr lang="en-GB" dirty="0" smtClean="0">
              <a:solidFill>
                <a:srgbClr val="006600"/>
              </a:solidFill>
              <a:latin typeface="Times New Roman" charset="0"/>
            </a:endParaRPr>
          </a:p>
          <a:p>
            <a:pPr eaLnBrk="1" hangingPunct="1">
              <a:defRPr/>
            </a:pPr>
            <a:r>
              <a:rPr lang="en-GB" dirty="0" smtClean="0">
                <a:solidFill>
                  <a:srgbClr val="006600"/>
                </a:solidFill>
                <a:latin typeface="Times New Roman" charset="0"/>
              </a:rPr>
              <a:t>c</a:t>
            </a:r>
            <a:r>
              <a:rPr lang="ja-JP" altLang="en-GB" dirty="0" smtClean="0">
                <a:solidFill>
                  <a:srgbClr val="006600"/>
                </a:solidFill>
                <a:latin typeface="Times New Roman" charset="0"/>
              </a:rPr>
              <a:t>’</a:t>
            </a:r>
            <a:r>
              <a:rPr lang="en-GB" dirty="0" smtClean="0">
                <a:solidFill>
                  <a:srgbClr val="006600"/>
                </a:solidFill>
                <a:latin typeface="Times New Roman" charset="0"/>
              </a:rPr>
              <a:t>/r =4 &lt; 2</a:t>
            </a:r>
            <a:r>
              <a:rPr lang="en-GB" dirty="0" smtClean="0">
                <a:solidFill>
                  <a:srgbClr val="006600"/>
                </a:solidFill>
                <a:latin typeface="Symbol" charset="2"/>
                <a:cs typeface="Symbol" charset="2"/>
              </a:rPr>
              <a:t>p</a:t>
            </a:r>
            <a:r>
              <a:rPr lang="en-GB" dirty="0" smtClean="0">
                <a:solidFill>
                  <a:srgbClr val="006600"/>
                </a:solidFill>
                <a:latin typeface="Times New Roman" charset="0"/>
              </a:rPr>
              <a:t> </a:t>
            </a:r>
          </a:p>
          <a:p>
            <a:pPr eaLnBrk="1" hangingPunct="1">
              <a:defRPr/>
            </a:pPr>
            <a:r>
              <a:rPr lang="en-GB" dirty="0" smtClean="0">
                <a:solidFill>
                  <a:srgbClr val="006600"/>
                </a:solidFill>
                <a:latin typeface="Times New Roman" charset="0"/>
              </a:rPr>
              <a:t>Wrong way!! We want something &gt;2</a:t>
            </a:r>
            <a:r>
              <a:rPr lang="en-GB" dirty="0" smtClean="0">
                <a:solidFill>
                  <a:srgbClr val="006600"/>
                </a:solidFill>
                <a:latin typeface="Symbol" charset="2"/>
                <a:cs typeface="Symbol" charset="2"/>
              </a:rPr>
              <a:t>p</a:t>
            </a:r>
          </a:p>
        </p:txBody>
      </p:sp>
    </p:spTree>
    <p:extLst>
      <p:ext uri="{BB962C8B-B14F-4D97-AF65-F5344CB8AC3E}">
        <p14:creationId xmlns:p14="http://schemas.microsoft.com/office/powerpoint/2010/main" val="673947112"/>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3"/>
          <p:cNvSpPr>
            <a:spLocks noGrp="1" noChangeArrowheads="1"/>
          </p:cNvSpPr>
          <p:nvPr>
            <p:ph type="title"/>
          </p:nvPr>
        </p:nvSpPr>
        <p:spPr>
          <a:xfrm>
            <a:off x="685800" y="152400"/>
            <a:ext cx="7772400" cy="1143000"/>
          </a:xfrm>
          <a:extLst>
            <a:ext uri="{91240B29-F687-4f45-9708-019B960494DF}">
              <a14:hiddenLine xmlns:a14="http://schemas.microsoft.com/office/drawing/2010/main" w="9525">
                <a:solidFill>
                  <a:srgbClr val="006600"/>
                </a:solidFill>
                <a:miter lim="800000"/>
                <a:headEnd/>
                <a:tailEnd/>
              </a14:hiddenLine>
            </a:ext>
          </a:extLst>
        </p:spPr>
        <p:txBody>
          <a:bodyPr/>
          <a:lstStyle/>
          <a:p>
            <a:pPr eaLnBrk="1" hangingPunct="1">
              <a:defRPr/>
            </a:pPr>
            <a:r>
              <a:rPr lang="en-GB" b="1">
                <a:solidFill>
                  <a:srgbClr val="FFCC00"/>
                </a:solidFill>
                <a:latin typeface="Times New Roman" charset="0"/>
                <a:cs typeface="+mj-cs"/>
              </a:rPr>
              <a:t>Curved spaces</a:t>
            </a:r>
          </a:p>
        </p:txBody>
      </p:sp>
      <p:pic>
        <p:nvPicPr>
          <p:cNvPr id="23554" name="Picture 20" descr="negativelycurvedspac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8800" y="381000"/>
            <a:ext cx="8128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1" name="Rectangle 23"/>
          <p:cNvSpPr>
            <a:spLocks noChangeArrowheads="1"/>
          </p:cNvSpPr>
          <p:nvPr/>
        </p:nvSpPr>
        <p:spPr bwMode="auto">
          <a:xfrm>
            <a:off x="533400" y="5791200"/>
            <a:ext cx="8610600"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66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342900" indent="-342900" algn="l">
              <a:spcBef>
                <a:spcPct val="20000"/>
              </a:spcBef>
              <a:buFontTx/>
              <a:buChar char="•"/>
              <a:defRPr/>
            </a:pPr>
            <a:endParaRPr lang="en-GB" sz="2800" dirty="0">
              <a:solidFill>
                <a:srgbClr val="006600"/>
              </a:solidFill>
              <a:cs typeface="+mn-cs"/>
            </a:endParaRPr>
          </a:p>
        </p:txBody>
      </p:sp>
      <p:sp>
        <p:nvSpPr>
          <p:cNvPr id="7" name="Rectangle 5"/>
          <p:cNvSpPr txBox="1">
            <a:spLocks noChangeArrowheads="1"/>
          </p:cNvSpPr>
          <p:nvPr/>
        </p:nvSpPr>
        <p:spPr>
          <a:xfrm>
            <a:off x="685800" y="260648"/>
            <a:ext cx="7772400" cy="1143000"/>
          </a:xfrm>
          <a:prstGeom prst="rect">
            <a:avLst/>
          </a:prstGeom>
          <a:extLst>
            <a:ext uri="{91240B29-F687-4f45-9708-019B960494DF}">
              <a14:hiddenLine xmlns:a14="http://schemas.microsoft.com/office/drawing/2010/main" w="9525">
                <a:solidFill>
                  <a:srgbClr val="006600"/>
                </a:solidFill>
                <a:miter lim="800000"/>
                <a:headEnd/>
                <a:tailEnd/>
              </a14:hiddenLine>
            </a:ext>
          </a:extLst>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eaLnBrk="1" hangingPunct="1"/>
            <a:r>
              <a:rPr lang="en-GB" b="1" dirty="0" smtClean="0">
                <a:solidFill>
                  <a:srgbClr val="006600"/>
                </a:solidFill>
              </a:rPr>
              <a:t>Negative curvature</a:t>
            </a:r>
          </a:p>
        </p:txBody>
      </p:sp>
      <p:sp>
        <p:nvSpPr>
          <p:cNvPr id="4" name="Rectangle 3"/>
          <p:cNvSpPr/>
          <p:nvPr/>
        </p:nvSpPr>
        <p:spPr bwMode="auto">
          <a:xfrm>
            <a:off x="2123728" y="4725144"/>
            <a:ext cx="4896544" cy="792088"/>
          </a:xfrm>
          <a:prstGeom prst="rect">
            <a:avLst/>
          </a:prstGeom>
          <a:solidFill>
            <a:schemeClr val="bg1"/>
          </a:solidFill>
          <a:ln w="9525"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3" name="Rectangle 2"/>
          <p:cNvSpPr/>
          <p:nvPr/>
        </p:nvSpPr>
        <p:spPr>
          <a:xfrm>
            <a:off x="827584" y="4941168"/>
            <a:ext cx="6912768" cy="1077218"/>
          </a:xfrm>
          <a:prstGeom prst="rect">
            <a:avLst/>
          </a:prstGeom>
        </p:spPr>
        <p:txBody>
          <a:bodyPr wrap="square">
            <a:spAutoFit/>
          </a:bodyPr>
          <a:lstStyle/>
          <a:p>
            <a:pPr>
              <a:defRPr/>
            </a:pPr>
            <a:r>
              <a:rPr lang="en-GB" sz="3200" dirty="0" smtClean="0">
                <a:solidFill>
                  <a:srgbClr val="006600"/>
                </a:solidFill>
                <a:latin typeface="Times New Roman" charset="0"/>
              </a:rPr>
              <a:t>Space curves </a:t>
            </a:r>
            <a:r>
              <a:rPr lang="en-GB" sz="3200" dirty="0" err="1" smtClean="0">
                <a:solidFill>
                  <a:srgbClr val="006600"/>
                </a:solidFill>
                <a:latin typeface="Times New Roman" charset="0"/>
              </a:rPr>
              <a:t>torwards</a:t>
            </a:r>
            <a:r>
              <a:rPr lang="en-GB" sz="3200" dirty="0" smtClean="0">
                <a:solidFill>
                  <a:srgbClr val="006600"/>
                </a:solidFill>
                <a:latin typeface="Times New Roman" charset="0"/>
              </a:rPr>
              <a:t> in one direction and away in the other - c</a:t>
            </a:r>
            <a:r>
              <a:rPr lang="ja-JP" altLang="en-GB" sz="3200" dirty="0">
                <a:solidFill>
                  <a:srgbClr val="006600"/>
                </a:solidFill>
                <a:latin typeface="Times New Roman" charset="0"/>
              </a:rPr>
              <a:t>’</a:t>
            </a:r>
            <a:r>
              <a:rPr lang="en-GB" sz="3200" dirty="0">
                <a:solidFill>
                  <a:srgbClr val="006600"/>
                </a:solidFill>
                <a:latin typeface="Times New Roman" charset="0"/>
              </a:rPr>
              <a:t>/r &gt;</a:t>
            </a:r>
            <a:r>
              <a:rPr lang="en-GB" sz="3200" dirty="0" smtClean="0">
                <a:solidFill>
                  <a:srgbClr val="006600"/>
                </a:solidFill>
                <a:latin typeface="Times New Roman" charset="0"/>
              </a:rPr>
              <a:t>2</a:t>
            </a:r>
            <a:r>
              <a:rPr lang="en-GB" sz="3200" dirty="0" smtClean="0">
                <a:solidFill>
                  <a:srgbClr val="006600"/>
                </a:solidFill>
                <a:latin typeface="Symbol" charset="2"/>
                <a:cs typeface="Symbol" charset="2"/>
              </a:rPr>
              <a:t>p</a:t>
            </a:r>
          </a:p>
        </p:txBody>
      </p:sp>
    </p:spTree>
    <p:extLst>
      <p:ext uri="{BB962C8B-B14F-4D97-AF65-F5344CB8AC3E}">
        <p14:creationId xmlns:p14="http://schemas.microsoft.com/office/powerpoint/2010/main" val="698443060"/>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15"/>
          <p:cNvSpPr>
            <a:spLocks noGrp="1" noChangeArrowheads="1"/>
          </p:cNvSpPr>
          <p:nvPr>
            <p:ph type="body" sz="half" idx="1"/>
          </p:nvPr>
        </p:nvSpPr>
        <p:spPr>
          <a:xfrm>
            <a:off x="-76200" y="1143000"/>
            <a:ext cx="9144000" cy="4495800"/>
          </a:xfrm>
          <a:noFill/>
          <a:extLst>
            <a:ext uri="{91240B29-F687-4f45-9708-019B960494DF}">
              <a14:hiddenLine xmlns:a14="http://schemas.microsoft.com/office/drawing/2010/main" w="9525">
                <a:solidFill>
                  <a:srgbClr val="006600"/>
                </a:solidFill>
                <a:miter lim="800000"/>
                <a:headEnd/>
                <a:tailEnd/>
              </a14:hiddenLine>
            </a:ext>
          </a:extLst>
        </p:spPr>
        <p:txBody>
          <a:bodyPr/>
          <a:lstStyle/>
          <a:p>
            <a:pPr algn="ctr" eaLnBrk="1" hangingPunct="1">
              <a:lnSpc>
                <a:spcPct val="90000"/>
              </a:lnSpc>
              <a:buFontTx/>
              <a:buNone/>
            </a:pPr>
            <a:r>
              <a:rPr lang="en-GB" sz="4400" b="1" dirty="0" smtClean="0">
                <a:solidFill>
                  <a:srgbClr val="008000"/>
                </a:solidFill>
              </a:rPr>
              <a:t>Acceleration = Curvature (SR) </a:t>
            </a:r>
          </a:p>
          <a:p>
            <a:pPr algn="ctr" eaLnBrk="1" hangingPunct="1">
              <a:lnSpc>
                <a:spcPct val="90000"/>
              </a:lnSpc>
              <a:buFontTx/>
              <a:buNone/>
            </a:pPr>
            <a:r>
              <a:rPr lang="en-GB" sz="4400" b="1" dirty="0" smtClean="0">
                <a:solidFill>
                  <a:srgbClr val="008000"/>
                </a:solidFill>
              </a:rPr>
              <a:t>Gravity = Acceleration (EP) </a:t>
            </a:r>
          </a:p>
          <a:p>
            <a:pPr algn="ctr" eaLnBrk="1" hangingPunct="1">
              <a:lnSpc>
                <a:spcPct val="90000"/>
              </a:lnSpc>
              <a:buFontTx/>
              <a:buNone/>
            </a:pPr>
            <a:endParaRPr lang="en-GB" sz="4400" b="1" dirty="0" smtClean="0">
              <a:solidFill>
                <a:srgbClr val="008000"/>
              </a:solidFill>
            </a:endParaRPr>
          </a:p>
          <a:p>
            <a:pPr algn="ctr" eaLnBrk="1" hangingPunct="1">
              <a:lnSpc>
                <a:spcPct val="90000"/>
              </a:lnSpc>
              <a:buFontTx/>
              <a:buNone/>
            </a:pPr>
            <a:r>
              <a:rPr lang="en-GB" sz="4400" b="1" dirty="0" smtClean="0">
                <a:solidFill>
                  <a:srgbClr val="008000"/>
                </a:solidFill>
              </a:rPr>
              <a:t>hence </a:t>
            </a:r>
            <a:br>
              <a:rPr lang="en-GB" sz="4400" b="1" dirty="0" smtClean="0">
                <a:solidFill>
                  <a:srgbClr val="008000"/>
                </a:solidFill>
              </a:rPr>
            </a:br>
            <a:endParaRPr lang="en-GB" sz="4400" b="1" dirty="0" smtClean="0">
              <a:solidFill>
                <a:srgbClr val="008000"/>
              </a:solidFill>
            </a:endParaRPr>
          </a:p>
          <a:p>
            <a:pPr algn="ctr" eaLnBrk="1" hangingPunct="1">
              <a:lnSpc>
                <a:spcPct val="90000"/>
              </a:lnSpc>
              <a:buFontTx/>
              <a:buNone/>
            </a:pPr>
            <a:r>
              <a:rPr lang="en-GB" sz="4400" b="1" dirty="0" smtClean="0">
                <a:solidFill>
                  <a:srgbClr val="008000"/>
                </a:solidFill>
              </a:rPr>
              <a:t>Gravity  = Curvature</a:t>
            </a:r>
            <a:br>
              <a:rPr lang="en-GB" sz="4400" b="1" dirty="0" smtClean="0">
                <a:solidFill>
                  <a:srgbClr val="008000"/>
                </a:solidFill>
              </a:rPr>
            </a:br>
            <a:endParaRPr lang="en-GB" sz="4400" b="1" dirty="0" smtClean="0">
              <a:solidFill>
                <a:srgbClr val="008000"/>
              </a:solidFill>
            </a:endParaRPr>
          </a:p>
          <a:p>
            <a:pPr algn="ctr" eaLnBrk="1" hangingPunct="1">
              <a:lnSpc>
                <a:spcPct val="90000"/>
              </a:lnSpc>
              <a:buFontTx/>
              <a:buNone/>
            </a:pPr>
            <a:endParaRPr lang="en-GB" sz="4400" b="1" dirty="0" smtClean="0">
              <a:solidFill>
                <a:srgbClr val="008000"/>
              </a:solidFill>
            </a:endParaRPr>
          </a:p>
        </p:txBody>
      </p:sp>
    </p:spTree>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17004</TotalTime>
  <Words>3243</Words>
  <Application>Microsoft Macintosh PowerPoint</Application>
  <PresentationFormat>On-screen Show (4:3)</PresentationFormat>
  <Paragraphs>353</Paragraphs>
  <Slides>57</Slides>
  <Notes>5</Notes>
  <HiddenSlides>0</HiddenSlides>
  <MMClips>0</MMClips>
  <ScaleCrop>false</ScaleCrop>
  <HeadingPairs>
    <vt:vector size="4" baseType="variant">
      <vt:variant>
        <vt:lpstr>Theme</vt:lpstr>
      </vt:variant>
      <vt:variant>
        <vt:i4>1</vt:i4>
      </vt:variant>
      <vt:variant>
        <vt:lpstr>Slide Titles</vt:lpstr>
      </vt:variant>
      <vt:variant>
        <vt:i4>57</vt:i4>
      </vt:variant>
    </vt:vector>
  </HeadingPairs>
  <TitlesOfParts>
    <vt:vector size="58" baseType="lpstr">
      <vt:lpstr>Default Design</vt:lpstr>
      <vt:lpstr>Black holes in Einstein General Relativity</vt:lpstr>
      <vt:lpstr>Lecture 1</vt:lpstr>
      <vt:lpstr>Einstein’s gravity: Special relativity</vt:lpstr>
      <vt:lpstr>Einstein’s gravity: general relativity</vt:lpstr>
      <vt:lpstr>Acceleration: Special relativity </vt:lpstr>
      <vt:lpstr>Acceleration: special relativity </vt:lpstr>
      <vt:lpstr>PowerPoint Presentation</vt:lpstr>
      <vt:lpstr>Curved spaces</vt:lpstr>
      <vt:lpstr>PowerPoint Presentation</vt:lpstr>
      <vt:lpstr>Gravity: warped spacetime</vt:lpstr>
      <vt:lpstr>Gravity: Einstein</vt:lpstr>
      <vt:lpstr>Gravity: Einstein</vt:lpstr>
      <vt:lpstr>Toolkit for GR</vt:lpstr>
      <vt:lpstr>Toolkit for GR</vt:lpstr>
      <vt:lpstr>Toolkit for GR</vt:lpstr>
      <vt:lpstr>Curved spacetime: general relativity</vt:lpstr>
      <vt:lpstr>Gravity: warped spacetime</vt:lpstr>
      <vt:lpstr>Gravity: warped spacetime</vt:lpstr>
      <vt:lpstr>Black hole recipe: </vt:lpstr>
      <vt:lpstr>Black hole recipe:</vt:lpstr>
      <vt:lpstr>End of life of massive stars</vt:lpstr>
      <vt:lpstr>The core!</vt:lpstr>
      <vt:lpstr>Observing black holes?</vt:lpstr>
      <vt:lpstr>By gravity – all they possess! </vt:lpstr>
      <vt:lpstr>By gravity – all they possess! </vt:lpstr>
      <vt:lpstr>Observing black holes?</vt:lpstr>
      <vt:lpstr>Accretion</vt:lpstr>
      <vt:lpstr>X-rays blocked by atmosphere</vt:lpstr>
      <vt:lpstr>PowerPoint Presentation</vt:lpstr>
      <vt:lpstr>PowerPoint Presentation</vt:lpstr>
      <vt:lpstr>PowerPoint Presentation</vt:lpstr>
      <vt:lpstr>Accretion</vt:lpstr>
      <vt:lpstr>Accretion</vt:lpstr>
      <vt:lpstr>PowerPoint Presentation</vt:lpstr>
      <vt:lpstr>PowerPoint Presentation</vt:lpstr>
      <vt:lpstr>PowerPoint Presentation</vt:lpstr>
      <vt:lpstr>Accretion</vt:lpstr>
      <vt:lpstr>Orbits in Newtonian gravity</vt:lpstr>
      <vt:lpstr>Orbits in Newtonian gravity</vt:lpstr>
      <vt:lpstr>Orbits in Einstein’sgravity</vt:lpstr>
      <vt:lpstr>Orbits in Einstein’sgravity</vt:lpstr>
      <vt:lpstr>Orbits in general relativity</vt:lpstr>
      <vt:lpstr>Orbits in general relativity</vt:lpstr>
      <vt:lpstr>Orbits in general relativity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University of Durham</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Gamma Ray Bursts:  The biggest bang since the big one!</dc:title>
  <dc:creator>Chris Done</dc:creator>
  <cp:lastModifiedBy>chris done</cp:lastModifiedBy>
  <cp:revision>128</cp:revision>
  <dcterms:created xsi:type="dcterms:W3CDTF">2003-04-24T13:46:13Z</dcterms:created>
  <dcterms:modified xsi:type="dcterms:W3CDTF">2016-09-29T01:19:46Z</dcterms:modified>
</cp:coreProperties>
</file>