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8" r:id="rId4"/>
  </p:sldMasterIdLst>
  <p:notesMasterIdLst>
    <p:notesMasterId r:id="rId81"/>
  </p:notesMasterIdLst>
  <p:sldIdLst>
    <p:sldId id="618" r:id="rId5"/>
    <p:sldId id="620" r:id="rId6"/>
    <p:sldId id="880" r:id="rId7"/>
    <p:sldId id="686" r:id="rId8"/>
    <p:sldId id="799" r:id="rId9"/>
    <p:sldId id="789" r:id="rId10"/>
    <p:sldId id="876" r:id="rId11"/>
    <p:sldId id="877" r:id="rId12"/>
    <p:sldId id="815" r:id="rId13"/>
    <p:sldId id="816" r:id="rId14"/>
    <p:sldId id="817" r:id="rId15"/>
    <p:sldId id="838" r:id="rId16"/>
    <p:sldId id="839" r:id="rId17"/>
    <p:sldId id="840" r:id="rId18"/>
    <p:sldId id="841" r:id="rId19"/>
    <p:sldId id="842" r:id="rId20"/>
    <p:sldId id="843" r:id="rId21"/>
    <p:sldId id="845" r:id="rId22"/>
    <p:sldId id="846" r:id="rId23"/>
    <p:sldId id="847" r:id="rId24"/>
    <p:sldId id="848" r:id="rId25"/>
    <p:sldId id="849" r:id="rId26"/>
    <p:sldId id="852" r:id="rId27"/>
    <p:sldId id="853" r:id="rId28"/>
    <p:sldId id="855" r:id="rId29"/>
    <p:sldId id="878" r:id="rId30"/>
    <p:sldId id="879" r:id="rId31"/>
    <p:sldId id="860" r:id="rId32"/>
    <p:sldId id="856" r:id="rId33"/>
    <p:sldId id="857" r:id="rId34"/>
    <p:sldId id="858" r:id="rId35"/>
    <p:sldId id="859" r:id="rId36"/>
    <p:sldId id="872" r:id="rId37"/>
    <p:sldId id="862" r:id="rId38"/>
    <p:sldId id="863" r:id="rId39"/>
    <p:sldId id="800" r:id="rId40"/>
    <p:sldId id="801" r:id="rId41"/>
    <p:sldId id="802" r:id="rId42"/>
    <p:sldId id="803" r:id="rId43"/>
    <p:sldId id="804" r:id="rId44"/>
    <p:sldId id="805" r:id="rId45"/>
    <p:sldId id="806" r:id="rId46"/>
    <p:sldId id="866" r:id="rId47"/>
    <p:sldId id="867" r:id="rId48"/>
    <p:sldId id="868" r:id="rId49"/>
    <p:sldId id="899" r:id="rId50"/>
    <p:sldId id="679" r:id="rId51"/>
    <p:sldId id="680" r:id="rId52"/>
    <p:sldId id="673" r:id="rId53"/>
    <p:sldId id="668" r:id="rId54"/>
    <p:sldId id="913" r:id="rId55"/>
    <p:sldId id="914" r:id="rId56"/>
    <p:sldId id="915" r:id="rId57"/>
    <p:sldId id="916" r:id="rId58"/>
    <p:sldId id="912" r:id="rId59"/>
    <p:sldId id="796" r:id="rId60"/>
    <p:sldId id="903" r:id="rId61"/>
    <p:sldId id="904" r:id="rId62"/>
    <p:sldId id="905" r:id="rId63"/>
    <p:sldId id="906" r:id="rId64"/>
    <p:sldId id="907" r:id="rId65"/>
    <p:sldId id="908" r:id="rId66"/>
    <p:sldId id="909" r:id="rId67"/>
    <p:sldId id="910" r:id="rId68"/>
    <p:sldId id="911" r:id="rId69"/>
    <p:sldId id="404" r:id="rId70"/>
    <p:sldId id="406" r:id="rId71"/>
    <p:sldId id="735" r:id="rId72"/>
    <p:sldId id="736" r:id="rId73"/>
    <p:sldId id="763" r:id="rId74"/>
    <p:sldId id="764" r:id="rId75"/>
    <p:sldId id="765" r:id="rId76"/>
    <p:sldId id="766" r:id="rId77"/>
    <p:sldId id="797" r:id="rId78"/>
    <p:sldId id="412" r:id="rId79"/>
    <p:sldId id="411" r:id="rId80"/>
  </p:sldIdLst>
  <p:sldSz cx="9144000" cy="6858000" type="screen4x3"/>
  <p:notesSz cx="7315200" cy="96012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32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BD4B00"/>
    <a:srgbClr val="FFCCFF"/>
    <a:srgbClr val="FF99FF"/>
    <a:srgbClr val="FF0066"/>
    <a:srgbClr val="FF00FF"/>
    <a:srgbClr val="008000"/>
    <a:srgbClr val="FF3300"/>
    <a:srgbClr val="00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25" autoAdjust="0"/>
    <p:restoredTop sz="99754" autoAdjust="0"/>
  </p:normalViewPr>
  <p:slideViewPr>
    <p:cSldViewPr snapToObjects="1">
      <p:cViewPr varScale="1">
        <p:scale>
          <a:sx n="87" d="100"/>
          <a:sy n="87" d="100"/>
        </p:scale>
        <p:origin x="1520" y="192"/>
      </p:cViewPr>
      <p:guideLst>
        <p:guide orient="horz" pos="2208"/>
        <p:guide pos="3216"/>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66" d="100"/>
        <a:sy n="66" d="100"/>
      </p:scale>
      <p:origin x="0" y="60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76.xml"/><Relationship Id="rId3" Type="http://schemas.openxmlformats.org/officeDocument/2006/relationships/slide" Target="slides/slide33.xml"/><Relationship Id="rId7" Type="http://schemas.openxmlformats.org/officeDocument/2006/relationships/slide" Target="slides/slide75.xml"/><Relationship Id="rId2" Type="http://schemas.openxmlformats.org/officeDocument/2006/relationships/slide" Target="slides/slide11.xml"/><Relationship Id="rId1" Type="http://schemas.openxmlformats.org/officeDocument/2006/relationships/slide" Target="slides/slide9.xml"/><Relationship Id="rId6" Type="http://schemas.openxmlformats.org/officeDocument/2006/relationships/slide" Target="slides/slide45.xml"/><Relationship Id="rId5" Type="http://schemas.openxmlformats.org/officeDocument/2006/relationships/slide" Target="slides/slide35.xml"/><Relationship Id="rId4"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13926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39269"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13927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8F32D101-EF4F-4B79-BFC0-F283EEF65237}" type="slidenum">
              <a:rPr lang="en-US"/>
              <a:pPr>
                <a:defRPr/>
              </a:pPr>
              <a:t>‹#›</a:t>
            </a:fld>
            <a:endParaRPr lang="en-US"/>
          </a:p>
        </p:txBody>
      </p:sp>
    </p:spTree>
    <p:extLst>
      <p:ext uri="{BB962C8B-B14F-4D97-AF65-F5344CB8AC3E}">
        <p14:creationId xmlns:p14="http://schemas.microsoft.com/office/powerpoint/2010/main" val="2470149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pPr>
                <a:defRPr/>
              </a:pPr>
              <a:t>‹#›</a:t>
            </a:fld>
            <a:endParaRPr lang="en-GB"/>
          </a:p>
        </p:txBody>
      </p:sp>
    </p:spTree>
    <p:extLst>
      <p:ext uri="{BB962C8B-B14F-4D97-AF65-F5344CB8AC3E}">
        <p14:creationId xmlns:p14="http://schemas.microsoft.com/office/powerpoint/2010/main" val="249387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pPr>
                <a:defRPr/>
              </a:pPr>
              <a:t>‹#›</a:t>
            </a:fld>
            <a:endParaRPr lang="en-GB"/>
          </a:p>
        </p:txBody>
      </p:sp>
    </p:spTree>
    <p:extLst>
      <p:ext uri="{BB962C8B-B14F-4D97-AF65-F5344CB8AC3E}">
        <p14:creationId xmlns:p14="http://schemas.microsoft.com/office/powerpoint/2010/main" val="145956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pPr>
                <a:defRPr/>
              </a:pPr>
              <a:t>‹#›</a:t>
            </a:fld>
            <a:endParaRPr lang="en-GB"/>
          </a:p>
        </p:txBody>
      </p:sp>
    </p:spTree>
    <p:extLst>
      <p:ext uri="{BB962C8B-B14F-4D97-AF65-F5344CB8AC3E}">
        <p14:creationId xmlns:p14="http://schemas.microsoft.com/office/powerpoint/2010/main" val="1961034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pPr>
                <a:defRPr/>
              </a:pPr>
              <a:t>‹#›</a:t>
            </a:fld>
            <a:endParaRPr lang="en-GB"/>
          </a:p>
        </p:txBody>
      </p:sp>
    </p:spTree>
    <p:extLst>
      <p:ext uri="{BB962C8B-B14F-4D97-AF65-F5344CB8AC3E}">
        <p14:creationId xmlns:p14="http://schemas.microsoft.com/office/powerpoint/2010/main" val="299840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pPr>
                <a:defRPr/>
              </a:pPr>
              <a:t>‹#›</a:t>
            </a:fld>
            <a:endParaRPr lang="en-GB"/>
          </a:p>
        </p:txBody>
      </p:sp>
    </p:spTree>
    <p:extLst>
      <p:ext uri="{BB962C8B-B14F-4D97-AF65-F5344CB8AC3E}">
        <p14:creationId xmlns:p14="http://schemas.microsoft.com/office/powerpoint/2010/main" val="130862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E89C62-027C-4E49-8119-D710DD4F8AC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4548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AAC551-3B5C-41E3-9E9D-CF7BF14C400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99743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C8EA9A-225A-409A-A8BB-7BA12308129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28913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975B6D-6563-4460-AF23-FC162BC961E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47400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638BC70-AE99-4DA6-A9EB-10E7E55DC8B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267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158875-F83F-4D82-902F-00A681C30BD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3309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pPr>
                <a:defRPr/>
              </a:pPr>
              <a:t>‹#›</a:t>
            </a:fld>
            <a:endParaRPr lang="en-GB"/>
          </a:p>
        </p:txBody>
      </p:sp>
    </p:spTree>
    <p:extLst>
      <p:ext uri="{BB962C8B-B14F-4D97-AF65-F5344CB8AC3E}">
        <p14:creationId xmlns:p14="http://schemas.microsoft.com/office/powerpoint/2010/main" val="351550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C7F766E-B901-4802-ABF0-B0D28F9DC4F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7208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68DDDD-6541-4DF0-A365-D128D3245C1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62657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012969-A9F0-4135-B8B0-1DF3DB5A09A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4521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DCA675-342B-423F-8C90-8CFB7F545FC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8040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C6F3E3-CCEC-4823-B9C4-394242EDABF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92395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5376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0067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2748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65442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1718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pPr>
                <a:defRPr/>
              </a:pPr>
              <a:t>‹#›</a:t>
            </a:fld>
            <a:endParaRPr lang="en-GB"/>
          </a:p>
        </p:txBody>
      </p:sp>
    </p:spTree>
    <p:extLst>
      <p:ext uri="{BB962C8B-B14F-4D97-AF65-F5344CB8AC3E}">
        <p14:creationId xmlns:p14="http://schemas.microsoft.com/office/powerpoint/2010/main" val="77601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37811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13009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29402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674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53876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76412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82634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47022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31271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1292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pPr>
                <a:defRPr/>
              </a:pPr>
              <a:t>‹#›</a:t>
            </a:fld>
            <a:endParaRPr lang="en-GB"/>
          </a:p>
        </p:txBody>
      </p:sp>
    </p:spTree>
    <p:extLst>
      <p:ext uri="{BB962C8B-B14F-4D97-AF65-F5344CB8AC3E}">
        <p14:creationId xmlns:p14="http://schemas.microsoft.com/office/powerpoint/2010/main" val="1672590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6941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39818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3632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74419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0320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54450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72232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06155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9101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6391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pPr>
                <a:defRPr/>
              </a:pPr>
              <a:t>‹#›</a:t>
            </a:fld>
            <a:endParaRPr lang="en-GB"/>
          </a:p>
        </p:txBody>
      </p:sp>
    </p:spTree>
    <p:extLst>
      <p:ext uri="{BB962C8B-B14F-4D97-AF65-F5344CB8AC3E}">
        <p14:creationId xmlns:p14="http://schemas.microsoft.com/office/powerpoint/2010/main" val="365971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8686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pPr>
                <a:defRPr/>
              </a:pPr>
              <a:t>‹#›</a:t>
            </a:fld>
            <a:endParaRPr lang="en-GB"/>
          </a:p>
        </p:txBody>
      </p:sp>
    </p:spTree>
    <p:extLst>
      <p:ext uri="{BB962C8B-B14F-4D97-AF65-F5344CB8AC3E}">
        <p14:creationId xmlns:p14="http://schemas.microsoft.com/office/powerpoint/2010/main" val="29698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pPr>
                <a:defRPr/>
              </a:pPr>
              <a:t>‹#›</a:t>
            </a:fld>
            <a:endParaRPr lang="en-GB"/>
          </a:p>
        </p:txBody>
      </p:sp>
    </p:spTree>
    <p:extLst>
      <p:ext uri="{BB962C8B-B14F-4D97-AF65-F5344CB8AC3E}">
        <p14:creationId xmlns:p14="http://schemas.microsoft.com/office/powerpoint/2010/main" val="32916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pPr>
                <a:defRPr/>
              </a:pPr>
              <a:t>‹#›</a:t>
            </a:fld>
            <a:endParaRPr lang="en-GB"/>
          </a:p>
        </p:txBody>
      </p:sp>
    </p:spTree>
    <p:extLst>
      <p:ext uri="{BB962C8B-B14F-4D97-AF65-F5344CB8AC3E}">
        <p14:creationId xmlns:p14="http://schemas.microsoft.com/office/powerpoint/2010/main" val="27940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pPr>
                <a:defRPr/>
              </a:pPr>
              <a:t>‹#›</a:t>
            </a:fld>
            <a:endParaRPr lang="en-GB"/>
          </a:p>
        </p:txBody>
      </p:sp>
    </p:spTree>
    <p:extLst>
      <p:ext uri="{BB962C8B-B14F-4D97-AF65-F5344CB8AC3E}">
        <p14:creationId xmlns:p14="http://schemas.microsoft.com/office/powerpoint/2010/main" val="317143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endParaRPr lang="en-GB">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1264D14-9C8E-44E2-87A3-69A1F7A10FAD}" type="slidenum">
              <a:rPr lang="en-GB">
                <a:solidFill>
                  <a:srgbClr val="000000"/>
                </a:solidFill>
                <a:latin typeface="Times New Roman" charset="0"/>
              </a:rPr>
              <a:pPr/>
              <a:t>‹#›</a:t>
            </a:fld>
            <a:endParaRPr lang="en-GB">
              <a:solidFill>
                <a:srgbClr val="000000"/>
              </a:solidFill>
              <a:latin typeface="Times New Roman" charset="0"/>
            </a:endParaRPr>
          </a:p>
        </p:txBody>
      </p:sp>
    </p:spTree>
    <p:extLst>
      <p:ext uri="{BB962C8B-B14F-4D97-AF65-F5344CB8AC3E}">
        <p14:creationId xmlns:p14="http://schemas.microsoft.com/office/powerpoint/2010/main" val="26515938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288511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02318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st_deepfield"/>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t="14358" r="229" b="25367"/>
          <a:stretch/>
        </p:blipFill>
        <p:spPr bwMode="auto">
          <a:xfrm>
            <a:off x="-108520" y="-289422"/>
            <a:ext cx="9433048" cy="7147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txBox="1">
            <a:spLocks noChangeArrowheads="1"/>
          </p:cNvSpPr>
          <p:nvPr/>
        </p:nvSpPr>
        <p:spPr bwMode="auto">
          <a:xfrm>
            <a:off x="0" y="4581128"/>
            <a:ext cx="8820472" cy="792088"/>
          </a:xfrm>
          <a:prstGeom prst="rect">
            <a:avLst/>
          </a:prstGeom>
          <a:solidFill>
            <a:schemeClr val="tx1"/>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3600" b="1" dirty="0">
                <a:solidFill>
                  <a:srgbClr val="FFFF00"/>
                </a:solidFill>
              </a:rPr>
              <a:t> Prof Chris Done, University of Durham</a:t>
            </a:r>
          </a:p>
        </p:txBody>
      </p:sp>
      <p:sp>
        <p:nvSpPr>
          <p:cNvPr id="4" name="Rectangle 2"/>
          <p:cNvSpPr txBox="1">
            <a:spLocks noChangeArrowheads="1"/>
          </p:cNvSpPr>
          <p:nvPr/>
        </p:nvSpPr>
        <p:spPr bwMode="auto">
          <a:xfrm>
            <a:off x="501650" y="908720"/>
            <a:ext cx="8153400" cy="1656184"/>
          </a:xfrm>
          <a:prstGeom prst="rect">
            <a:avLst/>
          </a:prstGeom>
          <a:solidFill>
            <a:schemeClr val="tx1"/>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a:solidFill>
                  <a:srgbClr val="FFFF00"/>
                </a:solidFill>
              </a:rPr>
              <a:t>Physics and purpose?</a:t>
            </a:r>
          </a:p>
          <a:p>
            <a:pPr eaLnBrk="1" hangingPunct="1"/>
            <a:r>
              <a:rPr lang="en-GB" sz="5400" b="1" dirty="0">
                <a:solidFill>
                  <a:srgbClr val="FFFF00"/>
                </a:solidFill>
              </a:rPr>
              <a:t> </a:t>
            </a:r>
          </a:p>
        </p:txBody>
      </p:sp>
    </p:spTree>
    <p:extLst>
      <p:ext uri="{BB962C8B-B14F-4D97-AF65-F5344CB8AC3E}">
        <p14:creationId xmlns:p14="http://schemas.microsoft.com/office/powerpoint/2010/main" val="351116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860"/>
          <a:stretch/>
        </p:blipFill>
        <p:spPr>
          <a:xfrm>
            <a:off x="1736452" y="31058"/>
            <a:ext cx="5671240" cy="6319003"/>
          </a:xfrm>
          <a:prstGeom prst="rect">
            <a:avLst/>
          </a:prstGeom>
        </p:spPr>
      </p:pic>
    </p:spTree>
    <p:extLst>
      <p:ext uri="{BB962C8B-B14F-4D97-AF65-F5344CB8AC3E}">
        <p14:creationId xmlns:p14="http://schemas.microsoft.com/office/powerpoint/2010/main" val="128000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413000"/>
            <a:ext cx="7620000" cy="2032000"/>
          </a:xfrm>
          <a:prstGeom prst="rect">
            <a:avLst/>
          </a:prstGeom>
        </p:spPr>
      </p:pic>
    </p:spTree>
    <p:extLst>
      <p:ext uri="{BB962C8B-B14F-4D97-AF65-F5344CB8AC3E}">
        <p14:creationId xmlns:p14="http://schemas.microsoft.com/office/powerpoint/2010/main" val="1666855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533400"/>
            <a:ext cx="8128000" cy="5791200"/>
          </a:xfrm>
          <a:prstGeom prst="rect">
            <a:avLst/>
          </a:prstGeom>
        </p:spPr>
      </p:pic>
      <p:sp>
        <p:nvSpPr>
          <p:cNvPr id="3" name="TextBox 2"/>
          <p:cNvSpPr txBox="1"/>
          <p:nvPr/>
        </p:nvSpPr>
        <p:spPr>
          <a:xfrm>
            <a:off x="539552" y="404664"/>
            <a:ext cx="3960440" cy="1323439"/>
          </a:xfrm>
          <a:prstGeom prst="rect">
            <a:avLst/>
          </a:prstGeom>
          <a:noFill/>
        </p:spPr>
        <p:txBody>
          <a:bodyPr wrap="square" rtlCol="0">
            <a:spAutoFit/>
          </a:bodyPr>
          <a:lstStyle/>
          <a:p>
            <a:pPr algn="l"/>
            <a:r>
              <a:rPr lang="en-US" sz="4000" dirty="0">
                <a:solidFill>
                  <a:srgbClr val="FFFF00"/>
                </a:solidFill>
              </a:rPr>
              <a:t>Nearest star; </a:t>
            </a:r>
          </a:p>
          <a:p>
            <a:pPr algn="l"/>
            <a:r>
              <a:rPr lang="en-US" sz="4000" dirty="0">
                <a:solidFill>
                  <a:srgbClr val="FFFF00"/>
                </a:solidFill>
              </a:rPr>
              <a:t>4+ years</a:t>
            </a:r>
            <a:endParaRPr lang="en-US" dirty="0">
              <a:solidFill>
                <a:srgbClr val="000000"/>
              </a:solidFill>
            </a:endParaRPr>
          </a:p>
        </p:txBody>
      </p:sp>
    </p:spTree>
    <p:extLst>
      <p:ext uri="{BB962C8B-B14F-4D97-AF65-F5344CB8AC3E}">
        <p14:creationId xmlns:p14="http://schemas.microsoft.com/office/powerpoint/2010/main" val="301215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383725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nakeneb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80232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818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9" name="Picture 7" descr="milkyway_infra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45013"/>
            <a:ext cx="5362575" cy="2693987"/>
          </a:xfrm>
          <a:prstGeom prst="rect">
            <a:avLst/>
          </a:prstGeom>
          <a:noFill/>
          <a:extLst>
            <a:ext uri="{909E8E84-426E-40dd-AFC4-6F175D3DCCD1}">
              <a14:hiddenFill xmlns="" xmlns:a14="http://schemas.microsoft.com/office/drawing/2010/main">
                <a:solidFill>
                  <a:srgbClr val="FFFFFF"/>
                </a:solidFill>
              </a14:hiddenFill>
            </a:ext>
          </a:extLst>
        </p:spPr>
      </p:pic>
      <p:pic>
        <p:nvPicPr>
          <p:cNvPr id="64522" name="Picture 10" descr="spiral4"/>
          <p:cNvPicPr>
            <a:picLocks noChangeAspect="1" noChangeArrowheads="1"/>
          </p:cNvPicPr>
          <p:nvPr/>
        </p:nvPicPr>
        <p:blipFill>
          <a:blip r:embed="rId3">
            <a:extLst>
              <a:ext uri="{28A0092B-C50C-407E-A947-70E740481C1C}">
                <a14:useLocalDpi xmlns:a14="http://schemas.microsoft.com/office/drawing/2010/main" val="0"/>
              </a:ext>
            </a:extLst>
          </a:blip>
          <a:srcRect l="7382" t="8597" r="7382" b="12035"/>
          <a:stretch>
            <a:fillRect/>
          </a:stretch>
        </p:blipFill>
        <p:spPr bwMode="auto">
          <a:xfrm>
            <a:off x="1674813" y="376238"/>
            <a:ext cx="6097587" cy="488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23" name="Line 11"/>
          <p:cNvSpPr>
            <a:spLocks noChangeShapeType="1"/>
          </p:cNvSpPr>
          <p:nvPr/>
        </p:nvSpPr>
        <p:spPr bwMode="auto">
          <a:xfrm>
            <a:off x="3200400" y="2133600"/>
            <a:ext cx="0" cy="3733800"/>
          </a:xfrm>
          <a:prstGeom prst="line">
            <a:avLst/>
          </a:prstGeom>
          <a:noFill/>
          <a:ln w="254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endParaRPr lang="en-GB">
              <a:solidFill>
                <a:srgbClr val="000000"/>
              </a:solidFill>
              <a:latin typeface="Times New Roman" charset="0"/>
            </a:endParaRPr>
          </a:p>
        </p:txBody>
      </p:sp>
      <p:sp>
        <p:nvSpPr>
          <p:cNvPr id="64525" name="Line 13"/>
          <p:cNvSpPr>
            <a:spLocks noChangeShapeType="1"/>
          </p:cNvSpPr>
          <p:nvPr/>
        </p:nvSpPr>
        <p:spPr bwMode="auto">
          <a:xfrm>
            <a:off x="2362200" y="838200"/>
            <a:ext cx="5410200" cy="0"/>
          </a:xfrm>
          <a:prstGeom prst="line">
            <a:avLst/>
          </a:prstGeom>
          <a:noFill/>
          <a:ln w="25400">
            <a:solidFill>
              <a:schemeClr val="bg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endParaRPr lang="en-GB">
              <a:solidFill>
                <a:srgbClr val="000000"/>
              </a:solidFill>
              <a:latin typeface="Times New Roman" charset="0"/>
            </a:endParaRPr>
          </a:p>
        </p:txBody>
      </p:sp>
      <p:sp>
        <p:nvSpPr>
          <p:cNvPr id="64526" name="Text Box 14"/>
          <p:cNvSpPr txBox="1">
            <a:spLocks noChangeArrowheads="1"/>
          </p:cNvSpPr>
          <p:nvPr/>
        </p:nvSpPr>
        <p:spPr bwMode="auto">
          <a:xfrm>
            <a:off x="2438400" y="228600"/>
            <a:ext cx="594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FFFFFF"/>
                </a:solidFill>
                <a:latin typeface="Times New Roman" charset="0"/>
              </a:rPr>
              <a:t>100,000 light years, 100,000 million stars</a:t>
            </a:r>
          </a:p>
        </p:txBody>
      </p:sp>
      <p:sp>
        <p:nvSpPr>
          <p:cNvPr id="64527" name="Text Box 15"/>
          <p:cNvSpPr txBox="1">
            <a:spLocks noChangeArrowheads="1"/>
          </p:cNvSpPr>
          <p:nvPr/>
        </p:nvSpPr>
        <p:spPr bwMode="auto">
          <a:xfrm>
            <a:off x="2362200" y="34290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FFFF00"/>
                </a:solidFill>
                <a:latin typeface="Times New Roman" charset="0"/>
              </a:rPr>
              <a:t>Sun</a:t>
            </a:r>
          </a:p>
        </p:txBody>
      </p:sp>
      <p:sp>
        <p:nvSpPr>
          <p:cNvPr id="64530" name="AutoShape 18"/>
          <p:cNvSpPr>
            <a:spLocks noChangeArrowheads="1"/>
          </p:cNvSpPr>
          <p:nvPr/>
        </p:nvSpPr>
        <p:spPr bwMode="auto">
          <a:xfrm>
            <a:off x="2971800" y="57150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
        <p:nvSpPr>
          <p:cNvPr id="64531" name="AutoShape 19"/>
          <p:cNvSpPr>
            <a:spLocks noChangeArrowheads="1"/>
          </p:cNvSpPr>
          <p:nvPr/>
        </p:nvSpPr>
        <p:spPr bwMode="auto">
          <a:xfrm>
            <a:off x="2971800" y="18288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Tree>
    <p:extLst>
      <p:ext uri="{BB962C8B-B14F-4D97-AF65-F5344CB8AC3E}">
        <p14:creationId xmlns:p14="http://schemas.microsoft.com/office/powerpoint/2010/main" val="119957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2" descr="316601main_keplerlaunch1_fu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0"/>
            <a:ext cx="4556126"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79875" name="Rectangle 3"/>
          <p:cNvSpPr>
            <a:spLocks noGrp="1" noChangeArrowheads="1"/>
          </p:cNvSpPr>
          <p:nvPr>
            <p:ph type="title"/>
          </p:nvPr>
        </p:nvSpPr>
        <p:spPr>
          <a:xfrm>
            <a:off x="4114800" y="-46038"/>
            <a:ext cx="4902200" cy="6153151"/>
          </a:xfrm>
          <a:ln/>
          <a:extLst>
            <a:ext uri="{91240B29-F687-4f45-9708-019B960494DF}">
              <a14:hiddenLine xmlns="" xmlns:a14="http://schemas.microsoft.com/office/drawing/2010/main" w="9525">
                <a:solidFill>
                  <a:srgbClr val="006600"/>
                </a:solidFill>
                <a:miter lim="800000"/>
                <a:headEnd/>
                <a:tailEnd/>
              </a14:hiddenLine>
            </a:ext>
          </a:extLst>
        </p:spPr>
        <p:txBody>
          <a:bodyPr/>
          <a:lstStyle/>
          <a:p>
            <a:pPr algn="l"/>
            <a:r>
              <a:rPr lang="en-GB" b="1" dirty="0">
                <a:solidFill>
                  <a:srgbClr val="FFCC00"/>
                </a:solidFill>
              </a:rPr>
              <a:t>NASA </a:t>
            </a:r>
            <a:r>
              <a:rPr lang="en-GB" b="1" dirty="0" err="1">
                <a:solidFill>
                  <a:srgbClr val="FFCC00"/>
                </a:solidFill>
              </a:rPr>
              <a:t>Kepler</a:t>
            </a:r>
            <a:r>
              <a:rPr lang="en-GB" b="1" dirty="0">
                <a:solidFill>
                  <a:srgbClr val="FFCC00"/>
                </a:solidFill>
              </a:rPr>
              <a:t> mission to detect </a:t>
            </a:r>
            <a:br>
              <a:rPr lang="en-GB" b="1" dirty="0">
                <a:solidFill>
                  <a:srgbClr val="FFCC00"/>
                </a:solidFill>
              </a:rPr>
            </a:br>
            <a:r>
              <a:rPr lang="en-GB" b="1" dirty="0">
                <a:solidFill>
                  <a:srgbClr val="FFCC00"/>
                </a:solidFill>
              </a:rPr>
              <a:t>Earth sized planets</a:t>
            </a:r>
            <a:br>
              <a:rPr lang="en-GB" b="1" dirty="0">
                <a:solidFill>
                  <a:srgbClr val="FFCC00"/>
                </a:solidFill>
              </a:rPr>
            </a:br>
            <a:r>
              <a:rPr lang="en-GB" b="1" dirty="0">
                <a:solidFill>
                  <a:srgbClr val="FFCC00"/>
                </a:solidFill>
              </a:rPr>
              <a:t>March 7 2009</a:t>
            </a:r>
          </a:p>
        </p:txBody>
      </p:sp>
    </p:spTree>
    <p:extLst>
      <p:ext uri="{BB962C8B-B14F-4D97-AF65-F5344CB8AC3E}">
        <p14:creationId xmlns:p14="http://schemas.microsoft.com/office/powerpoint/2010/main" val="58979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ccultationGraphH264FullSiz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45840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93" y="188640"/>
            <a:ext cx="9232065" cy="6552728"/>
          </a:xfrm>
          <a:prstGeom prst="rect">
            <a:avLst/>
          </a:prstGeom>
        </p:spPr>
      </p:pic>
    </p:spTree>
    <p:extLst>
      <p:ext uri="{BB962C8B-B14F-4D97-AF65-F5344CB8AC3E}">
        <p14:creationId xmlns:p14="http://schemas.microsoft.com/office/powerpoint/2010/main" val="96191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9" name="Picture 7" descr="milkyway_infra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45013"/>
            <a:ext cx="5362575" cy="2693987"/>
          </a:xfrm>
          <a:prstGeom prst="rect">
            <a:avLst/>
          </a:prstGeom>
          <a:noFill/>
          <a:extLst>
            <a:ext uri="{909E8E84-426E-40dd-AFC4-6F175D3DCCD1}">
              <a14:hiddenFill xmlns="" xmlns:a14="http://schemas.microsoft.com/office/drawing/2010/main">
                <a:solidFill>
                  <a:srgbClr val="FFFFFF"/>
                </a:solidFill>
              </a14:hiddenFill>
            </a:ext>
          </a:extLst>
        </p:spPr>
      </p:pic>
      <p:pic>
        <p:nvPicPr>
          <p:cNvPr id="64522" name="Picture 10" descr="spiral4"/>
          <p:cNvPicPr>
            <a:picLocks noChangeAspect="1" noChangeArrowheads="1"/>
          </p:cNvPicPr>
          <p:nvPr/>
        </p:nvPicPr>
        <p:blipFill>
          <a:blip r:embed="rId3">
            <a:extLst>
              <a:ext uri="{28A0092B-C50C-407E-A947-70E740481C1C}">
                <a14:useLocalDpi xmlns:a14="http://schemas.microsoft.com/office/drawing/2010/main" val="0"/>
              </a:ext>
            </a:extLst>
          </a:blip>
          <a:srcRect l="7382" t="8597" r="7382" b="12035"/>
          <a:stretch>
            <a:fillRect/>
          </a:stretch>
        </p:blipFill>
        <p:spPr bwMode="auto">
          <a:xfrm>
            <a:off x="1674813" y="376238"/>
            <a:ext cx="6097587" cy="488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23" name="Line 11"/>
          <p:cNvSpPr>
            <a:spLocks noChangeShapeType="1"/>
          </p:cNvSpPr>
          <p:nvPr/>
        </p:nvSpPr>
        <p:spPr bwMode="auto">
          <a:xfrm>
            <a:off x="3200400" y="2133600"/>
            <a:ext cx="0" cy="3733800"/>
          </a:xfrm>
          <a:prstGeom prst="line">
            <a:avLst/>
          </a:prstGeom>
          <a:noFill/>
          <a:ln w="254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endParaRPr lang="en-GB">
              <a:solidFill>
                <a:srgbClr val="000000"/>
              </a:solidFill>
              <a:latin typeface="Times New Roman" charset="0"/>
            </a:endParaRPr>
          </a:p>
        </p:txBody>
      </p:sp>
      <p:sp>
        <p:nvSpPr>
          <p:cNvPr id="64525" name="Line 13"/>
          <p:cNvSpPr>
            <a:spLocks noChangeShapeType="1"/>
          </p:cNvSpPr>
          <p:nvPr/>
        </p:nvSpPr>
        <p:spPr bwMode="auto">
          <a:xfrm>
            <a:off x="2362200" y="838200"/>
            <a:ext cx="5410200" cy="0"/>
          </a:xfrm>
          <a:prstGeom prst="line">
            <a:avLst/>
          </a:prstGeom>
          <a:noFill/>
          <a:ln w="25400">
            <a:solidFill>
              <a:schemeClr val="bg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endParaRPr lang="en-GB">
              <a:solidFill>
                <a:srgbClr val="000000"/>
              </a:solidFill>
              <a:latin typeface="Times New Roman" charset="0"/>
            </a:endParaRPr>
          </a:p>
        </p:txBody>
      </p:sp>
      <p:sp>
        <p:nvSpPr>
          <p:cNvPr id="64526" name="Text Box 14"/>
          <p:cNvSpPr txBox="1">
            <a:spLocks noChangeArrowheads="1"/>
          </p:cNvSpPr>
          <p:nvPr/>
        </p:nvSpPr>
        <p:spPr bwMode="auto">
          <a:xfrm>
            <a:off x="2438400" y="228600"/>
            <a:ext cx="594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FFFFFF"/>
                </a:solidFill>
                <a:latin typeface="Times New Roman" charset="0"/>
              </a:rPr>
              <a:t>100,000 light years, 100,000 million stars</a:t>
            </a:r>
          </a:p>
        </p:txBody>
      </p:sp>
      <p:sp>
        <p:nvSpPr>
          <p:cNvPr id="64527" name="Text Box 15"/>
          <p:cNvSpPr txBox="1">
            <a:spLocks noChangeArrowheads="1"/>
          </p:cNvSpPr>
          <p:nvPr/>
        </p:nvSpPr>
        <p:spPr bwMode="auto">
          <a:xfrm>
            <a:off x="2362200" y="34290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FFFF00"/>
                </a:solidFill>
                <a:latin typeface="Times New Roman" charset="0"/>
              </a:rPr>
              <a:t>Sun</a:t>
            </a:r>
          </a:p>
        </p:txBody>
      </p:sp>
      <p:sp>
        <p:nvSpPr>
          <p:cNvPr id="64530" name="AutoShape 18"/>
          <p:cNvSpPr>
            <a:spLocks noChangeArrowheads="1"/>
          </p:cNvSpPr>
          <p:nvPr/>
        </p:nvSpPr>
        <p:spPr bwMode="auto">
          <a:xfrm>
            <a:off x="2971800" y="57150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
        <p:nvSpPr>
          <p:cNvPr id="64531" name="AutoShape 19"/>
          <p:cNvSpPr>
            <a:spLocks noChangeArrowheads="1"/>
          </p:cNvSpPr>
          <p:nvPr/>
        </p:nvSpPr>
        <p:spPr bwMode="auto">
          <a:xfrm>
            <a:off x="2971800" y="18288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Tree>
    <p:extLst>
      <p:ext uri="{BB962C8B-B14F-4D97-AF65-F5344CB8AC3E}">
        <p14:creationId xmlns:p14="http://schemas.microsoft.com/office/powerpoint/2010/main" val="225763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kern="0" dirty="0">
                <a:solidFill>
                  <a:srgbClr val="008000"/>
                </a:solidFill>
              </a:rPr>
              <a:t>A real (rocket!) scientist</a:t>
            </a:r>
          </a:p>
        </p:txBody>
      </p:sp>
      <p:sp>
        <p:nvSpPr>
          <p:cNvPr id="8" name="Rectangle 3"/>
          <p:cNvSpPr txBox="1">
            <a:spLocks noChangeArrowheads="1"/>
          </p:cNvSpPr>
          <p:nvPr/>
        </p:nvSpPr>
        <p:spPr bwMode="auto">
          <a:xfrm>
            <a:off x="457200" y="1466850"/>
            <a:ext cx="4186238" cy="4248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a:buFont typeface="Arial" pitchFamily="34" charset="0"/>
              <a:buChar char="•"/>
              <a:defRPr/>
            </a:pPr>
            <a:r>
              <a:rPr lang="en-GB" kern="0" dirty="0">
                <a:solidFill>
                  <a:srgbClr val="008000"/>
                </a:solidFill>
              </a:rPr>
              <a:t>BSc Astronomy Astrophysics and Theoretical physics (St Andrews)</a:t>
            </a:r>
          </a:p>
          <a:p>
            <a:pPr marL="457200" indent="-457200" algn="l">
              <a:buFont typeface="Arial" pitchFamily="34" charset="0"/>
              <a:buChar char="•"/>
              <a:defRPr/>
            </a:pPr>
            <a:r>
              <a:rPr lang="en-GB" kern="0" dirty="0">
                <a:solidFill>
                  <a:srgbClr val="008000"/>
                </a:solidFill>
              </a:rPr>
              <a:t>PhD Astrophysics Cambridge</a:t>
            </a:r>
          </a:p>
          <a:p>
            <a:pPr marL="457200" indent="-457200" algn="l">
              <a:buFont typeface="Arial" pitchFamily="34" charset="0"/>
              <a:buChar char="•"/>
              <a:defRPr/>
            </a:pPr>
            <a:r>
              <a:rPr lang="en-GB" kern="0" dirty="0">
                <a:solidFill>
                  <a:srgbClr val="008000"/>
                </a:solidFill>
              </a:rPr>
              <a:t>NASA/JAXA/ESA</a:t>
            </a:r>
          </a:p>
          <a:p>
            <a:pPr marL="457200" indent="-457200" algn="l">
              <a:buFont typeface="Arial" pitchFamily="34" charset="0"/>
              <a:buChar char="•"/>
              <a:defRPr/>
            </a:pPr>
            <a:r>
              <a:rPr lang="en-GB" kern="0" dirty="0">
                <a:solidFill>
                  <a:srgbClr val="008000"/>
                </a:solidFill>
              </a:rPr>
              <a:t>Leicester, Durham</a:t>
            </a:r>
          </a:p>
          <a:p>
            <a:pPr marL="457200" indent="-457200" algn="l">
              <a:buFont typeface="Arial" pitchFamily="34" charset="0"/>
              <a:buChar char="•"/>
              <a:defRPr/>
            </a:pPr>
            <a:r>
              <a:rPr lang="en-GB" kern="0" dirty="0">
                <a:solidFill>
                  <a:srgbClr val="008000"/>
                </a:solidFill>
              </a:rPr>
              <a:t>L1 special relativity+ quantum mechanics</a:t>
            </a: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l="22289" r="18500"/>
          <a:stretch>
            <a:fillRect/>
          </a:stretch>
        </p:blipFill>
        <p:spPr bwMode="auto">
          <a:xfrm>
            <a:off x="4905375" y="1476375"/>
            <a:ext cx="4238625" cy="536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249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2" descr="edg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28588"/>
            <a:ext cx="7620000" cy="9525001"/>
          </a:xfrm>
          <a:prstGeom prst="rect">
            <a:avLst/>
          </a:prstGeom>
          <a:noFill/>
          <a:extLst>
            <a:ext uri="{909E8E84-426E-40dd-AFC4-6F175D3DCCD1}">
              <a14:hiddenFill xmlns="" xmlns:a14="http://schemas.microsoft.com/office/drawing/2010/main">
                <a:solidFill>
                  <a:srgbClr val="FFFFFF"/>
                </a:solidFill>
              </a14:hiddenFill>
            </a:ext>
          </a:extLst>
        </p:spPr>
      </p:pic>
      <p:pic>
        <p:nvPicPr>
          <p:cNvPr id="79875" name="Picture 3" descr="spira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04913"/>
            <a:ext cx="7620000" cy="9525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17153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7" name="Picture 3" descr="ngc4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1522413"/>
            <a:ext cx="7518400" cy="93424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6163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2" name="Picture 4" descr="edg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28588"/>
            <a:ext cx="7620000" cy="9525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9152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sombrero-h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81000"/>
            <a:ext cx="9525000" cy="762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9397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5" name="Picture 3" descr="hst_deepfield"/>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r="229" b="19235"/>
          <a:stretch>
            <a:fillRect/>
          </a:stretch>
        </p:blipFill>
        <p:spPr bwMode="auto">
          <a:xfrm>
            <a:off x="1339850" y="0"/>
            <a:ext cx="675481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835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08025" y="557808"/>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latin typeface="Times New Roman"/>
              </a:rPr>
              <a:t>Significance and meaning in a vast universe?</a:t>
            </a:r>
          </a:p>
        </p:txBody>
      </p:sp>
      <p:sp>
        <p:nvSpPr>
          <p:cNvPr id="4" name="Rectangle 3"/>
          <p:cNvSpPr txBox="1">
            <a:spLocks noChangeArrowheads="1"/>
          </p:cNvSpPr>
          <p:nvPr/>
        </p:nvSpPr>
        <p:spPr>
          <a:xfrm>
            <a:off x="681064" y="1844824"/>
            <a:ext cx="8139408"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8000"/>
                </a:solidFill>
                <a:latin typeface="Times New Roman" charset="0"/>
              </a:rPr>
              <a:t>Sun is one of a 100 billion stars in our galaxy, many have planets, maybe some support life</a:t>
            </a:r>
          </a:p>
          <a:p>
            <a:pPr>
              <a:defRPr/>
            </a:pPr>
            <a:r>
              <a:rPr lang="en-GB" dirty="0">
                <a:solidFill>
                  <a:srgbClr val="008000"/>
                </a:solidFill>
                <a:latin typeface="Times New Roman" charset="0"/>
              </a:rPr>
              <a:t>Our galaxy is one of 100 billion galaxies in the observable universe …</a:t>
            </a:r>
          </a:p>
          <a:p>
            <a:pPr>
              <a:defRPr/>
            </a:pPr>
            <a:r>
              <a:rPr lang="en-GB" dirty="0">
                <a:solidFill>
                  <a:srgbClr val="FF0000"/>
                </a:solidFill>
                <a:latin typeface="Times New Roman" charset="0"/>
              </a:rPr>
              <a:t>From the perspective of the physical universe: We are very small, not at all important</a:t>
            </a:r>
          </a:p>
          <a:p>
            <a:pPr>
              <a:defRPr/>
            </a:pPr>
            <a:endParaRPr lang="en-GB" dirty="0">
              <a:solidFill>
                <a:srgbClr val="008000"/>
              </a:solidFill>
              <a:latin typeface="Times New Roman" charset="0"/>
            </a:endParaRPr>
          </a:p>
        </p:txBody>
      </p:sp>
    </p:spTree>
    <p:extLst>
      <p:ext uri="{BB962C8B-B14F-4D97-AF65-F5344CB8AC3E}">
        <p14:creationId xmlns:p14="http://schemas.microsoft.com/office/powerpoint/2010/main" val="3299679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557808"/>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latin typeface="Times New Roman"/>
              </a:rPr>
              <a:t>Significance and meaning?</a:t>
            </a:r>
          </a:p>
        </p:txBody>
      </p:sp>
      <p:sp>
        <p:nvSpPr>
          <p:cNvPr id="3" name="Rectangle 3"/>
          <p:cNvSpPr txBox="1">
            <a:spLocks noChangeArrowheads="1"/>
          </p:cNvSpPr>
          <p:nvPr/>
        </p:nvSpPr>
        <p:spPr>
          <a:xfrm>
            <a:off x="457200" y="1700808"/>
            <a:ext cx="836327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GB" dirty="0">
              <a:solidFill>
                <a:srgbClr val="008000"/>
              </a:solidFill>
              <a:latin typeface="Times New Roman" charset="0"/>
            </a:endParaRPr>
          </a:p>
        </p:txBody>
      </p:sp>
      <p:sp>
        <p:nvSpPr>
          <p:cNvPr id="5" name="Rectangle 3"/>
          <p:cNvSpPr txBox="1">
            <a:spLocks noChangeArrowheads="1"/>
          </p:cNvSpPr>
          <p:nvPr/>
        </p:nvSpPr>
        <p:spPr>
          <a:xfrm>
            <a:off x="681064" y="1844824"/>
            <a:ext cx="8139408"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8000"/>
                </a:solidFill>
                <a:latin typeface="Times New Roman" charset="0"/>
              </a:rPr>
              <a:t>Short term – we all want our lives to have impact - shape communities, build cities, write books, launch satellites….</a:t>
            </a:r>
          </a:p>
        </p:txBody>
      </p:sp>
      <p:pic>
        <p:nvPicPr>
          <p:cNvPr id="7" name="Picture 6"/>
          <p:cNvPicPr>
            <a:picLocks noChangeAspect="1"/>
          </p:cNvPicPr>
          <p:nvPr/>
        </p:nvPicPr>
        <p:blipFill rotWithShape="1">
          <a:blip r:embed="rId2"/>
          <a:srcRect t="33922"/>
          <a:stretch/>
        </p:blipFill>
        <p:spPr>
          <a:xfrm>
            <a:off x="33917" y="3685836"/>
            <a:ext cx="9144000" cy="3172164"/>
          </a:xfrm>
          <a:prstGeom prst="rect">
            <a:avLst/>
          </a:prstGeom>
        </p:spPr>
      </p:pic>
    </p:spTree>
    <p:extLst>
      <p:ext uri="{BB962C8B-B14F-4D97-AF65-F5344CB8AC3E}">
        <p14:creationId xmlns:p14="http://schemas.microsoft.com/office/powerpoint/2010/main" val="1184275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557808"/>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latin typeface="Times New Roman"/>
              </a:rPr>
              <a:t>Significance and meaning?</a:t>
            </a:r>
          </a:p>
        </p:txBody>
      </p:sp>
      <p:sp>
        <p:nvSpPr>
          <p:cNvPr id="3" name="Rectangle 3"/>
          <p:cNvSpPr txBox="1">
            <a:spLocks noChangeArrowheads="1"/>
          </p:cNvSpPr>
          <p:nvPr/>
        </p:nvSpPr>
        <p:spPr>
          <a:xfrm>
            <a:off x="457200" y="1700808"/>
            <a:ext cx="836327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GB" dirty="0">
              <a:solidFill>
                <a:srgbClr val="008000"/>
              </a:solidFill>
              <a:latin typeface="Times New Roman" charset="0"/>
            </a:endParaRPr>
          </a:p>
        </p:txBody>
      </p:sp>
      <p:sp>
        <p:nvSpPr>
          <p:cNvPr id="5" name="Rectangle 3"/>
          <p:cNvSpPr txBox="1">
            <a:spLocks noChangeArrowheads="1"/>
          </p:cNvSpPr>
          <p:nvPr/>
        </p:nvSpPr>
        <p:spPr>
          <a:xfrm>
            <a:off x="681064" y="1628800"/>
            <a:ext cx="8139408"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8000"/>
                </a:solidFill>
                <a:latin typeface="Times New Roman" charset="0"/>
              </a:rPr>
              <a:t>For people with children, that some part of their genes goes on, experiencing and shaping the far future that we will never see.</a:t>
            </a:r>
          </a:p>
          <a:p>
            <a:pPr>
              <a:defRPr/>
            </a:pPr>
            <a:r>
              <a:rPr lang="en-GB" dirty="0">
                <a:solidFill>
                  <a:srgbClr val="008000"/>
                </a:solidFill>
                <a:latin typeface="Times New Roman" charset="0"/>
              </a:rPr>
              <a:t>But how far can this go? Dawkins ‘the Selfish gene’ – the immortal gene</a:t>
            </a:r>
          </a:p>
          <a:p>
            <a:pPr>
              <a:defRPr/>
            </a:pPr>
            <a:endParaRPr lang="en-GB" dirty="0">
              <a:solidFill>
                <a:srgbClr val="008000"/>
              </a:solidFill>
              <a:latin typeface="Times New Roman" charset="0"/>
            </a:endParaRPr>
          </a:p>
          <a:p>
            <a:pPr>
              <a:defRPr/>
            </a:pPr>
            <a:endParaRPr lang="en-GB" dirty="0">
              <a:solidFill>
                <a:srgbClr val="008000"/>
              </a:solidFill>
              <a:latin typeface="Times New Roman" charset="0"/>
            </a:endParaRPr>
          </a:p>
        </p:txBody>
      </p:sp>
      <p:pic>
        <p:nvPicPr>
          <p:cNvPr id="4" name="Picture 3"/>
          <p:cNvPicPr>
            <a:picLocks noChangeAspect="1"/>
          </p:cNvPicPr>
          <p:nvPr/>
        </p:nvPicPr>
        <p:blipFill>
          <a:blip r:embed="rId2"/>
          <a:stretch>
            <a:fillRect/>
          </a:stretch>
        </p:blipFill>
        <p:spPr>
          <a:xfrm>
            <a:off x="0" y="4420312"/>
            <a:ext cx="9144000" cy="2609088"/>
          </a:xfrm>
          <a:prstGeom prst="rect">
            <a:avLst/>
          </a:prstGeom>
        </p:spPr>
      </p:pic>
    </p:spTree>
    <p:extLst>
      <p:ext uri="{BB962C8B-B14F-4D97-AF65-F5344CB8AC3E}">
        <p14:creationId xmlns:p14="http://schemas.microsoft.com/office/powerpoint/2010/main" val="252572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1" name="Rectangle 3"/>
          <p:cNvSpPr>
            <a:spLocks noChangeArrowheads="1"/>
          </p:cNvSpPr>
          <p:nvPr/>
        </p:nvSpPr>
        <p:spPr bwMode="auto">
          <a:xfrm>
            <a:off x="228600" y="792163"/>
            <a:ext cx="8915400" cy="6092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66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endParaRPr lang="en-GB" sz="2800">
              <a:solidFill>
                <a:srgbClr val="FFFF99"/>
              </a:solidFill>
              <a:latin typeface="Times New Roman" charset="0"/>
            </a:endParaRPr>
          </a:p>
          <a:p>
            <a:pPr marL="342900" indent="-342900" algn="l">
              <a:spcBef>
                <a:spcPct val="20000"/>
              </a:spcBef>
              <a:buFontTx/>
              <a:buChar char="•"/>
            </a:pPr>
            <a:r>
              <a:rPr lang="en-GB" sz="2800">
                <a:solidFill>
                  <a:srgbClr val="FFFF99"/>
                </a:solidFill>
                <a:latin typeface="Times New Roman" charset="0"/>
              </a:rPr>
              <a:t>Can’t be static, unchanging, eternal universe if gravity!</a:t>
            </a:r>
          </a:p>
          <a:p>
            <a:pPr marL="342900" indent="-342900" algn="l">
              <a:spcBef>
                <a:spcPct val="20000"/>
              </a:spcBef>
              <a:buFontTx/>
              <a:buChar char="•"/>
            </a:pPr>
            <a:r>
              <a:rPr lang="en-GB" sz="2800">
                <a:solidFill>
                  <a:srgbClr val="FFFF99"/>
                </a:solidFill>
                <a:latin typeface="Times New Roman" charset="0"/>
              </a:rPr>
              <a:t>Galaxies have gravity so attract each other </a:t>
            </a:r>
          </a:p>
          <a:p>
            <a:pPr marL="342900" indent="-342900" algn="l">
              <a:spcBef>
                <a:spcPct val="20000"/>
              </a:spcBef>
              <a:buFontTx/>
              <a:buChar char="•"/>
            </a:pPr>
            <a:r>
              <a:rPr lang="en-GB" sz="2800">
                <a:solidFill>
                  <a:srgbClr val="FFFF99"/>
                </a:solidFill>
                <a:latin typeface="Times New Roman" charset="0"/>
              </a:rPr>
              <a:t>So should be all moving towards each other</a:t>
            </a:r>
          </a:p>
          <a:p>
            <a:pPr marL="342900" indent="-342900" algn="l">
              <a:spcBef>
                <a:spcPct val="20000"/>
              </a:spcBef>
            </a:pPr>
            <a:endParaRPr lang="en-GB" sz="2800">
              <a:solidFill>
                <a:srgbClr val="FFFF99"/>
              </a:solidFill>
              <a:latin typeface="Times New Roman" charset="0"/>
            </a:endParaRPr>
          </a:p>
        </p:txBody>
      </p:sp>
      <p:sp>
        <p:nvSpPr>
          <p:cNvPr id="130052" name="Rectangle 4"/>
          <p:cNvSpPr>
            <a:spLocks noChangeArrowheads="1"/>
          </p:cNvSpPr>
          <p:nvPr/>
        </p:nvSpPr>
        <p:spPr bwMode="auto">
          <a:xfrm>
            <a:off x="685800" y="4445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66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l"/>
            <a:r>
              <a:rPr lang="en-GB" sz="4400" b="1">
                <a:solidFill>
                  <a:srgbClr val="FFCC00"/>
                </a:solidFill>
                <a:latin typeface="Times New Roman" charset="0"/>
              </a:rPr>
              <a:t> An expanding Universe</a:t>
            </a:r>
          </a:p>
        </p:txBody>
      </p:sp>
      <p:pic>
        <p:nvPicPr>
          <p:cNvPr id="130062" name="Picture 14"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444500" y="4795838"/>
            <a:ext cx="3048000" cy="1728787"/>
          </a:xfrm>
          <a:prstGeom prst="rect">
            <a:avLst/>
          </a:prstGeom>
          <a:noFill/>
          <a:extLst>
            <a:ext uri="{909E8E84-426E-40dd-AFC4-6F175D3DCCD1}">
              <a14:hiddenFill xmlns="" xmlns:a14="http://schemas.microsoft.com/office/drawing/2010/main">
                <a:solidFill>
                  <a:srgbClr val="FFFFFF"/>
                </a:solidFill>
              </a14:hiddenFill>
            </a:ext>
          </a:extLst>
        </p:spPr>
      </p:pic>
      <p:pic>
        <p:nvPicPr>
          <p:cNvPr id="130063" name="Picture 15"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6084888" y="3930650"/>
            <a:ext cx="3048000" cy="1728788"/>
          </a:xfrm>
          <a:prstGeom prst="rect">
            <a:avLst/>
          </a:prstGeom>
          <a:noFill/>
          <a:extLst>
            <a:ext uri="{909E8E84-426E-40dd-AFC4-6F175D3DCCD1}">
              <a14:hiddenFill xmlns="" xmlns:a14="http://schemas.microsoft.com/office/drawing/2010/main">
                <a:solidFill>
                  <a:srgbClr val="FFFFFF"/>
                </a:solidFill>
              </a14:hiddenFill>
            </a:ext>
          </a:extLst>
        </p:spPr>
      </p:pic>
      <p:sp>
        <p:nvSpPr>
          <p:cNvPr id="130064" name="Line 16"/>
          <p:cNvSpPr>
            <a:spLocks noChangeShapeType="1"/>
          </p:cNvSpPr>
          <p:nvPr/>
        </p:nvSpPr>
        <p:spPr bwMode="auto">
          <a:xfrm flipV="1">
            <a:off x="2124075" y="5516563"/>
            <a:ext cx="2087563" cy="358775"/>
          </a:xfrm>
          <a:prstGeom prst="line">
            <a:avLst/>
          </a:prstGeom>
          <a:noFill/>
          <a:ln w="38100">
            <a:solidFill>
              <a:srgbClr val="FFFF99"/>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
        <p:nvSpPr>
          <p:cNvPr id="130065" name="Line 17"/>
          <p:cNvSpPr>
            <a:spLocks noChangeShapeType="1"/>
          </p:cNvSpPr>
          <p:nvPr/>
        </p:nvSpPr>
        <p:spPr bwMode="auto">
          <a:xfrm rot="10800000" flipV="1">
            <a:off x="5437188" y="4941888"/>
            <a:ext cx="2087562" cy="358775"/>
          </a:xfrm>
          <a:prstGeom prst="line">
            <a:avLst/>
          </a:prstGeom>
          <a:noFill/>
          <a:ln w="38100">
            <a:solidFill>
              <a:srgbClr val="FFFF99"/>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Tree>
    <p:extLst>
      <p:ext uri="{BB962C8B-B14F-4D97-AF65-F5344CB8AC3E}">
        <p14:creationId xmlns:p14="http://schemas.microsoft.com/office/powerpoint/2010/main" val="580102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228600" y="792163"/>
            <a:ext cx="8915400" cy="6092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66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endParaRPr lang="en-GB" sz="2800" dirty="0">
              <a:solidFill>
                <a:srgbClr val="FFFF99"/>
              </a:solidFill>
              <a:latin typeface="Times New Roman" charset="0"/>
            </a:endParaRPr>
          </a:p>
          <a:p>
            <a:pPr marL="342900" indent="-342900" algn="l">
              <a:spcBef>
                <a:spcPct val="20000"/>
              </a:spcBef>
              <a:buFontTx/>
              <a:buChar char="•"/>
            </a:pPr>
            <a:r>
              <a:rPr lang="en-GB" sz="2800" dirty="0">
                <a:solidFill>
                  <a:srgbClr val="FFFF99"/>
                </a:solidFill>
                <a:latin typeface="Times New Roman" charset="0"/>
              </a:rPr>
              <a:t>Can’t be static, unchanging, eternal universe if gravity!</a:t>
            </a:r>
          </a:p>
          <a:p>
            <a:pPr marL="342900" indent="-342900" algn="l">
              <a:spcBef>
                <a:spcPct val="20000"/>
              </a:spcBef>
              <a:buFontTx/>
              <a:buChar char="•"/>
            </a:pPr>
            <a:r>
              <a:rPr lang="en-GB" sz="2800" dirty="0">
                <a:solidFill>
                  <a:srgbClr val="FFFF99"/>
                </a:solidFill>
                <a:latin typeface="Times New Roman" charset="0"/>
              </a:rPr>
              <a:t>Galaxies have gravity so attract each other </a:t>
            </a:r>
          </a:p>
          <a:p>
            <a:pPr marL="342900" indent="-342900" algn="l">
              <a:spcBef>
                <a:spcPct val="20000"/>
              </a:spcBef>
              <a:buFontTx/>
              <a:buChar char="•"/>
            </a:pPr>
            <a:r>
              <a:rPr lang="en-GB" sz="2800" dirty="0">
                <a:solidFill>
                  <a:srgbClr val="FFFF99"/>
                </a:solidFill>
                <a:latin typeface="Times New Roman" charset="0"/>
              </a:rPr>
              <a:t>So should be all moving towards each other</a:t>
            </a:r>
          </a:p>
          <a:p>
            <a:pPr marL="342900" indent="-342900" algn="l">
              <a:spcBef>
                <a:spcPct val="20000"/>
              </a:spcBef>
              <a:buFontTx/>
              <a:buChar char="•"/>
            </a:pPr>
            <a:r>
              <a:rPr lang="en-GB" sz="2800" dirty="0">
                <a:solidFill>
                  <a:srgbClr val="FFFF99"/>
                </a:solidFill>
                <a:latin typeface="Times New Roman" charset="0"/>
              </a:rPr>
              <a:t>But actually they are overwhelmingly moving away!</a:t>
            </a:r>
          </a:p>
          <a:p>
            <a:pPr marL="342900" indent="-342900" algn="l">
              <a:spcBef>
                <a:spcPct val="20000"/>
              </a:spcBef>
              <a:buFontTx/>
              <a:buChar char="•"/>
            </a:pPr>
            <a:r>
              <a:rPr lang="en-GB" sz="2800" dirty="0">
                <a:solidFill>
                  <a:srgbClr val="FFFF99"/>
                </a:solidFill>
                <a:latin typeface="Times New Roman" charset="0"/>
              </a:rPr>
              <a:t>And accelerating, no </a:t>
            </a:r>
            <a:r>
              <a:rPr lang="en-GB" sz="2800" dirty="0" err="1">
                <a:solidFill>
                  <a:srgbClr val="FFFF99"/>
                </a:solidFill>
                <a:latin typeface="Times New Roman" charset="0"/>
              </a:rPr>
              <a:t>recollapse</a:t>
            </a:r>
            <a:r>
              <a:rPr lang="en-GB" sz="2800" dirty="0">
                <a:solidFill>
                  <a:srgbClr val="FFFF99"/>
                </a:solidFill>
                <a:latin typeface="Times New Roman" charset="0"/>
              </a:rPr>
              <a:t>!!</a:t>
            </a:r>
          </a:p>
          <a:p>
            <a:pPr marL="342900" indent="-342900" algn="l">
              <a:spcBef>
                <a:spcPct val="20000"/>
              </a:spcBef>
            </a:pPr>
            <a:endParaRPr lang="en-GB" sz="2800" dirty="0">
              <a:solidFill>
                <a:srgbClr val="FFFF99"/>
              </a:solidFill>
              <a:latin typeface="Times New Roman" charset="0"/>
            </a:endParaRPr>
          </a:p>
        </p:txBody>
      </p:sp>
      <p:sp>
        <p:nvSpPr>
          <p:cNvPr id="183299" name="Rectangle 3"/>
          <p:cNvSpPr>
            <a:spLocks noChangeArrowheads="1"/>
          </p:cNvSpPr>
          <p:nvPr/>
        </p:nvSpPr>
        <p:spPr bwMode="auto">
          <a:xfrm>
            <a:off x="685800" y="4445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66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l"/>
            <a:r>
              <a:rPr lang="en-GB" sz="4400" b="1">
                <a:solidFill>
                  <a:srgbClr val="FFCC00"/>
                </a:solidFill>
                <a:latin typeface="Times New Roman" charset="0"/>
              </a:rPr>
              <a:t> An expanding Universe</a:t>
            </a:r>
          </a:p>
        </p:txBody>
      </p:sp>
      <p:pic>
        <p:nvPicPr>
          <p:cNvPr id="183300" name="Picture 4"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444500" y="4795838"/>
            <a:ext cx="3048000" cy="1728787"/>
          </a:xfrm>
          <a:prstGeom prst="rect">
            <a:avLst/>
          </a:prstGeom>
          <a:noFill/>
          <a:extLst>
            <a:ext uri="{909E8E84-426E-40dd-AFC4-6F175D3DCCD1}">
              <a14:hiddenFill xmlns="" xmlns:a14="http://schemas.microsoft.com/office/drawing/2010/main">
                <a:solidFill>
                  <a:srgbClr val="FFFFFF"/>
                </a:solidFill>
              </a14:hiddenFill>
            </a:ext>
          </a:extLst>
        </p:spPr>
      </p:pic>
      <p:pic>
        <p:nvPicPr>
          <p:cNvPr id="183301" name="Picture 5"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6084888" y="3930650"/>
            <a:ext cx="3048000" cy="1728788"/>
          </a:xfrm>
          <a:prstGeom prst="rect">
            <a:avLst/>
          </a:prstGeom>
          <a:noFill/>
          <a:extLst>
            <a:ext uri="{909E8E84-426E-40dd-AFC4-6F175D3DCCD1}">
              <a14:hiddenFill xmlns="" xmlns:a14="http://schemas.microsoft.com/office/drawing/2010/main">
                <a:solidFill>
                  <a:srgbClr val="FFFFFF"/>
                </a:solidFill>
              </a14:hiddenFill>
            </a:ext>
          </a:extLst>
        </p:spPr>
      </p:pic>
      <p:sp>
        <p:nvSpPr>
          <p:cNvPr id="183302" name="Line 6"/>
          <p:cNvSpPr>
            <a:spLocks noChangeShapeType="1"/>
          </p:cNvSpPr>
          <p:nvPr/>
        </p:nvSpPr>
        <p:spPr bwMode="auto">
          <a:xfrm flipV="1">
            <a:off x="7524750" y="4795838"/>
            <a:ext cx="1150938" cy="217487"/>
          </a:xfrm>
          <a:prstGeom prst="line">
            <a:avLst/>
          </a:prstGeom>
          <a:noFill/>
          <a:ln w="38100">
            <a:solidFill>
              <a:srgbClr val="FFFF99"/>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
        <p:nvSpPr>
          <p:cNvPr id="183303" name="Line 7"/>
          <p:cNvSpPr>
            <a:spLocks noChangeShapeType="1"/>
          </p:cNvSpPr>
          <p:nvPr/>
        </p:nvSpPr>
        <p:spPr bwMode="auto">
          <a:xfrm rot="10800000" flipV="1">
            <a:off x="444500" y="5805488"/>
            <a:ext cx="1390650" cy="212725"/>
          </a:xfrm>
          <a:prstGeom prst="line">
            <a:avLst/>
          </a:prstGeom>
          <a:noFill/>
          <a:ln w="38100">
            <a:solidFill>
              <a:srgbClr val="FFFF99"/>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Tree>
    <p:extLst>
      <p:ext uri="{BB962C8B-B14F-4D97-AF65-F5344CB8AC3E}">
        <p14:creationId xmlns:p14="http://schemas.microsoft.com/office/powerpoint/2010/main" val="4208088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9512" y="260648"/>
            <a:ext cx="864096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Significance: physical universe?</a:t>
            </a:r>
          </a:p>
        </p:txBody>
      </p:sp>
      <p:sp>
        <p:nvSpPr>
          <p:cNvPr id="3" name="Rectangle 3"/>
          <p:cNvSpPr txBox="1">
            <a:spLocks noChangeArrowheads="1"/>
          </p:cNvSpPr>
          <p:nvPr/>
        </p:nvSpPr>
        <p:spPr>
          <a:xfrm>
            <a:off x="457200" y="1700808"/>
            <a:ext cx="836327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GB" dirty="0">
              <a:solidFill>
                <a:srgbClr val="008000"/>
              </a:solidFill>
              <a:latin typeface="Times New Roman" charset="0"/>
            </a:endParaRPr>
          </a:p>
        </p:txBody>
      </p:sp>
      <p:sp>
        <p:nvSpPr>
          <p:cNvPr id="5" name="Rectangle 3"/>
          <p:cNvSpPr txBox="1">
            <a:spLocks noChangeArrowheads="1"/>
          </p:cNvSpPr>
          <p:nvPr/>
        </p:nvSpPr>
        <p:spPr>
          <a:xfrm>
            <a:off x="681064" y="1628800"/>
            <a:ext cx="8139408"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8000"/>
                </a:solidFill>
                <a:latin typeface="Times New Roman" charset="0"/>
              </a:rPr>
              <a:t>Earth is just one of planets around the Sun</a:t>
            </a:r>
          </a:p>
          <a:p>
            <a:pPr>
              <a:defRPr/>
            </a:pPr>
            <a:r>
              <a:rPr lang="en-GB" dirty="0">
                <a:solidFill>
                  <a:srgbClr val="008000"/>
                </a:solidFill>
                <a:latin typeface="Times New Roman" charset="0"/>
              </a:rPr>
              <a:t>Sun is just one of 100 million stars in our Galaxy, many of which have planets – life? </a:t>
            </a:r>
          </a:p>
          <a:p>
            <a:pPr>
              <a:defRPr/>
            </a:pPr>
            <a:r>
              <a:rPr lang="en-GB" dirty="0">
                <a:solidFill>
                  <a:srgbClr val="008000"/>
                </a:solidFill>
                <a:latin typeface="Times New Roman" charset="0"/>
              </a:rPr>
              <a:t>Our Galaxy is one of 100 million galaxies in the observable universe but maybe infinite</a:t>
            </a:r>
          </a:p>
          <a:p>
            <a:pPr>
              <a:defRPr/>
            </a:pPr>
            <a:r>
              <a:rPr lang="en-GB" dirty="0">
                <a:solidFill>
                  <a:srgbClr val="008000"/>
                </a:solidFill>
                <a:latin typeface="Times New Roman" charset="0"/>
              </a:rPr>
              <a:t>Our Universe may be one of multiple universes…..</a:t>
            </a:r>
          </a:p>
          <a:p>
            <a:pPr>
              <a:defRPr/>
            </a:pPr>
            <a:r>
              <a:rPr lang="en-GB" dirty="0">
                <a:solidFill>
                  <a:srgbClr val="FF0000"/>
                </a:solidFill>
                <a:latin typeface="Times New Roman" charset="0"/>
              </a:rPr>
              <a:t>If the physical universe(s) is all there is, then our lives are very small and insignificant </a:t>
            </a:r>
          </a:p>
          <a:p>
            <a:pPr marL="0" indent="0">
              <a:buNone/>
              <a:defRPr/>
            </a:pPr>
            <a:endParaRPr lang="en-GB" dirty="0">
              <a:solidFill>
                <a:srgbClr val="008000"/>
              </a:solidFill>
              <a:latin typeface="Times New Roman" charset="0"/>
            </a:endParaRPr>
          </a:p>
        </p:txBody>
      </p:sp>
    </p:spTree>
    <p:extLst>
      <p:ext uri="{BB962C8B-B14F-4D97-AF65-F5344CB8AC3E}">
        <p14:creationId xmlns:p14="http://schemas.microsoft.com/office/powerpoint/2010/main" val="1610761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651" name="Rectangle 3"/>
          <p:cNvSpPr>
            <a:spLocks noGrp="1" noChangeArrowheads="1"/>
          </p:cNvSpPr>
          <p:nvPr>
            <p:ph type="title"/>
          </p:nvPr>
        </p:nvSpPr>
        <p:spPr>
          <a:xfrm>
            <a:off x="685800" y="44450"/>
            <a:ext cx="7772400" cy="1143000"/>
          </a:xfrm>
          <a:ln/>
          <a:extLst>
            <a:ext uri="{91240B29-F687-4f45-9708-019B960494DF}">
              <a14:hiddenLine xmlns="" xmlns:a14="http://schemas.microsoft.com/office/drawing/2010/main" w="9525">
                <a:solidFill>
                  <a:srgbClr val="006600"/>
                </a:solidFill>
                <a:miter lim="800000"/>
                <a:headEnd/>
                <a:tailEnd/>
              </a14:hiddenLine>
            </a:ext>
          </a:extLst>
        </p:spPr>
        <p:txBody>
          <a:bodyPr/>
          <a:lstStyle/>
          <a:p>
            <a:r>
              <a:rPr lang="en-GB" b="1">
                <a:solidFill>
                  <a:srgbClr val="FFCC00"/>
                </a:solidFill>
              </a:rPr>
              <a:t> Physical universe</a:t>
            </a:r>
          </a:p>
        </p:txBody>
      </p:sp>
      <p:pic>
        <p:nvPicPr>
          <p:cNvPr id="155652" name="Picture 4" descr="CMB_Timeline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09600"/>
            <a:ext cx="10369550" cy="7467600"/>
          </a:xfrm>
          <a:prstGeom prst="rect">
            <a:avLst/>
          </a:prstGeom>
          <a:noFill/>
          <a:extLst>
            <a:ext uri="{909E8E84-426E-40dd-AFC4-6F175D3DCCD1}">
              <a14:hiddenFill xmlns="" xmlns:a14="http://schemas.microsoft.com/office/drawing/2010/main">
                <a:solidFill>
                  <a:srgbClr val="FFFFFF"/>
                </a:solidFill>
              </a14:hiddenFill>
            </a:ext>
          </a:extLst>
        </p:spPr>
      </p:pic>
      <p:sp>
        <p:nvSpPr>
          <p:cNvPr id="155654" name="Rectangle 6"/>
          <p:cNvSpPr>
            <a:spLocks noChangeArrowheads="1"/>
          </p:cNvSpPr>
          <p:nvPr/>
        </p:nvSpPr>
        <p:spPr bwMode="auto">
          <a:xfrm>
            <a:off x="8389938" y="2781300"/>
            <a:ext cx="1149350" cy="10795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endParaRPr lang="en-GB">
              <a:solidFill>
                <a:srgbClr val="000000"/>
              </a:solidFill>
              <a:latin typeface="Times New Roman" charset="0"/>
            </a:endParaRPr>
          </a:p>
        </p:txBody>
      </p:sp>
      <p:sp>
        <p:nvSpPr>
          <p:cNvPr id="155655" name="Rectangle 7"/>
          <p:cNvSpPr>
            <a:spLocks noGrp="1" noChangeArrowheads="1"/>
          </p:cNvSpPr>
          <p:nvPr>
            <p:ph type="body" sz="half" idx="1"/>
          </p:nvPr>
        </p:nvSpPr>
        <p:spPr>
          <a:xfrm>
            <a:off x="107950" y="548680"/>
            <a:ext cx="2398713" cy="4648200"/>
          </a:xfrm>
          <a:noFill/>
          <a:ln/>
          <a:extLst>
            <a:ext uri="{91240B29-F687-4f45-9708-019B960494DF}">
              <a14:hiddenLine xmlns="" xmlns:a14="http://schemas.microsoft.com/office/drawing/2010/main" w="9525">
                <a:solidFill>
                  <a:srgbClr val="006600"/>
                </a:solidFill>
                <a:miter lim="800000"/>
                <a:headEnd/>
                <a:tailEnd/>
              </a14:hiddenLine>
            </a:ext>
          </a:extLst>
        </p:spPr>
        <p:txBody>
          <a:bodyPr/>
          <a:lstStyle/>
          <a:p>
            <a:r>
              <a:rPr lang="en-GB" dirty="0">
                <a:solidFill>
                  <a:srgbClr val="FFFF99"/>
                </a:solidFill>
              </a:rPr>
              <a:t>Galaxies closer in past  </a:t>
            </a:r>
          </a:p>
          <a:p>
            <a:r>
              <a:rPr lang="en-GB" dirty="0">
                <a:solidFill>
                  <a:srgbClr val="FFFF99"/>
                </a:solidFill>
              </a:rPr>
              <a:t>Very dense, universe in past - hot</a:t>
            </a:r>
          </a:p>
          <a:p>
            <a:r>
              <a:rPr lang="en-GB" dirty="0">
                <a:solidFill>
                  <a:srgbClr val="FFFF99"/>
                </a:solidFill>
              </a:rPr>
              <a:t>Very different from what we see now</a:t>
            </a:r>
          </a:p>
          <a:p>
            <a:r>
              <a:rPr lang="en-GB" dirty="0">
                <a:solidFill>
                  <a:srgbClr val="FFFF99"/>
                </a:solidFill>
              </a:rPr>
              <a:t>Future also very different from now</a:t>
            </a:r>
          </a:p>
        </p:txBody>
      </p:sp>
    </p:spTree>
    <p:extLst>
      <p:ext uri="{BB962C8B-B14F-4D97-AF65-F5344CB8AC3E}">
        <p14:creationId xmlns:p14="http://schemas.microsoft.com/office/powerpoint/2010/main" val="1306036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08025" y="116632"/>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latin typeface="Times New Roman"/>
              </a:rPr>
              <a:t>Eternity of future time</a:t>
            </a:r>
          </a:p>
        </p:txBody>
      </p:sp>
      <p:sp>
        <p:nvSpPr>
          <p:cNvPr id="4" name="Rectangle 3"/>
          <p:cNvSpPr txBox="1">
            <a:spLocks noChangeArrowheads="1"/>
          </p:cNvSpPr>
          <p:nvPr/>
        </p:nvSpPr>
        <p:spPr>
          <a:xfrm>
            <a:off x="681064" y="1412776"/>
            <a:ext cx="8139408"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8000"/>
                </a:solidFill>
                <a:latin typeface="Times New Roman" charset="0"/>
              </a:rPr>
              <a:t>Sun will run out of fuel in 5 billion years</a:t>
            </a:r>
          </a:p>
          <a:p>
            <a:pPr>
              <a:defRPr/>
            </a:pPr>
            <a:r>
              <a:rPr lang="en-GB" dirty="0">
                <a:solidFill>
                  <a:srgbClr val="008000"/>
                </a:solidFill>
                <a:latin typeface="Times New Roman" charset="0"/>
              </a:rPr>
              <a:t>Expand and destroy the Earth</a:t>
            </a:r>
          </a:p>
          <a:p>
            <a:pPr>
              <a:defRPr/>
            </a:pPr>
            <a:r>
              <a:rPr lang="en-GB" dirty="0">
                <a:solidFill>
                  <a:srgbClr val="008000"/>
                </a:solidFill>
                <a:latin typeface="Times New Roman" charset="0"/>
              </a:rPr>
              <a:t>Develop space drives, move to another planet </a:t>
            </a:r>
          </a:p>
          <a:p>
            <a:pPr>
              <a:defRPr/>
            </a:pPr>
            <a:r>
              <a:rPr lang="en-GB" dirty="0">
                <a:solidFill>
                  <a:srgbClr val="008000"/>
                </a:solidFill>
                <a:latin typeface="Times New Roman" charset="0"/>
              </a:rPr>
              <a:t>But that star will also run out of fuel…</a:t>
            </a:r>
          </a:p>
          <a:p>
            <a:pPr>
              <a:defRPr/>
            </a:pPr>
            <a:r>
              <a:rPr lang="en-GB" dirty="0">
                <a:solidFill>
                  <a:srgbClr val="008000"/>
                </a:solidFill>
                <a:latin typeface="Times New Roman" charset="0"/>
              </a:rPr>
              <a:t>Galaxies making more stars, but their gas and dust is running out. </a:t>
            </a:r>
          </a:p>
          <a:p>
            <a:pPr>
              <a:defRPr/>
            </a:pPr>
            <a:r>
              <a:rPr lang="en-GB" dirty="0">
                <a:solidFill>
                  <a:srgbClr val="008000"/>
                </a:solidFill>
                <a:latin typeface="Times New Roman" charset="0"/>
              </a:rPr>
              <a:t>All stars die, even black holes eventually evaporate. No energy so no life possible. </a:t>
            </a:r>
          </a:p>
          <a:p>
            <a:pPr>
              <a:defRPr/>
            </a:pPr>
            <a:r>
              <a:rPr lang="en-GB" dirty="0">
                <a:solidFill>
                  <a:srgbClr val="008000"/>
                </a:solidFill>
                <a:latin typeface="Times New Roman" charset="0"/>
              </a:rPr>
              <a:t>Our genes are not immortal.</a:t>
            </a:r>
          </a:p>
        </p:txBody>
      </p:sp>
    </p:spTree>
    <p:extLst>
      <p:ext uri="{BB962C8B-B14F-4D97-AF65-F5344CB8AC3E}">
        <p14:creationId xmlns:p14="http://schemas.microsoft.com/office/powerpoint/2010/main" val="793462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58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266700" y="1258888"/>
            <a:ext cx="8610600" cy="5029200"/>
          </a:xfrm>
          <a:extLst>
            <a:ext uri="{91240B29-F687-4f45-9708-019B960494DF}">
              <a14:hiddenLine xmlns="" xmlns:a14="http://schemas.microsoft.com/office/drawing/2010/main" w="9525">
                <a:solidFill>
                  <a:srgbClr val="006600"/>
                </a:solidFill>
                <a:miter lim="800000"/>
                <a:headEnd/>
                <a:tailEnd/>
              </a14:hiddenLine>
            </a:ext>
          </a:extLst>
        </p:spPr>
        <p:txBody>
          <a:bodyPr/>
          <a:lstStyle/>
          <a:p>
            <a:pPr marL="457200" indent="-457200">
              <a:buFont typeface="Arial"/>
              <a:buChar char="•"/>
            </a:pPr>
            <a:r>
              <a:rPr lang="en-GB" sz="3200" dirty="0">
                <a:solidFill>
                  <a:srgbClr val="006600"/>
                </a:solidFill>
                <a:latin typeface="Times New Roman" charset="0"/>
              </a:rPr>
              <a:t>Big bang, a moment of creation</a:t>
            </a:r>
          </a:p>
          <a:p>
            <a:pPr marL="457200" indent="-457200">
              <a:buFont typeface="Arial"/>
              <a:buChar char="•"/>
            </a:pPr>
            <a:r>
              <a:rPr lang="en-GB" sz="3200" dirty="0">
                <a:solidFill>
                  <a:srgbClr val="006600"/>
                </a:solidFill>
                <a:latin typeface="Times New Roman" charset="0"/>
              </a:rPr>
              <a:t>‘Why is there something rather than nothing?’</a:t>
            </a:r>
          </a:p>
          <a:p>
            <a:pPr marL="457200" indent="-457200">
              <a:buFont typeface="Arial"/>
              <a:buChar char="•"/>
            </a:pPr>
            <a:r>
              <a:rPr lang="en-GB" sz="3200" dirty="0">
                <a:solidFill>
                  <a:srgbClr val="FF0000"/>
                </a:solidFill>
                <a:latin typeface="Times New Roman" charset="0"/>
              </a:rPr>
              <a:t>Quantum fluctuations</a:t>
            </a:r>
          </a:p>
          <a:p>
            <a:pPr marL="457200" indent="-457200">
              <a:buFont typeface="Arial"/>
              <a:buChar char="•"/>
            </a:pPr>
            <a:r>
              <a:rPr lang="en-GB" sz="3200" dirty="0">
                <a:solidFill>
                  <a:srgbClr val="006600"/>
                </a:solidFill>
                <a:latin typeface="Times New Roman" charset="0"/>
              </a:rPr>
              <a:t>Fine-tuning of the Universe – ‘its almost as if the Universe knew we were coming’</a:t>
            </a:r>
          </a:p>
          <a:p>
            <a:pPr marL="457200" indent="-457200">
              <a:buFont typeface="Arial"/>
              <a:buChar char="•"/>
            </a:pPr>
            <a:r>
              <a:rPr lang="en-GB" sz="3200" dirty="0">
                <a:solidFill>
                  <a:srgbClr val="FF0000"/>
                </a:solidFill>
                <a:latin typeface="Times New Roman" charset="0"/>
              </a:rPr>
              <a:t>Multiverse</a:t>
            </a:r>
          </a:p>
          <a:p>
            <a:pPr marL="457200" indent="-457200">
              <a:buFont typeface="Arial"/>
              <a:buChar char="•"/>
            </a:pPr>
            <a:r>
              <a:rPr lang="en-GB" sz="3200" dirty="0">
                <a:solidFill>
                  <a:srgbClr val="006600"/>
                </a:solidFill>
                <a:latin typeface="Times New Roman" charset="0"/>
              </a:rPr>
              <a:t>Complexity of life – design: </a:t>
            </a:r>
            <a:r>
              <a:rPr lang="en-GB" sz="3200" dirty="0" err="1">
                <a:solidFill>
                  <a:srgbClr val="006600"/>
                </a:solidFill>
                <a:latin typeface="Times New Roman" charset="0"/>
              </a:rPr>
              <a:t>Paleys</a:t>
            </a:r>
            <a:r>
              <a:rPr lang="en-GB" sz="3200" dirty="0">
                <a:solidFill>
                  <a:srgbClr val="006600"/>
                </a:solidFill>
                <a:latin typeface="Times New Roman" charset="0"/>
              </a:rPr>
              <a:t> watchmaker</a:t>
            </a:r>
          </a:p>
          <a:p>
            <a:pPr marL="457200" indent="-457200">
              <a:buFont typeface="Arial"/>
              <a:buChar char="•"/>
            </a:pPr>
            <a:r>
              <a:rPr lang="en-GB" sz="3200" dirty="0">
                <a:solidFill>
                  <a:srgbClr val="FF0000"/>
                </a:solidFill>
                <a:latin typeface="Times New Roman" charset="0"/>
              </a:rPr>
              <a:t>Evolution</a:t>
            </a:r>
          </a:p>
          <a:p>
            <a:pPr eaLnBrk="1" hangingPunct="1">
              <a:defRPr/>
            </a:pPr>
            <a:endParaRPr lang="en-US" sz="3200" dirty="0">
              <a:solidFill>
                <a:srgbClr val="FF0000"/>
              </a:solidFill>
            </a:endParaRPr>
          </a:p>
          <a:p>
            <a:pPr marL="0" indent="0" eaLnBrk="1" hangingPunct="1">
              <a:buNone/>
              <a:defRPr/>
            </a:pPr>
            <a:endParaRPr lang="en-GB" sz="3200" dirty="0"/>
          </a:p>
        </p:txBody>
      </p:sp>
      <p:sp>
        <p:nvSpPr>
          <p:cNvPr id="18435" name="Rectangle 5"/>
          <p:cNvSpPr>
            <a:spLocks noGrp="1" noChangeArrowheads="1"/>
          </p:cNvSpPr>
          <p:nvPr>
            <p:ph type="title"/>
          </p:nvPr>
        </p:nvSpPr>
        <p:spPr>
          <a:xfrm>
            <a:off x="0" y="115888"/>
            <a:ext cx="9144000" cy="1143000"/>
          </a:xfrm>
          <a:extLst>
            <a:ext uri="{91240B29-F687-4f45-9708-019B960494DF}">
              <a14:hiddenLine xmlns="" xmlns:a14="http://schemas.microsoft.com/office/drawing/2010/main" w="9525">
                <a:solidFill>
                  <a:srgbClr val="006600"/>
                </a:solidFill>
                <a:miter lim="800000"/>
                <a:headEnd/>
                <a:tailEnd/>
              </a14:hiddenLine>
            </a:ext>
          </a:extLst>
        </p:spPr>
        <p:txBody>
          <a:bodyPr/>
          <a:lstStyle/>
          <a:p>
            <a:pPr eaLnBrk="1" hangingPunct="1">
              <a:defRPr/>
            </a:pPr>
            <a:r>
              <a:rPr lang="en-GB" b="1" dirty="0">
                <a:solidFill>
                  <a:srgbClr val="008000"/>
                </a:solidFill>
                <a:latin typeface="Times New Roman" charset="0"/>
                <a:cs typeface="+mj-cs"/>
              </a:rPr>
              <a:t>Is the physical universe all there is?</a:t>
            </a:r>
          </a:p>
        </p:txBody>
      </p:sp>
    </p:spTree>
    <p:extLst>
      <p:ext uri="{BB962C8B-B14F-4D97-AF65-F5344CB8AC3E}">
        <p14:creationId xmlns:p14="http://schemas.microsoft.com/office/powerpoint/2010/main" val="3261721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228600" y="1484313"/>
            <a:ext cx="8610600" cy="5029200"/>
          </a:xfrm>
          <a:extLst>
            <a:ext uri="{91240B29-F687-4f45-9708-019B960494DF}">
              <a14:hiddenLine xmlns="" xmlns:a14="http://schemas.microsoft.com/office/drawing/2010/main" w="9525">
                <a:solidFill>
                  <a:srgbClr val="006600"/>
                </a:solidFill>
                <a:miter lim="800000"/>
                <a:headEnd/>
                <a:tailEnd/>
              </a14:hiddenLine>
            </a:ext>
          </a:extLst>
        </p:spPr>
        <p:txBody>
          <a:bodyPr/>
          <a:lstStyle/>
          <a:p>
            <a:pPr eaLnBrk="1" hangingPunct="1">
              <a:defRPr/>
            </a:pPr>
            <a:r>
              <a:rPr lang="en-US" sz="3200" dirty="0">
                <a:solidFill>
                  <a:srgbClr val="008000"/>
                </a:solidFill>
              </a:rPr>
              <a:t>Any God who could create this universe is FAR beyond us</a:t>
            </a:r>
          </a:p>
          <a:p>
            <a:pPr eaLnBrk="1" hangingPunct="1"/>
            <a:r>
              <a:rPr lang="en-US" sz="3200" dirty="0">
                <a:solidFill>
                  <a:srgbClr val="008000"/>
                </a:solidFill>
              </a:rPr>
              <a:t>Creator is different to their creation – so God is outside space, time, matter, energy…science tools study space, time, matter, energy…</a:t>
            </a:r>
          </a:p>
          <a:p>
            <a:pPr eaLnBrk="1" hangingPunct="1">
              <a:defRPr/>
            </a:pPr>
            <a:r>
              <a:rPr lang="en-US" sz="3200" dirty="0">
                <a:solidFill>
                  <a:srgbClr val="008000"/>
                </a:solidFill>
              </a:rPr>
              <a:t>So science probably won’t help us very much in discovering what God is like!</a:t>
            </a:r>
          </a:p>
          <a:p>
            <a:pPr eaLnBrk="1" hangingPunct="1">
              <a:defRPr/>
            </a:pPr>
            <a:endParaRPr lang="en-US" sz="3200" dirty="0">
              <a:solidFill>
                <a:srgbClr val="008000"/>
              </a:solidFill>
            </a:endParaRPr>
          </a:p>
        </p:txBody>
      </p:sp>
      <p:sp>
        <p:nvSpPr>
          <p:cNvPr id="18435" name="Rectangle 5"/>
          <p:cNvSpPr>
            <a:spLocks noGrp="1" noChangeArrowheads="1"/>
          </p:cNvSpPr>
          <p:nvPr>
            <p:ph type="title"/>
          </p:nvPr>
        </p:nvSpPr>
        <p:spPr>
          <a:xfrm>
            <a:off x="685800" y="115888"/>
            <a:ext cx="7772400" cy="1143000"/>
          </a:xfrm>
          <a:extLst>
            <a:ext uri="{91240B29-F687-4f45-9708-019B960494DF}">
              <a14:hiddenLine xmlns="" xmlns:a14="http://schemas.microsoft.com/office/drawing/2010/main" w="9525">
                <a:solidFill>
                  <a:srgbClr val="006600"/>
                </a:solidFill>
                <a:miter lim="800000"/>
                <a:headEnd/>
                <a:tailEnd/>
              </a14:hiddenLine>
            </a:ext>
          </a:extLst>
        </p:spPr>
        <p:txBody>
          <a:bodyPr/>
          <a:lstStyle/>
          <a:p>
            <a:pPr eaLnBrk="1" hangingPunct="1">
              <a:defRPr/>
            </a:pPr>
            <a:r>
              <a:rPr lang="en-GB" b="1" dirty="0">
                <a:solidFill>
                  <a:srgbClr val="008000"/>
                </a:solidFill>
                <a:latin typeface="Times New Roman" charset="0"/>
                <a:cs typeface="+mj-cs"/>
              </a:rPr>
              <a:t> Can science show us anything about God?</a:t>
            </a:r>
          </a:p>
        </p:txBody>
      </p:sp>
    </p:spTree>
    <p:extLst>
      <p:ext uri="{BB962C8B-B14F-4D97-AF65-F5344CB8AC3E}">
        <p14:creationId xmlns:p14="http://schemas.microsoft.com/office/powerpoint/2010/main" val="4070473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228600" y="1484313"/>
            <a:ext cx="8610600" cy="5029200"/>
          </a:xfrm>
          <a:extLst>
            <a:ext uri="{91240B29-F687-4f45-9708-019B960494DF}">
              <a14:hiddenLine xmlns="" xmlns:a14="http://schemas.microsoft.com/office/drawing/2010/main" w="9525">
                <a:solidFill>
                  <a:srgbClr val="006600"/>
                </a:solidFill>
                <a:miter lim="800000"/>
                <a:headEnd/>
                <a:tailEnd/>
              </a14:hiddenLine>
            </a:ext>
          </a:extLst>
        </p:spPr>
        <p:txBody>
          <a:bodyPr/>
          <a:lstStyle/>
          <a:p>
            <a:pPr eaLnBrk="1" hangingPunct="1">
              <a:defRPr/>
            </a:pPr>
            <a:r>
              <a:rPr lang="en-GB" sz="3200" dirty="0">
                <a:solidFill>
                  <a:srgbClr val="006600"/>
                </a:solidFill>
                <a:latin typeface="Times New Roman" charset="0"/>
                <a:cs typeface="+mn-cs"/>
              </a:rPr>
              <a:t>Needs God to reveal himself to us </a:t>
            </a:r>
          </a:p>
          <a:p>
            <a:pPr eaLnBrk="1" hangingPunct="1">
              <a:defRPr/>
            </a:pPr>
            <a:r>
              <a:rPr lang="en-GB" sz="3200" dirty="0">
                <a:solidFill>
                  <a:srgbClr val="006600"/>
                </a:solidFill>
                <a:latin typeface="Times New Roman" charset="0"/>
                <a:cs typeface="+mn-cs"/>
              </a:rPr>
              <a:t>Jesus shows us what God is like </a:t>
            </a:r>
            <a:r>
              <a:rPr lang="ja-JP" altLang="en-GB" sz="3200" dirty="0">
                <a:solidFill>
                  <a:srgbClr val="006600"/>
                </a:solidFill>
                <a:latin typeface="Times New Roman" charset="0"/>
                <a:cs typeface="+mn-cs"/>
              </a:rPr>
              <a:t>‘</a:t>
            </a:r>
            <a:r>
              <a:rPr lang="en-GB" sz="3200" dirty="0">
                <a:solidFill>
                  <a:srgbClr val="006600"/>
                </a:solidFill>
                <a:latin typeface="Times New Roman" charset="0"/>
                <a:cs typeface="+mn-cs"/>
              </a:rPr>
              <a:t>if you have seen me you have seen the Father</a:t>
            </a:r>
            <a:r>
              <a:rPr lang="ja-JP" altLang="en-GB" sz="3200" dirty="0">
                <a:solidFill>
                  <a:srgbClr val="006600"/>
                </a:solidFill>
                <a:latin typeface="Times New Roman" charset="0"/>
                <a:cs typeface="+mn-cs"/>
              </a:rPr>
              <a:t>’</a:t>
            </a:r>
            <a:r>
              <a:rPr lang="en-GB" sz="3200" dirty="0">
                <a:solidFill>
                  <a:srgbClr val="006600"/>
                </a:solidFill>
                <a:latin typeface="Times New Roman" charset="0"/>
                <a:cs typeface="+mn-cs"/>
              </a:rPr>
              <a:t> </a:t>
            </a:r>
            <a:r>
              <a:rPr lang="en-GB" sz="3200" dirty="0" err="1">
                <a:solidFill>
                  <a:srgbClr val="006600"/>
                </a:solidFill>
                <a:latin typeface="Times New Roman" charset="0"/>
                <a:cs typeface="+mn-cs"/>
              </a:rPr>
              <a:t>Jn</a:t>
            </a:r>
            <a:r>
              <a:rPr lang="en-GB" sz="3200" dirty="0">
                <a:solidFill>
                  <a:srgbClr val="006600"/>
                </a:solidFill>
                <a:latin typeface="Times New Roman" charset="0"/>
                <a:cs typeface="+mn-cs"/>
              </a:rPr>
              <a:t> 14:9 </a:t>
            </a:r>
          </a:p>
          <a:p>
            <a:pPr eaLnBrk="1" hangingPunct="1">
              <a:defRPr/>
            </a:pPr>
            <a:r>
              <a:rPr lang="en-GB" sz="3200" dirty="0">
                <a:solidFill>
                  <a:srgbClr val="006600"/>
                </a:solidFill>
                <a:latin typeface="Times New Roman" charset="0"/>
                <a:cs typeface="+mn-cs"/>
              </a:rPr>
              <a:t>All faiths have at their core the idea of a revelation of God – prophets, teachers.. </a:t>
            </a:r>
          </a:p>
          <a:p>
            <a:pPr eaLnBrk="1" hangingPunct="1">
              <a:defRPr/>
            </a:pPr>
            <a:r>
              <a:rPr lang="en-GB" sz="3200" dirty="0">
                <a:solidFill>
                  <a:srgbClr val="006600"/>
                </a:solidFill>
                <a:latin typeface="Times New Roman" charset="0"/>
                <a:cs typeface="+mn-cs"/>
              </a:rPr>
              <a:t>Christianity is unique is saying God himself came to us in Jesus – a human who shared our humanity but whose essential identity was God. </a:t>
            </a:r>
          </a:p>
          <a:p>
            <a:pPr eaLnBrk="1" hangingPunct="1">
              <a:defRPr/>
            </a:pPr>
            <a:endParaRPr lang="en-GB" dirty="0">
              <a:solidFill>
                <a:srgbClr val="006600"/>
              </a:solidFill>
              <a:latin typeface="Times New Roman" charset="0"/>
              <a:cs typeface="+mn-cs"/>
            </a:endParaRPr>
          </a:p>
        </p:txBody>
      </p:sp>
      <p:sp>
        <p:nvSpPr>
          <p:cNvPr id="18435" name="Rectangle 5"/>
          <p:cNvSpPr>
            <a:spLocks noGrp="1" noChangeArrowheads="1"/>
          </p:cNvSpPr>
          <p:nvPr>
            <p:ph type="title"/>
          </p:nvPr>
        </p:nvSpPr>
        <p:spPr>
          <a:xfrm>
            <a:off x="0" y="115888"/>
            <a:ext cx="9144000" cy="1143000"/>
          </a:xfrm>
          <a:extLst>
            <a:ext uri="{91240B29-F687-4f45-9708-019B960494DF}">
              <a14:hiddenLine xmlns="" xmlns:a14="http://schemas.microsoft.com/office/drawing/2010/main" w="9525">
                <a:solidFill>
                  <a:srgbClr val="006600"/>
                </a:solidFill>
                <a:miter lim="800000"/>
                <a:headEnd/>
                <a:tailEnd/>
              </a14:hiddenLine>
            </a:ext>
          </a:extLst>
        </p:spPr>
        <p:txBody>
          <a:bodyPr/>
          <a:lstStyle/>
          <a:p>
            <a:pPr eaLnBrk="1" hangingPunct="1">
              <a:defRPr/>
            </a:pPr>
            <a:r>
              <a:rPr lang="en-GB" b="1" dirty="0">
                <a:solidFill>
                  <a:srgbClr val="006600"/>
                </a:solidFill>
                <a:latin typeface="Times New Roman" charset="0"/>
                <a:cs typeface="+mj-cs"/>
              </a:rPr>
              <a:t>How can we </a:t>
            </a:r>
            <a:r>
              <a:rPr lang="en-GB" b="1" dirty="0">
                <a:solidFill>
                  <a:srgbClr val="006600"/>
                </a:solidFill>
                <a:latin typeface="Times New Roman" charset="0"/>
              </a:rPr>
              <a:t>know what </a:t>
            </a:r>
            <a:r>
              <a:rPr lang="en-GB" b="1" dirty="0">
                <a:solidFill>
                  <a:srgbClr val="006600"/>
                </a:solidFill>
                <a:latin typeface="Times New Roman" charset="0"/>
                <a:cs typeface="+mj-cs"/>
              </a:rPr>
              <a:t>God is like ?</a:t>
            </a:r>
          </a:p>
        </p:txBody>
      </p:sp>
    </p:spTree>
    <p:extLst>
      <p:ext uri="{BB962C8B-B14F-4D97-AF65-F5344CB8AC3E}">
        <p14:creationId xmlns:p14="http://schemas.microsoft.com/office/powerpoint/2010/main" val="993178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33375"/>
            <a:ext cx="7772400" cy="1143000"/>
          </a:xfrm>
        </p:spPr>
        <p:txBody>
          <a:bodyPr/>
          <a:lstStyle/>
          <a:p>
            <a:pPr>
              <a:defRPr/>
            </a:pPr>
            <a:r>
              <a:rPr lang="en-GB" b="1" dirty="0">
                <a:solidFill>
                  <a:srgbClr val="008000"/>
                </a:solidFill>
                <a:latin typeface="Times New Roman" charset="0"/>
                <a:cs typeface="+mj-cs"/>
              </a:rPr>
              <a:t>How I became a Christian</a:t>
            </a:r>
          </a:p>
        </p:txBody>
      </p:sp>
      <p:sp>
        <p:nvSpPr>
          <p:cNvPr id="19459" name="Rectangle 3"/>
          <p:cNvSpPr>
            <a:spLocks noGrp="1" noChangeArrowheads="1"/>
          </p:cNvSpPr>
          <p:nvPr>
            <p:ph type="body" sz="half" idx="1"/>
          </p:nvPr>
        </p:nvSpPr>
        <p:spPr>
          <a:xfrm>
            <a:off x="457200" y="1844675"/>
            <a:ext cx="4546848" cy="4679950"/>
          </a:xfrm>
        </p:spPr>
        <p:txBody>
          <a:bodyPr/>
          <a:lstStyle/>
          <a:p>
            <a:pPr>
              <a:defRPr/>
            </a:pPr>
            <a:r>
              <a:rPr lang="en-GB" sz="3200" dirty="0">
                <a:solidFill>
                  <a:srgbClr val="008000"/>
                </a:solidFill>
                <a:latin typeface="Times New Roman" charset="0"/>
                <a:cs typeface="+mn-cs"/>
              </a:rPr>
              <a:t>Friend invited me (atheist!) to her baptism when I was 17</a:t>
            </a:r>
          </a:p>
          <a:p>
            <a:pPr>
              <a:defRPr/>
            </a:pPr>
            <a:r>
              <a:rPr lang="en-GB" sz="3200" dirty="0">
                <a:solidFill>
                  <a:srgbClr val="008000"/>
                </a:solidFill>
                <a:latin typeface="Times New Roman" charset="0"/>
                <a:cs typeface="+mn-cs"/>
              </a:rPr>
              <a:t>People worshiping like they meant it….</a:t>
            </a:r>
          </a:p>
          <a:p>
            <a:pPr>
              <a:defRPr/>
            </a:pPr>
            <a:r>
              <a:rPr lang="en-GB" sz="3200" dirty="0">
                <a:solidFill>
                  <a:srgbClr val="008000"/>
                </a:solidFill>
                <a:latin typeface="Times New Roman" charset="0"/>
                <a:cs typeface="+mn-cs"/>
              </a:rPr>
              <a:t>Who do you think Jesus was?</a:t>
            </a:r>
          </a:p>
          <a:p>
            <a:pPr>
              <a:defRPr/>
            </a:pPr>
            <a:r>
              <a:rPr lang="en-GB" sz="3200" dirty="0">
                <a:solidFill>
                  <a:srgbClr val="008000"/>
                </a:solidFill>
                <a:latin typeface="Times New Roman" charset="0"/>
              </a:rPr>
              <a:t>Good teacher!! Bad answer….</a:t>
            </a:r>
            <a:endParaRPr lang="en-GB" sz="3200" dirty="0">
              <a:solidFill>
                <a:srgbClr val="008000"/>
              </a:solidFill>
              <a:latin typeface="Times New Roman" charset="0"/>
              <a:cs typeface="+mn-cs"/>
            </a:endParaRPr>
          </a:p>
        </p:txBody>
      </p:sp>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t="-2" b="19540"/>
          <a:stretch>
            <a:fillRect/>
          </a:stretch>
        </p:blipFill>
        <p:spPr bwMode="auto">
          <a:xfrm>
            <a:off x="5175250" y="1871663"/>
            <a:ext cx="3933825"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549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GB" b="1" dirty="0">
                <a:solidFill>
                  <a:srgbClr val="006600"/>
                </a:solidFill>
                <a:latin typeface="Times New Roman" charset="0"/>
                <a:cs typeface="+mj-cs"/>
              </a:rPr>
              <a:t>Jesus – just a good teacher?</a:t>
            </a:r>
            <a:endParaRPr lang="en-US" b="1" dirty="0">
              <a:solidFill>
                <a:srgbClr val="006600"/>
              </a:solidFill>
              <a:latin typeface="Times New Roman" charset="0"/>
              <a:cs typeface="+mj-cs"/>
            </a:endParaRPr>
          </a:p>
        </p:txBody>
      </p:sp>
      <p:sp>
        <p:nvSpPr>
          <p:cNvPr id="20483" name="Rectangle 3"/>
          <p:cNvSpPr>
            <a:spLocks noGrp="1" noChangeArrowheads="1"/>
          </p:cNvSpPr>
          <p:nvPr>
            <p:ph type="body" sz="half" idx="1"/>
          </p:nvPr>
        </p:nvSpPr>
        <p:spPr>
          <a:xfrm>
            <a:off x="457200" y="1196975"/>
            <a:ext cx="8291513" cy="5184775"/>
          </a:xfrm>
        </p:spPr>
        <p:txBody>
          <a:bodyPr/>
          <a:lstStyle/>
          <a:p>
            <a:pPr>
              <a:defRPr/>
            </a:pPr>
            <a:r>
              <a:rPr lang="en-US" sz="3200" dirty="0">
                <a:solidFill>
                  <a:srgbClr val="006600"/>
                </a:solidFill>
                <a:latin typeface="Times New Roman" charset="0"/>
                <a:cs typeface="+mn-cs"/>
              </a:rPr>
              <a:t>Taught – love your </a:t>
            </a:r>
            <a:r>
              <a:rPr lang="en-US" sz="3200" dirty="0" err="1">
                <a:solidFill>
                  <a:srgbClr val="006600"/>
                </a:solidFill>
                <a:latin typeface="Times New Roman" charset="0"/>
                <a:cs typeface="+mn-cs"/>
              </a:rPr>
              <a:t>neighbour</a:t>
            </a:r>
            <a:r>
              <a:rPr lang="en-US" sz="3200" dirty="0">
                <a:solidFill>
                  <a:srgbClr val="006600"/>
                </a:solidFill>
                <a:latin typeface="Times New Roman" charset="0"/>
                <a:cs typeface="+mn-cs"/>
              </a:rPr>
              <a:t> as yourself, love your enemy, forgive those who wrong you</a:t>
            </a:r>
          </a:p>
          <a:p>
            <a:pPr>
              <a:defRPr/>
            </a:pPr>
            <a:r>
              <a:rPr lang="en-US" sz="3200" dirty="0">
                <a:solidFill>
                  <a:srgbClr val="006600"/>
                </a:solidFill>
                <a:latin typeface="Times New Roman" charset="0"/>
                <a:cs typeface="+mn-cs"/>
              </a:rPr>
              <a:t>Lived – reached out to outcasts of society: tax collectors, prostitutes,  lepers </a:t>
            </a:r>
          </a:p>
          <a:p>
            <a:pPr>
              <a:defRPr/>
            </a:pPr>
            <a:r>
              <a:rPr lang="en-US" sz="3200" dirty="0">
                <a:solidFill>
                  <a:srgbClr val="006600"/>
                </a:solidFill>
                <a:latin typeface="Times New Roman" charset="0"/>
              </a:rPr>
              <a:t>But let people worship him as God!!</a:t>
            </a:r>
          </a:p>
          <a:p>
            <a:pPr>
              <a:defRPr/>
            </a:pPr>
            <a:r>
              <a:rPr lang="en-US" sz="3200" dirty="0">
                <a:solidFill>
                  <a:srgbClr val="FF0000"/>
                </a:solidFill>
                <a:latin typeface="Times New Roman" charset="0"/>
                <a:cs typeface="+mn-cs"/>
              </a:rPr>
              <a:t>Mad (he thought he was God, but he wasn’t!)</a:t>
            </a:r>
          </a:p>
          <a:p>
            <a:pPr>
              <a:defRPr/>
            </a:pPr>
            <a:r>
              <a:rPr lang="en-US" sz="3200" dirty="0">
                <a:solidFill>
                  <a:srgbClr val="FF0000"/>
                </a:solidFill>
                <a:latin typeface="Times New Roman" charset="0"/>
                <a:cs typeface="+mn-cs"/>
              </a:rPr>
              <a:t>Bad (he knew he wasn</a:t>
            </a:r>
            <a:r>
              <a:rPr lang="en-US" sz="3200" dirty="0">
                <a:solidFill>
                  <a:srgbClr val="FF0000"/>
                </a:solidFill>
                <a:latin typeface="Times New Roman" charset="0"/>
              </a:rPr>
              <a:t>’t God, but let people worship him anyway!!)</a:t>
            </a:r>
          </a:p>
          <a:p>
            <a:pPr>
              <a:defRPr/>
            </a:pPr>
            <a:r>
              <a:rPr lang="en-US" sz="3200" dirty="0">
                <a:solidFill>
                  <a:srgbClr val="FF0000"/>
                </a:solidFill>
                <a:latin typeface="Times New Roman" charset="0"/>
                <a:cs typeface="+mn-cs"/>
              </a:rPr>
              <a:t>God</a:t>
            </a:r>
            <a:r>
              <a:rPr lang="en-US" sz="3200" dirty="0">
                <a:solidFill>
                  <a:srgbClr val="FF0000"/>
                </a:solidFill>
                <a:latin typeface="Times New Roman" charset="0"/>
              </a:rPr>
              <a:t> (he knew he was God, so worship is the right response!) </a:t>
            </a:r>
          </a:p>
          <a:p>
            <a:pPr marL="0" indent="0">
              <a:buNone/>
              <a:defRPr/>
            </a:pPr>
            <a:endParaRPr lang="en-US" sz="3200" dirty="0">
              <a:solidFill>
                <a:srgbClr val="008000"/>
              </a:solidFill>
              <a:latin typeface="Times New Roman" charset="0"/>
              <a:cs typeface="+mn-cs"/>
            </a:endParaRPr>
          </a:p>
        </p:txBody>
      </p:sp>
      <p:sp>
        <p:nvSpPr>
          <p:cNvPr id="2" name="Slide Number Placeholder 1"/>
          <p:cNvSpPr>
            <a:spLocks noGrp="1"/>
          </p:cNvSpPr>
          <p:nvPr>
            <p:ph type="sldNum" sz="quarter" idx="12"/>
          </p:nvPr>
        </p:nvSpPr>
        <p:spPr/>
        <p:txBody>
          <a:bodyPr/>
          <a:lstStyle/>
          <a:p>
            <a:pPr>
              <a:defRPr/>
            </a:pPr>
            <a:fld id="{E00C3DA0-2B77-4AC8-BCAE-6AFC3A45A48B}" type="slidenum">
              <a:rPr lang="en-GB" smtClean="0"/>
              <a:pPr>
                <a:defRPr/>
              </a:pPr>
              <a:t>37</a:t>
            </a:fld>
            <a:endParaRPr lang="en-GB"/>
          </a:p>
        </p:txBody>
      </p:sp>
    </p:spTree>
    <p:extLst>
      <p:ext uri="{BB962C8B-B14F-4D97-AF65-F5344CB8AC3E}">
        <p14:creationId xmlns:p14="http://schemas.microsoft.com/office/powerpoint/2010/main" val="3650813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457200" y="1196975"/>
            <a:ext cx="8291513" cy="5184775"/>
          </a:xfrm>
        </p:spPr>
        <p:txBody>
          <a:bodyPr/>
          <a:lstStyle/>
          <a:p>
            <a:pPr>
              <a:defRPr/>
            </a:pPr>
            <a:r>
              <a:rPr lang="en-US" sz="3200" dirty="0">
                <a:solidFill>
                  <a:srgbClr val="006600"/>
                </a:solidFill>
                <a:latin typeface="Times New Roman" charset="0"/>
              </a:rPr>
              <a:t>Disciples (eyewitness account) said his life was more about his death than his teaching! </a:t>
            </a:r>
          </a:p>
          <a:p>
            <a:pPr>
              <a:defRPr/>
            </a:pPr>
            <a:r>
              <a:rPr lang="en-US" sz="3200" dirty="0">
                <a:solidFill>
                  <a:srgbClr val="006600"/>
                </a:solidFill>
                <a:latin typeface="Times New Roman" charset="0"/>
              </a:rPr>
              <a:t>But that he was then raised to life by God, and they met with him!! </a:t>
            </a:r>
          </a:p>
          <a:p>
            <a:pPr>
              <a:defRPr/>
            </a:pPr>
            <a:r>
              <a:rPr lang="en-US" sz="3200" dirty="0">
                <a:solidFill>
                  <a:srgbClr val="006600"/>
                </a:solidFill>
                <a:latin typeface="Times New Roman" charset="0"/>
              </a:rPr>
              <a:t>Evidence for this: </a:t>
            </a:r>
          </a:p>
          <a:p>
            <a:pPr>
              <a:defRPr/>
            </a:pPr>
            <a:r>
              <a:rPr lang="en-US" sz="3200" dirty="0">
                <a:solidFill>
                  <a:srgbClr val="FF0000"/>
                </a:solidFill>
                <a:latin typeface="Times New Roman" charset="0"/>
              </a:rPr>
              <a:t>Psychological: </a:t>
            </a:r>
            <a:r>
              <a:rPr lang="en-US" sz="3200" dirty="0">
                <a:solidFill>
                  <a:srgbClr val="006600"/>
                </a:solidFill>
                <a:latin typeface="Times New Roman" charset="0"/>
              </a:rPr>
              <a:t>disciples changed from running away in fear to boldly saying Jesus was alive</a:t>
            </a:r>
          </a:p>
          <a:p>
            <a:pPr>
              <a:defRPr/>
            </a:pPr>
            <a:r>
              <a:rPr lang="en-US" sz="3200" dirty="0">
                <a:solidFill>
                  <a:srgbClr val="FF0000"/>
                </a:solidFill>
                <a:latin typeface="Times New Roman" charset="0"/>
              </a:rPr>
              <a:t>Physical</a:t>
            </a:r>
            <a:r>
              <a:rPr lang="en-US" sz="3200" dirty="0">
                <a:solidFill>
                  <a:srgbClr val="006600"/>
                </a:solidFill>
                <a:latin typeface="Times New Roman" charset="0"/>
              </a:rPr>
              <a:t>: The body was gone from the tomb or the Romans would have produced it to stop the </a:t>
            </a:r>
            <a:r>
              <a:rPr lang="en-US" sz="3200" dirty="0" err="1">
                <a:solidFill>
                  <a:srgbClr val="006600"/>
                </a:solidFill>
                <a:latin typeface="Times New Roman" charset="0"/>
              </a:rPr>
              <a:t>rumours</a:t>
            </a:r>
            <a:r>
              <a:rPr lang="en-US" sz="3200" dirty="0">
                <a:solidFill>
                  <a:srgbClr val="006600"/>
                </a:solidFill>
                <a:latin typeface="Times New Roman" charset="0"/>
              </a:rPr>
              <a:t> that he was alive</a:t>
            </a:r>
          </a:p>
        </p:txBody>
      </p:sp>
      <p:sp>
        <p:nvSpPr>
          <p:cNvPr id="6" name="Rectangle 2"/>
          <p:cNvSpPr>
            <a:spLocks noGrp="1" noChangeArrowheads="1"/>
          </p:cNvSpPr>
          <p:nvPr>
            <p:ph type="title"/>
          </p:nvPr>
        </p:nvSpPr>
        <p:spPr>
          <a:xfrm>
            <a:off x="685800" y="-26988"/>
            <a:ext cx="7772400" cy="1143001"/>
          </a:xfrm>
        </p:spPr>
        <p:txBody>
          <a:bodyPr/>
          <a:lstStyle/>
          <a:p>
            <a:pPr>
              <a:defRPr/>
            </a:pPr>
            <a:br>
              <a:rPr lang="en-GB" b="1" dirty="0">
                <a:solidFill>
                  <a:srgbClr val="006600"/>
                </a:solidFill>
                <a:latin typeface="Times New Roman" charset="0"/>
              </a:rPr>
            </a:br>
            <a:r>
              <a:rPr lang="en-GB" b="1" dirty="0">
                <a:solidFill>
                  <a:srgbClr val="006600"/>
                </a:solidFill>
                <a:latin typeface="Times New Roman" charset="0"/>
              </a:rPr>
              <a:t>Evidence for Jesus as God ?</a:t>
            </a:r>
            <a:br>
              <a:rPr lang="en-GB" b="1" dirty="0">
                <a:solidFill>
                  <a:srgbClr val="006600"/>
                </a:solidFill>
                <a:latin typeface="Times New Roman" charset="0"/>
              </a:rPr>
            </a:br>
            <a:endParaRPr lang="en-US" b="1" dirty="0">
              <a:solidFill>
                <a:srgbClr val="006600"/>
              </a:solidFill>
              <a:latin typeface="Times New Roman" charset="0"/>
            </a:endParaRPr>
          </a:p>
        </p:txBody>
      </p:sp>
      <p:sp>
        <p:nvSpPr>
          <p:cNvPr id="2" name="Slide Number Placeholder 1"/>
          <p:cNvSpPr>
            <a:spLocks noGrp="1"/>
          </p:cNvSpPr>
          <p:nvPr>
            <p:ph type="sldNum" sz="quarter" idx="12"/>
          </p:nvPr>
        </p:nvSpPr>
        <p:spPr/>
        <p:txBody>
          <a:bodyPr/>
          <a:lstStyle/>
          <a:p>
            <a:pPr>
              <a:defRPr/>
            </a:pPr>
            <a:fld id="{E00C3DA0-2B77-4AC8-BCAE-6AFC3A45A48B}" type="slidenum">
              <a:rPr lang="en-GB" smtClean="0"/>
              <a:pPr>
                <a:defRPr/>
              </a:pPr>
              <a:t>38</a:t>
            </a:fld>
            <a:endParaRPr lang="en-GB"/>
          </a:p>
        </p:txBody>
      </p:sp>
    </p:spTree>
    <p:extLst>
      <p:ext uri="{BB962C8B-B14F-4D97-AF65-F5344CB8AC3E}">
        <p14:creationId xmlns:p14="http://schemas.microsoft.com/office/powerpoint/2010/main" val="914477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a:t>Body </a:t>
            </a:r>
          </a:p>
          <a:p>
            <a:r>
              <a:rPr lang="en-US" sz="3200" dirty="0"/>
              <a:t>Not In </a:t>
            </a:r>
          </a:p>
          <a:p>
            <a:r>
              <a:rPr lang="en-US" sz="3200" dirty="0"/>
              <a:t>Tomb</a:t>
            </a:r>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a:t>Consequence</a:t>
            </a:r>
          </a:p>
        </p:txBody>
      </p:sp>
      <p:sp>
        <p:nvSpPr>
          <p:cNvPr id="8" name="TextBox 7"/>
          <p:cNvSpPr txBox="1"/>
          <p:nvPr/>
        </p:nvSpPr>
        <p:spPr>
          <a:xfrm>
            <a:off x="2555776" y="2852936"/>
            <a:ext cx="3168352" cy="584776"/>
          </a:xfrm>
          <a:prstGeom prst="rect">
            <a:avLst/>
          </a:prstGeom>
          <a:noFill/>
        </p:spPr>
        <p:txBody>
          <a:bodyPr wrap="square" rtlCol="0">
            <a:spAutoFit/>
          </a:bodyPr>
          <a:lstStyle/>
          <a:p>
            <a:pPr algn="l"/>
            <a:r>
              <a:rPr lang="en-US" sz="3200" dirty="0"/>
              <a:t>Disciples stole it</a:t>
            </a:r>
          </a:p>
        </p:txBody>
      </p:sp>
      <p:sp>
        <p:nvSpPr>
          <p:cNvPr id="9" name="TextBox 8"/>
          <p:cNvSpPr txBox="1"/>
          <p:nvPr/>
        </p:nvSpPr>
        <p:spPr>
          <a:xfrm>
            <a:off x="5796136" y="2852936"/>
            <a:ext cx="3168352" cy="1569660"/>
          </a:xfrm>
          <a:prstGeom prst="rect">
            <a:avLst/>
          </a:prstGeom>
          <a:noFill/>
        </p:spPr>
        <p:txBody>
          <a:bodyPr wrap="square" rtlCol="0">
            <a:spAutoFit/>
          </a:bodyPr>
          <a:lstStyle/>
          <a:p>
            <a:pPr algn="l"/>
            <a:r>
              <a:rPr lang="en-US" sz="3200" dirty="0"/>
              <a:t>They would know that Jesus was really dead</a:t>
            </a:r>
          </a:p>
        </p:txBody>
      </p:sp>
      <p:sp>
        <p:nvSpPr>
          <p:cNvPr id="3" name="Rectangle 2"/>
          <p:cNvSpPr/>
          <p:nvPr/>
        </p:nvSpPr>
        <p:spPr>
          <a:xfrm>
            <a:off x="395536" y="4955684"/>
            <a:ext cx="8568952" cy="1569660"/>
          </a:xfrm>
          <a:prstGeom prst="rect">
            <a:avLst/>
          </a:prstGeom>
        </p:spPr>
        <p:txBody>
          <a:bodyPr wrap="square">
            <a:spAutoFit/>
          </a:bodyPr>
          <a:lstStyle/>
          <a:p>
            <a:pPr marL="342900" lvl="0" indent="-342900" algn="l" eaLnBrk="0" hangingPunct="0">
              <a:spcBef>
                <a:spcPct val="20000"/>
              </a:spcBef>
              <a:buFontTx/>
              <a:buChar char="•"/>
              <a:defRPr/>
            </a:pPr>
            <a:r>
              <a:rPr lang="en-US" sz="3200" kern="0" dirty="0">
                <a:solidFill>
                  <a:srgbClr val="008000"/>
                </a:solidFill>
                <a:latin typeface="Times New Roman" charset="0"/>
              </a:rPr>
              <a:t>Not very likely - people might die for what they truly believe in, but not generally for something they knew to be a lie</a:t>
            </a:r>
          </a:p>
        </p:txBody>
      </p:sp>
      <p:sp>
        <p:nvSpPr>
          <p:cNvPr id="4" name="Slide Number Placeholder 3"/>
          <p:cNvSpPr>
            <a:spLocks noGrp="1"/>
          </p:cNvSpPr>
          <p:nvPr>
            <p:ph type="sldNum" sz="quarter" idx="12"/>
          </p:nvPr>
        </p:nvSpPr>
        <p:spPr/>
        <p:txBody>
          <a:bodyPr/>
          <a:lstStyle/>
          <a:p>
            <a:pPr>
              <a:defRPr/>
            </a:pPr>
            <a:fld id="{E00C3DA0-2B77-4AC8-BCAE-6AFC3A45A48B}" type="slidenum">
              <a:rPr lang="en-GB" smtClean="0"/>
              <a:pPr>
                <a:defRPr/>
              </a:pPr>
              <a:t>39</a:t>
            </a:fld>
            <a:endParaRPr lang="en-GB"/>
          </a:p>
        </p:txBody>
      </p:sp>
    </p:spTree>
    <p:extLst>
      <p:ext uri="{BB962C8B-B14F-4D97-AF65-F5344CB8AC3E}">
        <p14:creationId xmlns:p14="http://schemas.microsoft.com/office/powerpoint/2010/main" val="2558265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A real Christian – run alpha </a:t>
            </a:r>
          </a:p>
        </p:txBody>
      </p:sp>
      <p:pic>
        <p:nvPicPr>
          <p:cNvPr id="2" name="Picture 1"/>
          <p:cNvPicPr>
            <a:picLocks noChangeAspect="1"/>
          </p:cNvPicPr>
          <p:nvPr/>
        </p:nvPicPr>
        <p:blipFill>
          <a:blip r:embed="rId2"/>
          <a:stretch>
            <a:fillRect/>
          </a:stretch>
        </p:blipFill>
        <p:spPr>
          <a:xfrm>
            <a:off x="508000" y="1506835"/>
            <a:ext cx="8128000" cy="4572000"/>
          </a:xfrm>
          <a:prstGeom prst="rect">
            <a:avLst/>
          </a:prstGeom>
        </p:spPr>
      </p:pic>
    </p:spTree>
    <p:extLst>
      <p:ext uri="{BB962C8B-B14F-4D97-AF65-F5344CB8AC3E}">
        <p14:creationId xmlns:p14="http://schemas.microsoft.com/office/powerpoint/2010/main" val="4197686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a:t>Body </a:t>
            </a:r>
          </a:p>
          <a:p>
            <a:r>
              <a:rPr lang="en-US" sz="3200" dirty="0"/>
              <a:t>Not In </a:t>
            </a:r>
          </a:p>
          <a:p>
            <a:r>
              <a:rPr lang="en-US" sz="3200" dirty="0"/>
              <a:t>Tomb</a:t>
            </a:r>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a:t>Consequence</a:t>
            </a:r>
          </a:p>
        </p:txBody>
      </p:sp>
      <p:sp>
        <p:nvSpPr>
          <p:cNvPr id="8" name="TextBox 7"/>
          <p:cNvSpPr txBox="1"/>
          <p:nvPr/>
        </p:nvSpPr>
        <p:spPr>
          <a:xfrm>
            <a:off x="2555776" y="2708920"/>
            <a:ext cx="3168352" cy="1077218"/>
          </a:xfrm>
          <a:prstGeom prst="rect">
            <a:avLst/>
          </a:prstGeom>
          <a:noFill/>
        </p:spPr>
        <p:txBody>
          <a:bodyPr wrap="square" rtlCol="0">
            <a:spAutoFit/>
          </a:bodyPr>
          <a:lstStyle/>
          <a:p>
            <a:pPr algn="l"/>
            <a:r>
              <a:rPr lang="en-US" sz="3200" dirty="0"/>
              <a:t>Someone else stole it</a:t>
            </a:r>
          </a:p>
        </p:txBody>
      </p:sp>
      <p:sp>
        <p:nvSpPr>
          <p:cNvPr id="9" name="TextBox 8"/>
          <p:cNvSpPr txBox="1"/>
          <p:nvPr/>
        </p:nvSpPr>
        <p:spPr>
          <a:xfrm>
            <a:off x="5796136" y="2852936"/>
            <a:ext cx="3168352" cy="1569660"/>
          </a:xfrm>
          <a:prstGeom prst="rect">
            <a:avLst/>
          </a:prstGeom>
          <a:noFill/>
        </p:spPr>
        <p:txBody>
          <a:bodyPr wrap="square" rtlCol="0">
            <a:spAutoFit/>
          </a:bodyPr>
          <a:lstStyle/>
          <a:p>
            <a:pPr algn="l"/>
            <a:r>
              <a:rPr lang="en-US" sz="3200" dirty="0"/>
              <a:t>Why do the disciples say he’s alive??</a:t>
            </a:r>
          </a:p>
        </p:txBody>
      </p:sp>
      <p:sp>
        <p:nvSpPr>
          <p:cNvPr id="3" name="Slide Number Placeholder 2"/>
          <p:cNvSpPr>
            <a:spLocks noGrp="1"/>
          </p:cNvSpPr>
          <p:nvPr>
            <p:ph type="sldNum" sz="quarter" idx="12"/>
          </p:nvPr>
        </p:nvSpPr>
        <p:spPr/>
        <p:txBody>
          <a:bodyPr/>
          <a:lstStyle/>
          <a:p>
            <a:pPr>
              <a:defRPr/>
            </a:pPr>
            <a:fld id="{E00C3DA0-2B77-4AC8-BCAE-6AFC3A45A48B}" type="slidenum">
              <a:rPr lang="en-GB" smtClean="0"/>
              <a:pPr>
                <a:defRPr/>
              </a:pPr>
              <a:t>40</a:t>
            </a:fld>
            <a:endParaRPr lang="en-GB"/>
          </a:p>
        </p:txBody>
      </p:sp>
    </p:spTree>
    <p:extLst>
      <p:ext uri="{BB962C8B-B14F-4D97-AF65-F5344CB8AC3E}">
        <p14:creationId xmlns:p14="http://schemas.microsoft.com/office/powerpoint/2010/main" val="329165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a:t>Body </a:t>
            </a:r>
          </a:p>
          <a:p>
            <a:r>
              <a:rPr lang="en-US" sz="3200" dirty="0"/>
              <a:t>Not In </a:t>
            </a:r>
          </a:p>
          <a:p>
            <a:r>
              <a:rPr lang="en-US" sz="3200" dirty="0"/>
              <a:t>Tomb</a:t>
            </a:r>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a:t>Consequence</a:t>
            </a:r>
          </a:p>
        </p:txBody>
      </p:sp>
      <p:sp>
        <p:nvSpPr>
          <p:cNvPr id="8" name="TextBox 7"/>
          <p:cNvSpPr txBox="1"/>
          <p:nvPr/>
        </p:nvSpPr>
        <p:spPr>
          <a:xfrm>
            <a:off x="2555776" y="2708920"/>
            <a:ext cx="3168352" cy="4031873"/>
          </a:xfrm>
          <a:prstGeom prst="rect">
            <a:avLst/>
          </a:prstGeom>
          <a:noFill/>
        </p:spPr>
        <p:txBody>
          <a:bodyPr wrap="square" rtlCol="0">
            <a:spAutoFit/>
          </a:bodyPr>
          <a:lstStyle/>
          <a:p>
            <a:pPr algn="l"/>
            <a:r>
              <a:rPr lang="en-US" sz="3200" dirty="0"/>
              <a:t>Someone else stole it</a:t>
            </a:r>
          </a:p>
          <a:p>
            <a:pPr algn="l"/>
            <a:r>
              <a:rPr lang="en-US" sz="3200" dirty="0">
                <a:solidFill>
                  <a:srgbClr val="FF0000"/>
                </a:solidFill>
              </a:rPr>
              <a:t>AND</a:t>
            </a:r>
          </a:p>
          <a:p>
            <a:pPr algn="l"/>
            <a:r>
              <a:rPr lang="en-US" sz="3200" dirty="0"/>
              <a:t>The disciples have a mass hallucination and imagine they see Jesus alive</a:t>
            </a:r>
          </a:p>
        </p:txBody>
      </p:sp>
      <p:sp>
        <p:nvSpPr>
          <p:cNvPr id="10" name="TextBox 9"/>
          <p:cNvSpPr txBox="1"/>
          <p:nvPr/>
        </p:nvSpPr>
        <p:spPr>
          <a:xfrm>
            <a:off x="5868144" y="2636912"/>
            <a:ext cx="3168352" cy="2062103"/>
          </a:xfrm>
          <a:prstGeom prst="rect">
            <a:avLst/>
          </a:prstGeom>
          <a:noFill/>
        </p:spPr>
        <p:txBody>
          <a:bodyPr wrap="square" rtlCol="0">
            <a:spAutoFit/>
          </a:bodyPr>
          <a:lstStyle/>
          <a:p>
            <a:pPr algn="l"/>
            <a:r>
              <a:rPr lang="en-US" sz="3200" dirty="0"/>
              <a:t>Two very unusual and unconnected things have to happen.</a:t>
            </a:r>
          </a:p>
        </p:txBody>
      </p:sp>
      <p:sp>
        <p:nvSpPr>
          <p:cNvPr id="3" name="Slide Number Placeholder 2"/>
          <p:cNvSpPr>
            <a:spLocks noGrp="1"/>
          </p:cNvSpPr>
          <p:nvPr>
            <p:ph type="sldNum" sz="quarter" idx="12"/>
          </p:nvPr>
        </p:nvSpPr>
        <p:spPr/>
        <p:txBody>
          <a:bodyPr/>
          <a:lstStyle/>
          <a:p>
            <a:pPr>
              <a:defRPr/>
            </a:pPr>
            <a:fld id="{E00C3DA0-2B77-4AC8-BCAE-6AFC3A45A48B}" type="slidenum">
              <a:rPr lang="en-GB" smtClean="0"/>
              <a:pPr>
                <a:defRPr/>
              </a:pPr>
              <a:t>41</a:t>
            </a:fld>
            <a:endParaRPr lang="en-GB"/>
          </a:p>
        </p:txBody>
      </p:sp>
    </p:spTree>
    <p:extLst>
      <p:ext uri="{BB962C8B-B14F-4D97-AF65-F5344CB8AC3E}">
        <p14:creationId xmlns:p14="http://schemas.microsoft.com/office/powerpoint/2010/main" val="3810323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a:t>Body </a:t>
            </a:r>
          </a:p>
          <a:p>
            <a:r>
              <a:rPr lang="en-US" sz="3200" dirty="0"/>
              <a:t>Not In </a:t>
            </a:r>
          </a:p>
          <a:p>
            <a:r>
              <a:rPr lang="en-US" sz="3200" dirty="0"/>
              <a:t>Tomb</a:t>
            </a:r>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a:t>Consequence</a:t>
            </a:r>
          </a:p>
        </p:txBody>
      </p:sp>
      <p:sp>
        <p:nvSpPr>
          <p:cNvPr id="8" name="TextBox 7"/>
          <p:cNvSpPr txBox="1"/>
          <p:nvPr/>
        </p:nvSpPr>
        <p:spPr>
          <a:xfrm>
            <a:off x="2555776" y="2708920"/>
            <a:ext cx="3168352" cy="1077218"/>
          </a:xfrm>
          <a:prstGeom prst="rect">
            <a:avLst/>
          </a:prstGeom>
          <a:noFill/>
        </p:spPr>
        <p:txBody>
          <a:bodyPr wrap="square" rtlCol="0">
            <a:spAutoFit/>
          </a:bodyPr>
          <a:lstStyle/>
          <a:p>
            <a:pPr algn="l"/>
            <a:r>
              <a:rPr lang="en-US" sz="3200" dirty="0"/>
              <a:t>Jesus is raised to life</a:t>
            </a:r>
          </a:p>
        </p:txBody>
      </p:sp>
      <p:sp>
        <p:nvSpPr>
          <p:cNvPr id="10" name="TextBox 9"/>
          <p:cNvSpPr txBox="1"/>
          <p:nvPr/>
        </p:nvSpPr>
        <p:spPr>
          <a:xfrm>
            <a:off x="5868144" y="2636912"/>
            <a:ext cx="3168352" cy="3539430"/>
          </a:xfrm>
          <a:prstGeom prst="rect">
            <a:avLst/>
          </a:prstGeom>
          <a:noFill/>
        </p:spPr>
        <p:txBody>
          <a:bodyPr wrap="square" rtlCol="0">
            <a:spAutoFit/>
          </a:bodyPr>
          <a:lstStyle/>
          <a:p>
            <a:pPr algn="l"/>
            <a:r>
              <a:rPr lang="en-US" sz="3200" dirty="0"/>
              <a:t>Disciples convinced that Jesus is God, lord of life and death. </a:t>
            </a:r>
          </a:p>
          <a:p>
            <a:pPr algn="l"/>
            <a:r>
              <a:rPr lang="en-US" sz="3200" dirty="0"/>
              <a:t>So they are fearless, and tell everyone! </a:t>
            </a:r>
          </a:p>
        </p:txBody>
      </p:sp>
      <p:sp>
        <p:nvSpPr>
          <p:cNvPr id="3" name="Rectangle 2"/>
          <p:cNvSpPr/>
          <p:nvPr/>
        </p:nvSpPr>
        <p:spPr>
          <a:xfrm>
            <a:off x="269776" y="4869160"/>
            <a:ext cx="4806280" cy="1569660"/>
          </a:xfrm>
          <a:prstGeom prst="rect">
            <a:avLst/>
          </a:prstGeom>
        </p:spPr>
        <p:txBody>
          <a:bodyPr wrap="square">
            <a:spAutoFit/>
          </a:bodyPr>
          <a:lstStyle/>
          <a:p>
            <a:pPr marL="342900" lvl="0" indent="-342900" algn="l" eaLnBrk="0" hangingPunct="0">
              <a:spcBef>
                <a:spcPct val="20000"/>
              </a:spcBef>
              <a:buFontTx/>
              <a:buChar char="•"/>
              <a:defRPr/>
            </a:pPr>
            <a:r>
              <a:rPr lang="en-GB" sz="3200" kern="0" dirty="0">
                <a:solidFill>
                  <a:srgbClr val="008000"/>
                </a:solidFill>
                <a:latin typeface="Times New Roman" charset="0"/>
              </a:rPr>
              <a:t>The most likely solution? The one which best explains the observations</a:t>
            </a:r>
          </a:p>
        </p:txBody>
      </p:sp>
      <p:sp>
        <p:nvSpPr>
          <p:cNvPr id="4" name="Slide Number Placeholder 3"/>
          <p:cNvSpPr>
            <a:spLocks noGrp="1"/>
          </p:cNvSpPr>
          <p:nvPr>
            <p:ph type="sldNum" sz="quarter" idx="12"/>
          </p:nvPr>
        </p:nvSpPr>
        <p:spPr/>
        <p:txBody>
          <a:bodyPr/>
          <a:lstStyle/>
          <a:p>
            <a:pPr>
              <a:defRPr/>
            </a:pPr>
            <a:fld id="{E00C3DA0-2B77-4AC8-BCAE-6AFC3A45A48B}" type="slidenum">
              <a:rPr lang="en-GB" smtClean="0"/>
              <a:pPr>
                <a:defRPr/>
              </a:pPr>
              <a:t>42</a:t>
            </a:fld>
            <a:endParaRPr lang="en-GB"/>
          </a:p>
        </p:txBody>
      </p:sp>
    </p:spTree>
    <p:extLst>
      <p:ext uri="{BB962C8B-B14F-4D97-AF65-F5344CB8AC3E}">
        <p14:creationId xmlns:p14="http://schemas.microsoft.com/office/powerpoint/2010/main" val="2679012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60350"/>
            <a:ext cx="7772400" cy="1143000"/>
          </a:xfrm>
        </p:spPr>
        <p:txBody>
          <a:bodyPr/>
          <a:lstStyle/>
          <a:p>
            <a:pPr>
              <a:defRPr/>
            </a:pPr>
            <a:r>
              <a:rPr lang="en-GB" dirty="0">
                <a:solidFill>
                  <a:srgbClr val="008000"/>
                </a:solidFill>
                <a:latin typeface="Times New Roman" charset="0"/>
                <a:cs typeface="+mj-cs"/>
              </a:rPr>
              <a:t>How I became a Christian</a:t>
            </a:r>
          </a:p>
        </p:txBody>
      </p:sp>
      <p:sp>
        <p:nvSpPr>
          <p:cNvPr id="21507" name="Rectangle 3"/>
          <p:cNvSpPr>
            <a:spLocks noGrp="1" noChangeArrowheads="1"/>
          </p:cNvSpPr>
          <p:nvPr>
            <p:ph type="body" sz="half" idx="1"/>
          </p:nvPr>
        </p:nvSpPr>
        <p:spPr>
          <a:xfrm>
            <a:off x="457200" y="1495425"/>
            <a:ext cx="4186238" cy="4248150"/>
          </a:xfrm>
        </p:spPr>
        <p:txBody>
          <a:bodyPr/>
          <a:lstStyle/>
          <a:p>
            <a:pPr>
              <a:defRPr/>
            </a:pPr>
            <a:r>
              <a:rPr lang="en-GB" sz="3200" dirty="0">
                <a:solidFill>
                  <a:srgbClr val="008000"/>
                </a:solidFill>
                <a:latin typeface="Times New Roman" charset="0"/>
                <a:cs typeface="+mn-cs"/>
              </a:rPr>
              <a:t>Evidence – not proof!</a:t>
            </a:r>
          </a:p>
          <a:p>
            <a:pPr>
              <a:defRPr/>
            </a:pPr>
            <a:r>
              <a:rPr lang="en-GB" sz="3200" dirty="0">
                <a:solidFill>
                  <a:srgbClr val="008000"/>
                </a:solidFill>
                <a:latin typeface="Times New Roman" charset="0"/>
                <a:cs typeface="+mn-cs"/>
              </a:rPr>
              <a:t>Science is about evidence not proof </a:t>
            </a:r>
          </a:p>
          <a:p>
            <a:pPr>
              <a:defRPr/>
            </a:pPr>
            <a:r>
              <a:rPr lang="en-GB" sz="3200" dirty="0">
                <a:solidFill>
                  <a:srgbClr val="008000"/>
                </a:solidFill>
                <a:latin typeface="Times New Roman" charset="0"/>
                <a:cs typeface="+mn-cs"/>
              </a:rPr>
              <a:t>Enough evidence </a:t>
            </a:r>
            <a:r>
              <a:rPr lang="en-GB" sz="3200" dirty="0">
                <a:solidFill>
                  <a:srgbClr val="008000"/>
                </a:solidFill>
                <a:latin typeface="Times New Roman" charset="0"/>
              </a:rPr>
              <a:t>that it is </a:t>
            </a:r>
            <a:r>
              <a:rPr lang="en-GB" sz="3200" dirty="0">
                <a:solidFill>
                  <a:srgbClr val="008000"/>
                </a:solidFill>
                <a:latin typeface="Times New Roman" charset="0"/>
                <a:cs typeface="+mn-cs"/>
              </a:rPr>
              <a:t>most likely true</a:t>
            </a:r>
          </a:p>
          <a:p>
            <a:pPr>
              <a:defRPr/>
            </a:pPr>
            <a:r>
              <a:rPr lang="en-GB" sz="3200" dirty="0">
                <a:solidFill>
                  <a:srgbClr val="008000"/>
                </a:solidFill>
                <a:latin typeface="Times New Roman" charset="0"/>
                <a:cs typeface="+mn-cs"/>
              </a:rPr>
              <a:t>I didn’t want </a:t>
            </a:r>
            <a:r>
              <a:rPr lang="en-GB" sz="3200" dirty="0">
                <a:solidFill>
                  <a:srgbClr val="008000"/>
                </a:solidFill>
                <a:latin typeface="Times New Roman" charset="0"/>
              </a:rPr>
              <a:t>Christianity</a:t>
            </a:r>
            <a:r>
              <a:rPr lang="en-GB" sz="3200" dirty="0">
                <a:solidFill>
                  <a:srgbClr val="008000"/>
                </a:solidFill>
                <a:latin typeface="Times New Roman" charset="0"/>
                <a:cs typeface="+mn-cs"/>
              </a:rPr>
              <a:t> to be true!!  </a:t>
            </a:r>
          </a:p>
        </p:txBody>
      </p:sp>
      <p:pic>
        <p:nvPicPr>
          <p:cNvPr id="38915" name="Picture 1"/>
          <p:cNvPicPr>
            <a:picLocks noChangeAspect="1"/>
          </p:cNvPicPr>
          <p:nvPr/>
        </p:nvPicPr>
        <p:blipFill>
          <a:blip r:embed="rId2">
            <a:extLst>
              <a:ext uri="{28A0092B-C50C-407E-A947-70E740481C1C}">
                <a14:useLocalDpi xmlns:a14="http://schemas.microsoft.com/office/drawing/2010/main" val="0"/>
              </a:ext>
            </a:extLst>
          </a:blip>
          <a:srcRect t="-2" b="19540"/>
          <a:stretch>
            <a:fillRect/>
          </a:stretch>
        </p:blipFill>
        <p:spPr bwMode="auto">
          <a:xfrm>
            <a:off x="5175250" y="1871663"/>
            <a:ext cx="3933825"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241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60350"/>
            <a:ext cx="7772400" cy="1143000"/>
          </a:xfrm>
        </p:spPr>
        <p:txBody>
          <a:bodyPr/>
          <a:lstStyle/>
          <a:p>
            <a:pPr>
              <a:defRPr/>
            </a:pPr>
            <a:r>
              <a:rPr lang="en-GB" dirty="0">
                <a:solidFill>
                  <a:srgbClr val="008000"/>
                </a:solidFill>
                <a:latin typeface="Times New Roman" charset="0"/>
                <a:cs typeface="+mj-cs"/>
              </a:rPr>
              <a:t>Christianity as a relationship</a:t>
            </a:r>
          </a:p>
        </p:txBody>
      </p:sp>
      <p:sp>
        <p:nvSpPr>
          <p:cNvPr id="21507" name="Rectangle 3"/>
          <p:cNvSpPr>
            <a:spLocks noGrp="1" noChangeArrowheads="1"/>
          </p:cNvSpPr>
          <p:nvPr>
            <p:ph type="body" sz="half" idx="1"/>
          </p:nvPr>
        </p:nvSpPr>
        <p:spPr>
          <a:xfrm>
            <a:off x="457200" y="1495425"/>
            <a:ext cx="8507413" cy="4248150"/>
          </a:xfrm>
        </p:spPr>
        <p:txBody>
          <a:bodyPr/>
          <a:lstStyle/>
          <a:p>
            <a:pPr>
              <a:defRPr/>
            </a:pPr>
            <a:r>
              <a:rPr lang="en-GB" sz="3200" dirty="0">
                <a:solidFill>
                  <a:srgbClr val="008000"/>
                </a:solidFill>
                <a:latin typeface="Times New Roman" charset="0"/>
                <a:cs typeface="+mn-cs"/>
              </a:rPr>
              <a:t>Not just intellectual assent to set of beliefs </a:t>
            </a:r>
          </a:p>
          <a:p>
            <a:pPr>
              <a:defRPr/>
            </a:pPr>
            <a:r>
              <a:rPr lang="en-GB" sz="3200" dirty="0">
                <a:solidFill>
                  <a:srgbClr val="008000"/>
                </a:solidFill>
                <a:latin typeface="Times New Roman" charset="0"/>
                <a:cs typeface="+mn-cs"/>
              </a:rPr>
              <a:t>Relationship with God – two way </a:t>
            </a:r>
          </a:p>
          <a:p>
            <a:pPr>
              <a:defRPr/>
            </a:pPr>
            <a:r>
              <a:rPr lang="en-GB" sz="3200" dirty="0">
                <a:solidFill>
                  <a:srgbClr val="008000"/>
                </a:solidFill>
                <a:latin typeface="Times New Roman" charset="0"/>
                <a:cs typeface="+mn-cs"/>
              </a:rPr>
              <a:t>This surprised me!! </a:t>
            </a:r>
          </a:p>
          <a:p>
            <a:pPr>
              <a:defRPr/>
            </a:pPr>
            <a:r>
              <a:rPr lang="en-GB" sz="3200" dirty="0" err="1">
                <a:solidFill>
                  <a:srgbClr val="008000"/>
                </a:solidFill>
                <a:latin typeface="Times New Roman" charset="0"/>
              </a:rPr>
              <a:t>Eg</a:t>
            </a:r>
            <a:r>
              <a:rPr lang="en-GB" sz="3200" dirty="0">
                <a:solidFill>
                  <a:srgbClr val="008000"/>
                </a:solidFill>
                <a:latin typeface="Times New Roman" charset="0"/>
              </a:rPr>
              <a:t> what to do at university – doctor (helps people) or astrophysicist (what I wanted to do)</a:t>
            </a:r>
          </a:p>
          <a:p>
            <a:pPr>
              <a:defRPr/>
            </a:pPr>
            <a:endParaRPr lang="en-GB" sz="3200" dirty="0">
              <a:solidFill>
                <a:srgbClr val="008000"/>
              </a:solidFill>
              <a:latin typeface="Times New Roman" charset="0"/>
              <a:cs typeface="+mn-cs"/>
            </a:endParaRPr>
          </a:p>
          <a:p>
            <a:pPr>
              <a:defRPr/>
            </a:pPr>
            <a:endParaRPr lang="en-GB" sz="3200" dirty="0">
              <a:solidFill>
                <a:srgbClr val="008000"/>
              </a:solidFill>
              <a:latin typeface="Times New Roman" charset="0"/>
              <a:cs typeface="+mn-cs"/>
            </a:endParaRPr>
          </a:p>
          <a:p>
            <a:pPr>
              <a:defRPr/>
            </a:pPr>
            <a:endParaRPr lang="en-GB" sz="3200" dirty="0">
              <a:solidFill>
                <a:srgbClr val="008000"/>
              </a:solidFill>
              <a:latin typeface="Times New Roman" charset="0"/>
              <a:cs typeface="+mn-cs"/>
            </a:endParaRPr>
          </a:p>
        </p:txBody>
      </p:sp>
    </p:spTree>
    <p:extLst>
      <p:ext uri="{BB962C8B-B14F-4D97-AF65-F5344CB8AC3E}">
        <p14:creationId xmlns:p14="http://schemas.microsoft.com/office/powerpoint/2010/main" val="4256294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51oVA8phH3L._BO2,204,203,200_PIsitb-sticker-v3-big,TopRight,0,-55_SX278_SY278_PIkin4,BottomRight,1,22_AA300_SH20_OU02_.jpg"/>
          <p:cNvPicPr>
            <a:picLocks noChangeAspect="1"/>
          </p:cNvPicPr>
          <p:nvPr/>
        </p:nvPicPr>
        <p:blipFill>
          <a:blip r:embed="rId2">
            <a:extLst>
              <a:ext uri="{28A0092B-C50C-407E-A947-70E740481C1C}">
                <a14:useLocalDpi xmlns:a14="http://schemas.microsoft.com/office/drawing/2010/main" val="0"/>
              </a:ext>
            </a:extLst>
          </a:blip>
          <a:srcRect l="19366" t="9644" r="19635" b="7028"/>
          <a:stretch>
            <a:fillRect/>
          </a:stretch>
        </p:blipFill>
        <p:spPr bwMode="auto">
          <a:xfrm>
            <a:off x="4391025" y="9525"/>
            <a:ext cx="4752975" cy="649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2"/>
          <p:cNvSpPr txBox="1">
            <a:spLocks noChangeArrowheads="1"/>
          </p:cNvSpPr>
          <p:nvPr/>
        </p:nvSpPr>
        <p:spPr bwMode="auto">
          <a:xfrm>
            <a:off x="323850" y="332656"/>
            <a:ext cx="3529013"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pPr>
            <a:r>
              <a:rPr lang="en-US" sz="3200" dirty="0">
                <a:solidFill>
                  <a:srgbClr val="008000"/>
                </a:solidFill>
              </a:rPr>
              <a:t>God was right and I did make a good astrophysicist</a:t>
            </a:r>
          </a:p>
          <a:p>
            <a:pPr algn="l" eaLnBrk="1" hangingPunct="1">
              <a:spcBef>
                <a:spcPct val="20000"/>
              </a:spcBef>
            </a:pPr>
            <a:endParaRPr lang="en-US" sz="3200" dirty="0">
              <a:solidFill>
                <a:srgbClr val="008000"/>
              </a:solidFill>
            </a:endParaRPr>
          </a:p>
          <a:p>
            <a:pPr algn="l" eaLnBrk="1" hangingPunct="1">
              <a:spcBef>
                <a:spcPct val="20000"/>
              </a:spcBef>
            </a:pPr>
            <a:r>
              <a:rPr lang="en-US" sz="3200" dirty="0">
                <a:solidFill>
                  <a:srgbClr val="008000"/>
                </a:solidFill>
              </a:rPr>
              <a:t>1</a:t>
            </a:r>
            <a:r>
              <a:rPr lang="en-US" sz="3200" baseline="30000" dirty="0">
                <a:solidFill>
                  <a:srgbClr val="008000"/>
                </a:solidFill>
              </a:rPr>
              <a:t>st</a:t>
            </a:r>
            <a:r>
              <a:rPr lang="en-US" sz="3200" dirty="0">
                <a:solidFill>
                  <a:srgbClr val="008000"/>
                </a:solidFill>
              </a:rPr>
              <a:t> woman full professor of astrophysics in Durham</a:t>
            </a:r>
          </a:p>
          <a:p>
            <a:pPr algn="l" eaLnBrk="1" hangingPunct="1">
              <a:spcBef>
                <a:spcPct val="20000"/>
              </a:spcBef>
            </a:pPr>
            <a:endParaRPr lang="en-US" sz="3200" dirty="0">
              <a:solidFill>
                <a:srgbClr val="008000"/>
              </a:solidFill>
            </a:endParaRPr>
          </a:p>
          <a:p>
            <a:pPr algn="l" eaLnBrk="1" hangingPunct="1">
              <a:spcBef>
                <a:spcPct val="20000"/>
              </a:spcBef>
            </a:pPr>
            <a:endParaRPr lang="en-US" sz="3200" dirty="0">
              <a:solidFill>
                <a:srgbClr val="008000"/>
              </a:solidFill>
            </a:endParaRPr>
          </a:p>
        </p:txBody>
      </p:sp>
    </p:spTree>
    <p:extLst>
      <p:ext uri="{BB962C8B-B14F-4D97-AF65-F5344CB8AC3E}">
        <p14:creationId xmlns:p14="http://schemas.microsoft.com/office/powerpoint/2010/main" val="111987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9512" y="260648"/>
            <a:ext cx="864096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Conclusions</a:t>
            </a:r>
          </a:p>
        </p:txBody>
      </p:sp>
      <p:sp>
        <p:nvSpPr>
          <p:cNvPr id="3" name="Rectangle 3"/>
          <p:cNvSpPr txBox="1">
            <a:spLocks noChangeArrowheads="1"/>
          </p:cNvSpPr>
          <p:nvPr/>
        </p:nvSpPr>
        <p:spPr>
          <a:xfrm>
            <a:off x="457200" y="1700808"/>
            <a:ext cx="836327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GB" dirty="0">
              <a:solidFill>
                <a:srgbClr val="008000"/>
              </a:solidFill>
              <a:latin typeface="Times New Roman" charset="0"/>
            </a:endParaRPr>
          </a:p>
        </p:txBody>
      </p:sp>
      <p:sp>
        <p:nvSpPr>
          <p:cNvPr id="5" name="Rectangle 3"/>
          <p:cNvSpPr txBox="1">
            <a:spLocks noChangeArrowheads="1"/>
          </p:cNvSpPr>
          <p:nvPr/>
        </p:nvSpPr>
        <p:spPr>
          <a:xfrm>
            <a:off x="395536" y="1340768"/>
            <a:ext cx="856895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If the physical universe is all there is then our lives have no significance against an eternity of future time in a universe of darkness.</a:t>
            </a:r>
          </a:p>
          <a:p>
            <a:pPr>
              <a:defRPr/>
            </a:pPr>
            <a:r>
              <a:rPr lang="en-GB" dirty="0">
                <a:solidFill>
                  <a:srgbClr val="006600"/>
                </a:solidFill>
                <a:latin typeface="Times New Roman" charset="0"/>
              </a:rPr>
              <a:t>There is evidence in Jesus that the physical universe is not all there is, that there is a God who loves us and calls us into relationship with him. Our lives, and our choices </a:t>
            </a:r>
            <a:r>
              <a:rPr lang="en-US" dirty="0">
                <a:solidFill>
                  <a:srgbClr val="006600"/>
                </a:solidFill>
              </a:rPr>
              <a:t>matter on a much larger canvas than this physical Universe, however infinite it may be in either time or space. </a:t>
            </a:r>
            <a:endParaRPr lang="en-GB" dirty="0">
              <a:solidFill>
                <a:srgbClr val="006600"/>
              </a:solidFill>
              <a:latin typeface="Times New Roman" charset="0"/>
            </a:endParaRPr>
          </a:p>
        </p:txBody>
      </p:sp>
    </p:spTree>
    <p:extLst>
      <p:ext uri="{BB962C8B-B14F-4D97-AF65-F5344CB8AC3E}">
        <p14:creationId xmlns:p14="http://schemas.microsoft.com/office/powerpoint/2010/main" val="1096247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txBox="1">
            <a:spLocks noChangeArrowheads="1"/>
          </p:cNvSpPr>
          <p:nvPr/>
        </p:nvSpPr>
        <p:spPr bwMode="auto">
          <a:xfrm>
            <a:off x="250825" y="1403350"/>
            <a:ext cx="8569647" cy="461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lgn="l" eaLnBrk="1" hangingPunct="1">
              <a:spcBef>
                <a:spcPct val="20000"/>
              </a:spcBef>
              <a:buFont typeface="Arial"/>
              <a:buChar char="•"/>
            </a:pPr>
            <a:r>
              <a:rPr lang="en-US" sz="3200" dirty="0">
                <a:solidFill>
                  <a:srgbClr val="008000"/>
                </a:solidFill>
              </a:rPr>
              <a:t>I’m also a potter!</a:t>
            </a:r>
          </a:p>
          <a:p>
            <a:pPr marL="457200" indent="-457200" algn="l" eaLnBrk="1" hangingPunct="1">
              <a:spcBef>
                <a:spcPct val="20000"/>
              </a:spcBef>
              <a:buFont typeface="Arial"/>
              <a:buChar char="•"/>
            </a:pPr>
            <a:r>
              <a:rPr lang="en-US" sz="3200" dirty="0">
                <a:solidFill>
                  <a:srgbClr val="008000"/>
                </a:solidFill>
              </a:rPr>
              <a:t>What (if anything!) do my pots reveal about me?</a:t>
            </a:r>
          </a:p>
        </p:txBody>
      </p:sp>
      <p:sp>
        <p:nvSpPr>
          <p:cNvPr id="3" name="Rectangle 2"/>
          <p:cNvSpPr txBox="1">
            <a:spLocks noChangeArrowheads="1"/>
          </p:cNvSpPr>
          <p:nvPr/>
        </p:nvSpPr>
        <p:spPr>
          <a:xfrm>
            <a:off x="0" y="260350"/>
            <a:ext cx="8964488"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dirty="0">
                <a:solidFill>
                  <a:srgbClr val="008000"/>
                </a:solidFill>
                <a:latin typeface="Times New Roman" charset="0"/>
              </a:rPr>
              <a:t>Understanding God through Nature? </a:t>
            </a:r>
          </a:p>
        </p:txBody>
      </p:sp>
      <p:pic>
        <p:nvPicPr>
          <p:cNvPr id="2" name="Picture 1" descr="11756535-stand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931224"/>
            <a:ext cx="5580112" cy="3801189"/>
          </a:xfrm>
          <a:prstGeom prst="rect">
            <a:avLst/>
          </a:prstGeom>
        </p:spPr>
      </p:pic>
    </p:spTree>
    <p:extLst>
      <p:ext uri="{BB962C8B-B14F-4D97-AF65-F5344CB8AC3E}">
        <p14:creationId xmlns:p14="http://schemas.microsoft.com/office/powerpoint/2010/main" val="1469056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txBox="1">
            <a:spLocks noChangeArrowheads="1"/>
          </p:cNvSpPr>
          <p:nvPr/>
        </p:nvSpPr>
        <p:spPr bwMode="auto">
          <a:xfrm>
            <a:off x="250825" y="1403350"/>
            <a:ext cx="4105151" cy="461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lgn="l" eaLnBrk="1" hangingPunct="1">
              <a:spcBef>
                <a:spcPct val="20000"/>
              </a:spcBef>
              <a:buFont typeface="Arial"/>
              <a:buChar char="•"/>
            </a:pPr>
            <a:r>
              <a:rPr lang="en-US" sz="3200" dirty="0">
                <a:solidFill>
                  <a:srgbClr val="008000"/>
                </a:solidFill>
              </a:rPr>
              <a:t>Probably they don</a:t>
            </a:r>
            <a:r>
              <a:rPr lang="fr-FR" sz="3200" dirty="0">
                <a:solidFill>
                  <a:srgbClr val="008000"/>
                </a:solidFill>
              </a:rPr>
              <a:t>’</a:t>
            </a:r>
            <a:r>
              <a:rPr lang="en-US" sz="3200" dirty="0">
                <a:solidFill>
                  <a:srgbClr val="008000"/>
                </a:solidFill>
              </a:rPr>
              <a:t>t tell you much!</a:t>
            </a:r>
          </a:p>
          <a:p>
            <a:pPr marL="457200" indent="-457200" algn="l" eaLnBrk="1" hangingPunct="1">
              <a:spcBef>
                <a:spcPct val="20000"/>
              </a:spcBef>
              <a:buFont typeface="Arial"/>
              <a:buChar char="•"/>
            </a:pPr>
            <a:r>
              <a:rPr lang="en-US" sz="3200" dirty="0">
                <a:solidFill>
                  <a:srgbClr val="008000"/>
                </a:solidFill>
              </a:rPr>
              <a:t>I think we should understand the world by experience and study of science and understand God by relationship with him and study of the bible</a:t>
            </a:r>
          </a:p>
        </p:txBody>
      </p:sp>
      <p:sp>
        <p:nvSpPr>
          <p:cNvPr id="3" name="Rectangle 2"/>
          <p:cNvSpPr txBox="1">
            <a:spLocks noChangeArrowheads="1"/>
          </p:cNvSpPr>
          <p:nvPr/>
        </p:nvSpPr>
        <p:spPr>
          <a:xfrm>
            <a:off x="108520" y="269776"/>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b="1" dirty="0">
                <a:solidFill>
                  <a:srgbClr val="008000"/>
                </a:solidFill>
                <a:latin typeface="Times New Roman" charset="0"/>
              </a:rPr>
              <a:t>Understanding God through science? </a:t>
            </a:r>
          </a:p>
        </p:txBody>
      </p:sp>
      <p:pic>
        <p:nvPicPr>
          <p:cNvPr id="4" name="Picture 3" descr="mypots1.jpg"/>
          <p:cNvPicPr>
            <a:picLocks noChangeAspect="1"/>
          </p:cNvPicPr>
          <p:nvPr/>
        </p:nvPicPr>
        <p:blipFill rotWithShape="1">
          <a:blip r:embed="rId2" cstate="print">
            <a:extLst>
              <a:ext uri="{28A0092B-C50C-407E-A947-70E740481C1C}">
                <a14:useLocalDpi xmlns:a14="http://schemas.microsoft.com/office/drawing/2010/main" val="0"/>
              </a:ext>
            </a:extLst>
          </a:blip>
          <a:srcRect l="29578" t="46953" r="23787" b="18069"/>
          <a:stretch/>
        </p:blipFill>
        <p:spPr>
          <a:xfrm>
            <a:off x="4572000" y="1556734"/>
            <a:ext cx="4464496" cy="4464654"/>
          </a:xfrm>
          <a:prstGeom prst="rect">
            <a:avLst/>
          </a:prstGeom>
        </p:spPr>
      </p:pic>
    </p:spTree>
    <p:extLst>
      <p:ext uri="{BB962C8B-B14F-4D97-AF65-F5344CB8AC3E}">
        <p14:creationId xmlns:p14="http://schemas.microsoft.com/office/powerpoint/2010/main" val="1652864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799" y="260350"/>
            <a:ext cx="8278813" cy="1143000"/>
          </a:xfrm>
        </p:spPr>
        <p:txBody>
          <a:bodyPr/>
          <a:lstStyle/>
          <a:p>
            <a:pPr>
              <a:defRPr/>
            </a:pPr>
            <a:r>
              <a:rPr lang="en-GB" dirty="0">
                <a:solidFill>
                  <a:srgbClr val="008000"/>
                </a:solidFill>
                <a:latin typeface="Times New Roman" charset="0"/>
              </a:rPr>
              <a:t>Can a scientist believe in miracles?</a:t>
            </a:r>
          </a:p>
        </p:txBody>
      </p:sp>
      <p:sp>
        <p:nvSpPr>
          <p:cNvPr id="21507" name="Rectangle 3"/>
          <p:cNvSpPr>
            <a:spLocks noGrp="1" noChangeArrowheads="1"/>
          </p:cNvSpPr>
          <p:nvPr>
            <p:ph type="body" sz="half" idx="1"/>
          </p:nvPr>
        </p:nvSpPr>
        <p:spPr>
          <a:xfrm>
            <a:off x="457200" y="1495425"/>
            <a:ext cx="8507413" cy="4248150"/>
          </a:xfrm>
        </p:spPr>
        <p:txBody>
          <a:bodyPr/>
          <a:lstStyle/>
          <a:p>
            <a:pPr>
              <a:defRPr/>
            </a:pPr>
            <a:r>
              <a:rPr lang="en-GB" sz="3200" dirty="0">
                <a:solidFill>
                  <a:srgbClr val="008000"/>
                </a:solidFill>
                <a:latin typeface="Times New Roman" charset="0"/>
              </a:rPr>
              <a:t>Yes and No</a:t>
            </a:r>
          </a:p>
          <a:p>
            <a:pPr>
              <a:defRPr/>
            </a:pPr>
            <a:r>
              <a:rPr lang="en-GB" sz="3200" dirty="0">
                <a:solidFill>
                  <a:srgbClr val="008000"/>
                </a:solidFill>
                <a:latin typeface="Times New Roman" charset="0"/>
              </a:rPr>
              <a:t>Yes: God made physical laws, so can break them if he chooses!</a:t>
            </a:r>
          </a:p>
          <a:p>
            <a:pPr>
              <a:defRPr/>
            </a:pPr>
            <a:r>
              <a:rPr lang="en-GB" sz="3200" dirty="0">
                <a:solidFill>
                  <a:srgbClr val="008000"/>
                </a:solidFill>
                <a:latin typeface="Times New Roman" charset="0"/>
              </a:rPr>
              <a:t>Jesus in the bible walks on water, heals the sick, and is raised from </a:t>
            </a:r>
            <a:r>
              <a:rPr lang="en-GB" sz="3200">
                <a:solidFill>
                  <a:srgbClr val="008000"/>
                </a:solidFill>
                <a:latin typeface="Times New Roman" charset="0"/>
              </a:rPr>
              <a:t>the dead!!</a:t>
            </a:r>
            <a:endParaRPr lang="en-GB" sz="3200" dirty="0">
              <a:solidFill>
                <a:srgbClr val="008000"/>
              </a:solidFill>
              <a:latin typeface="Times New Roman" charset="0"/>
            </a:endParaRPr>
          </a:p>
          <a:p>
            <a:pPr>
              <a:defRPr/>
            </a:pPr>
            <a:r>
              <a:rPr lang="en-GB" sz="3200" dirty="0">
                <a:solidFill>
                  <a:srgbClr val="008000"/>
                </a:solidFill>
                <a:latin typeface="Times New Roman" charset="0"/>
              </a:rPr>
              <a:t>Christians all over the world (including me!) will say he is living and active in our lives. </a:t>
            </a:r>
          </a:p>
          <a:p>
            <a:pPr>
              <a:defRPr/>
            </a:pPr>
            <a:endParaRPr lang="en-GB" sz="3200" dirty="0">
              <a:solidFill>
                <a:srgbClr val="008000"/>
              </a:solidFill>
              <a:latin typeface="Times New Roman" charset="0"/>
            </a:endParaRPr>
          </a:p>
        </p:txBody>
      </p:sp>
    </p:spTree>
    <p:extLst>
      <p:ext uri="{BB962C8B-B14F-4D97-AF65-F5344CB8AC3E}">
        <p14:creationId xmlns:p14="http://schemas.microsoft.com/office/powerpoint/2010/main" val="336439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9512" y="260648"/>
            <a:ext cx="864096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Significance: Christianity</a:t>
            </a:r>
          </a:p>
        </p:txBody>
      </p:sp>
      <p:sp>
        <p:nvSpPr>
          <p:cNvPr id="3" name="Rectangle 3"/>
          <p:cNvSpPr txBox="1">
            <a:spLocks noChangeArrowheads="1"/>
          </p:cNvSpPr>
          <p:nvPr/>
        </p:nvSpPr>
        <p:spPr>
          <a:xfrm>
            <a:off x="457200" y="1700808"/>
            <a:ext cx="836327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GB" dirty="0">
              <a:solidFill>
                <a:srgbClr val="008000"/>
              </a:solidFill>
              <a:latin typeface="Times New Roman" charset="0"/>
            </a:endParaRPr>
          </a:p>
        </p:txBody>
      </p:sp>
      <p:sp>
        <p:nvSpPr>
          <p:cNvPr id="5" name="Rectangle 3"/>
          <p:cNvSpPr txBox="1">
            <a:spLocks noChangeArrowheads="1"/>
          </p:cNvSpPr>
          <p:nvPr/>
        </p:nvSpPr>
        <p:spPr>
          <a:xfrm>
            <a:off x="395536" y="1628800"/>
            <a:ext cx="8568952"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8000"/>
                </a:solidFill>
                <a:latin typeface="Times New Roman" charset="0"/>
              </a:rPr>
              <a:t>For God so loved the world that he sent his one and only Son, that whoever believes in him shall not perish but have eternal life. John 3:16</a:t>
            </a:r>
            <a:endParaRPr lang="en-GB" dirty="0">
              <a:solidFill>
                <a:srgbClr val="FF0000"/>
              </a:solidFill>
              <a:latin typeface="Times New Roman" charset="0"/>
            </a:endParaRPr>
          </a:p>
          <a:p>
            <a:pPr>
              <a:defRPr/>
            </a:pPr>
            <a:r>
              <a:rPr lang="en-GB" dirty="0">
                <a:solidFill>
                  <a:srgbClr val="FF0000"/>
                </a:solidFill>
                <a:latin typeface="Times New Roman" charset="0"/>
              </a:rPr>
              <a:t>Our lives have eternal significance. The eternal, all powerful God who made the entire universe(s) was willing to lay down that power and be born as one of us and die for us, so we could know him.</a:t>
            </a:r>
          </a:p>
        </p:txBody>
      </p:sp>
    </p:spTree>
    <p:extLst>
      <p:ext uri="{BB962C8B-B14F-4D97-AF65-F5344CB8AC3E}">
        <p14:creationId xmlns:p14="http://schemas.microsoft.com/office/powerpoint/2010/main" val="2917494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513" y="260350"/>
            <a:ext cx="8785100" cy="1143000"/>
          </a:xfrm>
        </p:spPr>
        <p:txBody>
          <a:bodyPr/>
          <a:lstStyle/>
          <a:p>
            <a:pPr>
              <a:defRPr/>
            </a:pPr>
            <a:r>
              <a:rPr lang="en-GB" b="1" dirty="0">
                <a:solidFill>
                  <a:srgbClr val="008000"/>
                </a:solidFill>
                <a:latin typeface="Times New Roman" charset="0"/>
              </a:rPr>
              <a:t>Can a scientist believe in miracles?</a:t>
            </a:r>
          </a:p>
        </p:txBody>
      </p:sp>
      <p:sp>
        <p:nvSpPr>
          <p:cNvPr id="21507" name="Rectangle 3"/>
          <p:cNvSpPr>
            <a:spLocks noGrp="1" noChangeArrowheads="1"/>
          </p:cNvSpPr>
          <p:nvPr>
            <p:ph type="body" sz="half" idx="1"/>
          </p:nvPr>
        </p:nvSpPr>
        <p:spPr>
          <a:xfrm>
            <a:off x="457200" y="1495425"/>
            <a:ext cx="8507413" cy="4248150"/>
          </a:xfrm>
        </p:spPr>
        <p:txBody>
          <a:bodyPr/>
          <a:lstStyle/>
          <a:p>
            <a:pPr>
              <a:defRPr/>
            </a:pPr>
            <a:r>
              <a:rPr lang="en-GB" sz="3200" dirty="0">
                <a:solidFill>
                  <a:srgbClr val="008000"/>
                </a:solidFill>
                <a:latin typeface="Times New Roman" charset="0"/>
                <a:cs typeface="+mn-cs"/>
              </a:rPr>
              <a:t>No: Not as an answer to a scientific problem!</a:t>
            </a:r>
          </a:p>
          <a:p>
            <a:pPr>
              <a:defRPr/>
            </a:pPr>
            <a:r>
              <a:rPr lang="en-GB" sz="3200" dirty="0">
                <a:solidFill>
                  <a:srgbClr val="008000"/>
                </a:solidFill>
                <a:latin typeface="Times New Roman" charset="0"/>
              </a:rPr>
              <a:t>A science answer relates to the natural world – God is a supernatural being</a:t>
            </a:r>
          </a:p>
          <a:p>
            <a:pPr>
              <a:defRPr/>
            </a:pPr>
            <a:r>
              <a:rPr lang="en-GB" sz="3200" dirty="0">
                <a:solidFill>
                  <a:srgbClr val="008000"/>
                </a:solidFill>
                <a:latin typeface="Times New Roman" charset="0"/>
              </a:rPr>
              <a:t>For example, we don’t yet understand the beginning of life, or the beginning of the Universe, or human consciousness – so we could say ‘it must be God’ </a:t>
            </a:r>
          </a:p>
          <a:p>
            <a:pPr>
              <a:defRPr/>
            </a:pPr>
            <a:r>
              <a:rPr lang="en-GB" sz="3200" dirty="0">
                <a:solidFill>
                  <a:srgbClr val="008000"/>
                </a:solidFill>
                <a:latin typeface="Times New Roman" charset="0"/>
                <a:cs typeface="+mn-cs"/>
              </a:rPr>
              <a:t>But </a:t>
            </a:r>
            <a:r>
              <a:rPr lang="en-GB" sz="3200" dirty="0">
                <a:solidFill>
                  <a:srgbClr val="008000"/>
                </a:solidFill>
                <a:latin typeface="Times New Roman" charset="0"/>
              </a:rPr>
              <a:t>this </a:t>
            </a:r>
            <a:r>
              <a:rPr lang="en-GB" sz="3200" dirty="0">
                <a:solidFill>
                  <a:srgbClr val="008000"/>
                </a:solidFill>
                <a:latin typeface="Times New Roman" charset="0"/>
                <a:cs typeface="+mn-cs"/>
              </a:rPr>
              <a:t>places God only in the gaps in our knowledge – and as our knowledge grows the gaps shrink. Science seen as a threat to God!!</a:t>
            </a:r>
          </a:p>
          <a:p>
            <a:pPr>
              <a:defRPr/>
            </a:pPr>
            <a:endParaRPr lang="en-GB" sz="3200" dirty="0">
              <a:solidFill>
                <a:srgbClr val="008000"/>
              </a:solidFill>
              <a:latin typeface="Times New Roman" charset="0"/>
              <a:cs typeface="+mn-cs"/>
            </a:endParaRPr>
          </a:p>
          <a:p>
            <a:pPr marL="0" indent="0">
              <a:buNone/>
              <a:defRPr/>
            </a:pPr>
            <a:endParaRPr lang="en-GB" sz="3200" dirty="0">
              <a:solidFill>
                <a:srgbClr val="008000"/>
              </a:solidFill>
              <a:latin typeface="Times New Roman" charset="0"/>
              <a:cs typeface="+mn-cs"/>
            </a:endParaRPr>
          </a:p>
        </p:txBody>
      </p:sp>
    </p:spTree>
    <p:extLst>
      <p:ext uri="{BB962C8B-B14F-4D97-AF65-F5344CB8AC3E}">
        <p14:creationId xmlns:p14="http://schemas.microsoft.com/office/powerpoint/2010/main" val="1792945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5856" y="1340768"/>
            <a:ext cx="1728192" cy="4524315"/>
          </a:xfrm>
          <a:prstGeom prst="rect">
            <a:avLst/>
          </a:prstGeom>
          <a:noFill/>
        </p:spPr>
        <p:txBody>
          <a:bodyPr wrap="square" rtlCol="0">
            <a:spAutoFit/>
          </a:bodyPr>
          <a:lstStyle/>
          <a:p>
            <a:r>
              <a:rPr lang="en-US" sz="9600" dirty="0"/>
              <a:t>G</a:t>
            </a:r>
          </a:p>
          <a:p>
            <a:r>
              <a:rPr lang="en-US" sz="9600" dirty="0"/>
              <a:t>O </a:t>
            </a:r>
          </a:p>
          <a:p>
            <a:r>
              <a:rPr lang="en-US" sz="9600" dirty="0"/>
              <a:t>D</a:t>
            </a:r>
          </a:p>
        </p:txBody>
      </p:sp>
      <p:grpSp>
        <p:nvGrpSpPr>
          <p:cNvPr id="11" name="Group 10"/>
          <p:cNvGrpSpPr/>
          <p:nvPr/>
        </p:nvGrpSpPr>
        <p:grpSpPr>
          <a:xfrm>
            <a:off x="5292080" y="836712"/>
            <a:ext cx="3851920" cy="6018182"/>
            <a:chOff x="5292080" y="-29115"/>
            <a:chExt cx="3851920" cy="6884009"/>
          </a:xfrm>
        </p:grpSpPr>
        <p:pic>
          <p:nvPicPr>
            <p:cNvPr id="7" name="Picture 6" descr="Unknown-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4733994"/>
              <a:ext cx="3835400" cy="2120900"/>
            </a:xfrm>
            <a:prstGeom prst="rect">
              <a:avLst/>
            </a:prstGeom>
          </p:spPr>
        </p:pic>
        <p:pic>
          <p:nvPicPr>
            <p:cNvPr id="8" name="Picture 4" descr="CMB_Timeline75"/>
            <p:cNvPicPr>
              <a:picLocks noChangeAspect="1" noChangeArrowheads="1"/>
            </p:cNvPicPr>
            <p:nvPr/>
          </p:nvPicPr>
          <p:blipFill rotWithShape="1">
            <a:blip r:embed="rId3">
              <a:extLst>
                <a:ext uri="{28A0092B-C50C-407E-A947-70E740481C1C}">
                  <a14:useLocalDpi xmlns:a14="http://schemas.microsoft.com/office/drawing/2010/main" val="0"/>
                </a:ext>
              </a:extLst>
            </a:blip>
            <a:srcRect l="11207" t="13582" r="12351" b="14147"/>
            <a:stretch/>
          </p:blipFill>
          <p:spPr bwMode="auto">
            <a:xfrm>
              <a:off x="5308600" y="2122626"/>
              <a:ext cx="3835400" cy="2611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9115"/>
              <a:ext cx="3851920" cy="2301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TextBox 12"/>
          <p:cNvSpPr txBox="1"/>
          <p:nvPr/>
        </p:nvSpPr>
        <p:spPr>
          <a:xfrm>
            <a:off x="251520" y="1016144"/>
            <a:ext cx="2808312" cy="5509200"/>
          </a:xfrm>
          <a:prstGeom prst="rect">
            <a:avLst/>
          </a:prstGeom>
          <a:solidFill>
            <a:srgbClr val="FF0000"/>
          </a:solidFill>
        </p:spPr>
        <p:txBody>
          <a:bodyPr wrap="square" rtlCol="0">
            <a:spAutoFit/>
          </a:bodyPr>
          <a:lstStyle/>
          <a:p>
            <a:pPr algn="l"/>
            <a:r>
              <a:rPr lang="en-US" sz="3200" dirty="0"/>
              <a:t>All current science</a:t>
            </a:r>
          </a:p>
          <a:p>
            <a:pPr algn="l"/>
            <a:endParaRPr lang="en-US" sz="3200" dirty="0"/>
          </a:p>
          <a:p>
            <a:pPr algn="l"/>
            <a:r>
              <a:rPr lang="en-US" sz="3200" dirty="0"/>
              <a:t>Particle physics</a:t>
            </a:r>
          </a:p>
          <a:p>
            <a:pPr algn="l"/>
            <a:r>
              <a:rPr lang="en-US" sz="3200" dirty="0"/>
              <a:t>(small scales)</a:t>
            </a:r>
          </a:p>
          <a:p>
            <a:pPr algn="l"/>
            <a:endParaRPr lang="en-US" sz="3200" dirty="0"/>
          </a:p>
          <a:p>
            <a:pPr algn="l"/>
            <a:r>
              <a:rPr lang="en-US" sz="3200" dirty="0"/>
              <a:t>Big Bang</a:t>
            </a:r>
          </a:p>
          <a:p>
            <a:pPr algn="l"/>
            <a:r>
              <a:rPr lang="en-US" sz="3200" dirty="0"/>
              <a:t>(large scales)</a:t>
            </a:r>
          </a:p>
          <a:p>
            <a:pPr algn="l"/>
            <a:endParaRPr lang="en-US" sz="3200" dirty="0"/>
          </a:p>
          <a:p>
            <a:pPr algn="l"/>
            <a:r>
              <a:rPr lang="en-US" sz="3200" dirty="0"/>
              <a:t>Biology/chemistry</a:t>
            </a:r>
          </a:p>
        </p:txBody>
      </p:sp>
      <p:sp>
        <p:nvSpPr>
          <p:cNvPr id="2" name="Slide Number Placeholder 1"/>
          <p:cNvSpPr>
            <a:spLocks noGrp="1"/>
          </p:cNvSpPr>
          <p:nvPr>
            <p:ph type="sldNum" sz="quarter" idx="12"/>
          </p:nvPr>
        </p:nvSpPr>
        <p:spPr/>
        <p:txBody>
          <a:bodyPr/>
          <a:lstStyle/>
          <a:p>
            <a:pPr>
              <a:defRPr/>
            </a:pPr>
            <a:fld id="{6AE807D2-8D61-43BB-8F52-9E7B9F379A4A}" type="slidenum">
              <a:rPr lang="en-GB" smtClean="0"/>
              <a:pPr>
                <a:defRPr/>
              </a:pPr>
              <a:t>51</a:t>
            </a:fld>
            <a:endParaRPr lang="en-GB"/>
          </a:p>
        </p:txBody>
      </p:sp>
      <p:sp>
        <p:nvSpPr>
          <p:cNvPr id="14" name="TextBox 13"/>
          <p:cNvSpPr txBox="1"/>
          <p:nvPr/>
        </p:nvSpPr>
        <p:spPr>
          <a:xfrm>
            <a:off x="323528" y="116632"/>
            <a:ext cx="3960440" cy="584776"/>
          </a:xfrm>
          <a:prstGeom prst="rect">
            <a:avLst/>
          </a:prstGeom>
          <a:noFill/>
        </p:spPr>
        <p:txBody>
          <a:bodyPr wrap="square" rtlCol="0">
            <a:spAutoFit/>
          </a:bodyPr>
          <a:lstStyle/>
          <a:p>
            <a:r>
              <a:rPr lang="en-US" sz="3200" dirty="0"/>
              <a:t>What we understand</a:t>
            </a:r>
          </a:p>
        </p:txBody>
      </p:sp>
      <p:sp>
        <p:nvSpPr>
          <p:cNvPr id="15" name="TextBox 14"/>
          <p:cNvSpPr txBox="1"/>
          <p:nvPr/>
        </p:nvSpPr>
        <p:spPr>
          <a:xfrm>
            <a:off x="4499992" y="107920"/>
            <a:ext cx="4680520" cy="584776"/>
          </a:xfrm>
          <a:prstGeom prst="rect">
            <a:avLst/>
          </a:prstGeom>
          <a:noFill/>
        </p:spPr>
        <p:txBody>
          <a:bodyPr wrap="square" rtlCol="0">
            <a:spAutoFit/>
          </a:bodyPr>
          <a:lstStyle/>
          <a:p>
            <a:r>
              <a:rPr lang="en-US" sz="3200" dirty="0"/>
              <a:t>What we don’t understand</a:t>
            </a:r>
          </a:p>
        </p:txBody>
      </p:sp>
    </p:spTree>
    <p:extLst>
      <p:ext uri="{BB962C8B-B14F-4D97-AF65-F5344CB8AC3E}">
        <p14:creationId xmlns:p14="http://schemas.microsoft.com/office/powerpoint/2010/main" val="4109376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9952" y="2276872"/>
            <a:ext cx="1728192" cy="2308324"/>
          </a:xfrm>
          <a:prstGeom prst="rect">
            <a:avLst/>
          </a:prstGeom>
          <a:noFill/>
        </p:spPr>
        <p:txBody>
          <a:bodyPr wrap="square" rtlCol="0">
            <a:spAutoFit/>
          </a:bodyPr>
          <a:lstStyle/>
          <a:p>
            <a:r>
              <a:rPr lang="en-US" sz="4800" dirty="0"/>
              <a:t>G</a:t>
            </a:r>
          </a:p>
          <a:p>
            <a:r>
              <a:rPr lang="en-US" sz="4800" dirty="0"/>
              <a:t>O </a:t>
            </a:r>
          </a:p>
          <a:p>
            <a:r>
              <a:rPr lang="en-US" sz="4800" dirty="0"/>
              <a:t>D</a:t>
            </a:r>
          </a:p>
        </p:txBody>
      </p:sp>
      <p:sp>
        <p:nvSpPr>
          <p:cNvPr id="5" name="TextBox 4"/>
          <p:cNvSpPr txBox="1"/>
          <p:nvPr/>
        </p:nvSpPr>
        <p:spPr>
          <a:xfrm>
            <a:off x="323528" y="116632"/>
            <a:ext cx="3960440" cy="584776"/>
          </a:xfrm>
          <a:prstGeom prst="rect">
            <a:avLst/>
          </a:prstGeom>
          <a:noFill/>
        </p:spPr>
        <p:txBody>
          <a:bodyPr wrap="square" rtlCol="0">
            <a:spAutoFit/>
          </a:bodyPr>
          <a:lstStyle/>
          <a:p>
            <a:r>
              <a:rPr lang="en-US" sz="3200" dirty="0"/>
              <a:t>What we understand</a:t>
            </a:r>
          </a:p>
        </p:txBody>
      </p:sp>
      <p:grpSp>
        <p:nvGrpSpPr>
          <p:cNvPr id="11" name="Group 10"/>
          <p:cNvGrpSpPr/>
          <p:nvPr/>
        </p:nvGrpSpPr>
        <p:grpSpPr>
          <a:xfrm>
            <a:off x="5292080" y="836712"/>
            <a:ext cx="3851920" cy="6018182"/>
            <a:chOff x="5292080" y="-29115"/>
            <a:chExt cx="3851920" cy="6884009"/>
          </a:xfrm>
        </p:grpSpPr>
        <p:pic>
          <p:nvPicPr>
            <p:cNvPr id="7" name="Picture 6" descr="Unknown-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4733994"/>
              <a:ext cx="3835400" cy="2120900"/>
            </a:xfrm>
            <a:prstGeom prst="rect">
              <a:avLst/>
            </a:prstGeom>
          </p:spPr>
        </p:pic>
        <p:pic>
          <p:nvPicPr>
            <p:cNvPr id="8" name="Picture 4" descr="CMB_Timeline75"/>
            <p:cNvPicPr>
              <a:picLocks noChangeAspect="1" noChangeArrowheads="1"/>
            </p:cNvPicPr>
            <p:nvPr/>
          </p:nvPicPr>
          <p:blipFill rotWithShape="1">
            <a:blip r:embed="rId3">
              <a:extLst>
                <a:ext uri="{28A0092B-C50C-407E-A947-70E740481C1C}">
                  <a14:useLocalDpi xmlns:a14="http://schemas.microsoft.com/office/drawing/2010/main" val="0"/>
                </a:ext>
              </a:extLst>
            </a:blip>
            <a:srcRect l="11207" t="13582" r="12351" b="14147"/>
            <a:stretch/>
          </p:blipFill>
          <p:spPr bwMode="auto">
            <a:xfrm>
              <a:off x="5308600" y="2122626"/>
              <a:ext cx="3835400" cy="2611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9115"/>
              <a:ext cx="3851920" cy="2301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extBox 11"/>
          <p:cNvSpPr txBox="1"/>
          <p:nvPr/>
        </p:nvSpPr>
        <p:spPr>
          <a:xfrm>
            <a:off x="4499992" y="107920"/>
            <a:ext cx="4680520" cy="584776"/>
          </a:xfrm>
          <a:prstGeom prst="rect">
            <a:avLst/>
          </a:prstGeom>
          <a:noFill/>
        </p:spPr>
        <p:txBody>
          <a:bodyPr wrap="square" rtlCol="0">
            <a:spAutoFit/>
          </a:bodyPr>
          <a:lstStyle/>
          <a:p>
            <a:r>
              <a:rPr lang="en-US" sz="3200" dirty="0"/>
              <a:t>What we don’t understand</a:t>
            </a:r>
          </a:p>
        </p:txBody>
      </p:sp>
      <p:sp>
        <p:nvSpPr>
          <p:cNvPr id="13" name="TextBox 12"/>
          <p:cNvSpPr txBox="1"/>
          <p:nvPr/>
        </p:nvSpPr>
        <p:spPr>
          <a:xfrm>
            <a:off x="251520" y="1016144"/>
            <a:ext cx="4464496" cy="5509200"/>
          </a:xfrm>
          <a:prstGeom prst="rect">
            <a:avLst/>
          </a:prstGeom>
          <a:solidFill>
            <a:srgbClr val="FF0000"/>
          </a:solidFill>
        </p:spPr>
        <p:txBody>
          <a:bodyPr wrap="square" rtlCol="0">
            <a:spAutoFit/>
          </a:bodyPr>
          <a:lstStyle/>
          <a:p>
            <a:pPr algn="l"/>
            <a:r>
              <a:rPr lang="en-US" sz="3200" dirty="0"/>
              <a:t>Future</a:t>
            </a:r>
          </a:p>
          <a:p>
            <a:pPr algn="l"/>
            <a:r>
              <a:rPr lang="en-US" sz="3200" dirty="0"/>
              <a:t>science</a:t>
            </a:r>
          </a:p>
          <a:p>
            <a:pPr algn="l"/>
            <a:endParaRPr lang="en-US" sz="3200" dirty="0"/>
          </a:p>
          <a:p>
            <a:pPr algn="l"/>
            <a:r>
              <a:rPr lang="en-US" sz="3200" dirty="0"/>
              <a:t>Particle physics</a:t>
            </a:r>
          </a:p>
          <a:p>
            <a:pPr algn="l"/>
            <a:r>
              <a:rPr lang="en-US" sz="3200" dirty="0"/>
              <a:t>(small scales)</a:t>
            </a:r>
          </a:p>
          <a:p>
            <a:pPr algn="l"/>
            <a:endParaRPr lang="en-US" sz="3200" dirty="0"/>
          </a:p>
          <a:p>
            <a:pPr algn="l"/>
            <a:r>
              <a:rPr lang="en-US" sz="3200" dirty="0"/>
              <a:t>Big Bang</a:t>
            </a:r>
          </a:p>
          <a:p>
            <a:pPr algn="l"/>
            <a:r>
              <a:rPr lang="en-US" sz="3200" dirty="0"/>
              <a:t>(large scales)</a:t>
            </a:r>
          </a:p>
          <a:p>
            <a:pPr algn="l"/>
            <a:endParaRPr lang="en-US" sz="3200" dirty="0"/>
          </a:p>
          <a:p>
            <a:pPr algn="l"/>
            <a:r>
              <a:rPr lang="en-US" sz="3200" dirty="0"/>
              <a:t>Biology/</a:t>
            </a:r>
          </a:p>
          <a:p>
            <a:pPr algn="l"/>
            <a:r>
              <a:rPr lang="en-US" sz="3200" dirty="0"/>
              <a:t>chemistry</a:t>
            </a:r>
          </a:p>
        </p:txBody>
      </p:sp>
      <p:sp>
        <p:nvSpPr>
          <p:cNvPr id="2" name="Slide Number Placeholder 1"/>
          <p:cNvSpPr>
            <a:spLocks noGrp="1"/>
          </p:cNvSpPr>
          <p:nvPr>
            <p:ph type="sldNum" sz="quarter" idx="12"/>
          </p:nvPr>
        </p:nvSpPr>
        <p:spPr/>
        <p:txBody>
          <a:bodyPr/>
          <a:lstStyle/>
          <a:p>
            <a:pPr>
              <a:defRPr/>
            </a:pPr>
            <a:fld id="{6AE807D2-8D61-43BB-8F52-9E7B9F379A4A}" type="slidenum">
              <a:rPr lang="en-GB" smtClean="0"/>
              <a:pPr>
                <a:defRPr/>
              </a:pPr>
              <a:t>52</a:t>
            </a:fld>
            <a:endParaRPr lang="en-GB"/>
          </a:p>
        </p:txBody>
      </p:sp>
    </p:spTree>
    <p:extLst>
      <p:ext uri="{BB962C8B-B14F-4D97-AF65-F5344CB8AC3E}">
        <p14:creationId xmlns:p14="http://schemas.microsoft.com/office/powerpoint/2010/main" val="3782040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292080" y="836712"/>
            <a:ext cx="3851920" cy="6018182"/>
            <a:chOff x="5292080" y="-29115"/>
            <a:chExt cx="3851920" cy="6884009"/>
          </a:xfrm>
        </p:grpSpPr>
        <p:pic>
          <p:nvPicPr>
            <p:cNvPr id="7" name="Picture 6" descr="Unknown-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4733994"/>
              <a:ext cx="3835400" cy="2120900"/>
            </a:xfrm>
            <a:prstGeom prst="rect">
              <a:avLst/>
            </a:prstGeom>
          </p:spPr>
        </p:pic>
        <p:pic>
          <p:nvPicPr>
            <p:cNvPr id="8" name="Picture 4" descr="CMB_Timeline75"/>
            <p:cNvPicPr>
              <a:picLocks noChangeAspect="1" noChangeArrowheads="1"/>
            </p:cNvPicPr>
            <p:nvPr/>
          </p:nvPicPr>
          <p:blipFill rotWithShape="1">
            <a:blip r:embed="rId3">
              <a:extLst>
                <a:ext uri="{28A0092B-C50C-407E-A947-70E740481C1C}">
                  <a14:useLocalDpi xmlns:a14="http://schemas.microsoft.com/office/drawing/2010/main" val="0"/>
                </a:ext>
              </a:extLst>
            </a:blip>
            <a:srcRect l="11207" t="13582" r="12351" b="14147"/>
            <a:stretch/>
          </p:blipFill>
          <p:spPr bwMode="auto">
            <a:xfrm>
              <a:off x="5308600" y="2122626"/>
              <a:ext cx="3835400" cy="2611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9115"/>
              <a:ext cx="3851920" cy="2301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TextBox 12"/>
          <p:cNvSpPr txBox="1"/>
          <p:nvPr/>
        </p:nvSpPr>
        <p:spPr>
          <a:xfrm>
            <a:off x="251520" y="1016144"/>
            <a:ext cx="2808312" cy="5509200"/>
          </a:xfrm>
          <a:prstGeom prst="rect">
            <a:avLst/>
          </a:prstGeom>
          <a:solidFill>
            <a:srgbClr val="FF0000"/>
          </a:solidFill>
        </p:spPr>
        <p:txBody>
          <a:bodyPr wrap="square" rtlCol="0">
            <a:spAutoFit/>
          </a:bodyPr>
          <a:lstStyle/>
          <a:p>
            <a:pPr algn="l"/>
            <a:r>
              <a:rPr lang="en-US" sz="3200" dirty="0"/>
              <a:t>All current science</a:t>
            </a:r>
          </a:p>
          <a:p>
            <a:pPr algn="l"/>
            <a:endParaRPr lang="en-US" sz="3200" dirty="0"/>
          </a:p>
          <a:p>
            <a:pPr algn="l"/>
            <a:r>
              <a:rPr lang="en-US" sz="3200" dirty="0"/>
              <a:t>Particle physics</a:t>
            </a:r>
          </a:p>
          <a:p>
            <a:pPr algn="l"/>
            <a:r>
              <a:rPr lang="en-US" sz="3200" dirty="0"/>
              <a:t>(small scales)</a:t>
            </a:r>
          </a:p>
          <a:p>
            <a:pPr algn="l"/>
            <a:endParaRPr lang="en-US" sz="3200" dirty="0"/>
          </a:p>
          <a:p>
            <a:pPr algn="l"/>
            <a:r>
              <a:rPr lang="en-US" sz="3200" dirty="0"/>
              <a:t>Big Bang</a:t>
            </a:r>
          </a:p>
          <a:p>
            <a:pPr algn="l"/>
            <a:r>
              <a:rPr lang="en-US" sz="3200" dirty="0"/>
              <a:t>(large scales)</a:t>
            </a:r>
          </a:p>
          <a:p>
            <a:pPr algn="l"/>
            <a:endParaRPr lang="en-US" sz="3200" dirty="0"/>
          </a:p>
          <a:p>
            <a:pPr algn="l"/>
            <a:r>
              <a:rPr lang="en-US" sz="3200" dirty="0"/>
              <a:t>Biology/chemistry</a:t>
            </a:r>
          </a:p>
        </p:txBody>
      </p:sp>
      <p:sp>
        <p:nvSpPr>
          <p:cNvPr id="2" name="Rectangle 1"/>
          <p:cNvSpPr/>
          <p:nvPr/>
        </p:nvSpPr>
        <p:spPr>
          <a:xfrm rot="1074877">
            <a:off x="1204558" y="2658248"/>
            <a:ext cx="6289582" cy="1569660"/>
          </a:xfrm>
          <a:prstGeom prst="rect">
            <a:avLst/>
          </a:prstGeom>
          <a:noFill/>
          <a:effectLst>
            <a:glow rad="139700">
              <a:schemeClr val="accent2">
                <a:satMod val="175000"/>
                <a:alpha val="40000"/>
              </a:scheme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 O D</a:t>
            </a:r>
          </a:p>
        </p:txBody>
      </p:sp>
      <p:sp>
        <p:nvSpPr>
          <p:cNvPr id="15" name="Rectangle 14"/>
          <p:cNvSpPr/>
          <p:nvPr/>
        </p:nvSpPr>
        <p:spPr>
          <a:xfrm rot="1074877">
            <a:off x="-215720" y="4215917"/>
            <a:ext cx="6289582" cy="1569660"/>
          </a:xfrm>
          <a:prstGeom prst="rect">
            <a:avLst/>
          </a:prstGeom>
          <a:noFill/>
          <a:effectLst>
            <a:glow rad="139700">
              <a:schemeClr val="accent2">
                <a:satMod val="175000"/>
                <a:alpha val="40000"/>
              </a:scheme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 O D</a:t>
            </a:r>
          </a:p>
        </p:txBody>
      </p:sp>
      <p:sp>
        <p:nvSpPr>
          <p:cNvPr id="16" name="Rectangle 15"/>
          <p:cNvSpPr/>
          <p:nvPr/>
        </p:nvSpPr>
        <p:spPr>
          <a:xfrm rot="1074877">
            <a:off x="3018013" y="1261940"/>
            <a:ext cx="6289582" cy="1569660"/>
          </a:xfrm>
          <a:prstGeom prst="rect">
            <a:avLst/>
          </a:prstGeom>
          <a:noFill/>
          <a:effectLst>
            <a:glow rad="139700">
              <a:schemeClr val="accent2">
                <a:satMod val="175000"/>
                <a:alpha val="40000"/>
              </a:scheme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 O D</a:t>
            </a:r>
          </a:p>
        </p:txBody>
      </p:sp>
      <p:sp>
        <p:nvSpPr>
          <p:cNvPr id="3" name="Slide Number Placeholder 2"/>
          <p:cNvSpPr>
            <a:spLocks noGrp="1"/>
          </p:cNvSpPr>
          <p:nvPr>
            <p:ph type="sldNum" sz="quarter" idx="12"/>
          </p:nvPr>
        </p:nvSpPr>
        <p:spPr/>
        <p:txBody>
          <a:bodyPr/>
          <a:lstStyle/>
          <a:p>
            <a:pPr>
              <a:defRPr/>
            </a:pPr>
            <a:fld id="{6AE807D2-8D61-43BB-8F52-9E7B9F379A4A}" type="slidenum">
              <a:rPr lang="en-GB" smtClean="0"/>
              <a:pPr>
                <a:defRPr/>
              </a:pPr>
              <a:t>53</a:t>
            </a:fld>
            <a:endParaRPr lang="en-GB"/>
          </a:p>
        </p:txBody>
      </p:sp>
      <p:sp>
        <p:nvSpPr>
          <p:cNvPr id="14" name="TextBox 13"/>
          <p:cNvSpPr txBox="1"/>
          <p:nvPr/>
        </p:nvSpPr>
        <p:spPr>
          <a:xfrm>
            <a:off x="323528" y="116632"/>
            <a:ext cx="3960440" cy="584776"/>
          </a:xfrm>
          <a:prstGeom prst="rect">
            <a:avLst/>
          </a:prstGeom>
          <a:noFill/>
        </p:spPr>
        <p:txBody>
          <a:bodyPr wrap="square" rtlCol="0">
            <a:spAutoFit/>
          </a:bodyPr>
          <a:lstStyle/>
          <a:p>
            <a:r>
              <a:rPr lang="en-US" sz="3200" dirty="0"/>
              <a:t>What we understand</a:t>
            </a:r>
          </a:p>
        </p:txBody>
      </p:sp>
      <p:sp>
        <p:nvSpPr>
          <p:cNvPr id="17" name="TextBox 16"/>
          <p:cNvSpPr txBox="1"/>
          <p:nvPr/>
        </p:nvSpPr>
        <p:spPr>
          <a:xfrm>
            <a:off x="4499992" y="107920"/>
            <a:ext cx="4680520" cy="584776"/>
          </a:xfrm>
          <a:prstGeom prst="rect">
            <a:avLst/>
          </a:prstGeom>
          <a:noFill/>
        </p:spPr>
        <p:txBody>
          <a:bodyPr wrap="square" rtlCol="0">
            <a:spAutoFit/>
          </a:bodyPr>
          <a:lstStyle/>
          <a:p>
            <a:r>
              <a:rPr lang="en-US" sz="3200" dirty="0"/>
              <a:t>What we don’t understand</a:t>
            </a:r>
          </a:p>
        </p:txBody>
      </p:sp>
    </p:spTree>
    <p:extLst>
      <p:ext uri="{BB962C8B-B14F-4D97-AF65-F5344CB8AC3E}">
        <p14:creationId xmlns:p14="http://schemas.microsoft.com/office/powerpoint/2010/main" val="3929162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16632"/>
            <a:ext cx="3960440" cy="584776"/>
          </a:xfrm>
          <a:prstGeom prst="rect">
            <a:avLst/>
          </a:prstGeom>
          <a:noFill/>
        </p:spPr>
        <p:txBody>
          <a:bodyPr wrap="square" rtlCol="0">
            <a:spAutoFit/>
          </a:bodyPr>
          <a:lstStyle/>
          <a:p>
            <a:r>
              <a:rPr lang="en-US" sz="3200" dirty="0"/>
              <a:t>What we understand</a:t>
            </a:r>
          </a:p>
        </p:txBody>
      </p:sp>
      <p:grpSp>
        <p:nvGrpSpPr>
          <p:cNvPr id="11" name="Group 10"/>
          <p:cNvGrpSpPr/>
          <p:nvPr/>
        </p:nvGrpSpPr>
        <p:grpSpPr>
          <a:xfrm>
            <a:off x="5292080" y="836712"/>
            <a:ext cx="3851920" cy="6018182"/>
            <a:chOff x="5292080" y="-29115"/>
            <a:chExt cx="3851920" cy="6884009"/>
          </a:xfrm>
        </p:grpSpPr>
        <p:pic>
          <p:nvPicPr>
            <p:cNvPr id="7" name="Picture 6" descr="Unknown-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4733994"/>
              <a:ext cx="3835400" cy="2120900"/>
            </a:xfrm>
            <a:prstGeom prst="rect">
              <a:avLst/>
            </a:prstGeom>
          </p:spPr>
        </p:pic>
        <p:pic>
          <p:nvPicPr>
            <p:cNvPr id="8" name="Picture 4" descr="CMB_Timeline75"/>
            <p:cNvPicPr>
              <a:picLocks noChangeAspect="1" noChangeArrowheads="1"/>
            </p:cNvPicPr>
            <p:nvPr/>
          </p:nvPicPr>
          <p:blipFill rotWithShape="1">
            <a:blip r:embed="rId3">
              <a:extLst>
                <a:ext uri="{28A0092B-C50C-407E-A947-70E740481C1C}">
                  <a14:useLocalDpi xmlns:a14="http://schemas.microsoft.com/office/drawing/2010/main" val="0"/>
                </a:ext>
              </a:extLst>
            </a:blip>
            <a:srcRect l="11207" t="13582" r="12351" b="14147"/>
            <a:stretch/>
          </p:blipFill>
          <p:spPr bwMode="auto">
            <a:xfrm>
              <a:off x="5308600" y="2122626"/>
              <a:ext cx="3835400" cy="2611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9115"/>
              <a:ext cx="3851920" cy="2301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extBox 11"/>
          <p:cNvSpPr txBox="1"/>
          <p:nvPr/>
        </p:nvSpPr>
        <p:spPr>
          <a:xfrm>
            <a:off x="4499992" y="107920"/>
            <a:ext cx="4680520" cy="584776"/>
          </a:xfrm>
          <a:prstGeom prst="rect">
            <a:avLst/>
          </a:prstGeom>
          <a:noFill/>
        </p:spPr>
        <p:txBody>
          <a:bodyPr wrap="square" rtlCol="0">
            <a:spAutoFit/>
          </a:bodyPr>
          <a:lstStyle/>
          <a:p>
            <a:r>
              <a:rPr lang="en-US" sz="3200" dirty="0"/>
              <a:t>What we don’t understand</a:t>
            </a:r>
          </a:p>
        </p:txBody>
      </p:sp>
      <p:sp>
        <p:nvSpPr>
          <p:cNvPr id="13" name="TextBox 12"/>
          <p:cNvSpPr txBox="1"/>
          <p:nvPr/>
        </p:nvSpPr>
        <p:spPr>
          <a:xfrm>
            <a:off x="251520" y="1016144"/>
            <a:ext cx="4464496" cy="5509200"/>
          </a:xfrm>
          <a:prstGeom prst="rect">
            <a:avLst/>
          </a:prstGeom>
          <a:solidFill>
            <a:srgbClr val="FF0000"/>
          </a:solidFill>
        </p:spPr>
        <p:txBody>
          <a:bodyPr wrap="square" rtlCol="0">
            <a:spAutoFit/>
          </a:bodyPr>
          <a:lstStyle/>
          <a:p>
            <a:pPr algn="l"/>
            <a:r>
              <a:rPr lang="en-US" sz="3200" dirty="0"/>
              <a:t>Future </a:t>
            </a:r>
          </a:p>
          <a:p>
            <a:pPr algn="l"/>
            <a:r>
              <a:rPr lang="en-US" sz="3200" dirty="0"/>
              <a:t>Science</a:t>
            </a:r>
          </a:p>
          <a:p>
            <a:pPr algn="l"/>
            <a:endParaRPr lang="en-US" sz="3200" dirty="0"/>
          </a:p>
          <a:p>
            <a:pPr algn="l"/>
            <a:r>
              <a:rPr lang="en-US" sz="3200" dirty="0"/>
              <a:t>Particle physics</a:t>
            </a:r>
          </a:p>
          <a:p>
            <a:pPr algn="l"/>
            <a:r>
              <a:rPr lang="en-US" sz="3200" dirty="0"/>
              <a:t>(small scales)</a:t>
            </a:r>
          </a:p>
          <a:p>
            <a:pPr algn="l"/>
            <a:endParaRPr lang="en-US" sz="3200" dirty="0"/>
          </a:p>
          <a:p>
            <a:pPr algn="l"/>
            <a:r>
              <a:rPr lang="en-US" sz="3200" dirty="0"/>
              <a:t>Big Bang</a:t>
            </a:r>
          </a:p>
          <a:p>
            <a:pPr algn="l"/>
            <a:r>
              <a:rPr lang="en-US" sz="3200" dirty="0"/>
              <a:t>(large scales)</a:t>
            </a:r>
          </a:p>
          <a:p>
            <a:pPr algn="l"/>
            <a:endParaRPr lang="en-US" sz="3200" dirty="0"/>
          </a:p>
          <a:p>
            <a:pPr algn="l"/>
            <a:r>
              <a:rPr lang="en-US" sz="3200" dirty="0"/>
              <a:t>Biology/</a:t>
            </a:r>
          </a:p>
          <a:p>
            <a:pPr algn="l"/>
            <a:r>
              <a:rPr lang="en-US" sz="3200" dirty="0"/>
              <a:t>chemistry</a:t>
            </a:r>
          </a:p>
        </p:txBody>
      </p:sp>
      <p:sp>
        <p:nvSpPr>
          <p:cNvPr id="14" name="Rectangle 13"/>
          <p:cNvSpPr/>
          <p:nvPr/>
        </p:nvSpPr>
        <p:spPr>
          <a:xfrm rot="1074877">
            <a:off x="-215720" y="4215917"/>
            <a:ext cx="6289582" cy="1569660"/>
          </a:xfrm>
          <a:prstGeom prst="rect">
            <a:avLst/>
          </a:prstGeom>
          <a:noFill/>
          <a:effectLst>
            <a:glow rad="139700">
              <a:schemeClr val="accent2">
                <a:satMod val="175000"/>
                <a:alpha val="40000"/>
              </a:scheme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 O D</a:t>
            </a:r>
          </a:p>
        </p:txBody>
      </p:sp>
      <p:sp>
        <p:nvSpPr>
          <p:cNvPr id="15" name="Rectangle 14"/>
          <p:cNvSpPr/>
          <p:nvPr/>
        </p:nvSpPr>
        <p:spPr>
          <a:xfrm rot="1074877">
            <a:off x="3018013" y="1261940"/>
            <a:ext cx="6289582" cy="1569660"/>
          </a:xfrm>
          <a:prstGeom prst="rect">
            <a:avLst/>
          </a:prstGeom>
          <a:noFill/>
          <a:effectLst>
            <a:glow rad="139700">
              <a:schemeClr val="accent2">
                <a:satMod val="175000"/>
                <a:alpha val="40000"/>
              </a:scheme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 O D</a:t>
            </a:r>
          </a:p>
        </p:txBody>
      </p:sp>
      <p:sp>
        <p:nvSpPr>
          <p:cNvPr id="16" name="Rectangle 15"/>
          <p:cNvSpPr/>
          <p:nvPr/>
        </p:nvSpPr>
        <p:spPr>
          <a:xfrm rot="1074877">
            <a:off x="1204558" y="2658248"/>
            <a:ext cx="6289582" cy="1569660"/>
          </a:xfrm>
          <a:prstGeom prst="rect">
            <a:avLst/>
          </a:prstGeom>
          <a:noFill/>
          <a:effectLst>
            <a:glow rad="139700">
              <a:schemeClr val="accent2">
                <a:satMod val="175000"/>
                <a:alpha val="40000"/>
              </a:scheme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 O D</a:t>
            </a:r>
          </a:p>
        </p:txBody>
      </p:sp>
      <p:sp>
        <p:nvSpPr>
          <p:cNvPr id="2" name="Slide Number Placeholder 1"/>
          <p:cNvSpPr>
            <a:spLocks noGrp="1"/>
          </p:cNvSpPr>
          <p:nvPr>
            <p:ph type="sldNum" sz="quarter" idx="12"/>
          </p:nvPr>
        </p:nvSpPr>
        <p:spPr/>
        <p:txBody>
          <a:bodyPr/>
          <a:lstStyle/>
          <a:p>
            <a:pPr>
              <a:defRPr/>
            </a:pPr>
            <a:fld id="{6AE807D2-8D61-43BB-8F52-9E7B9F379A4A}" type="slidenum">
              <a:rPr lang="en-GB" smtClean="0"/>
              <a:pPr>
                <a:defRPr/>
              </a:pPr>
              <a:t>54</a:t>
            </a:fld>
            <a:endParaRPr lang="en-GB"/>
          </a:p>
        </p:txBody>
      </p:sp>
    </p:spTree>
    <p:extLst>
      <p:ext uri="{BB962C8B-B14F-4D97-AF65-F5344CB8AC3E}">
        <p14:creationId xmlns:p14="http://schemas.microsoft.com/office/powerpoint/2010/main" val="2343064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09051"/>
            <a:ext cx="8568952" cy="9448741"/>
          </a:xfrm>
          <a:prstGeom prst="rect">
            <a:avLst/>
          </a:prstGeom>
        </p:spPr>
        <p:txBody>
          <a:bodyPr wrap="square">
            <a:spAutoFit/>
          </a:bodyPr>
          <a:lstStyle/>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Big bang, a moment of creation</a:t>
            </a:r>
          </a:p>
          <a:p>
            <a:pPr marL="457200" indent="-457200" algn="l">
              <a:buFont typeface="Arial"/>
              <a:buChar char="•"/>
            </a:pPr>
            <a:r>
              <a:rPr lang="en-GB" sz="3200" dirty="0">
                <a:solidFill>
                  <a:srgbClr val="006600"/>
                </a:solidFill>
                <a:latin typeface="Times New Roman" charset="0"/>
              </a:rPr>
              <a:t>‘Why is there something rather than nothing?’</a:t>
            </a:r>
          </a:p>
          <a:p>
            <a:pPr marL="457200" indent="-457200" algn="l">
              <a:buFont typeface="Arial"/>
              <a:buChar char="•"/>
            </a:pPr>
            <a:r>
              <a:rPr lang="en-GB" sz="3200" dirty="0">
                <a:solidFill>
                  <a:srgbClr val="FF0000"/>
                </a:solidFill>
                <a:latin typeface="Times New Roman" charset="0"/>
              </a:rPr>
              <a:t>Quantum fluctuations</a:t>
            </a:r>
          </a:p>
          <a:p>
            <a:pPr marL="457200" indent="-457200" algn="l">
              <a:buFont typeface="Arial"/>
              <a:buChar char="•"/>
            </a:pPr>
            <a:endParaRPr lang="en-GB" sz="3200" dirty="0">
              <a:solidFill>
                <a:srgbClr val="FF0000"/>
              </a:solidFill>
              <a:latin typeface="Times New Roman" charset="0"/>
            </a:endParaRPr>
          </a:p>
          <a:p>
            <a:pPr marL="457200" indent="-457200" algn="l">
              <a:buFont typeface="Arial"/>
              <a:buChar char="•"/>
            </a:pPr>
            <a:r>
              <a:rPr lang="en-GB" sz="3200" dirty="0">
                <a:solidFill>
                  <a:srgbClr val="006600"/>
                </a:solidFill>
                <a:latin typeface="Times New Roman" charset="0"/>
              </a:rPr>
              <a:t>Fine-tuning of the Universe – ‘its almost as if the Universe knew we were coming’</a:t>
            </a:r>
          </a:p>
          <a:p>
            <a:pPr marL="457200" indent="-457200" algn="l">
              <a:buFont typeface="Arial"/>
              <a:buChar char="•"/>
            </a:pPr>
            <a:r>
              <a:rPr lang="en-GB" sz="3200" dirty="0">
                <a:solidFill>
                  <a:srgbClr val="FF0000"/>
                </a:solidFill>
                <a:latin typeface="Times New Roman" charset="0"/>
              </a:rPr>
              <a:t>Multiverse</a:t>
            </a:r>
          </a:p>
          <a:p>
            <a:pPr marL="457200" indent="-457200" algn="l">
              <a:buFont typeface="Arial"/>
              <a:buChar char="•"/>
            </a:pPr>
            <a:endParaRPr lang="en-GB" sz="3200" dirty="0">
              <a:solidFill>
                <a:srgbClr val="FF0000"/>
              </a:solidFill>
              <a:latin typeface="Times New Roman" charset="0"/>
            </a:endParaRPr>
          </a:p>
          <a:p>
            <a:pPr marL="457200" indent="-457200" algn="l">
              <a:buFont typeface="Arial"/>
              <a:buChar char="•"/>
            </a:pPr>
            <a:r>
              <a:rPr lang="en-GB" sz="3200" dirty="0">
                <a:solidFill>
                  <a:srgbClr val="006600"/>
                </a:solidFill>
                <a:latin typeface="Times New Roman" charset="0"/>
              </a:rPr>
              <a:t>Complexity of life – design: </a:t>
            </a:r>
            <a:r>
              <a:rPr lang="en-GB" sz="3200" dirty="0" err="1">
                <a:solidFill>
                  <a:srgbClr val="006600"/>
                </a:solidFill>
                <a:latin typeface="Times New Roman" charset="0"/>
              </a:rPr>
              <a:t>Paleys</a:t>
            </a:r>
            <a:r>
              <a:rPr lang="en-GB" sz="3200" dirty="0">
                <a:solidFill>
                  <a:srgbClr val="006600"/>
                </a:solidFill>
                <a:latin typeface="Times New Roman" charset="0"/>
              </a:rPr>
              <a:t> watchmaker</a:t>
            </a:r>
          </a:p>
          <a:p>
            <a:pPr marL="457200" indent="-457200" algn="l">
              <a:buFont typeface="Arial"/>
              <a:buChar char="•"/>
            </a:pPr>
            <a:r>
              <a:rPr lang="en-GB" sz="3200" dirty="0">
                <a:solidFill>
                  <a:srgbClr val="FF0000"/>
                </a:solidFill>
                <a:latin typeface="Times New Roman" charset="0"/>
              </a:rPr>
              <a:t>Evolution</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US" sz="3200" dirty="0"/>
          </a:p>
        </p:txBody>
      </p:sp>
      <p:sp>
        <p:nvSpPr>
          <p:cNvPr id="5" name="Rectangle 2"/>
          <p:cNvSpPr txBox="1">
            <a:spLocks noChangeArrowheads="1"/>
          </p:cNvSpPr>
          <p:nvPr/>
        </p:nvSpPr>
        <p:spPr bwMode="auto">
          <a:xfrm>
            <a:off x="107504" y="260648"/>
            <a:ext cx="892899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a:solidFill>
                  <a:srgbClr val="FF00FF"/>
                </a:solidFill>
              </a:rPr>
              <a:t>Science revealing God ? </a:t>
            </a:r>
          </a:p>
        </p:txBody>
      </p:sp>
    </p:spTree>
    <p:extLst>
      <p:ext uri="{BB962C8B-B14F-4D97-AF65-F5344CB8AC3E}">
        <p14:creationId xmlns:p14="http://schemas.microsoft.com/office/powerpoint/2010/main" val="919107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txBox="1">
            <a:spLocks noChangeArrowheads="1"/>
          </p:cNvSpPr>
          <p:nvPr/>
        </p:nvSpPr>
        <p:spPr bwMode="auto">
          <a:xfrm>
            <a:off x="250825" y="620713"/>
            <a:ext cx="8424863"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pPr>
            <a:r>
              <a:rPr lang="en-US" sz="3200" dirty="0">
                <a:solidFill>
                  <a:srgbClr val="008000"/>
                </a:solidFill>
              </a:rPr>
              <a:t>What (if anything!) does science reveal about the existence and nature of the Christian God  as revealed in the bible?</a:t>
            </a:r>
          </a:p>
          <a:p>
            <a:pPr algn="l" eaLnBrk="1" hangingPunct="1">
              <a:spcBef>
                <a:spcPct val="20000"/>
              </a:spcBef>
            </a:pPr>
            <a:endParaRPr lang="en-US" sz="3200" dirty="0">
              <a:solidFill>
                <a:srgbClr val="008000"/>
              </a:solidFill>
            </a:endParaRPr>
          </a:p>
          <a:p>
            <a:pPr algn="l" eaLnBrk="1" hangingPunct="1">
              <a:spcBef>
                <a:spcPct val="20000"/>
              </a:spcBef>
              <a:buFontTx/>
              <a:buAutoNum type="arabicParenR"/>
            </a:pPr>
            <a:r>
              <a:rPr lang="en-US" sz="3200" dirty="0">
                <a:solidFill>
                  <a:srgbClr val="008000"/>
                </a:solidFill>
              </a:rPr>
              <a:t> Enormous amount of evidence against 7 day literal interpretation of Genesis – but it doesn’t have to be read that way. </a:t>
            </a:r>
          </a:p>
          <a:p>
            <a:pPr algn="l" eaLnBrk="1" hangingPunct="1">
              <a:spcBef>
                <a:spcPct val="20000"/>
              </a:spcBef>
              <a:buFontTx/>
              <a:buAutoNum type="arabicParenR"/>
            </a:pPr>
            <a:endParaRPr lang="en-US" sz="3200" dirty="0">
              <a:solidFill>
                <a:srgbClr val="008000"/>
              </a:solidFill>
            </a:endParaRPr>
          </a:p>
          <a:p>
            <a:pPr algn="l" eaLnBrk="1" hangingPunct="1">
              <a:spcBef>
                <a:spcPct val="20000"/>
              </a:spcBef>
            </a:pPr>
            <a:r>
              <a:rPr lang="en-US" sz="3200" dirty="0">
                <a:solidFill>
                  <a:srgbClr val="008000"/>
                </a:solidFill>
              </a:rPr>
              <a:t>How do we interpret the bible ?</a:t>
            </a:r>
          </a:p>
        </p:txBody>
      </p:sp>
    </p:spTree>
    <p:extLst>
      <p:ext uri="{BB962C8B-B14F-4D97-AF65-F5344CB8AC3E}">
        <p14:creationId xmlns:p14="http://schemas.microsoft.com/office/powerpoint/2010/main" val="3047532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Who are you??</a:t>
            </a:r>
          </a:p>
        </p:txBody>
      </p:sp>
      <p:sp>
        <p:nvSpPr>
          <p:cNvPr id="3" name="Oval 2"/>
          <p:cNvSpPr/>
          <p:nvPr/>
        </p:nvSpPr>
        <p:spPr bwMode="auto">
          <a:xfrm>
            <a:off x="323528" y="1412776"/>
            <a:ext cx="3384376" cy="3240360"/>
          </a:xfrm>
          <a:prstGeom prst="ellipse">
            <a:avLst/>
          </a:prstGeom>
          <a:solidFill>
            <a:schemeClr val="accent1">
              <a:lumMod val="60000"/>
              <a:lumOff val="40000"/>
              <a:alpha val="20000"/>
            </a:schemeClr>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a:xfrm>
            <a:off x="768997" y="2204864"/>
            <a:ext cx="2448272" cy="1569660"/>
          </a:xfrm>
          <a:prstGeom prst="rect">
            <a:avLst/>
          </a:prstGeom>
          <a:noFill/>
        </p:spPr>
        <p:txBody>
          <a:bodyPr wrap="square" rtlCol="0">
            <a:spAutoFit/>
          </a:bodyPr>
          <a:lstStyle/>
          <a:p>
            <a:r>
              <a:rPr lang="en-US" sz="3200" dirty="0"/>
              <a:t>Neither scientist, nor Christian</a:t>
            </a:r>
          </a:p>
        </p:txBody>
      </p:sp>
      <p:sp>
        <p:nvSpPr>
          <p:cNvPr id="6" name="Oval 5"/>
          <p:cNvSpPr/>
          <p:nvPr/>
        </p:nvSpPr>
        <p:spPr bwMode="auto">
          <a:xfrm>
            <a:off x="3205195" y="3774524"/>
            <a:ext cx="3384376" cy="3240360"/>
          </a:xfrm>
          <a:prstGeom prst="ellipse">
            <a:avLst/>
          </a:prstGeom>
          <a:solidFill>
            <a:srgbClr val="FF00FF">
              <a:alpha val="20000"/>
            </a:srgbClr>
          </a:solidFill>
          <a:ln w="381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3638291" y="4785538"/>
            <a:ext cx="2448272" cy="1077218"/>
          </a:xfrm>
          <a:prstGeom prst="rect">
            <a:avLst/>
          </a:prstGeom>
          <a:noFill/>
        </p:spPr>
        <p:txBody>
          <a:bodyPr wrap="square" rtlCol="0">
            <a:spAutoFit/>
          </a:bodyPr>
          <a:lstStyle/>
          <a:p>
            <a:r>
              <a:rPr lang="en-US" sz="3200" dirty="0"/>
              <a:t>Christian, and scientist</a:t>
            </a:r>
          </a:p>
        </p:txBody>
      </p:sp>
      <p:sp>
        <p:nvSpPr>
          <p:cNvPr id="8" name="Oval 7"/>
          <p:cNvSpPr/>
          <p:nvPr/>
        </p:nvSpPr>
        <p:spPr bwMode="auto">
          <a:xfrm>
            <a:off x="395536" y="3774524"/>
            <a:ext cx="3384376" cy="3240360"/>
          </a:xfrm>
          <a:prstGeom prst="ellipse">
            <a:avLst/>
          </a:prstGeom>
          <a:solidFill>
            <a:srgbClr val="3366FF">
              <a:alpha val="20000"/>
            </a:srgbClr>
          </a:solidFill>
          <a:ln w="38100" cap="flat" cmpd="sng" algn="ctr">
            <a:solidFill>
              <a:srgbClr val="3366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768997" y="4782636"/>
            <a:ext cx="2448272" cy="1077218"/>
          </a:xfrm>
          <a:prstGeom prst="rect">
            <a:avLst/>
          </a:prstGeom>
          <a:noFill/>
        </p:spPr>
        <p:txBody>
          <a:bodyPr wrap="square" rtlCol="0">
            <a:spAutoFit/>
          </a:bodyPr>
          <a:lstStyle/>
          <a:p>
            <a:r>
              <a:rPr lang="en-US" sz="3200" dirty="0"/>
              <a:t>Scientist, not a Christian</a:t>
            </a:r>
          </a:p>
        </p:txBody>
      </p:sp>
      <p:sp>
        <p:nvSpPr>
          <p:cNvPr id="10" name="Oval 9"/>
          <p:cNvSpPr/>
          <p:nvPr/>
        </p:nvSpPr>
        <p:spPr bwMode="auto">
          <a:xfrm>
            <a:off x="6012160" y="3717032"/>
            <a:ext cx="3384376" cy="3240360"/>
          </a:xfrm>
          <a:prstGeom prst="ellipse">
            <a:avLst/>
          </a:prstGeom>
          <a:solidFill>
            <a:srgbClr val="FF0000">
              <a:alpha val="20000"/>
            </a:srgbClr>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6444208" y="4797152"/>
            <a:ext cx="2448272" cy="1077218"/>
          </a:xfrm>
          <a:prstGeom prst="rect">
            <a:avLst/>
          </a:prstGeom>
          <a:noFill/>
        </p:spPr>
        <p:txBody>
          <a:bodyPr wrap="square" rtlCol="0">
            <a:spAutoFit/>
          </a:bodyPr>
          <a:lstStyle/>
          <a:p>
            <a:r>
              <a:rPr lang="en-US" sz="3200" dirty="0"/>
              <a:t>Christian, not a scientist</a:t>
            </a:r>
          </a:p>
        </p:txBody>
      </p:sp>
      <p:sp>
        <p:nvSpPr>
          <p:cNvPr id="12" name="Rectangle 3"/>
          <p:cNvSpPr txBox="1">
            <a:spLocks noChangeArrowheads="1"/>
          </p:cNvSpPr>
          <p:nvPr/>
        </p:nvSpPr>
        <p:spPr>
          <a:xfrm>
            <a:off x="3995936" y="1477959"/>
            <a:ext cx="5184576" cy="23042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Questions different</a:t>
            </a:r>
          </a:p>
          <a:p>
            <a:pPr>
              <a:defRPr/>
            </a:pPr>
            <a:r>
              <a:rPr lang="en-GB" dirty="0">
                <a:solidFill>
                  <a:srgbClr val="006600"/>
                </a:solidFill>
                <a:latin typeface="Times New Roman" charset="0"/>
              </a:rPr>
              <a:t>Perspectives different even if questions are same!</a:t>
            </a:r>
          </a:p>
          <a:p>
            <a:pPr>
              <a:defRPr/>
            </a:pPr>
            <a:endParaRPr lang="en-GB" dirty="0">
              <a:solidFill>
                <a:srgbClr val="006600"/>
              </a:solidFill>
              <a:latin typeface="Times New Roman" charset="0"/>
            </a:endParaRPr>
          </a:p>
          <a:p>
            <a:pPr>
              <a:defRPr/>
            </a:pPr>
            <a:endParaRPr lang="en-GB" dirty="0">
              <a:solidFill>
                <a:srgbClr val="006600"/>
              </a:solidFill>
              <a:latin typeface="Times New Roman" charset="0"/>
            </a:endParaRPr>
          </a:p>
          <a:p>
            <a:pPr>
              <a:defRPr/>
            </a:pPr>
            <a:endParaRPr lang="en-GB" dirty="0">
              <a:solidFill>
                <a:srgbClr val="006600"/>
              </a:solidFill>
              <a:latin typeface="Times New Roman" charset="0"/>
            </a:endParaRPr>
          </a:p>
        </p:txBody>
      </p:sp>
    </p:spTree>
    <p:extLst>
      <p:ext uri="{BB962C8B-B14F-4D97-AF65-F5344CB8AC3E}">
        <p14:creationId xmlns:p14="http://schemas.microsoft.com/office/powerpoint/2010/main" val="4201546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Bible has to address all these audiences and much more….</a:t>
            </a:r>
          </a:p>
        </p:txBody>
      </p:sp>
      <p:sp>
        <p:nvSpPr>
          <p:cNvPr id="3" name="Oval 2"/>
          <p:cNvSpPr/>
          <p:nvPr/>
        </p:nvSpPr>
        <p:spPr bwMode="auto">
          <a:xfrm>
            <a:off x="323528" y="1412776"/>
            <a:ext cx="3384376" cy="3240360"/>
          </a:xfrm>
          <a:prstGeom prst="ellipse">
            <a:avLst/>
          </a:prstGeom>
          <a:solidFill>
            <a:schemeClr val="accent1">
              <a:lumMod val="60000"/>
              <a:lumOff val="40000"/>
              <a:alpha val="20000"/>
            </a:schemeClr>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a:xfrm>
            <a:off x="768997" y="2060848"/>
            <a:ext cx="2448272" cy="1569660"/>
          </a:xfrm>
          <a:prstGeom prst="rect">
            <a:avLst/>
          </a:prstGeom>
          <a:noFill/>
        </p:spPr>
        <p:txBody>
          <a:bodyPr wrap="square" rtlCol="0">
            <a:spAutoFit/>
          </a:bodyPr>
          <a:lstStyle/>
          <a:p>
            <a:r>
              <a:rPr lang="en-US" sz="3200" dirty="0"/>
              <a:t>All ages</a:t>
            </a:r>
          </a:p>
          <a:p>
            <a:r>
              <a:rPr lang="en-US" sz="3200" dirty="0"/>
              <a:t>Children/adults/seniors</a:t>
            </a:r>
          </a:p>
        </p:txBody>
      </p:sp>
      <p:sp>
        <p:nvSpPr>
          <p:cNvPr id="6" name="Oval 5"/>
          <p:cNvSpPr/>
          <p:nvPr/>
        </p:nvSpPr>
        <p:spPr bwMode="auto">
          <a:xfrm>
            <a:off x="3205195" y="3774524"/>
            <a:ext cx="3384376" cy="3240360"/>
          </a:xfrm>
          <a:prstGeom prst="ellipse">
            <a:avLst/>
          </a:prstGeom>
          <a:solidFill>
            <a:srgbClr val="FF00FF">
              <a:alpha val="20000"/>
            </a:srgbClr>
          </a:solidFill>
          <a:ln w="381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3638291" y="4581128"/>
            <a:ext cx="2448272" cy="1569660"/>
          </a:xfrm>
          <a:prstGeom prst="rect">
            <a:avLst/>
          </a:prstGeom>
          <a:noFill/>
        </p:spPr>
        <p:txBody>
          <a:bodyPr wrap="square" rtlCol="0">
            <a:spAutoFit/>
          </a:bodyPr>
          <a:lstStyle/>
          <a:p>
            <a:r>
              <a:rPr lang="en-US" sz="3200" dirty="0"/>
              <a:t>All centuries</a:t>
            </a:r>
          </a:p>
          <a:p>
            <a:r>
              <a:rPr lang="en-US" sz="3200" dirty="0"/>
              <a:t>different technologies</a:t>
            </a:r>
          </a:p>
        </p:txBody>
      </p:sp>
      <p:sp>
        <p:nvSpPr>
          <p:cNvPr id="8" name="Oval 7"/>
          <p:cNvSpPr/>
          <p:nvPr/>
        </p:nvSpPr>
        <p:spPr bwMode="auto">
          <a:xfrm>
            <a:off x="395536" y="3774524"/>
            <a:ext cx="3384376" cy="3240360"/>
          </a:xfrm>
          <a:prstGeom prst="ellipse">
            <a:avLst/>
          </a:prstGeom>
          <a:solidFill>
            <a:srgbClr val="3366FF">
              <a:alpha val="20000"/>
            </a:srgbClr>
          </a:solidFill>
          <a:ln w="38100" cap="flat" cmpd="sng" algn="ctr">
            <a:solidFill>
              <a:srgbClr val="3366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Oval 9"/>
          <p:cNvSpPr/>
          <p:nvPr/>
        </p:nvSpPr>
        <p:spPr bwMode="auto">
          <a:xfrm>
            <a:off x="6012160" y="3717032"/>
            <a:ext cx="3384376" cy="3240360"/>
          </a:xfrm>
          <a:prstGeom prst="ellipse">
            <a:avLst/>
          </a:prstGeom>
          <a:solidFill>
            <a:srgbClr val="FF0000">
              <a:alpha val="20000"/>
            </a:srgbClr>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6444208" y="4797152"/>
            <a:ext cx="2448272" cy="584776"/>
          </a:xfrm>
          <a:prstGeom prst="rect">
            <a:avLst/>
          </a:prstGeom>
          <a:noFill/>
        </p:spPr>
        <p:txBody>
          <a:bodyPr wrap="square" rtlCol="0">
            <a:spAutoFit/>
          </a:bodyPr>
          <a:lstStyle/>
          <a:p>
            <a:r>
              <a:rPr lang="en-US" sz="3200" dirty="0"/>
              <a:t>All IQs</a:t>
            </a:r>
          </a:p>
        </p:txBody>
      </p:sp>
      <p:sp>
        <p:nvSpPr>
          <p:cNvPr id="12" name="Rectangle 3"/>
          <p:cNvSpPr txBox="1">
            <a:spLocks noChangeArrowheads="1"/>
          </p:cNvSpPr>
          <p:nvPr/>
        </p:nvSpPr>
        <p:spPr>
          <a:xfrm>
            <a:off x="3851920" y="1628800"/>
            <a:ext cx="5184576" cy="23042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One book (collection) to speak to all people &amp; times</a:t>
            </a:r>
          </a:p>
          <a:p>
            <a:pPr>
              <a:defRPr/>
            </a:pPr>
            <a:r>
              <a:rPr lang="en-GB" dirty="0">
                <a:solidFill>
                  <a:srgbClr val="006600"/>
                </a:solidFill>
                <a:latin typeface="Times New Roman" charset="0"/>
              </a:rPr>
              <a:t>Poetry, allegory, history, eyewitness accounts</a:t>
            </a:r>
          </a:p>
        </p:txBody>
      </p:sp>
      <p:sp>
        <p:nvSpPr>
          <p:cNvPr id="13" name="TextBox 12"/>
          <p:cNvSpPr txBox="1"/>
          <p:nvPr/>
        </p:nvSpPr>
        <p:spPr>
          <a:xfrm>
            <a:off x="921397" y="4828803"/>
            <a:ext cx="2448272" cy="1569660"/>
          </a:xfrm>
          <a:prstGeom prst="rect">
            <a:avLst/>
          </a:prstGeom>
          <a:noFill/>
        </p:spPr>
        <p:txBody>
          <a:bodyPr wrap="square" rtlCol="0">
            <a:spAutoFit/>
          </a:bodyPr>
          <a:lstStyle/>
          <a:p>
            <a:r>
              <a:rPr lang="en-US" sz="3200" dirty="0"/>
              <a:t>All nationalities/cultures</a:t>
            </a:r>
          </a:p>
        </p:txBody>
      </p:sp>
    </p:spTree>
    <p:extLst>
      <p:ext uri="{BB962C8B-B14F-4D97-AF65-F5344CB8AC3E}">
        <p14:creationId xmlns:p14="http://schemas.microsoft.com/office/powerpoint/2010/main" val="2062371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420888"/>
            <a:ext cx="9144000" cy="443711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Bible has to address all these and more so it uses lots of different ways….</a:t>
            </a:r>
          </a:p>
        </p:txBody>
      </p:sp>
      <p:sp>
        <p:nvSpPr>
          <p:cNvPr id="12" name="Rectangle 3"/>
          <p:cNvSpPr txBox="1">
            <a:spLocks noChangeArrowheads="1"/>
          </p:cNvSpPr>
          <p:nvPr/>
        </p:nvSpPr>
        <p:spPr>
          <a:xfrm>
            <a:off x="6911752" y="3993828"/>
            <a:ext cx="2232248" cy="266429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GB" dirty="0">
                <a:solidFill>
                  <a:srgbClr val="FF0000"/>
                </a:solidFill>
                <a:latin typeface="Times New Roman" charset="0"/>
              </a:rPr>
              <a:t>Poetry </a:t>
            </a:r>
          </a:p>
          <a:p>
            <a:pPr marL="0" indent="0">
              <a:buNone/>
              <a:defRPr/>
            </a:pPr>
            <a:r>
              <a:rPr lang="en-GB" dirty="0">
                <a:solidFill>
                  <a:srgbClr val="FFFF00"/>
                </a:solidFill>
                <a:latin typeface="Times New Roman" charset="0"/>
              </a:rPr>
              <a:t>Allegory</a:t>
            </a:r>
          </a:p>
          <a:p>
            <a:pPr marL="0" indent="0">
              <a:buNone/>
              <a:defRPr/>
            </a:pPr>
            <a:r>
              <a:rPr lang="en-GB" dirty="0">
                <a:solidFill>
                  <a:srgbClr val="80FF00"/>
                </a:solidFill>
                <a:latin typeface="Times New Roman" charset="0"/>
              </a:rPr>
              <a:t>History </a:t>
            </a:r>
          </a:p>
          <a:p>
            <a:pPr marL="0" indent="0">
              <a:buNone/>
              <a:defRPr/>
            </a:pPr>
            <a:r>
              <a:rPr lang="en-GB" dirty="0">
                <a:solidFill>
                  <a:schemeClr val="accent2">
                    <a:lumMod val="60000"/>
                    <a:lumOff val="40000"/>
                  </a:schemeClr>
                </a:solidFill>
                <a:latin typeface="Times New Roman" charset="0"/>
              </a:rPr>
              <a:t>Eyewitness</a:t>
            </a:r>
          </a:p>
        </p:txBody>
      </p:sp>
      <p:pic>
        <p:nvPicPr>
          <p:cNvPr id="4" name="Picture 3" descr="spectrometry_pri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490883"/>
            <a:ext cx="4670587" cy="3890445"/>
          </a:xfrm>
          <a:prstGeom prst="rect">
            <a:avLst/>
          </a:prstGeom>
        </p:spPr>
      </p:pic>
      <p:sp>
        <p:nvSpPr>
          <p:cNvPr id="9" name="TextBox 8"/>
          <p:cNvSpPr txBox="1"/>
          <p:nvPr/>
        </p:nvSpPr>
        <p:spPr>
          <a:xfrm>
            <a:off x="179512" y="4417948"/>
            <a:ext cx="1440160" cy="523220"/>
          </a:xfrm>
          <a:prstGeom prst="rect">
            <a:avLst/>
          </a:prstGeom>
          <a:noFill/>
        </p:spPr>
        <p:txBody>
          <a:bodyPr wrap="square" rtlCol="0">
            <a:spAutoFit/>
          </a:bodyPr>
          <a:lstStyle/>
          <a:p>
            <a:r>
              <a:rPr lang="en-US" sz="2800" dirty="0">
                <a:solidFill>
                  <a:schemeClr val="bg1"/>
                </a:solidFill>
              </a:rPr>
              <a:t>GOD</a:t>
            </a:r>
          </a:p>
        </p:txBody>
      </p:sp>
    </p:spTree>
    <p:extLst>
      <p:ext uri="{BB962C8B-B14F-4D97-AF65-F5344CB8AC3E}">
        <p14:creationId xmlns:p14="http://schemas.microsoft.com/office/powerpoint/2010/main" val="1442613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en-GB" dirty="0">
                <a:solidFill>
                  <a:srgbClr val="008000"/>
                </a:solidFill>
                <a:latin typeface="Times New Roman" charset="0"/>
              </a:rPr>
              <a:t>I was not always a Christian</a:t>
            </a:r>
            <a:endParaRPr lang="en-GB" dirty="0">
              <a:solidFill>
                <a:srgbClr val="008000"/>
              </a:solidFill>
              <a:latin typeface="Times New Roman" charset="0"/>
              <a:cs typeface="+mj-cs"/>
            </a:endParaRPr>
          </a:p>
        </p:txBody>
      </p:sp>
      <p:sp>
        <p:nvSpPr>
          <p:cNvPr id="4099" name="Rectangle 3"/>
          <p:cNvSpPr>
            <a:spLocks noGrp="1" noChangeArrowheads="1"/>
          </p:cNvSpPr>
          <p:nvPr>
            <p:ph type="body" sz="half" idx="1"/>
          </p:nvPr>
        </p:nvSpPr>
        <p:spPr>
          <a:xfrm>
            <a:off x="457200" y="1844675"/>
            <a:ext cx="4186238" cy="4248150"/>
          </a:xfrm>
        </p:spPr>
        <p:txBody>
          <a:bodyPr/>
          <a:lstStyle/>
          <a:p>
            <a:pPr>
              <a:defRPr/>
            </a:pPr>
            <a:r>
              <a:rPr lang="en-GB" sz="3200" dirty="0">
                <a:solidFill>
                  <a:srgbClr val="008000"/>
                </a:solidFill>
                <a:latin typeface="Times New Roman" charset="0"/>
                <a:cs typeface="+mn-cs"/>
              </a:rPr>
              <a:t>Me at 11!</a:t>
            </a:r>
          </a:p>
          <a:p>
            <a:pPr>
              <a:defRPr/>
            </a:pPr>
            <a:r>
              <a:rPr lang="en-GB" sz="3200" dirty="0">
                <a:solidFill>
                  <a:srgbClr val="008000"/>
                </a:solidFill>
                <a:latin typeface="Times New Roman" charset="0"/>
                <a:cs typeface="+mn-cs"/>
              </a:rPr>
              <a:t>I wanted to be a scientist, </a:t>
            </a:r>
            <a:r>
              <a:rPr lang="en-GB" sz="3200" dirty="0">
                <a:solidFill>
                  <a:srgbClr val="008000"/>
                </a:solidFill>
                <a:latin typeface="Times New Roman" charset="0"/>
              </a:rPr>
              <a:t>I thought scientists had to be atheists (!!)</a:t>
            </a:r>
          </a:p>
          <a:p>
            <a:pPr>
              <a:defRPr/>
            </a:pPr>
            <a:r>
              <a:rPr lang="en-GB" sz="3200" dirty="0">
                <a:solidFill>
                  <a:srgbClr val="008000"/>
                </a:solidFill>
                <a:latin typeface="Times New Roman" charset="0"/>
              </a:rPr>
              <a:t>Religion was a psychological </a:t>
            </a:r>
            <a:r>
              <a:rPr lang="en-GB" sz="3200" dirty="0" err="1">
                <a:solidFill>
                  <a:srgbClr val="008000"/>
                </a:solidFill>
                <a:latin typeface="Times New Roman" charset="0"/>
              </a:rPr>
              <a:t>defense</a:t>
            </a:r>
            <a:r>
              <a:rPr lang="en-GB" sz="3200" dirty="0">
                <a:solidFill>
                  <a:srgbClr val="008000"/>
                </a:solidFill>
                <a:latin typeface="Times New Roman" charset="0"/>
              </a:rPr>
              <a:t> to avoid reality of death </a:t>
            </a:r>
            <a:endParaRPr lang="en-GB" sz="3200" dirty="0">
              <a:solidFill>
                <a:srgbClr val="008000"/>
              </a:solidFill>
              <a:latin typeface="Times New Roman" charset="0"/>
              <a:cs typeface="+mn-cs"/>
            </a:endParaRP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t="-2" b="19540"/>
          <a:stretch>
            <a:fillRect/>
          </a:stretch>
        </p:blipFill>
        <p:spPr bwMode="auto">
          <a:xfrm>
            <a:off x="5175250" y="1871663"/>
            <a:ext cx="3933825"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110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95536" y="260648"/>
            <a:ext cx="8153400" cy="2438400"/>
          </a:xfrm>
        </p:spPr>
        <p:txBody>
          <a:bodyPr/>
          <a:lstStyle/>
          <a:p>
            <a:pPr eaLnBrk="1" hangingPunct="1">
              <a:defRPr/>
            </a:pPr>
            <a:r>
              <a:rPr lang="en-GB" sz="5400" b="1" dirty="0">
                <a:solidFill>
                  <a:srgbClr val="006600"/>
                </a:solidFill>
                <a:latin typeface="Times New Roman" charset="0"/>
                <a:cs typeface="+mj-cs"/>
              </a:rPr>
              <a:t>The beginning </a:t>
            </a:r>
            <a:r>
              <a:rPr lang="en-GB" sz="5400" b="1" dirty="0">
                <a:solidFill>
                  <a:srgbClr val="006600"/>
                </a:solidFill>
                <a:latin typeface="Times New Roman" charset="0"/>
              </a:rPr>
              <a:t>according to</a:t>
            </a:r>
            <a:r>
              <a:rPr lang="en-GB" sz="5400" b="1" dirty="0">
                <a:solidFill>
                  <a:srgbClr val="006600"/>
                </a:solidFill>
                <a:latin typeface="Times New Roman" charset="0"/>
                <a:cs typeface="+mj-cs"/>
              </a:rPr>
              <a:t> Christianity/Judaism </a:t>
            </a:r>
            <a:br>
              <a:rPr lang="en-GB" sz="5400" b="1" dirty="0">
                <a:solidFill>
                  <a:srgbClr val="006600"/>
                </a:solidFill>
                <a:latin typeface="Times New Roman" charset="0"/>
                <a:cs typeface="+mj-cs"/>
              </a:rPr>
            </a:br>
            <a:endParaRPr lang="en-GB" sz="3600" b="1" dirty="0">
              <a:solidFill>
                <a:srgbClr val="006600"/>
              </a:solidFill>
              <a:latin typeface="Times New Roman" charset="0"/>
              <a:cs typeface="+mj-cs"/>
            </a:endParaRPr>
          </a:p>
        </p:txBody>
      </p:sp>
      <p:sp>
        <p:nvSpPr>
          <p:cNvPr id="3" name="Rectangle 2"/>
          <p:cNvSpPr txBox="1">
            <a:spLocks noChangeArrowheads="1"/>
          </p:cNvSpPr>
          <p:nvPr/>
        </p:nvSpPr>
        <p:spPr bwMode="auto">
          <a:xfrm>
            <a:off x="516584" y="4014936"/>
            <a:ext cx="8431088"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3600" dirty="0">
                <a:solidFill>
                  <a:srgbClr val="006600"/>
                </a:solidFill>
              </a:rPr>
              <a:t>In the beginning, God created the heavens and the earth….God said let there be</a:t>
            </a:r>
          </a:p>
          <a:p>
            <a:pPr marL="742950" indent="-742950" algn="l" eaLnBrk="1" hangingPunct="1">
              <a:buAutoNum type="arabicParenR"/>
              <a:defRPr/>
            </a:pPr>
            <a:r>
              <a:rPr lang="en-US" sz="3600" dirty="0">
                <a:solidFill>
                  <a:srgbClr val="006600"/>
                </a:solidFill>
              </a:rPr>
              <a:t>Light</a:t>
            </a:r>
          </a:p>
          <a:p>
            <a:pPr marL="742950" indent="-742950" algn="l" eaLnBrk="1" hangingPunct="1">
              <a:buAutoNum type="arabicParenR"/>
              <a:defRPr/>
            </a:pPr>
            <a:r>
              <a:rPr lang="en-US" sz="3600" dirty="0">
                <a:solidFill>
                  <a:srgbClr val="006600"/>
                </a:solidFill>
              </a:rPr>
              <a:t>Heaven and earth</a:t>
            </a:r>
          </a:p>
          <a:p>
            <a:pPr marL="742950" indent="-742950" algn="l" eaLnBrk="1" hangingPunct="1">
              <a:buAutoNum type="arabicParenR"/>
              <a:defRPr/>
            </a:pPr>
            <a:r>
              <a:rPr lang="en-US" sz="3600" dirty="0">
                <a:solidFill>
                  <a:srgbClr val="006600"/>
                </a:solidFill>
              </a:rPr>
              <a:t>Land and sea, with plants on the land</a:t>
            </a:r>
          </a:p>
          <a:p>
            <a:pPr marL="742950" indent="-742950" algn="l" eaLnBrk="1" hangingPunct="1">
              <a:buAutoNum type="arabicParenR"/>
              <a:defRPr/>
            </a:pPr>
            <a:r>
              <a:rPr lang="en-US" sz="3600" dirty="0">
                <a:solidFill>
                  <a:srgbClr val="006600"/>
                </a:solidFill>
              </a:rPr>
              <a:t>Sun moon and stars</a:t>
            </a:r>
          </a:p>
          <a:p>
            <a:pPr marL="742950" indent="-742950" algn="l" eaLnBrk="1" hangingPunct="1">
              <a:buAutoNum type="arabicParenR"/>
              <a:defRPr/>
            </a:pPr>
            <a:r>
              <a:rPr lang="en-US" sz="3600" dirty="0">
                <a:solidFill>
                  <a:srgbClr val="006600"/>
                </a:solidFill>
              </a:rPr>
              <a:t>Fish, birds</a:t>
            </a:r>
          </a:p>
          <a:p>
            <a:pPr marL="742950" indent="-742950" algn="l" eaLnBrk="1" hangingPunct="1">
              <a:buAutoNum type="arabicParenR"/>
              <a:defRPr/>
            </a:pPr>
            <a:r>
              <a:rPr lang="en-US" sz="3600" dirty="0">
                <a:solidFill>
                  <a:srgbClr val="006600"/>
                </a:solidFill>
              </a:rPr>
              <a:t>Animals and mankind</a:t>
            </a:r>
          </a:p>
          <a:p>
            <a:pPr marL="742950" indent="-742950" algn="l" eaLnBrk="1" hangingPunct="1">
              <a:buAutoNum type="arabicParenR"/>
              <a:defRPr/>
            </a:pPr>
            <a:endParaRPr lang="en-US" sz="3600" dirty="0">
              <a:solidFill>
                <a:srgbClr val="006600"/>
              </a:solidFill>
            </a:endParaRPr>
          </a:p>
          <a:p>
            <a:pPr marL="742950" indent="-742950" algn="l" eaLnBrk="1" hangingPunct="1">
              <a:buAutoNum type="arabicParenR"/>
              <a:defRPr/>
            </a:pPr>
            <a:endParaRPr lang="en-US" sz="3600" dirty="0">
              <a:solidFill>
                <a:srgbClr val="006600"/>
              </a:solidFill>
            </a:endParaRPr>
          </a:p>
          <a:p>
            <a:pPr marL="742950" indent="-742950" algn="l" eaLnBrk="1" hangingPunct="1">
              <a:buAutoNum type="arabicParenR"/>
              <a:defRPr/>
            </a:pPr>
            <a:endParaRPr lang="en-US" sz="3600" dirty="0">
              <a:solidFill>
                <a:srgbClr val="006600"/>
              </a:solidFill>
            </a:endParaRPr>
          </a:p>
        </p:txBody>
      </p:sp>
    </p:spTree>
    <p:extLst>
      <p:ext uri="{BB962C8B-B14F-4D97-AF65-F5344CB8AC3E}">
        <p14:creationId xmlns:p14="http://schemas.microsoft.com/office/powerpoint/2010/main" val="4101108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Bible view: Gods Universe</a:t>
            </a:r>
          </a:p>
        </p:txBody>
      </p:sp>
      <p:sp>
        <p:nvSpPr>
          <p:cNvPr id="12" name="Rectangle 3"/>
          <p:cNvSpPr txBox="1">
            <a:spLocks noChangeArrowheads="1"/>
          </p:cNvSpPr>
          <p:nvPr/>
        </p:nvSpPr>
        <p:spPr>
          <a:xfrm>
            <a:off x="323528" y="1844824"/>
            <a:ext cx="8424936" cy="45365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There is something rather than nothing because God spoke it into being</a:t>
            </a:r>
          </a:p>
          <a:p>
            <a:pPr>
              <a:defRPr/>
            </a:pPr>
            <a:r>
              <a:rPr lang="en-GB" dirty="0">
                <a:solidFill>
                  <a:srgbClr val="006600"/>
                </a:solidFill>
                <a:latin typeface="Times New Roman" charset="0"/>
              </a:rPr>
              <a:t>The sun/moon/stars are just part of his creation, not Gods in their own right</a:t>
            </a:r>
          </a:p>
          <a:p>
            <a:pPr>
              <a:defRPr/>
            </a:pPr>
            <a:endParaRPr lang="en-GB" dirty="0">
              <a:solidFill>
                <a:srgbClr val="006600"/>
              </a:solidFill>
              <a:latin typeface="Times New Roman" charset="0"/>
            </a:endParaRPr>
          </a:p>
          <a:p>
            <a:pPr>
              <a:defRPr/>
            </a:pPr>
            <a:r>
              <a:rPr lang="en-GB" dirty="0">
                <a:solidFill>
                  <a:srgbClr val="006600"/>
                </a:solidFill>
                <a:latin typeface="Times New Roman" charset="0"/>
              </a:rPr>
              <a:t>Everything is Gods creation and is good, not some cosmic finely balanced dichotomy between good and evil…</a:t>
            </a:r>
          </a:p>
        </p:txBody>
      </p:sp>
    </p:spTree>
    <p:extLst>
      <p:ext uri="{BB962C8B-B14F-4D97-AF65-F5344CB8AC3E}">
        <p14:creationId xmlns:p14="http://schemas.microsoft.com/office/powerpoint/2010/main" val="893279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Bible view: humans and God </a:t>
            </a:r>
          </a:p>
        </p:txBody>
      </p:sp>
      <p:sp>
        <p:nvSpPr>
          <p:cNvPr id="12" name="Rectangle 3"/>
          <p:cNvSpPr txBox="1">
            <a:spLocks noChangeArrowheads="1"/>
          </p:cNvSpPr>
          <p:nvPr/>
        </p:nvSpPr>
        <p:spPr>
          <a:xfrm>
            <a:off x="323528" y="1844824"/>
            <a:ext cx="8424936" cy="45365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Adam and Eve – God created them ‘from the dust of the earth’ and they lived in a garden</a:t>
            </a:r>
          </a:p>
          <a:p>
            <a:pPr>
              <a:defRPr/>
            </a:pPr>
            <a:r>
              <a:rPr lang="en-GB" dirty="0">
                <a:solidFill>
                  <a:srgbClr val="006600"/>
                </a:solidFill>
                <a:latin typeface="Times New Roman" charset="0"/>
              </a:rPr>
              <a:t>Everything was theirs to eat except the tree of the knowledge of good and evil. God to Adam - Eat that and you will surely die</a:t>
            </a:r>
          </a:p>
          <a:p>
            <a:pPr>
              <a:defRPr/>
            </a:pPr>
            <a:r>
              <a:rPr lang="en-GB" dirty="0">
                <a:solidFill>
                  <a:srgbClr val="006600"/>
                </a:solidFill>
                <a:latin typeface="Times New Roman" charset="0"/>
              </a:rPr>
              <a:t>Serpent to Eve: did God really say that?</a:t>
            </a:r>
          </a:p>
          <a:p>
            <a:pPr>
              <a:defRPr/>
            </a:pPr>
            <a:r>
              <a:rPr lang="en-GB" dirty="0">
                <a:solidFill>
                  <a:srgbClr val="006600"/>
                </a:solidFill>
                <a:latin typeface="Times New Roman" charset="0"/>
              </a:rPr>
              <a:t>Eve to Adam – lets try it… so they did, then they were ashamed and hid from God </a:t>
            </a:r>
          </a:p>
        </p:txBody>
      </p:sp>
    </p:spTree>
    <p:extLst>
      <p:ext uri="{BB962C8B-B14F-4D97-AF65-F5344CB8AC3E}">
        <p14:creationId xmlns:p14="http://schemas.microsoft.com/office/powerpoint/2010/main" val="2561567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Bible view: humans and God </a:t>
            </a:r>
          </a:p>
        </p:txBody>
      </p:sp>
      <p:sp>
        <p:nvSpPr>
          <p:cNvPr id="12" name="Rectangle 3"/>
          <p:cNvSpPr txBox="1">
            <a:spLocks noChangeArrowheads="1"/>
          </p:cNvSpPr>
          <p:nvPr/>
        </p:nvSpPr>
        <p:spPr>
          <a:xfrm>
            <a:off x="323528" y="1844824"/>
            <a:ext cx="8424936" cy="45365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We are meant for relationship with God and with each other</a:t>
            </a:r>
          </a:p>
          <a:p>
            <a:pPr>
              <a:defRPr/>
            </a:pPr>
            <a:r>
              <a:rPr lang="en-GB" dirty="0">
                <a:solidFill>
                  <a:srgbClr val="006600"/>
                </a:solidFill>
                <a:latin typeface="Times New Roman" charset="0"/>
              </a:rPr>
              <a:t>We have real freedom to choose and we can choose the wrong things. This breaks our relationship with God, and with each other.</a:t>
            </a:r>
          </a:p>
          <a:p>
            <a:pPr>
              <a:defRPr/>
            </a:pPr>
            <a:r>
              <a:rPr lang="en-GB" dirty="0">
                <a:solidFill>
                  <a:srgbClr val="006600"/>
                </a:solidFill>
                <a:latin typeface="Times New Roman" charset="0"/>
              </a:rPr>
              <a:t>Biblically, this is why we are broken. And we can</a:t>
            </a:r>
            <a:r>
              <a:rPr lang="fr-FR" dirty="0">
                <a:solidFill>
                  <a:srgbClr val="006600"/>
                </a:solidFill>
                <a:latin typeface="Times New Roman" charset="0"/>
              </a:rPr>
              <a:t>’</a:t>
            </a:r>
            <a:r>
              <a:rPr lang="en-GB" dirty="0">
                <a:solidFill>
                  <a:srgbClr val="006600"/>
                </a:solidFill>
                <a:latin typeface="Times New Roman" charset="0"/>
              </a:rPr>
              <a:t>t fix it because we have a problem with God as well as with ourselves</a:t>
            </a:r>
          </a:p>
        </p:txBody>
      </p:sp>
    </p:spTree>
    <p:extLst>
      <p:ext uri="{BB962C8B-B14F-4D97-AF65-F5344CB8AC3E}">
        <p14:creationId xmlns:p14="http://schemas.microsoft.com/office/powerpoint/2010/main" val="2998344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a:solidFill>
                  <a:srgbClr val="006600"/>
                </a:solidFill>
              </a:rPr>
              <a:t>How to draw the line….</a:t>
            </a:r>
          </a:p>
        </p:txBody>
      </p:sp>
      <p:sp>
        <p:nvSpPr>
          <p:cNvPr id="12" name="Rectangle 3"/>
          <p:cNvSpPr txBox="1">
            <a:spLocks noChangeArrowheads="1"/>
          </p:cNvSpPr>
          <p:nvPr/>
        </p:nvSpPr>
        <p:spPr>
          <a:xfrm>
            <a:off x="179512" y="1412776"/>
            <a:ext cx="8784976" cy="45365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a:solidFill>
                  <a:srgbClr val="006600"/>
                </a:solidFill>
                <a:latin typeface="Times New Roman" charset="0"/>
              </a:rPr>
              <a:t>I interpret this allegorically – but also real events?</a:t>
            </a:r>
          </a:p>
          <a:p>
            <a:pPr>
              <a:defRPr/>
            </a:pPr>
            <a:r>
              <a:rPr lang="en-GB" dirty="0">
                <a:solidFill>
                  <a:srgbClr val="006600"/>
                </a:solidFill>
                <a:latin typeface="Times New Roman" charset="0"/>
              </a:rPr>
              <a:t> Hunter gatherers – </a:t>
            </a:r>
            <a:r>
              <a:rPr lang="en-GB" dirty="0">
                <a:solidFill>
                  <a:srgbClr val="0000FF"/>
                </a:solidFill>
                <a:latin typeface="Times New Roman" charset="0"/>
              </a:rPr>
              <a:t>Adam and Eve walked with God in a garden in the cool of the day</a:t>
            </a:r>
          </a:p>
          <a:p>
            <a:pPr>
              <a:defRPr/>
            </a:pPr>
            <a:r>
              <a:rPr lang="en-GB" dirty="0">
                <a:solidFill>
                  <a:srgbClr val="006600"/>
                </a:solidFill>
                <a:latin typeface="Times New Roman" charset="0"/>
              </a:rPr>
              <a:t>Shepherds/</a:t>
            </a:r>
            <a:r>
              <a:rPr lang="en-GB" dirty="0" err="1">
                <a:solidFill>
                  <a:srgbClr val="006600"/>
                </a:solidFill>
                <a:latin typeface="Times New Roman" charset="0"/>
              </a:rPr>
              <a:t>pastorial</a:t>
            </a:r>
            <a:r>
              <a:rPr lang="en-GB" dirty="0">
                <a:solidFill>
                  <a:srgbClr val="006600"/>
                </a:solidFill>
                <a:latin typeface="Times New Roman" charset="0"/>
              </a:rPr>
              <a:t> nomads (</a:t>
            </a:r>
            <a:r>
              <a:rPr lang="en-GB" dirty="0">
                <a:solidFill>
                  <a:srgbClr val="0000FF"/>
                </a:solidFill>
                <a:latin typeface="Times New Roman" charset="0"/>
              </a:rPr>
              <a:t>Abel</a:t>
            </a:r>
            <a:r>
              <a:rPr lang="en-GB" dirty="0">
                <a:solidFill>
                  <a:srgbClr val="006600"/>
                </a:solidFill>
                <a:latin typeface="Times New Roman" charset="0"/>
              </a:rPr>
              <a:t>) then farmers (</a:t>
            </a:r>
            <a:r>
              <a:rPr lang="en-GB" dirty="0">
                <a:solidFill>
                  <a:srgbClr val="0000FF"/>
                </a:solidFill>
                <a:latin typeface="Times New Roman" charset="0"/>
              </a:rPr>
              <a:t>Cain</a:t>
            </a:r>
            <a:r>
              <a:rPr lang="en-GB" dirty="0">
                <a:solidFill>
                  <a:srgbClr val="006600"/>
                </a:solidFill>
                <a:latin typeface="Times New Roman" charset="0"/>
              </a:rPr>
              <a:t>)  10,000-5000 BC, - </a:t>
            </a:r>
            <a:r>
              <a:rPr lang="en-GB" dirty="0">
                <a:solidFill>
                  <a:srgbClr val="0000FF"/>
                </a:solidFill>
                <a:latin typeface="Times New Roman" charset="0"/>
              </a:rPr>
              <a:t>curse: work the ground </a:t>
            </a:r>
          </a:p>
          <a:p>
            <a:pPr>
              <a:defRPr/>
            </a:pPr>
            <a:r>
              <a:rPr lang="en-GB" dirty="0">
                <a:solidFill>
                  <a:srgbClr val="006600"/>
                </a:solidFill>
                <a:latin typeface="Times New Roman" charset="0"/>
              </a:rPr>
              <a:t>Farming: larger population, but worse nutrition </a:t>
            </a:r>
          </a:p>
          <a:p>
            <a:pPr>
              <a:defRPr/>
            </a:pPr>
            <a:r>
              <a:rPr lang="en-GB" dirty="0">
                <a:solidFill>
                  <a:srgbClr val="006600"/>
                </a:solidFill>
                <a:latin typeface="Times New Roman" charset="0"/>
              </a:rPr>
              <a:t>Settled communities – possessions, inequality, war  </a:t>
            </a:r>
            <a:r>
              <a:rPr lang="en-GB" dirty="0">
                <a:solidFill>
                  <a:srgbClr val="0000FF"/>
                </a:solidFill>
                <a:latin typeface="Times New Roman" charset="0"/>
              </a:rPr>
              <a:t>(Abel murdered by Cain)</a:t>
            </a:r>
          </a:p>
          <a:p>
            <a:pPr>
              <a:defRPr/>
            </a:pPr>
            <a:r>
              <a:rPr lang="en-GB" dirty="0">
                <a:solidFill>
                  <a:srgbClr val="0000FF"/>
                </a:solidFill>
                <a:latin typeface="Times New Roman" charset="0"/>
              </a:rPr>
              <a:t>Bible echo of the most dramatic change in human (pre)history, irrevocable shift to farming</a:t>
            </a:r>
            <a:endParaRPr lang="en-GB" dirty="0">
              <a:solidFill>
                <a:srgbClr val="006600"/>
              </a:solidFill>
              <a:latin typeface="Times New Roman" charset="0"/>
            </a:endParaRPr>
          </a:p>
          <a:p>
            <a:pPr>
              <a:defRPr/>
            </a:pPr>
            <a:endParaRPr lang="en-GB" dirty="0">
              <a:solidFill>
                <a:srgbClr val="006600"/>
              </a:solidFill>
              <a:latin typeface="Times New Roman" charset="0"/>
            </a:endParaRPr>
          </a:p>
          <a:p>
            <a:pPr>
              <a:defRPr/>
            </a:pPr>
            <a:endParaRPr lang="en-GB" dirty="0">
              <a:solidFill>
                <a:srgbClr val="006600"/>
              </a:solidFill>
              <a:latin typeface="Times New Roman" charset="0"/>
            </a:endParaRPr>
          </a:p>
        </p:txBody>
      </p:sp>
    </p:spTree>
    <p:extLst>
      <p:ext uri="{BB962C8B-B14F-4D97-AF65-F5344CB8AC3E}">
        <p14:creationId xmlns:p14="http://schemas.microsoft.com/office/powerpoint/2010/main" val="1837675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2576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b="1" dirty="0">
                <a:solidFill>
                  <a:srgbClr val="FF00FF"/>
                </a:solidFill>
                <a:latin typeface="Times New Roman" charset="0"/>
              </a:rPr>
              <a:t>Book of Gods word and works</a:t>
            </a:r>
          </a:p>
        </p:txBody>
      </p:sp>
      <p:sp>
        <p:nvSpPr>
          <p:cNvPr id="3" name="TextBox 2"/>
          <p:cNvSpPr txBox="1"/>
          <p:nvPr/>
        </p:nvSpPr>
        <p:spPr>
          <a:xfrm>
            <a:off x="971600" y="1484784"/>
            <a:ext cx="2736304" cy="584776"/>
          </a:xfrm>
          <a:prstGeom prst="rect">
            <a:avLst/>
          </a:prstGeom>
          <a:noFill/>
        </p:spPr>
        <p:txBody>
          <a:bodyPr wrap="square" rtlCol="0">
            <a:spAutoFit/>
          </a:bodyPr>
          <a:lstStyle/>
          <a:p>
            <a:r>
              <a:rPr lang="en-US" sz="3200" dirty="0"/>
              <a:t>Nature (works)</a:t>
            </a:r>
          </a:p>
        </p:txBody>
      </p:sp>
      <p:sp>
        <p:nvSpPr>
          <p:cNvPr id="4" name="TextBox 3"/>
          <p:cNvSpPr txBox="1"/>
          <p:nvPr/>
        </p:nvSpPr>
        <p:spPr>
          <a:xfrm>
            <a:off x="4572000" y="1484784"/>
            <a:ext cx="2736304" cy="584776"/>
          </a:xfrm>
          <a:prstGeom prst="rect">
            <a:avLst/>
          </a:prstGeom>
          <a:noFill/>
        </p:spPr>
        <p:txBody>
          <a:bodyPr wrap="square" rtlCol="0">
            <a:spAutoFit/>
          </a:bodyPr>
          <a:lstStyle/>
          <a:p>
            <a:r>
              <a:rPr lang="en-US" sz="3200" dirty="0"/>
              <a:t>Bible (words)</a:t>
            </a:r>
          </a:p>
        </p:txBody>
      </p:sp>
      <p:sp>
        <p:nvSpPr>
          <p:cNvPr id="5" name="TextBox 4"/>
          <p:cNvSpPr txBox="1"/>
          <p:nvPr/>
        </p:nvSpPr>
        <p:spPr>
          <a:xfrm>
            <a:off x="395536" y="3204264"/>
            <a:ext cx="3816424" cy="3046988"/>
          </a:xfrm>
          <a:prstGeom prst="rect">
            <a:avLst/>
          </a:prstGeom>
          <a:noFill/>
        </p:spPr>
        <p:txBody>
          <a:bodyPr wrap="square" rtlCol="0">
            <a:spAutoFit/>
          </a:bodyPr>
          <a:lstStyle/>
          <a:p>
            <a:r>
              <a:rPr lang="en-US" sz="3200" dirty="0">
                <a:solidFill>
                  <a:srgbClr val="FF0000"/>
                </a:solidFill>
              </a:rPr>
              <a:t>Science</a:t>
            </a:r>
          </a:p>
          <a:p>
            <a:endParaRPr lang="en-US" sz="3200" dirty="0">
              <a:solidFill>
                <a:srgbClr val="FF0000"/>
              </a:solidFill>
            </a:endParaRPr>
          </a:p>
          <a:p>
            <a:endParaRPr lang="en-US" sz="3200" dirty="0">
              <a:solidFill>
                <a:srgbClr val="FF0000"/>
              </a:solidFill>
            </a:endParaRPr>
          </a:p>
          <a:p>
            <a:endParaRPr lang="en-US" sz="3200" dirty="0">
              <a:solidFill>
                <a:srgbClr val="FF0000"/>
              </a:solidFill>
            </a:endParaRPr>
          </a:p>
          <a:p>
            <a:r>
              <a:rPr lang="en-US" sz="3200" dirty="0">
                <a:solidFill>
                  <a:srgbClr val="0000FF"/>
                </a:solidFill>
              </a:rPr>
              <a:t>How</a:t>
            </a:r>
          </a:p>
          <a:p>
            <a:r>
              <a:rPr lang="en-US" sz="3200" dirty="0">
                <a:solidFill>
                  <a:srgbClr val="0000FF"/>
                </a:solidFill>
              </a:rPr>
              <a:t>Why (material)</a:t>
            </a:r>
          </a:p>
        </p:txBody>
      </p:sp>
      <p:sp>
        <p:nvSpPr>
          <p:cNvPr id="6" name="TextBox 5"/>
          <p:cNvSpPr txBox="1"/>
          <p:nvPr/>
        </p:nvSpPr>
        <p:spPr>
          <a:xfrm>
            <a:off x="4572000" y="3204264"/>
            <a:ext cx="2736304" cy="3046988"/>
          </a:xfrm>
          <a:prstGeom prst="rect">
            <a:avLst/>
          </a:prstGeom>
          <a:noFill/>
        </p:spPr>
        <p:txBody>
          <a:bodyPr wrap="square" rtlCol="0">
            <a:spAutoFit/>
          </a:bodyPr>
          <a:lstStyle/>
          <a:p>
            <a:r>
              <a:rPr lang="en-US" sz="3200" dirty="0">
                <a:solidFill>
                  <a:srgbClr val="FF0000"/>
                </a:solidFill>
              </a:rPr>
              <a:t>Theology</a:t>
            </a:r>
          </a:p>
          <a:p>
            <a:endParaRPr lang="en-US" sz="3200" dirty="0">
              <a:solidFill>
                <a:srgbClr val="FF0000"/>
              </a:solidFill>
            </a:endParaRPr>
          </a:p>
          <a:p>
            <a:endParaRPr lang="en-US" sz="3200" dirty="0">
              <a:solidFill>
                <a:srgbClr val="FF0000"/>
              </a:solidFill>
            </a:endParaRPr>
          </a:p>
          <a:p>
            <a:endParaRPr lang="en-US" sz="3200" dirty="0">
              <a:solidFill>
                <a:srgbClr val="FF0000"/>
              </a:solidFill>
            </a:endParaRPr>
          </a:p>
          <a:p>
            <a:r>
              <a:rPr lang="en-US" sz="3200" dirty="0">
                <a:solidFill>
                  <a:srgbClr val="0000FF"/>
                </a:solidFill>
              </a:rPr>
              <a:t>Why </a:t>
            </a:r>
          </a:p>
          <a:p>
            <a:r>
              <a:rPr lang="en-US" sz="3200" dirty="0">
                <a:solidFill>
                  <a:srgbClr val="0000FF"/>
                </a:solidFill>
              </a:rPr>
              <a:t>For whom </a:t>
            </a:r>
          </a:p>
        </p:txBody>
      </p:sp>
      <p:cxnSp>
        <p:nvCxnSpPr>
          <p:cNvPr id="8" name="Straight Arrow Connector 7"/>
          <p:cNvCxnSpPr/>
          <p:nvPr/>
        </p:nvCxnSpPr>
        <p:spPr bwMode="auto">
          <a:xfrm>
            <a:off x="2411760"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Arrow Connector 8"/>
          <p:cNvCxnSpPr>
            <a:endCxn id="6" idx="0"/>
          </p:cNvCxnSpPr>
          <p:nvPr/>
        </p:nvCxnSpPr>
        <p:spPr bwMode="auto">
          <a:xfrm>
            <a:off x="5940152"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771800" y="2420888"/>
            <a:ext cx="2736304" cy="584776"/>
          </a:xfrm>
          <a:prstGeom prst="rect">
            <a:avLst/>
          </a:prstGeom>
          <a:noFill/>
        </p:spPr>
        <p:txBody>
          <a:bodyPr wrap="square" rtlCol="0">
            <a:spAutoFit/>
          </a:bodyPr>
          <a:lstStyle/>
          <a:p>
            <a:r>
              <a:rPr lang="en-US" sz="3200" dirty="0">
                <a:solidFill>
                  <a:srgbClr val="FF0000"/>
                </a:solidFill>
              </a:rPr>
              <a:t>interpreted by</a:t>
            </a:r>
          </a:p>
        </p:txBody>
      </p:sp>
      <p:cxnSp>
        <p:nvCxnSpPr>
          <p:cNvPr id="11" name="Straight Arrow Connector 10"/>
          <p:cNvCxnSpPr/>
          <p:nvPr/>
        </p:nvCxnSpPr>
        <p:spPr bwMode="auto">
          <a:xfrm>
            <a:off x="2411760"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5940152"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2771800" y="3935958"/>
            <a:ext cx="2736304" cy="1077218"/>
          </a:xfrm>
          <a:prstGeom prst="rect">
            <a:avLst/>
          </a:prstGeom>
          <a:noFill/>
        </p:spPr>
        <p:txBody>
          <a:bodyPr wrap="square" rtlCol="0">
            <a:spAutoFit/>
          </a:bodyPr>
          <a:lstStyle/>
          <a:p>
            <a:r>
              <a:rPr lang="en-US" sz="3200" dirty="0">
                <a:solidFill>
                  <a:srgbClr val="0000FF"/>
                </a:solidFill>
              </a:rPr>
              <a:t>Answers questions</a:t>
            </a:r>
          </a:p>
        </p:txBody>
      </p:sp>
    </p:spTree>
    <p:extLst>
      <p:ext uri="{BB962C8B-B14F-4D97-AF65-F5344CB8AC3E}">
        <p14:creationId xmlns:p14="http://schemas.microsoft.com/office/powerpoint/2010/main" val="278121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subTitle" idx="1"/>
          </p:nvPr>
        </p:nvSpPr>
        <p:spPr>
          <a:xfrm>
            <a:off x="395288" y="765175"/>
            <a:ext cx="7993062" cy="5400675"/>
          </a:xfrm>
          <a:noFill/>
          <a:ln/>
        </p:spPr>
        <p:txBody>
          <a:bodyPr/>
          <a:lstStyle/>
          <a:p>
            <a:pPr algn="l"/>
            <a:r>
              <a:rPr lang="en-US" dirty="0">
                <a:solidFill>
                  <a:srgbClr val="006600"/>
                </a:solidFill>
              </a:rPr>
              <a:t>I do not feel obliged to believe that the same God who has endowed us with sense, reason and intellect has intended us to forget their use.</a:t>
            </a:r>
          </a:p>
          <a:p>
            <a:pPr algn="l"/>
            <a:endParaRPr lang="en-US" dirty="0">
              <a:solidFill>
                <a:srgbClr val="006600"/>
              </a:solidFill>
            </a:endParaRPr>
          </a:p>
          <a:p>
            <a:pPr algn="l"/>
            <a:r>
              <a:rPr lang="en-US" dirty="0">
                <a:solidFill>
                  <a:srgbClr val="006600"/>
                </a:solidFill>
              </a:rPr>
              <a:t>Galileo Galilei</a:t>
            </a:r>
          </a:p>
        </p:txBody>
      </p:sp>
    </p:spTree>
    <p:extLst>
      <p:ext uri="{BB962C8B-B14F-4D97-AF65-F5344CB8AC3E}">
        <p14:creationId xmlns:p14="http://schemas.microsoft.com/office/powerpoint/2010/main" val="4288256010"/>
      </p:ext>
    </p:extLst>
  </p:cSld>
  <p:clrMapOvr>
    <a:masterClrMapping/>
  </p:clrMapOvr>
  <p:transition advTm="20608"/>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subTitle" idx="1"/>
          </p:nvPr>
        </p:nvSpPr>
        <p:spPr>
          <a:xfrm>
            <a:off x="395288" y="765175"/>
            <a:ext cx="7993062" cy="5400675"/>
          </a:xfrm>
          <a:noFill/>
          <a:ln/>
        </p:spPr>
        <p:txBody>
          <a:bodyPr/>
          <a:lstStyle/>
          <a:p>
            <a:pPr algn="l"/>
            <a:r>
              <a:rPr lang="en-US" dirty="0">
                <a:solidFill>
                  <a:srgbClr val="006600"/>
                </a:solidFill>
              </a:rPr>
              <a:t>The Universe that we observe has precisely the properties we should expect if there is, at bottom, no design, no purpose, no evil, no good, nothing but pitiless indifference</a:t>
            </a:r>
          </a:p>
          <a:p>
            <a:pPr algn="l"/>
            <a:endParaRPr lang="en-US" dirty="0">
              <a:solidFill>
                <a:srgbClr val="006600"/>
              </a:solidFill>
            </a:endParaRPr>
          </a:p>
          <a:p>
            <a:pPr algn="l"/>
            <a:endParaRPr lang="en-US" dirty="0">
              <a:solidFill>
                <a:srgbClr val="006600"/>
              </a:solidFill>
            </a:endParaRPr>
          </a:p>
          <a:p>
            <a:pPr algn="l"/>
            <a:r>
              <a:rPr lang="en-US" dirty="0">
                <a:solidFill>
                  <a:srgbClr val="006600"/>
                </a:solidFill>
              </a:rPr>
              <a:t>Richard Dawkins - God`s Utility Function</a:t>
            </a:r>
          </a:p>
          <a:p>
            <a:pPr algn="l"/>
            <a:r>
              <a:rPr lang="en-US" dirty="0">
                <a:solidFill>
                  <a:srgbClr val="006600"/>
                </a:solidFill>
              </a:rPr>
              <a:t> </a:t>
            </a:r>
          </a:p>
        </p:txBody>
      </p:sp>
    </p:spTree>
    <p:extLst>
      <p:ext uri="{BB962C8B-B14F-4D97-AF65-F5344CB8AC3E}">
        <p14:creationId xmlns:p14="http://schemas.microsoft.com/office/powerpoint/2010/main" val="3361607679"/>
      </p:ext>
    </p:extLst>
  </p:cSld>
  <p:clrMapOvr>
    <a:masterClrMapping/>
  </p:clrMapOvr>
  <p:transition advTm="252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ientism-refu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7384"/>
            <a:ext cx="7754629" cy="6858000"/>
          </a:xfrm>
          <a:prstGeom prst="rect">
            <a:avLst/>
          </a:prstGeom>
        </p:spPr>
      </p:pic>
    </p:spTree>
    <p:extLst>
      <p:ext uri="{BB962C8B-B14F-4D97-AF65-F5344CB8AC3E}">
        <p14:creationId xmlns:p14="http://schemas.microsoft.com/office/powerpoint/2010/main" val="2591709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a:solidFill>
                  <a:srgbClr val="006600"/>
                </a:solidFill>
              </a:rPr>
              <a:t>Inevitable Conflict?</a:t>
            </a:r>
          </a:p>
          <a:p>
            <a:pPr algn="l"/>
            <a:r>
              <a:rPr lang="en-US" sz="2800" dirty="0">
                <a:solidFill>
                  <a:srgbClr val="008000"/>
                </a:solidFill>
              </a:rPr>
              <a:t>.</a:t>
            </a:r>
          </a:p>
          <a:p>
            <a:pPr algn="l"/>
            <a:endParaRPr lang="en-US" sz="2800" dirty="0"/>
          </a:p>
        </p:txBody>
      </p:sp>
      <p:sp>
        <p:nvSpPr>
          <p:cNvPr id="5" name="Rectangle 4"/>
          <p:cNvSpPr/>
          <p:nvPr/>
        </p:nvSpPr>
        <p:spPr>
          <a:xfrm>
            <a:off x="539552" y="1628800"/>
            <a:ext cx="8208912" cy="7848302"/>
          </a:xfrm>
          <a:prstGeom prst="rect">
            <a:avLst/>
          </a:prstGeom>
        </p:spPr>
        <p:txBody>
          <a:bodyPr wrap="square">
            <a:spAutoFit/>
          </a:bodyPr>
          <a:lstStyle/>
          <a:p>
            <a:pPr algn="l"/>
            <a:endParaRPr lang="en-US" sz="2800" dirty="0"/>
          </a:p>
          <a:p>
            <a:pPr algn="l"/>
            <a:r>
              <a:rPr lang="en-US" sz="2800" b="1" dirty="0"/>
              <a:t>Scientism</a:t>
            </a:r>
            <a:r>
              <a:rPr lang="en-US" sz="2800" dirty="0"/>
              <a:t> – Science is the only way to know truth –  this statement cannot be tested through science. </a:t>
            </a:r>
          </a:p>
          <a:p>
            <a:pPr algn="l"/>
            <a:r>
              <a:rPr lang="en-US" sz="2800" dirty="0"/>
              <a:t>Its self refuting so its false. </a:t>
            </a:r>
          </a:p>
          <a:p>
            <a:pPr algn="l"/>
            <a:endParaRPr lang="en-US" sz="2800" dirty="0"/>
          </a:p>
          <a:p>
            <a:pPr algn="l"/>
            <a:r>
              <a:rPr lang="en-US" sz="2800" dirty="0"/>
              <a:t>Science is the only </a:t>
            </a:r>
            <a:r>
              <a:rPr lang="en-US" sz="2800" dirty="0">
                <a:solidFill>
                  <a:srgbClr val="FF0000"/>
                </a:solidFill>
              </a:rPr>
              <a:t>reliable</a:t>
            </a:r>
            <a:r>
              <a:rPr lang="en-US" sz="2800" dirty="0"/>
              <a:t> way to know truth ? </a:t>
            </a:r>
          </a:p>
          <a:p>
            <a:pPr algn="l"/>
            <a:r>
              <a:rPr lang="en-US" sz="2800" dirty="0"/>
              <a:t>Do you know that truth </a:t>
            </a:r>
            <a:r>
              <a:rPr lang="en-US" sz="2800" dirty="0">
                <a:solidFill>
                  <a:srgbClr val="FF0000"/>
                </a:solidFill>
              </a:rPr>
              <a:t>reliably</a:t>
            </a:r>
            <a:r>
              <a:rPr lang="en-US" sz="2800" dirty="0"/>
              <a:t>? </a:t>
            </a:r>
          </a:p>
          <a:p>
            <a:pPr algn="l"/>
            <a:endParaRPr lang="en-US" sz="2800" dirty="0"/>
          </a:p>
          <a:p>
            <a:pPr algn="l"/>
            <a:r>
              <a:rPr lang="en-US" sz="2800" b="1" dirty="0"/>
              <a:t>Fundamentalist religion </a:t>
            </a:r>
            <a:r>
              <a:rPr lang="en-US" sz="2800" dirty="0"/>
              <a:t>– faith is the only way to know truth… </a:t>
            </a:r>
          </a:p>
          <a:p>
            <a:pPr algn="l"/>
            <a:endParaRPr lang="en-US" sz="2800" dirty="0"/>
          </a:p>
          <a:p>
            <a:pPr algn="l"/>
            <a:endParaRPr lang="en-US" sz="2800" dirty="0"/>
          </a:p>
          <a:p>
            <a:pPr algn="l"/>
            <a:endParaRPr lang="en-US" sz="2800" dirty="0"/>
          </a:p>
          <a:p>
            <a:pPr algn="l"/>
            <a:endParaRPr lang="en-US" sz="2800" dirty="0"/>
          </a:p>
          <a:p>
            <a:pPr algn="l"/>
            <a:endParaRPr lang="en-US" sz="2800" dirty="0"/>
          </a:p>
          <a:p>
            <a:pPr algn="l"/>
            <a:endParaRPr lang="en-US" sz="2800" dirty="0"/>
          </a:p>
          <a:p>
            <a:pPr algn="l"/>
            <a:endParaRPr lang="en-US" sz="2800" dirty="0"/>
          </a:p>
          <a:p>
            <a:pPr algn="l"/>
            <a:endParaRPr lang="en-US" sz="2800" b="1" dirty="0"/>
          </a:p>
        </p:txBody>
      </p:sp>
    </p:spTree>
    <p:extLst>
      <p:ext uri="{BB962C8B-B14F-4D97-AF65-F5344CB8AC3E}">
        <p14:creationId xmlns:p14="http://schemas.microsoft.com/office/powerpoint/2010/main" val="165925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11560" y="260648"/>
            <a:ext cx="7772400" cy="1143000"/>
          </a:xfrm>
        </p:spPr>
        <p:txBody>
          <a:bodyPr/>
          <a:lstStyle/>
          <a:p>
            <a:r>
              <a:rPr lang="en-GB" b="1" dirty="0">
                <a:solidFill>
                  <a:srgbClr val="006600"/>
                </a:solidFill>
              </a:rPr>
              <a:t>Why I wanted to be a scientist! </a:t>
            </a:r>
          </a:p>
        </p:txBody>
      </p:sp>
      <p:sp>
        <p:nvSpPr>
          <p:cNvPr id="4099" name="Rectangle 3"/>
          <p:cNvSpPr>
            <a:spLocks noGrp="1" noChangeArrowheads="1"/>
          </p:cNvSpPr>
          <p:nvPr>
            <p:ph type="body" sz="half" idx="1"/>
          </p:nvPr>
        </p:nvSpPr>
        <p:spPr>
          <a:xfrm>
            <a:off x="457200" y="1403648"/>
            <a:ext cx="4330824" cy="4689177"/>
          </a:xfrm>
        </p:spPr>
        <p:txBody>
          <a:bodyPr/>
          <a:lstStyle/>
          <a:p>
            <a:r>
              <a:rPr lang="en-GB" sz="3200" dirty="0">
                <a:solidFill>
                  <a:srgbClr val="006600"/>
                </a:solidFill>
              </a:rPr>
              <a:t>Star Trek!</a:t>
            </a:r>
          </a:p>
          <a:p>
            <a:r>
              <a:rPr lang="en-GB" sz="3200" dirty="0">
                <a:solidFill>
                  <a:srgbClr val="006600"/>
                </a:solidFill>
              </a:rPr>
              <a:t>Every week a new adventure, discovery, generally solved by the half Vulcan Science Officer, Mr Spock…</a:t>
            </a:r>
          </a:p>
          <a:p>
            <a:endParaRPr lang="en-GB" sz="3200" dirty="0">
              <a:solidFill>
                <a:srgbClr val="006600"/>
              </a:solidFill>
            </a:endParaRPr>
          </a:p>
        </p:txBody>
      </p:sp>
      <p:pic>
        <p:nvPicPr>
          <p:cNvPr id="6" name="Picture 1"/>
          <p:cNvPicPr>
            <a:picLocks noChangeAspect="1"/>
          </p:cNvPicPr>
          <p:nvPr/>
        </p:nvPicPr>
        <p:blipFill rotWithShape="1">
          <a:blip r:embed="rId2">
            <a:extLst>
              <a:ext uri="{28A0092B-C50C-407E-A947-70E740481C1C}">
                <a14:useLocalDpi xmlns:a14="http://schemas.microsoft.com/office/drawing/2010/main" val="0"/>
              </a:ext>
            </a:extLst>
          </a:blip>
          <a:srcRect l="51216"/>
          <a:stretch/>
        </p:blipFill>
        <p:spPr bwMode="auto">
          <a:xfrm>
            <a:off x="5436096" y="1403648"/>
            <a:ext cx="3284240" cy="5190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950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a:solidFill>
                  <a:srgbClr val="006600"/>
                </a:solidFill>
              </a:rPr>
              <a:t>What is truth? </a:t>
            </a:r>
          </a:p>
        </p:txBody>
      </p:sp>
      <p:sp>
        <p:nvSpPr>
          <p:cNvPr id="6" name="Rectangle 5"/>
          <p:cNvSpPr/>
          <p:nvPr/>
        </p:nvSpPr>
        <p:spPr>
          <a:xfrm>
            <a:off x="251520" y="1628800"/>
            <a:ext cx="8568952" cy="2554545"/>
          </a:xfrm>
          <a:prstGeom prst="rect">
            <a:avLst/>
          </a:prstGeom>
        </p:spPr>
        <p:txBody>
          <a:bodyPr wrap="square">
            <a:spAutoFit/>
          </a:bodyPr>
          <a:lstStyle/>
          <a:p>
            <a:pPr marL="457200" indent="-457200" algn="l">
              <a:buFont typeface="Arial"/>
              <a:buChar char="•"/>
            </a:pPr>
            <a:r>
              <a:rPr lang="en-GB" sz="3200" dirty="0">
                <a:solidFill>
                  <a:srgbClr val="006600"/>
                </a:solidFill>
                <a:latin typeface="Times New Roman" charset="0"/>
              </a:rPr>
              <a:t>There is a unique objective reality – assumption!</a:t>
            </a:r>
          </a:p>
          <a:p>
            <a:pPr marL="457200" indent="-457200" algn="l">
              <a:buFont typeface="Arial"/>
              <a:buChar char="•"/>
            </a:pPr>
            <a:r>
              <a:rPr lang="en-GB" sz="3200" dirty="0">
                <a:solidFill>
                  <a:srgbClr val="006600"/>
                </a:solidFill>
                <a:latin typeface="Times New Roman" charset="0"/>
              </a:rPr>
              <a:t>Questions of existence ARE NOT relative.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This chair EITHER exists…</a:t>
            </a:r>
          </a:p>
          <a:p>
            <a:pPr marL="457200" indent="-457200" algn="l">
              <a:buFont typeface="Arial"/>
              <a:buChar char="•"/>
            </a:pPr>
            <a:endParaRPr lang="en-GB" sz="3200" dirty="0">
              <a:solidFill>
                <a:srgbClr val="006600"/>
              </a:solidFill>
              <a:latin typeface="Times New Roman" charset="0"/>
            </a:endParaRPr>
          </a:p>
        </p:txBody>
      </p:sp>
      <p:pic>
        <p:nvPicPr>
          <p:cNvPr id="3" name="Picture 2"/>
          <p:cNvPicPr>
            <a:picLocks noChangeAspect="1"/>
          </p:cNvPicPr>
          <p:nvPr/>
        </p:nvPicPr>
        <p:blipFill>
          <a:blip r:embed="rId2"/>
          <a:stretch>
            <a:fillRect/>
          </a:stretch>
        </p:blipFill>
        <p:spPr>
          <a:xfrm>
            <a:off x="5401625" y="3199293"/>
            <a:ext cx="3438128" cy="3438128"/>
          </a:xfrm>
          <a:prstGeom prst="rect">
            <a:avLst/>
          </a:prstGeom>
        </p:spPr>
      </p:pic>
    </p:spTree>
    <p:extLst>
      <p:ext uri="{BB962C8B-B14F-4D97-AF65-F5344CB8AC3E}">
        <p14:creationId xmlns:p14="http://schemas.microsoft.com/office/powerpoint/2010/main" val="1556659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a:solidFill>
                  <a:srgbClr val="006600"/>
                </a:solidFill>
              </a:rPr>
              <a:t>What is truth? </a:t>
            </a:r>
          </a:p>
        </p:txBody>
      </p:sp>
      <p:sp>
        <p:nvSpPr>
          <p:cNvPr id="6" name="Rectangle 5"/>
          <p:cNvSpPr/>
          <p:nvPr/>
        </p:nvSpPr>
        <p:spPr>
          <a:xfrm>
            <a:off x="251520" y="1628800"/>
            <a:ext cx="8568952" cy="3046988"/>
          </a:xfrm>
          <a:prstGeom prst="rect">
            <a:avLst/>
          </a:prstGeom>
        </p:spPr>
        <p:txBody>
          <a:bodyPr wrap="square">
            <a:spAutoFit/>
          </a:bodyPr>
          <a:lstStyle/>
          <a:p>
            <a:pPr marL="457200" indent="-457200" algn="l">
              <a:buFont typeface="Arial"/>
              <a:buChar char="•"/>
            </a:pPr>
            <a:r>
              <a:rPr lang="en-GB" sz="3200" dirty="0">
                <a:solidFill>
                  <a:srgbClr val="006600"/>
                </a:solidFill>
                <a:latin typeface="Times New Roman" charset="0"/>
              </a:rPr>
              <a:t>There is a unique objective reality – assumption!</a:t>
            </a:r>
          </a:p>
          <a:p>
            <a:pPr marL="457200" indent="-457200" algn="l">
              <a:buFont typeface="Arial"/>
              <a:buChar char="•"/>
            </a:pPr>
            <a:r>
              <a:rPr lang="en-GB" sz="3200" dirty="0">
                <a:solidFill>
                  <a:srgbClr val="006600"/>
                </a:solidFill>
                <a:latin typeface="Times New Roman" charset="0"/>
              </a:rPr>
              <a:t>Questions of existence ARE NOT relative.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This chair EITHER exists…</a:t>
            </a:r>
          </a:p>
          <a:p>
            <a:pPr marL="457200" indent="-457200" algn="l">
              <a:buFont typeface="Arial"/>
              <a:buChar char="•"/>
            </a:pPr>
            <a:r>
              <a:rPr lang="en-GB" sz="3200" dirty="0">
                <a:solidFill>
                  <a:srgbClr val="006600"/>
                </a:solidFill>
                <a:latin typeface="Times New Roman" charset="0"/>
              </a:rPr>
              <a:t>…or does not!</a:t>
            </a:r>
          </a:p>
          <a:p>
            <a:pPr marL="457200" indent="-457200" algn="l">
              <a:buFont typeface="Arial"/>
              <a:buChar char="•"/>
            </a:pPr>
            <a:endParaRPr lang="en-GB" sz="3200" dirty="0">
              <a:solidFill>
                <a:srgbClr val="006600"/>
              </a:solidFill>
              <a:latin typeface="Times New Roman" charset="0"/>
            </a:endParaRPr>
          </a:p>
        </p:txBody>
      </p:sp>
    </p:spTree>
    <p:extLst>
      <p:ext uri="{BB962C8B-B14F-4D97-AF65-F5344CB8AC3E}">
        <p14:creationId xmlns:p14="http://schemas.microsoft.com/office/powerpoint/2010/main" val="167791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a:solidFill>
                  <a:srgbClr val="006600"/>
                </a:solidFill>
              </a:rPr>
              <a:t>What is truth? </a:t>
            </a:r>
          </a:p>
        </p:txBody>
      </p:sp>
      <p:sp>
        <p:nvSpPr>
          <p:cNvPr id="6" name="Rectangle 5"/>
          <p:cNvSpPr/>
          <p:nvPr/>
        </p:nvSpPr>
        <p:spPr>
          <a:xfrm>
            <a:off x="251520" y="1628800"/>
            <a:ext cx="8568952" cy="5016757"/>
          </a:xfrm>
          <a:prstGeom prst="rect">
            <a:avLst/>
          </a:prstGeom>
        </p:spPr>
        <p:txBody>
          <a:bodyPr wrap="square">
            <a:spAutoFit/>
          </a:bodyPr>
          <a:lstStyle/>
          <a:p>
            <a:pPr marL="457200" indent="-457200" algn="l">
              <a:buFont typeface="Arial"/>
              <a:buChar char="•"/>
            </a:pPr>
            <a:r>
              <a:rPr lang="en-GB" sz="3200" dirty="0">
                <a:solidFill>
                  <a:srgbClr val="006600"/>
                </a:solidFill>
                <a:latin typeface="Times New Roman" charset="0"/>
              </a:rPr>
              <a:t>There is a unique objective reality – assumption!</a:t>
            </a:r>
          </a:p>
          <a:p>
            <a:pPr marL="457200" indent="-457200" algn="l">
              <a:buFont typeface="Arial"/>
              <a:buChar char="•"/>
            </a:pPr>
            <a:r>
              <a:rPr lang="en-GB" sz="3200" dirty="0">
                <a:solidFill>
                  <a:srgbClr val="006600"/>
                </a:solidFill>
                <a:latin typeface="Times New Roman" charset="0"/>
              </a:rPr>
              <a:t>Questions of existence ARE NOT relative.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This chair EITHER exists…</a:t>
            </a:r>
          </a:p>
          <a:p>
            <a:pPr marL="457200" indent="-457200" algn="l">
              <a:buFont typeface="Arial"/>
              <a:buChar char="•"/>
            </a:pPr>
            <a:r>
              <a:rPr lang="en-GB" sz="3200" dirty="0">
                <a:solidFill>
                  <a:srgbClr val="006600"/>
                </a:solidFill>
                <a:latin typeface="Times New Roman" charset="0"/>
              </a:rPr>
              <a:t>…or does not!</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There either is a God (theism) or there isn’t (atheism). These CANNOT both be true. </a:t>
            </a:r>
          </a:p>
          <a:p>
            <a:pPr marL="457200" indent="-457200" algn="l">
              <a:buFont typeface="Arial"/>
              <a:buChar char="•"/>
            </a:pPr>
            <a:r>
              <a:rPr lang="en-GB" sz="3200" dirty="0">
                <a:solidFill>
                  <a:srgbClr val="006600"/>
                </a:solidFill>
                <a:latin typeface="Times New Roman" charset="0"/>
              </a:rPr>
              <a:t>NOT ‘God is true for you but not for me’</a:t>
            </a:r>
          </a:p>
          <a:p>
            <a:pPr marL="457200" indent="-457200" algn="l">
              <a:buFont typeface="Arial"/>
              <a:buChar char="•"/>
            </a:pPr>
            <a:endParaRPr lang="en-GB" sz="3200" dirty="0">
              <a:solidFill>
                <a:srgbClr val="006600"/>
              </a:solidFill>
              <a:latin typeface="Times New Roman" charset="0"/>
            </a:endParaRPr>
          </a:p>
        </p:txBody>
      </p:sp>
    </p:spTree>
    <p:extLst>
      <p:ext uri="{BB962C8B-B14F-4D97-AF65-F5344CB8AC3E}">
        <p14:creationId xmlns:p14="http://schemas.microsoft.com/office/powerpoint/2010/main" val="2403181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a:solidFill>
                  <a:srgbClr val="006600"/>
                </a:solidFill>
              </a:rPr>
              <a:t>What is truth? </a:t>
            </a:r>
          </a:p>
        </p:txBody>
      </p:sp>
      <p:sp>
        <p:nvSpPr>
          <p:cNvPr id="6" name="Rectangle 5"/>
          <p:cNvSpPr/>
          <p:nvPr/>
        </p:nvSpPr>
        <p:spPr>
          <a:xfrm>
            <a:off x="251520" y="1445864"/>
            <a:ext cx="8892480" cy="5016757"/>
          </a:xfrm>
          <a:prstGeom prst="rect">
            <a:avLst/>
          </a:prstGeom>
        </p:spPr>
        <p:txBody>
          <a:bodyPr wrap="square">
            <a:spAutoFit/>
          </a:bodyPr>
          <a:lstStyle/>
          <a:p>
            <a:pPr marL="457200" indent="-457200" algn="l">
              <a:buFont typeface="Arial"/>
              <a:buChar char="•"/>
            </a:pPr>
            <a:r>
              <a:rPr lang="en-GB" sz="3200" dirty="0">
                <a:solidFill>
                  <a:srgbClr val="006600"/>
                </a:solidFill>
                <a:latin typeface="Times New Roman" charset="0"/>
              </a:rPr>
              <a:t>Questions of interpretation ARE relative</a:t>
            </a:r>
          </a:p>
          <a:p>
            <a:pPr algn="l"/>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Why is the kettle boiling?</a:t>
            </a:r>
          </a:p>
          <a:p>
            <a:pPr marL="914400" lvl="1" indent="-457200" algn="l">
              <a:buFont typeface="Arial"/>
              <a:buChar char="•"/>
            </a:pPr>
            <a:r>
              <a:rPr lang="en-GB" sz="3200" dirty="0">
                <a:solidFill>
                  <a:srgbClr val="006600"/>
                </a:solidFill>
                <a:latin typeface="Times New Roman" charset="0"/>
              </a:rPr>
              <a:t>Electricity, heats the water until it undergoes phase transition to steam</a:t>
            </a:r>
          </a:p>
          <a:p>
            <a:pPr marL="914400" lvl="1" indent="-457200" algn="l">
              <a:buFont typeface="Arial"/>
              <a:buChar char="•"/>
            </a:pPr>
            <a:r>
              <a:rPr lang="en-GB" sz="3200" dirty="0">
                <a:solidFill>
                  <a:srgbClr val="006600"/>
                </a:solidFill>
                <a:latin typeface="Times New Roman" charset="0"/>
              </a:rPr>
              <a:t>I want a cup of tea</a:t>
            </a:r>
          </a:p>
          <a:p>
            <a:pPr marL="914400" lvl="1"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a:solidFill>
                  <a:srgbClr val="006600"/>
                </a:solidFill>
                <a:latin typeface="Times New Roman" charset="0"/>
              </a:rPr>
              <a:t>These are BOTH true, different perspectives on the same reality. Tell us very different things. </a:t>
            </a:r>
          </a:p>
          <a:p>
            <a:pPr lvl="1" algn="l"/>
            <a:endParaRPr lang="en-GB" sz="3200" dirty="0">
              <a:solidFill>
                <a:srgbClr val="006600"/>
              </a:solidFill>
              <a:latin typeface="Times New Roman" charset="0"/>
            </a:endParaRPr>
          </a:p>
        </p:txBody>
      </p:sp>
    </p:spTree>
    <p:extLst>
      <p:ext uri="{BB962C8B-B14F-4D97-AF65-F5344CB8AC3E}">
        <p14:creationId xmlns:p14="http://schemas.microsoft.com/office/powerpoint/2010/main" val="2120605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125760"/>
            <a:ext cx="7772400" cy="1143000"/>
          </a:xfrm>
        </p:spPr>
        <p:txBody>
          <a:bodyPr/>
          <a:lstStyle/>
          <a:p>
            <a:pPr>
              <a:defRPr/>
            </a:pPr>
            <a:r>
              <a:rPr lang="en-GB" dirty="0">
                <a:solidFill>
                  <a:srgbClr val="008000"/>
                </a:solidFill>
                <a:latin typeface="Times New Roman" charset="0"/>
                <a:cs typeface="+mj-cs"/>
              </a:rPr>
              <a:t>Augustine ~400AD</a:t>
            </a:r>
          </a:p>
        </p:txBody>
      </p:sp>
      <p:sp>
        <p:nvSpPr>
          <p:cNvPr id="31747" name="Rectangle 3"/>
          <p:cNvSpPr>
            <a:spLocks noGrp="1" noChangeArrowheads="1"/>
          </p:cNvSpPr>
          <p:nvPr>
            <p:ph type="body" sz="half" idx="1"/>
          </p:nvPr>
        </p:nvSpPr>
        <p:spPr>
          <a:xfrm>
            <a:off x="251520" y="1340768"/>
            <a:ext cx="8507288" cy="4248150"/>
          </a:xfrm>
        </p:spPr>
        <p:txBody>
          <a:bodyPr/>
          <a:lstStyle/>
          <a:p>
            <a:pPr marL="0" indent="0">
              <a:buFontTx/>
              <a:buNone/>
              <a:defRPr/>
            </a:pPr>
            <a:r>
              <a:rPr lang="en-GB" sz="3200" dirty="0">
                <a:solidFill>
                  <a:srgbClr val="008000"/>
                </a:solidFill>
                <a:latin typeface="Times New Roman" charset="0"/>
                <a:cs typeface="+mn-cs"/>
              </a:rPr>
              <a:t>One of the great </a:t>
            </a:r>
            <a:r>
              <a:rPr lang="en-GB" sz="3200" dirty="0">
                <a:solidFill>
                  <a:srgbClr val="008000"/>
                </a:solidFill>
                <a:latin typeface="Times New Roman" charset="0"/>
              </a:rPr>
              <a:t>teachers in the early church. Wrote a book </a:t>
            </a:r>
          </a:p>
          <a:p>
            <a:pPr marL="0" indent="0">
              <a:buNone/>
              <a:defRPr/>
            </a:pPr>
            <a:r>
              <a:rPr lang="en-GB" sz="3200" dirty="0">
                <a:solidFill>
                  <a:srgbClr val="008000"/>
                </a:solidFill>
                <a:latin typeface="Times New Roman" charset="0"/>
              </a:rPr>
              <a:t>“On the literal interpretation of Genesis”</a:t>
            </a:r>
            <a:endParaRPr lang="en-GB" sz="3200" dirty="0">
              <a:solidFill>
                <a:srgbClr val="008000"/>
              </a:solidFill>
              <a:latin typeface="Times New Roman" charset="0"/>
              <a:cs typeface="+mn-cs"/>
            </a:endParaRPr>
          </a:p>
          <a:p>
            <a:pPr marL="0" indent="0">
              <a:buFontTx/>
              <a:buNone/>
              <a:defRPr/>
            </a:pPr>
            <a:r>
              <a:rPr lang="en-GB" sz="3200" dirty="0">
                <a:solidFill>
                  <a:srgbClr val="FF0000"/>
                </a:solidFill>
                <a:latin typeface="Times New Roman" charset="0"/>
                <a:cs typeface="+mn-cs"/>
              </a:rPr>
              <a:t>What kind of days these were is extremely difficult or perhaps impossible for us to conceive…</a:t>
            </a:r>
            <a:endParaRPr lang="en-GB" sz="3200" dirty="0">
              <a:solidFill>
                <a:srgbClr val="008000"/>
              </a:solidFill>
              <a:latin typeface="Times New Roman" charset="0"/>
            </a:endParaRPr>
          </a:p>
          <a:p>
            <a:pPr marL="0" lvl="0" indent="0">
              <a:buNone/>
              <a:defRPr/>
            </a:pPr>
            <a:r>
              <a:rPr lang="en-US" sz="3200" dirty="0">
                <a:solidFill>
                  <a:srgbClr val="008000"/>
                </a:solidFill>
              </a:rPr>
              <a:t>Not all Christians read it as literal 24 hour days even before modern science, so Christians certainly don’t have too now. </a:t>
            </a:r>
          </a:p>
          <a:p>
            <a:pPr marL="0" indent="0">
              <a:buFontTx/>
              <a:buNone/>
              <a:defRPr/>
            </a:pPr>
            <a:endParaRPr lang="en-GB" sz="3200" dirty="0">
              <a:solidFill>
                <a:srgbClr val="008000"/>
              </a:solidFill>
              <a:latin typeface="Times New Roman" charset="0"/>
              <a:cs typeface="+mn-cs"/>
            </a:endParaRPr>
          </a:p>
          <a:p>
            <a:pPr marL="0" indent="0">
              <a:buFontTx/>
              <a:buNone/>
              <a:defRPr/>
            </a:pPr>
            <a:endParaRPr lang="en-GB" sz="3200" dirty="0">
              <a:solidFill>
                <a:srgbClr val="008000"/>
              </a:solidFill>
              <a:latin typeface="Times New Roman" charset="0"/>
            </a:endParaRPr>
          </a:p>
        </p:txBody>
      </p:sp>
    </p:spTree>
    <p:extLst>
      <p:ext uri="{BB962C8B-B14F-4D97-AF65-F5344CB8AC3E}">
        <p14:creationId xmlns:p14="http://schemas.microsoft.com/office/powerpoint/2010/main" val="27903255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body" sz="half" idx="1"/>
          </p:nvPr>
        </p:nvSpPr>
        <p:spPr>
          <a:xfrm>
            <a:off x="304800" y="260350"/>
            <a:ext cx="8458200" cy="6121400"/>
          </a:xfrm>
        </p:spPr>
        <p:txBody>
          <a:bodyPr/>
          <a:lstStyle/>
          <a:p>
            <a:pPr>
              <a:lnSpc>
                <a:spcPct val="80000"/>
              </a:lnSpc>
              <a:buFontTx/>
              <a:buNone/>
            </a:pPr>
            <a:endParaRPr lang="en-GB" sz="1600" dirty="0">
              <a:solidFill>
                <a:srgbClr val="008000"/>
              </a:solidFill>
            </a:endParaRPr>
          </a:p>
          <a:p>
            <a:pPr>
              <a:lnSpc>
                <a:spcPct val="80000"/>
              </a:lnSpc>
              <a:buFontTx/>
              <a:buNone/>
            </a:pPr>
            <a:r>
              <a:rPr lang="en-US" dirty="0">
                <a:solidFill>
                  <a:srgbClr val="FFFF99"/>
                </a:solidFill>
              </a:rPr>
              <a:t>   </a:t>
            </a:r>
            <a:r>
              <a:rPr lang="en-US" dirty="0">
                <a:solidFill>
                  <a:srgbClr val="006600"/>
                </a:solidFill>
              </a:rPr>
              <a:t>If they find a Christian mistaken in a field which they themselves know well and hear him maintaining his foolish opinions about our books, how are they going to believe those books in matters concerning the resurrection of the dead, the hope of eternal life, and the kingdom of heaven, when they think their pages are full of falsehoods on facts which they themselves have learnt from experience and the light of reason? </a:t>
            </a:r>
            <a:endParaRPr lang="en-GB" dirty="0">
              <a:solidFill>
                <a:srgbClr val="006600"/>
              </a:solidFill>
            </a:endParaRPr>
          </a:p>
          <a:p>
            <a:pPr>
              <a:lnSpc>
                <a:spcPct val="80000"/>
              </a:lnSpc>
              <a:buFontTx/>
              <a:buNone/>
            </a:pPr>
            <a:r>
              <a:rPr lang="en-GB" dirty="0">
                <a:solidFill>
                  <a:srgbClr val="006600"/>
                </a:solidFill>
              </a:rPr>
              <a:t>   </a:t>
            </a:r>
          </a:p>
          <a:p>
            <a:pPr>
              <a:lnSpc>
                <a:spcPct val="80000"/>
              </a:lnSpc>
              <a:buFontTx/>
              <a:buNone/>
            </a:pPr>
            <a:r>
              <a:rPr lang="en-GB" dirty="0">
                <a:solidFill>
                  <a:srgbClr val="006600"/>
                </a:solidFill>
              </a:rPr>
              <a:t>   Augustine: The literal meaning of Genesis</a:t>
            </a:r>
          </a:p>
          <a:p>
            <a:pPr>
              <a:lnSpc>
                <a:spcPct val="80000"/>
              </a:lnSpc>
              <a:buFontTx/>
              <a:buNone/>
            </a:pPr>
            <a:endParaRPr lang="en-GB" dirty="0">
              <a:solidFill>
                <a:srgbClr val="006600"/>
              </a:solidFill>
            </a:endParaRPr>
          </a:p>
          <a:p>
            <a:pPr>
              <a:lnSpc>
                <a:spcPct val="80000"/>
              </a:lnSpc>
              <a:buFontTx/>
              <a:buNone/>
            </a:pPr>
            <a:endParaRPr lang="en-GB" sz="1800" dirty="0">
              <a:solidFill>
                <a:srgbClr val="006600"/>
              </a:solidFill>
            </a:endParaRPr>
          </a:p>
          <a:p>
            <a:pPr>
              <a:lnSpc>
                <a:spcPct val="80000"/>
              </a:lnSpc>
              <a:buFontTx/>
              <a:buNone/>
            </a:pPr>
            <a:endParaRPr lang="en-GB" sz="1800" dirty="0">
              <a:solidFill>
                <a:srgbClr val="FFFF99"/>
              </a:solidFill>
            </a:endParaRPr>
          </a:p>
        </p:txBody>
      </p:sp>
    </p:spTree>
    <p:extLst>
      <p:ext uri="{BB962C8B-B14F-4D97-AF65-F5344CB8AC3E}">
        <p14:creationId xmlns:p14="http://schemas.microsoft.com/office/powerpoint/2010/main" val="1166529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sz="half" idx="1"/>
          </p:nvPr>
        </p:nvSpPr>
        <p:spPr>
          <a:xfrm>
            <a:off x="0" y="50800"/>
            <a:ext cx="8734078" cy="6121400"/>
          </a:xfrm>
        </p:spPr>
        <p:txBody>
          <a:bodyPr/>
          <a:lstStyle/>
          <a:p>
            <a:pPr>
              <a:lnSpc>
                <a:spcPct val="80000"/>
              </a:lnSpc>
              <a:buFontTx/>
              <a:buNone/>
            </a:pPr>
            <a:endParaRPr lang="en-GB" sz="1200" dirty="0">
              <a:solidFill>
                <a:srgbClr val="008000"/>
              </a:solidFill>
            </a:endParaRPr>
          </a:p>
          <a:p>
            <a:pPr>
              <a:lnSpc>
                <a:spcPct val="80000"/>
              </a:lnSpc>
              <a:buFontTx/>
              <a:buNone/>
            </a:pPr>
            <a:r>
              <a:rPr lang="en-US" dirty="0">
                <a:solidFill>
                  <a:srgbClr val="FFFF99"/>
                </a:solidFill>
              </a:rPr>
              <a:t>    </a:t>
            </a:r>
            <a:r>
              <a:rPr lang="en-US" dirty="0">
                <a:solidFill>
                  <a:srgbClr val="006600"/>
                </a:solidFill>
              </a:rPr>
              <a:t>Usually, even a non-Christian knows something about … the motion and orbit of the stars, about the kinds of animals, shrubs </a:t>
            </a:r>
            <a:r>
              <a:rPr lang="en-US" dirty="0" err="1">
                <a:solidFill>
                  <a:srgbClr val="006600"/>
                </a:solidFill>
              </a:rPr>
              <a:t>etc</a:t>
            </a:r>
            <a:r>
              <a:rPr lang="en-US" dirty="0">
                <a:solidFill>
                  <a:srgbClr val="006600"/>
                </a:solidFill>
              </a:rPr>
              <a:t> and this knowledge he holds to as being certain from reason and experience. Now, it is a disgraceful and dangerous thing for an infidel to hear a Christian, presumably giving the meaning of Holy Scripture, talking nonsense on these topics; and we should take all means to prevent such an embarrassing situation….The shame is not so much that an ignorant individual is derided, but that people outside the household of faith think our sacred writers held such opinions, and, to the great loss of those for whose salvation we toil, the writers of our Scripture are criticized and rejected as unlearned men. </a:t>
            </a:r>
            <a:endParaRPr lang="en-GB" dirty="0">
              <a:solidFill>
                <a:srgbClr val="006600"/>
              </a:solidFill>
            </a:endParaRPr>
          </a:p>
          <a:p>
            <a:pPr>
              <a:lnSpc>
                <a:spcPct val="80000"/>
              </a:lnSpc>
              <a:buFontTx/>
              <a:buNone/>
            </a:pPr>
            <a:endParaRPr lang="en-GB" sz="2400" dirty="0">
              <a:solidFill>
                <a:srgbClr val="FFFF99"/>
              </a:solidFill>
            </a:endParaRPr>
          </a:p>
          <a:p>
            <a:pPr>
              <a:lnSpc>
                <a:spcPct val="80000"/>
              </a:lnSpc>
              <a:buFontTx/>
              <a:buNone/>
            </a:pPr>
            <a:endParaRPr lang="en-GB" sz="1400" dirty="0">
              <a:solidFill>
                <a:srgbClr val="FFFF99"/>
              </a:solidFill>
            </a:endParaRPr>
          </a:p>
          <a:p>
            <a:pPr>
              <a:lnSpc>
                <a:spcPct val="80000"/>
              </a:lnSpc>
              <a:buFontTx/>
              <a:buNone/>
            </a:pPr>
            <a:endParaRPr lang="en-GB" sz="1400" dirty="0">
              <a:solidFill>
                <a:srgbClr val="FFFF99"/>
              </a:solidFill>
            </a:endParaRPr>
          </a:p>
        </p:txBody>
      </p:sp>
    </p:spTree>
    <p:extLst>
      <p:ext uri="{BB962C8B-B14F-4D97-AF65-F5344CB8AC3E}">
        <p14:creationId xmlns:p14="http://schemas.microsoft.com/office/powerpoint/2010/main" val="503729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n-GB">
                <a:latin typeface="Times New Roman" charset="0"/>
                <a:cs typeface="+mj-cs"/>
              </a:rPr>
              <a:t>Untrue ?</a:t>
            </a:r>
            <a:endParaRPr lang="en-US">
              <a:latin typeface="Times New Roman" charset="0"/>
              <a:cs typeface="+mj-cs"/>
            </a:endParaRPr>
          </a:p>
        </p:txBody>
      </p:sp>
      <p:sp>
        <p:nvSpPr>
          <p:cNvPr id="6147" name="Rectangle 3"/>
          <p:cNvSpPr>
            <a:spLocks noGrp="1" noChangeArrowheads="1"/>
          </p:cNvSpPr>
          <p:nvPr>
            <p:ph type="body" sz="half" idx="1"/>
          </p:nvPr>
        </p:nvSpPr>
        <p:spPr>
          <a:xfrm>
            <a:off x="457200" y="1628775"/>
            <a:ext cx="4186238" cy="4464050"/>
          </a:xfrm>
        </p:spPr>
        <p:txBody>
          <a:bodyPr/>
          <a:lstStyle/>
          <a:p>
            <a:pPr>
              <a:defRPr/>
            </a:pPr>
            <a:r>
              <a:rPr lang="en-GB" sz="3200">
                <a:latin typeface="Times New Roman" charset="0"/>
                <a:cs typeface="+mn-cs"/>
              </a:rPr>
              <a:t>The main reason I wasn</a:t>
            </a:r>
            <a:r>
              <a:rPr lang="ja-JP" altLang="en-GB" sz="3200">
                <a:latin typeface="Times New Roman" charset="0"/>
                <a:cs typeface="+mn-cs"/>
              </a:rPr>
              <a:t>’</a:t>
            </a:r>
            <a:r>
              <a:rPr lang="en-GB" sz="3200">
                <a:latin typeface="Times New Roman" charset="0"/>
                <a:cs typeface="+mn-cs"/>
              </a:rPr>
              <a:t>t a Christian</a:t>
            </a:r>
          </a:p>
          <a:p>
            <a:pPr>
              <a:defRPr/>
            </a:pPr>
            <a:r>
              <a:rPr lang="en-GB" sz="3200">
                <a:latin typeface="Times New Roman" charset="0"/>
                <a:cs typeface="+mn-cs"/>
              </a:rPr>
              <a:t>I thought it was simply not true. </a:t>
            </a:r>
          </a:p>
          <a:p>
            <a:pPr>
              <a:defRPr/>
            </a:pPr>
            <a:endParaRPr lang="en-GB">
              <a:latin typeface="Times New Roman" charset="0"/>
              <a:cs typeface="+mn-cs"/>
            </a:endParaRPr>
          </a:p>
          <a:p>
            <a:pPr>
              <a:defRPr/>
            </a:pPr>
            <a:endParaRPr lang="en-GB" sz="2400">
              <a:latin typeface="Times New Roman" charset="0"/>
              <a:cs typeface="+mn-cs"/>
            </a:endParaRPr>
          </a:p>
          <a:p>
            <a:pPr>
              <a:buFontTx/>
              <a:buNone/>
              <a:defRPr/>
            </a:pPr>
            <a:endParaRPr lang="en-US" sz="2400">
              <a:latin typeface="Times New Roman" charset="0"/>
              <a:cs typeface="+mn-cs"/>
            </a:endParaRPr>
          </a:p>
        </p:txBody>
      </p:sp>
      <p:pic>
        <p:nvPicPr>
          <p:cNvPr id="204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705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67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2" descr="eart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81000"/>
            <a:ext cx="7620000" cy="7620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467544" y="1332051"/>
            <a:ext cx="2520280" cy="4401205"/>
          </a:xfrm>
          <a:prstGeom prst="rect">
            <a:avLst/>
          </a:prstGeom>
        </p:spPr>
        <p:txBody>
          <a:bodyPr wrap="square">
            <a:spAutoFit/>
          </a:bodyPr>
          <a:lstStyle/>
          <a:p>
            <a:pPr algn="l"/>
            <a:r>
              <a:rPr lang="en-US" sz="2800" dirty="0">
                <a:solidFill>
                  <a:srgbClr val="FFFF00"/>
                </a:solidFill>
              </a:rPr>
              <a:t>On it everyone you love, everyone you know, everyone you ever heard of, every human being who ever was, lived out their lives. </a:t>
            </a:r>
          </a:p>
          <a:p>
            <a:pPr algn="l"/>
            <a:r>
              <a:rPr lang="en-US" sz="2800" dirty="0">
                <a:solidFill>
                  <a:srgbClr val="FFFF00"/>
                </a:solidFill>
              </a:rPr>
              <a:t>Carl Sagan </a:t>
            </a:r>
          </a:p>
        </p:txBody>
      </p:sp>
    </p:spTree>
    <p:extLst>
      <p:ext uri="{BB962C8B-B14F-4D97-AF65-F5344CB8AC3E}">
        <p14:creationId xmlns:p14="http://schemas.microsoft.com/office/powerpoint/2010/main" val="108551644"/>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32538</TotalTime>
  <Words>2953</Words>
  <Application>Microsoft Macintosh PowerPoint</Application>
  <PresentationFormat>On-screen Show (4:3)</PresentationFormat>
  <Paragraphs>409</Paragraphs>
  <Slides>76</Slides>
  <Notes>0</Notes>
  <HiddenSlides>0</HiddenSlides>
  <MMClips>1</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76</vt:i4>
      </vt:variant>
    </vt:vector>
  </HeadingPairs>
  <TitlesOfParts>
    <vt:vector size="82" baseType="lpstr">
      <vt:lpstr>Arial</vt:lpstr>
      <vt:lpstr>Times New Roman</vt:lpstr>
      <vt:lpstr>Default Design</vt:lpstr>
      <vt:lpstr>1_Default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I was not always a Christian</vt:lpstr>
      <vt:lpstr>Why I wanted to be a scientist! </vt:lpstr>
      <vt:lpstr>Untrue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 Kepler mission to detect  Earth sized planets March 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Physical universe</vt:lpstr>
      <vt:lpstr>PowerPoint Presentation</vt:lpstr>
      <vt:lpstr>PowerPoint Presentation</vt:lpstr>
      <vt:lpstr>Is the physical universe all there is?</vt:lpstr>
      <vt:lpstr> Can science show us anything about God?</vt:lpstr>
      <vt:lpstr>How can we know what God is like ?</vt:lpstr>
      <vt:lpstr>How I became a Christian</vt:lpstr>
      <vt:lpstr>Jesus – just a good teacher?</vt:lpstr>
      <vt:lpstr> Evidence for Jesus as God ? </vt:lpstr>
      <vt:lpstr>Evidence for Jesus being alive</vt:lpstr>
      <vt:lpstr>Evidence for Jesus being alive</vt:lpstr>
      <vt:lpstr>Evidence for Jesus being alive</vt:lpstr>
      <vt:lpstr>Evidence for Jesus being alive</vt:lpstr>
      <vt:lpstr>How I became a Christian</vt:lpstr>
      <vt:lpstr>Christianity as a relationship</vt:lpstr>
      <vt:lpstr>PowerPoint Presentation</vt:lpstr>
      <vt:lpstr>PowerPoint Presentation</vt:lpstr>
      <vt:lpstr>PowerPoint Presentation</vt:lpstr>
      <vt:lpstr>PowerPoint Presentation</vt:lpstr>
      <vt:lpstr>Can a scientist believe in miracles?</vt:lpstr>
      <vt:lpstr>Can a scientist believe in miracles?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beginning according to Christianity/Judaism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Augustine ~400AD</vt:lpstr>
      <vt:lpstr>PowerPoint Presentation</vt:lpstr>
      <vt:lpstr>PowerPoint Presentation</vt:lpstr>
    </vt:vector>
  </TitlesOfParts>
  <Company>University of Durham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Gamma Ray Bursts:  The biggest bang since the big one!</dc:title>
  <dc:creator>Chris Done</dc:creator>
  <cp:lastModifiedBy>DONE, CHRISTINE</cp:lastModifiedBy>
  <cp:revision>314</cp:revision>
  <cp:lastPrinted>2013-12-09T17:56:32Z</cp:lastPrinted>
  <dcterms:created xsi:type="dcterms:W3CDTF">2003-04-24T13:46:13Z</dcterms:created>
  <dcterms:modified xsi:type="dcterms:W3CDTF">2020-02-11T18:26:56Z</dcterms:modified>
</cp:coreProperties>
</file>