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469" r:id="rId3"/>
    <p:sldId id="503" r:id="rId4"/>
    <p:sldId id="417" r:id="rId5"/>
    <p:sldId id="418" r:id="rId6"/>
    <p:sldId id="419" r:id="rId7"/>
    <p:sldId id="420" r:id="rId8"/>
    <p:sldId id="481" r:id="rId9"/>
    <p:sldId id="482" r:id="rId10"/>
    <p:sldId id="362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36" r:id="rId19"/>
    <p:sldId id="472" r:id="rId20"/>
    <p:sldId id="473" r:id="rId21"/>
    <p:sldId id="474" r:id="rId22"/>
    <p:sldId id="475" r:id="rId23"/>
    <p:sldId id="476" r:id="rId24"/>
    <p:sldId id="437" r:id="rId25"/>
    <p:sldId id="438" r:id="rId26"/>
    <p:sldId id="439" r:id="rId27"/>
    <p:sldId id="441" r:id="rId28"/>
    <p:sldId id="440" r:id="rId29"/>
    <p:sldId id="442" r:id="rId30"/>
    <p:sldId id="443" r:id="rId31"/>
    <p:sldId id="444" r:id="rId32"/>
    <p:sldId id="428" r:id="rId33"/>
    <p:sldId id="445" r:id="rId34"/>
    <p:sldId id="446" r:id="rId35"/>
    <p:sldId id="447" r:id="rId36"/>
    <p:sldId id="448" r:id="rId37"/>
    <p:sldId id="449" r:id="rId38"/>
    <p:sldId id="429" r:id="rId39"/>
    <p:sldId id="430" r:id="rId40"/>
    <p:sldId id="431" r:id="rId41"/>
    <p:sldId id="432" r:id="rId42"/>
    <p:sldId id="433" r:id="rId43"/>
    <p:sldId id="434" r:id="rId44"/>
    <p:sldId id="505" r:id="rId45"/>
    <p:sldId id="497" r:id="rId46"/>
    <p:sldId id="509" r:id="rId47"/>
    <p:sldId id="489" r:id="rId48"/>
    <p:sldId id="484" r:id="rId49"/>
    <p:sldId id="487" r:id="rId50"/>
    <p:sldId id="491" r:id="rId51"/>
    <p:sldId id="486" r:id="rId52"/>
    <p:sldId id="493" r:id="rId53"/>
    <p:sldId id="494" r:id="rId54"/>
    <p:sldId id="492" r:id="rId55"/>
    <p:sldId id="485" r:id="rId56"/>
    <p:sldId id="495" r:id="rId57"/>
    <p:sldId id="466" r:id="rId58"/>
    <p:sldId id="506" r:id="rId59"/>
    <p:sldId id="507" r:id="rId60"/>
    <p:sldId id="508" r:id="rId61"/>
    <p:sldId id="498" r:id="rId62"/>
    <p:sldId id="499" r:id="rId63"/>
    <p:sldId id="500" r:id="rId64"/>
    <p:sldId id="501" r:id="rId6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8">
          <p15:clr>
            <a:srgbClr val="A4A3A4"/>
          </p15:clr>
        </p15:guide>
        <p15:guide id="2" pos="3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C0000"/>
    <a:srgbClr val="FFCC00"/>
    <a:srgbClr val="64C69A"/>
    <a:srgbClr val="00FF00"/>
    <a:srgbClr val="CCCCFF"/>
    <a:srgbClr val="FF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3" autoAdjust="0"/>
    <p:restoredTop sz="93680" autoAdjust="0"/>
  </p:normalViewPr>
  <p:slideViewPr>
    <p:cSldViewPr>
      <p:cViewPr varScale="1">
        <p:scale>
          <a:sx n="58" d="100"/>
          <a:sy n="58" d="100"/>
        </p:scale>
        <p:origin x="-904" y="-112"/>
      </p:cViewPr>
      <p:guideLst>
        <p:guide orient="horz" pos="2208"/>
        <p:guide pos="32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Relationship Id="rId2" Type="http://schemas.openxmlformats.org/officeDocument/2006/relationships/slide" Target="slides/slide57.xml"/><Relationship Id="rId3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3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C1FB2B-7AB5-480D-9DE0-E6A8C08945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59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AA3BD-7391-4D36-B34B-70F6E09A4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38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8E56-DF91-4626-8C36-5F35098BD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0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65852-4199-4996-85BB-D9CB2B6127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FF4F3-18F2-4780-B315-F644F9F0A8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D9443-3BBA-4D81-8793-B7A7F1EC57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2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5068-E443-4E76-8531-24E7F6CC0A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7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03DA6-5BF0-4F61-BC01-79BF86C5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9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4565-E254-4B5B-B515-707A3318E5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B678-EDD9-48C6-A1AD-5DE55A4239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4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5F4A-0012-426E-948A-ECA2F39C69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1F00-81FA-4534-AA27-24C5072EC4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6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E0934-4FFD-4BC0-9BA5-51E0603A04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9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D7997B8-8A48-4641-983A-635B092595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1" Type="http://schemas.openxmlformats.org/officeDocument/2006/relationships/video" Target="NULL" TargetMode="External"/><Relationship Id="rId2" Type="http://schemas.microsoft.com/office/2007/relationships/media" Target="../media/media4.mp4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2401" y="-315416"/>
            <a:ext cx="8610600" cy="2438400"/>
          </a:xfrm>
          <a:noFill/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Black holes </a:t>
            </a:r>
            <a:br>
              <a:rPr lang="en-GB" b="1" dirty="0" smtClean="0">
                <a:solidFill>
                  <a:srgbClr val="008000"/>
                </a:solidFill>
              </a:rPr>
            </a:br>
            <a:r>
              <a:rPr lang="en-GB" b="1" dirty="0" smtClean="0">
                <a:solidFill>
                  <a:srgbClr val="008000"/>
                </a:solidFill>
              </a:rPr>
              <a:t>science fact, fiction or fantasy!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2348880"/>
            <a:ext cx="7272338" cy="1752600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Prof Chris Done, University of Durham</a:t>
            </a:r>
          </a:p>
        </p:txBody>
      </p:sp>
      <p:pic>
        <p:nvPicPr>
          <p:cNvPr id="2052" name="Picture 5" descr="rubber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52838"/>
            <a:ext cx="89820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642350" cy="20161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8000"/>
                </a:solidFill>
              </a:rPr>
              <a:t>So light is affected too! 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8000"/>
                </a:solidFill>
              </a:rPr>
              <a:t>Lightbending – light travels in straight lines over curved surface  so path looks curved!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8000"/>
                </a:solidFill>
              </a:rPr>
              <a:t>One of first tests of GR …</a:t>
            </a:r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-90488"/>
            <a:ext cx="7772400" cy="114300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Gravity: warped </a:t>
            </a:r>
            <a:r>
              <a:rPr lang="en-GB" b="1" dirty="0" err="1" smtClean="0">
                <a:solidFill>
                  <a:srgbClr val="008000"/>
                </a:solidFill>
              </a:rPr>
              <a:t>spacetime</a:t>
            </a:r>
            <a:endParaRPr lang="en-GB" b="1" dirty="0" smtClean="0">
              <a:solidFill>
                <a:srgbClr val="008000"/>
              </a:solidFill>
            </a:endParaRPr>
          </a:p>
        </p:txBody>
      </p:sp>
      <p:pic>
        <p:nvPicPr>
          <p:cNvPr id="5124" name="Picture 11" descr="embeding_curved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4086225"/>
            <a:ext cx="75596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0" name="AutoShape 12"/>
          <p:cNvSpPr>
            <a:spLocks noChangeArrowheads="1"/>
          </p:cNvSpPr>
          <p:nvPr/>
        </p:nvSpPr>
        <p:spPr bwMode="auto">
          <a:xfrm>
            <a:off x="4762500" y="3573463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35181" name="AutoShape 13"/>
          <p:cNvSpPr>
            <a:spLocks noChangeArrowheads="1"/>
          </p:cNvSpPr>
          <p:nvPr/>
        </p:nvSpPr>
        <p:spPr bwMode="auto">
          <a:xfrm>
            <a:off x="8362950" y="3573463"/>
            <a:ext cx="457200" cy="45720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5127" name="Freeform 14"/>
          <p:cNvSpPr>
            <a:spLocks/>
          </p:cNvSpPr>
          <p:nvPr/>
        </p:nvSpPr>
        <p:spPr bwMode="auto">
          <a:xfrm>
            <a:off x="3792538" y="4149725"/>
            <a:ext cx="2336800" cy="2317750"/>
          </a:xfrm>
          <a:custGeom>
            <a:avLst/>
            <a:gdLst>
              <a:gd name="T0" fmla="*/ 1370013 w 1472"/>
              <a:gd name="T1" fmla="*/ 0 h 1460"/>
              <a:gd name="T2" fmla="*/ 2073275 w 1472"/>
              <a:gd name="T3" fmla="*/ 436563 h 1460"/>
              <a:gd name="T4" fmla="*/ 2298700 w 1472"/>
              <a:gd name="T5" fmla="*/ 873125 h 1460"/>
              <a:gd name="T6" fmla="*/ 1847850 w 1472"/>
              <a:gd name="T7" fmla="*/ 1252538 h 1460"/>
              <a:gd name="T8" fmla="*/ 914400 w 1472"/>
              <a:gd name="T9" fmla="*/ 1784350 h 1460"/>
              <a:gd name="T10" fmla="*/ 0 w 1472"/>
              <a:gd name="T11" fmla="*/ 2317750 h 14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72" h="1460">
                <a:moveTo>
                  <a:pt x="863" y="0"/>
                </a:moveTo>
                <a:cubicBezTo>
                  <a:pt x="937" y="47"/>
                  <a:pt x="1209" y="183"/>
                  <a:pt x="1306" y="275"/>
                </a:cubicBezTo>
                <a:cubicBezTo>
                  <a:pt x="1403" y="367"/>
                  <a:pt x="1472" y="464"/>
                  <a:pt x="1448" y="550"/>
                </a:cubicBezTo>
                <a:cubicBezTo>
                  <a:pt x="1424" y="636"/>
                  <a:pt x="1309" y="693"/>
                  <a:pt x="1164" y="789"/>
                </a:cubicBezTo>
                <a:cubicBezTo>
                  <a:pt x="1019" y="885"/>
                  <a:pt x="770" y="1012"/>
                  <a:pt x="576" y="1124"/>
                </a:cubicBezTo>
                <a:cubicBezTo>
                  <a:pt x="382" y="1236"/>
                  <a:pt x="220" y="1332"/>
                  <a:pt x="0" y="14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8" name="Line 15"/>
          <p:cNvSpPr>
            <a:spLocks noChangeShapeType="1"/>
          </p:cNvSpPr>
          <p:nvPr/>
        </p:nvSpPr>
        <p:spPr bwMode="auto">
          <a:xfrm flipV="1">
            <a:off x="3868738" y="4005263"/>
            <a:ext cx="4591050" cy="2462212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3132138" y="3116263"/>
            <a:ext cx="280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True position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30" name="Text Box 24"/>
          <p:cNvSpPr txBox="1">
            <a:spLocks noChangeArrowheads="1"/>
          </p:cNvSpPr>
          <p:nvPr/>
        </p:nvSpPr>
        <p:spPr bwMode="auto">
          <a:xfrm>
            <a:off x="6156325" y="3116263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</a:rPr>
              <a:t>Apparent position 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299" name="Group 3"/>
          <p:cNvGrpSpPr>
            <a:grpSpLocks/>
          </p:cNvGrpSpPr>
          <p:nvPr/>
        </p:nvGrpSpPr>
        <p:grpSpPr bwMode="auto">
          <a:xfrm>
            <a:off x="5334000" y="3091408"/>
            <a:ext cx="3200400" cy="2209800"/>
            <a:chOff x="3360" y="2736"/>
            <a:chExt cx="2016" cy="1392"/>
          </a:xfrm>
        </p:grpSpPr>
        <p:sp>
          <p:nvSpPr>
            <p:cNvPr id="6159" name="Rectangle 4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5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81125"/>
            <a:ext cx="4114800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More gravity, </a:t>
            </a:r>
            <a:r>
              <a:rPr lang="en-GB" dirty="0">
                <a:solidFill>
                  <a:srgbClr val="006600"/>
                </a:solidFill>
              </a:rPr>
              <a:t>more mass in same space or same mass, smaller </a:t>
            </a:r>
            <a:r>
              <a:rPr lang="en-GB" dirty="0" smtClean="0">
                <a:solidFill>
                  <a:srgbClr val="006600"/>
                </a:solidFill>
              </a:rPr>
              <a:t>size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B</a:t>
            </a:r>
            <a:r>
              <a:rPr lang="en-GB" dirty="0" smtClean="0">
                <a:solidFill>
                  <a:srgbClr val="006600"/>
                </a:solidFill>
              </a:rPr>
              <a:t>lack holes don’t suck inexorably! Unlike bad SF movies…</a:t>
            </a: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3302" name="Group 6"/>
          <p:cNvGrpSpPr>
            <a:grpSpLocks/>
          </p:cNvGrpSpPr>
          <p:nvPr/>
        </p:nvGrpSpPr>
        <p:grpSpPr bwMode="auto">
          <a:xfrm>
            <a:off x="6248400" y="3721100"/>
            <a:ext cx="1295400" cy="1676400"/>
            <a:chOff x="3360" y="2736"/>
            <a:chExt cx="2016" cy="1392"/>
          </a:xfrm>
        </p:grpSpPr>
        <p:sp>
          <p:nvSpPr>
            <p:cNvPr id="6157" name="Rectangle 7"/>
            <p:cNvSpPr>
              <a:spLocks noChangeArrowheads="1"/>
            </p:cNvSpPr>
            <p:nvPr/>
          </p:nvSpPr>
          <p:spPr bwMode="auto">
            <a:xfrm>
              <a:off x="3504" y="2784"/>
              <a:ext cx="1728" cy="13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Freeform 8"/>
            <p:cNvSpPr>
              <a:spLocks/>
            </p:cNvSpPr>
            <p:nvPr/>
          </p:nvSpPr>
          <p:spPr bwMode="auto">
            <a:xfrm>
              <a:off x="3360" y="2736"/>
              <a:ext cx="2016" cy="188"/>
            </a:xfrm>
            <a:custGeom>
              <a:avLst/>
              <a:gdLst>
                <a:gd name="T0" fmla="*/ 297 w 2306"/>
                <a:gd name="T1" fmla="*/ 94 h 236"/>
                <a:gd name="T2" fmla="*/ 673 w 2306"/>
                <a:gd name="T3" fmla="*/ 166 h 236"/>
                <a:gd name="T4" fmla="*/ 1017 w 2306"/>
                <a:gd name="T5" fmla="*/ 188 h 236"/>
                <a:gd name="T6" fmla="*/ 1376 w 2306"/>
                <a:gd name="T7" fmla="*/ 166 h 236"/>
                <a:gd name="T8" fmla="*/ 1690 w 2306"/>
                <a:gd name="T9" fmla="*/ 116 h 236"/>
                <a:gd name="T10" fmla="*/ 1818 w 2306"/>
                <a:gd name="T11" fmla="*/ 72 h 236"/>
                <a:gd name="T12" fmla="*/ 1754 w 2306"/>
                <a:gd name="T13" fmla="*/ 14 h 236"/>
                <a:gd name="T14" fmla="*/ 243 w 2306"/>
                <a:gd name="T15" fmla="*/ 14 h 236"/>
                <a:gd name="T16" fmla="*/ 297 w 2306"/>
                <a:gd name="T17" fmla="*/ 94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9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warped </a:t>
            </a:r>
            <a:r>
              <a:rPr lang="en-GB" b="1" dirty="0" err="1" smtClean="0">
                <a:solidFill>
                  <a:srgbClr val="006600"/>
                </a:solidFill>
              </a:rPr>
              <a:t>spacetime</a:t>
            </a:r>
            <a:endParaRPr lang="en-GB" b="1" dirty="0" smtClean="0">
              <a:solidFill>
                <a:srgbClr val="006600"/>
              </a:solidFill>
            </a:endParaRPr>
          </a:p>
        </p:txBody>
      </p:sp>
      <p:grpSp>
        <p:nvGrpSpPr>
          <p:cNvPr id="183312" name="Group 16"/>
          <p:cNvGrpSpPr>
            <a:grpSpLocks/>
          </p:cNvGrpSpPr>
          <p:nvPr/>
        </p:nvGrpSpPr>
        <p:grpSpPr bwMode="auto">
          <a:xfrm>
            <a:off x="6324600" y="4221087"/>
            <a:ext cx="1219200" cy="1225625"/>
            <a:chOff x="3984" y="3408"/>
            <a:chExt cx="768" cy="624"/>
          </a:xfrm>
        </p:grpSpPr>
        <p:sp>
          <p:nvSpPr>
            <p:cNvPr id="6155" name="Rectangle 17"/>
            <p:cNvSpPr>
              <a:spLocks noChangeArrowheads="1"/>
            </p:cNvSpPr>
            <p:nvPr/>
          </p:nvSpPr>
          <p:spPr bwMode="auto">
            <a:xfrm>
              <a:off x="3984" y="3436"/>
              <a:ext cx="768" cy="5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8"/>
            <p:cNvSpPr>
              <a:spLocks/>
            </p:cNvSpPr>
            <p:nvPr/>
          </p:nvSpPr>
          <p:spPr bwMode="auto">
            <a:xfrm>
              <a:off x="4080" y="3408"/>
              <a:ext cx="576" cy="83"/>
            </a:xfrm>
            <a:custGeom>
              <a:avLst/>
              <a:gdLst>
                <a:gd name="T0" fmla="*/ 85 w 2306"/>
                <a:gd name="T1" fmla="*/ 42 h 236"/>
                <a:gd name="T2" fmla="*/ 192 w 2306"/>
                <a:gd name="T3" fmla="*/ 74 h 236"/>
                <a:gd name="T4" fmla="*/ 290 w 2306"/>
                <a:gd name="T5" fmla="*/ 83 h 236"/>
                <a:gd name="T6" fmla="*/ 393 w 2306"/>
                <a:gd name="T7" fmla="*/ 74 h 236"/>
                <a:gd name="T8" fmla="*/ 483 w 2306"/>
                <a:gd name="T9" fmla="*/ 51 h 236"/>
                <a:gd name="T10" fmla="*/ 519 w 2306"/>
                <a:gd name="T11" fmla="*/ 32 h 236"/>
                <a:gd name="T12" fmla="*/ 501 w 2306"/>
                <a:gd name="T13" fmla="*/ 6 h 236"/>
                <a:gd name="T14" fmla="*/ 69 w 2306"/>
                <a:gd name="T15" fmla="*/ 6 h 236"/>
                <a:gd name="T16" fmla="*/ 85 w 2306"/>
                <a:gd name="T17" fmla="*/ 42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06" h="236">
                  <a:moveTo>
                    <a:pt x="340" y="118"/>
                  </a:moveTo>
                  <a:cubicBezTo>
                    <a:pt x="422" y="150"/>
                    <a:pt x="633" y="189"/>
                    <a:pt x="770" y="209"/>
                  </a:cubicBezTo>
                  <a:cubicBezTo>
                    <a:pt x="907" y="229"/>
                    <a:pt x="1029" y="236"/>
                    <a:pt x="1163" y="236"/>
                  </a:cubicBezTo>
                  <a:cubicBezTo>
                    <a:pt x="1297" y="236"/>
                    <a:pt x="1446" y="224"/>
                    <a:pt x="1574" y="209"/>
                  </a:cubicBezTo>
                  <a:cubicBezTo>
                    <a:pt x="1702" y="194"/>
                    <a:pt x="1849" y="165"/>
                    <a:pt x="1933" y="145"/>
                  </a:cubicBezTo>
                  <a:cubicBezTo>
                    <a:pt x="2017" y="125"/>
                    <a:pt x="2067" y="111"/>
                    <a:pt x="2079" y="90"/>
                  </a:cubicBezTo>
                  <a:cubicBezTo>
                    <a:pt x="2091" y="69"/>
                    <a:pt x="2306" y="29"/>
                    <a:pt x="2006" y="17"/>
                  </a:cubicBezTo>
                  <a:cubicBezTo>
                    <a:pt x="1706" y="5"/>
                    <a:pt x="556" y="0"/>
                    <a:pt x="278" y="17"/>
                  </a:cubicBezTo>
                  <a:cubicBezTo>
                    <a:pt x="0" y="34"/>
                    <a:pt x="292" y="94"/>
                    <a:pt x="340" y="118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7308304" y="4077072"/>
            <a:ext cx="1149896" cy="13204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8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h_b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49500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20"/>
          <p:cNvSpPr>
            <a:spLocks noChangeArrowheads="1"/>
          </p:cNvSpPr>
          <p:nvPr/>
        </p:nvSpPr>
        <p:spPr bwMode="auto">
          <a:xfrm flipV="1">
            <a:off x="5029200" y="2578100"/>
            <a:ext cx="3810000" cy="4572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21"/>
          <p:cNvSpPr>
            <a:spLocks noChangeAspect="1" noChangeArrowheads="1"/>
          </p:cNvSpPr>
          <p:nvPr/>
        </p:nvSpPr>
        <p:spPr bwMode="auto">
          <a:xfrm>
            <a:off x="6400800" y="2425700"/>
            <a:ext cx="304800" cy="3048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395288" y="1381125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More gravity, more mass in same space or same mass, smaller size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 – escape velocity is faster than light so can’t get out!</a:t>
            </a:r>
          </a:p>
          <a:p>
            <a:pPr eaLnBrk="1" hangingPunct="1">
              <a:lnSpc>
                <a:spcPct val="90000"/>
              </a:lnSpc>
            </a:pPr>
            <a:r>
              <a:rPr lang="en-GB" smtClean="0">
                <a:solidFill>
                  <a:srgbClr val="006600"/>
                </a:solidFill>
              </a:rPr>
              <a:t>Black holes don’t suck inexorably! Unlike bad SF movies…</a:t>
            </a:r>
            <a:endParaRPr lang="en-GB" dirty="0" smtClean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 smtClean="0"/>
              <a:t>Andrew Hamilton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1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4863"/>
            <a:ext cx="3888680" cy="367206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err="1" smtClean="0">
                <a:solidFill>
                  <a:srgbClr val="006600"/>
                </a:solidFill>
              </a:rPr>
              <a:t>Spacetime</a:t>
            </a:r>
            <a:r>
              <a:rPr lang="en-GB" dirty="0" smtClean="0">
                <a:solidFill>
                  <a:srgbClr val="006600"/>
                </a:solidFill>
              </a:rPr>
              <a:t> itself in falling in at the speed of light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Nothing travels faster than light so everything swept down below event horizon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 smtClean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warped </a:t>
            </a:r>
            <a:r>
              <a:rPr lang="en-GB" b="1" dirty="0" err="1" smtClean="0">
                <a:solidFill>
                  <a:srgbClr val="006600"/>
                </a:solidFill>
              </a:rPr>
              <a:t>spacetime</a:t>
            </a:r>
            <a:endParaRPr lang="en-GB" b="1" dirty="0" smtClean="0">
              <a:solidFill>
                <a:srgbClr val="0066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961631" cy="3961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 smtClean="0"/>
              <a:t>Andrew Hamilton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0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81125"/>
            <a:ext cx="4114800" cy="4495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err="1" smtClean="0">
                <a:solidFill>
                  <a:srgbClr val="006600"/>
                </a:solidFill>
              </a:rPr>
              <a:t>Spacetime</a:t>
            </a:r>
            <a:r>
              <a:rPr lang="en-GB" dirty="0" smtClean="0">
                <a:solidFill>
                  <a:srgbClr val="006600"/>
                </a:solidFill>
              </a:rPr>
              <a:t> itself in falling in at the speed of light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dirty="0" smtClean="0">
              <a:solidFill>
                <a:srgbClr val="006600"/>
              </a:solidFill>
            </a:endParaRPr>
          </a:p>
        </p:txBody>
      </p:sp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65" y="1900237"/>
            <a:ext cx="3457575" cy="3457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1" y="2420888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0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6600"/>
                </a:solidFill>
              </a:rPr>
              <a:t>Gravity: warped spacetime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46300"/>
            <a:ext cx="3741737" cy="41624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Utterly extreme. Need mass of earth squashed down to 1cm! Or mass of sun squashed into size of London.</a:t>
            </a: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Impossible!!!!!!!!?</a:t>
            </a: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How to get such extreme compression?</a:t>
            </a:r>
          </a:p>
          <a:p>
            <a:pPr eaLnBrk="1" hangingPunct="1"/>
            <a:endParaRPr lang="en-GB" dirty="0" smtClean="0">
              <a:solidFill>
                <a:srgbClr val="006600"/>
              </a:solidFill>
            </a:endParaRPr>
          </a:p>
        </p:txBody>
      </p:sp>
      <p:pic>
        <p:nvPicPr>
          <p:cNvPr id="5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15" y="3933056"/>
            <a:ext cx="670526" cy="6081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 descr="earth_b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92410"/>
            <a:ext cx="4649605" cy="42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639633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42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Black hole recipe: 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41438"/>
            <a:ext cx="4549775" cy="55165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Take 1 massive star (at least 10 bigger than Sun)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Stars fuse 4H to He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Lose mass, gain energy via Einstein’s E=mc</a:t>
            </a:r>
            <a:r>
              <a:rPr lang="en-GB" baseline="30000" dirty="0" smtClean="0">
                <a:solidFill>
                  <a:srgbClr val="008000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Hydrogen bomb! in its stable life – outward pressure of hot gas (fusion) balanced by inward pull of gravity.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 smtClean="0">
              <a:solidFill>
                <a:srgbClr val="008000"/>
              </a:solidFill>
            </a:endParaRPr>
          </a:p>
        </p:txBody>
      </p:sp>
      <p:pic>
        <p:nvPicPr>
          <p:cNvPr id="8196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50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cond-anim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934200" cy="340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6632" y="5171708"/>
            <a:ext cx="7055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Electrostatic repulsion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94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argantu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66" y="0"/>
            <a:ext cx="9446394" cy="689107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052736" y="620688"/>
            <a:ext cx="8610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Black holes in </a:t>
            </a:r>
          </a:p>
          <a:p>
            <a:pPr eaLnBrk="1" hangingPunct="1"/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Science fiction </a:t>
            </a:r>
          </a:p>
          <a:p>
            <a:pPr eaLnBrk="1" hangingPunct="1"/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Movies</a:t>
            </a:r>
          </a:p>
          <a:p>
            <a:pPr eaLnBrk="1" hangingPunct="1"/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Interstellar!</a:t>
            </a:r>
          </a:p>
        </p:txBody>
      </p:sp>
    </p:spTree>
    <p:extLst>
      <p:ext uri="{BB962C8B-B14F-4D97-AF65-F5344CB8AC3E}">
        <p14:creationId xmlns:p14="http://schemas.microsoft.com/office/powerpoint/2010/main" val="180932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cond-anim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9" y="1327915"/>
            <a:ext cx="6921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1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046212"/>
            <a:ext cx="6921500" cy="339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016" y="5171708"/>
            <a:ext cx="8999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But now got 2 protons both with +</a:t>
            </a:r>
            <a:r>
              <a:rPr lang="en-US" sz="3200" dirty="0" err="1" smtClean="0"/>
              <a:t>ve</a:t>
            </a:r>
            <a:r>
              <a:rPr lang="en-US" sz="3200" dirty="0" smtClean="0"/>
              <a:t> charge</a:t>
            </a:r>
          </a:p>
          <a:p>
            <a:r>
              <a:rPr lang="en-US" sz="3200" dirty="0" smtClean="0"/>
              <a:t>Strong repulsion between them as well as the strong nuclear force binding them together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952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476672"/>
            <a:ext cx="6870700" cy="486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501008"/>
            <a:ext cx="896448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  <a:r>
              <a:rPr lang="en-US" sz="3200" dirty="0" smtClean="0"/>
              <a:t>ne of them decays into a positron </a:t>
            </a:r>
          </a:p>
          <a:p>
            <a:r>
              <a:rPr lang="en-US" sz="3200" dirty="0" smtClean="0"/>
              <a:t>(+</a:t>
            </a:r>
            <a:r>
              <a:rPr lang="en-US" sz="3200" dirty="0" err="1" smtClean="0"/>
              <a:t>ve</a:t>
            </a:r>
            <a:r>
              <a:rPr lang="en-US" sz="3200" dirty="0" smtClean="0"/>
              <a:t> electron = anti-electron = antimatter!) and a neutrino. </a:t>
            </a:r>
          </a:p>
          <a:p>
            <a:r>
              <a:rPr lang="en-US" sz="3200" dirty="0" smtClean="0"/>
              <a:t>Leaves neutron next to proton bound together by strong nuclear force. Isotope of Hydrogen called Deuterium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407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sion-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33" y="752561"/>
            <a:ext cx="68707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p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3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42925"/>
            <a:ext cx="83661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542925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Chemistry!</a:t>
            </a:r>
          </a:p>
        </p:txBody>
      </p:sp>
    </p:spTree>
    <p:extLst>
      <p:ext uri="{BB962C8B-B14F-4D97-AF65-F5344CB8AC3E}">
        <p14:creationId xmlns:p14="http://schemas.microsoft.com/office/powerpoint/2010/main" val="330899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Black hole recipe: 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90688"/>
            <a:ext cx="4621212" cy="47625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Cook until H all gone.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 smtClean="0">
              <a:solidFill>
                <a:srgbClr val="008000"/>
              </a:solidFill>
            </a:endParaRPr>
          </a:p>
        </p:txBody>
      </p:sp>
      <p:pic>
        <p:nvPicPr>
          <p:cNvPr id="11268" name="Picture 4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9624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07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e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42925"/>
            <a:ext cx="83661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-228600" y="542925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Chemistry!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800600"/>
            <a:ext cx="9296400" cy="1828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sz="2400" smtClean="0">
              <a:solidFill>
                <a:srgbClr val="008000"/>
              </a:solidFill>
            </a:endParaRPr>
          </a:p>
          <a:p>
            <a:pPr eaLnBrk="1" hangingPunct="1"/>
            <a:r>
              <a:rPr lang="en-GB" sz="2000" smtClean="0">
                <a:solidFill>
                  <a:srgbClr val="008000"/>
                </a:solidFill>
              </a:rPr>
              <a:t>He core pulled in by gravity, temperature increases. If high enough fuse 3He to C</a:t>
            </a:r>
          </a:p>
          <a:p>
            <a:pPr eaLnBrk="1" hangingPunct="1"/>
            <a:r>
              <a:rPr lang="en-GB" sz="2000" smtClean="0">
                <a:solidFill>
                  <a:srgbClr val="008000"/>
                </a:solidFill>
              </a:rPr>
              <a:t>C core pulled in by gravity temperature increases. If high enough fuse C+He to O</a:t>
            </a:r>
          </a:p>
          <a:p>
            <a:pPr eaLnBrk="1" hangingPunct="1"/>
            <a:r>
              <a:rPr lang="en-GB" sz="2000" smtClean="0">
                <a:solidFill>
                  <a:srgbClr val="008000"/>
                </a:solidFill>
              </a:rPr>
              <a:t>O core pulled…….</a:t>
            </a:r>
          </a:p>
        </p:txBody>
      </p:sp>
    </p:spTree>
    <p:extLst>
      <p:ext uri="{BB962C8B-B14F-4D97-AF65-F5344CB8AC3E}">
        <p14:creationId xmlns:p14="http://schemas.microsoft.com/office/powerpoint/2010/main" val="306223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Black hole recipe: II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4648200" cy="48482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008000"/>
                </a:solidFill>
              </a:rPr>
              <a:t>Run out of H but gravity never runs out – contracts core so higher temperatures</a:t>
            </a:r>
          </a:p>
          <a:p>
            <a:pPr eaLnBrk="1" hangingPunct="1"/>
            <a:r>
              <a:rPr lang="en-GB" smtClean="0">
                <a:solidFill>
                  <a:srgbClr val="008000"/>
                </a:solidFill>
              </a:rPr>
              <a:t>then fuse higher atomic number elements… </a:t>
            </a:r>
          </a:p>
          <a:p>
            <a:pPr eaLnBrk="1" hangingPunct="1"/>
            <a:r>
              <a:rPr lang="en-GB" smtClean="0">
                <a:solidFill>
                  <a:srgbClr val="008000"/>
                </a:solidFill>
              </a:rPr>
              <a:t>Builds up all the chemical elements of the periodic table!</a:t>
            </a:r>
          </a:p>
        </p:txBody>
      </p:sp>
      <p:pic>
        <p:nvPicPr>
          <p:cNvPr id="12292" name="Picture 4" descr="starstructur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90800"/>
            <a:ext cx="3009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38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8000"/>
                </a:solidFill>
              </a:rPr>
              <a:t>Black hole recipe: II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28775"/>
            <a:ext cx="4648200" cy="48482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But get less and less energy!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Iron is crossover between fusion and fission! No more energy!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Iron core builds up as iron ‘ash’ sinks down from layers above. pulled in by gravity but no other energy!</a:t>
            </a:r>
          </a:p>
        </p:txBody>
      </p:sp>
      <p:pic>
        <p:nvPicPr>
          <p:cNvPr id="14340" name="Picture 4" descr="starstructure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2590800"/>
            <a:ext cx="3009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1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764704"/>
            <a:ext cx="82150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What are they?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How could they form?</a:t>
            </a:r>
            <a:endParaRPr lang="en-GB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571500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How can we know they exist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Can we use them for </a:t>
            </a:r>
          </a:p>
          <a:p>
            <a:pPr marL="1028700" lvl="1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time travel</a:t>
            </a:r>
          </a:p>
          <a:p>
            <a:pPr marL="1028700" lvl="1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space travel – wormholes</a:t>
            </a:r>
            <a:endParaRPr lang="en-GB" b="1" dirty="0">
              <a:solidFill>
                <a:srgbClr val="FFFF00"/>
              </a:solidFill>
              <a:latin typeface="Arial"/>
              <a:cs typeface="Arial"/>
            </a:endParaRPr>
          </a:p>
          <a:p>
            <a:pPr marL="1028700" lvl="1" indent="-571500" algn="l" eaLnBrk="1" hangingPunct="1">
              <a:buFont typeface="Arial"/>
              <a:buChar char="•"/>
            </a:pPr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alternate universes</a:t>
            </a:r>
          </a:p>
          <a:p>
            <a:pPr algn="l" eaLnBrk="1" hangingPunct="1"/>
            <a:r>
              <a:rPr lang="en-GB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007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Black hole recipe: III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28775"/>
            <a:ext cx="4248150" cy="42386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Fe core pulled in by gravity. How far can material be compressed?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Electron degeneracy pressure – wave-particle duality in quantum mechanics. Smaller box, smaller wavelength, higher energy, faster!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Can’t go faster than c! </a:t>
            </a:r>
          </a:p>
        </p:txBody>
      </p:sp>
      <p:pic>
        <p:nvPicPr>
          <p:cNvPr id="15364" name="Picture 4" descr="electron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3657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electronwav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1828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6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Black hole recipe: IV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439863"/>
            <a:ext cx="5076825" cy="558958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Hit this when Fe core is 1.4x mass of Sun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e</a:t>
            </a:r>
            <a:r>
              <a:rPr lang="en-GB" baseline="30000" dirty="0" smtClean="0">
                <a:solidFill>
                  <a:srgbClr val="008000"/>
                </a:solidFill>
              </a:rPr>
              <a:t>-</a:t>
            </a:r>
            <a:r>
              <a:rPr lang="en-GB" dirty="0" smtClean="0">
                <a:solidFill>
                  <a:srgbClr val="008000"/>
                </a:solidFill>
              </a:rPr>
              <a:t> + p</a:t>
            </a:r>
            <a:r>
              <a:rPr lang="en-GB" baseline="30000" dirty="0" smtClean="0">
                <a:solidFill>
                  <a:srgbClr val="008000"/>
                </a:solidFill>
              </a:rPr>
              <a:t>+</a:t>
            </a:r>
            <a:r>
              <a:rPr lang="en-GB" dirty="0" smtClean="0">
                <a:solidFill>
                  <a:srgbClr val="008000"/>
                </a:solidFill>
              </a:rPr>
              <a:t>  &gt; n  + </a:t>
            </a:r>
            <a:r>
              <a:rPr lang="en-GB" dirty="0" smtClean="0">
                <a:solidFill>
                  <a:srgbClr val="008000"/>
                </a:solidFill>
                <a:latin typeface="Symbol" pitchFamily="18" charset="2"/>
              </a:rPr>
              <a:t>n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Neutrons have higher mass, shorter wavelength so fit in MUCH smaller box! Floor drops away.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Dramatic supernovae explosion!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Neutron star core left held up by degenerate neutrons.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mass of sun, size of London.</a:t>
            </a:r>
          </a:p>
        </p:txBody>
      </p:sp>
      <p:pic>
        <p:nvPicPr>
          <p:cNvPr id="16388" name="Picture 4" descr="aat48_Tarantula_SN1987A_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aat49_Tarantula_pre1987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33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5113" y="1080120"/>
            <a:ext cx="8555359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solidFill>
                  <a:srgbClr val="006600"/>
                </a:solidFill>
              </a:rPr>
              <a:t>Supernovae - massive star core collapse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sz="2800" dirty="0" smtClean="0">
                <a:solidFill>
                  <a:srgbClr val="006600"/>
                </a:solidFill>
              </a:rPr>
              <a:t>Single exploding star can outshine an entire galaxy!</a:t>
            </a: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GB" sz="2800" dirty="0" smtClean="0">
                <a:solidFill>
                  <a:srgbClr val="006600"/>
                </a:solidFill>
              </a:rPr>
              <a:t> 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-252536" y="66675"/>
            <a:ext cx="944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>
                <a:solidFill>
                  <a:srgbClr val="006600"/>
                </a:solidFill>
              </a:rPr>
              <a:t>Supernovae</a:t>
            </a:r>
          </a:p>
        </p:txBody>
      </p:sp>
      <p:pic>
        <p:nvPicPr>
          <p:cNvPr id="7" name="Picture 6" descr="D:\chris\talks\general talk pictures\sn_g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9861"/>
            <a:ext cx="5854353" cy="463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73730" y="503437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7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A digression…..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4038600" cy="4724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Outer layers blasted across interstellar space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Contains all heavy elements needed for life (C, N, O, Fe </a:t>
            </a:r>
            <a:r>
              <a:rPr lang="en-GB" dirty="0" err="1" smtClean="0">
                <a:solidFill>
                  <a:srgbClr val="008000"/>
                </a:solidFill>
              </a:rPr>
              <a:t>etc</a:t>
            </a:r>
            <a:r>
              <a:rPr lang="en-GB" dirty="0" smtClean="0">
                <a:solidFill>
                  <a:srgbClr val="008000"/>
                </a:solidFill>
              </a:rPr>
              <a:t>)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Where slams into molecular gas then triggers next generation of stars/planets(/life?)</a:t>
            </a:r>
          </a:p>
        </p:txBody>
      </p:sp>
      <p:pic>
        <p:nvPicPr>
          <p:cNvPr id="17412" name="Picture 4" descr="vela_s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7417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05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334000" y="1866900"/>
            <a:ext cx="3238500" cy="3238500"/>
          </a:xfrm>
          <a:prstGeom prst="ellipse">
            <a:avLst/>
          </a:prstGeom>
          <a:solidFill>
            <a:srgbClr val="64C6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Black hole recipe: V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68425"/>
            <a:ext cx="4681538" cy="52292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But core being hit by </a:t>
            </a:r>
            <a:r>
              <a:rPr lang="en-GB" dirty="0" err="1" smtClean="0">
                <a:solidFill>
                  <a:srgbClr val="008000"/>
                </a:solidFill>
              </a:rPr>
              <a:t>infalling</a:t>
            </a:r>
            <a:r>
              <a:rPr lang="en-GB" dirty="0" smtClean="0">
                <a:solidFill>
                  <a:srgbClr val="008000"/>
                </a:solidFill>
              </a:rPr>
              <a:t> layers from above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Neutrons get squashed into smaller and smaller box, going faster and faster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Hit c at 1.4-3x mass of sun (depends on rotation rate)</a:t>
            </a:r>
            <a:endParaRPr lang="en-GB" dirty="0" smtClean="0">
              <a:solidFill>
                <a:srgbClr val="008000"/>
              </a:solidFill>
              <a:latin typeface="Symbol" pitchFamily="18" charset="2"/>
            </a:endParaRP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no known state of matter can hold up complete collapse 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Event horizon only factor of 3 smaller than a neutron star</a:t>
            </a:r>
          </a:p>
          <a:p>
            <a:pPr eaLnBrk="1" hangingPunct="1">
              <a:buFontTx/>
              <a:buNone/>
            </a:pPr>
            <a:endParaRPr lang="en-GB" dirty="0" smtClean="0">
              <a:solidFill>
                <a:srgbClr val="008000"/>
              </a:solidFill>
            </a:endParaRPr>
          </a:p>
          <a:p>
            <a:pPr eaLnBrk="1" hangingPunct="1"/>
            <a:endParaRPr lang="en-GB" dirty="0" smtClean="0">
              <a:solidFill>
                <a:srgbClr val="008000"/>
              </a:solidFill>
            </a:endParaRPr>
          </a:p>
        </p:txBody>
      </p:sp>
      <p:pic>
        <p:nvPicPr>
          <p:cNvPr id="18437" name="Picture 5" descr="eh_pic"/>
          <p:cNvPicPr preferRelativeResize="0"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2141" r="23404" b="21710"/>
          <a:stretch>
            <a:fillRect/>
          </a:stretch>
        </p:blipFill>
        <p:spPr bwMode="auto">
          <a:xfrm>
            <a:off x="6324600" y="2916238"/>
            <a:ext cx="12192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8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57338"/>
            <a:ext cx="4476750" cy="45354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How to test this ?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The thing about a black hole, its main distinguishing feature is its black! And the thing about space, your basic space colour is its black! So how are you supposed to see them ?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000" dirty="0" smtClean="0">
                <a:solidFill>
                  <a:srgbClr val="008000"/>
                </a:solidFill>
              </a:rPr>
              <a:t>Red Dwarf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257800" y="1828800"/>
            <a:ext cx="3390900" cy="412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By gravity – all they possess! 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Stars in GC get to within a </a:t>
            </a:r>
            <a:r>
              <a:rPr lang="en-GB" dirty="0" err="1" smtClean="0">
                <a:solidFill>
                  <a:srgbClr val="008000"/>
                </a:solidFill>
              </a:rPr>
              <a:t>lightday</a:t>
            </a:r>
            <a:r>
              <a:rPr lang="en-GB" dirty="0" smtClean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 smtClean="0">
                <a:solidFill>
                  <a:srgbClr val="008000"/>
                </a:solidFill>
              </a:rPr>
              <a:t>spacetime</a:t>
            </a:r>
            <a:r>
              <a:rPr lang="en-GB" dirty="0" smtClean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Hard to detect</a:t>
            </a:r>
          </a:p>
        </p:txBody>
      </p:sp>
      <p:pic>
        <p:nvPicPr>
          <p:cNvPr id="27653" name="Picture 5" descr="gc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600200"/>
            <a:ext cx="47704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5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smtClean="0">
                <a:solidFill>
                  <a:srgbClr val="008000"/>
                </a:solidFill>
              </a:rPr>
              <a:t>By gravity – all they possess! </a:t>
            </a:r>
          </a:p>
        </p:txBody>
      </p:sp>
      <p:pic>
        <p:nvPicPr>
          <p:cNvPr id="28676" name="Picture 5" descr="gc_movie200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886200" cy="4953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Gravitational effect on nearby stars 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Stars in GC get to within a </a:t>
            </a:r>
            <a:r>
              <a:rPr lang="en-GB" dirty="0" err="1" smtClean="0">
                <a:solidFill>
                  <a:srgbClr val="008000"/>
                </a:solidFill>
              </a:rPr>
              <a:t>lightday</a:t>
            </a:r>
            <a:r>
              <a:rPr lang="en-GB" dirty="0" smtClean="0">
                <a:solidFill>
                  <a:srgbClr val="008000"/>
                </a:solidFill>
              </a:rPr>
              <a:t>, but this is 2000x event horizon. Not probing the REALLY curved BH </a:t>
            </a:r>
            <a:r>
              <a:rPr lang="en-GB" dirty="0" err="1" smtClean="0">
                <a:solidFill>
                  <a:srgbClr val="008000"/>
                </a:solidFill>
              </a:rPr>
              <a:t>spacetime</a:t>
            </a:r>
            <a:r>
              <a:rPr lang="en-GB" dirty="0" smtClean="0">
                <a:solidFill>
                  <a:srgbClr val="008000"/>
                </a:solidFill>
              </a:rPr>
              <a:t>.</a:t>
            </a: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Hard to detect</a:t>
            </a:r>
          </a:p>
        </p:txBody>
      </p:sp>
    </p:spTree>
    <p:extLst>
      <p:ext uri="{BB962C8B-B14F-4D97-AF65-F5344CB8AC3E}">
        <p14:creationId xmlns:p14="http://schemas.microsoft.com/office/powerpoint/2010/main" val="222540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Observing black holes?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96987"/>
            <a:ext cx="3744094" cy="45354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en-GB" dirty="0" smtClean="0">
              <a:solidFill>
                <a:srgbClr val="006600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How to test this ?</a:t>
            </a: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The thing about a black hole, its main distinguishing feature is its black! And the thing about space, your basic space colour is its black! So how are you supposed to see them ?</a:t>
            </a:r>
            <a:r>
              <a:rPr lang="en-GB" sz="2400" dirty="0" smtClean="0">
                <a:solidFill>
                  <a:srgbClr val="006600"/>
                </a:solidFill>
              </a:rPr>
              <a:t> </a:t>
            </a:r>
            <a:r>
              <a:rPr lang="en-GB" sz="2000" dirty="0" smtClean="0">
                <a:solidFill>
                  <a:srgbClr val="006600"/>
                </a:solidFill>
              </a:rPr>
              <a:t>Red Dwarf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876800" y="1972468"/>
            <a:ext cx="4137718" cy="38512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8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1972468"/>
            <a:ext cx="4137718" cy="38512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-17463"/>
            <a:ext cx="7772400" cy="114300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Accretion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166" y="1151856"/>
            <a:ext cx="4198938" cy="50403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Continuous ring of gas – friction dissipates energy </a:t>
            </a: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Makes material hot </a:t>
            </a:r>
          </a:p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BRIGHT accretion discs glowing X-ray hot</a:t>
            </a:r>
          </a:p>
        </p:txBody>
      </p:sp>
      <p:pic>
        <p:nvPicPr>
          <p:cNvPr id="2" name="Picture 1" descr="cv_disc_binar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3808288" cy="2253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594928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© </a:t>
            </a:r>
            <a:r>
              <a:rPr lang="en-US" dirty="0" smtClean="0"/>
              <a:t>Andrew Beardmore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3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6792"/>
            <a:ext cx="4114800" cy="432048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Amazing synthesis of two very separate things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Apple falling from tree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Moon orbiting Earth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What is gravity?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Newton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9792" y="627647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 smtClean="0"/>
              <a:t>en.wikipedia.org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wiki/</a:t>
            </a:r>
            <a:r>
              <a:rPr lang="en-US" dirty="0" err="1" smtClean="0">
                <a:solidFill>
                  <a:srgbClr val="000000"/>
                </a:solidFill>
              </a:rPr>
              <a:t>Isaac_Newton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Sir_Isaac_Newton_by_Sir_Godfrey_Kneller,_B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05" y="1556792"/>
            <a:ext cx="3900218" cy="47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5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X-rays blocked by atmosphere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 t="32999" r="1916" b="3511"/>
          <a:stretch/>
        </p:blipFill>
        <p:spPr>
          <a:xfrm>
            <a:off x="375589" y="1340768"/>
            <a:ext cx="8343035" cy="3491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67544" y="5805264"/>
            <a:ext cx="828092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2352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X-rays 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Visible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494116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Radio 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9" r="55038"/>
          <a:stretch/>
        </p:blipFill>
        <p:spPr>
          <a:xfrm rot="16200000">
            <a:off x="3600450" y="2512666"/>
            <a:ext cx="7048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8224" y="5642084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Wavelength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65627" y="148478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6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 smtClean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4920" y="1476374"/>
            <a:ext cx="4425111" cy="512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>
                <a:solidFill>
                  <a:srgbClr val="006600"/>
                </a:solidFill>
              </a:rPr>
              <a:t>Nobel Prize to </a:t>
            </a:r>
            <a:r>
              <a:rPr lang="en-GB" sz="2800" kern="0" dirty="0" err="1">
                <a:solidFill>
                  <a:srgbClr val="006600"/>
                </a:solidFill>
              </a:rPr>
              <a:t>Giaconni</a:t>
            </a:r>
            <a:r>
              <a:rPr lang="en-GB" sz="2800" kern="0" dirty="0">
                <a:solidFill>
                  <a:srgbClr val="006600"/>
                </a:solidFill>
              </a:rPr>
              <a:t> in 2002 for discovery of cosmic X-ray </a:t>
            </a:r>
            <a:r>
              <a:rPr lang="en-GB" sz="2800" kern="0" dirty="0" smtClean="0">
                <a:solidFill>
                  <a:srgbClr val="006600"/>
                </a:solidFill>
              </a:rPr>
              <a:t>sources in the 1960s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 smtClean="0">
                <a:solidFill>
                  <a:srgbClr val="006600"/>
                </a:solidFill>
              </a:rPr>
              <a:t>Black holes position highlighted by the high energy X-ray radiation released by material falling towards the event horizon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92" y="1452680"/>
            <a:ext cx="3543514" cy="532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7437003" y="546642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6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GB" b="1" kern="0" dirty="0" smtClean="0">
                <a:solidFill>
                  <a:srgbClr val="006600"/>
                </a:solidFill>
              </a:rPr>
              <a:t>Rocket Science!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4920" y="1476375"/>
            <a:ext cx="4425111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 smtClean="0">
                <a:solidFill>
                  <a:srgbClr val="006600"/>
                </a:solidFill>
              </a:rPr>
              <a:t>X-ray </a:t>
            </a:r>
            <a:r>
              <a:rPr lang="en-GB" sz="2800" kern="0" dirty="0">
                <a:solidFill>
                  <a:srgbClr val="006600"/>
                </a:solidFill>
              </a:rPr>
              <a:t>astronomy transforms black holes from theoretical speculation to observable </a:t>
            </a:r>
            <a:r>
              <a:rPr lang="en-GB" sz="2800" kern="0" dirty="0" smtClean="0">
                <a:solidFill>
                  <a:srgbClr val="006600"/>
                </a:solidFill>
              </a:rPr>
              <a:t>objects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 smtClean="0">
                <a:solidFill>
                  <a:srgbClr val="006600"/>
                </a:solidFill>
              </a:rPr>
              <a:t>Observe black holes and get to do rocket science!!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kern="0" dirty="0" err="1" smtClean="0">
                <a:solidFill>
                  <a:srgbClr val="006600"/>
                </a:solidFill>
              </a:rPr>
              <a:t>Suzaku</a:t>
            </a:r>
            <a:r>
              <a:rPr lang="en-GB" sz="2800" kern="0" dirty="0" smtClean="0">
                <a:solidFill>
                  <a:srgbClr val="006600"/>
                </a:solidFill>
              </a:rPr>
              <a:t> (2005)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 smtClean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kern="0" dirty="0">
              <a:solidFill>
                <a:srgbClr val="0066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kern="0" dirty="0">
              <a:solidFill>
                <a:srgbClr val="006600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18500"/>
          <a:stretch>
            <a:fillRect/>
          </a:stretch>
        </p:blipFill>
        <p:spPr bwMode="auto">
          <a:xfrm>
            <a:off x="4905375" y="1476375"/>
            <a:ext cx="42386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68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>
          <a:xfrm>
            <a:off x="899592" y="2924944"/>
            <a:ext cx="7704466" cy="390506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346" r="14671" b="42650"/>
          <a:stretch/>
        </p:blipFill>
        <p:spPr>
          <a:xfrm>
            <a:off x="4932040" y="476250"/>
            <a:ext cx="3629203" cy="864517"/>
          </a:xfrm>
          <a:prstGeom prst="rect">
            <a:avLst/>
          </a:prstGeom>
        </p:spPr>
      </p:pic>
      <p:pic>
        <p:nvPicPr>
          <p:cNvPr id="5" name="Picture 10" descr="D:\chris\talks\christmas05\universe\spiral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-72769" y="0"/>
            <a:ext cx="212448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48015" r="35441" b="42650"/>
          <a:stretch/>
        </p:blipFill>
        <p:spPr>
          <a:xfrm>
            <a:off x="2483768" y="444500"/>
            <a:ext cx="2088232" cy="8962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588224" y="188640"/>
            <a:ext cx="86409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740624" y="1124744"/>
            <a:ext cx="99972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211960" y="260648"/>
            <a:ext cx="86409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283968" y="1124744"/>
            <a:ext cx="86409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788024" y="72008"/>
            <a:ext cx="0" cy="220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1043608" y="476672"/>
            <a:ext cx="23042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  <a:ex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043608" y="836712"/>
            <a:ext cx="2304256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accent3">
                <a:alpha val="43000"/>
              </a:schemeClr>
            </a:outerShdw>
          </a:effectLst>
          <a:extLst/>
        </p:spPr>
      </p:cxnSp>
      <p:sp>
        <p:nvSpPr>
          <p:cNvPr id="16" name="Rectangle 1031"/>
          <p:cNvSpPr txBox="1">
            <a:spLocks noChangeArrowheads="1"/>
          </p:cNvSpPr>
          <p:nvPr/>
        </p:nvSpPr>
        <p:spPr bwMode="auto">
          <a:xfrm>
            <a:off x="539552" y="1772816"/>
            <a:ext cx="381642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GB" sz="2800" kern="0" dirty="0" smtClean="0">
                <a:solidFill>
                  <a:srgbClr val="3366FF"/>
                </a:solidFill>
              </a:rPr>
              <a:t>Supermassive BH</a:t>
            </a:r>
          </a:p>
          <a:p>
            <a:pPr marL="0" indent="0" algn="r">
              <a:buNone/>
            </a:pPr>
            <a:r>
              <a:rPr lang="en-GB" sz="2800" kern="0" dirty="0" smtClean="0">
                <a:solidFill>
                  <a:srgbClr val="3366FF"/>
                </a:solidFill>
              </a:rPr>
              <a:t>Million-Billion x Sun</a:t>
            </a:r>
          </a:p>
          <a:p>
            <a:endParaRPr lang="en-GB" sz="2800" kern="0" dirty="0">
              <a:solidFill>
                <a:srgbClr val="006600"/>
              </a:solidFill>
            </a:endParaRPr>
          </a:p>
          <a:p>
            <a:endParaRPr lang="en-GB" sz="2800" kern="0" dirty="0" smtClean="0">
              <a:solidFill>
                <a:srgbClr val="006600"/>
              </a:solidFill>
            </a:endParaRPr>
          </a:p>
        </p:txBody>
      </p:sp>
      <p:sp>
        <p:nvSpPr>
          <p:cNvPr id="17" name="Rectangle 1031"/>
          <p:cNvSpPr txBox="1">
            <a:spLocks noChangeArrowheads="1"/>
          </p:cNvSpPr>
          <p:nvPr/>
        </p:nvSpPr>
        <p:spPr bwMode="auto">
          <a:xfrm>
            <a:off x="5292080" y="1772816"/>
            <a:ext cx="280831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800" kern="0" dirty="0" smtClean="0">
                <a:solidFill>
                  <a:srgbClr val="FF0000"/>
                </a:solidFill>
              </a:rPr>
              <a:t>Stellar mass BH</a:t>
            </a:r>
          </a:p>
          <a:p>
            <a:pPr marL="0" indent="0">
              <a:buNone/>
            </a:pPr>
            <a:r>
              <a:rPr lang="en-GB" sz="2800" kern="0" dirty="0" smtClean="0">
                <a:solidFill>
                  <a:srgbClr val="FF0000"/>
                </a:solidFill>
              </a:rPr>
              <a:t>10x Sun  </a:t>
            </a:r>
          </a:p>
          <a:p>
            <a:endParaRPr lang="en-GB" sz="2800" kern="0" dirty="0">
              <a:solidFill>
                <a:srgbClr val="006600"/>
              </a:solidFill>
            </a:endParaRPr>
          </a:p>
          <a:p>
            <a:endParaRPr lang="en-GB" sz="2800" kern="0" dirty="0" smtClean="0">
              <a:solidFill>
                <a:srgbClr val="00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421753" y="496236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9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 smtClean="0">
                <a:solidFill>
                  <a:srgbClr val="006600"/>
                </a:solidFill>
              </a:rPr>
              <a:t>Gravitational waves! </a:t>
            </a:r>
            <a:endParaRPr lang="en-GB" sz="4400" b="1" dirty="0">
              <a:solidFill>
                <a:srgbClr val="006600"/>
              </a:solidFill>
            </a:endParaRPr>
          </a:p>
        </p:txBody>
      </p:sp>
      <p:pic>
        <p:nvPicPr>
          <p:cNvPr id="3" name="binarygravwav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3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2016-02-10-at-9.47.17-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0" y="317500"/>
            <a:ext cx="81661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108520" y="476672"/>
            <a:ext cx="91440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So can we use them for time travel??</a:t>
            </a:r>
            <a:br>
              <a:rPr lang="en-GB" b="1" dirty="0" smtClean="0">
                <a:solidFill>
                  <a:srgbClr val="006600"/>
                </a:solidFill>
              </a:rPr>
            </a:br>
            <a:endParaRPr lang="en-GB" b="1" dirty="0" smtClean="0">
              <a:solidFill>
                <a:srgbClr val="006600"/>
              </a:solidFill>
            </a:endParaRP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YES    to the future </a:t>
            </a:r>
            <a:endParaRPr lang="en-GB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NO(?) </a:t>
            </a:r>
            <a:r>
              <a:rPr lang="en-GB" dirty="0" smtClean="0">
                <a:solidFill>
                  <a:srgbClr val="008000"/>
                </a:solidFill>
              </a:rPr>
              <a:t>to the past which is good as Grandfather paradox!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636912"/>
            <a:ext cx="8129095" cy="35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Back to the Future!! </a:t>
            </a:r>
          </a:p>
        </p:txBody>
      </p:sp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0512"/>
            <a:ext cx="9144000" cy="28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6442" y="-243408"/>
            <a:ext cx="889248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Interstellar – planet so close to black hole that time is slowed down!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8302"/>
            <a:ext cx="9144000" cy="382905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3850" y="1197769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endParaRPr lang="en-GB" dirty="0" smtClean="0">
              <a:solidFill>
                <a:srgbClr val="008000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008000"/>
                </a:solidFill>
              </a:rPr>
              <a:t>YES   - to the future!</a:t>
            </a:r>
          </a:p>
        </p:txBody>
      </p:sp>
    </p:spTree>
    <p:extLst>
      <p:ext uri="{BB962C8B-B14F-4D97-AF65-F5344CB8AC3E}">
        <p14:creationId xmlns:p14="http://schemas.microsoft.com/office/powerpoint/2010/main" val="106706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Needs </a:t>
            </a:r>
            <a:r>
              <a:rPr lang="en-GB" b="1" dirty="0" err="1" smtClean="0">
                <a:solidFill>
                  <a:schemeClr val="tx1"/>
                </a:solidFill>
              </a:rPr>
              <a:t>Gargantua</a:t>
            </a:r>
            <a:r>
              <a:rPr lang="en-GB" b="1" dirty="0" smtClean="0">
                <a:solidFill>
                  <a:schemeClr val="tx1"/>
                </a:solidFill>
              </a:rPr>
              <a:t> - or ripped apart</a:t>
            </a:r>
          </a:p>
        </p:txBody>
      </p:sp>
    </p:spTree>
    <p:extLst>
      <p:ext uri="{BB962C8B-B14F-4D97-AF65-F5344CB8AC3E}">
        <p14:creationId xmlns:p14="http://schemas.microsoft.com/office/powerpoint/2010/main" val="47414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546848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Straight paths on curved space!!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NOT a spooky, action at a distance force (Newtonian)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Space(time) warped by mass(energy)</a:t>
            </a:r>
            <a:endParaRPr lang="en-GB" b="1" dirty="0" smtClean="0">
              <a:solidFill>
                <a:srgbClr val="006600"/>
              </a:solidFill>
            </a:endParaRPr>
          </a:p>
        </p:txBody>
      </p:sp>
      <p:pic>
        <p:nvPicPr>
          <p:cNvPr id="3075" name="Picture 3" descr="earth_sun_curve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5334" r="16501" b="11304"/>
          <a:stretch>
            <a:fillRect/>
          </a:stretch>
        </p:blipFill>
        <p:spPr bwMode="auto">
          <a:xfrm>
            <a:off x="5029200" y="1219200"/>
            <a:ext cx="3352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urved_spac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>
            <a:fillRect/>
          </a:stretch>
        </p:blipFill>
        <p:spPr bwMode="auto">
          <a:xfrm>
            <a:off x="1219200" y="3886200"/>
            <a:ext cx="717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warped </a:t>
            </a:r>
            <a:r>
              <a:rPr lang="en-GB" b="1" dirty="0" err="1" smtClean="0">
                <a:solidFill>
                  <a:srgbClr val="006600"/>
                </a:solidFill>
              </a:rPr>
              <a:t>spacetime</a:t>
            </a:r>
            <a:endParaRPr lang="en-GB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8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Needs </a:t>
            </a:r>
            <a:r>
              <a:rPr lang="en-GB" b="1" dirty="0" err="1" smtClean="0">
                <a:solidFill>
                  <a:schemeClr val="tx1"/>
                </a:solidFill>
              </a:rPr>
              <a:t>Gargantua</a:t>
            </a:r>
            <a:r>
              <a:rPr lang="en-GB" b="1" dirty="0" smtClean="0">
                <a:solidFill>
                  <a:schemeClr val="tx1"/>
                </a:solidFill>
              </a:rPr>
              <a:t> - or ripped apart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124"/>
          <a:stretch/>
        </p:blipFill>
        <p:spPr>
          <a:xfrm>
            <a:off x="0" y="3163195"/>
            <a:ext cx="9144000" cy="36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340768"/>
            <a:ext cx="489654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Needs </a:t>
            </a:r>
            <a:r>
              <a:rPr lang="en-GB" b="1" dirty="0" err="1" smtClean="0">
                <a:solidFill>
                  <a:schemeClr val="tx1"/>
                </a:solidFill>
              </a:rPr>
              <a:t>Gargantua</a:t>
            </a:r>
            <a:r>
              <a:rPr lang="en-GB" b="1" dirty="0" smtClean="0">
                <a:solidFill>
                  <a:schemeClr val="tx1"/>
                </a:solidFill>
              </a:rPr>
              <a:t>!</a:t>
            </a:r>
            <a:br>
              <a:rPr lang="en-GB" b="1" dirty="0" smtClean="0">
                <a:solidFill>
                  <a:schemeClr val="tx1"/>
                </a:solidFill>
              </a:rPr>
            </a:br>
            <a:r>
              <a:rPr lang="en-GB" b="1" dirty="0" smtClean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764704"/>
            <a:ext cx="254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2060848"/>
            <a:ext cx="489654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Tidal forces are the difference in gravity = curvature between your head and feet. </a:t>
            </a:r>
          </a:p>
          <a:p>
            <a:pPr marL="571500" indent="-571500" algn="l" eaLnBrk="1" hangingPunct="1">
              <a:buFont typeface="Arial"/>
              <a:buChar char="•"/>
            </a:pPr>
            <a:r>
              <a:rPr lang="en-GB" sz="3200" b="1" dirty="0" smtClean="0">
                <a:solidFill>
                  <a:schemeClr val="tx1"/>
                </a:solidFill>
              </a:rPr>
              <a:t>Scale of curved space relative to scale of us</a:t>
            </a: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844824"/>
            <a:ext cx="3657600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04" y="-1323528"/>
            <a:ext cx="12024320" cy="1183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78314">
            <a:off x="7666875" y="2419420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3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6"/>
            <a:ext cx="8701831" cy="472970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err="1" smtClean="0">
                <a:solidFill>
                  <a:schemeClr val="tx1"/>
                </a:solidFill>
              </a:rPr>
              <a:t>Wormholes:short</a:t>
            </a:r>
            <a:r>
              <a:rPr lang="en-GB" b="1" dirty="0" smtClean="0">
                <a:solidFill>
                  <a:schemeClr val="tx1"/>
                </a:solidFill>
              </a:rPr>
              <a:t> cut through space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 smtClean="0">
                <a:solidFill>
                  <a:srgbClr val="008000"/>
                </a:solidFill>
              </a:rPr>
              <a:t>Need to do this WITHOUT black holes (or you end up at the bottom of a black hole!!</a:t>
            </a:r>
          </a:p>
        </p:txBody>
      </p:sp>
    </p:spTree>
    <p:extLst>
      <p:ext uri="{BB962C8B-B14F-4D97-AF65-F5344CB8AC3E}">
        <p14:creationId xmlns:p14="http://schemas.microsoft.com/office/powerpoint/2010/main" val="1372358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15" name="Oval 19"/>
          <p:cNvSpPr>
            <a:spLocks noChangeArrowheads="1"/>
          </p:cNvSpPr>
          <p:nvPr/>
        </p:nvSpPr>
        <p:spPr bwMode="auto">
          <a:xfrm>
            <a:off x="6934200" y="4940300"/>
            <a:ext cx="76200" cy="76200"/>
          </a:xfrm>
          <a:prstGeom prst="ellipse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51520" y="-243408"/>
            <a:ext cx="889248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GB" b="1" dirty="0" smtClean="0">
                <a:solidFill>
                  <a:schemeClr val="tx1"/>
                </a:solidFill>
              </a:rPr>
              <a:t>Wormholes: to another universe!!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981745"/>
            <a:ext cx="8820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dirty="0" smtClean="0">
                <a:solidFill>
                  <a:srgbClr val="008000"/>
                </a:solidFill>
              </a:rPr>
              <a:t>Rotating black holes….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776"/>
            <a:ext cx="42799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88840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>
                <a:solidFill>
                  <a:srgbClr val="008000"/>
                </a:solidFill>
              </a:rPr>
              <a:t>Conclusions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58" y="1340768"/>
            <a:ext cx="9144000" cy="51625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Einstein GR, strong gravity, event horizon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We see such objects !! They exist!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So we could do time travel to the far future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But probably not to the past…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Nor use them as wormholes….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008000"/>
                </a:solidFill>
              </a:rPr>
              <a:t>But they make excellent </a:t>
            </a:r>
            <a:r>
              <a:rPr lang="en-GB" sz="2800" dirty="0" err="1" smtClean="0">
                <a:solidFill>
                  <a:srgbClr val="008000"/>
                </a:solidFill>
              </a:rPr>
              <a:t>SciFy</a:t>
            </a:r>
            <a:r>
              <a:rPr lang="en-GB" sz="2800" dirty="0" smtClean="0">
                <a:solidFill>
                  <a:srgbClr val="008000"/>
                </a:solidFill>
              </a:rPr>
              <a:t> plots!</a:t>
            </a:r>
          </a:p>
          <a:p>
            <a:pPr eaLnBrk="1" hangingPunct="1">
              <a:defRPr/>
            </a:pPr>
            <a:endParaRPr lang="en-GB" sz="28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33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STERS OF THE COSMOS - Symphony of Scie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7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9613" y="-1381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 dirty="0" smtClean="0">
                <a:solidFill>
                  <a:srgbClr val="006600"/>
                </a:solidFill>
              </a:rPr>
              <a:t>Gravitational waves! </a:t>
            </a:r>
            <a:endParaRPr lang="en-GB" sz="4400" b="1" dirty="0">
              <a:solidFill>
                <a:srgbClr val="006600"/>
              </a:solidFill>
            </a:endParaRPr>
          </a:p>
        </p:txBody>
      </p:sp>
      <p:pic>
        <p:nvPicPr>
          <p:cNvPr id="4" name="mer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4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earth_sun_curved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t="5334" r="16501" b="11304"/>
          <a:stretch>
            <a:fillRect/>
          </a:stretch>
        </p:blipFill>
        <p:spPr bwMode="auto">
          <a:xfrm>
            <a:off x="5029200" y="1219200"/>
            <a:ext cx="33528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urved_spac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>
            <a:fillRect/>
          </a:stretch>
        </p:blipFill>
        <p:spPr bwMode="auto">
          <a:xfrm>
            <a:off x="1219200" y="3886200"/>
            <a:ext cx="717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warped </a:t>
            </a:r>
            <a:r>
              <a:rPr lang="en-GB" b="1" dirty="0" err="1" smtClean="0">
                <a:solidFill>
                  <a:srgbClr val="006600"/>
                </a:solidFill>
              </a:rPr>
              <a:t>spacetime</a:t>
            </a:r>
            <a:endParaRPr lang="en-GB" b="1" dirty="0" smtClean="0">
              <a:solidFill>
                <a:srgbClr val="006600"/>
              </a:solidFill>
            </a:endParaRP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343400" cy="24384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006600"/>
                </a:solidFill>
              </a:rPr>
              <a:t>Matter tells space how to curve, curvature tells matter how to move</a:t>
            </a:r>
          </a:p>
        </p:txBody>
      </p:sp>
    </p:spTree>
    <p:extLst>
      <p:ext uri="{BB962C8B-B14F-4D97-AF65-F5344CB8AC3E}">
        <p14:creationId xmlns:p14="http://schemas.microsoft.com/office/powerpoint/2010/main" val="403406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holes The ultimate abyss 2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8789.248" end="150515.5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0"/>
            <a:ext cx="9676116" cy="65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96975"/>
            <a:ext cx="8915400" cy="11811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GB" baseline="30000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  <a:endParaRPr lang="en-GB" baseline="30000" dirty="0">
              <a:solidFill>
                <a:srgbClr val="006600"/>
              </a:solidFill>
              <a:latin typeface="Times New Roman" charset="0"/>
              <a:cs typeface="+mn-cs"/>
            </a:endParaRP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Travelling at fixed speed c through </a:t>
            </a:r>
            <a:r>
              <a:rPr lang="en-GB" dirty="0" err="1">
                <a:solidFill>
                  <a:srgbClr val="006600"/>
                </a:solidFill>
                <a:latin typeface="Times New Roman" charset="0"/>
                <a:cs typeface="+mn-cs"/>
              </a:rPr>
              <a:t>spacetime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….</a:t>
            </a:r>
          </a:p>
          <a:p>
            <a:pPr eaLnBrk="1" hangingPunct="1">
              <a:buFontTx/>
              <a:buNone/>
              <a:defRPr/>
            </a:pPr>
            <a:endParaRPr lang="en-GB" dirty="0">
              <a:solidFill>
                <a:srgbClr val="006600"/>
              </a:solidFill>
              <a:latin typeface="Times New Roman" charset="0"/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GB" baseline="30000" dirty="0">
              <a:solidFill>
                <a:srgbClr val="006600"/>
              </a:solidFill>
              <a:latin typeface="Symbol" charset="0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9217024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006600"/>
                </a:solidFill>
                <a:latin typeface="Times New Roman" charset="0"/>
                <a:cs typeface="+mj-cs"/>
              </a:rPr>
              <a:t>Einstein’s gravity: Special </a:t>
            </a: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relativity</a:t>
            </a: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5181600" y="4572000"/>
            <a:ext cx="3733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FFFF66"/>
              </a:solidFill>
              <a:cs typeface="+mn-cs"/>
            </a:endParaRPr>
          </a:p>
        </p:txBody>
      </p:sp>
      <p:sp>
        <p:nvSpPr>
          <p:cNvPr id="4101" name="Rectangle 17"/>
          <p:cNvSpPr>
            <a:spLocks noChangeArrowheads="1"/>
          </p:cNvSpPr>
          <p:nvPr/>
        </p:nvSpPr>
        <p:spPr bwMode="auto">
          <a:xfrm>
            <a:off x="35496" y="4509120"/>
            <a:ext cx="8915400" cy="20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6600"/>
                </a:solidFill>
                <a:cs typeface="+mn-cs"/>
              </a:rPr>
              <a:t>Generally all through time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>
                <a:solidFill>
                  <a:srgbClr val="006600"/>
                </a:solidFill>
                <a:cs typeface="+mn-cs"/>
              </a:rPr>
              <a:t>If put some of the motion through space then </a:t>
            </a:r>
            <a:r>
              <a:rPr lang="en-GB" sz="2800" dirty="0" smtClean="0">
                <a:solidFill>
                  <a:srgbClr val="006600"/>
                </a:solidFill>
                <a:cs typeface="+mn-cs"/>
              </a:rPr>
              <a:t>takes longer </a:t>
            </a:r>
            <a:r>
              <a:rPr lang="en-GB" sz="2800" dirty="0">
                <a:solidFill>
                  <a:srgbClr val="006600"/>
                </a:solidFill>
                <a:cs typeface="+mn-cs"/>
              </a:rPr>
              <a:t>to move through time (time </a:t>
            </a:r>
            <a:r>
              <a:rPr lang="en-GB" sz="2800" dirty="0" smtClean="0">
                <a:solidFill>
                  <a:srgbClr val="006600"/>
                </a:solidFill>
                <a:cs typeface="+mn-cs"/>
              </a:rPr>
              <a:t>dilation</a:t>
            </a:r>
            <a:r>
              <a:rPr lang="en-GB" sz="2800" dirty="0" smtClean="0">
                <a:solidFill>
                  <a:srgbClr val="006600"/>
                </a:solidFill>
              </a:rPr>
              <a:t>)!!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800" dirty="0" smtClean="0">
                <a:solidFill>
                  <a:srgbClr val="006600"/>
                </a:solidFill>
              </a:rPr>
              <a:t>speed = distance/time so length contraction along motion</a:t>
            </a:r>
          </a:p>
        </p:txBody>
      </p:sp>
      <p:pic>
        <p:nvPicPr>
          <p:cNvPr id="125970" name="Picture 18" descr="racing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20653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3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71406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71406 0.26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4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4724400"/>
            <a:ext cx="8763000" cy="14478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SR doesn’t do acceleration, gravity makes acceleration 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Is there a difference? Look the same, behave the same…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Maybe they ARE the same -  ‘happiest thought’</a:t>
            </a: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8000"/>
                </a:solidFill>
              </a:rPr>
              <a:t>Principle of equivalence: acceleration=gravity</a:t>
            </a:r>
          </a:p>
        </p:txBody>
      </p:sp>
      <p:pic>
        <p:nvPicPr>
          <p:cNvPr id="5124" name="Picture 4" descr="equivalence_princ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0596" r="810" b="8167"/>
          <a:stretch>
            <a:fillRect/>
          </a:stretch>
        </p:blipFill>
        <p:spPr bwMode="auto">
          <a:xfrm>
            <a:off x="533400" y="1143000"/>
            <a:ext cx="800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Freeform 5"/>
          <p:cNvSpPr>
            <a:spLocks/>
          </p:cNvSpPr>
          <p:nvPr/>
        </p:nvSpPr>
        <p:spPr bwMode="auto">
          <a:xfrm>
            <a:off x="1524000" y="3962400"/>
            <a:ext cx="990600" cy="762000"/>
          </a:xfrm>
          <a:custGeom>
            <a:avLst/>
            <a:gdLst>
              <a:gd name="T0" fmla="*/ 2147483647 w 624"/>
              <a:gd name="T1" fmla="*/ 2147483647 h 480"/>
              <a:gd name="T2" fmla="*/ 2147483647 w 624"/>
              <a:gd name="T3" fmla="*/ 2147483647 h 480"/>
              <a:gd name="T4" fmla="*/ 2147483647 w 624"/>
              <a:gd name="T5" fmla="*/ 2147483647 h 480"/>
              <a:gd name="T6" fmla="*/ 2147483647 w 624"/>
              <a:gd name="T7" fmla="*/ 2147483647 h 480"/>
              <a:gd name="T8" fmla="*/ 2147483647 w 624"/>
              <a:gd name="T9" fmla="*/ 2147483647 h 480"/>
              <a:gd name="T10" fmla="*/ 2147483647 w 624"/>
              <a:gd name="T11" fmla="*/ 2147483647 h 480"/>
              <a:gd name="T12" fmla="*/ 2147483647 w 624"/>
              <a:gd name="T13" fmla="*/ 2147483647 h 480"/>
              <a:gd name="T14" fmla="*/ 2147483647 w 624"/>
              <a:gd name="T15" fmla="*/ 2147483647 h 480"/>
              <a:gd name="T16" fmla="*/ 2147483647 w 624"/>
              <a:gd name="T17" fmla="*/ 2147483647 h 480"/>
              <a:gd name="T18" fmla="*/ 2147483647 w 624"/>
              <a:gd name="T19" fmla="*/ 2147483647 h 480"/>
              <a:gd name="T20" fmla="*/ 2147483647 w 624"/>
              <a:gd name="T21" fmla="*/ 2147483647 h 480"/>
              <a:gd name="T22" fmla="*/ 2147483647 w 624"/>
              <a:gd name="T23" fmla="*/ 2147483647 h 480"/>
              <a:gd name="T24" fmla="*/ 2147483647 w 624"/>
              <a:gd name="T25" fmla="*/ 2147483647 h 480"/>
              <a:gd name="T26" fmla="*/ 2147483647 w 624"/>
              <a:gd name="T27" fmla="*/ 2147483647 h 48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24" h="480">
                <a:moveTo>
                  <a:pt x="94" y="76"/>
                </a:moveTo>
                <a:cubicBezTo>
                  <a:pt x="7" y="123"/>
                  <a:pt x="0" y="327"/>
                  <a:pt x="7" y="332"/>
                </a:cubicBezTo>
                <a:cubicBezTo>
                  <a:pt x="15" y="337"/>
                  <a:pt x="116" y="85"/>
                  <a:pt x="138" y="104"/>
                </a:cubicBezTo>
                <a:cubicBezTo>
                  <a:pt x="160" y="123"/>
                  <a:pt x="123" y="446"/>
                  <a:pt x="138" y="446"/>
                </a:cubicBezTo>
                <a:cubicBezTo>
                  <a:pt x="152" y="446"/>
                  <a:pt x="203" y="98"/>
                  <a:pt x="225" y="104"/>
                </a:cubicBezTo>
                <a:cubicBezTo>
                  <a:pt x="247" y="110"/>
                  <a:pt x="255" y="480"/>
                  <a:pt x="269" y="480"/>
                </a:cubicBezTo>
                <a:cubicBezTo>
                  <a:pt x="283" y="480"/>
                  <a:pt x="291" y="104"/>
                  <a:pt x="312" y="104"/>
                </a:cubicBezTo>
                <a:cubicBezTo>
                  <a:pt x="334" y="109"/>
                  <a:pt x="380" y="475"/>
                  <a:pt x="394" y="480"/>
                </a:cubicBezTo>
                <a:lnTo>
                  <a:pt x="399" y="133"/>
                </a:lnTo>
                <a:cubicBezTo>
                  <a:pt x="422" y="127"/>
                  <a:pt x="515" y="451"/>
                  <a:pt x="530" y="446"/>
                </a:cubicBezTo>
                <a:cubicBezTo>
                  <a:pt x="544" y="441"/>
                  <a:pt x="472" y="119"/>
                  <a:pt x="486" y="104"/>
                </a:cubicBezTo>
                <a:cubicBezTo>
                  <a:pt x="501" y="90"/>
                  <a:pt x="609" y="370"/>
                  <a:pt x="617" y="361"/>
                </a:cubicBezTo>
                <a:cubicBezTo>
                  <a:pt x="624" y="351"/>
                  <a:pt x="617" y="95"/>
                  <a:pt x="530" y="47"/>
                </a:cubicBezTo>
                <a:cubicBezTo>
                  <a:pt x="443" y="0"/>
                  <a:pt x="181" y="28"/>
                  <a:pt x="94" y="76"/>
                </a:cubicBezTo>
                <a:close/>
              </a:path>
            </a:pathLst>
          </a:custGeom>
          <a:solidFill>
            <a:srgbClr val="FF33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-27384"/>
            <a:ext cx="9217024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006600"/>
                </a:solidFill>
                <a:latin typeface="Times New Roman" charset="0"/>
                <a:cs typeface="+mj-cs"/>
              </a:rPr>
              <a:t>Einstein’s gravity: general </a:t>
            </a: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relativity</a:t>
            </a:r>
          </a:p>
        </p:txBody>
      </p:sp>
    </p:spTree>
    <p:extLst>
      <p:ext uri="{BB962C8B-B14F-4D97-AF65-F5344CB8AC3E}">
        <p14:creationId xmlns:p14="http://schemas.microsoft.com/office/powerpoint/2010/main" val="100500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28775"/>
            <a:ext cx="3657600" cy="4572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Circular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motion easiest to think about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Measure roundabout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circumference C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and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</a:rPr>
              <a:t>diameter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 D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by crawling around with ruler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Get ratio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</a:rPr>
              <a:t>C/D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=</a:t>
            </a:r>
            <a:r>
              <a:rPr lang="en-GB" dirty="0" smtClean="0">
                <a:solidFill>
                  <a:srgbClr val="006600"/>
                </a:solidFill>
                <a:latin typeface="Symbol" charset="0"/>
                <a:cs typeface="+mn-cs"/>
              </a:rPr>
              <a:t>p</a:t>
            </a:r>
            <a:endParaRPr lang="en-GB" dirty="0">
              <a:solidFill>
                <a:srgbClr val="006600"/>
              </a:solidFill>
              <a:latin typeface="Symbol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Now rotate …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Acceleration: </a:t>
            </a:r>
            <a:r>
              <a:rPr lang="en-GB" b="1" dirty="0" smtClean="0">
                <a:solidFill>
                  <a:srgbClr val="006600"/>
                </a:solidFill>
                <a:latin typeface="Times New Roman" charset="0"/>
                <a:cs typeface="+mj-cs"/>
              </a:rPr>
              <a:t>Special </a:t>
            </a:r>
            <a:r>
              <a:rPr lang="en-GB" b="1" dirty="0">
                <a:solidFill>
                  <a:srgbClr val="006600"/>
                </a:solidFill>
                <a:latin typeface="Times New Roman" charset="0"/>
                <a:cs typeface="+mj-cs"/>
              </a:rPr>
              <a:t>relativity </a:t>
            </a:r>
          </a:p>
        </p:txBody>
      </p:sp>
      <p:pic>
        <p:nvPicPr>
          <p:cNvPr id="20483" name="Picture 4" descr="roundabou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09750"/>
            <a:ext cx="48006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9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657600" cy="4572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Length contracts along direction of motion so need more ruler lengths to go round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C</a:t>
            </a:r>
            <a:r>
              <a:rPr lang="ja-JP" alt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’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&gt;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C!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! But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</a:rPr>
              <a:t>diameter is not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affected as its not in direction of motion</a:t>
            </a:r>
            <a:endParaRPr lang="en-GB" dirty="0">
              <a:solidFill>
                <a:srgbClr val="006600"/>
              </a:solidFill>
              <a:latin typeface="Times New Roman" charset="0"/>
              <a:cs typeface="+mn-cs"/>
            </a:endParaRP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Ratio 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</a:rPr>
              <a:t>C/D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&gt; </a:t>
            </a:r>
            <a:r>
              <a:rPr lang="en-GB" dirty="0" smtClean="0">
                <a:solidFill>
                  <a:srgbClr val="006600"/>
                </a:solidFill>
                <a:latin typeface="Symbol" charset="0"/>
                <a:cs typeface="+mn-cs"/>
              </a:rPr>
              <a:t>p</a:t>
            </a:r>
            <a:r>
              <a:rPr lang="en-GB" dirty="0" smtClean="0">
                <a:solidFill>
                  <a:srgbClr val="006600"/>
                </a:solidFill>
                <a:latin typeface="Times New Roman" charset="0"/>
                <a:cs typeface="+mn-cs"/>
              </a:rPr>
              <a:t> </a:t>
            </a:r>
            <a:endParaRPr lang="en-GB" dirty="0">
              <a:solidFill>
                <a:srgbClr val="006600"/>
              </a:solidFill>
              <a:latin typeface="Times New Roman" charset="0"/>
              <a:cs typeface="+mn-cs"/>
            </a:endParaRPr>
          </a:p>
          <a:p>
            <a:pPr eaLnBrk="1" hangingPunct="1">
              <a:defRPr/>
            </a:pP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Can</a:t>
            </a:r>
            <a:r>
              <a:rPr lang="ja-JP" altLang="en-GB" dirty="0">
                <a:solidFill>
                  <a:srgbClr val="006600"/>
                </a:solidFill>
                <a:latin typeface="Times New Roman" charset="0"/>
                <a:cs typeface="+mn-cs"/>
              </a:rPr>
              <a:t>’</a:t>
            </a:r>
            <a:r>
              <a:rPr lang="en-GB" dirty="0">
                <a:solidFill>
                  <a:srgbClr val="006600"/>
                </a:solidFill>
                <a:latin typeface="Times New Roman" charset="0"/>
                <a:cs typeface="+mn-cs"/>
              </a:rPr>
              <a:t>t happen!! …in flat space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>
                <a:solidFill>
                  <a:srgbClr val="006600"/>
                </a:solidFill>
                <a:latin typeface="Times New Roman" charset="0"/>
                <a:cs typeface="+mj-cs"/>
              </a:rPr>
              <a:t>Acceleration: special relativity </a:t>
            </a:r>
          </a:p>
        </p:txBody>
      </p:sp>
      <p:pic>
        <p:nvPicPr>
          <p:cNvPr id="21507" name="Picture 4" descr="roundabou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09750"/>
            <a:ext cx="48006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0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NOT a spooky, action at a distance force (Newtonian)</a:t>
            </a:r>
          </a:p>
          <a:p>
            <a:pPr eaLnBrk="1" hangingPunct="1">
              <a:lnSpc>
                <a:spcPct val="90000"/>
              </a:lnSpc>
            </a:pPr>
            <a:r>
              <a:rPr lang="en-GB" dirty="0">
                <a:solidFill>
                  <a:srgbClr val="006600"/>
                </a:solidFill>
              </a:rPr>
              <a:t>Space(time) warped by mass(energy</a:t>
            </a:r>
            <a:r>
              <a:rPr lang="en-GB" dirty="0" smtClean="0">
                <a:solidFill>
                  <a:srgbClr val="006600"/>
                </a:solidFill>
              </a:rPr>
              <a:t>)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2" name="Picture 1" descr="Spacetime_curva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68960"/>
            <a:ext cx="6532684" cy="2880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616530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General_relativity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3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Should think of it in 3D but difficult to draw!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4" name="Picture 3" descr="Curved_in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18640"/>
            <a:ext cx="5242560" cy="5039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5201454" y="37001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Christopher Vitale of </a:t>
            </a:r>
            <a:r>
              <a:rPr lang="en-US" sz="1800" dirty="0" err="1"/>
              <a:t>Networkologies</a:t>
            </a:r>
            <a:r>
              <a:rPr lang="en-US" sz="1800" dirty="0"/>
              <a:t> and the Pratt Institute.</a:t>
            </a:r>
          </a:p>
        </p:txBody>
      </p:sp>
    </p:spTree>
    <p:extLst>
      <p:ext uri="{BB962C8B-B14F-4D97-AF65-F5344CB8AC3E}">
        <p14:creationId xmlns:p14="http://schemas.microsoft.com/office/powerpoint/2010/main" val="375235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8291264" cy="2438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rgbClr val="006600"/>
                </a:solidFill>
              </a:rPr>
              <a:t>And time is bent as well (slowed down)!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6600"/>
                </a:solidFill>
              </a:rPr>
              <a:t>Gravity: Einstein</a:t>
            </a:r>
          </a:p>
        </p:txBody>
      </p:sp>
      <p:pic>
        <p:nvPicPr>
          <p:cNvPr id="4" name="Picture 3" descr="Curved_in_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18640"/>
            <a:ext cx="5242560" cy="5039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5201454" y="37001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Christopher Vitale of </a:t>
            </a:r>
            <a:r>
              <a:rPr lang="en-US" sz="1800" dirty="0" err="1"/>
              <a:t>Networkologies</a:t>
            </a:r>
            <a:r>
              <a:rPr lang="en-US" sz="1800" dirty="0"/>
              <a:t> and the Pratt Institute.</a:t>
            </a:r>
          </a:p>
        </p:txBody>
      </p:sp>
    </p:spTree>
    <p:extLst>
      <p:ext uri="{BB962C8B-B14F-4D97-AF65-F5344CB8AC3E}">
        <p14:creationId xmlns:p14="http://schemas.microsoft.com/office/powerpoint/2010/main" val="3752358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26722</TotalTime>
  <Words>1717</Words>
  <Application>Microsoft Macintosh PowerPoint</Application>
  <PresentationFormat>On-screen Show (4:3)</PresentationFormat>
  <Paragraphs>214</Paragraphs>
  <Slides>64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Default Design</vt:lpstr>
      <vt:lpstr>Black holes  science fact, fiction or fantasy! </vt:lpstr>
      <vt:lpstr>PowerPoint Presentation</vt:lpstr>
      <vt:lpstr>PowerPoint Presentation</vt:lpstr>
      <vt:lpstr>Gravity: Newton</vt:lpstr>
      <vt:lpstr>Gravity: warped spacetime</vt:lpstr>
      <vt:lpstr>Gravity: warped spacetime</vt:lpstr>
      <vt:lpstr>Gravity: Einstein</vt:lpstr>
      <vt:lpstr>Gravity: Einstein</vt:lpstr>
      <vt:lpstr>Gravity: Einstein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Gravity: warped spacetime</vt:lpstr>
      <vt:lpstr>Black hole recipe: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Chemistry!</vt:lpstr>
      <vt:lpstr>Black hole recipe: I</vt:lpstr>
      <vt:lpstr>Chemistry!</vt:lpstr>
      <vt:lpstr>Black hole recipe: II</vt:lpstr>
      <vt:lpstr>Black hole recipe: II</vt:lpstr>
      <vt:lpstr>Black hole recipe: III</vt:lpstr>
      <vt:lpstr>Black hole recipe: IV</vt:lpstr>
      <vt:lpstr>PowerPoint Presentation</vt:lpstr>
      <vt:lpstr>A digression…..</vt:lpstr>
      <vt:lpstr>Black hole recipe: V</vt:lpstr>
      <vt:lpstr>Observing black holes?</vt:lpstr>
      <vt:lpstr>By gravity – all they possess! </vt:lpstr>
      <vt:lpstr>By gravity – all they possess! </vt:lpstr>
      <vt:lpstr>Observing black holes?</vt:lpstr>
      <vt:lpstr>Accretion</vt:lpstr>
      <vt:lpstr>X-rays blocked by atmosphere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can we use them for time travel?? </vt:lpstr>
      <vt:lpstr>Back to the Future!!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Einstein’s gravity: Special relativity</vt:lpstr>
      <vt:lpstr>Einstein’s gravity: general relativity</vt:lpstr>
      <vt:lpstr>Acceleration: Special relativity </vt:lpstr>
      <vt:lpstr>Acceleration: special relativity 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 Ray Bursts:  The biggest bang since the big one!</dc:title>
  <dc:creator>Chris Done</dc:creator>
  <cp:lastModifiedBy>chris done</cp:lastModifiedBy>
  <cp:revision>132</cp:revision>
  <dcterms:created xsi:type="dcterms:W3CDTF">2003-04-24T13:46:13Z</dcterms:created>
  <dcterms:modified xsi:type="dcterms:W3CDTF">2018-08-24T10:08:50Z</dcterms:modified>
</cp:coreProperties>
</file>