
<file path=[Content_Types].xml><?xml version="1.0" encoding="utf-8"?>
<Types xmlns="http://schemas.openxmlformats.org/package/2006/content-types">
  <Override PartName="/ppt/embeddings/oleObject8.bin" ContentType="application/vnd.openxmlformats-officedocument.oleObject"/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Default Extension="pict" ContentType="image/pict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embeddings/oleObject12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embeddings/oleObject9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embeddings/oleObject6.bin" ContentType="application/vnd.openxmlformats-officedocument.oleObject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oleObject10.bin" ContentType="application/vnd.openxmlformats-officedocument.oleObject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6.xml" ContentType="application/vnd.openxmlformats-officedocument.presentationml.slideLayout+xml"/>
  <Override PartName="/ppt/embeddings/oleObject7.bin" ContentType="application/vnd.openxmlformats-officedocument.oleObject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embeddings/oleObject11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9" r:id="rId1"/>
    <p:sldMasterId id="2147483755" r:id="rId2"/>
  </p:sldMasterIdLst>
  <p:sldIdLst>
    <p:sldId id="256" r:id="rId3"/>
    <p:sldId id="282" r:id="rId4"/>
    <p:sldId id="300" r:id="rId5"/>
    <p:sldId id="273" r:id="rId6"/>
    <p:sldId id="290" r:id="rId7"/>
    <p:sldId id="292" r:id="rId8"/>
    <p:sldId id="269" r:id="rId9"/>
    <p:sldId id="302" r:id="rId10"/>
    <p:sldId id="285" r:id="rId11"/>
    <p:sldId id="284" r:id="rId12"/>
    <p:sldId id="283" r:id="rId13"/>
    <p:sldId id="286" r:id="rId14"/>
    <p:sldId id="293" r:id="rId15"/>
    <p:sldId id="301" r:id="rId16"/>
    <p:sldId id="294" r:id="rId17"/>
    <p:sldId id="295" r:id="rId18"/>
    <p:sldId id="296" r:id="rId19"/>
    <p:sldId id="279" r:id="rId20"/>
    <p:sldId id="281" r:id="rId21"/>
    <p:sldId id="299" r:id="rId22"/>
    <p:sldId id="297" r:id="rId23"/>
    <p:sldId id="298" r:id="rId24"/>
    <p:sldId id="280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>
    <p:restoredLeft sz="15620"/>
    <p:restoredTop sz="93717" autoAdjust="0"/>
  </p:normalViewPr>
  <p:slideViewPr>
    <p:cSldViewPr snapToGrid="0" snapToObjects="1">
      <p:cViewPr varScale="1">
        <p:scale>
          <a:sx n="97" d="100"/>
          <a:sy n="97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ict"/><Relationship Id="rId4" Type="http://schemas.openxmlformats.org/officeDocument/2006/relationships/image" Target="../media/image28.pict"/><Relationship Id="rId5" Type="http://schemas.openxmlformats.org/officeDocument/2006/relationships/image" Target="../media/image29.pict"/><Relationship Id="rId1" Type="http://schemas.openxmlformats.org/officeDocument/2006/relationships/image" Target="../media/image25.pict"/><Relationship Id="rId2" Type="http://schemas.openxmlformats.org/officeDocument/2006/relationships/image" Target="../media/image26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ict"/><Relationship Id="rId4" Type="http://schemas.openxmlformats.org/officeDocument/2006/relationships/image" Target="../media/image33.pict"/><Relationship Id="rId1" Type="http://schemas.openxmlformats.org/officeDocument/2006/relationships/image" Target="../media/image30.pict"/><Relationship Id="rId2" Type="http://schemas.openxmlformats.org/officeDocument/2006/relationships/image" Target="../media/image31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ict"/><Relationship Id="rId2" Type="http://schemas.openxmlformats.org/officeDocument/2006/relationships/image" Target="../media/image39.pict"/><Relationship Id="rId3" Type="http://schemas.openxmlformats.org/officeDocument/2006/relationships/image" Target="../media/image4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88B98-AAED-C942-9A14-51A48FB6331B}" type="datetimeFigureOut">
              <a:rPr lang="en-US" smtClean="0"/>
              <a:pPr/>
              <a:t>7/25/13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23C3A-481C-3445-845B-FF92288A6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4.pdf"/><Relationship Id="rId3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6.pdf"/><Relationship Id="rId3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df"/><Relationship Id="rId4" Type="http://schemas.openxmlformats.org/officeDocument/2006/relationships/image" Target="../media/image42.png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The Clipped Power Spectrum</a:t>
            </a:r>
            <a:endParaRPr lang="en-GB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56332"/>
          </a:xfrm>
        </p:spPr>
        <p:txBody>
          <a:bodyPr>
            <a:normAutofit/>
          </a:bodyPr>
          <a:lstStyle/>
          <a:p>
            <a:r>
              <a:rPr lang="en-GB" dirty="0" smtClean="0"/>
              <a:t>Fergus Simpson</a:t>
            </a:r>
          </a:p>
          <a:p>
            <a:r>
              <a:rPr lang="en-GB" sz="2800" dirty="0" smtClean="0"/>
              <a:t>University of Edinburgh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84" y="5886821"/>
            <a:ext cx="588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FS, James, Heavens, Heymans (2011 PRL)</a:t>
            </a:r>
          </a:p>
          <a:p>
            <a:r>
              <a:rPr lang="en-GB" dirty="0" smtClean="0"/>
              <a:t>FS, Heavens, Heymans (</a:t>
            </a:r>
            <a:r>
              <a:rPr lang="en-US" dirty="0" smtClean="0"/>
              <a:t>arXiv:1306.6349</a:t>
            </a:r>
            <a:r>
              <a:rPr lang="en-GB" dirty="0" smtClean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1270000" cy="1270000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56260"/>
            <a:ext cx="1981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ot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81200" y="975600"/>
            <a:ext cx="6553200" cy="5207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8416" y="216848"/>
            <a:ext cx="891381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4400" dirty="0" smtClean="0"/>
              <a:t>The</a:t>
            </a:r>
            <a:r>
              <a:rPr lang="en-GB" sz="4400" dirty="0" smtClean="0"/>
              <a:t> Clipped Bispectrum</a:t>
            </a:r>
            <a:endParaRPr lang="en-GB" sz="4400" dirty="0"/>
          </a:p>
        </p:txBody>
      </p:sp>
      <p:sp>
        <p:nvSpPr>
          <p:cNvPr id="8" name="Right Arrow 7"/>
          <p:cNvSpPr/>
          <p:nvPr/>
        </p:nvSpPr>
        <p:spPr>
          <a:xfrm rot="8612812">
            <a:off x="6715508" y="4597633"/>
            <a:ext cx="1500847" cy="161761"/>
          </a:xfrm>
          <a:prstGeom prst="rightArrow">
            <a:avLst>
              <a:gd name="adj1" fmla="val 0"/>
              <a:gd name="adj2" fmla="val 1099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6715508" y="3364461"/>
            <a:ext cx="2191507" cy="1394933"/>
            <a:chOff x="6547539" y="1806235"/>
            <a:chExt cx="2191507" cy="1394933"/>
          </a:xfrm>
        </p:grpSpPr>
        <p:grpSp>
          <p:nvGrpSpPr>
            <p:cNvPr id="10" name="Group 9"/>
            <p:cNvGrpSpPr/>
            <p:nvPr/>
          </p:nvGrpSpPr>
          <p:grpSpPr>
            <a:xfrm>
              <a:off x="7742197" y="1854460"/>
              <a:ext cx="996849" cy="1012120"/>
              <a:chOff x="5947971" y="1985263"/>
              <a:chExt cx="996849" cy="101212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5947971" y="1985263"/>
                <a:ext cx="651061" cy="53851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4400000" flipV="1">
                <a:off x="6018389" y="2402596"/>
                <a:ext cx="651061" cy="53851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8000000" flipV="1">
                <a:off x="6350033" y="2132552"/>
                <a:ext cx="651061" cy="53851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8341012" y="1806235"/>
              <a:ext cx="104492" cy="9645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7689951" y="2344748"/>
              <a:ext cx="104492" cy="9645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8481848" y="2649548"/>
              <a:ext cx="104492" cy="9645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Arrow 13"/>
            <p:cNvSpPr/>
            <p:nvPr/>
          </p:nvSpPr>
          <p:spPr>
            <a:xfrm rot="8612812">
              <a:off x="6547539" y="3039407"/>
              <a:ext cx="1500847" cy="161761"/>
            </a:xfrm>
            <a:prstGeom prst="rightArrow">
              <a:avLst>
                <a:gd name="adj1" fmla="val 0"/>
                <a:gd name="adj2" fmla="val 10990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ot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81200" y="975600"/>
            <a:ext cx="6553200" cy="52070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8416" y="216848"/>
            <a:ext cx="891381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4400" dirty="0" smtClean="0"/>
              <a:t>The Clipped Bispectrum</a:t>
            </a:r>
            <a:endParaRPr lang="en-GB" sz="4400" dirty="0"/>
          </a:p>
        </p:txBody>
      </p:sp>
      <p:sp>
        <p:nvSpPr>
          <p:cNvPr id="6" name="Right Arrow 5"/>
          <p:cNvSpPr/>
          <p:nvPr/>
        </p:nvSpPr>
        <p:spPr>
          <a:xfrm rot="8612812">
            <a:off x="6715508" y="4597633"/>
            <a:ext cx="1500847" cy="161761"/>
          </a:xfrm>
          <a:prstGeom prst="rightArrow">
            <a:avLst>
              <a:gd name="adj1" fmla="val 0"/>
              <a:gd name="adj2" fmla="val 1099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715508" y="3364461"/>
            <a:ext cx="2191507" cy="1394933"/>
            <a:chOff x="6547539" y="1806235"/>
            <a:chExt cx="2191507" cy="1394933"/>
          </a:xfrm>
        </p:grpSpPr>
        <p:grpSp>
          <p:nvGrpSpPr>
            <p:cNvPr id="8" name="Group 9"/>
            <p:cNvGrpSpPr/>
            <p:nvPr/>
          </p:nvGrpSpPr>
          <p:grpSpPr>
            <a:xfrm>
              <a:off x="7742197" y="1854460"/>
              <a:ext cx="996849" cy="1012120"/>
              <a:chOff x="5947971" y="1985263"/>
              <a:chExt cx="996849" cy="101212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5947971" y="1985263"/>
                <a:ext cx="651061" cy="53851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4400000" flipV="1">
                <a:off x="6018389" y="2402596"/>
                <a:ext cx="651061" cy="53851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8000000" flipV="1">
                <a:off x="6350033" y="2132552"/>
                <a:ext cx="651061" cy="53851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/>
            <p:cNvSpPr/>
            <p:nvPr/>
          </p:nvSpPr>
          <p:spPr>
            <a:xfrm>
              <a:off x="8341012" y="1806235"/>
              <a:ext cx="104492" cy="9645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7689951" y="2344748"/>
              <a:ext cx="104492" cy="9645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481848" y="2649548"/>
              <a:ext cx="104492" cy="9645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ight Arrow 11"/>
            <p:cNvSpPr/>
            <p:nvPr/>
          </p:nvSpPr>
          <p:spPr>
            <a:xfrm rot="8612812">
              <a:off x="6547539" y="3039407"/>
              <a:ext cx="1500847" cy="161761"/>
            </a:xfrm>
            <a:prstGeom prst="rightArrow">
              <a:avLst>
                <a:gd name="adj1" fmla="val 0"/>
                <a:gd name="adj2" fmla="val 10990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65509" y="3749315"/>
            <a:ext cx="1613572" cy="1676957"/>
            <a:chOff x="3968585" y="3414740"/>
            <a:chExt cx="1613572" cy="1676957"/>
          </a:xfrm>
        </p:grpSpPr>
        <p:grpSp>
          <p:nvGrpSpPr>
            <p:cNvPr id="17" name="Group 38"/>
            <p:cNvGrpSpPr/>
            <p:nvPr/>
          </p:nvGrpSpPr>
          <p:grpSpPr>
            <a:xfrm>
              <a:off x="3968585" y="4722937"/>
              <a:ext cx="1613572" cy="368760"/>
              <a:chOff x="3968585" y="4722937"/>
              <a:chExt cx="1613572" cy="368760"/>
            </a:xfrm>
          </p:grpSpPr>
          <p:grpSp>
            <p:nvGrpSpPr>
              <p:cNvPr id="19" name="Group 19"/>
              <p:cNvGrpSpPr/>
              <p:nvPr/>
            </p:nvGrpSpPr>
            <p:grpSpPr>
              <a:xfrm>
                <a:off x="4652283" y="4722937"/>
                <a:ext cx="385076" cy="342730"/>
                <a:chOff x="7778046" y="4005484"/>
                <a:chExt cx="755553" cy="63496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7830292" y="4053709"/>
                  <a:ext cx="651061" cy="538513"/>
                </a:xfrm>
                <a:prstGeom prst="line">
                  <a:avLst/>
                </a:prstGeom>
                <a:ln>
                  <a:solidFill>
                    <a:srgbClr val="4F81B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 30"/>
                <p:cNvSpPr/>
                <p:nvPr/>
              </p:nvSpPr>
              <p:spPr>
                <a:xfrm>
                  <a:off x="8429107" y="4005484"/>
                  <a:ext cx="104492" cy="964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4F81BD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7778046" y="4543997"/>
                  <a:ext cx="104492" cy="964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4F81BD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0" name="Group 20"/>
              <p:cNvGrpSpPr/>
              <p:nvPr/>
            </p:nvGrpSpPr>
            <p:grpSpPr>
              <a:xfrm>
                <a:off x="3968585" y="4748967"/>
                <a:ext cx="385076" cy="342730"/>
                <a:chOff x="7778046" y="4005484"/>
                <a:chExt cx="755553" cy="634963"/>
              </a:xfrm>
              <a:scene3d>
                <a:camera prst="orthographicFront">
                  <a:rot lat="0" lon="0" rev="7200000"/>
                </a:camera>
                <a:lightRig rig="threePt" dir="t"/>
              </a:scene3d>
            </p:grpSpPr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7830292" y="4053709"/>
                  <a:ext cx="651061" cy="538513"/>
                </a:xfrm>
                <a:prstGeom prst="line">
                  <a:avLst/>
                </a:prstGeom>
                <a:ln>
                  <a:solidFill>
                    <a:srgbClr val="4F81B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/>
                <p:cNvSpPr/>
                <p:nvPr/>
              </p:nvSpPr>
              <p:spPr>
                <a:xfrm>
                  <a:off x="8429107" y="4005484"/>
                  <a:ext cx="104492" cy="964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4F81BD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7778046" y="4543997"/>
                  <a:ext cx="104492" cy="964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4F81BD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1" name="Group 24"/>
              <p:cNvGrpSpPr/>
              <p:nvPr/>
            </p:nvGrpSpPr>
            <p:grpSpPr>
              <a:xfrm>
                <a:off x="5197081" y="4748967"/>
                <a:ext cx="385076" cy="342730"/>
                <a:chOff x="7778046" y="4005484"/>
                <a:chExt cx="755553" cy="634963"/>
              </a:xfrm>
              <a:scene3d>
                <a:camera prst="orthographicFront">
                  <a:rot lat="0" lon="0" rev="3600000"/>
                </a:camera>
                <a:lightRig rig="threePt" dir="t"/>
              </a:scene3d>
            </p:grpSpPr>
            <p:cxnSp>
              <p:nvCxnSpPr>
                <p:cNvPr id="24" name="Straight Connector 23"/>
                <p:cNvCxnSpPr/>
                <p:nvPr/>
              </p:nvCxnSpPr>
              <p:spPr>
                <a:xfrm flipV="1">
                  <a:off x="7830292" y="4053709"/>
                  <a:ext cx="651061" cy="538513"/>
                </a:xfrm>
                <a:prstGeom prst="line">
                  <a:avLst/>
                </a:prstGeom>
                <a:ln>
                  <a:solidFill>
                    <a:srgbClr val="4F81B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/>
                <p:cNvSpPr/>
                <p:nvPr/>
              </p:nvSpPr>
              <p:spPr>
                <a:xfrm>
                  <a:off x="8429107" y="4005484"/>
                  <a:ext cx="104492" cy="964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4F81BD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7778046" y="4543997"/>
                  <a:ext cx="104492" cy="964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4F81BD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2" name="Plus 21"/>
              <p:cNvSpPr/>
              <p:nvPr/>
            </p:nvSpPr>
            <p:spPr>
              <a:xfrm>
                <a:off x="5004586" y="4801027"/>
                <a:ext cx="258908" cy="290669"/>
              </a:xfrm>
              <a:prstGeom prst="mathPlus">
                <a:avLst>
                  <a:gd name="adj1" fmla="val 13842"/>
                </a:avLst>
              </a:prstGeom>
              <a:ln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Plus 22"/>
              <p:cNvSpPr/>
              <p:nvPr/>
            </p:nvSpPr>
            <p:spPr>
              <a:xfrm>
                <a:off x="4429332" y="4801027"/>
                <a:ext cx="258908" cy="290669"/>
              </a:xfrm>
              <a:prstGeom prst="mathPlus">
                <a:avLst>
                  <a:gd name="adj1" fmla="val 13842"/>
                </a:avLst>
              </a:prstGeom>
              <a:ln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ight Arrow 17"/>
            <p:cNvSpPr/>
            <p:nvPr/>
          </p:nvSpPr>
          <p:spPr>
            <a:xfrm rot="18347120">
              <a:off x="4661798" y="4002948"/>
              <a:ext cx="1314675" cy="138260"/>
            </a:xfrm>
            <a:prstGeom prst="rightArrow">
              <a:avLst>
                <a:gd name="adj1" fmla="val 0"/>
                <a:gd name="adj2" fmla="val 10990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ful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81200" y="975600"/>
            <a:ext cx="6553200" cy="5207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8416" y="216848"/>
            <a:ext cx="891381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4400" dirty="0" smtClean="0"/>
              <a:t>The Clipped Bispectrum</a:t>
            </a:r>
            <a:endParaRPr lang="en-GB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145401" y="6488668"/>
            <a:ext cx="401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FS, James, Heavens, Heymans PRL (2011)</a:t>
            </a:r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I Summary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90699" y="2296011"/>
            <a:ext cx="802014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8000"/>
              </a:buClr>
              <a:buFont typeface="Wingdings" charset="2"/>
              <a:buChar char="§"/>
            </a:pPr>
            <a:r>
              <a:rPr lang="en-GB" sz="2600" dirty="0" smtClean="0"/>
              <a:t> </a:t>
            </a:r>
            <a:r>
              <a:rPr lang="en-GB" sz="3000" dirty="0" smtClean="0">
                <a:latin typeface="Calibri"/>
                <a:cs typeface="Calibri"/>
              </a:rPr>
              <a:t>&gt;10</a:t>
            </a:r>
            <a:r>
              <a:rPr lang="en-GB" sz="3000" baseline="30000" dirty="0" smtClean="0">
                <a:latin typeface="Calibri"/>
                <a:cs typeface="Calibri"/>
              </a:rPr>
              <a:t>4</a:t>
            </a:r>
            <a:r>
              <a:rPr lang="en-GB" sz="3000" dirty="0" smtClean="0">
                <a:latin typeface="Calibri"/>
                <a:cs typeface="Calibri"/>
              </a:rPr>
              <a:t> times more triangles available after </a:t>
            </a:r>
            <a:r>
              <a:rPr lang="en-GB" sz="3000" dirty="0" smtClean="0">
                <a:latin typeface="Calibri"/>
                <a:cs typeface="Calibri"/>
              </a:rPr>
              <a:t>clipping</a:t>
            </a:r>
          </a:p>
          <a:p>
            <a:pPr>
              <a:buClr>
                <a:srgbClr val="008000"/>
              </a:buClr>
              <a:buFont typeface="Wingdings" charset="2"/>
              <a:buChar char="§"/>
            </a:pPr>
            <a:endParaRPr lang="en-GB" sz="3000" dirty="0" smtClean="0">
              <a:latin typeface="Calibri"/>
              <a:cs typeface="Calibri"/>
            </a:endParaRPr>
          </a:p>
          <a:p>
            <a:pPr>
              <a:buClr>
                <a:srgbClr val="008000"/>
              </a:buClr>
              <a:buFont typeface="Wingdings" charset="2"/>
              <a:buChar char="§"/>
            </a:pPr>
            <a:r>
              <a:rPr lang="en-GB" sz="3000" dirty="0" smtClean="0">
                <a:latin typeface="Calibri"/>
                <a:cs typeface="Calibri"/>
              </a:rPr>
              <a:t> Enables precise determination of galaxy bias</a:t>
            </a:r>
            <a:endParaRPr lang="en-GB" sz="3000" dirty="0" smtClean="0">
              <a:latin typeface="Calibri"/>
              <a:cs typeface="Calibri"/>
            </a:endParaRPr>
          </a:p>
          <a:p>
            <a:endParaRPr lang="en-GB" sz="3000" dirty="0" smtClean="0">
              <a:latin typeface="Calibri"/>
              <a:cs typeface="Calibri"/>
            </a:endParaRPr>
          </a:p>
          <a:p>
            <a:r>
              <a:rPr lang="en-GB" sz="3000" dirty="0" smtClean="0">
                <a:latin typeface="Calibri"/>
                <a:cs typeface="Calibri"/>
              </a:rPr>
              <a:t>BUT</a:t>
            </a:r>
          </a:p>
          <a:p>
            <a:pPr>
              <a:buFont typeface="Wingdings" charset="2"/>
              <a:buChar char="§"/>
            </a:pPr>
            <a:endParaRPr lang="en-GB" sz="3000" dirty="0" smtClean="0">
              <a:latin typeface="Calibri"/>
              <a:cs typeface="Calibri"/>
            </a:endParaRP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GB" sz="3000" dirty="0" smtClean="0">
                <a:latin typeface="Calibri"/>
                <a:cs typeface="Calibri"/>
              </a:rPr>
              <a:t> Why does it work to such high </a:t>
            </a:r>
            <a:r>
              <a:rPr lang="en-GB" sz="3000" dirty="0" err="1" smtClean="0">
                <a:latin typeface="Calibri"/>
                <a:cs typeface="Calibri"/>
              </a:rPr>
              <a:t>k</a:t>
            </a:r>
            <a:r>
              <a:rPr lang="en-GB" sz="3000" dirty="0" smtClean="0">
                <a:latin typeface="Calibri"/>
                <a:cs typeface="Calibri"/>
              </a:rPr>
              <a:t>?</a:t>
            </a:r>
          </a:p>
          <a:p>
            <a:endParaRPr lang="en-GB" sz="3000" dirty="0" smtClean="0">
              <a:latin typeface="Calibri"/>
              <a:cs typeface="Calibri"/>
            </a:endParaRP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GB" sz="3000" dirty="0" smtClean="0">
                <a:latin typeface="Calibri"/>
                <a:cs typeface="Calibri"/>
              </a:rPr>
              <a:t> What about </a:t>
            </a:r>
            <a:r>
              <a:rPr lang="en-GB" sz="3000" dirty="0" err="1" smtClean="0">
                <a:latin typeface="Calibri"/>
                <a:cs typeface="Calibri"/>
              </a:rPr>
              <a:t>P(k</a:t>
            </a:r>
            <a:r>
              <a:rPr lang="en-GB" sz="3000" dirty="0" smtClean="0">
                <a:latin typeface="Calibri"/>
                <a:cs typeface="Calibri"/>
              </a:rPr>
              <a:t>)?</a:t>
            </a:r>
            <a:endParaRPr lang="en-GB" sz="3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BFBFBF"/>
                </a:solidFill>
              </a:rPr>
              <a:t>Introduction </a:t>
            </a:r>
            <a:r>
              <a:rPr lang="en-GB" dirty="0" smtClean="0">
                <a:solidFill>
                  <a:srgbClr val="BFBFBF"/>
                </a:solidFill>
              </a:rPr>
              <a:t>to Clipping</a:t>
            </a:r>
          </a:p>
          <a:p>
            <a:r>
              <a:rPr lang="en-GB" dirty="0" smtClean="0">
                <a:solidFill>
                  <a:srgbClr val="BFBFBF"/>
                </a:solidFill>
              </a:rPr>
              <a:t>Part I: The Clipped Bispectrum</a:t>
            </a:r>
          </a:p>
          <a:p>
            <a:r>
              <a:rPr lang="en-GB" dirty="0" smtClean="0"/>
              <a:t>Part II: The Clipped Power </a:t>
            </a:r>
            <a:r>
              <a:rPr lang="en-GB" dirty="0" smtClean="0"/>
              <a:t>Spectrum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The</a:t>
            </a:r>
            <a:r>
              <a:rPr lang="en-GB" dirty="0" smtClean="0"/>
              <a:t> Power Spectrum</a:t>
            </a:r>
            <a:endParaRPr lang="en-GB" dirty="0"/>
          </a:p>
        </p:txBody>
      </p:sp>
      <p:pic>
        <p:nvPicPr>
          <p:cNvPr id="4" name="Content Placeholder 3" descr="ripplesSlide1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96993" y="1600200"/>
            <a:ext cx="6350000" cy="513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Clipped Power Spectrum</a:t>
            </a:r>
            <a:endParaRPr lang="en-GB" dirty="0"/>
          </a:p>
        </p:txBody>
      </p:sp>
      <p:pic>
        <p:nvPicPr>
          <p:cNvPr id="5" name="Picture 4" descr="ripplesSlide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96993" y="1600200"/>
            <a:ext cx="635000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Clipped Power Spectrum</a:t>
            </a:r>
            <a:endParaRPr lang="en-GB" dirty="0"/>
          </a:p>
        </p:txBody>
      </p:sp>
      <p:pic>
        <p:nvPicPr>
          <p:cNvPr id="7" name="Picture 6" descr="ripplesSlide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97000" y="1600200"/>
            <a:ext cx="635000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6761" name="Object 9"/>
          <p:cNvGraphicFramePr>
            <a:graphicFrameLocks noChangeAspect="1"/>
          </p:cNvGraphicFramePr>
          <p:nvPr/>
        </p:nvGraphicFramePr>
        <p:xfrm>
          <a:off x="3883025" y="3375025"/>
          <a:ext cx="614363" cy="392113"/>
        </p:xfrm>
        <a:graphic>
          <a:graphicData uri="http://schemas.openxmlformats.org/presentationml/2006/ole">
            <p:oleObj spid="_x0000_s1029" name="Equation" r:id="rId3" imgW="317500" imgH="203200" progId="Equation.DSMT4">
              <p:embed/>
            </p:oleObj>
          </a:graphicData>
        </a:graphic>
      </p:graphicFrame>
      <p:graphicFrame>
        <p:nvGraphicFramePr>
          <p:cNvPr id="586762" name="Object 10"/>
          <p:cNvGraphicFramePr>
            <a:graphicFrameLocks noChangeAspect="1"/>
          </p:cNvGraphicFramePr>
          <p:nvPr/>
        </p:nvGraphicFramePr>
        <p:xfrm>
          <a:off x="2692400" y="1947863"/>
          <a:ext cx="3979863" cy="484187"/>
        </p:xfrm>
        <a:graphic>
          <a:graphicData uri="http://schemas.openxmlformats.org/presentationml/2006/ole">
            <p:oleObj spid="_x0000_s1030" name="Equation" r:id="rId4" imgW="1866900" imgH="228600" progId="Equation.DSMT4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Clipped Perturbation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2296"/>
            <a:ext cx="8229600" cy="3393867"/>
          </a:xfrm>
        </p:spPr>
        <p:txBody>
          <a:bodyPr>
            <a:normAutofit/>
          </a:bodyPr>
          <a:lstStyle/>
          <a:p>
            <a:r>
              <a:rPr lang="en-GB" dirty="0" smtClean="0"/>
              <a:t>Reduce contributions from     by suppressing regions with large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graphicFrame>
        <p:nvGraphicFramePr>
          <p:cNvPr id="548868" name="Object 4"/>
          <p:cNvGraphicFramePr>
            <a:graphicFrameLocks noChangeAspect="1"/>
          </p:cNvGraphicFramePr>
          <p:nvPr/>
        </p:nvGraphicFramePr>
        <p:xfrm>
          <a:off x="2478088" y="4837113"/>
          <a:ext cx="4457700" cy="514350"/>
        </p:xfrm>
        <a:graphic>
          <a:graphicData uri="http://schemas.openxmlformats.org/presentationml/2006/ole">
            <p:oleObj spid="_x0000_s1026" name="Equation" r:id="rId5" imgW="2298700" imgH="266700" progId="Equation.DSMT4">
              <p:embed/>
            </p:oleObj>
          </a:graphicData>
        </a:graphic>
      </p:graphicFrame>
      <p:graphicFrame>
        <p:nvGraphicFramePr>
          <p:cNvPr id="586760" name="Object 8"/>
          <p:cNvGraphicFramePr>
            <a:graphicFrameLocks noChangeAspect="1"/>
          </p:cNvGraphicFramePr>
          <p:nvPr/>
        </p:nvGraphicFramePr>
        <p:xfrm>
          <a:off x="5358755" y="2899060"/>
          <a:ext cx="368300" cy="392112"/>
        </p:xfrm>
        <a:graphic>
          <a:graphicData uri="http://schemas.openxmlformats.org/presentationml/2006/ole">
            <p:oleObj spid="_x0000_s1028" name="Equation" r:id="rId6" imgW="190500" imgH="203200" progId="Equation.DSMT4">
              <p:embed/>
            </p:oleObj>
          </a:graphicData>
        </a:graphic>
      </p:graphicFrame>
      <p:graphicFrame>
        <p:nvGraphicFramePr>
          <p:cNvPr id="586763" name="Object 11"/>
          <p:cNvGraphicFramePr>
            <a:graphicFrameLocks noChangeAspect="1"/>
          </p:cNvGraphicFramePr>
          <p:nvPr/>
        </p:nvGraphicFramePr>
        <p:xfrm>
          <a:off x="3084513" y="3925888"/>
          <a:ext cx="3195637" cy="484187"/>
        </p:xfrm>
        <a:graphic>
          <a:graphicData uri="http://schemas.openxmlformats.org/presentationml/2006/ole">
            <p:oleObj spid="_x0000_s1031" name="Equation" r:id="rId7" imgW="14986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Clipping Part II: The Power Spectrum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563688" y="2110052"/>
          <a:ext cx="5886450" cy="930275"/>
        </p:xfrm>
        <a:graphic>
          <a:graphicData uri="http://schemas.openxmlformats.org/presentationml/2006/ole">
            <p:oleObj spid="_x0000_s181250" name="Equation" r:id="rId3" imgW="4178300" imgH="6604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169" y="1505817"/>
            <a:ext cx="6237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GB" sz="2400" dirty="0" smtClean="0"/>
              <a:t> Exact solution for </a:t>
            </a:r>
            <a:r>
              <a:rPr lang="en-GB" sz="2400" dirty="0" smtClean="0"/>
              <a:t>a Gaussian Random </a:t>
            </a:r>
            <a:r>
              <a:rPr lang="en-GB" sz="2400" dirty="0" smtClean="0"/>
              <a:t>Field </a:t>
            </a:r>
            <a:r>
              <a:rPr lang="en-GB" sz="2400" dirty="0" smtClean="0"/>
              <a:t>δ</a:t>
            </a:r>
            <a:r>
              <a:rPr lang="en-GB" sz="2400" baseline="-25000" dirty="0" smtClean="0"/>
              <a:t>G</a:t>
            </a:r>
            <a:r>
              <a:rPr lang="en-GB" sz="2400" dirty="0" smtClean="0"/>
              <a:t>:</a:t>
            </a:r>
            <a:endParaRPr lang="en-GB" sz="2400" dirty="0"/>
          </a:p>
        </p:txBody>
      </p:sp>
      <p:sp>
        <p:nvSpPr>
          <p:cNvPr id="8" name="Frame 7"/>
          <p:cNvSpPr/>
          <p:nvPr/>
        </p:nvSpPr>
        <p:spPr>
          <a:xfrm>
            <a:off x="1374791" y="2110202"/>
            <a:ext cx="3142379" cy="1189120"/>
          </a:xfrm>
          <a:prstGeom prst="frame">
            <a:avLst>
              <a:gd name="adj1" fmla="val 630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169" y="3453454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GB" sz="2400" dirty="0" smtClean="0"/>
              <a:t> Exact solution for δ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:</a:t>
            </a:r>
            <a:endParaRPr lang="en-GB" sz="2400" dirty="0"/>
          </a:p>
        </p:txBody>
      </p:sp>
      <p:graphicFrame>
        <p:nvGraphicFramePr>
          <p:cNvPr id="181254" name="Content Placeholder 3"/>
          <p:cNvGraphicFramePr>
            <a:graphicFrameLocks noChangeAspect="1"/>
          </p:cNvGraphicFramePr>
          <p:nvPr/>
        </p:nvGraphicFramePr>
        <p:xfrm>
          <a:off x="1730375" y="4191265"/>
          <a:ext cx="4351338" cy="692150"/>
        </p:xfrm>
        <a:graphic>
          <a:graphicData uri="http://schemas.openxmlformats.org/presentationml/2006/ole">
            <p:oleObj spid="_x0000_s181254" name="Equation" r:id="rId4" imgW="2946400" imgH="469900" progId="Equation.DSMT4">
              <p:embed/>
            </p:oleObj>
          </a:graphicData>
        </a:graphic>
      </p:graphicFrame>
      <p:graphicFrame>
        <p:nvGraphicFramePr>
          <p:cNvPr id="181255" name="Object 7"/>
          <p:cNvGraphicFramePr>
            <a:graphicFrameLocks noChangeAspect="1"/>
          </p:cNvGraphicFramePr>
          <p:nvPr/>
        </p:nvGraphicFramePr>
        <p:xfrm>
          <a:off x="6397987" y="4142052"/>
          <a:ext cx="1503363" cy="766763"/>
        </p:xfrm>
        <a:graphic>
          <a:graphicData uri="http://schemas.openxmlformats.org/presentationml/2006/ole">
            <p:oleObj spid="_x0000_s181255" name="Equation" r:id="rId5" imgW="1066800" imgH="546100" progId="Equation.DSMT4">
              <p:embed/>
            </p:oleObj>
          </a:graphicData>
        </a:graphic>
      </p:graphicFrame>
      <p:sp>
        <p:nvSpPr>
          <p:cNvPr id="11" name="Frame 10"/>
          <p:cNvSpPr/>
          <p:nvPr/>
        </p:nvSpPr>
        <p:spPr>
          <a:xfrm>
            <a:off x="1589875" y="4125016"/>
            <a:ext cx="3529584" cy="884276"/>
          </a:xfrm>
          <a:prstGeom prst="frame">
            <a:avLst>
              <a:gd name="adj1" fmla="val 630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07657" y="5559143"/>
            <a:ext cx="7219026" cy="816857"/>
            <a:chOff x="1467774" y="4742287"/>
            <a:chExt cx="7219026" cy="816857"/>
          </a:xfrm>
        </p:grpSpPr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2774680" y="4853694"/>
            <a:ext cx="4727575" cy="571500"/>
          </p:xfrm>
          <a:graphic>
            <a:graphicData uri="http://schemas.openxmlformats.org/presentationml/2006/ole">
              <p:oleObj spid="_x0000_s181257" name="Equation" r:id="rId6" imgW="1879600" imgH="228600" progId="Equation.DSMT4">
                <p:embed/>
              </p:oleObj>
            </a:graphicData>
          </a:graphic>
        </p:graphicFrame>
        <p:sp>
          <p:nvSpPr>
            <p:cNvPr id="15" name="Frame 14"/>
            <p:cNvSpPr/>
            <p:nvPr/>
          </p:nvSpPr>
          <p:spPr>
            <a:xfrm>
              <a:off x="1467774" y="4742287"/>
              <a:ext cx="7219026" cy="816857"/>
            </a:xfrm>
            <a:prstGeom prst="frame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 </a:t>
            </a:r>
            <a:r>
              <a:rPr lang="en-GB" dirty="0" smtClean="0"/>
              <a:t>to Clipping</a:t>
            </a:r>
          </a:p>
          <a:p>
            <a:r>
              <a:rPr lang="en-GB" dirty="0" smtClean="0"/>
              <a:t>Part I: The Clipped Bispectrum</a:t>
            </a:r>
          </a:p>
          <a:p>
            <a:r>
              <a:rPr lang="en-GB" dirty="0" smtClean="0"/>
              <a:t>Part II: The Clipped Power </a:t>
            </a:r>
            <a:r>
              <a:rPr lang="en-GB" dirty="0" smtClean="0"/>
              <a:t>Spectrum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Clipped Power Spectrum</a:t>
            </a:r>
            <a:endParaRPr lang="en-GB" dirty="0"/>
          </a:p>
        </p:txBody>
      </p:sp>
      <p:pic>
        <p:nvPicPr>
          <p:cNvPr id="7" name="Picture 6" descr="ripplesSlide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97000" y="1600200"/>
            <a:ext cx="635000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Clipped Power Spectrum</a:t>
            </a:r>
            <a:endParaRPr lang="en-GB" dirty="0"/>
          </a:p>
        </p:txBody>
      </p:sp>
      <p:pic>
        <p:nvPicPr>
          <p:cNvPr id="4" name="Picture 3" descr="ripplesSlide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97000" y="1600200"/>
            <a:ext cx="635000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Clipped Galaxy Power Spectrum</a:t>
            </a:r>
            <a:endParaRPr lang="en-GB" dirty="0"/>
          </a:p>
        </p:txBody>
      </p:sp>
      <p:pic>
        <p:nvPicPr>
          <p:cNvPr id="5" name="Picture 4" descr="ripplesGals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97000" y="1600200"/>
            <a:ext cx="635000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5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37883" r="-37883"/>
              <a:stretch>
                <a:fillRect/>
              </a:stretch>
            </p:blipFill>
          </mc:Choice>
          <mc:Fallback>
            <p:blipFill>
              <a:blip r:embed="rId4"/>
              <a:srcRect l="-37883" r="-37883"/>
              <a:stretch>
                <a:fillRect/>
              </a:stretch>
            </p:blipFill>
          </mc:Fallback>
        </mc:AlternateContent>
        <p:spPr>
          <a:xfrm>
            <a:off x="-603657" y="2022766"/>
            <a:ext cx="9546313" cy="46044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Parameter Constraints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11737" y="6333768"/>
            <a:ext cx="443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FS, Heavens, Heymans </a:t>
            </a:r>
            <a:r>
              <a:rPr lang="en-GB" dirty="0" err="1" smtClean="0">
                <a:solidFill>
                  <a:prstClr val="black"/>
                </a:solidFill>
              </a:rPr>
              <a:t>arXiv</a:t>
            </a:r>
            <a:r>
              <a:rPr lang="en-GB" dirty="0" smtClean="0">
                <a:solidFill>
                  <a:prstClr val="black"/>
                </a:solidFill>
              </a:rPr>
              <a:t>:</a:t>
            </a:r>
            <a:r>
              <a:rPr lang="en-US" dirty="0" smtClean="0"/>
              <a:t>1306.6349</a:t>
            </a:r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180226" name="Object 2"/>
          <p:cNvGraphicFramePr>
            <a:graphicFrameLocks noChangeAspect="1"/>
          </p:cNvGraphicFramePr>
          <p:nvPr/>
        </p:nvGraphicFramePr>
        <p:xfrm>
          <a:off x="4350584" y="3262793"/>
          <a:ext cx="1008062" cy="374650"/>
        </p:xfrm>
        <a:graphic>
          <a:graphicData uri="http://schemas.openxmlformats.org/presentationml/2006/ole">
            <p:oleObj spid="_x0000_s180226" name="Equation" r:id="rId5" imgW="546100" imgH="203200" progId="Equation.DSMT4">
              <p:embed/>
            </p:oleObj>
          </a:graphicData>
        </a:graphic>
      </p:graphicFrame>
      <p:graphicFrame>
        <p:nvGraphicFramePr>
          <p:cNvPr id="180227" name="Object 3"/>
          <p:cNvGraphicFramePr>
            <a:graphicFrameLocks noChangeAspect="1"/>
          </p:cNvGraphicFramePr>
          <p:nvPr/>
        </p:nvGraphicFramePr>
        <p:xfrm>
          <a:off x="2833727" y="3307485"/>
          <a:ext cx="328613" cy="374650"/>
        </p:xfrm>
        <a:graphic>
          <a:graphicData uri="http://schemas.openxmlformats.org/presentationml/2006/ole">
            <p:oleObj spid="_x0000_s180227" name="Equation" r:id="rId6" imgW="177800" imgH="203200" progId="Equation.DSMT4">
              <p:embed/>
            </p:oleObj>
          </a:graphicData>
        </a:graphic>
      </p:graphicFrame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5296694" y="3681413"/>
          <a:ext cx="892175" cy="374650"/>
        </p:xfrm>
        <a:graphic>
          <a:graphicData uri="http://schemas.openxmlformats.org/presentationml/2006/ole">
            <p:oleObj spid="_x0000_s180228" name="Equation" r:id="rId7" imgW="482600" imgH="203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II: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212892"/>
            <a:ext cx="7610476" cy="430793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Clipped </a:t>
            </a:r>
            <a:r>
              <a:rPr lang="en-GB" dirty="0" smtClean="0"/>
              <a:t>power spectrum is </a:t>
            </a:r>
            <a:r>
              <a:rPr lang="en-GB" b="1" i="1" dirty="0" smtClean="0"/>
              <a:t>analytically </a:t>
            </a:r>
            <a:r>
              <a:rPr lang="en-GB" b="1" i="1" dirty="0" smtClean="0"/>
              <a:t>tractable</a:t>
            </a:r>
          </a:p>
          <a:p>
            <a:r>
              <a:rPr lang="en-GB" dirty="0" smtClean="0"/>
              <a:t>Higher order PT terms are </a:t>
            </a:r>
            <a:r>
              <a:rPr lang="en-GB" b="1" i="1" dirty="0" smtClean="0"/>
              <a:t>suppressed</a:t>
            </a:r>
            <a:endParaRPr lang="en-GB" b="1" i="1" dirty="0" smtClean="0"/>
          </a:p>
          <a:p>
            <a:r>
              <a:rPr lang="en-GB" dirty="0" smtClean="0"/>
              <a:t>Nonlinear galaxy bias terms are </a:t>
            </a:r>
            <a:r>
              <a:rPr lang="en-GB" b="1" i="1" dirty="0" smtClean="0"/>
              <a:t>suppressed</a:t>
            </a:r>
            <a:endParaRPr lang="en-GB" b="1" i="1" dirty="0" smtClean="0"/>
          </a:p>
          <a:p>
            <a:r>
              <a:rPr lang="en-GB" dirty="0" smtClean="0"/>
              <a:t>Well approximated </a:t>
            </a:r>
            <a:r>
              <a:rPr lang="en-GB" dirty="0" smtClean="0"/>
              <a:t>by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Applying </a:t>
            </a:r>
            <a:r>
              <a:rPr lang="en-GB" dirty="0" err="1" smtClean="0"/>
              <a:t>δ</a:t>
            </a:r>
            <a:r>
              <a:rPr lang="en-GB" baseline="-25000" dirty="0" err="1" smtClean="0"/>
              <a:t>max</a:t>
            </a:r>
            <a:r>
              <a:rPr lang="en-GB" dirty="0" smtClean="0"/>
              <a:t> allows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max</a:t>
            </a:r>
            <a:r>
              <a:rPr lang="en-GB" dirty="0" smtClean="0"/>
              <a:t> to be increased</a:t>
            </a:r>
          </a:p>
          <a:p>
            <a:pPr lvl="1"/>
            <a:r>
              <a:rPr lang="en-GB" dirty="0" smtClean="0"/>
              <a:t>~</a:t>
            </a:r>
            <a:r>
              <a:rPr lang="en-GB" b="1" i="1" dirty="0" smtClean="0"/>
              <a:t>300 times </a:t>
            </a:r>
            <a:r>
              <a:rPr lang="en-GB" dirty="0" smtClean="0"/>
              <a:t>more Fourier modes </a:t>
            </a:r>
            <a:r>
              <a:rPr lang="en-GB" dirty="0" smtClean="0"/>
              <a:t>available</a:t>
            </a:r>
            <a:endParaRPr lang="en-GB" dirty="0" smtClean="0"/>
          </a:p>
          <a:p>
            <a:pPr>
              <a:buClr>
                <a:srgbClr val="FF0000"/>
              </a:buClr>
            </a:pPr>
            <a:r>
              <a:rPr lang="en-GB" dirty="0" smtClean="0"/>
              <a:t>BUT what happens in redshift space?</a:t>
            </a:r>
            <a:endParaRPr lang="en-GB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467774" y="4292062"/>
            <a:ext cx="7219026" cy="816857"/>
            <a:chOff x="1467774" y="4742287"/>
            <a:chExt cx="7219026" cy="816857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2168513" y="4837633"/>
            <a:ext cx="5939822" cy="603665"/>
          </p:xfrm>
          <a:graphic>
            <a:graphicData uri="http://schemas.openxmlformats.org/presentationml/2006/ole">
              <p:oleObj spid="_x0000_s26626" name="Equation" r:id="rId3" imgW="2362200" imgH="241300" progId="Equation.DSMT4">
                <p:embed/>
              </p:oleObj>
            </a:graphicData>
          </a:graphic>
        </p:graphicFrame>
        <p:sp>
          <p:nvSpPr>
            <p:cNvPr id="6" name="Frame 5"/>
            <p:cNvSpPr/>
            <p:nvPr/>
          </p:nvSpPr>
          <p:spPr>
            <a:xfrm>
              <a:off x="1467774" y="4742287"/>
              <a:ext cx="7219026" cy="816857"/>
            </a:xfrm>
            <a:prstGeom prst="fram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 </a:t>
            </a:r>
            <a:r>
              <a:rPr lang="en-GB" dirty="0" smtClean="0"/>
              <a:t>to Clipping</a:t>
            </a:r>
          </a:p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Part I: The Clipped Bispectrum</a:t>
            </a:r>
          </a:p>
          <a:p>
            <a:r>
              <a:rPr lang="en-GB" dirty="0" smtClean="0">
                <a:solidFill>
                  <a:srgbClr val="BFBFBF"/>
                </a:solidFill>
              </a:rPr>
              <a:t>Part II: The Clipped Power </a:t>
            </a:r>
            <a:r>
              <a:rPr lang="en-GB" dirty="0" smtClean="0">
                <a:solidFill>
                  <a:srgbClr val="BFBFBF"/>
                </a:solidFill>
              </a:rPr>
              <a:t>Spectrum</a:t>
            </a:r>
            <a:endParaRPr lang="en-GB" dirty="0" smtClean="0">
              <a:solidFill>
                <a:srgbClr val="BFB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nck_map_cut.jpg"/>
          <p:cNvPicPr>
            <a:picLocks noChangeAspect="1"/>
          </p:cNvPicPr>
          <p:nvPr/>
        </p:nvPicPr>
        <p:blipFill>
          <a:blip r:embed="rId2"/>
          <a:srcRect l="25682"/>
          <a:stretch>
            <a:fillRect/>
          </a:stretch>
        </p:blipFill>
        <p:spPr>
          <a:xfrm>
            <a:off x="0" y="461020"/>
            <a:ext cx="6795672" cy="2555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8195" y="1448232"/>
            <a:ext cx="19558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00FF"/>
                </a:solidFill>
              </a:rPr>
              <a:t>Ripples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8195" y="4726226"/>
            <a:ext cx="19558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00FF"/>
                </a:solidFill>
              </a:rPr>
              <a:t>Waves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41017" t="68493" b="1782"/>
          <a:stretch>
            <a:fillRect/>
          </a:stretch>
        </p:blipFill>
        <p:spPr>
          <a:xfrm>
            <a:off x="0" y="3915117"/>
            <a:ext cx="6795672" cy="25685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01202" y="5311002"/>
            <a:ext cx="194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(hard)</a:t>
            </a:r>
          </a:p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188195" y="2033008"/>
            <a:ext cx="197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(easy)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nck_map_cut.jpg"/>
          <p:cNvPicPr>
            <a:picLocks noChangeAspect="1"/>
          </p:cNvPicPr>
          <p:nvPr/>
        </p:nvPicPr>
        <p:blipFill>
          <a:blip r:embed="rId2"/>
          <a:srcRect l="25682" r="47255" b="27849"/>
          <a:stretch>
            <a:fillRect/>
          </a:stretch>
        </p:blipFill>
        <p:spPr>
          <a:xfrm>
            <a:off x="1237312" y="2032341"/>
            <a:ext cx="2474625" cy="1843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41017" t="68493" r="37505" b="10173"/>
          <a:stretch>
            <a:fillRect/>
          </a:stretch>
        </p:blipFill>
        <p:spPr>
          <a:xfrm>
            <a:off x="5963889" y="2032341"/>
            <a:ext cx="2474625" cy="18435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4816" y="3954399"/>
            <a:ext cx="7852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00FF"/>
                </a:solidFill>
              </a:rPr>
              <a:t>…b</a:t>
            </a:r>
            <a:r>
              <a:rPr lang="en-GB" sz="3000" dirty="0" smtClean="0">
                <a:solidFill>
                  <a:srgbClr val="0000FF"/>
                </a:solidFill>
              </a:rPr>
              <a:t>ut </a:t>
            </a:r>
            <a:r>
              <a:rPr lang="en-GB" sz="3000" i="1" dirty="0" smtClean="0">
                <a:solidFill>
                  <a:srgbClr val="0000FF"/>
                </a:solidFill>
              </a:rPr>
              <a:t>also </a:t>
            </a:r>
            <a:r>
              <a:rPr lang="en-GB" sz="3000" dirty="0" smtClean="0">
                <a:solidFill>
                  <a:srgbClr val="0000FF"/>
                </a:solidFill>
              </a:rPr>
              <a:t>spatial dependence:</a:t>
            </a:r>
            <a:endParaRPr lang="en-GB" sz="3000" dirty="0" smtClean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5475"/>
            <a:ext cx="93403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dirty="0" smtClean="0"/>
              <a:t>Accuracy of Perturbation Theory</a:t>
            </a:r>
            <a:endParaRPr lang="en-GB" sz="3400" dirty="0" smtClean="0"/>
          </a:p>
        </p:txBody>
      </p:sp>
      <p:pic>
        <p:nvPicPr>
          <p:cNvPr id="18" name="Picture 17" descr="hiDensi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414" y="4633913"/>
            <a:ext cx="2578100" cy="1625600"/>
          </a:xfrm>
          <a:prstGeom prst="rect">
            <a:avLst/>
          </a:prstGeom>
        </p:spPr>
      </p:pic>
      <p:pic>
        <p:nvPicPr>
          <p:cNvPr id="19" name="Picture 18" descr="lowDensi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837" y="4633913"/>
            <a:ext cx="2578100" cy="1625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3033" y="1344096"/>
            <a:ext cx="8829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00FF"/>
                </a:solidFill>
              </a:rPr>
              <a:t>Not only </a:t>
            </a:r>
            <a:r>
              <a:rPr lang="en-GB" sz="3000" dirty="0" smtClean="0">
                <a:solidFill>
                  <a:srgbClr val="0000FF"/>
                </a:solidFill>
              </a:rPr>
              <a:t>time</a:t>
            </a:r>
            <a:r>
              <a:rPr lang="en-GB" sz="3000" dirty="0" smtClean="0">
                <a:solidFill>
                  <a:srgbClr val="0000FF"/>
                </a:solidFill>
              </a:rPr>
              <a:t> dependence… </a:t>
            </a:r>
            <a:endParaRPr lang="en-GB" sz="30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Density Transformations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352073"/>
            <a:ext cx="3366034" cy="2464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000" dirty="0" smtClean="0">
                <a:latin typeface="Calibri"/>
                <a:cs typeface="Calibri"/>
              </a:rPr>
              <a:t>Reduce nonlinear contributions by suppressing high density regions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owe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97048" y="2038256"/>
            <a:ext cx="4621602" cy="4621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19799" y="6343284"/>
            <a:ext cx="212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prstClr val="black"/>
                </a:solidFill>
              </a:rPr>
              <a:t>Neyrinck</a:t>
            </a:r>
            <a:r>
              <a:rPr lang="en-GB" dirty="0" smtClean="0">
                <a:solidFill>
                  <a:prstClr val="black"/>
                </a:solidFill>
              </a:rPr>
              <a:t> et al (2009)</a:t>
            </a:r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Clipping</a:t>
            </a:r>
            <a:endParaRPr lang="en-GB" dirty="0"/>
          </a:p>
        </p:txBody>
      </p:sp>
      <p:pic>
        <p:nvPicPr>
          <p:cNvPr id="4" name="Content Placeholder 3" descr="fig12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8830" r="-38830"/>
              <a:stretch>
                <a:fillRect/>
              </a:stretch>
            </p:blipFill>
          </mc:Choice>
          <mc:Fallback>
            <p:blipFill>
              <a:blip r:embed="rId3"/>
              <a:srcRect l="-38830" r="-38830"/>
              <a:stretch>
                <a:fillRect/>
              </a:stretch>
            </p:blipFill>
          </mc:Fallback>
        </mc:AlternateContent>
        <p:spPr>
          <a:xfrm>
            <a:off x="2751080" y="2595562"/>
            <a:ext cx="7610476" cy="367076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352073"/>
            <a:ext cx="3601708" cy="2464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Typically only 1% of the </a:t>
            </a:r>
            <a:r>
              <a:rPr lang="en-GB" sz="3200" dirty="0" smtClean="0">
                <a:latin typeface="Calibri"/>
                <a:cs typeface="Calibri"/>
              </a:rPr>
              <a:t>field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subject to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clipping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BFBFBF"/>
                </a:solidFill>
              </a:rPr>
              <a:t>Introduction </a:t>
            </a:r>
            <a:r>
              <a:rPr lang="en-GB" dirty="0" smtClean="0">
                <a:solidFill>
                  <a:srgbClr val="BFBFBF"/>
                </a:solidFill>
              </a:rPr>
              <a:t>to Clipping</a:t>
            </a:r>
          </a:p>
          <a:p>
            <a:r>
              <a:rPr lang="en-GB" dirty="0" smtClean="0"/>
              <a:t>Part I: The Clipped Bispectrum</a:t>
            </a:r>
          </a:p>
          <a:p>
            <a:r>
              <a:rPr lang="en-GB" dirty="0" smtClean="0">
                <a:solidFill>
                  <a:srgbClr val="BFBFBF"/>
                </a:solidFill>
              </a:rPr>
              <a:t>Part II: The Clipped Power </a:t>
            </a:r>
            <a:r>
              <a:rPr lang="en-GB" dirty="0" smtClean="0">
                <a:solidFill>
                  <a:srgbClr val="BFBFBF"/>
                </a:solidFill>
              </a:rPr>
              <a:t>Spectrum</a:t>
            </a:r>
            <a:endParaRPr lang="en-GB" dirty="0" smtClean="0">
              <a:solidFill>
                <a:srgbClr val="BFB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81050" y="974725"/>
            <a:ext cx="6553200" cy="5207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8416" y="216848"/>
            <a:ext cx="891381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Bispectrum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ight Arrow 4"/>
          <p:cNvSpPr/>
          <p:nvPr/>
        </p:nvSpPr>
        <p:spPr>
          <a:xfrm rot="8612812">
            <a:off x="6269472" y="2803629"/>
            <a:ext cx="1500847" cy="161761"/>
          </a:xfrm>
          <a:prstGeom prst="rightArrow">
            <a:avLst>
              <a:gd name="adj1" fmla="val 0"/>
              <a:gd name="adj2" fmla="val 1099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269472" y="1570457"/>
            <a:ext cx="2191507" cy="1394933"/>
            <a:chOff x="6547539" y="1806235"/>
            <a:chExt cx="2191507" cy="1394933"/>
          </a:xfrm>
        </p:grpSpPr>
        <p:grpSp>
          <p:nvGrpSpPr>
            <p:cNvPr id="7" name="Group 9"/>
            <p:cNvGrpSpPr/>
            <p:nvPr/>
          </p:nvGrpSpPr>
          <p:grpSpPr>
            <a:xfrm>
              <a:off x="7742197" y="1854460"/>
              <a:ext cx="996849" cy="1012120"/>
              <a:chOff x="5947971" y="1985263"/>
              <a:chExt cx="996849" cy="101212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5947971" y="1985263"/>
                <a:ext cx="651061" cy="53851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4400000" flipV="1">
                <a:off x="6018389" y="2402596"/>
                <a:ext cx="651061" cy="53851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8000000" flipV="1">
                <a:off x="6350033" y="2132552"/>
                <a:ext cx="651061" cy="53851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8341012" y="1806235"/>
              <a:ext cx="104492" cy="9645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689951" y="2344748"/>
              <a:ext cx="104492" cy="9645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8481848" y="2649548"/>
              <a:ext cx="104492" cy="9645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ight Arrow 10"/>
            <p:cNvSpPr/>
            <p:nvPr/>
          </p:nvSpPr>
          <p:spPr>
            <a:xfrm rot="8612812">
              <a:off x="6547539" y="3039407"/>
              <a:ext cx="1500847" cy="161761"/>
            </a:xfrm>
            <a:prstGeom prst="rightArrow">
              <a:avLst>
                <a:gd name="adj1" fmla="val 0"/>
                <a:gd name="adj2" fmla="val 10990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72823" y="3371332"/>
            <a:ext cx="1613572" cy="1676957"/>
            <a:chOff x="3968585" y="3414740"/>
            <a:chExt cx="1613572" cy="1676957"/>
          </a:xfrm>
        </p:grpSpPr>
        <p:grpSp>
          <p:nvGrpSpPr>
            <p:cNvPr id="16" name="Group 38"/>
            <p:cNvGrpSpPr/>
            <p:nvPr/>
          </p:nvGrpSpPr>
          <p:grpSpPr>
            <a:xfrm>
              <a:off x="3968585" y="4722937"/>
              <a:ext cx="1613572" cy="368760"/>
              <a:chOff x="3968585" y="4722937"/>
              <a:chExt cx="1613572" cy="368760"/>
            </a:xfrm>
          </p:grpSpPr>
          <p:grpSp>
            <p:nvGrpSpPr>
              <p:cNvPr id="18" name="Group 19"/>
              <p:cNvGrpSpPr/>
              <p:nvPr/>
            </p:nvGrpSpPr>
            <p:grpSpPr>
              <a:xfrm>
                <a:off x="4652283" y="4722937"/>
                <a:ext cx="385076" cy="342730"/>
                <a:chOff x="7778046" y="4005484"/>
                <a:chExt cx="755553" cy="634963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7830292" y="4053709"/>
                  <a:ext cx="651061" cy="538513"/>
                </a:xfrm>
                <a:prstGeom prst="line">
                  <a:avLst/>
                </a:prstGeom>
                <a:ln>
                  <a:solidFill>
                    <a:srgbClr val="4F81B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 29"/>
                <p:cNvSpPr/>
                <p:nvPr/>
              </p:nvSpPr>
              <p:spPr>
                <a:xfrm>
                  <a:off x="8429107" y="4005484"/>
                  <a:ext cx="104492" cy="964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4F81BD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7778046" y="4543997"/>
                  <a:ext cx="104492" cy="964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4F81BD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" name="Group 20"/>
              <p:cNvGrpSpPr/>
              <p:nvPr/>
            </p:nvGrpSpPr>
            <p:grpSpPr>
              <a:xfrm>
                <a:off x="3968585" y="4748967"/>
                <a:ext cx="385076" cy="342730"/>
                <a:chOff x="7778046" y="4005484"/>
                <a:chExt cx="755553" cy="634963"/>
              </a:xfrm>
              <a:scene3d>
                <a:camera prst="orthographicFront">
                  <a:rot lat="0" lon="0" rev="7200000"/>
                </a:camera>
                <a:lightRig rig="threePt" dir="t"/>
              </a:scene3d>
            </p:grpSpPr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7830292" y="4053709"/>
                  <a:ext cx="651061" cy="538513"/>
                </a:xfrm>
                <a:prstGeom prst="line">
                  <a:avLst/>
                </a:prstGeom>
                <a:ln>
                  <a:solidFill>
                    <a:srgbClr val="4F81B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Oval 26"/>
                <p:cNvSpPr/>
                <p:nvPr/>
              </p:nvSpPr>
              <p:spPr>
                <a:xfrm>
                  <a:off x="8429107" y="4005484"/>
                  <a:ext cx="104492" cy="964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4F81BD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7778046" y="4543997"/>
                  <a:ext cx="104492" cy="964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4F81BD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0" name="Group 24"/>
              <p:cNvGrpSpPr/>
              <p:nvPr/>
            </p:nvGrpSpPr>
            <p:grpSpPr>
              <a:xfrm>
                <a:off x="5197081" y="4748967"/>
                <a:ext cx="385076" cy="342730"/>
                <a:chOff x="7778046" y="4005484"/>
                <a:chExt cx="755553" cy="634963"/>
              </a:xfrm>
              <a:scene3d>
                <a:camera prst="orthographicFront">
                  <a:rot lat="0" lon="0" rev="3600000"/>
                </a:camera>
                <a:lightRig rig="threePt" dir="t"/>
              </a:scene3d>
            </p:grpSpPr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7830292" y="4053709"/>
                  <a:ext cx="651061" cy="538513"/>
                </a:xfrm>
                <a:prstGeom prst="line">
                  <a:avLst/>
                </a:prstGeom>
                <a:ln>
                  <a:solidFill>
                    <a:srgbClr val="4F81B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/>
                <p:cNvSpPr/>
                <p:nvPr/>
              </p:nvSpPr>
              <p:spPr>
                <a:xfrm>
                  <a:off x="8429107" y="4005484"/>
                  <a:ext cx="104492" cy="964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4F81BD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7778046" y="4543997"/>
                  <a:ext cx="104492" cy="964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4F81BD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1" name="Plus 20"/>
              <p:cNvSpPr/>
              <p:nvPr/>
            </p:nvSpPr>
            <p:spPr>
              <a:xfrm>
                <a:off x="5004586" y="4801027"/>
                <a:ext cx="258908" cy="290669"/>
              </a:xfrm>
              <a:prstGeom prst="mathPlus">
                <a:avLst>
                  <a:gd name="adj1" fmla="val 13842"/>
                </a:avLst>
              </a:prstGeom>
              <a:ln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Plus 21"/>
              <p:cNvSpPr/>
              <p:nvPr/>
            </p:nvSpPr>
            <p:spPr>
              <a:xfrm>
                <a:off x="4429332" y="4801027"/>
                <a:ext cx="258908" cy="290669"/>
              </a:xfrm>
              <a:prstGeom prst="mathPlus">
                <a:avLst>
                  <a:gd name="adj1" fmla="val 13842"/>
                </a:avLst>
              </a:prstGeom>
              <a:ln>
                <a:solidFill>
                  <a:srgbClr val="4F81B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Right Arrow 16"/>
            <p:cNvSpPr/>
            <p:nvPr/>
          </p:nvSpPr>
          <p:spPr>
            <a:xfrm rot="18347120">
              <a:off x="4661798" y="4002948"/>
              <a:ext cx="1314675" cy="138260"/>
            </a:xfrm>
            <a:prstGeom prst="rightArrow">
              <a:avLst>
                <a:gd name="adj1" fmla="val 0"/>
                <a:gd name="adj2" fmla="val 10990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10727</TotalTime>
  <Words>324</Words>
  <Application>Microsoft Macintosh PowerPoint</Application>
  <PresentationFormat>On-screen Show (4:3)</PresentationFormat>
  <Paragraphs>79</Paragraphs>
  <Slides>24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Perspective</vt:lpstr>
      <vt:lpstr>Office Theme</vt:lpstr>
      <vt:lpstr>Equation</vt:lpstr>
      <vt:lpstr>MathType 6.0 Equation</vt:lpstr>
      <vt:lpstr>The Clipped Power Spectrum</vt:lpstr>
      <vt:lpstr>Outline</vt:lpstr>
      <vt:lpstr>Outline</vt:lpstr>
      <vt:lpstr>Slide 4</vt:lpstr>
      <vt:lpstr>Slide 5</vt:lpstr>
      <vt:lpstr>Local Density Transformations</vt:lpstr>
      <vt:lpstr>Clipping</vt:lpstr>
      <vt:lpstr>Outline</vt:lpstr>
      <vt:lpstr>Slide 9</vt:lpstr>
      <vt:lpstr>Slide 10</vt:lpstr>
      <vt:lpstr>Slide 11</vt:lpstr>
      <vt:lpstr>Slide 12</vt:lpstr>
      <vt:lpstr>Part I Summary</vt:lpstr>
      <vt:lpstr>Outline</vt:lpstr>
      <vt:lpstr>The Power Spectrum</vt:lpstr>
      <vt:lpstr>The Clipped Power Spectrum</vt:lpstr>
      <vt:lpstr>The Clipped Power Spectrum</vt:lpstr>
      <vt:lpstr>Clipped Perturbation Theory</vt:lpstr>
      <vt:lpstr>Clipping Part II: The Power Spectrum</vt:lpstr>
      <vt:lpstr>The Clipped Power Spectrum</vt:lpstr>
      <vt:lpstr>The Clipped Power Spectrum</vt:lpstr>
      <vt:lpstr>The Clipped Galaxy Power Spectrum</vt:lpstr>
      <vt:lpstr>Parameter Constraints</vt:lpstr>
      <vt:lpstr>Part II: Summary</vt:lpstr>
    </vt:vector>
  </TitlesOfParts>
  <Company>University of Edinburgh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the Linear Regime of Large Scale Structure</dc:title>
  <dc:creator>Fergus Simpson</dc:creator>
  <cp:lastModifiedBy>Fergus Simpson</cp:lastModifiedBy>
  <cp:revision>190</cp:revision>
  <dcterms:created xsi:type="dcterms:W3CDTF">2013-07-25T18:57:06Z</dcterms:created>
  <dcterms:modified xsi:type="dcterms:W3CDTF">2013-07-26T10:12:43Z</dcterms:modified>
</cp:coreProperties>
</file>