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gif" ContentType="image/gif"/>
  <Override PartName="/ppt/media/image6.gif" ContentType="image/gif"/>
  <Override PartName="/ppt/media/image7.gif" ContentType="image/gif"/>
  <Override PartName="/ppt/media/image9.gif" ContentType="image/gif"/>
  <Override PartName="/ppt/media/image11.gif" ContentType="image/gif"/>
  <Override PartName="/ppt/media/image13.gif" ContentType="image/gif"/>
  <Override PartName="/ppt/media/image18.gif" ContentType="image/gif"/>
  <Override PartName="/ppt/media/image19.gif" ContentType="image/gif"/>
  <Override PartName="/ppt/media/image23.gif" ContentType="image/gif"/>
  <Override PartName="/ppt/notesSlides/notesSlide2.xml" ContentType="application/vnd.openxmlformats-officedocument.presentationml.notesSlide+xml"/>
  <Override PartName="/ppt/media/image24.gif" ContentType="image/gif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537" r:id="rId2"/>
    <p:sldId id="500" r:id="rId3"/>
    <p:sldId id="449" r:id="rId4"/>
    <p:sldId id="603" r:id="rId5"/>
    <p:sldId id="609" r:id="rId6"/>
    <p:sldId id="610" r:id="rId7"/>
    <p:sldId id="608" r:id="rId8"/>
    <p:sldId id="600" r:id="rId9"/>
    <p:sldId id="574" r:id="rId10"/>
    <p:sldId id="588" r:id="rId11"/>
    <p:sldId id="592" r:id="rId12"/>
    <p:sldId id="587" r:id="rId13"/>
    <p:sldId id="548" r:id="rId14"/>
    <p:sldId id="547" r:id="rId15"/>
    <p:sldId id="552" r:id="rId16"/>
    <p:sldId id="550" r:id="rId17"/>
    <p:sldId id="584" r:id="rId18"/>
    <p:sldId id="507" r:id="rId19"/>
    <p:sldId id="611" r:id="rId20"/>
    <p:sldId id="441" r:id="rId21"/>
  </p:sldIdLst>
  <p:sldSz cx="9144000" cy="6858000" type="screen4x3"/>
  <p:notesSz cx="6858000" cy="9144000"/>
  <p:defaultTextStyle>
    <a:defPPr>
      <a:defRPr lang="en-A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CCFF"/>
    <a:srgbClr val="FF6666"/>
    <a:srgbClr val="FF8000"/>
    <a:srgbClr val="E97D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6" autoAdjust="0"/>
    <p:restoredTop sz="95335" autoAdjust="0"/>
  </p:normalViewPr>
  <p:slideViewPr>
    <p:cSldViewPr snapToGrid="0" snapToObjects="1">
      <p:cViewPr varScale="1">
        <p:scale>
          <a:sx n="135" d="100"/>
          <a:sy n="135" d="100"/>
        </p:scale>
        <p:origin x="-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F5F14-50B4-9C49-A0D2-9A378B2A966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206BC-A072-654D-B26F-70B9C065506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139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06BC-A072-654D-B26F-70B9C0655062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676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Doing so,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find Neff=3.72 ± 0.36, and a weaker upper limit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􏰀mν&lt; 0.27eV for Planck+WiggleZ. For the most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stringent combination of Planck+WiggleZ+BAO we get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Neff =3.9 ± 0.34 and 􏰀 mν	&lt; 0.24 eV.	Although the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Planck results alone gave no strong support for extra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species, they still sat at N	=3.36+0.68 for Planck alone5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	−0.64 or	Neff =3.52+0.48	when	combined	with	BAO	and	H0 ,	ap-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−0.45 proximately 1σ above the standard Neff= 3.046. Com-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bining with large scale structure measurements, as we have done here, now prefers extra species at approxi- mately the 2σ level (Neff =3.72 ± 0.36), and with HST that goes up to 3σ (Neff =3.94 ± 0.28). We note that with extra neutrino species allowed, the tension between Planck+HST is somewhat alleviated [as also noted by 1], and that remains true after WiggleZ data is added, but the tension still remains and the resulting neutrino mass constraint may be artificially enhanced. As mentioned in [24] the preference for high Neff might simply originate in lack of understanding of late time physics.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06BC-A072-654D-B26F-70B9C0655062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377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Brian Boyle, Warrick Couch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don't blink, as big as my..., resistance is futile, unplanned discharge, leprosy, spandex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06BC-A072-654D-B26F-70B9C0655062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676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43000"/>
            <a:ext cx="3733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143000"/>
            <a:ext cx="3657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00C2DB-84C7-D045-BD54-654CFA96F9CF}" type="datetimeFigureOut">
              <a:rPr lang="en-AU" smtClean="0"/>
              <a:pPr/>
              <a:t>21/07/13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8FC5-9CE7-9B48-B1A6-3BF1DC99F31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889" y="72568"/>
            <a:ext cx="848548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889" y="1066799"/>
            <a:ext cx="8485481" cy="5556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6">
              <a:lumMod val="60000"/>
              <a:lumOff val="40000"/>
            </a:schemeClr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png"/><Relationship Id="rId7" Type="http://schemas.openxmlformats.org/officeDocument/2006/relationships/image" Target="../media/image9.gif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png"/><Relationship Id="rId7" Type="http://schemas.openxmlformats.org/officeDocument/2006/relationships/image" Target="../media/image9.gif"/><Relationship Id="rId8" Type="http://schemas.openxmlformats.org/officeDocument/2006/relationships/image" Target="../media/image10.emf"/><Relationship Id="rId9" Type="http://schemas.openxmlformats.org/officeDocument/2006/relationships/image" Target="../media/image11.gif"/><Relationship Id="rId10" Type="http://schemas.openxmlformats.org/officeDocument/2006/relationships/image" Target="../media/image12.emf"/><Relationship Id="rId11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ver_small.jpg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6741" b="6927"/>
          <a:stretch/>
        </p:blipFill>
        <p:spPr>
          <a:xfrm rot="16200000">
            <a:off x="3377260" y="-3349034"/>
            <a:ext cx="2389482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2615"/>
            <a:ext cx="7772400" cy="2008011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Cosmological Particle Physics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4619" y="4019282"/>
            <a:ext cx="7295944" cy="2259598"/>
          </a:xfrm>
        </p:spPr>
        <p:txBody>
          <a:bodyPr>
            <a:normAutofit fontScale="92500"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sz="2000" dirty="0" smtClean="0"/>
              <a:t>Tamara Davis </a:t>
            </a:r>
          </a:p>
          <a:p>
            <a:pPr algn="r">
              <a:lnSpc>
                <a:spcPct val="120000"/>
              </a:lnSpc>
            </a:pPr>
            <a:r>
              <a:rPr lang="en-US" sz="2000" dirty="0" smtClean="0"/>
              <a:t>University of Queensland</a:t>
            </a:r>
          </a:p>
          <a:p>
            <a:pPr algn="r">
              <a:lnSpc>
                <a:spcPct val="120000"/>
              </a:lnSpc>
            </a:pPr>
            <a:endParaRPr lang="en-US" sz="2000" dirty="0"/>
          </a:p>
          <a:p>
            <a:pPr algn="r">
              <a:lnSpc>
                <a:spcPct val="120000"/>
              </a:lnSpc>
            </a:pPr>
            <a:r>
              <a:rPr lang="en-US" sz="2000" dirty="0" smtClean="0"/>
              <a:t>With Signe Riemer-Sørensen, </a:t>
            </a:r>
          </a:p>
          <a:p>
            <a:pPr algn="r">
              <a:lnSpc>
                <a:spcPct val="120000"/>
              </a:lnSpc>
            </a:pPr>
            <a:r>
              <a:rPr lang="en-US" sz="2000" dirty="0" smtClean="0"/>
              <a:t>David Parkinson, Chris Blake, </a:t>
            </a:r>
          </a:p>
          <a:p>
            <a:pPr algn="r">
              <a:lnSpc>
                <a:spcPct val="120000"/>
              </a:lnSpc>
            </a:pPr>
            <a:r>
              <a:rPr lang="en-US" sz="2000" dirty="0"/>
              <a:t>and the WiggleZ team</a:t>
            </a:r>
            <a:endParaRPr lang="en-US" sz="2000" dirty="0" smtClean="0"/>
          </a:p>
          <a:p>
            <a:pPr algn="r">
              <a:lnSpc>
                <a:spcPct val="12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9723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Details: Which tracers?  Different bias.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9612" y="1628270"/>
            <a:ext cx="5427013" cy="3855110"/>
            <a:chOff x="3570239" y="3279491"/>
            <a:chExt cx="5374627" cy="3228574"/>
          </a:xfrm>
        </p:grpSpPr>
        <p:pic>
          <p:nvPicPr>
            <p:cNvPr id="12" name="Picture 11" descr="talk_ratio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0239" y="3279491"/>
              <a:ext cx="5374627" cy="322857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825370" y="3922069"/>
              <a:ext cx="1339040" cy="61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Massive highly biased galaxies at z = 0.2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7855" y="3731540"/>
              <a:ext cx="1436138" cy="438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WiggleZ galaxies at z = 0.2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48063" y="4977677"/>
              <a:ext cx="1374684" cy="438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WiggleZ galaxies at z = 0.6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843405" y="4448339"/>
              <a:ext cx="192807" cy="3745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65274" y="4126172"/>
              <a:ext cx="186681" cy="39389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7659570" y="4713363"/>
              <a:ext cx="94424" cy="33837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60776" y="3449936"/>
              <a:ext cx="3792470" cy="36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Non-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linearities</a:t>
              </a:r>
              <a:r>
                <a:rPr lang="en-US" sz="1600" dirty="0" smtClean="0">
                  <a:solidFill>
                    <a:schemeClr val="bg1"/>
                  </a:solidFill>
                </a:rPr>
                <a:t> less severe for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WiggleZ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096624" y="1628270"/>
            <a:ext cx="304737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/>
                <a:cs typeface="Century Gothic"/>
              </a:rPr>
              <a:t>WiggleZ has some advantages: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entury Gothic"/>
                <a:cs typeface="Century Gothic"/>
              </a:rPr>
              <a:t>High redshift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entury Gothic"/>
                <a:cs typeface="Century Gothic"/>
              </a:rPr>
              <a:t>Less biased than Luminous Red Galaxies (LRGs)</a:t>
            </a:r>
          </a:p>
          <a:p>
            <a:endParaRPr lang="en-US">
              <a:latin typeface="Century Gothic"/>
              <a:cs typeface="Century Gothic"/>
            </a:endParaRPr>
          </a:p>
          <a:p>
            <a:r>
              <a:rPr lang="en-US">
                <a:latin typeface="Century Gothic"/>
                <a:cs typeface="Century Gothic"/>
              </a:rPr>
              <a:t>However, harder</a:t>
            </a:r>
          </a:p>
          <a:p>
            <a:r>
              <a:rPr lang="en-US">
                <a:latin typeface="Century Gothic"/>
                <a:cs typeface="Century Gothic"/>
              </a:rPr>
              <a:t>to simulate</a:t>
            </a:r>
          </a:p>
        </p:txBody>
      </p:sp>
    </p:spTree>
    <p:extLst>
      <p:ext uri="{BB962C8B-B14F-4D97-AF65-F5344CB8AC3E}">
        <p14:creationId xmlns:p14="http://schemas.microsoft.com/office/powerpoint/2010/main" val="239245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Neutrino effects – N</a:t>
            </a:r>
            <a:r>
              <a:rPr lang="en-US" baseline="-25000"/>
              <a:t>eff</a:t>
            </a:r>
            <a:r>
              <a:rPr lang="en-US"/>
              <a:t> </a:t>
            </a:r>
          </a:p>
        </p:txBody>
      </p:sp>
      <p:pic>
        <p:nvPicPr>
          <p:cNvPr id="3" name="Picture 2" descr="Neutrino_effec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157"/>
            <a:ext cx="9144000" cy="3682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152" y="3164830"/>
            <a:ext cx="7776369" cy="4580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3222" y="3546264"/>
            <a:ext cx="7776369" cy="4580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408256"/>
            <a:ext cx="33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Riemer-Sørensen et al. 1301.7102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7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measurements</a:t>
            </a:r>
          </a:p>
        </p:txBody>
      </p:sp>
      <p:pic>
        <p:nvPicPr>
          <p:cNvPr id="3" name="Picture 2" descr="Neutrinos_revi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3458" y="-163169"/>
            <a:ext cx="5105332" cy="8937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1209" y="675449"/>
            <a:ext cx="3343418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SDSS (Reid+ 10)		</a:t>
            </a:r>
            <a:r>
              <a:rPr lang="en-AU" sz="1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AU" sz="16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AU" sz="16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u</a:t>
            </a:r>
            <a:r>
              <a:rPr lang="en-AU" sz="16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AU" sz="1600" dirty="0">
                <a:solidFill>
                  <a:srgbClr val="000000"/>
                </a:solidFill>
              </a:rPr>
              <a:t>&lt; 0.62eV</a:t>
            </a:r>
          </a:p>
          <a:p>
            <a:r>
              <a:rPr lang="en-AU" sz="1600" dirty="0">
                <a:solidFill>
                  <a:srgbClr val="000000"/>
                </a:solidFill>
              </a:rPr>
              <a:t>Photo (Thomas+ 10, </a:t>
            </a:r>
          </a:p>
          <a:p>
            <a:r>
              <a:rPr lang="en-AU" sz="1600" dirty="0" err="1">
                <a:solidFill>
                  <a:srgbClr val="000000"/>
                </a:solidFill>
              </a:rPr>
              <a:t>dePutter+</a:t>
            </a:r>
            <a:r>
              <a:rPr lang="en-AU" sz="1600" dirty="0">
                <a:solidFill>
                  <a:srgbClr val="000000"/>
                </a:solidFill>
              </a:rPr>
              <a:t> 12)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  <a:r>
              <a:rPr lang="en-AU" sz="16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AU" sz="1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AU" sz="16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u</a:t>
            </a:r>
            <a:r>
              <a:rPr lang="en-AU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AU" sz="1600" dirty="0">
                <a:solidFill>
                  <a:srgbClr val="000000"/>
                </a:solidFill>
              </a:rPr>
              <a:t>&lt; </a:t>
            </a:r>
            <a:r>
              <a:rPr lang="en-AU" sz="1600" dirty="0" smtClean="0">
                <a:solidFill>
                  <a:srgbClr val="000000"/>
                </a:solidFill>
              </a:rPr>
              <a:t>0.28eV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Ly-</a:t>
            </a:r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a </a:t>
            </a: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</a:rPr>
              <a:t>Seljak</a:t>
            </a:r>
            <a:r>
              <a:rPr lang="en-US" sz="1600" dirty="0" smtClean="0">
                <a:solidFill>
                  <a:schemeClr val="bg1"/>
                </a:solidFill>
              </a:rPr>
              <a:t>+ 06)</a:t>
            </a:r>
            <a:r>
              <a:rPr lang="en-US" sz="1600" dirty="0">
                <a:solidFill>
                  <a:srgbClr val="69FFFF"/>
                </a:solidFill>
                <a:latin typeface="Symbol" charset="2"/>
                <a:cs typeface="Symbol" charset="2"/>
              </a:rPr>
              <a:t>	</a:t>
            </a:r>
            <a:r>
              <a:rPr lang="en-AU" sz="1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AU" sz="16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AU" sz="16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u</a:t>
            </a:r>
            <a:r>
              <a:rPr lang="en-AU" sz="16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AU" sz="1600" dirty="0">
                <a:solidFill>
                  <a:srgbClr val="000000"/>
                </a:solidFill>
              </a:rPr>
              <a:t>&lt; </a:t>
            </a:r>
            <a:r>
              <a:rPr lang="en-AU" sz="1600" dirty="0" smtClean="0">
                <a:solidFill>
                  <a:srgbClr val="000000"/>
                </a:solidFill>
              </a:rPr>
              <a:t>0.17eV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3520" y="2730519"/>
            <a:ext cx="8422640" cy="563860"/>
            <a:chOff x="223520" y="2717820"/>
            <a:chExt cx="8422640" cy="56386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23520" y="3281680"/>
              <a:ext cx="842264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35280" y="2717820"/>
              <a:ext cx="1807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rgbClr val="FF6600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800" baseline="-25000">
                  <a:solidFill>
                    <a:srgbClr val="FF6600"/>
                  </a:solidFill>
                  <a:latin typeface="Times New Roman"/>
                  <a:cs typeface="Times New Roman"/>
                </a:rPr>
                <a:t>eff</a:t>
              </a:r>
              <a:r>
                <a:rPr lang="en-US" sz="2800">
                  <a:solidFill>
                    <a:srgbClr val="FF6600"/>
                  </a:solidFill>
                  <a:latin typeface="Times New Roman"/>
                  <a:cs typeface="Times New Roman"/>
                </a:rPr>
                <a:t> = 4</a:t>
              </a:r>
              <a:endParaRPr lang="en-US" sz="2800" baseline="-2500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3520" y="3598670"/>
            <a:ext cx="8422640" cy="523220"/>
            <a:chOff x="223520" y="3585971"/>
            <a:chExt cx="8422640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265289" y="3585971"/>
              <a:ext cx="1807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800" baseline="-25000">
                  <a:solidFill>
                    <a:srgbClr val="008000"/>
                  </a:solidFill>
                  <a:latin typeface="Times New Roman"/>
                  <a:cs typeface="Times New Roman"/>
                </a:rPr>
                <a:t>eff</a:t>
              </a:r>
              <a:r>
                <a:rPr lang="en-US" sz="2800">
                  <a:solidFill>
                    <a:srgbClr val="008000"/>
                  </a:solidFill>
                  <a:latin typeface="Times New Roman"/>
                  <a:cs typeface="Times New Roman"/>
                </a:rPr>
                <a:t> = 3</a:t>
              </a:r>
              <a:endParaRPr lang="en-US" sz="2800" baseline="-2500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3520" y="3688080"/>
              <a:ext cx="842264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721209" y="158777"/>
            <a:ext cx="278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6600"/>
                </a:solidFill>
                <a:latin typeface="Times New Roman"/>
                <a:cs typeface="Times New Roman"/>
              </a:rPr>
              <a:t>Total Mass: (e.g.)</a:t>
            </a:r>
            <a:endParaRPr lang="en-US" sz="2800" baseline="-2500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520" y="1774435"/>
            <a:ext cx="525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6600"/>
                </a:solidFill>
                <a:latin typeface="Times New Roman"/>
                <a:cs typeface="Times New Roman"/>
              </a:rPr>
              <a:t>Number of relativistic species:</a:t>
            </a:r>
            <a:endParaRPr lang="en-US" sz="2800" baseline="-2500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11342" y="3462866"/>
            <a:ext cx="674859" cy="1922906"/>
            <a:chOff x="3211342" y="3462866"/>
            <a:chExt cx="674859" cy="1922906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881967" y="3462866"/>
              <a:ext cx="4234" cy="250612"/>
            </a:xfrm>
            <a:prstGeom prst="straightConnector1">
              <a:avLst/>
            </a:prstGeom>
            <a:ln>
              <a:solidFill>
                <a:schemeClr val="bg1">
                  <a:lumMod val="95000"/>
                  <a:lumOff val="5000"/>
                </a:schemeClr>
              </a:solidFill>
              <a:headEnd type="oval" w="lg" len="sm"/>
              <a:tailEnd type="oval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8196194">
              <a:off x="2482937" y="4288036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Planck+WL+highL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38724" y="3462866"/>
            <a:ext cx="369332" cy="938618"/>
            <a:chOff x="3738724" y="3462866"/>
            <a:chExt cx="369332" cy="93861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4051301" y="3462866"/>
              <a:ext cx="0" cy="216748"/>
            </a:xfrm>
            <a:prstGeom prst="straightConnector1">
              <a:avLst/>
            </a:prstGeom>
            <a:ln>
              <a:solidFill>
                <a:schemeClr val="bg1">
                  <a:lumMod val="95000"/>
                  <a:lumOff val="5000"/>
                </a:schemeClr>
              </a:solidFill>
              <a:headEnd type="oval" w="lg" len="sm"/>
              <a:tailEnd type="oval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8196194">
              <a:off x="3567594" y="3861023"/>
              <a:ext cx="71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+BAO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27620" y="1383335"/>
            <a:ext cx="1178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1301.7102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CDM_Pk_km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8" y="1120449"/>
            <a:ext cx="4911485" cy="4828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4656" y="1672506"/>
            <a:ext cx="3697824" cy="2414923"/>
          </a:xfrm>
          <a:prstGeom prst="rect">
            <a:avLst/>
          </a:prstGeom>
          <a:noFill/>
        </p:spPr>
        <p:txBody>
          <a:bodyPr wrap="square" lIns="20985" tIns="10493" rIns="20985" bIns="10493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WiggleZ power spec. (bars)</a:t>
            </a:r>
          </a:p>
          <a:p>
            <a:pPr>
              <a:spcBef>
                <a:spcPts val="231"/>
              </a:spcBef>
              <a:defRPr/>
            </a:pP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Best fit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entury Gothic"/>
                <a:cs typeface="Century Gothic"/>
              </a:rPr>
              <a:t>CDM </a:t>
            </a:r>
            <a:r>
              <a:rPr lang="en-US" dirty="0">
                <a:latin typeface="Century Gothic"/>
                <a:cs typeface="Century Gothic"/>
              </a:rPr>
              <a:t>models for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	k</a:t>
            </a:r>
            <a:r>
              <a:rPr lang="en-US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max</a:t>
            </a:r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=0.2 hMpc</a:t>
            </a:r>
            <a:r>
              <a:rPr lang="en-US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-1</a:t>
            </a:r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(red solid)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 smtClean="0">
                <a:solidFill>
                  <a:srgbClr val="3366FF"/>
                </a:solidFill>
                <a:latin typeface="Century Gothic"/>
                <a:cs typeface="Century Gothic"/>
              </a:rPr>
              <a:t>	k</a:t>
            </a:r>
            <a:r>
              <a:rPr lang="en-US" baseline="-25000" dirty="0" err="1" smtClean="0">
                <a:solidFill>
                  <a:srgbClr val="3366FF"/>
                </a:solidFill>
                <a:latin typeface="Century Gothic"/>
                <a:cs typeface="Century Gothic"/>
              </a:rPr>
              <a:t>max</a:t>
            </a:r>
            <a:r>
              <a:rPr lang="en-US" dirty="0" smtClean="0">
                <a:solidFill>
                  <a:srgbClr val="3366FF"/>
                </a:solidFill>
                <a:latin typeface="Century Gothic"/>
                <a:cs typeface="Century Gothic"/>
              </a:rPr>
              <a:t>=0.3 hMpc</a:t>
            </a:r>
            <a:r>
              <a:rPr lang="en-US" baseline="30000" dirty="0" smtClean="0">
                <a:solidFill>
                  <a:srgbClr val="3366FF"/>
                </a:solidFill>
                <a:latin typeface="Century Gothic"/>
                <a:cs typeface="Century Gothic"/>
              </a:rPr>
              <a:t>-1</a:t>
            </a:r>
            <a:r>
              <a:rPr lang="en-US" dirty="0" smtClean="0">
                <a:solidFill>
                  <a:srgbClr val="3366FF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(blue solid) </a:t>
            </a:r>
          </a:p>
          <a:p>
            <a:pPr>
              <a:spcBef>
                <a:spcPts val="231"/>
              </a:spcBef>
              <a:defRPr/>
            </a:pP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>
                <a:solidFill>
                  <a:srgbClr val="FF6600"/>
                </a:solidFill>
                <a:latin typeface="Century Gothic"/>
                <a:cs typeface="Century Gothic"/>
              </a:rPr>
              <a:t>Linear</a:t>
            </a:r>
            <a:r>
              <a:rPr lang="en-US" dirty="0">
                <a:latin typeface="Century Gothic"/>
                <a:cs typeface="Century Gothic"/>
              </a:rPr>
              <a:t> CLASS models for the same parameters </a:t>
            </a:r>
            <a:r>
              <a:rPr lang="en-US" dirty="0">
                <a:solidFill>
                  <a:srgbClr val="FF6600"/>
                </a:solidFill>
                <a:latin typeface="Century Gothic"/>
                <a:cs typeface="Century Gothic"/>
              </a:rPr>
              <a:t>(dotted)</a:t>
            </a:r>
            <a:r>
              <a:rPr lang="en-US" dirty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WiggleZ measurement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0034" y="4788654"/>
            <a:ext cx="2289096" cy="1289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(We actually fit </a:t>
            </a:r>
          </a:p>
          <a:p>
            <a:pPr>
              <a:spcBef>
                <a:spcPts val="231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4 z-bins, 7 regions, </a:t>
            </a:r>
          </a:p>
          <a:p>
            <a:pPr>
              <a:spcBef>
                <a:spcPts val="231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simultaneously, so </a:t>
            </a:r>
          </a:p>
          <a:p>
            <a:pPr>
              <a:spcBef>
                <a:spcPts val="231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28 power spectra.)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248" y="5949387"/>
            <a:ext cx="1178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1306.4153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71407" y="1889612"/>
            <a:ext cx="4054604" cy="2673712"/>
          </a:xfrm>
          <a:prstGeom prst="rect">
            <a:avLst/>
          </a:prstGeom>
          <a:noFill/>
        </p:spPr>
        <p:txBody>
          <a:bodyPr wrap="square" lIns="20985" tIns="10493" rIns="20985" bIns="10493">
            <a:spAutoFit/>
          </a:bodyPr>
          <a:lstStyle/>
          <a:p>
            <a:pPr>
              <a:lnSpc>
                <a:spcPct val="110000"/>
              </a:lnSpc>
              <a:spcBef>
                <a:spcPts val="231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Contours for </a:t>
            </a:r>
            <a:r>
              <a:rPr lang="en-US" sz="2000" dirty="0" err="1">
                <a:solidFill>
                  <a:schemeClr val="tx1"/>
                </a:solidFill>
                <a:latin typeface="Century Gothic"/>
                <a:cs typeface="Century Gothic"/>
              </a:rPr>
              <a:t>Planck+WiggleZ</a:t>
            </a: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 as a function of </a:t>
            </a:r>
            <a:r>
              <a:rPr lang="en-US" sz="2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k</a:t>
            </a:r>
            <a:r>
              <a:rPr lang="en-US" sz="2000" baseline="-25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max</a:t>
            </a: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. Notice </a:t>
            </a:r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the agreement with Planck.</a:t>
            </a:r>
          </a:p>
          <a:p>
            <a:pPr>
              <a:lnSpc>
                <a:spcPct val="110000"/>
              </a:lnSpc>
              <a:spcBef>
                <a:spcPts val="231"/>
              </a:spcBef>
              <a:defRPr/>
            </a:pPr>
            <a:endParaRPr lang="en-US" sz="1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  <a:spcBef>
                <a:spcPts val="231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Only </a:t>
            </a:r>
            <a:r>
              <a:rPr lang="en-US" sz="2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k</a:t>
            </a:r>
            <a:r>
              <a:rPr lang="en-US" sz="2000" baseline="-25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max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=0.3 </a:t>
            </a:r>
            <a:r>
              <a:rPr lang="en-US" sz="20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h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Mpc</a:t>
            </a:r>
            <a:r>
              <a:rPr lang="en-US" sz="2000" baseline="30000" dirty="0" smtClean="0">
                <a:solidFill>
                  <a:schemeClr val="tx1"/>
                </a:solidFill>
                <a:latin typeface="Century Gothic"/>
                <a:cs typeface="Century Gothic"/>
              </a:rPr>
              <a:t>-1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deviates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. </a:t>
            </a:r>
          </a:p>
          <a:p>
            <a:pPr>
              <a:lnSpc>
                <a:spcPct val="110000"/>
              </a:lnSpc>
              <a:spcBef>
                <a:spcPts val="231"/>
              </a:spcBef>
              <a:defRPr/>
            </a:pPr>
            <a:endParaRPr lang="en-US" sz="20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  <a:spcBef>
                <a:spcPts val="231"/>
              </a:spcBef>
              <a:defRPr/>
            </a:pPr>
            <a:r>
              <a:rPr lang="en-US" sz="2000" dirty="0">
                <a:latin typeface="Century Gothic"/>
                <a:cs typeface="Century Gothic"/>
              </a:rPr>
              <a:t>We </a:t>
            </a: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choose </a:t>
            </a:r>
            <a:r>
              <a:rPr lang="en-US" sz="2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k</a:t>
            </a:r>
            <a:r>
              <a:rPr lang="en-US" sz="2000" baseline="-25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max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=0.2</a:t>
            </a:r>
            <a:r>
              <a:rPr lang="en-US" sz="20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h 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Mpc</a:t>
            </a:r>
            <a:r>
              <a:rPr lang="en-US" sz="2000" baseline="30000" dirty="0" smtClean="0">
                <a:solidFill>
                  <a:schemeClr val="tx1"/>
                </a:solidFill>
                <a:latin typeface="Century Gothic"/>
                <a:cs typeface="Century Gothic"/>
              </a:rPr>
              <a:t>-1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for the analysis</a:t>
            </a:r>
            <a:r>
              <a:rPr lang="en-US" sz="2000" dirty="0">
                <a:latin typeface="Century Gothic"/>
                <a:cs typeface="Century Gothic"/>
              </a:rPr>
              <a:t>. </a:t>
            </a:r>
            <a:endParaRPr lang="en-US" sz="20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compare_LCDM_km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1" y="1124744"/>
            <a:ext cx="4032909" cy="5286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Details: How far to trust P(k)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091" y="6411583"/>
            <a:ext cx="1178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1306.4153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7753" y="5541963"/>
            <a:ext cx="33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Riemer-Sørensen et al. 1306.4153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6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Details: Wider parameter space</a:t>
            </a:r>
            <a:endParaRPr lang="en-US" dirty="0"/>
          </a:p>
        </p:txBody>
      </p:sp>
      <p:pic>
        <p:nvPicPr>
          <p:cNvPr id="4" name="Picture 3" descr="compare_Mnu_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5" y="1076851"/>
            <a:ext cx="7817081" cy="5307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4123" y="6407260"/>
            <a:ext cx="7278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solidFill>
                  <a:srgbClr val="FF0000"/>
                </a:solidFill>
                <a:latin typeface="Century Gothic"/>
                <a:cs typeface="Century Gothic"/>
              </a:rPr>
              <a:t>ν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 &lt; 0.15</a:t>
            </a:r>
            <a:r>
              <a:rPr lang="en-US" dirty="0" err="1">
                <a:solidFill>
                  <a:srgbClr val="FF0000"/>
                </a:solidFill>
                <a:latin typeface="Century Gothic"/>
                <a:cs typeface="Century Gothic"/>
              </a:rPr>
              <a:t>eV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(95% CL) for </a:t>
            </a:r>
            <a:r>
              <a:rPr lang="en-US" dirty="0" err="1">
                <a:solidFill>
                  <a:srgbClr val="FF0000"/>
                </a:solidFill>
                <a:latin typeface="Century Gothic"/>
                <a:cs typeface="Century Gothic"/>
              </a:rPr>
              <a:t>BAO+Planck+WiggleZ</a:t>
            </a:r>
            <a:endParaRPr lang="en-US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3070588" y="2997840"/>
            <a:ext cx="3567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sz="1400" dirty="0">
                <a:solidFill>
                  <a:srgbClr val="262626"/>
                </a:solidFill>
                <a:latin typeface="Century Gothic"/>
                <a:cs typeface="Century Gothic"/>
              </a:rPr>
              <a:t>excluded by particle physics.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6918" y="1420512"/>
            <a:ext cx="65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66CCFF"/>
                </a:solidFill>
              </a:rPr>
              <a:t>Planck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8554" y="2500807"/>
            <a:ext cx="106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66FF"/>
                </a:solidFill>
              </a:rPr>
              <a:t>+Other BAO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0745" y="3116360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8000"/>
                </a:solidFill>
              </a:rPr>
              <a:t>+HST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047" y="1506963"/>
            <a:ext cx="1182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+WiggleZ P(k)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0098" y="1968065"/>
            <a:ext cx="118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8000"/>
                </a:solidFill>
              </a:rPr>
              <a:t>+WiggleZ P(k) </a:t>
            </a:r>
          </a:p>
          <a:p>
            <a:r>
              <a:rPr lang="en-US" sz="1400">
                <a:solidFill>
                  <a:srgbClr val="008000"/>
                </a:solidFill>
              </a:rPr>
              <a:t>+ Other BAO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49208" y="2229675"/>
            <a:ext cx="667752" cy="12610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36260" y="3494352"/>
            <a:ext cx="33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Riemer-Sørensen et al. 1306.4153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6889" y="1022079"/>
            <a:ext cx="8485481" cy="555601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31"/>
              </a:spcBef>
              <a:buNone/>
              <a:defRPr/>
            </a:pPr>
            <a:r>
              <a:rPr lang="en-US" sz="2000" dirty="0"/>
              <a:t> </a:t>
            </a:r>
          </a:p>
          <a:p>
            <a:endParaRPr lang="en-US" sz="20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Strongest upper-limit on neutrino mass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9574" y="1786258"/>
            <a:ext cx="2617962" cy="2179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Planck+BAO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0.247 </a:t>
            </a:r>
            <a:r>
              <a:rPr lang="en-US" dirty="0" err="1">
                <a:latin typeface="Century Gothic"/>
                <a:cs typeface="Century Gothic"/>
              </a:rPr>
              <a:t>eV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endParaRPr lang="en-US" dirty="0" err="1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Planck+BAO+WiggleZ</a:t>
            </a: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0.15 </a:t>
            </a:r>
            <a:r>
              <a:rPr lang="en-US" dirty="0" err="1">
                <a:latin typeface="Century Gothic"/>
                <a:cs typeface="Century Gothic"/>
              </a:rPr>
              <a:t>eV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 = 40% improvement on </a:t>
            </a:r>
            <a:r>
              <a:rPr lang="en-US" dirty="0" err="1">
                <a:solidFill>
                  <a:srgbClr val="FF0000"/>
                </a:solidFill>
                <a:latin typeface="Century Gothic"/>
                <a:cs typeface="Century Gothic"/>
              </a:rPr>
              <a:t>Planck+BAO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 alone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889" y="5101713"/>
            <a:ext cx="8366162" cy="12595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31"/>
              </a:spcBef>
              <a:defRPr/>
            </a:pPr>
            <a:r>
              <a:rPr lang="en-US" sz="2000" dirty="0">
                <a:latin typeface="Century Gothic"/>
                <a:cs typeface="Century Gothic"/>
              </a:rPr>
              <a:t>Allowed range for the sum of neutrino masses is now:</a:t>
            </a:r>
          </a:p>
          <a:p>
            <a:pPr algn="ctr">
              <a:spcBef>
                <a:spcPts val="231"/>
              </a:spcBef>
              <a:defRPr/>
            </a:pPr>
            <a:r>
              <a:rPr lang="en-US" sz="3200" dirty="0">
                <a:latin typeface="Century Gothic"/>
                <a:cs typeface="Century Gothic"/>
              </a:rPr>
              <a:t> </a:t>
            </a:r>
            <a:r>
              <a:rPr lang="en-US" sz="3200" dirty="0">
                <a:solidFill>
                  <a:srgbClr val="008000"/>
                </a:solidFill>
                <a:latin typeface="Century Gothic"/>
                <a:cs typeface="Century Gothic"/>
              </a:rPr>
              <a:t>0.05 </a:t>
            </a:r>
            <a:r>
              <a:rPr lang="en-US" sz="3200" dirty="0" err="1">
                <a:solidFill>
                  <a:srgbClr val="008000"/>
                </a:solidFill>
                <a:latin typeface="Century Gothic"/>
                <a:cs typeface="Century Gothic"/>
              </a:rPr>
              <a:t>eV 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&lt;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Σm</a:t>
            </a:r>
            <a:r>
              <a:rPr lang="en-US" sz="3200" baseline="-25000" dirty="0" err="1">
                <a:solidFill>
                  <a:srgbClr val="FF0000"/>
                </a:solidFill>
                <a:latin typeface="Century Gothic"/>
                <a:cs typeface="Century Gothic"/>
              </a:rPr>
              <a:t>ν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&lt; </a:t>
            </a:r>
            <a:r>
              <a:rPr lang="en-US" sz="3200" dirty="0">
                <a:solidFill>
                  <a:srgbClr val="FF6600"/>
                </a:solidFill>
                <a:latin typeface="Century Gothic"/>
                <a:cs typeface="Century Gothic"/>
              </a:rPr>
              <a:t>0.15 </a:t>
            </a:r>
            <a:r>
              <a:rPr lang="en-US" sz="3200" dirty="0" err="1">
                <a:solidFill>
                  <a:srgbClr val="FF6600"/>
                </a:solidFill>
                <a:latin typeface="Century Gothic"/>
                <a:cs typeface="Century Gothic"/>
              </a:rPr>
              <a:t>eV</a:t>
            </a:r>
            <a:r>
              <a:rPr lang="en-US" sz="3200" dirty="0">
                <a:solidFill>
                  <a:srgbClr val="FF6600"/>
                </a:solidFill>
                <a:latin typeface="Century Gothic"/>
                <a:cs typeface="Century Gothic"/>
              </a:rPr>
              <a:t> </a:t>
            </a:r>
          </a:p>
          <a:p>
            <a:pPr algn="r">
              <a:spcBef>
                <a:spcPts val="231"/>
              </a:spcBef>
              <a:defRPr/>
            </a:pPr>
            <a:r>
              <a:rPr lang="en-US" sz="2000" dirty="0" err="1">
                <a:solidFill>
                  <a:srgbClr val="008000"/>
                </a:solidFill>
                <a:latin typeface="Century Gothic"/>
                <a:cs typeface="Century Gothic"/>
              </a:rPr>
              <a:t>(lab oscillation expts)</a:t>
            </a:r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                  </a:t>
            </a:r>
            <a:r>
              <a:rPr lang="en-US" sz="2000" dirty="0">
                <a:solidFill>
                  <a:srgbClr val="FF6600"/>
                </a:solidFill>
                <a:latin typeface="Century Gothic"/>
                <a:cs typeface="Century Gothic"/>
              </a:rPr>
              <a:t>(cosmology, 95% confidence) </a:t>
            </a:r>
            <a:endParaRPr lang="en-US" sz="2000" dirty="0"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5578" y="1185226"/>
            <a:ext cx="5803700" cy="3714354"/>
            <a:chOff x="545578" y="1185226"/>
            <a:chExt cx="5803700" cy="3714354"/>
          </a:xfrm>
        </p:grpSpPr>
        <p:pic>
          <p:nvPicPr>
            <p:cNvPr id="2" name="Picture 1" descr="compare_1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78" y="1185226"/>
              <a:ext cx="5803700" cy="37143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79149" y="3407759"/>
              <a:ext cx="2370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Riemer-Sørensen, Parkinson, Davis 2013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45578" y="837413"/>
            <a:ext cx="33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Riemer-Sørensen et al. 1306.4153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5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8769" y="1164319"/>
            <a:ext cx="8397929" cy="3070501"/>
            <a:chOff x="366889" y="2277495"/>
            <a:chExt cx="8397929" cy="3070501"/>
          </a:xfrm>
        </p:grpSpPr>
        <p:pic>
          <p:nvPicPr>
            <p:cNvPr id="3" name="Picture 2" descr="BOSS_PlanckNeutrinoMass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25" b="16965"/>
            <a:stretch/>
          </p:blipFill>
          <p:spPr>
            <a:xfrm>
              <a:off x="366889" y="2277495"/>
              <a:ext cx="8397929" cy="307050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857589" y="2574231"/>
              <a:ext cx="12542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Planck</a:t>
              </a:r>
            </a:p>
            <a:p>
              <a:r>
                <a:rPr lang="en-US">
                  <a:solidFill>
                    <a:srgbClr val="3366FF"/>
                  </a:solidFill>
                </a:rPr>
                <a:t>+BOSS BAO</a:t>
              </a:r>
            </a:p>
            <a:p>
              <a:r>
                <a:rPr lang="en-US">
                  <a:solidFill>
                    <a:srgbClr val="008000"/>
                  </a:solidFill>
                </a:rPr>
                <a:t>+BOSS P(k)</a:t>
              </a:r>
            </a:p>
            <a:p>
              <a:r>
                <a:rPr lang="en-US">
                  <a:solidFill>
                    <a:srgbClr val="E97DFF"/>
                  </a:solidFill>
                </a:rPr>
                <a:t>+SNe Ia</a:t>
              </a: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6889" y="1022079"/>
            <a:ext cx="8485481" cy="555601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31"/>
              </a:spcBef>
              <a:buNone/>
              <a:defRPr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New BOSS paper!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889" y="4482511"/>
            <a:ext cx="4665664" cy="19023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Giusarma, de Putter, Ho, Mena 2013</a:t>
            </a:r>
          </a:p>
          <a:p>
            <a:pPr>
              <a:spcBef>
                <a:spcPts val="231"/>
              </a:spcBef>
              <a:defRPr/>
            </a:pPr>
            <a:endParaRPr lang="en-US" dirty="0" err="1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Planck+BAO+BOSS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0.39 </a:t>
            </a:r>
            <a:r>
              <a:rPr lang="en-US" dirty="0" err="1">
                <a:latin typeface="Century Gothic"/>
                <a:cs typeface="Century Gothic"/>
              </a:rPr>
              <a:t>eV   (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dirty="0" err="1">
                <a:latin typeface="Century Gothic"/>
                <a:cs typeface="Century Gothic"/>
              </a:rPr>
              <a:t>CDM) **NOT FLAT**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0.48 </a:t>
            </a:r>
            <a:r>
              <a:rPr lang="en-US" dirty="0" err="1">
                <a:latin typeface="Century Gothic"/>
                <a:cs typeface="Century Gothic"/>
              </a:rPr>
              <a:t>eV   (wCDM) </a:t>
            </a:r>
          </a:p>
          <a:p>
            <a:pPr>
              <a:spcBef>
                <a:spcPts val="231"/>
              </a:spcBef>
              <a:defRPr/>
            </a:pPr>
            <a:endParaRPr lang="en-US" dirty="0" err="1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6215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mass + number of species (N</a:t>
            </a:r>
            <a:r>
              <a:rPr lang="en-US" baseline="-25000" dirty="0" smtClean="0"/>
              <a:t>eff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Untit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968"/>
            <a:ext cx="9144000" cy="3881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888" y="5227843"/>
            <a:ext cx="8485481" cy="12891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Planck+WP+highL      	  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:  N</a:t>
            </a:r>
            <a:r>
              <a:rPr lang="en-US" baseline="-25000" dirty="0">
                <a:solidFill>
                  <a:srgbClr val="FFFF66"/>
                </a:solidFill>
                <a:latin typeface="Century Gothic"/>
                <a:cs typeface="Century Gothic"/>
              </a:rPr>
              <a:t>eff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= 3.29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+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0.67 - 0.64     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and   </a:t>
            </a: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solidFill>
                  <a:srgbClr val="FFFF66"/>
                </a:solidFill>
                <a:latin typeface="Century Gothic"/>
                <a:cs typeface="Century Gothic"/>
              </a:rPr>
              <a:t>ν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&lt; 0.60 </a:t>
            </a: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eV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Planck+WP+highL</a:t>
            </a:r>
            <a:r>
              <a:rPr lang="en-US" dirty="0" err="1">
                <a:latin typeface="Century Gothic"/>
                <a:cs typeface="Century Gothic"/>
              </a:rPr>
              <a:t>+BAO  </a:t>
            </a: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	  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:  N</a:t>
            </a:r>
            <a:r>
              <a:rPr lang="en-US" baseline="-25000" dirty="0">
                <a:solidFill>
                  <a:srgbClr val="FFFF66"/>
                </a:solidFill>
                <a:latin typeface="Century Gothic"/>
                <a:cs typeface="Century Gothic"/>
              </a:rPr>
              <a:t>eff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= 3.32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+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0.54 - 0.52     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and   </a:t>
            </a: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solidFill>
                  <a:srgbClr val="FFFF66"/>
                </a:solidFill>
                <a:latin typeface="Century Gothic"/>
                <a:cs typeface="Century Gothic"/>
              </a:rPr>
              <a:t>ν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&lt; 0.28 </a:t>
            </a: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eV</a:t>
            </a:r>
            <a:r>
              <a:rPr lang="en-US" dirty="0">
                <a:solidFill>
                  <a:srgbClr val="FFFF66"/>
                </a:solidFill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Planck++</a:t>
            </a:r>
            <a:r>
              <a:rPr lang="en-US" dirty="0" err="1">
                <a:latin typeface="Century Gothic"/>
                <a:cs typeface="Century Gothic"/>
              </a:rPr>
              <a:t>+WiggleZ    	  </a:t>
            </a:r>
            <a:r>
              <a:rPr lang="en-US" dirty="0">
                <a:latin typeface="Century Gothic"/>
                <a:cs typeface="Century Gothic"/>
              </a:rPr>
              <a:t>:  N</a:t>
            </a:r>
            <a:r>
              <a:rPr lang="en-US" baseline="-25000" dirty="0">
                <a:latin typeface="Century Gothic"/>
                <a:cs typeface="Century Gothic"/>
              </a:rPr>
              <a:t>eff</a:t>
            </a:r>
            <a:r>
              <a:rPr lang="en-US" dirty="0">
                <a:latin typeface="Century Gothic"/>
                <a:cs typeface="Century Gothic"/>
              </a:rPr>
              <a:t> = 3.72 ± 0.36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± 0.71    </a:t>
            </a:r>
            <a:r>
              <a:rPr lang="en-US" dirty="0">
                <a:latin typeface="Century Gothic"/>
                <a:cs typeface="Century Gothic"/>
              </a:rPr>
              <a:t>and   </a:t>
            </a: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0.27  </a:t>
            </a:r>
            <a:r>
              <a:rPr lang="en-US" dirty="0" err="1">
                <a:latin typeface="Century Gothic"/>
                <a:cs typeface="Century Gothic"/>
              </a:rPr>
              <a:t>eV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solidFill>
                  <a:srgbClr val="FFFF66"/>
                </a:solidFill>
                <a:latin typeface="Century Gothic"/>
                <a:cs typeface="Century Gothic"/>
              </a:rPr>
              <a:t>Planck++</a:t>
            </a:r>
            <a:r>
              <a:rPr lang="en-US" dirty="0" err="1">
                <a:latin typeface="Century Gothic"/>
                <a:cs typeface="Century Gothic"/>
              </a:rPr>
              <a:t>+WiggleZ+BAO	  </a:t>
            </a:r>
            <a:r>
              <a:rPr lang="en-US" dirty="0">
                <a:latin typeface="Century Gothic"/>
                <a:cs typeface="Century Gothic"/>
              </a:rPr>
              <a:t>:  N</a:t>
            </a:r>
            <a:r>
              <a:rPr lang="en-US" baseline="-25000" dirty="0">
                <a:latin typeface="Century Gothic"/>
                <a:cs typeface="Century Gothic"/>
              </a:rPr>
              <a:t>eff</a:t>
            </a:r>
            <a:r>
              <a:rPr lang="en-US" dirty="0">
                <a:latin typeface="Century Gothic"/>
                <a:cs typeface="Century Gothic"/>
              </a:rPr>
              <a:t> = 3.90 ± 0.34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± 0.69    </a:t>
            </a:r>
            <a:r>
              <a:rPr lang="en-US" dirty="0">
                <a:latin typeface="Century Gothic"/>
                <a:cs typeface="Century Gothic"/>
              </a:rPr>
              <a:t>and   </a:t>
            </a: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0.24  </a:t>
            </a:r>
            <a:r>
              <a:rPr lang="en-US" dirty="0" err="1">
                <a:latin typeface="Century Gothic"/>
                <a:cs typeface="Century Gothic"/>
              </a:rPr>
              <a:t>eV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7289" y="4899514"/>
            <a:ext cx="128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(95% limits)</a:t>
            </a:r>
          </a:p>
        </p:txBody>
      </p:sp>
    </p:spTree>
    <p:extLst>
      <p:ext uri="{BB962C8B-B14F-4D97-AF65-F5344CB8AC3E}">
        <p14:creationId xmlns:p14="http://schemas.microsoft.com/office/powerpoint/2010/main" val="131412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measurements</a:t>
            </a:r>
          </a:p>
        </p:txBody>
      </p:sp>
      <p:pic>
        <p:nvPicPr>
          <p:cNvPr id="3" name="Picture 2" descr="Neutrinos_revi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3458" y="-788889"/>
            <a:ext cx="5105332" cy="89370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3520" y="2104799"/>
            <a:ext cx="8422640" cy="563860"/>
            <a:chOff x="223520" y="2717820"/>
            <a:chExt cx="8422640" cy="56386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23520" y="3281680"/>
              <a:ext cx="842264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35280" y="2717820"/>
              <a:ext cx="1807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rgbClr val="FF6600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800" baseline="-25000">
                  <a:solidFill>
                    <a:srgbClr val="FF6600"/>
                  </a:solidFill>
                  <a:latin typeface="Times New Roman"/>
                  <a:cs typeface="Times New Roman"/>
                </a:rPr>
                <a:t>eff</a:t>
              </a:r>
              <a:r>
                <a:rPr lang="en-US" sz="2800">
                  <a:solidFill>
                    <a:srgbClr val="FF6600"/>
                  </a:solidFill>
                  <a:latin typeface="Times New Roman"/>
                  <a:cs typeface="Times New Roman"/>
                </a:rPr>
                <a:t> = 4</a:t>
              </a:r>
              <a:endParaRPr lang="en-US" sz="2800" baseline="-2500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3520" y="2972950"/>
            <a:ext cx="8422640" cy="523220"/>
            <a:chOff x="223520" y="3585971"/>
            <a:chExt cx="8422640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265289" y="3585971"/>
              <a:ext cx="1807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800" baseline="-25000">
                  <a:solidFill>
                    <a:srgbClr val="008000"/>
                  </a:solidFill>
                  <a:latin typeface="Times New Roman"/>
                  <a:cs typeface="Times New Roman"/>
                </a:rPr>
                <a:t>eff</a:t>
              </a:r>
              <a:r>
                <a:rPr lang="en-US" sz="2800">
                  <a:solidFill>
                    <a:srgbClr val="008000"/>
                  </a:solidFill>
                  <a:latin typeface="Times New Roman"/>
                  <a:cs typeface="Times New Roman"/>
                </a:rPr>
                <a:t> = 3</a:t>
              </a:r>
              <a:endParaRPr lang="en-US" sz="2800" baseline="-2500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3520" y="3688080"/>
              <a:ext cx="842264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23520" y="1148715"/>
            <a:ext cx="525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6600"/>
                </a:solidFill>
                <a:latin typeface="Times New Roman"/>
                <a:cs typeface="Times New Roman"/>
              </a:rPr>
              <a:t>Number of relativistic species:</a:t>
            </a:r>
            <a:endParaRPr lang="en-US" sz="2800" baseline="-2500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81967" y="2837146"/>
            <a:ext cx="4234" cy="250612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headEnd type="oval" w="lg" len="sm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10568" y="2837146"/>
            <a:ext cx="0" cy="216748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headEnd type="oval" w="lg" len="sm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196194">
            <a:off x="2482937" y="366231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Planck+WL+highL</a:t>
            </a:r>
          </a:p>
        </p:txBody>
      </p:sp>
      <p:sp>
        <p:nvSpPr>
          <p:cNvPr id="22" name="TextBox 21"/>
          <p:cNvSpPr txBox="1"/>
          <p:nvPr/>
        </p:nvSpPr>
        <p:spPr>
          <a:xfrm rot="18196194">
            <a:off x="3567594" y="3235303"/>
            <a:ext cx="71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+BAO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866636" y="2627180"/>
            <a:ext cx="455599" cy="1477281"/>
            <a:chOff x="3866636" y="3252900"/>
            <a:chExt cx="455599" cy="1477281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318001" y="3252900"/>
              <a:ext cx="4234" cy="250612"/>
            </a:xfrm>
            <a:prstGeom prst="straightConnector1">
              <a:avLst/>
            </a:prstGeom>
            <a:ln>
              <a:solidFill>
                <a:schemeClr val="bg1">
                  <a:lumMod val="95000"/>
                  <a:lumOff val="5000"/>
                </a:schemeClr>
              </a:solidFill>
              <a:headEnd type="oval" w="lg" len="sm"/>
              <a:tailEnd type="oval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8196194">
              <a:off x="3525707" y="4019921"/>
              <a:ext cx="1051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+WiggleZ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11166" y="2595000"/>
            <a:ext cx="552370" cy="1974713"/>
            <a:chOff x="4011166" y="3220720"/>
            <a:chExt cx="552370" cy="197471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563536" y="3220720"/>
              <a:ext cx="0" cy="242146"/>
            </a:xfrm>
            <a:prstGeom prst="straightConnector1">
              <a:avLst/>
            </a:prstGeom>
            <a:ln>
              <a:solidFill>
                <a:schemeClr val="bg1">
                  <a:lumMod val="95000"/>
                  <a:lumOff val="5000"/>
                </a:schemeClr>
              </a:solidFill>
              <a:headEnd type="oval" w="lg" len="sm"/>
              <a:tailEnd type="oval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8196194">
              <a:off x="3406775" y="4221710"/>
              <a:ext cx="1578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+WiggleZ+BAO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27620" y="6398565"/>
            <a:ext cx="33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Riemer-Sørensen et al. 1301.7102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3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over_small.jpg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741" b="6927"/>
          <a:stretch/>
        </p:blipFill>
        <p:spPr>
          <a:xfrm rot="16200000">
            <a:off x="3377267" y="-3362456"/>
            <a:ext cx="2389482" cy="914400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978449" y="2214879"/>
            <a:ext cx="5059562" cy="4014397"/>
          </a:xfrm>
          <a:prstGeom prst="roundRect">
            <a:avLst>
              <a:gd name="adj" fmla="val 6923"/>
            </a:avLst>
          </a:prstGeom>
          <a:solidFill>
            <a:schemeClr val="bg1">
              <a:lumMod val="85000"/>
              <a:lumOff val="15000"/>
              <a:alpha val="43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78449" y="1157527"/>
            <a:ext cx="5059561" cy="750556"/>
          </a:xfrm>
          <a:prstGeom prst="roundRect">
            <a:avLst>
              <a:gd name="adj" fmla="val 32494"/>
            </a:avLst>
          </a:prstGeom>
          <a:solidFill>
            <a:schemeClr val="bg1">
              <a:lumMod val="50000"/>
              <a:lumOff val="50000"/>
              <a:alpha val="4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1504" y="1199144"/>
            <a:ext cx="3487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Measuring neutrinos with large scale structure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55347" y="2602120"/>
            <a:ext cx="45501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The WiggleZ dark energy survey</a:t>
            </a:r>
          </a:p>
          <a:p>
            <a:pPr algn="ctr"/>
            <a:endParaRPr lang="en-US" dirty="0">
              <a:latin typeface="Century Gothic"/>
              <a:cs typeface="Century Gothic"/>
            </a:endParaRPr>
          </a:p>
          <a:p>
            <a:pPr algn="ctr"/>
            <a:r>
              <a:rPr lang="en-US" dirty="0">
                <a:latin typeface="Century Gothic"/>
                <a:cs typeface="Century Gothic"/>
              </a:rPr>
              <a:t>WiggleZ power spectrum</a:t>
            </a:r>
          </a:p>
          <a:p>
            <a:pPr algn="ctr"/>
            <a:endParaRPr lang="en-US" dirty="0">
              <a:latin typeface="Century Gothic"/>
              <a:cs typeface="Century Gothic"/>
            </a:endParaRPr>
          </a:p>
          <a:p>
            <a:pPr algn="ctr"/>
            <a:r>
              <a:rPr lang="en-US" dirty="0">
                <a:latin typeface="Century Gothic"/>
                <a:cs typeface="Century Gothic"/>
              </a:rPr>
              <a:t>Modeling non-linearities</a:t>
            </a:r>
            <a:endParaRPr lang="en-US" dirty="0">
              <a:latin typeface="Century Gothic"/>
              <a:cs typeface="Century Gothic"/>
            </a:endParaRPr>
          </a:p>
          <a:p>
            <a:pPr algn="ctr"/>
            <a:endParaRPr lang="en-US" dirty="0">
              <a:latin typeface="Century Gothic"/>
              <a:cs typeface="Century Gothic"/>
            </a:endParaRPr>
          </a:p>
          <a:p>
            <a:pPr algn="ctr"/>
            <a:r>
              <a:rPr lang="en-US" dirty="0">
                <a:latin typeface="Century Gothic"/>
                <a:cs typeface="Century Gothic"/>
              </a:rPr>
              <a:t>Neutrino mass constraints</a:t>
            </a:r>
          </a:p>
          <a:p>
            <a:pPr algn="ctr"/>
            <a:endParaRPr lang="en-US" dirty="0">
              <a:latin typeface="Century Gothic"/>
              <a:cs typeface="Century Gothic"/>
            </a:endParaRPr>
          </a:p>
          <a:p>
            <a:pPr algn="ctr"/>
            <a:r>
              <a:rPr lang="en-US" dirty="0">
                <a:latin typeface="Century Gothic"/>
                <a:cs typeface="Century Gothic"/>
              </a:rPr>
              <a:t>Number of relativistic species</a:t>
            </a:r>
          </a:p>
          <a:p>
            <a:pPr algn="ctr"/>
            <a:endParaRPr lang="en-US" dirty="0">
              <a:latin typeface="Century Gothic"/>
              <a:cs typeface="Century Gothic"/>
            </a:endParaRPr>
          </a:p>
          <a:p>
            <a:pPr algn="ctr"/>
            <a:r>
              <a:rPr lang="en-US" dirty="0">
                <a:latin typeface="Century Gothic"/>
                <a:cs typeface="Century Gothic"/>
              </a:rPr>
              <a:t>Also BOSS results</a:t>
            </a:r>
          </a:p>
        </p:txBody>
      </p:sp>
    </p:spTree>
    <p:extLst>
      <p:ext uri="{BB962C8B-B14F-4D97-AF65-F5344CB8AC3E}">
        <p14:creationId xmlns:p14="http://schemas.microsoft.com/office/powerpoint/2010/main" val="7719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ver_small.jpg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6741" b="6927"/>
          <a:stretch/>
        </p:blipFill>
        <p:spPr>
          <a:xfrm rot="16200000">
            <a:off x="3377260" y="-3349034"/>
            <a:ext cx="2389482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9207"/>
            <a:ext cx="7772400" cy="147002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2128" y="3106764"/>
            <a:ext cx="6498435" cy="3206001"/>
          </a:xfrm>
        </p:spPr>
        <p:txBody>
          <a:bodyPr>
            <a:normAutofit fontScale="85000"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dirty="0" err="1" smtClean="0"/>
              <a:t>Large scale structure can put limits on neutrino mass, &amp; number of relativistic species.</a:t>
            </a:r>
          </a:p>
          <a:p>
            <a:pPr algn="r">
              <a:lnSpc>
                <a:spcPct val="120000"/>
              </a:lnSpc>
            </a:pPr>
            <a:endParaRPr lang="en-US" dirty="0" err="1"/>
          </a:p>
          <a:p>
            <a:pPr algn="r">
              <a:lnSpc>
                <a:spcPct val="120000"/>
              </a:lnSpc>
            </a:pPr>
            <a:r>
              <a:rPr lang="en-US" dirty="0" err="1" smtClean="0"/>
              <a:t>Those upper limits are getting close to the lower limits from particle physics experiments.</a:t>
            </a:r>
          </a:p>
          <a:p>
            <a:pPr algn="r">
              <a:lnSpc>
                <a:spcPct val="120000"/>
              </a:lnSpc>
            </a:pPr>
            <a:endParaRPr lang="en-US" dirty="0" err="1"/>
          </a:p>
          <a:p>
            <a:pPr algn="r">
              <a:lnSpc>
                <a:spcPct val="120000"/>
              </a:lnSpc>
            </a:pPr>
            <a:r>
              <a:rPr lang="en-US" dirty="0" err="1">
                <a:solidFill>
                  <a:srgbClr val="FFFF00"/>
                </a:solidFill>
              </a:rPr>
              <a:t>Better m</a:t>
            </a:r>
            <a:r>
              <a:rPr lang="en-US" dirty="0" err="1" smtClean="0">
                <a:solidFill>
                  <a:srgbClr val="FFFF00"/>
                </a:solidFill>
              </a:rPr>
              <a:t>odelling </a:t>
            </a:r>
            <a:r>
              <a:rPr lang="en-US" dirty="0" err="1" smtClean="0"/>
              <a:t>of non-linear structure formation is needed before we can be confident of the result, &amp; before we can use more of the data.  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5334"/>
            <a:ext cx="6286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Riemer-Sørensen, Blake, Parkinson, Davis,</a:t>
            </a:r>
            <a:r>
              <a:rPr lang="en-US" sz="1600" dirty="0"/>
              <a:t> et al. 2012 (1112.4940)</a:t>
            </a:r>
          </a:p>
          <a:p>
            <a:r>
              <a:rPr lang="en-US" sz="1600" dirty="0" err="1"/>
              <a:t>Riemer-Sørensen, Parkinson, Davis, Blake </a:t>
            </a:r>
            <a:r>
              <a:rPr lang="en-US" sz="1600" dirty="0"/>
              <a:t>2013 (1210.2131)</a:t>
            </a:r>
          </a:p>
          <a:p>
            <a:r>
              <a:rPr lang="en-US" sz="1600" dirty="0"/>
              <a:t>Riemer-Sørensen, Parkinson, Davis 2013a,b (1301.7102, 1306.4153)</a:t>
            </a:r>
          </a:p>
        </p:txBody>
      </p:sp>
    </p:spTree>
    <p:extLst>
      <p:ext uri="{BB962C8B-B14F-4D97-AF65-F5344CB8AC3E}">
        <p14:creationId xmlns:p14="http://schemas.microsoft.com/office/powerpoint/2010/main" val="366991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O_z_survey_con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000000"/>
          </a:solidFill>
        </p:spPr>
        <p:txBody>
          <a:bodyPr lIns="91391" tIns="45696" rIns="91391" bIns="45696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AU" dirty="0" err="1" smtClean="0">
                <a:solidFill>
                  <a:schemeClr val="tx2"/>
                </a:solidFill>
              </a:rPr>
              <a:t>WiggleZ</a:t>
            </a:r>
            <a:r>
              <a:rPr lang="en-AU" dirty="0" smtClean="0">
                <a:solidFill>
                  <a:schemeClr val="tx2"/>
                </a:solidFill>
              </a:rPr>
              <a:t> survey fields</a:t>
            </a:r>
          </a:p>
          <a:p>
            <a:pPr algn="l"/>
            <a:r>
              <a:rPr lang="en-AU" sz="2200" dirty="0">
                <a:solidFill>
                  <a:schemeClr val="tx2"/>
                </a:solidFill>
              </a:rPr>
              <a:t>(and other Aussie surveys)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52120" y="37703"/>
            <a:ext cx="3491880" cy="958850"/>
          </a:xfrm>
          <a:prstGeom prst="rect">
            <a:avLst/>
          </a:prstGeom>
        </p:spPr>
        <p:txBody>
          <a:bodyPr lIns="91391" tIns="45696" rIns="91391" bIns="45696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60000"/>
              <a:buFont typeface="Wingdings" charset="2"/>
              <a:buChar char=""/>
              <a:defRPr sz="2000" kern="1200">
                <a:solidFill>
                  <a:schemeClr val="accent2">
                    <a:lumMod val="10000"/>
                    <a:lumOff val="90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60000"/>
              <a:buFont typeface="Wingdings" charset="2"/>
              <a:buChar char=""/>
              <a:defRPr sz="1800" kern="1200">
                <a:solidFill>
                  <a:schemeClr val="accent2">
                    <a:lumMod val="10000"/>
                    <a:lumOff val="90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accent2">
                    <a:lumMod val="10000"/>
                    <a:lumOff val="90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400" kern="1200">
                <a:solidFill>
                  <a:schemeClr val="accent2">
                    <a:lumMod val="10000"/>
                    <a:lumOff val="9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»"/>
              <a:defRPr sz="1400" kern="1200">
                <a:solidFill>
                  <a:schemeClr val="accent2">
                    <a:lumMod val="10000"/>
                    <a:lumOff val="90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</a:pPr>
            <a:r>
              <a:rPr lang="en-AU" smtClean="0"/>
              <a:t>7 equatorial fields, each 100-200 deg</a:t>
            </a:r>
            <a:r>
              <a:rPr lang="en-AU" baseline="30000" smtClean="0"/>
              <a:t>2</a:t>
            </a:r>
            <a:r>
              <a:rPr lang="en-AU" smtClean="0"/>
              <a:t> </a:t>
            </a:r>
          </a:p>
          <a:p>
            <a:pPr>
              <a:buFont typeface="Wingdings" charset="2"/>
              <a:buNone/>
            </a:pPr>
            <a:r>
              <a:rPr lang="en-AU" smtClean="0"/>
              <a:t>&gt;9° on side, ~3 x BAO scale at </a:t>
            </a:r>
            <a:r>
              <a:rPr lang="en-AU" i="1" smtClean="0">
                <a:latin typeface="Times New Roman"/>
                <a:cs typeface="Times New Roman"/>
              </a:rPr>
              <a:t>z</a:t>
            </a:r>
            <a:r>
              <a:rPr lang="en-AU" smtClean="0"/>
              <a:t> &gt; 0.5</a:t>
            </a:r>
          </a:p>
          <a:p>
            <a:pPr>
              <a:buFont typeface="Wingdings" charset="2"/>
              <a:buNone/>
            </a:pPr>
            <a:r>
              <a:rPr lang="en-US" smtClean="0"/>
              <a:t>Physical size ~ 1300 x 500 x 500 Mpc/h</a:t>
            </a:r>
            <a:endParaRPr lang="en-AU" smtClean="0"/>
          </a:p>
          <a:p>
            <a:pPr>
              <a:buFont typeface="Wingdings" charset="2"/>
              <a:buNone/>
            </a:pPr>
            <a:endParaRPr lang="en-AU" smtClean="0"/>
          </a:p>
          <a:p>
            <a:endParaRPr lang="en-AU" dirty="0" smtClean="0"/>
          </a:p>
        </p:txBody>
      </p:sp>
      <p:pic>
        <p:nvPicPr>
          <p:cNvPr id="6" name="AAO_z_survey_cones_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6553"/>
            <a:ext cx="9144000" cy="48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WiggleZ results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7457" y="907902"/>
            <a:ext cx="2995584" cy="2558836"/>
            <a:chOff x="1530289" y="1087846"/>
            <a:chExt cx="6266900" cy="5119611"/>
          </a:xfrm>
        </p:grpSpPr>
        <p:pic>
          <p:nvPicPr>
            <p:cNvPr id="7" name="Picture 6" descr="HubbleDiagram_withBOSS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289" y="1780216"/>
              <a:ext cx="6266900" cy="44272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30289" y="1087846"/>
              <a:ext cx="6266900" cy="80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Baryon Acoustic Osc.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47962" y="907902"/>
            <a:ext cx="2808331" cy="2558836"/>
            <a:chOff x="2929282" y="987100"/>
            <a:chExt cx="5594212" cy="5300918"/>
          </a:xfrm>
        </p:grpSpPr>
        <p:grpSp>
          <p:nvGrpSpPr>
            <p:cNvPr id="12" name="Group 11"/>
            <p:cNvGrpSpPr/>
            <p:nvPr/>
          </p:nvGrpSpPr>
          <p:grpSpPr>
            <a:xfrm>
              <a:off x="2929282" y="1657467"/>
              <a:ext cx="5594212" cy="4630551"/>
              <a:chOff x="2161338" y="907902"/>
              <a:chExt cx="5594212" cy="4630551"/>
            </a:xfrm>
          </p:grpSpPr>
          <p:pic>
            <p:nvPicPr>
              <p:cNvPr id="11" name="Picture 10" descr="Growth-2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338" y="907902"/>
                <a:ext cx="5594212" cy="4630551"/>
              </a:xfrm>
              <a:prstGeom prst="rect">
                <a:avLst/>
              </a:prstGeom>
            </p:spPr>
          </p:pic>
          <p:pic>
            <p:nvPicPr>
              <p:cNvPr id="10" name="Picture 9" descr="Growth-2d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59" t="48744" r="21859" b="6402"/>
              <a:stretch/>
            </p:blipFill>
            <p:spPr>
              <a:xfrm>
                <a:off x="2571302" y="907902"/>
                <a:ext cx="3940232" cy="4370285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929282" y="987100"/>
              <a:ext cx="4506091" cy="81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Growth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457" y="3528920"/>
            <a:ext cx="2995584" cy="2649410"/>
            <a:chOff x="127457" y="3528920"/>
            <a:chExt cx="2995584" cy="2649410"/>
          </a:xfrm>
        </p:grpSpPr>
        <p:pic>
          <p:nvPicPr>
            <p:cNvPr id="4" name="Picture 3" descr="WiggleZ_P(k)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7" y="3926106"/>
              <a:ext cx="2995584" cy="22522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7457" y="3528920"/>
              <a:ext cx="2995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P(k), CosmoMC, data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47962" y="3550207"/>
            <a:ext cx="2995584" cy="2628124"/>
            <a:chOff x="3247962" y="3550207"/>
            <a:chExt cx="2995584" cy="2628124"/>
          </a:xfrm>
        </p:grpSpPr>
        <p:pic>
          <p:nvPicPr>
            <p:cNvPr id="20" name="Picture 19" descr="Temp5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62" y="3929031"/>
              <a:ext cx="2807574" cy="22493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247962" y="3550207"/>
              <a:ext cx="2995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Homogeneity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24156" y="3560618"/>
            <a:ext cx="3009434" cy="2617711"/>
            <a:chOff x="6124156" y="3560618"/>
            <a:chExt cx="3009434" cy="2617711"/>
          </a:xfrm>
        </p:grpSpPr>
        <p:pic>
          <p:nvPicPr>
            <p:cNvPr id="25" name="Picture 24" descr="PooleFig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670"/>
            <a:stretch/>
          </p:blipFill>
          <p:spPr>
            <a:xfrm>
              <a:off x="6124156" y="3929030"/>
              <a:ext cx="2991146" cy="22492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38006" y="3560618"/>
              <a:ext cx="2995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Turnover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24156" y="812305"/>
            <a:ext cx="2949930" cy="2654433"/>
            <a:chOff x="1715832" y="984920"/>
            <a:chExt cx="5810306" cy="4815865"/>
          </a:xfrm>
        </p:grpSpPr>
        <p:pic>
          <p:nvPicPr>
            <p:cNvPr id="33" name="Picture 32" descr="AP_vs_z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655" y="1627070"/>
              <a:ext cx="5802483" cy="417371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715832" y="984920"/>
              <a:ext cx="4506090" cy="72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AP:  H(z)</a:t>
              </a:r>
            </a:p>
          </p:txBody>
        </p:sp>
      </p:grpSp>
      <p:pic>
        <p:nvPicPr>
          <p:cNvPr id="32" name="Picture 31" descr="hz_adot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2"/>
          <a:stretch/>
        </p:blipFill>
        <p:spPr>
          <a:xfrm>
            <a:off x="6336502" y="2099913"/>
            <a:ext cx="3065470" cy="82055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6747" y="2380968"/>
            <a:ext cx="9579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Blake+</a:t>
            </a:r>
          </a:p>
          <a:p>
            <a:r>
              <a:rPr lang="en-US" sz="1400" dirty="0">
                <a:solidFill>
                  <a:schemeClr val="bg1"/>
                </a:solidFill>
              </a:rPr>
              <a:t>1105.2862</a:t>
            </a:r>
          </a:p>
          <a:p>
            <a:r>
              <a:rPr lang="en-US" sz="1400" dirty="0">
                <a:solidFill>
                  <a:schemeClr val="bg1"/>
                </a:solidFill>
              </a:rPr>
              <a:t>1108.2635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20595" y="3023476"/>
            <a:ext cx="1803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Blake+ 1104.2948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Contreras+ 1302.5178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116134" y="2750300"/>
            <a:ext cx="9579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Blake+</a:t>
            </a:r>
          </a:p>
          <a:p>
            <a:r>
              <a:rPr lang="en-US" sz="1400" dirty="0">
                <a:solidFill>
                  <a:schemeClr val="bg1"/>
                </a:solidFill>
              </a:rPr>
              <a:t>1108.2637</a:t>
            </a:r>
          </a:p>
          <a:p>
            <a:r>
              <a:rPr lang="en-US" sz="1400" dirty="0">
                <a:solidFill>
                  <a:schemeClr val="bg1"/>
                </a:solidFill>
              </a:rPr>
              <a:t>1204.3674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592501" y="5436729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Scrimgeour+</a:t>
            </a:r>
          </a:p>
          <a:p>
            <a:r>
              <a:rPr lang="en-US" sz="1400" dirty="0">
                <a:solidFill>
                  <a:schemeClr val="bg1"/>
                </a:solidFill>
              </a:rPr>
              <a:t>1205.6812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4208" y="5440417"/>
            <a:ext cx="992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Parkinson+</a:t>
            </a:r>
          </a:p>
          <a:p>
            <a:r>
              <a:rPr lang="en-US" sz="1400" dirty="0">
                <a:solidFill>
                  <a:schemeClr val="bg1"/>
                </a:solidFill>
              </a:rPr>
              <a:t>1210.2130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73492" y="5798247"/>
            <a:ext cx="1500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Poole+ 1211.5605</a:t>
            </a:r>
          </a:p>
        </p:txBody>
      </p:sp>
    </p:spTree>
    <p:extLst>
      <p:ext uri="{BB962C8B-B14F-4D97-AF65-F5344CB8AC3E}">
        <p14:creationId xmlns:p14="http://schemas.microsoft.com/office/powerpoint/2010/main" val="285737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68673" y="-30037"/>
            <a:ext cx="9019983" cy="4390370"/>
            <a:chOff x="168673" y="-30037"/>
            <a:chExt cx="9019983" cy="5082612"/>
          </a:xfrm>
        </p:grpSpPr>
        <p:grpSp>
          <p:nvGrpSpPr>
            <p:cNvPr id="6" name="Group 5"/>
            <p:cNvGrpSpPr/>
            <p:nvPr/>
          </p:nvGrpSpPr>
          <p:grpSpPr>
            <a:xfrm>
              <a:off x="168673" y="-30037"/>
              <a:ext cx="2995584" cy="2558836"/>
              <a:chOff x="1530289" y="1087846"/>
              <a:chExt cx="6266900" cy="5119611"/>
            </a:xfrm>
          </p:grpSpPr>
          <p:pic>
            <p:nvPicPr>
              <p:cNvPr id="7" name="Picture 6" descr="HubbleDiagram_withBOSS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0289" y="1780216"/>
                <a:ext cx="6266900" cy="442724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530289" y="1087846"/>
                <a:ext cx="6266900" cy="800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Century Gothic"/>
                    <a:cs typeface="Century Gothic"/>
                  </a:rPr>
                  <a:t>Baryon Acoustic Osc.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289178" y="-30037"/>
              <a:ext cx="2808331" cy="2558836"/>
              <a:chOff x="2929282" y="987100"/>
              <a:chExt cx="5594212" cy="530091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929282" y="1657467"/>
                <a:ext cx="5594212" cy="4630551"/>
                <a:chOff x="2161338" y="907902"/>
                <a:chExt cx="5594212" cy="4630551"/>
              </a:xfrm>
            </p:grpSpPr>
            <p:pic>
              <p:nvPicPr>
                <p:cNvPr id="11" name="Picture 10" descr="Growth-2d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1338" y="907902"/>
                  <a:ext cx="5594212" cy="4630551"/>
                </a:xfrm>
                <a:prstGeom prst="rect">
                  <a:avLst/>
                </a:prstGeom>
              </p:spPr>
            </p:pic>
            <p:pic>
              <p:nvPicPr>
                <p:cNvPr id="10" name="Picture 9" descr="Growth-2d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159" t="48744" r="21859" b="6402"/>
                <a:stretch/>
              </p:blipFill>
              <p:spPr>
                <a:xfrm>
                  <a:off x="2571302" y="907902"/>
                  <a:ext cx="3940232" cy="4370285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2929282" y="987100"/>
                <a:ext cx="4506091" cy="811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Century Gothic"/>
                    <a:cs typeface="Century Gothic"/>
                  </a:rPr>
                  <a:t>Growth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68673" y="2403165"/>
              <a:ext cx="2995584" cy="2649410"/>
              <a:chOff x="127457" y="3528920"/>
              <a:chExt cx="2995584" cy="2649410"/>
            </a:xfrm>
          </p:grpSpPr>
          <p:pic>
            <p:nvPicPr>
              <p:cNvPr id="4" name="Picture 3" descr="WiggleZ_P(k)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57" y="3926106"/>
                <a:ext cx="2995584" cy="2252224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27457" y="3528920"/>
                <a:ext cx="2995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Century Gothic"/>
                    <a:cs typeface="Century Gothic"/>
                  </a:rPr>
                  <a:t>P(k), CosmoMC, data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296864" y="2403165"/>
              <a:ext cx="2995584" cy="2628124"/>
              <a:chOff x="3247962" y="3550207"/>
              <a:chExt cx="2995584" cy="2628124"/>
            </a:xfrm>
          </p:grpSpPr>
          <p:pic>
            <p:nvPicPr>
              <p:cNvPr id="20" name="Picture 19" descr="Temp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7962" y="3929031"/>
                <a:ext cx="2807574" cy="22493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247962" y="3550207"/>
                <a:ext cx="2995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Century Gothic"/>
                    <a:cs typeface="Century Gothic"/>
                  </a:rPr>
                  <a:t>Homogeneity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179222" y="2403165"/>
              <a:ext cx="3009434" cy="2617711"/>
              <a:chOff x="6124156" y="3560618"/>
              <a:chExt cx="3009434" cy="2617711"/>
            </a:xfrm>
          </p:grpSpPr>
          <p:pic>
            <p:nvPicPr>
              <p:cNvPr id="25" name="Picture 24" descr="PooleFig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670"/>
              <a:stretch/>
            </p:blipFill>
            <p:spPr>
              <a:xfrm>
                <a:off x="6124156" y="3929030"/>
                <a:ext cx="2991146" cy="224929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138006" y="3560618"/>
                <a:ext cx="2995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Century Gothic"/>
                    <a:cs typeface="Century Gothic"/>
                  </a:rPr>
                  <a:t>Turnover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5372" y="0"/>
              <a:ext cx="2949930" cy="2528799"/>
              <a:chOff x="1715832" y="984920"/>
              <a:chExt cx="5810306" cy="4815865"/>
            </a:xfrm>
          </p:grpSpPr>
          <p:pic>
            <p:nvPicPr>
              <p:cNvPr id="33" name="Picture 32" descr="AP_vs_z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3655" y="1627070"/>
                <a:ext cx="5802483" cy="4173715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715832" y="984920"/>
                <a:ext cx="4506090" cy="725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Century Gothic"/>
                    <a:cs typeface="Century Gothic"/>
                  </a:rPr>
                  <a:t>AP:  H(z)</a:t>
                </a:r>
              </a:p>
            </p:txBody>
          </p:sp>
        </p:grpSp>
        <p:pic>
          <p:nvPicPr>
            <p:cNvPr id="32" name="Picture 31" descr="hz_adot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02" r="4630"/>
            <a:stretch/>
          </p:blipFill>
          <p:spPr>
            <a:xfrm>
              <a:off x="6388552" y="1205273"/>
              <a:ext cx="2726750" cy="82055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8673" y="4313811"/>
            <a:ext cx="3556660" cy="2542320"/>
            <a:chOff x="168673" y="4313811"/>
            <a:chExt cx="3556660" cy="2542320"/>
          </a:xfrm>
        </p:grpSpPr>
        <p:grpSp>
          <p:nvGrpSpPr>
            <p:cNvPr id="35" name="Group 34"/>
            <p:cNvGrpSpPr/>
            <p:nvPr/>
          </p:nvGrpSpPr>
          <p:grpSpPr>
            <a:xfrm>
              <a:off x="168673" y="4661006"/>
              <a:ext cx="2945807" cy="2195125"/>
              <a:chOff x="480510" y="3465570"/>
              <a:chExt cx="4359714" cy="3290972"/>
            </a:xfrm>
          </p:grpSpPr>
          <p:pic>
            <p:nvPicPr>
              <p:cNvPr id="36" name="Picture 35" descr="Marin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510" y="3465570"/>
                <a:ext cx="4359714" cy="3290972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2134347" y="5871294"/>
                <a:ext cx="2541316" cy="507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404040"/>
                    </a:solidFill>
                  </a:rPr>
                  <a:t>Marin+ 1303.6644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68673" y="4313811"/>
              <a:ext cx="3556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Bispect, 3pt, topology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197" y="4333955"/>
            <a:ext cx="2912293" cy="2516479"/>
            <a:chOff x="6324197" y="4333955"/>
            <a:chExt cx="2912293" cy="2516479"/>
          </a:xfrm>
        </p:grpSpPr>
        <p:pic>
          <p:nvPicPr>
            <p:cNvPr id="39" name="Picture 38" descr="xi2d_sigmapi_demo_Plin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363" y="4682172"/>
              <a:ext cx="2800645" cy="21682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</p:pic>
        <p:sp>
          <p:nvSpPr>
            <p:cNvPr id="42" name="TextBox 41"/>
            <p:cNvSpPr txBox="1"/>
            <p:nvPr/>
          </p:nvSpPr>
          <p:spPr>
            <a:xfrm>
              <a:off x="6324197" y="4333955"/>
              <a:ext cx="291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2D BAO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27755" y="4328584"/>
            <a:ext cx="3556660" cy="2529416"/>
            <a:chOff x="3227755" y="4328584"/>
            <a:chExt cx="3556660" cy="2529416"/>
          </a:xfrm>
        </p:grpSpPr>
        <p:sp>
          <p:nvSpPr>
            <p:cNvPr id="41" name="TextBox 40"/>
            <p:cNvSpPr txBox="1"/>
            <p:nvPr/>
          </p:nvSpPr>
          <p:spPr>
            <a:xfrm>
              <a:off x="3227755" y="4328584"/>
              <a:ext cx="3556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entury Gothic"/>
                  <a:cs typeface="Century Gothic"/>
                </a:rPr>
                <a:t>Reconstruction</a:t>
              </a:r>
            </a:p>
          </p:txBody>
        </p:sp>
        <p:pic>
          <p:nvPicPr>
            <p:cNvPr id="43" name="Picture 42" descr="Reconstruction.gi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12"/>
            <a:stretch/>
          </p:blipFill>
          <p:spPr>
            <a:xfrm>
              <a:off x="3233862" y="4692558"/>
              <a:ext cx="2931510" cy="216544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3530495" y="2982940"/>
            <a:ext cx="2659310" cy="4001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entury Gothic"/>
                <a:cs typeface="Century Gothic"/>
              </a:rPr>
              <a:t>Scrimgeour (Poster)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3978" y="5360513"/>
            <a:ext cx="2659310" cy="4001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entury Gothic"/>
                <a:cs typeface="Century Gothic"/>
              </a:rPr>
              <a:t>Marin (Thurs 15.15)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84825" y="1156257"/>
            <a:ext cx="2659310" cy="4001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entury Gothic"/>
                <a:cs typeface="Century Gothic"/>
              </a:rPr>
              <a:t>Blake (Thurs 9.30)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6056" y="1672007"/>
            <a:ext cx="2659310" cy="4001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entury Gothic"/>
                <a:cs typeface="Century Gothic"/>
              </a:rPr>
              <a:t>Beutler(Thurs 10.00)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33762" y="5378619"/>
            <a:ext cx="2659310" cy="4001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entury Gothic"/>
                <a:cs typeface="Century Gothic"/>
              </a:rPr>
              <a:t>Kazin(Thurs 10.20)</a:t>
            </a:r>
          </a:p>
        </p:txBody>
      </p:sp>
    </p:spTree>
    <p:extLst>
      <p:ext uri="{BB962C8B-B14F-4D97-AF65-F5344CB8AC3E}">
        <p14:creationId xmlns:p14="http://schemas.microsoft.com/office/powerpoint/2010/main" val="325275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 and N</a:t>
            </a:r>
            <a:r>
              <a:rPr lang="en-US" baseline="-25000" dirty="0" smtClean="0"/>
              <a:t>eff</a:t>
            </a:r>
            <a:endParaRPr lang="en-US" baseline="-2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Riemer-Sørensen, Blake, Parkinson, Davis,</a:t>
            </a:r>
            <a:r>
              <a:rPr lang="en-US" dirty="0"/>
              <a:t> et al. 2012 (1112.4940)</a:t>
            </a:r>
            <a:endParaRPr lang="en-US" dirty="0"/>
          </a:p>
          <a:p>
            <a:r>
              <a:rPr lang="en-US" dirty="0" err="1"/>
              <a:t>Riemer-Sørensen, Parkinson, Davis, Blake </a:t>
            </a:r>
            <a:r>
              <a:rPr lang="en-US" dirty="0"/>
              <a:t>2013 (1210.2131)</a:t>
            </a:r>
            <a:endParaRPr lang="en-US" dirty="0"/>
          </a:p>
          <a:p>
            <a:r>
              <a:rPr lang="en-US" dirty="0"/>
              <a:t>Riemer-Sørensen, Parkinson, Davis 2013a,b (1301.7102, 1306.4153)</a:t>
            </a:r>
          </a:p>
        </p:txBody>
      </p:sp>
    </p:spTree>
    <p:extLst>
      <p:ext uri="{BB962C8B-B14F-4D97-AF65-F5344CB8AC3E}">
        <p14:creationId xmlns:p14="http://schemas.microsoft.com/office/powerpoint/2010/main" val="270815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6889" y="1022079"/>
            <a:ext cx="8485481" cy="555601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31"/>
              </a:spcBef>
              <a:buNone/>
              <a:defRPr/>
            </a:pPr>
            <a:r>
              <a:rPr lang="en-US" sz="2000" dirty="0"/>
              <a:t> </a:t>
            </a:r>
          </a:p>
          <a:p>
            <a:endParaRPr lang="en-US" sz="20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Upper-limit on neutrino mass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9574" y="1786258"/>
            <a:ext cx="2617962" cy="2179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Planck+BAO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0.247 </a:t>
            </a:r>
            <a:r>
              <a:rPr lang="en-US" dirty="0" err="1">
                <a:latin typeface="Century Gothic"/>
                <a:cs typeface="Century Gothic"/>
              </a:rPr>
              <a:t>eV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endParaRPr lang="en-US" dirty="0" err="1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Planck+BAO+WiggleZ</a:t>
            </a: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231"/>
              </a:spcBef>
              <a:defRPr/>
            </a:pPr>
            <a:r>
              <a:rPr lang="en-US" dirty="0" err="1">
                <a:latin typeface="Century Gothic"/>
                <a:cs typeface="Century Gothic"/>
              </a:rPr>
              <a:t>Σm</a:t>
            </a:r>
            <a:r>
              <a:rPr lang="en-US" baseline="-25000" dirty="0" err="1">
                <a:latin typeface="Century Gothic"/>
                <a:cs typeface="Century Gothic"/>
              </a:rPr>
              <a:t>ν</a:t>
            </a:r>
            <a:r>
              <a:rPr lang="en-US" dirty="0">
                <a:latin typeface="Century Gothic"/>
                <a:cs typeface="Century Gothic"/>
              </a:rPr>
              <a:t> &lt; 0.15 </a:t>
            </a:r>
            <a:r>
              <a:rPr lang="en-US" dirty="0" err="1">
                <a:latin typeface="Century Gothic"/>
                <a:cs typeface="Century Gothic"/>
              </a:rPr>
              <a:t>eV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231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 = 40% improvement on </a:t>
            </a:r>
            <a:r>
              <a:rPr lang="en-US" dirty="0" err="1">
                <a:solidFill>
                  <a:srgbClr val="FF0000"/>
                </a:solidFill>
                <a:latin typeface="Century Gothic"/>
                <a:cs typeface="Century Gothic"/>
              </a:rPr>
              <a:t>Planck+BAO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 alone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889" y="5101713"/>
            <a:ext cx="8366162" cy="12595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31"/>
              </a:spcBef>
              <a:defRPr/>
            </a:pPr>
            <a:r>
              <a:rPr lang="en-US" sz="2000" dirty="0">
                <a:latin typeface="Century Gothic"/>
                <a:cs typeface="Century Gothic"/>
              </a:rPr>
              <a:t>Allowed range for the sum of neutrino masses is now:</a:t>
            </a:r>
          </a:p>
          <a:p>
            <a:pPr algn="ctr">
              <a:spcBef>
                <a:spcPts val="231"/>
              </a:spcBef>
              <a:defRPr/>
            </a:pPr>
            <a:r>
              <a:rPr lang="en-US" sz="3200" dirty="0">
                <a:latin typeface="Century Gothic"/>
                <a:cs typeface="Century Gothic"/>
              </a:rPr>
              <a:t> </a:t>
            </a:r>
            <a:r>
              <a:rPr lang="en-US" sz="3200" dirty="0">
                <a:solidFill>
                  <a:srgbClr val="008000"/>
                </a:solidFill>
                <a:latin typeface="Century Gothic"/>
                <a:cs typeface="Century Gothic"/>
              </a:rPr>
              <a:t>0.05 </a:t>
            </a:r>
            <a:r>
              <a:rPr lang="en-US" sz="3200" dirty="0" err="1">
                <a:solidFill>
                  <a:srgbClr val="008000"/>
                </a:solidFill>
                <a:latin typeface="Century Gothic"/>
                <a:cs typeface="Century Gothic"/>
              </a:rPr>
              <a:t>eV 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&lt;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Σm</a:t>
            </a:r>
            <a:r>
              <a:rPr lang="en-US" sz="3200" baseline="-25000" dirty="0" err="1">
                <a:solidFill>
                  <a:srgbClr val="FF0000"/>
                </a:solidFill>
                <a:latin typeface="Century Gothic"/>
                <a:cs typeface="Century Gothic"/>
              </a:rPr>
              <a:t>ν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&lt; </a:t>
            </a:r>
            <a:r>
              <a:rPr lang="en-US" sz="3200" dirty="0">
                <a:solidFill>
                  <a:srgbClr val="FF6600"/>
                </a:solidFill>
                <a:latin typeface="Century Gothic"/>
                <a:cs typeface="Century Gothic"/>
              </a:rPr>
              <a:t>0.15 </a:t>
            </a:r>
            <a:r>
              <a:rPr lang="en-US" sz="3200" dirty="0" err="1">
                <a:solidFill>
                  <a:srgbClr val="FF6600"/>
                </a:solidFill>
                <a:latin typeface="Century Gothic"/>
                <a:cs typeface="Century Gothic"/>
              </a:rPr>
              <a:t>eV</a:t>
            </a:r>
            <a:r>
              <a:rPr lang="en-US" sz="3200" dirty="0">
                <a:solidFill>
                  <a:srgbClr val="FF6600"/>
                </a:solidFill>
                <a:latin typeface="Century Gothic"/>
                <a:cs typeface="Century Gothic"/>
              </a:rPr>
              <a:t> </a:t>
            </a:r>
          </a:p>
          <a:p>
            <a:pPr algn="r">
              <a:spcBef>
                <a:spcPts val="231"/>
              </a:spcBef>
              <a:defRPr/>
            </a:pPr>
            <a:r>
              <a:rPr lang="en-US" sz="2000" dirty="0" err="1">
                <a:solidFill>
                  <a:srgbClr val="008000"/>
                </a:solidFill>
                <a:latin typeface="Century Gothic"/>
                <a:cs typeface="Century Gothic"/>
              </a:rPr>
              <a:t>(lab oscillation expts)</a:t>
            </a:r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                  </a:t>
            </a:r>
            <a:r>
              <a:rPr lang="en-US" sz="2000" dirty="0">
                <a:solidFill>
                  <a:srgbClr val="FF6600"/>
                </a:solidFill>
                <a:latin typeface="Century Gothic"/>
                <a:cs typeface="Century Gothic"/>
              </a:rPr>
              <a:t>(cosmology, 95% confidence) </a:t>
            </a:r>
            <a:endParaRPr lang="en-US" sz="2000" dirty="0"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5578" y="1185226"/>
            <a:ext cx="5803700" cy="3714354"/>
            <a:chOff x="545578" y="1185226"/>
            <a:chExt cx="5803700" cy="3714354"/>
          </a:xfrm>
        </p:grpSpPr>
        <p:pic>
          <p:nvPicPr>
            <p:cNvPr id="2" name="Picture 1" descr="compare_1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78" y="1185226"/>
              <a:ext cx="5803700" cy="37143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79149" y="3407759"/>
              <a:ext cx="2370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Riemer-Sørensen, Parkinson, Davis 2013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45578" y="837413"/>
            <a:ext cx="4488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Riemer-Sørensen, Parkinson, Davis 1306.4153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49278" y="4516937"/>
            <a:ext cx="256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6600"/>
                </a:solidFill>
                <a:latin typeface="Century Gothic"/>
                <a:cs typeface="Century Gothic"/>
              </a:rPr>
              <a:t>Flat </a:t>
            </a:r>
            <a:r>
              <a:rPr lang="en-US" sz="360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en-US" sz="3600">
                <a:solidFill>
                  <a:srgbClr val="FF6600"/>
                </a:solidFill>
                <a:latin typeface="Century Gothic"/>
                <a:cs typeface="Century Gothic"/>
              </a:rPr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266731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constrain n</a:t>
            </a:r>
            <a:r>
              <a:rPr lang="en-US" dirty="0" smtClean="0"/>
              <a:t>eutrino mass</a:t>
            </a:r>
            <a:endParaRPr lang="en-US" dirty="0"/>
          </a:p>
        </p:txBody>
      </p:sp>
      <p:pic>
        <p:nvPicPr>
          <p:cNvPr id="3" name="Picture 2" descr="Neutrinos_theory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8" t="5833" b="3750"/>
          <a:stretch>
            <a:fillRect/>
          </a:stretch>
        </p:blipFill>
        <p:spPr>
          <a:xfrm>
            <a:off x="1205310" y="1216369"/>
            <a:ext cx="6629741" cy="451696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242943" y="2827570"/>
            <a:ext cx="2978312" cy="2011340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Heavy neutrinos =</a:t>
            </a:r>
          </a:p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strong suppression over </a:t>
            </a:r>
          </a:p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short range</a:t>
            </a:r>
          </a:p>
          <a:p>
            <a:pPr marL="36576" indent="0">
              <a:lnSpc>
                <a:spcPct val="120000"/>
              </a:lnSpc>
              <a:buFont typeface="Arial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Light neutrinos = </a:t>
            </a:r>
          </a:p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weak suppression over </a:t>
            </a:r>
          </a:p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long range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24490" y="2951552"/>
            <a:ext cx="796004" cy="511058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  W</a:t>
            </a:r>
            <a:r>
              <a:rPr lang="en-US" baseline="-25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endParaRPr lang="en-US" baseline="-250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43207" y="1330362"/>
            <a:ext cx="2466315" cy="3754531"/>
            <a:chOff x="3819107" y="1509174"/>
            <a:chExt cx="2466315" cy="3754531"/>
          </a:xfrm>
        </p:grpSpPr>
        <p:sp>
          <p:nvSpPr>
            <p:cNvPr id="6" name="Rounded Rectangle 5"/>
            <p:cNvSpPr/>
            <p:nvPr/>
          </p:nvSpPr>
          <p:spPr>
            <a:xfrm>
              <a:off x="3819107" y="1527579"/>
              <a:ext cx="2466315" cy="3736126"/>
            </a:xfrm>
            <a:prstGeom prst="roundRect">
              <a:avLst>
                <a:gd name="adj" fmla="val 3234"/>
              </a:avLst>
            </a:prstGeom>
            <a:solidFill>
              <a:srgbClr val="3366FF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1632" y="1509174"/>
              <a:ext cx="1524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3366FF"/>
                  </a:solidFill>
                </a:rPr>
                <a:t>WiggleZ range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37851" y="1734177"/>
            <a:ext cx="1787021" cy="646331"/>
            <a:chOff x="5013751" y="2152090"/>
            <a:chExt cx="1787021" cy="646331"/>
          </a:xfrm>
        </p:grpSpPr>
        <p:sp>
          <p:nvSpPr>
            <p:cNvPr id="9" name="Striped Right Arrow 8"/>
            <p:cNvSpPr/>
            <p:nvPr/>
          </p:nvSpPr>
          <p:spPr>
            <a:xfrm>
              <a:off x="5107480" y="2291367"/>
              <a:ext cx="1693292" cy="423305"/>
            </a:xfrm>
            <a:prstGeom prst="stripedRightArrow">
              <a:avLst>
                <a:gd name="adj1" fmla="val 27795"/>
                <a:gd name="adj2" fmla="val 66072"/>
              </a:avLst>
            </a:prstGeom>
            <a:solidFill>
              <a:srgbClr val="660066">
                <a:alpha val="5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13751" y="2152090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>
                  <a:solidFill>
                    <a:srgbClr val="660066"/>
                  </a:solidFill>
                </a:rPr>
                <a:t>Non-linearities </a:t>
              </a:r>
            </a:p>
            <a:p>
              <a:pPr algn="r"/>
              <a:r>
                <a:rPr lang="en-US">
                  <a:solidFill>
                    <a:srgbClr val="660066"/>
                  </a:solidFill>
                </a:rPr>
                <a:t>important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6847" y="5706672"/>
            <a:ext cx="5442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Changes balance of radiation to dust 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/>
              <a:t>changes expansion rate vs time 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/>
              <a:t>changes horizon size at matter radiation equality</a:t>
            </a:r>
          </a:p>
        </p:txBody>
      </p:sp>
    </p:spTree>
    <p:extLst>
      <p:ext uri="{BB962C8B-B14F-4D97-AF65-F5344CB8AC3E}">
        <p14:creationId xmlns:p14="http://schemas.microsoft.com/office/powerpoint/2010/main" val="94527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914400"/>
            <a:ext cx="9144000" cy="5920399"/>
            <a:chOff x="0" y="914400"/>
            <a:chExt cx="9144000" cy="5920399"/>
          </a:xfrm>
        </p:grpSpPr>
        <p:pic>
          <p:nvPicPr>
            <p:cNvPr id="3" name="Picture 2" descr="GiggleZ_timeseries_snapsho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9144000" cy="5005999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301575" y="5920399"/>
              <a:ext cx="8485481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entury Gothic"/>
                  <a:ea typeface="+mj-ea"/>
                  <a:cs typeface="Century Gothic"/>
                </a:defRPr>
              </a:lvl1pPr>
            </a:lstStyle>
            <a:p>
              <a:r>
                <a:rPr lang="en-US"/>
                <a:t>Use sims to make non-linear corrections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388555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20959</TotalTime>
  <Words>1000</Words>
  <Application>Microsoft Macintosh PowerPoint</Application>
  <PresentationFormat>On-screen Show (4:3)</PresentationFormat>
  <Paragraphs>215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Cosmological Particle Physics</vt:lpstr>
      <vt:lpstr>Overview</vt:lpstr>
      <vt:lpstr>PowerPoint Presentation</vt:lpstr>
      <vt:lpstr>WiggleZ results</vt:lpstr>
      <vt:lpstr>PowerPoint Presentation</vt:lpstr>
      <vt:lpstr>Neutrino mass and Neff</vt:lpstr>
      <vt:lpstr>Upper-limit on neutrino mass</vt:lpstr>
      <vt:lpstr>How to constrain neutrino mass</vt:lpstr>
      <vt:lpstr>Modeling</vt:lpstr>
      <vt:lpstr>Details: Which tracers?  Different bias.</vt:lpstr>
      <vt:lpstr>Neutrino effects – Neff </vt:lpstr>
      <vt:lpstr>Existing measurements</vt:lpstr>
      <vt:lpstr>The WiggleZ measurement</vt:lpstr>
      <vt:lpstr>Details: How far to trust P(k)</vt:lpstr>
      <vt:lpstr>Details: Wider parameter space</vt:lpstr>
      <vt:lpstr>Strongest upper-limit on neutrino mass</vt:lpstr>
      <vt:lpstr>New BOSS paper!</vt:lpstr>
      <vt:lpstr>Neutrino mass + number of species (Neff)</vt:lpstr>
      <vt:lpstr>Existing measurements</vt:lpstr>
      <vt:lpstr>Summary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Tamara Davis</dc:creator>
  <cp:keywords/>
  <dc:description/>
  <cp:lastModifiedBy>Tamara Davis</cp:lastModifiedBy>
  <cp:revision>296</cp:revision>
  <cp:lastPrinted>2010-05-28T06:45:46Z</cp:lastPrinted>
  <dcterms:created xsi:type="dcterms:W3CDTF">2010-06-08T21:31:48Z</dcterms:created>
  <dcterms:modified xsi:type="dcterms:W3CDTF">2013-07-22T16:49:19Z</dcterms:modified>
  <cp:category/>
</cp:coreProperties>
</file>