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0" r:id="rId3"/>
    <p:sldId id="293" r:id="rId4"/>
    <p:sldId id="261" r:id="rId5"/>
    <p:sldId id="319" r:id="rId6"/>
    <p:sldId id="308" r:id="rId7"/>
    <p:sldId id="310" r:id="rId8"/>
    <p:sldId id="311" r:id="rId9"/>
    <p:sldId id="312" r:id="rId10"/>
    <p:sldId id="324" r:id="rId11"/>
    <p:sldId id="316" r:id="rId12"/>
    <p:sldId id="317" r:id="rId13"/>
    <p:sldId id="320" r:id="rId14"/>
    <p:sldId id="318" r:id="rId15"/>
    <p:sldId id="321" r:id="rId16"/>
    <p:sldId id="322" r:id="rId17"/>
    <p:sldId id="323" r:id="rId18"/>
    <p:sldId id="307" r:id="rId19"/>
    <p:sldId id="303" r:id="rId20"/>
    <p:sldId id="304" r:id="rId21"/>
    <p:sldId id="289" r:id="rId22"/>
    <p:sldId id="276" r:id="rId23"/>
    <p:sldId id="279" r:id="rId24"/>
    <p:sldId id="306" r:id="rId25"/>
    <p:sldId id="281" r:id="rId26"/>
    <p:sldId id="298" r:id="rId27"/>
    <p:sldId id="299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CC"/>
    <a:srgbClr val="FB5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 snapToGrid="0">
      <p:cViewPr>
        <p:scale>
          <a:sx n="70" d="100"/>
          <a:sy n="70" d="100"/>
        </p:scale>
        <p:origin x="-5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2BDF-013E-4D78-A6C9-3C7AB21E038D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17EDC-00EE-46B9-86A1-92B6E5BBA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7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051CC-59BB-49BD-A56A-1D86725C216B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289AA-871D-4C35-B133-52F13FA98DF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B8946-B9D9-4096-993E-1A700024C772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BFCCB-BB89-42D6-A090-0AB3449FCB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0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21AA-6E9C-4279-AA6B-AFCFCA59267C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C0451-AA9F-49F4-90D7-A2FF7D1C85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B8946-B9D9-4096-993E-1A700024C77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7493D-5C81-409B-A0BA-C634E584B311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0B27A-2AF9-489E-BCA8-D3BA18930CD6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1C5CB-1B65-4499-B6A4-CBD74402D66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CC63-8E82-460C-9090-3909225FF8A9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7FA2-CFCA-4025-B47E-14A750EC1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03317" y="1646939"/>
            <a:ext cx="8068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Measurement of the electron’s electric dipole moment</a:t>
            </a:r>
            <a:endParaRPr lang="en-GB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impe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590800" cy="69215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54178" y="3356725"/>
            <a:ext cx="67667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Mike </a:t>
            </a:r>
            <a:r>
              <a:rPr lang="en-GB" sz="2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Tarbutt</a:t>
            </a:r>
            <a:endParaRPr lang="en-GB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Centre for Cold Matter, Imperial College London.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488668"/>
            <a:ext cx="48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CC"/>
                </a:solidFill>
              </a:rPr>
              <a:t>Ripples in the Cosmos, Durham, 22</a:t>
            </a:r>
            <a:r>
              <a:rPr lang="en-GB" baseline="30000" dirty="0" smtClean="0">
                <a:solidFill>
                  <a:srgbClr val="3333CC"/>
                </a:solidFill>
              </a:rPr>
              <a:t>nd</a:t>
            </a:r>
            <a:r>
              <a:rPr lang="en-GB" dirty="0" smtClean="0">
                <a:solidFill>
                  <a:srgbClr val="3333CC"/>
                </a:solidFill>
              </a:rPr>
              <a:t>  July </a:t>
            </a:r>
            <a:r>
              <a:rPr lang="en-GB" dirty="0" smtClean="0">
                <a:solidFill>
                  <a:srgbClr val="3333CC"/>
                </a:solidFill>
              </a:rPr>
              <a:t>2013</a:t>
            </a:r>
            <a:endParaRPr lang="en-GB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1469" y="6336259"/>
            <a:ext cx="5534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M</a:t>
            </a:r>
            <a:r>
              <a:rPr lang="en-GB" sz="1600" dirty="0" smtClean="0"/>
              <a:t>. </a:t>
            </a:r>
            <a:r>
              <a:rPr lang="en-GB" sz="1600" dirty="0" smtClean="0"/>
              <a:t>Le </a:t>
            </a:r>
            <a:r>
              <a:rPr lang="en-GB" sz="1600" dirty="0" err="1" smtClean="0"/>
              <a:t>Dall</a:t>
            </a:r>
            <a:r>
              <a:rPr lang="en-GB" sz="1600" dirty="0" smtClean="0"/>
              <a:t> and A. </a:t>
            </a:r>
            <a:r>
              <a:rPr lang="en-GB" sz="1600" dirty="0" smtClean="0"/>
              <a:t>Ritz, Hyperfine Interactions </a:t>
            </a:r>
            <a:r>
              <a:rPr lang="en-GB" sz="1600" b="1" dirty="0" smtClean="0"/>
              <a:t>214</a:t>
            </a:r>
            <a:r>
              <a:rPr lang="en-GB" sz="1600" dirty="0" smtClean="0"/>
              <a:t>, 87 (2013)</a:t>
            </a:r>
            <a:endParaRPr lang="en-GB" sz="1600" dirty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22067" y="125754"/>
            <a:ext cx="8752114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CMSSM constraints </a:t>
            </a:r>
            <a:r>
              <a:rPr lang="en-GB" sz="3600" kern="0" dirty="0" smtClean="0">
                <a:solidFill>
                  <a:srgbClr val="3333CC"/>
                </a:solidFill>
              </a:rPr>
              <a:t>from EDM measurements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0" y="974046"/>
            <a:ext cx="5142252" cy="52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2495" y="2995564"/>
            <a:ext cx="16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tan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 = 3, M</a:t>
            </a:r>
            <a:r>
              <a:rPr lang="en-GB" baseline="-25000" dirty="0" smtClean="0"/>
              <a:t>SUSY</a:t>
            </a:r>
            <a:r>
              <a:rPr lang="en-GB" dirty="0" smtClean="0"/>
              <a:t>=500GeV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928048" y="0"/>
            <a:ext cx="7738280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Future experiments with </a:t>
            </a:r>
            <a:r>
              <a:rPr lang="en-GB" sz="3600" kern="0" dirty="0" err="1" smtClean="0">
                <a:solidFill>
                  <a:srgbClr val="3333CC"/>
                </a:solidFill>
              </a:rPr>
              <a:t>YbF</a:t>
            </a:r>
            <a:r>
              <a:rPr lang="en-GB" sz="3600" kern="0" dirty="0" smtClean="0">
                <a:solidFill>
                  <a:srgbClr val="3333CC"/>
                </a:solidFill>
              </a:rPr>
              <a:t> molecules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32" y="1132764"/>
            <a:ext cx="739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</a:rPr>
              <a:t>U</a:t>
            </a:r>
            <a:r>
              <a:rPr lang="en-GB" sz="2000" dirty="0" smtClean="0">
                <a:solidFill>
                  <a:srgbClr val="3333CC"/>
                </a:solidFill>
              </a:rPr>
              <a:t>pgrades to existing experiment – x10  improvement (in progress)</a:t>
            </a:r>
            <a:endParaRPr lang="en-GB" sz="2000" dirty="0">
              <a:solidFill>
                <a:srgbClr val="3333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101755"/>
            <a:ext cx="9376010" cy="4348170"/>
            <a:chOff x="0" y="2101755"/>
            <a:chExt cx="9376010" cy="434817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347415"/>
              <a:ext cx="9376010" cy="4102510"/>
              <a:chOff x="0" y="2920621"/>
              <a:chExt cx="9376010" cy="4102510"/>
            </a:xfrm>
          </p:grpSpPr>
          <p:pic>
            <p:nvPicPr>
              <p:cNvPr id="2050" name="Picture 2" descr="C:\Mike\Work\Talks\Birmingham2013\overvie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0621"/>
                <a:ext cx="4374160" cy="4102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060157" y="6185268"/>
                <a:ext cx="5315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3333CC"/>
                    </a:solidFill>
                  </a:rPr>
                  <a:t>x</a:t>
                </a:r>
                <a:r>
                  <a:rPr lang="en-GB" sz="2000" dirty="0" smtClean="0">
                    <a:solidFill>
                      <a:srgbClr val="3333CC"/>
                    </a:solidFill>
                  </a:rPr>
                  <a:t>1000 improvement</a:t>
                </a:r>
                <a:endParaRPr lang="en-GB" sz="20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3081" y="2101755"/>
              <a:ext cx="7259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3333CC"/>
                  </a:solidFill>
                </a:rPr>
                <a:t>Molecular fountain of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ultracold</a:t>
              </a:r>
              <a:r>
                <a:rPr lang="en-GB" sz="2000" dirty="0" smtClean="0">
                  <a:solidFill>
                    <a:srgbClr val="3333CC"/>
                  </a:solidFill>
                </a:rPr>
                <a:t>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YbF</a:t>
              </a:r>
              <a:r>
                <a:rPr lang="en-GB" sz="2000" dirty="0" smtClean="0">
                  <a:solidFill>
                    <a:srgbClr val="3333CC"/>
                  </a:solidFill>
                </a:rPr>
                <a:t> molecules (under development)</a:t>
              </a:r>
              <a:endParaRPr lang="en-GB" sz="20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2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Thanks...</a:t>
            </a:r>
            <a:endParaRPr lang="en-GB" sz="4400" dirty="0">
              <a:solidFill>
                <a:srgbClr val="FF0000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5357813"/>
            <a:ext cx="8856663" cy="1387475"/>
            <a:chOff x="0" y="3446"/>
            <a:chExt cx="5579" cy="874"/>
          </a:xfrm>
        </p:grpSpPr>
        <p:pic>
          <p:nvPicPr>
            <p:cNvPr id="7" name="Picture 4" descr="RoyalSociety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3" y="3753"/>
              <a:ext cx="170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EPSRC1TMO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" y="3492"/>
              <a:ext cx="26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" y="3876"/>
              <a:ext cx="177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446"/>
              <a:ext cx="1164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6980240" y="3111260"/>
            <a:ext cx="1628754" cy="2064727"/>
            <a:chOff x="7355331" y="3424465"/>
            <a:chExt cx="2312883" cy="2931980"/>
          </a:xfrm>
        </p:grpSpPr>
        <p:pic>
          <p:nvPicPr>
            <p:cNvPr id="19" name="Picture 53" descr="DSC000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5331" y="3424465"/>
              <a:ext cx="1994732" cy="241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34141" y="5831982"/>
              <a:ext cx="2134073" cy="52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cs typeface="Times New Roman" pitchFamily="18" charset="0"/>
                </a:rPr>
                <a:t>Ed Hinds</a:t>
              </a:r>
              <a:endParaRPr lang="en-GB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3044954" y="1269238"/>
            <a:ext cx="1282700" cy="1926546"/>
            <a:chOff x="3089272" y="3201988"/>
            <a:chExt cx="1282700" cy="1926547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089272" y="4725989"/>
              <a:ext cx="1282339" cy="40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dirty="0" err="1">
                  <a:solidFill>
                    <a:srgbClr val="FF0000"/>
                  </a:solidFill>
                </a:rPr>
                <a:t>Dhiren</a:t>
              </a:r>
              <a:r>
                <a:rPr lang="en-GB" dirty="0">
                  <a:solidFill>
                    <a:srgbClr val="FF0000"/>
                  </a:solidFill>
                </a:rPr>
                <a:t> Kara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78" descr="n36909777_34595741_999"/>
            <p:cNvPicPr>
              <a:picLocks noChangeAspect="1" noChangeArrowheads="1"/>
            </p:cNvPicPr>
            <p:nvPr/>
          </p:nvPicPr>
          <p:blipFill>
            <a:blip r:embed="rId7" cstate="print"/>
            <a:srcRect l="33586" t="28311" r="51814" b="45444"/>
            <a:stretch>
              <a:fillRect/>
            </a:stretch>
          </p:blipFill>
          <p:spPr bwMode="auto">
            <a:xfrm>
              <a:off x="3211509" y="3201988"/>
              <a:ext cx="1160463" cy="156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5356545" y="3233087"/>
            <a:ext cx="1274762" cy="1919288"/>
            <a:chOff x="3054" y="272"/>
            <a:chExt cx="803" cy="1209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63" y="272"/>
              <a:ext cx="794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054" y="1248"/>
              <a:ext cx="7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FF0000"/>
                  </a:solidFill>
                </a:rPr>
                <a:t>Ben Sauer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59"/>
          <p:cNvGrpSpPr>
            <a:grpSpLocks/>
          </p:cNvGrpSpPr>
          <p:nvPr/>
        </p:nvGrpSpPr>
        <p:grpSpPr bwMode="auto">
          <a:xfrm>
            <a:off x="3776332" y="3246735"/>
            <a:ext cx="1376363" cy="1893888"/>
            <a:chOff x="351" y="323"/>
            <a:chExt cx="867" cy="1193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51" y="1283"/>
              <a:ext cx="8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 err="1">
                  <a:solidFill>
                    <a:srgbClr val="FF0000"/>
                  </a:solidFill>
                </a:rPr>
                <a:t>Jony</a:t>
              </a:r>
              <a:r>
                <a:rPr lang="en-GB" sz="1800" dirty="0">
                  <a:solidFill>
                    <a:srgbClr val="FF0000"/>
                  </a:solidFill>
                </a:rPr>
                <a:t> Hudson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32" name="Picture 54" descr="DSC00060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6509" r="12163"/>
            <a:stretch>
              <a:fillRect/>
            </a:stretch>
          </p:blipFill>
          <p:spPr bwMode="auto">
            <a:xfrm>
              <a:off x="455" y="323"/>
              <a:ext cx="762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423356" y="890516"/>
            <a:ext cx="2823005" cy="2769609"/>
            <a:chOff x="164049" y="562969"/>
            <a:chExt cx="2823005" cy="2769609"/>
          </a:xfrm>
        </p:grpSpPr>
        <p:pic>
          <p:nvPicPr>
            <p:cNvPr id="3074" name="Picture 2" descr="Jack and Jo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41" y="562969"/>
              <a:ext cx="195262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4049" y="2916384"/>
              <a:ext cx="1212640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Jack Devlin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15176" y="2930032"/>
              <a:ext cx="1471878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Joe </a:t>
              </a:r>
              <a:r>
                <a:rPr lang="en-GB" dirty="0" err="1" smtClean="0">
                  <a:solidFill>
                    <a:srgbClr val="FF0000"/>
                  </a:solidFill>
                </a:rPr>
                <a:t>Smallman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2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D:\Mike\Work\Library\MyPapers\EDMPaper2011\SubmittedToNature\nature_initial_figs\hudson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512"/>
            <a:ext cx="9198302" cy="3346336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5400"/>
            <a:ext cx="9144000" cy="83820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The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YbF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EDM experiment – schematic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372" y="6519446"/>
            <a:ext cx="8789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3333CC"/>
                </a:solidFill>
              </a:rPr>
              <a:t>J. J. Hudson, D. M. Kara, I. J. Smallman, B. E. Sauer, M. R. Tarbutt &amp; E. A. Hinds, </a:t>
            </a:r>
            <a:r>
              <a:rPr lang="en-GB" sz="1600" dirty="0" smtClean="0">
                <a:solidFill>
                  <a:srgbClr val="3333CC"/>
                </a:solidFill>
              </a:rPr>
              <a:t>Nature </a:t>
            </a:r>
            <a:r>
              <a:rPr lang="en-GB" sz="1600" b="1" dirty="0" smtClean="0">
                <a:solidFill>
                  <a:srgbClr val="3333CC"/>
                </a:solidFill>
              </a:rPr>
              <a:t>473</a:t>
            </a:r>
            <a:r>
              <a:rPr lang="en-GB" sz="1600" dirty="0" smtClean="0">
                <a:solidFill>
                  <a:srgbClr val="3333CC"/>
                </a:solidFill>
              </a:rPr>
              <a:t>, 493 (2011)</a:t>
            </a:r>
            <a:endParaRPr lang="en-GB" sz="1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2247900"/>
            <a:ext cx="5486400" cy="4130675"/>
            <a:chOff x="240" y="1008"/>
            <a:chExt cx="3456" cy="2602"/>
          </a:xfrm>
        </p:grpSpPr>
        <p:pic>
          <p:nvPicPr>
            <p:cNvPr id="26627" name="Picture 3" descr="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008"/>
              <a:ext cx="3456" cy="2592"/>
            </a:xfrm>
            <a:prstGeom prst="rect">
              <a:avLst/>
            </a:prstGeom>
            <a:noFill/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248" y="3216"/>
              <a:ext cx="1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sz="2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Atom / Molecule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40" y="1242"/>
              <a:ext cx="612" cy="2368"/>
              <a:chOff x="540" y="1242"/>
              <a:chExt cx="612" cy="2368"/>
            </a:xfrm>
          </p:grpSpPr>
          <p:sp>
            <p:nvSpPr>
              <p:cNvPr id="26630" name="AutoShape 6"/>
              <p:cNvSpPr>
                <a:spLocks noChangeArrowheads="1"/>
              </p:cNvSpPr>
              <p:nvPr/>
            </p:nvSpPr>
            <p:spPr bwMode="auto">
              <a:xfrm>
                <a:off x="768" y="1593"/>
                <a:ext cx="192" cy="1623"/>
              </a:xfrm>
              <a:prstGeom prst="upArrow">
                <a:avLst>
                  <a:gd name="adj1" fmla="val 50000"/>
                  <a:gd name="adj2" fmla="val 211328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31" name="Text Box 7"/>
              <p:cNvSpPr txBox="1">
                <a:spLocks noChangeArrowheads="1"/>
              </p:cNvSpPr>
              <p:nvPr/>
            </p:nvSpPr>
            <p:spPr bwMode="auto">
              <a:xfrm>
                <a:off x="540" y="3168"/>
                <a:ext cx="61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Electric</a:t>
                </a:r>
              </a:p>
              <a:p>
                <a:pPr algn="ctr"/>
                <a:r>
                  <a:rPr lang="en-GB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Field</a:t>
                </a:r>
              </a:p>
            </p:txBody>
          </p:sp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614" y="1242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800" b="1" u="sng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</p:grpSp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xfrm>
            <a:off x="-25400" y="-246063"/>
            <a:ext cx="9258300" cy="1143001"/>
          </a:xfrm>
          <a:noFill/>
          <a:ln/>
        </p:spPr>
        <p:txBody>
          <a:bodyPr/>
          <a:lstStyle/>
          <a:p>
            <a:r>
              <a:rPr lang="en-GB" sz="3600" dirty="0" smtClean="0">
                <a:solidFill>
                  <a:srgbClr val="0000CC"/>
                </a:solidFill>
              </a:rPr>
              <a:t>Using atoms </a:t>
            </a:r>
            <a:r>
              <a:rPr lang="en-GB" sz="3600" dirty="0">
                <a:solidFill>
                  <a:srgbClr val="0000CC"/>
                </a:solidFill>
              </a:rPr>
              <a:t>&amp; molecules to measure </a:t>
            </a:r>
            <a:r>
              <a:rPr lang="en-GB" sz="3600" dirty="0" smtClean="0">
                <a:solidFill>
                  <a:srgbClr val="0000CC"/>
                </a:solidFill>
              </a:rPr>
              <a:t>d</a:t>
            </a:r>
            <a:r>
              <a:rPr lang="en-GB" sz="3600" baseline="-25000" dirty="0" smtClean="0">
                <a:solidFill>
                  <a:srgbClr val="0000CC"/>
                </a:solidFill>
              </a:rPr>
              <a:t>e</a:t>
            </a:r>
            <a:endParaRPr lang="en-GB" sz="3600" dirty="0">
              <a:solidFill>
                <a:srgbClr val="0000CC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07904" y="2996952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CC"/>
                </a:solidFill>
              </a:rPr>
              <a:t>Interaction energy =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00CC"/>
                </a:solidFill>
              </a:rPr>
              <a:t>-</a:t>
            </a:r>
            <a:r>
              <a:rPr lang="en-GB" sz="2400" dirty="0"/>
              <a:t> </a:t>
            </a:r>
            <a:r>
              <a:rPr lang="en-GB" sz="2400" b="1" u="sng" dirty="0">
                <a:solidFill>
                  <a:srgbClr val="0000CC"/>
                </a:solidFill>
              </a:rPr>
              <a:t>d</a:t>
            </a:r>
            <a:r>
              <a:rPr lang="en-GB" sz="2400" baseline="-25000" dirty="0">
                <a:solidFill>
                  <a:srgbClr val="0000CC"/>
                </a:solidFill>
              </a:rPr>
              <a:t>e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.</a:t>
            </a:r>
            <a:r>
              <a:rPr lang="en-GB" sz="2400" b="1" u="sng" dirty="0" err="1" smtClean="0">
                <a:solidFill>
                  <a:srgbClr val="0000CC"/>
                </a:solidFill>
              </a:rPr>
              <a:t>E</a:t>
            </a:r>
            <a:r>
              <a:rPr lang="en-GB" sz="2400" baseline="-25000" dirty="0" err="1" smtClean="0">
                <a:solidFill>
                  <a:srgbClr val="0000CC"/>
                </a:solidFill>
              </a:rPr>
              <a:t>eff</a:t>
            </a:r>
            <a:endParaRPr lang="en-GB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025900" y="4276725"/>
            <a:ext cx="4927600" cy="2489200"/>
            <a:chOff x="2536" y="2694"/>
            <a:chExt cx="3104" cy="1568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536" y="2694"/>
              <a:ext cx="2842" cy="1066"/>
              <a:chOff x="2640" y="2688"/>
              <a:chExt cx="2842" cy="1066"/>
            </a:xfrm>
          </p:grpSpPr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3504" y="2688"/>
                <a:ext cx="8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24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eff</a:t>
                </a:r>
                <a:r>
                  <a:rPr lang="en-GB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GB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GB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26646" name="Text Box 22"/>
              <p:cNvSpPr txBox="1">
                <a:spLocks noChangeArrowheads="1"/>
              </p:cNvSpPr>
              <p:nvPr/>
            </p:nvSpPr>
            <p:spPr bwMode="auto">
              <a:xfrm>
                <a:off x="2640" y="3312"/>
                <a:ext cx="14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Structure dependent, ~ 10 (Z/80)</a:t>
                </a:r>
                <a:r>
                  <a:rPr lang="en-GB" sz="2000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GV/cm</a:t>
                </a:r>
              </a:p>
            </p:txBody>
          </p:sp>
          <p:sp>
            <p:nvSpPr>
              <p:cNvPr id="26647" name="Text Box 23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116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Polarization factor</a:t>
                </a: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 flipV="1">
                <a:off x="3552" y="2928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 flipH="1" flipV="1">
                <a:off x="4272" y="29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3480" y="3896"/>
              <a:ext cx="21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3333FF"/>
                  </a:solidFill>
                </a:rPr>
                <a:t>For more details, see E. A. Hinds, Physica Scripta T70, 34 (1997)</a:t>
              </a:r>
              <a:endParaRPr lang="en-US" sz="1600">
                <a:solidFill>
                  <a:srgbClr val="3333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9286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333CC"/>
                </a:solidFill>
              </a:rPr>
              <a:t>For a free electron in an applied field </a:t>
            </a:r>
            <a:r>
              <a:rPr lang="en-GB" sz="2000" b="1" u="sng" dirty="0" smtClean="0">
                <a:solidFill>
                  <a:srgbClr val="3333CC"/>
                </a:solidFill>
              </a:rPr>
              <a:t>E</a:t>
            </a:r>
            <a:r>
              <a:rPr lang="en-GB" sz="2000" dirty="0" smtClean="0">
                <a:solidFill>
                  <a:srgbClr val="3333CC"/>
                </a:solidFill>
              </a:rPr>
              <a:t>, expect an interaction energy -</a:t>
            </a:r>
            <a:r>
              <a:rPr lang="en-GB" sz="2000" b="1" u="sng" dirty="0" err="1" smtClean="0">
                <a:solidFill>
                  <a:srgbClr val="3333CC"/>
                </a:solidFill>
              </a:rPr>
              <a:t>d</a:t>
            </a:r>
            <a:r>
              <a:rPr lang="en-GB" sz="2000" b="1" baseline="-25000" dirty="0" err="1" smtClean="0">
                <a:solidFill>
                  <a:srgbClr val="3333CC"/>
                </a:solidFill>
              </a:rPr>
              <a:t>e</a:t>
            </a:r>
            <a:r>
              <a:rPr lang="en-GB" sz="2000" b="1" dirty="0" err="1" smtClean="0">
                <a:solidFill>
                  <a:srgbClr val="3333CC"/>
                </a:solidFill>
              </a:rPr>
              <a:t>.</a:t>
            </a:r>
            <a:r>
              <a:rPr lang="en-GB" sz="2000" b="1" u="sng" dirty="0" err="1" smtClean="0">
                <a:solidFill>
                  <a:srgbClr val="3333CC"/>
                </a:solidFill>
              </a:rPr>
              <a:t>E</a:t>
            </a:r>
            <a:endParaRPr lang="en-GB" sz="2000" b="1" u="sng" dirty="0" smtClean="0">
              <a:solidFill>
                <a:srgbClr val="3333CC"/>
              </a:solidFill>
            </a:endParaRPr>
          </a:p>
          <a:p>
            <a:pPr algn="ctr"/>
            <a:r>
              <a:rPr lang="en-GB" sz="2000" dirty="0" smtClean="0">
                <a:solidFill>
                  <a:srgbClr val="3333CC"/>
                </a:solidFill>
                <a:cs typeface="Times New Roman" pitchFamily="18" charset="0"/>
              </a:rPr>
              <a:t>N.B. Analogous to interaction of magnetic dipole moment with a magnetic field, -</a:t>
            </a:r>
            <a:r>
              <a:rPr lang="en-GB" sz="2000" u="sng" dirty="0" smtClean="0">
                <a:solidFill>
                  <a:srgbClr val="3333CC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000" dirty="0" smtClean="0">
                <a:solidFill>
                  <a:srgbClr val="3333CC"/>
                </a:solidFill>
                <a:cs typeface="Times New Roman" pitchFamily="18" charset="0"/>
              </a:rPr>
              <a:t> . </a:t>
            </a:r>
            <a:r>
              <a:rPr lang="en-GB" sz="2000" u="sng" dirty="0" smtClean="0">
                <a:solidFill>
                  <a:srgbClr val="3333CC"/>
                </a:solidFill>
                <a:cs typeface="Times New Roman" pitchFamily="18" charset="0"/>
              </a:rPr>
              <a:t>B</a:t>
            </a:r>
          </a:p>
          <a:p>
            <a:pPr algn="ctr"/>
            <a:endParaRPr lang="en-GB" sz="2000" b="1" u="sng" dirty="0">
              <a:solidFill>
                <a:srgbClr val="33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144000" cy="838200"/>
          </a:xfrm>
          <a:noFill/>
          <a:ln/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Ground state </a:t>
            </a:r>
            <a:r>
              <a:rPr lang="en-GB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YbF</a:t>
            </a:r>
            <a:endParaRPr lang="en-GB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2138104"/>
            <a:ext cx="3925888" cy="1330325"/>
            <a:chOff x="912" y="2006"/>
            <a:chExt cx="2473" cy="838"/>
          </a:xfrm>
        </p:grpSpPr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3024" y="2265"/>
              <a:ext cx="96" cy="183"/>
            </a:xfrm>
            <a:prstGeom prst="upArrow">
              <a:avLst>
                <a:gd name="adj1" fmla="val 50000"/>
                <a:gd name="adj2" fmla="val 47656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 flipV="1">
              <a:off x="1152" y="2448"/>
              <a:ext cx="96" cy="183"/>
            </a:xfrm>
            <a:prstGeom prst="upArrow">
              <a:avLst>
                <a:gd name="adj1" fmla="val 50000"/>
                <a:gd name="adj2" fmla="val 47656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912" y="2592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-d</a:t>
              </a:r>
              <a:r>
                <a:rPr lang="en-GB" sz="2000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000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eff</a:t>
              </a:r>
              <a:endParaRPr lang="en-GB" sz="20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883" y="2006"/>
              <a:ext cx="50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GB" sz="2000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000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eff</a:t>
              </a:r>
              <a:endParaRPr lang="en-GB" sz="20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74750" y="2366704"/>
            <a:ext cx="7689850" cy="2454275"/>
            <a:chOff x="740" y="2150"/>
            <a:chExt cx="4844" cy="154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740" y="2150"/>
              <a:ext cx="4844" cy="1546"/>
              <a:chOff x="740" y="2150"/>
              <a:chExt cx="4844" cy="1546"/>
            </a:xfrm>
          </p:grpSpPr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3760" y="2774"/>
                <a:ext cx="1824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00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GB" sz="20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GB" sz="2000">
                    <a:latin typeface="Symbol" pitchFamily="18" charset="2"/>
                    <a:cs typeface="Times New Roman" pitchFamily="18" charset="0"/>
                  </a:rPr>
                  <a:t>S</a:t>
                </a:r>
                <a:r>
                  <a:rPr lang="en-GB" sz="2000" baseline="3000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GB" sz="200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GB" sz="2000">
                    <a:latin typeface="Symbol" pitchFamily="18" charset="2"/>
                    <a:cs typeface="Times New Roman" pitchFamily="18" charset="0"/>
                  </a:rPr>
                  <a:t>n</a:t>
                </a:r>
                <a:r>
                  <a:rPr lang="en-GB" sz="2000">
                    <a:latin typeface="Times New Roman" pitchFamily="18" charset="0"/>
                    <a:cs typeface="Times New Roman" pitchFamily="18" charset="0"/>
                  </a:rPr>
                  <a:t> = 0, N = 0)</a:t>
                </a:r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1152" y="2444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2640" y="2444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3" name="Line 13"/>
              <p:cNvSpPr>
                <a:spLocks noChangeShapeType="1"/>
              </p:cNvSpPr>
              <p:nvPr/>
            </p:nvSpPr>
            <p:spPr bwMode="auto">
              <a:xfrm>
                <a:off x="1896" y="352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4" name="Text Box 14"/>
              <p:cNvSpPr txBox="1">
                <a:spLocks noChangeArrowheads="1"/>
              </p:cNvSpPr>
              <p:nvPr/>
            </p:nvSpPr>
            <p:spPr bwMode="auto">
              <a:xfrm>
                <a:off x="1288" y="2150"/>
                <a:ext cx="289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i="1">
                    <a:latin typeface="Times New Roman" pitchFamily="18" charset="0"/>
                    <a:cs typeface="Times New Roman" pitchFamily="18" charset="0"/>
                  </a:rPr>
                  <a:t> -1</a:t>
                </a:r>
              </a:p>
            </p:txBody>
          </p:sp>
          <p:sp>
            <p:nvSpPr>
              <p:cNvPr id="30735" name="Text Box 15"/>
              <p:cNvSpPr txBox="1">
                <a:spLocks noChangeArrowheads="1"/>
              </p:cNvSpPr>
              <p:nvPr/>
            </p:nvSpPr>
            <p:spPr bwMode="auto">
              <a:xfrm>
                <a:off x="2672" y="2150"/>
                <a:ext cx="304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i="1">
                    <a:latin typeface="Times New Roman" pitchFamily="18" charset="0"/>
                    <a:cs typeface="Times New Roman" pitchFamily="18" charset="0"/>
                  </a:rPr>
                  <a:t>+1</a:t>
                </a:r>
              </a:p>
            </p:txBody>
          </p:sp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1982" y="2150"/>
                <a:ext cx="267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i="1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30737" name="Text Box 17"/>
              <p:cNvSpPr txBox="1">
                <a:spLocks noChangeArrowheads="1"/>
              </p:cNvSpPr>
              <p:nvPr/>
            </p:nvSpPr>
            <p:spPr bwMode="auto">
              <a:xfrm>
                <a:off x="3120" y="2294"/>
                <a:ext cx="720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000">
                    <a:latin typeface="Times New Roman" pitchFamily="18" charset="0"/>
                    <a:cs typeface="Times New Roman" pitchFamily="18" charset="0"/>
                  </a:rPr>
                  <a:t>F = 1</a:t>
                </a:r>
              </a:p>
            </p:txBody>
          </p:sp>
          <p:sp>
            <p:nvSpPr>
              <p:cNvPr id="30738" name="Text Box 18"/>
              <p:cNvSpPr txBox="1">
                <a:spLocks noChangeArrowheads="1"/>
              </p:cNvSpPr>
              <p:nvPr/>
            </p:nvSpPr>
            <p:spPr bwMode="auto">
              <a:xfrm>
                <a:off x="3072" y="3446"/>
                <a:ext cx="816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000">
                    <a:latin typeface="Times New Roman" pitchFamily="18" charset="0"/>
                    <a:cs typeface="Times New Roman" pitchFamily="18" charset="0"/>
                  </a:rPr>
                  <a:t>F = 0</a:t>
                </a:r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896" y="2544"/>
                <a:ext cx="864" cy="909"/>
                <a:chOff x="2896" y="2274"/>
                <a:chExt cx="864" cy="1019"/>
              </a:xfrm>
            </p:grpSpPr>
            <p:sp>
              <p:nvSpPr>
                <p:cNvPr id="30740" name="Line 20"/>
                <p:cNvSpPr>
                  <a:spLocks noChangeShapeType="1"/>
                </p:cNvSpPr>
                <p:nvPr/>
              </p:nvSpPr>
              <p:spPr bwMode="auto">
                <a:xfrm>
                  <a:off x="3328" y="2274"/>
                  <a:ext cx="0" cy="1019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96" y="2659"/>
                  <a:ext cx="864" cy="2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sz="20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170 MHz</a:t>
                  </a:r>
                </a:p>
              </p:txBody>
            </p:sp>
          </p:grpSp>
          <p:sp>
            <p:nvSpPr>
              <p:cNvPr id="30742" name="AutoShape 22"/>
              <p:cNvSpPr>
                <a:spLocks/>
              </p:cNvSpPr>
              <p:nvPr/>
            </p:nvSpPr>
            <p:spPr bwMode="auto">
              <a:xfrm>
                <a:off x="3760" y="2302"/>
                <a:ext cx="123" cy="1218"/>
              </a:xfrm>
              <a:prstGeom prst="rightBrace">
                <a:avLst>
                  <a:gd name="adj1" fmla="val 82520"/>
                  <a:gd name="adj2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743" name="Text Box 23"/>
              <p:cNvSpPr txBox="1">
                <a:spLocks noChangeArrowheads="1"/>
              </p:cNvSpPr>
              <p:nvPr/>
            </p:nvSpPr>
            <p:spPr bwMode="auto">
              <a:xfrm>
                <a:off x="740" y="2150"/>
                <a:ext cx="3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GB" sz="2000" baseline="-2500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</p:grp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1896" y="244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47650" y="1747579"/>
            <a:ext cx="3638550" cy="3759200"/>
            <a:chOff x="156" y="1760"/>
            <a:chExt cx="2292" cy="2368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56" y="1760"/>
              <a:ext cx="2220" cy="2368"/>
              <a:chOff x="156" y="1760"/>
              <a:chExt cx="2220" cy="2368"/>
            </a:xfrm>
          </p:grpSpPr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>
                <a:off x="1896" y="2640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156" y="1760"/>
                <a:ext cx="612" cy="2368"/>
                <a:chOff x="540" y="1242"/>
                <a:chExt cx="612" cy="2368"/>
              </a:xfrm>
            </p:grpSpPr>
            <p:sp>
              <p:nvSpPr>
                <p:cNvPr id="30749" name="AutoShape 29"/>
                <p:cNvSpPr>
                  <a:spLocks noChangeArrowheads="1"/>
                </p:cNvSpPr>
                <p:nvPr/>
              </p:nvSpPr>
              <p:spPr bwMode="auto">
                <a:xfrm>
                  <a:off x="768" y="1593"/>
                  <a:ext cx="192" cy="1623"/>
                </a:xfrm>
                <a:prstGeom prst="upArrow">
                  <a:avLst>
                    <a:gd name="adj1" fmla="val 50000"/>
                    <a:gd name="adj2" fmla="val 211328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40" y="3168"/>
                  <a:ext cx="61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2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Electric</a:t>
                  </a:r>
                </a:p>
                <a:p>
                  <a:pPr algn="ctr"/>
                  <a:r>
                    <a:rPr lang="en-GB" sz="2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Field</a:t>
                  </a:r>
                </a:p>
              </p:txBody>
            </p:sp>
            <p:sp>
              <p:nvSpPr>
                <p:cNvPr id="3075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14" y="1242"/>
                  <a:ext cx="26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800" b="1" u="sng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</p:grpSp>
        </p:grp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1776" y="2400"/>
              <a:ext cx="672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862256" y="5677156"/>
            <a:ext cx="7727952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 measure the splitting </a:t>
            </a:r>
            <a:r>
              <a:rPr lang="en-GB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GB" sz="20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0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GB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between </a:t>
            </a:r>
            <a:r>
              <a: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M</a:t>
            </a:r>
            <a:r>
              <a:rPr lang="en-GB" sz="20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+1 and M</a:t>
            </a:r>
            <a:r>
              <a:rPr lang="en-GB" sz="20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-1 levels</a:t>
            </a:r>
          </a:p>
        </p:txBody>
      </p:sp>
    </p:spTree>
    <p:extLst>
      <p:ext uri="{BB962C8B-B14F-4D97-AF65-F5344CB8AC3E}">
        <p14:creationId xmlns:p14="http://schemas.microsoft.com/office/powerpoint/2010/main" val="1069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Rectangle 2856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4" name="Rectangle 2853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3" name="Rectangle 285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4738" name="Picture 2" descr="EdmSchematic1"/>
          <p:cNvPicPr>
            <a:picLocks noChangeAspect="1" noChangeArrowheads="1"/>
          </p:cNvPicPr>
          <p:nvPr/>
        </p:nvPicPr>
        <p:blipFill>
          <a:blip r:embed="rId2" cstate="print">
            <a:lum bright="20000" contrast="60000"/>
          </a:blip>
          <a:srcRect t="22958"/>
          <a:stretch>
            <a:fillRect/>
          </a:stretch>
        </p:blipFill>
        <p:spPr bwMode="auto">
          <a:xfrm>
            <a:off x="15875" y="603250"/>
            <a:ext cx="91059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9" name="Picture 3" descr="EdmSchematic2"/>
          <p:cNvPicPr>
            <a:picLocks noChangeAspect="1" noChangeArrowheads="1"/>
          </p:cNvPicPr>
          <p:nvPr/>
        </p:nvPicPr>
        <p:blipFill>
          <a:blip r:embed="rId3" cstate="print">
            <a:lum bright="20000" contrast="60000"/>
          </a:blip>
          <a:srcRect t="23141" b="25111"/>
          <a:stretch>
            <a:fillRect/>
          </a:stretch>
        </p:blipFill>
        <p:spPr bwMode="auto">
          <a:xfrm>
            <a:off x="19050" y="615950"/>
            <a:ext cx="91059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25757" y="-90153"/>
            <a:ext cx="8860666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GB" sz="3600" dirty="0" smtClean="0">
                <a:solidFill>
                  <a:srgbClr val="00FFFF"/>
                </a:solidFill>
              </a:rPr>
              <a:t>Measurement scheme – a spin interferometer</a:t>
            </a:r>
            <a:endParaRPr lang="en-GB" sz="3600" dirty="0">
              <a:solidFill>
                <a:srgbClr val="00FFFF"/>
              </a:solidFill>
            </a:endParaRP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1220788" y="1925638"/>
            <a:ext cx="147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GB" sz="2000">
                <a:cs typeface="Times New Roman" pitchFamily="18" charset="0"/>
              </a:rPr>
              <a:t>Pulsed YbF</a:t>
            </a:r>
          </a:p>
          <a:p>
            <a:pPr algn="r" eaLnBrk="1" hangingPunct="1"/>
            <a:r>
              <a:rPr lang="en-GB" sz="2000">
                <a:cs typeface="Times New Roman" pitchFamily="18" charset="0"/>
              </a:rPr>
              <a:t> beam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2692400" y="3217863"/>
            <a:ext cx="1900238" cy="701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FF00"/>
                </a:solidFill>
              </a:rPr>
              <a:t>Pump</a:t>
            </a:r>
          </a:p>
          <a:p>
            <a:r>
              <a:rPr lang="en-GB" sz="2000">
                <a:solidFill>
                  <a:srgbClr val="00FF00"/>
                </a:solidFill>
              </a:rPr>
              <a:t>A-X Q(0) F=1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05638" y="336550"/>
            <a:ext cx="1930400" cy="2357438"/>
            <a:chOff x="4422" y="1162"/>
            <a:chExt cx="1216" cy="1485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4422" y="2205"/>
              <a:ext cx="1216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sz="2000" dirty="0">
                  <a:solidFill>
                    <a:srgbClr val="00FF00"/>
                  </a:solidFill>
                </a:rPr>
                <a:t>Probe</a:t>
              </a:r>
            </a:p>
            <a:p>
              <a:pPr algn="r"/>
              <a:r>
                <a:rPr lang="en-GB" sz="2000" dirty="0">
                  <a:solidFill>
                    <a:srgbClr val="00FF00"/>
                  </a:solidFill>
                </a:rPr>
                <a:t>A-X Q(0) </a:t>
              </a:r>
              <a:r>
                <a:rPr lang="en-GB" sz="2000" dirty="0" smtClean="0">
                  <a:solidFill>
                    <a:srgbClr val="00FF00"/>
                  </a:solidFill>
                </a:rPr>
                <a:t>F=0</a:t>
              </a:r>
              <a:endParaRPr lang="en-GB" sz="2000" dirty="0">
                <a:solidFill>
                  <a:srgbClr val="00FF00"/>
                </a:solidFill>
              </a:endParaRPr>
            </a:p>
          </p:txBody>
        </p:sp>
        <p:sp>
          <p:nvSpPr>
            <p:cNvPr id="244747" name="Text Box 11"/>
            <p:cNvSpPr txBox="1">
              <a:spLocks noChangeArrowheads="1"/>
            </p:cNvSpPr>
            <p:nvPr/>
          </p:nvSpPr>
          <p:spPr bwMode="auto">
            <a:xfrm>
              <a:off x="4785" y="1162"/>
              <a:ext cx="44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0066FF"/>
                  </a:solidFill>
                </a:rPr>
                <a:t>PMT</a:t>
              </a:r>
            </a:p>
          </p:txBody>
        </p:sp>
      </p:grpSp>
      <p:sp>
        <p:nvSpPr>
          <p:cNvPr id="303250" name="Text Box 4242"/>
          <p:cNvSpPr txBox="1">
            <a:spLocks noChangeArrowheads="1"/>
          </p:cNvSpPr>
          <p:nvPr/>
        </p:nvSpPr>
        <p:spPr bwMode="auto">
          <a:xfrm rot="-826649">
            <a:off x="6899275" y="1550988"/>
            <a:ext cx="1189038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3K beam</a:t>
            </a:r>
            <a:endParaRPr lang="en-US" sz="2000"/>
          </a:p>
        </p:txBody>
      </p:sp>
      <p:sp>
        <p:nvSpPr>
          <p:cNvPr id="244781" name="Line 45"/>
          <p:cNvSpPr>
            <a:spLocks noChangeShapeType="1"/>
          </p:cNvSpPr>
          <p:nvPr/>
        </p:nvSpPr>
        <p:spPr bwMode="auto">
          <a:xfrm>
            <a:off x="5400675" y="2640013"/>
            <a:ext cx="0" cy="7270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" name="Group 1469"/>
          <p:cNvGrpSpPr>
            <a:grpSpLocks/>
          </p:cNvGrpSpPr>
          <p:nvPr/>
        </p:nvGrpSpPr>
        <p:grpSpPr bwMode="auto">
          <a:xfrm>
            <a:off x="1481138" y="4672013"/>
            <a:ext cx="2601912" cy="1284287"/>
            <a:chOff x="705" y="1679"/>
            <a:chExt cx="1639" cy="809"/>
          </a:xfrm>
        </p:grpSpPr>
        <p:sp>
          <p:nvSpPr>
            <p:cNvPr id="299454" name="Rectangle 1470"/>
            <p:cNvSpPr>
              <a:spLocks noChangeArrowheads="1"/>
            </p:cNvSpPr>
            <p:nvPr/>
          </p:nvSpPr>
          <p:spPr bwMode="auto">
            <a:xfrm>
              <a:off x="1277" y="1796"/>
              <a:ext cx="350" cy="1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55" name="Rectangle 1471"/>
            <p:cNvSpPr>
              <a:spLocks noChangeArrowheads="1"/>
            </p:cNvSpPr>
            <p:nvPr/>
          </p:nvSpPr>
          <p:spPr bwMode="auto">
            <a:xfrm>
              <a:off x="1994" y="1796"/>
              <a:ext cx="350" cy="1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56" name="Rectangle 1472"/>
            <p:cNvSpPr>
              <a:spLocks noChangeArrowheads="1"/>
            </p:cNvSpPr>
            <p:nvPr/>
          </p:nvSpPr>
          <p:spPr bwMode="auto">
            <a:xfrm>
              <a:off x="1685" y="1852"/>
              <a:ext cx="237" cy="13"/>
            </a:xfrm>
            <a:prstGeom prst="rect">
              <a:avLst/>
            </a:prstGeom>
            <a:solidFill>
              <a:srgbClr val="61A12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57" name="Rectangle 1473"/>
            <p:cNvSpPr>
              <a:spLocks noChangeArrowheads="1"/>
            </p:cNvSpPr>
            <p:nvPr/>
          </p:nvSpPr>
          <p:spPr bwMode="auto">
            <a:xfrm>
              <a:off x="1685" y="2344"/>
              <a:ext cx="237" cy="1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58" name="Text Box 1474"/>
            <p:cNvSpPr txBox="1">
              <a:spLocks noChangeArrowheads="1"/>
            </p:cNvSpPr>
            <p:nvPr/>
          </p:nvSpPr>
          <p:spPr bwMode="auto">
            <a:xfrm>
              <a:off x="705" y="1679"/>
              <a:ext cx="3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r>
                <a:rPr lang="en-GB" sz="2200">
                  <a:solidFill>
                    <a:srgbClr val="CCFFFF"/>
                  </a:solidFill>
                </a:rPr>
                <a:t>F=1</a:t>
              </a:r>
            </a:p>
          </p:txBody>
        </p:sp>
        <p:sp>
          <p:nvSpPr>
            <p:cNvPr id="299459" name="Text Box 1475"/>
            <p:cNvSpPr txBox="1">
              <a:spLocks noChangeArrowheads="1"/>
            </p:cNvSpPr>
            <p:nvPr/>
          </p:nvSpPr>
          <p:spPr bwMode="auto">
            <a:xfrm>
              <a:off x="946" y="2219"/>
              <a:ext cx="4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r>
                <a:rPr lang="en-GB" sz="2200">
                  <a:solidFill>
                    <a:srgbClr val="CCFFFF"/>
                  </a:solidFill>
                </a:rPr>
                <a:t>F=0</a:t>
              </a:r>
            </a:p>
          </p:txBody>
        </p:sp>
      </p:grpSp>
      <p:sp>
        <p:nvSpPr>
          <p:cNvPr id="299460" name="Rectangle 1476"/>
          <p:cNvSpPr>
            <a:spLocks noChangeArrowheads="1"/>
          </p:cNvSpPr>
          <p:nvPr/>
        </p:nvSpPr>
        <p:spPr bwMode="auto">
          <a:xfrm>
            <a:off x="3479800" y="4618038"/>
            <a:ext cx="228600" cy="76200"/>
          </a:xfrm>
          <a:prstGeom prst="rect">
            <a:avLst/>
          </a:prstGeom>
          <a:solidFill>
            <a:srgbClr val="000000"/>
          </a:solidFill>
          <a:ln w="63500">
            <a:solidFill>
              <a:srgbClr val="000000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1477"/>
          <p:cNvGrpSpPr>
            <a:grpSpLocks/>
          </p:cNvGrpSpPr>
          <p:nvPr/>
        </p:nvGrpSpPr>
        <p:grpSpPr bwMode="auto">
          <a:xfrm>
            <a:off x="3105150" y="4841875"/>
            <a:ext cx="225425" cy="223838"/>
            <a:chOff x="4073" y="1787"/>
            <a:chExt cx="142" cy="141"/>
          </a:xfrm>
        </p:grpSpPr>
        <p:sp>
          <p:nvSpPr>
            <p:cNvPr id="299462" name="Rectangle 1478"/>
            <p:cNvSpPr>
              <a:spLocks noChangeArrowheads="1"/>
            </p:cNvSpPr>
            <p:nvPr/>
          </p:nvSpPr>
          <p:spPr bwMode="auto">
            <a:xfrm>
              <a:off x="4139" y="1787"/>
              <a:ext cx="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3" name="Rectangle 1479"/>
            <p:cNvSpPr>
              <a:spLocks noChangeArrowheads="1"/>
            </p:cNvSpPr>
            <p:nvPr/>
          </p:nvSpPr>
          <p:spPr bwMode="auto">
            <a:xfrm>
              <a:off x="4139" y="1787"/>
              <a:ext cx="6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4" name="Rectangle 1480"/>
            <p:cNvSpPr>
              <a:spLocks noChangeArrowheads="1"/>
            </p:cNvSpPr>
            <p:nvPr/>
          </p:nvSpPr>
          <p:spPr bwMode="auto">
            <a:xfrm>
              <a:off x="4134" y="1788"/>
              <a:ext cx="1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5" name="Rectangle 1481"/>
            <p:cNvSpPr>
              <a:spLocks noChangeArrowheads="1"/>
            </p:cNvSpPr>
            <p:nvPr/>
          </p:nvSpPr>
          <p:spPr bwMode="auto">
            <a:xfrm>
              <a:off x="4134" y="1788"/>
              <a:ext cx="11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6" name="Rectangle 1482"/>
            <p:cNvSpPr>
              <a:spLocks noChangeArrowheads="1"/>
            </p:cNvSpPr>
            <p:nvPr/>
          </p:nvSpPr>
          <p:spPr bwMode="auto">
            <a:xfrm>
              <a:off x="4128" y="1788"/>
              <a:ext cx="3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7" name="Rectangle 1483"/>
            <p:cNvSpPr>
              <a:spLocks noChangeArrowheads="1"/>
            </p:cNvSpPr>
            <p:nvPr/>
          </p:nvSpPr>
          <p:spPr bwMode="auto">
            <a:xfrm>
              <a:off x="4128" y="1788"/>
              <a:ext cx="18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8" name="Rectangle 1484"/>
            <p:cNvSpPr>
              <a:spLocks noChangeArrowheads="1"/>
            </p:cNvSpPr>
            <p:nvPr/>
          </p:nvSpPr>
          <p:spPr bwMode="auto">
            <a:xfrm>
              <a:off x="4126" y="1789"/>
              <a:ext cx="35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9" name="Rectangle 1485"/>
            <p:cNvSpPr>
              <a:spLocks noChangeArrowheads="1"/>
            </p:cNvSpPr>
            <p:nvPr/>
          </p:nvSpPr>
          <p:spPr bwMode="auto">
            <a:xfrm>
              <a:off x="4126" y="1789"/>
              <a:ext cx="20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0" name="Rectangle 1486"/>
            <p:cNvSpPr>
              <a:spLocks noChangeArrowheads="1"/>
            </p:cNvSpPr>
            <p:nvPr/>
          </p:nvSpPr>
          <p:spPr bwMode="auto">
            <a:xfrm>
              <a:off x="4125" y="1790"/>
              <a:ext cx="37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1" name="Rectangle 1487"/>
            <p:cNvSpPr>
              <a:spLocks noChangeArrowheads="1"/>
            </p:cNvSpPr>
            <p:nvPr/>
          </p:nvSpPr>
          <p:spPr bwMode="auto">
            <a:xfrm>
              <a:off x="4125" y="1790"/>
              <a:ext cx="22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2" name="Rectangle 1488"/>
            <p:cNvSpPr>
              <a:spLocks noChangeArrowheads="1"/>
            </p:cNvSpPr>
            <p:nvPr/>
          </p:nvSpPr>
          <p:spPr bwMode="auto">
            <a:xfrm>
              <a:off x="4123" y="1790"/>
              <a:ext cx="4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3" name="Rectangle 1489"/>
            <p:cNvSpPr>
              <a:spLocks noChangeArrowheads="1"/>
            </p:cNvSpPr>
            <p:nvPr/>
          </p:nvSpPr>
          <p:spPr bwMode="auto">
            <a:xfrm>
              <a:off x="4123" y="1790"/>
              <a:ext cx="24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4" name="Rectangle 1490"/>
            <p:cNvSpPr>
              <a:spLocks noChangeArrowheads="1"/>
            </p:cNvSpPr>
            <p:nvPr/>
          </p:nvSpPr>
          <p:spPr bwMode="auto">
            <a:xfrm>
              <a:off x="4121" y="1791"/>
              <a:ext cx="45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5" name="Rectangle 1491"/>
            <p:cNvSpPr>
              <a:spLocks noChangeArrowheads="1"/>
            </p:cNvSpPr>
            <p:nvPr/>
          </p:nvSpPr>
          <p:spPr bwMode="auto">
            <a:xfrm>
              <a:off x="4121" y="1791"/>
              <a:ext cx="27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6" name="Rectangle 1492"/>
            <p:cNvSpPr>
              <a:spLocks noChangeArrowheads="1"/>
            </p:cNvSpPr>
            <p:nvPr/>
          </p:nvSpPr>
          <p:spPr bwMode="auto">
            <a:xfrm>
              <a:off x="4119" y="1791"/>
              <a:ext cx="4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7" name="Rectangle 1493"/>
            <p:cNvSpPr>
              <a:spLocks noChangeArrowheads="1"/>
            </p:cNvSpPr>
            <p:nvPr/>
          </p:nvSpPr>
          <p:spPr bwMode="auto">
            <a:xfrm>
              <a:off x="4119" y="1791"/>
              <a:ext cx="29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8" name="Rectangle 1494"/>
            <p:cNvSpPr>
              <a:spLocks noChangeArrowheads="1"/>
            </p:cNvSpPr>
            <p:nvPr/>
          </p:nvSpPr>
          <p:spPr bwMode="auto">
            <a:xfrm>
              <a:off x="4119" y="1791"/>
              <a:ext cx="3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9" name="Rectangle 1495"/>
            <p:cNvSpPr>
              <a:spLocks noChangeArrowheads="1"/>
            </p:cNvSpPr>
            <p:nvPr/>
          </p:nvSpPr>
          <p:spPr bwMode="auto">
            <a:xfrm>
              <a:off x="4118" y="1792"/>
              <a:ext cx="5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0" name="Rectangle 1496"/>
            <p:cNvSpPr>
              <a:spLocks noChangeArrowheads="1"/>
            </p:cNvSpPr>
            <p:nvPr/>
          </p:nvSpPr>
          <p:spPr bwMode="auto">
            <a:xfrm>
              <a:off x="4118" y="1792"/>
              <a:ext cx="30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1" name="Rectangle 1497"/>
            <p:cNvSpPr>
              <a:spLocks noChangeArrowheads="1"/>
            </p:cNvSpPr>
            <p:nvPr/>
          </p:nvSpPr>
          <p:spPr bwMode="auto">
            <a:xfrm>
              <a:off x="4118" y="1792"/>
              <a:ext cx="5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2" name="Rectangle 1498"/>
            <p:cNvSpPr>
              <a:spLocks noChangeArrowheads="1"/>
            </p:cNvSpPr>
            <p:nvPr/>
          </p:nvSpPr>
          <p:spPr bwMode="auto">
            <a:xfrm>
              <a:off x="4116" y="1793"/>
              <a:ext cx="55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3" name="Rectangle 1499"/>
            <p:cNvSpPr>
              <a:spLocks noChangeArrowheads="1"/>
            </p:cNvSpPr>
            <p:nvPr/>
          </p:nvSpPr>
          <p:spPr bwMode="auto">
            <a:xfrm>
              <a:off x="4116" y="1793"/>
              <a:ext cx="54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4" name="Rectangle 1500"/>
            <p:cNvSpPr>
              <a:spLocks noChangeArrowheads="1"/>
            </p:cNvSpPr>
            <p:nvPr/>
          </p:nvSpPr>
          <p:spPr bwMode="auto">
            <a:xfrm>
              <a:off x="4116" y="1793"/>
              <a:ext cx="33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5" name="Rectangle 1501"/>
            <p:cNvSpPr>
              <a:spLocks noChangeArrowheads="1"/>
            </p:cNvSpPr>
            <p:nvPr/>
          </p:nvSpPr>
          <p:spPr bwMode="auto">
            <a:xfrm>
              <a:off x="4116" y="1793"/>
              <a:ext cx="8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6" name="Rectangle 1502"/>
            <p:cNvSpPr>
              <a:spLocks noChangeArrowheads="1"/>
            </p:cNvSpPr>
            <p:nvPr/>
          </p:nvSpPr>
          <p:spPr bwMode="auto">
            <a:xfrm>
              <a:off x="4114" y="1793"/>
              <a:ext cx="59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7" name="Rectangle 1503"/>
            <p:cNvSpPr>
              <a:spLocks noChangeArrowheads="1"/>
            </p:cNvSpPr>
            <p:nvPr/>
          </p:nvSpPr>
          <p:spPr bwMode="auto">
            <a:xfrm>
              <a:off x="4114" y="1793"/>
              <a:ext cx="56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8" name="Rectangle 1504"/>
            <p:cNvSpPr>
              <a:spLocks noChangeArrowheads="1"/>
            </p:cNvSpPr>
            <p:nvPr/>
          </p:nvSpPr>
          <p:spPr bwMode="auto">
            <a:xfrm>
              <a:off x="4114" y="1793"/>
              <a:ext cx="35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9" name="Rectangle 1505"/>
            <p:cNvSpPr>
              <a:spLocks noChangeArrowheads="1"/>
            </p:cNvSpPr>
            <p:nvPr/>
          </p:nvSpPr>
          <p:spPr bwMode="auto">
            <a:xfrm>
              <a:off x="4114" y="1793"/>
              <a:ext cx="11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0" name="Rectangle 1506"/>
            <p:cNvSpPr>
              <a:spLocks noChangeArrowheads="1"/>
            </p:cNvSpPr>
            <p:nvPr/>
          </p:nvSpPr>
          <p:spPr bwMode="auto">
            <a:xfrm>
              <a:off x="4114" y="1794"/>
              <a:ext cx="60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1" name="Rectangle 1507"/>
            <p:cNvSpPr>
              <a:spLocks noChangeArrowheads="1"/>
            </p:cNvSpPr>
            <p:nvPr/>
          </p:nvSpPr>
          <p:spPr bwMode="auto">
            <a:xfrm>
              <a:off x="4114" y="1794"/>
              <a:ext cx="57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2" name="Rectangle 1508"/>
            <p:cNvSpPr>
              <a:spLocks noChangeArrowheads="1"/>
            </p:cNvSpPr>
            <p:nvPr/>
          </p:nvSpPr>
          <p:spPr bwMode="auto">
            <a:xfrm>
              <a:off x="4114" y="1794"/>
              <a:ext cx="36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3" name="Rectangle 1509"/>
            <p:cNvSpPr>
              <a:spLocks noChangeArrowheads="1"/>
            </p:cNvSpPr>
            <p:nvPr/>
          </p:nvSpPr>
          <p:spPr bwMode="auto">
            <a:xfrm>
              <a:off x="4114" y="1794"/>
              <a:ext cx="11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4" name="Rectangle 1510"/>
            <p:cNvSpPr>
              <a:spLocks noChangeArrowheads="1"/>
            </p:cNvSpPr>
            <p:nvPr/>
          </p:nvSpPr>
          <p:spPr bwMode="auto">
            <a:xfrm>
              <a:off x="4112" y="1795"/>
              <a:ext cx="63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5" name="Rectangle 1511"/>
            <p:cNvSpPr>
              <a:spLocks noChangeArrowheads="1"/>
            </p:cNvSpPr>
            <p:nvPr/>
          </p:nvSpPr>
          <p:spPr bwMode="auto">
            <a:xfrm>
              <a:off x="4112" y="1795"/>
              <a:ext cx="5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6" name="Rectangle 1512"/>
            <p:cNvSpPr>
              <a:spLocks noChangeArrowheads="1"/>
            </p:cNvSpPr>
            <p:nvPr/>
          </p:nvSpPr>
          <p:spPr bwMode="auto">
            <a:xfrm>
              <a:off x="4112" y="1795"/>
              <a:ext cx="38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7" name="Rectangle 1513"/>
            <p:cNvSpPr>
              <a:spLocks noChangeArrowheads="1"/>
            </p:cNvSpPr>
            <p:nvPr/>
          </p:nvSpPr>
          <p:spPr bwMode="auto">
            <a:xfrm>
              <a:off x="4112" y="1795"/>
              <a:ext cx="14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8" name="Rectangle 1514"/>
            <p:cNvSpPr>
              <a:spLocks noChangeArrowheads="1"/>
            </p:cNvSpPr>
            <p:nvPr/>
          </p:nvSpPr>
          <p:spPr bwMode="auto">
            <a:xfrm>
              <a:off x="4111" y="1795"/>
              <a:ext cx="65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9" name="Rectangle 1515"/>
            <p:cNvSpPr>
              <a:spLocks noChangeArrowheads="1"/>
            </p:cNvSpPr>
            <p:nvPr/>
          </p:nvSpPr>
          <p:spPr bwMode="auto">
            <a:xfrm>
              <a:off x="4111" y="1795"/>
              <a:ext cx="60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0" name="Rectangle 1516"/>
            <p:cNvSpPr>
              <a:spLocks noChangeArrowheads="1"/>
            </p:cNvSpPr>
            <p:nvPr/>
          </p:nvSpPr>
          <p:spPr bwMode="auto">
            <a:xfrm>
              <a:off x="4111" y="1795"/>
              <a:ext cx="39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1" name="Rectangle 1517"/>
            <p:cNvSpPr>
              <a:spLocks noChangeArrowheads="1"/>
            </p:cNvSpPr>
            <p:nvPr/>
          </p:nvSpPr>
          <p:spPr bwMode="auto">
            <a:xfrm>
              <a:off x="4111" y="1795"/>
              <a:ext cx="16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2" name="Rectangle 1518"/>
            <p:cNvSpPr>
              <a:spLocks noChangeArrowheads="1"/>
            </p:cNvSpPr>
            <p:nvPr/>
          </p:nvSpPr>
          <p:spPr bwMode="auto">
            <a:xfrm>
              <a:off x="4110" y="1796"/>
              <a:ext cx="67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3" name="Rectangle 1519"/>
            <p:cNvSpPr>
              <a:spLocks noChangeArrowheads="1"/>
            </p:cNvSpPr>
            <p:nvPr/>
          </p:nvSpPr>
          <p:spPr bwMode="auto">
            <a:xfrm>
              <a:off x="4110" y="1796"/>
              <a:ext cx="6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4" name="Rectangle 1520"/>
            <p:cNvSpPr>
              <a:spLocks noChangeArrowheads="1"/>
            </p:cNvSpPr>
            <p:nvPr/>
          </p:nvSpPr>
          <p:spPr bwMode="auto">
            <a:xfrm>
              <a:off x="4110" y="1796"/>
              <a:ext cx="40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5" name="Rectangle 1521"/>
            <p:cNvSpPr>
              <a:spLocks noChangeArrowheads="1"/>
            </p:cNvSpPr>
            <p:nvPr/>
          </p:nvSpPr>
          <p:spPr bwMode="auto">
            <a:xfrm>
              <a:off x="4110" y="1796"/>
              <a:ext cx="17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6" name="Rectangle 1522"/>
            <p:cNvSpPr>
              <a:spLocks noChangeArrowheads="1"/>
            </p:cNvSpPr>
            <p:nvPr/>
          </p:nvSpPr>
          <p:spPr bwMode="auto">
            <a:xfrm>
              <a:off x="4109" y="1796"/>
              <a:ext cx="69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7" name="Rectangle 1523"/>
            <p:cNvSpPr>
              <a:spLocks noChangeArrowheads="1"/>
            </p:cNvSpPr>
            <p:nvPr/>
          </p:nvSpPr>
          <p:spPr bwMode="auto">
            <a:xfrm>
              <a:off x="4109" y="1796"/>
              <a:ext cx="62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8" name="Rectangle 1524"/>
            <p:cNvSpPr>
              <a:spLocks noChangeArrowheads="1"/>
            </p:cNvSpPr>
            <p:nvPr/>
          </p:nvSpPr>
          <p:spPr bwMode="auto">
            <a:xfrm>
              <a:off x="4109" y="1796"/>
              <a:ext cx="42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9" name="Rectangle 1525"/>
            <p:cNvSpPr>
              <a:spLocks noChangeArrowheads="1"/>
            </p:cNvSpPr>
            <p:nvPr/>
          </p:nvSpPr>
          <p:spPr bwMode="auto">
            <a:xfrm>
              <a:off x="4109" y="1796"/>
              <a:ext cx="19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0" name="Rectangle 1526"/>
            <p:cNvSpPr>
              <a:spLocks noChangeArrowheads="1"/>
            </p:cNvSpPr>
            <p:nvPr/>
          </p:nvSpPr>
          <p:spPr bwMode="auto">
            <a:xfrm>
              <a:off x="4107" y="1797"/>
              <a:ext cx="72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1" name="Rectangle 1527"/>
            <p:cNvSpPr>
              <a:spLocks noChangeArrowheads="1"/>
            </p:cNvSpPr>
            <p:nvPr/>
          </p:nvSpPr>
          <p:spPr bwMode="auto">
            <a:xfrm>
              <a:off x="4107" y="1797"/>
              <a:ext cx="64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2" name="Rectangle 1528"/>
            <p:cNvSpPr>
              <a:spLocks noChangeArrowheads="1"/>
            </p:cNvSpPr>
            <p:nvPr/>
          </p:nvSpPr>
          <p:spPr bwMode="auto">
            <a:xfrm>
              <a:off x="4107" y="1797"/>
              <a:ext cx="44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3" name="Rectangle 1529"/>
            <p:cNvSpPr>
              <a:spLocks noChangeArrowheads="1"/>
            </p:cNvSpPr>
            <p:nvPr/>
          </p:nvSpPr>
          <p:spPr bwMode="auto">
            <a:xfrm>
              <a:off x="4107" y="1797"/>
              <a:ext cx="22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4" name="Rectangle 1530"/>
            <p:cNvSpPr>
              <a:spLocks noChangeArrowheads="1"/>
            </p:cNvSpPr>
            <p:nvPr/>
          </p:nvSpPr>
          <p:spPr bwMode="auto">
            <a:xfrm>
              <a:off x="4107" y="1798"/>
              <a:ext cx="74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5" name="Rectangle 1531"/>
            <p:cNvSpPr>
              <a:spLocks noChangeArrowheads="1"/>
            </p:cNvSpPr>
            <p:nvPr/>
          </p:nvSpPr>
          <p:spPr bwMode="auto">
            <a:xfrm>
              <a:off x="4107" y="1798"/>
              <a:ext cx="65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6" name="Rectangle 1532"/>
            <p:cNvSpPr>
              <a:spLocks noChangeArrowheads="1"/>
            </p:cNvSpPr>
            <p:nvPr/>
          </p:nvSpPr>
          <p:spPr bwMode="auto">
            <a:xfrm>
              <a:off x="4107" y="1798"/>
              <a:ext cx="44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7" name="Rectangle 1533"/>
            <p:cNvSpPr>
              <a:spLocks noChangeArrowheads="1"/>
            </p:cNvSpPr>
            <p:nvPr/>
          </p:nvSpPr>
          <p:spPr bwMode="auto">
            <a:xfrm>
              <a:off x="4107" y="1798"/>
              <a:ext cx="22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8" name="Rectangle 1534"/>
            <p:cNvSpPr>
              <a:spLocks noChangeArrowheads="1"/>
            </p:cNvSpPr>
            <p:nvPr/>
          </p:nvSpPr>
          <p:spPr bwMode="auto">
            <a:xfrm>
              <a:off x="4106" y="1798"/>
              <a:ext cx="76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9" name="Rectangle 1535"/>
            <p:cNvSpPr>
              <a:spLocks noChangeArrowheads="1"/>
            </p:cNvSpPr>
            <p:nvPr/>
          </p:nvSpPr>
          <p:spPr bwMode="auto">
            <a:xfrm>
              <a:off x="4106" y="1798"/>
              <a:ext cx="66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0" name="Rectangle 1536"/>
            <p:cNvSpPr>
              <a:spLocks noChangeArrowheads="1"/>
            </p:cNvSpPr>
            <p:nvPr/>
          </p:nvSpPr>
          <p:spPr bwMode="auto">
            <a:xfrm>
              <a:off x="4106" y="1798"/>
              <a:ext cx="45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1" name="Rectangle 1537"/>
            <p:cNvSpPr>
              <a:spLocks noChangeArrowheads="1"/>
            </p:cNvSpPr>
            <p:nvPr/>
          </p:nvSpPr>
          <p:spPr bwMode="auto">
            <a:xfrm>
              <a:off x="4106" y="1798"/>
              <a:ext cx="23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2" name="Rectangle 1538"/>
            <p:cNvSpPr>
              <a:spLocks noChangeArrowheads="1"/>
            </p:cNvSpPr>
            <p:nvPr/>
          </p:nvSpPr>
          <p:spPr bwMode="auto">
            <a:xfrm>
              <a:off x="4104" y="1799"/>
              <a:ext cx="79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3" name="Rectangle 1539"/>
            <p:cNvSpPr>
              <a:spLocks noChangeArrowheads="1"/>
            </p:cNvSpPr>
            <p:nvPr/>
          </p:nvSpPr>
          <p:spPr bwMode="auto">
            <a:xfrm>
              <a:off x="4104" y="1799"/>
              <a:ext cx="68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4" name="Rectangle 1540"/>
            <p:cNvSpPr>
              <a:spLocks noChangeArrowheads="1"/>
            </p:cNvSpPr>
            <p:nvPr/>
          </p:nvSpPr>
          <p:spPr bwMode="auto">
            <a:xfrm>
              <a:off x="4104" y="1799"/>
              <a:ext cx="47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5" name="Rectangle 1541"/>
            <p:cNvSpPr>
              <a:spLocks noChangeArrowheads="1"/>
            </p:cNvSpPr>
            <p:nvPr/>
          </p:nvSpPr>
          <p:spPr bwMode="auto">
            <a:xfrm>
              <a:off x="4104" y="1799"/>
              <a:ext cx="26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6" name="Rectangle 1542"/>
            <p:cNvSpPr>
              <a:spLocks noChangeArrowheads="1"/>
            </p:cNvSpPr>
            <p:nvPr/>
          </p:nvSpPr>
          <p:spPr bwMode="auto">
            <a:xfrm>
              <a:off x="4104" y="1799"/>
              <a:ext cx="80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7" name="Rectangle 1543"/>
            <p:cNvSpPr>
              <a:spLocks noChangeArrowheads="1"/>
            </p:cNvSpPr>
            <p:nvPr/>
          </p:nvSpPr>
          <p:spPr bwMode="auto">
            <a:xfrm>
              <a:off x="4104" y="1799"/>
              <a:ext cx="68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8" name="Rectangle 1544"/>
            <p:cNvSpPr>
              <a:spLocks noChangeArrowheads="1"/>
            </p:cNvSpPr>
            <p:nvPr/>
          </p:nvSpPr>
          <p:spPr bwMode="auto">
            <a:xfrm>
              <a:off x="4104" y="1799"/>
              <a:ext cx="48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9" name="Rectangle 1545"/>
            <p:cNvSpPr>
              <a:spLocks noChangeArrowheads="1"/>
            </p:cNvSpPr>
            <p:nvPr/>
          </p:nvSpPr>
          <p:spPr bwMode="auto">
            <a:xfrm>
              <a:off x="4104" y="1799"/>
              <a:ext cx="26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0" name="Rectangle 1546"/>
            <p:cNvSpPr>
              <a:spLocks noChangeArrowheads="1"/>
            </p:cNvSpPr>
            <p:nvPr/>
          </p:nvSpPr>
          <p:spPr bwMode="auto">
            <a:xfrm>
              <a:off x="4103" y="1800"/>
              <a:ext cx="82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1" name="Rectangle 1547"/>
            <p:cNvSpPr>
              <a:spLocks noChangeArrowheads="1"/>
            </p:cNvSpPr>
            <p:nvPr/>
          </p:nvSpPr>
          <p:spPr bwMode="auto">
            <a:xfrm>
              <a:off x="4103" y="1800"/>
              <a:ext cx="70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2" name="Rectangle 1548"/>
            <p:cNvSpPr>
              <a:spLocks noChangeArrowheads="1"/>
            </p:cNvSpPr>
            <p:nvPr/>
          </p:nvSpPr>
          <p:spPr bwMode="auto">
            <a:xfrm>
              <a:off x="4103" y="1800"/>
              <a:ext cx="49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3" name="Rectangle 1549"/>
            <p:cNvSpPr>
              <a:spLocks noChangeArrowheads="1"/>
            </p:cNvSpPr>
            <p:nvPr/>
          </p:nvSpPr>
          <p:spPr bwMode="auto">
            <a:xfrm>
              <a:off x="4103" y="1800"/>
              <a:ext cx="28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4" name="Rectangle 1550"/>
            <p:cNvSpPr>
              <a:spLocks noChangeArrowheads="1"/>
            </p:cNvSpPr>
            <p:nvPr/>
          </p:nvSpPr>
          <p:spPr bwMode="auto">
            <a:xfrm>
              <a:off x="4102" y="1801"/>
              <a:ext cx="84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5" name="Rectangle 1551"/>
            <p:cNvSpPr>
              <a:spLocks noChangeArrowheads="1"/>
            </p:cNvSpPr>
            <p:nvPr/>
          </p:nvSpPr>
          <p:spPr bwMode="auto">
            <a:xfrm>
              <a:off x="4102" y="1801"/>
              <a:ext cx="7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552"/>
            <p:cNvGrpSpPr>
              <a:grpSpLocks/>
            </p:cNvGrpSpPr>
            <p:nvPr/>
          </p:nvGrpSpPr>
          <p:grpSpPr bwMode="auto">
            <a:xfrm>
              <a:off x="4073" y="1801"/>
              <a:ext cx="142" cy="127"/>
              <a:chOff x="4073" y="1801"/>
              <a:chExt cx="142" cy="127"/>
            </a:xfrm>
          </p:grpSpPr>
          <p:grpSp>
            <p:nvGrpSpPr>
              <p:cNvPr id="6" name="Group 1553"/>
              <p:cNvGrpSpPr>
                <a:grpSpLocks/>
              </p:cNvGrpSpPr>
              <p:nvPr/>
            </p:nvGrpSpPr>
            <p:grpSpPr bwMode="auto">
              <a:xfrm>
                <a:off x="4079" y="1801"/>
                <a:ext cx="130" cy="30"/>
                <a:chOff x="2359" y="1606"/>
                <a:chExt cx="130" cy="30"/>
              </a:xfrm>
            </p:grpSpPr>
            <p:sp>
              <p:nvSpPr>
                <p:cNvPr id="299538" name="Rectangle 1554"/>
                <p:cNvSpPr>
                  <a:spLocks noChangeArrowheads="1"/>
                </p:cNvSpPr>
                <p:nvPr/>
              </p:nvSpPr>
              <p:spPr bwMode="auto">
                <a:xfrm>
                  <a:off x="2382" y="1606"/>
                  <a:ext cx="5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39" name="Rectangle 1555"/>
                <p:cNvSpPr>
                  <a:spLocks noChangeArrowheads="1"/>
                </p:cNvSpPr>
                <p:nvPr/>
              </p:nvSpPr>
              <p:spPr bwMode="auto">
                <a:xfrm>
                  <a:off x="2382" y="1606"/>
                  <a:ext cx="2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0" name="Rectangle 1556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8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1" name="Rectangle 1557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7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2" name="Rectangle 1558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5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3" name="Rectangle 1559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3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4" name="Rectangle 1560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8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5" name="Rectangle 1561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7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6" name="Rectangle 1562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5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7" name="Rectangle 1563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3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8" name="Rectangle 1564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8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9" name="Rectangle 1565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7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0" name="Rectangle 1566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5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1" name="Rectangle 1567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3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2" name="Rectangle 1568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9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3" name="Rectangle 1569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7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4" name="Rectangle 1570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5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5" name="Rectangle 1571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3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6" name="Rectangle 1572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9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7" name="Rectangle 1573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7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8" name="Rectangle 1574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5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9" name="Rectangle 1575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3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0" name="Rectangle 1576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9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1" name="Rectangle 1577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7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2" name="Rectangle 1578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5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3" name="Rectangle 1579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3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4" name="Rectangle 1580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9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5" name="Rectangle 1581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7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6" name="Rectangle 1582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5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7" name="Rectangle 1583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3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8" name="Rectangle 1584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9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9" name="Rectangle 1585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7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0" name="Rectangle 1586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5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1" name="Rectangle 1587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37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2" name="Rectangle 1588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9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3" name="Rectangle 1589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7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4" name="Rectangle 1590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5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5" name="Rectangle 1591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3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6" name="Rectangle 1592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9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7" name="Rectangle 1593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8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8" name="Rectangle 1594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6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9" name="Rectangle 1595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4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0" name="Rectangle 1596"/>
                <p:cNvSpPr>
                  <a:spLocks noChangeArrowheads="1"/>
                </p:cNvSpPr>
                <p:nvPr/>
              </p:nvSpPr>
              <p:spPr bwMode="auto">
                <a:xfrm>
                  <a:off x="2383" y="1612"/>
                  <a:ext cx="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1" name="Rectangle 1597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10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2" name="Rectangle 1598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10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3" name="Rectangle 1599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8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4" name="Rectangle 1600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6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5" name="Rectangle 1601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4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6" name="Rectangle 1602"/>
                <p:cNvSpPr>
                  <a:spLocks noChangeArrowheads="1"/>
                </p:cNvSpPr>
                <p:nvPr/>
              </p:nvSpPr>
              <p:spPr bwMode="auto">
                <a:xfrm>
                  <a:off x="2381" y="1613"/>
                  <a:ext cx="1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7" name="Rectangle 1603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8" name="Rectangle 1604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9" name="Rectangle 1605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0" name="Rectangle 1606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6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1" name="Rectangle 1607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2" name="Rectangle 1608"/>
                <p:cNvSpPr>
                  <a:spLocks noChangeArrowheads="1"/>
                </p:cNvSpPr>
                <p:nvPr/>
              </p:nvSpPr>
              <p:spPr bwMode="auto">
                <a:xfrm>
                  <a:off x="2380" y="1613"/>
                  <a:ext cx="12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3" name="Rectangle 1609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4" name="Rectangle 1610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5" name="Rectangle 1611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6" name="Rectangle 1612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6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7" name="Rectangle 1613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8" name="Rectangle 1614"/>
                <p:cNvSpPr>
                  <a:spLocks noChangeArrowheads="1"/>
                </p:cNvSpPr>
                <p:nvPr/>
              </p:nvSpPr>
              <p:spPr bwMode="auto">
                <a:xfrm>
                  <a:off x="2379" y="1614"/>
                  <a:ext cx="13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9" name="Rectangle 1615"/>
                <p:cNvSpPr>
                  <a:spLocks noChangeArrowheads="1"/>
                </p:cNvSpPr>
                <p:nvPr/>
              </p:nvSpPr>
              <p:spPr bwMode="auto">
                <a:xfrm>
                  <a:off x="2379" y="1614"/>
                  <a:ext cx="14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0" name="Rectangle 1616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10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1" name="Rectangle 1617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10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2" name="Rectangle 1618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8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3" name="Rectangle 1619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6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4" name="Rectangle 1620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4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5" name="Rectangle 1621"/>
                <p:cNvSpPr>
                  <a:spLocks noChangeArrowheads="1"/>
                </p:cNvSpPr>
                <p:nvPr/>
              </p:nvSpPr>
              <p:spPr bwMode="auto">
                <a:xfrm>
                  <a:off x="2378" y="1615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6" name="Rectangle 1622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7" name="Rectangle 1623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8" name="Rectangle 1624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8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9" name="Rectangle 1625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6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0" name="Rectangle 1626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4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1" name="Rectangle 1627"/>
                <p:cNvSpPr>
                  <a:spLocks noChangeArrowheads="1"/>
                </p:cNvSpPr>
                <p:nvPr/>
              </p:nvSpPr>
              <p:spPr bwMode="auto">
                <a:xfrm>
                  <a:off x="2378" y="1616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2" name="Rectangle 1628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3" name="Rectangle 1629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4" name="Rectangle 1630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8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5" name="Rectangle 1631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6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6" name="Rectangle 1632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4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7" name="Rectangle 1633"/>
                <p:cNvSpPr>
                  <a:spLocks noChangeArrowheads="1"/>
                </p:cNvSpPr>
                <p:nvPr/>
              </p:nvSpPr>
              <p:spPr bwMode="auto">
                <a:xfrm>
                  <a:off x="2378" y="1616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8" name="Rectangle 1634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9" name="Rectangle 1635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0" name="Rectangle 1636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8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1" name="Rectangle 1637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6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2" name="Rectangle 1638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4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3" name="Rectangle 1639"/>
                <p:cNvSpPr>
                  <a:spLocks noChangeArrowheads="1"/>
                </p:cNvSpPr>
                <p:nvPr/>
              </p:nvSpPr>
              <p:spPr bwMode="auto">
                <a:xfrm>
                  <a:off x="2377" y="1617"/>
                  <a:ext cx="18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4" name="Rectangle 1640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9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5" name="Rectangle 1641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4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6" name="Rectangle 1642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84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7" name="Rectangle 1643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65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8" name="Rectangle 1644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4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9" name="Rectangle 1645"/>
                <p:cNvSpPr>
                  <a:spLocks noChangeArrowheads="1"/>
                </p:cNvSpPr>
                <p:nvPr/>
              </p:nvSpPr>
              <p:spPr bwMode="auto">
                <a:xfrm>
                  <a:off x="2370" y="1618"/>
                  <a:ext cx="4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0" name="Rectangle 1646"/>
                <p:cNvSpPr>
                  <a:spLocks noChangeArrowheads="1"/>
                </p:cNvSpPr>
                <p:nvPr/>
              </p:nvSpPr>
              <p:spPr bwMode="auto">
                <a:xfrm>
                  <a:off x="2377" y="1617"/>
                  <a:ext cx="18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1" name="Rectangle 1647"/>
                <p:cNvSpPr>
                  <a:spLocks noChangeArrowheads="1"/>
                </p:cNvSpPr>
                <p:nvPr/>
              </p:nvSpPr>
              <p:spPr bwMode="auto">
                <a:xfrm>
                  <a:off x="2376" y="1618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2" name="Rectangle 1648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11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3" name="Rectangle 1649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10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4" name="Rectangle 1650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8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5" name="Rectangle 1651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6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6" name="Rectangle 1652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47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7" name="Rectangle 1653"/>
                <p:cNvSpPr>
                  <a:spLocks noChangeArrowheads="1"/>
                </p:cNvSpPr>
                <p:nvPr/>
              </p:nvSpPr>
              <p:spPr bwMode="auto">
                <a:xfrm>
                  <a:off x="2376" y="1619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8" name="Rectangle 1654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1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9" name="Rectangle 1655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10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0" name="Rectangle 1656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1" name="Rectangle 1657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6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2" name="Rectangle 1658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4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3" name="Rectangle 1659"/>
                <p:cNvSpPr>
                  <a:spLocks noChangeArrowheads="1"/>
                </p:cNvSpPr>
                <p:nvPr/>
              </p:nvSpPr>
              <p:spPr bwMode="auto">
                <a:xfrm>
                  <a:off x="2376" y="1619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4" name="Rectangle 1660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1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5" name="Rectangle 1661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10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6" name="Rectangle 1662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7" name="Rectangle 1663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6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8" name="Rectangle 1664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4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9" name="Rectangle 1665"/>
                <p:cNvSpPr>
                  <a:spLocks noChangeArrowheads="1"/>
                </p:cNvSpPr>
                <p:nvPr/>
              </p:nvSpPr>
              <p:spPr bwMode="auto">
                <a:xfrm>
                  <a:off x="2376" y="1620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0" name="Rectangle 1666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11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1" name="Rectangle 1667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10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2" name="Rectangle 1668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8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3" name="Rectangle 1669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6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4" name="Rectangle 1670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4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5" name="Rectangle 1671"/>
                <p:cNvSpPr>
                  <a:spLocks noChangeArrowheads="1"/>
                </p:cNvSpPr>
                <p:nvPr/>
              </p:nvSpPr>
              <p:spPr bwMode="auto">
                <a:xfrm>
                  <a:off x="2376" y="1621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6" name="Rectangle 1672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1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7" name="Rectangle 1673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10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8" name="Rectangle 1674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8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9" name="Rectangle 1675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0" name="Rectangle 1676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5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1" name="Rectangle 1677"/>
                <p:cNvSpPr>
                  <a:spLocks noChangeArrowheads="1"/>
                </p:cNvSpPr>
                <p:nvPr/>
              </p:nvSpPr>
              <p:spPr bwMode="auto">
                <a:xfrm>
                  <a:off x="2376" y="1621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2" name="Rectangle 1678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1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3" name="Rectangle 1679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10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4" name="Rectangle 1680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8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5" name="Rectangle 1681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6" name="Rectangle 1682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5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7" name="Rectangle 1683"/>
                <p:cNvSpPr>
                  <a:spLocks noChangeArrowheads="1"/>
                </p:cNvSpPr>
                <p:nvPr/>
              </p:nvSpPr>
              <p:spPr bwMode="auto">
                <a:xfrm>
                  <a:off x="2376" y="1622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8" name="Rectangle 1684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9" name="Rectangle 1685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10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0" name="Rectangle 1686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8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1" name="Rectangle 1687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2" name="Rectangle 1688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5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3" name="Rectangle 1689"/>
                <p:cNvSpPr>
                  <a:spLocks noChangeArrowheads="1"/>
                </p:cNvSpPr>
                <p:nvPr/>
              </p:nvSpPr>
              <p:spPr bwMode="auto">
                <a:xfrm>
                  <a:off x="2376" y="1623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4" name="Rectangle 1690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5" name="Rectangle 1691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10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6" name="Rectangle 1692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8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7" name="Rectangle 1693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8" name="Rectangle 1694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5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9" name="Rectangle 1695"/>
                <p:cNvSpPr>
                  <a:spLocks noChangeArrowheads="1"/>
                </p:cNvSpPr>
                <p:nvPr/>
              </p:nvSpPr>
              <p:spPr bwMode="auto">
                <a:xfrm>
                  <a:off x="2376" y="1624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0" name="Rectangle 1696"/>
                <p:cNvSpPr>
                  <a:spLocks noChangeArrowheads="1"/>
                </p:cNvSpPr>
                <p:nvPr/>
              </p:nvSpPr>
              <p:spPr bwMode="auto">
                <a:xfrm>
                  <a:off x="2376" y="1624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1" name="Rectangle 1697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12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2" name="Rectangle 1698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11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3" name="Rectangle 1699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4" name="Rectangle 1700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5" name="Rectangle 1701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6" name="Rectangle 1702"/>
                <p:cNvSpPr>
                  <a:spLocks noChangeArrowheads="1"/>
                </p:cNvSpPr>
                <p:nvPr/>
              </p:nvSpPr>
              <p:spPr bwMode="auto">
                <a:xfrm>
                  <a:off x="2376" y="1625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7" name="Rectangle 1703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12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8" name="Rectangle 1704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11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9" name="Rectangle 1705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9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0" name="Rectangle 1706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7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1" name="Rectangle 1707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2" name="Rectangle 1708"/>
                <p:cNvSpPr>
                  <a:spLocks noChangeArrowheads="1"/>
                </p:cNvSpPr>
                <p:nvPr/>
              </p:nvSpPr>
              <p:spPr bwMode="auto">
                <a:xfrm>
                  <a:off x="2377" y="1626"/>
                  <a:ext cx="18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3" name="Rectangle 1709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12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4" name="Rectangle 1710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111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5" name="Rectangle 1711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91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6" name="Rectangle 1712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72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7" name="Rectangle 1713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52" cy="2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8" name="Rectangle 1714"/>
                <p:cNvSpPr>
                  <a:spLocks noChangeArrowheads="1"/>
                </p:cNvSpPr>
                <p:nvPr/>
              </p:nvSpPr>
              <p:spPr bwMode="auto">
                <a:xfrm>
                  <a:off x="2378" y="1627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9" name="Rectangle 1715"/>
                <p:cNvSpPr>
                  <a:spLocks noChangeArrowheads="1"/>
                </p:cNvSpPr>
                <p:nvPr/>
              </p:nvSpPr>
              <p:spPr bwMode="auto">
                <a:xfrm>
                  <a:off x="2378" y="1628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0" name="Rectangle 1716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12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1" name="Rectangle 1717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2" name="Rectangle 1718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3" name="Rectangle 1719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9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4" name="Rectangle 1720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5" name="Rectangle 1721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6" name="Rectangle 1722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7" name="Rectangle 1723"/>
                <p:cNvSpPr>
                  <a:spLocks noChangeArrowheads="1"/>
                </p:cNvSpPr>
                <p:nvPr/>
              </p:nvSpPr>
              <p:spPr bwMode="auto">
                <a:xfrm>
                  <a:off x="2378" y="1629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8" name="Rectangle 1724"/>
                <p:cNvSpPr>
                  <a:spLocks noChangeArrowheads="1"/>
                </p:cNvSpPr>
                <p:nvPr/>
              </p:nvSpPr>
              <p:spPr bwMode="auto">
                <a:xfrm>
                  <a:off x="2379" y="1629"/>
                  <a:ext cx="14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9" name="Rectangle 1725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1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0" name="Rectangle 1726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1" name="Rectangle 1727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2" name="Rectangle 1728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3" name="Rectangle 1729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4" name="Rectangle 1730"/>
                <p:cNvSpPr>
                  <a:spLocks noChangeArrowheads="1"/>
                </p:cNvSpPr>
                <p:nvPr/>
              </p:nvSpPr>
              <p:spPr bwMode="auto">
                <a:xfrm>
                  <a:off x="2379" y="1630"/>
                  <a:ext cx="13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5" name="Rectangle 1731"/>
                <p:cNvSpPr>
                  <a:spLocks noChangeArrowheads="1"/>
                </p:cNvSpPr>
                <p:nvPr/>
              </p:nvSpPr>
              <p:spPr bwMode="auto">
                <a:xfrm>
                  <a:off x="2380" y="1630"/>
                  <a:ext cx="12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6" name="Rectangle 1732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1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7" name="Rectangle 1733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8" name="Rectangle 1734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9" name="Rectangle 1735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0" name="Rectangle 1736"/>
                <p:cNvSpPr>
                  <a:spLocks noChangeArrowheads="1"/>
                </p:cNvSpPr>
                <p:nvPr/>
              </p:nvSpPr>
              <p:spPr bwMode="auto">
                <a:xfrm>
                  <a:off x="2361" y="1632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1" name="Rectangle 1737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2" name="Rectangle 1738"/>
                <p:cNvSpPr>
                  <a:spLocks noChangeArrowheads="1"/>
                </p:cNvSpPr>
                <p:nvPr/>
              </p:nvSpPr>
              <p:spPr bwMode="auto">
                <a:xfrm>
                  <a:off x="2361" y="1632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3" name="Rectangle 1739"/>
                <p:cNvSpPr>
                  <a:spLocks noChangeArrowheads="1"/>
                </p:cNvSpPr>
                <p:nvPr/>
              </p:nvSpPr>
              <p:spPr bwMode="auto">
                <a:xfrm>
                  <a:off x="2381" y="1631"/>
                  <a:ext cx="1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4" name="Rectangle 1740"/>
                <p:cNvSpPr>
                  <a:spLocks noChangeArrowheads="1"/>
                </p:cNvSpPr>
                <p:nvPr/>
              </p:nvSpPr>
              <p:spPr bwMode="auto">
                <a:xfrm>
                  <a:off x="2383" y="1632"/>
                  <a:ext cx="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5" name="Rectangle 1741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128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6" name="Rectangle 1742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114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7" name="Rectangle 1743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94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8" name="Rectangle 1744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74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9" name="Rectangle 1745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0" name="Rectangle 1746"/>
                <p:cNvSpPr>
                  <a:spLocks noChangeArrowheads="1"/>
                </p:cNvSpPr>
                <p:nvPr/>
              </p:nvSpPr>
              <p:spPr bwMode="auto">
                <a:xfrm>
                  <a:off x="2360" y="1633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1" name="Rectangle 1747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12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2" name="Rectangle 1748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3" name="Rectangle 1749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4" name="Rectangle 1750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5" name="Rectangle 1751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6" name="Rectangle 1752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7" name="Rectangle 1753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13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54"/>
              <p:cNvGrpSpPr>
                <a:grpSpLocks/>
              </p:cNvGrpSpPr>
              <p:nvPr/>
            </p:nvGrpSpPr>
            <p:grpSpPr bwMode="auto">
              <a:xfrm>
                <a:off x="4073" y="1830"/>
                <a:ext cx="142" cy="44"/>
                <a:chOff x="2353" y="1635"/>
                <a:chExt cx="142" cy="44"/>
              </a:xfrm>
            </p:grpSpPr>
            <p:sp>
              <p:nvSpPr>
                <p:cNvPr id="299739" name="Rectangle 1755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0" name="Rectangle 1756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1" name="Rectangle 1757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2" name="Rectangle 1758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3" name="Rectangle 1759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13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4" name="Rectangle 1760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5" name="Rectangle 1761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9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6" name="Rectangle 1762"/>
                <p:cNvSpPr>
                  <a:spLocks noChangeArrowheads="1"/>
                </p:cNvSpPr>
                <p:nvPr/>
              </p:nvSpPr>
              <p:spPr bwMode="auto">
                <a:xfrm>
                  <a:off x="2358" y="1637"/>
                  <a:ext cx="9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7" name="Rectangle 1763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7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8" name="Rectangle 1764"/>
                <p:cNvSpPr>
                  <a:spLocks noChangeArrowheads="1"/>
                </p:cNvSpPr>
                <p:nvPr/>
              </p:nvSpPr>
              <p:spPr bwMode="auto">
                <a:xfrm>
                  <a:off x="2358" y="1637"/>
                  <a:ext cx="7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9" name="Rectangle 1765"/>
                <p:cNvSpPr>
                  <a:spLocks noChangeArrowheads="1"/>
                </p:cNvSpPr>
                <p:nvPr/>
              </p:nvSpPr>
              <p:spPr bwMode="auto">
                <a:xfrm>
                  <a:off x="2360" y="1636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0" name="Rectangle 1766"/>
                <p:cNvSpPr>
                  <a:spLocks noChangeArrowheads="1"/>
                </p:cNvSpPr>
                <p:nvPr/>
              </p:nvSpPr>
              <p:spPr bwMode="auto">
                <a:xfrm>
                  <a:off x="2360" y="1637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1" name="Rectangle 1767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13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2" name="Rectangle 1768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3" name="Rectangle 1769"/>
                <p:cNvSpPr>
                  <a:spLocks noChangeArrowheads="1"/>
                </p:cNvSpPr>
                <p:nvPr/>
              </p:nvSpPr>
              <p:spPr bwMode="auto">
                <a:xfrm>
                  <a:off x="2358" y="1639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4" name="Rectangle 1770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9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5" name="Rectangle 1771"/>
                <p:cNvSpPr>
                  <a:spLocks noChangeArrowheads="1"/>
                </p:cNvSpPr>
                <p:nvPr/>
              </p:nvSpPr>
              <p:spPr bwMode="auto">
                <a:xfrm>
                  <a:off x="2358" y="1639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6" name="Rectangle 1772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7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7" name="Rectangle 1773"/>
                <p:cNvSpPr>
                  <a:spLocks noChangeArrowheads="1"/>
                </p:cNvSpPr>
                <p:nvPr/>
              </p:nvSpPr>
              <p:spPr bwMode="auto">
                <a:xfrm>
                  <a:off x="2358" y="1639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8" name="Rectangle 1774"/>
                <p:cNvSpPr>
                  <a:spLocks noChangeArrowheads="1"/>
                </p:cNvSpPr>
                <p:nvPr/>
              </p:nvSpPr>
              <p:spPr bwMode="auto">
                <a:xfrm>
                  <a:off x="2361" y="1638"/>
                  <a:ext cx="5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9" name="Rectangle 1775"/>
                <p:cNvSpPr>
                  <a:spLocks noChangeArrowheads="1"/>
                </p:cNvSpPr>
                <p:nvPr/>
              </p:nvSpPr>
              <p:spPr bwMode="auto">
                <a:xfrm>
                  <a:off x="2361" y="1639"/>
                  <a:ext cx="4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0" name="Rectangle 1776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1" name="Rectangle 1777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2" name="Rectangle 1778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95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3" name="Rectangle 1779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74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4" name="Rectangle 1780"/>
                <p:cNvSpPr>
                  <a:spLocks noChangeArrowheads="1"/>
                </p:cNvSpPr>
                <p:nvPr/>
              </p:nvSpPr>
              <p:spPr bwMode="auto">
                <a:xfrm>
                  <a:off x="2362" y="1640"/>
                  <a:ext cx="4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5" name="Rectangle 1781"/>
                <p:cNvSpPr>
                  <a:spLocks noChangeArrowheads="1"/>
                </p:cNvSpPr>
                <p:nvPr/>
              </p:nvSpPr>
              <p:spPr bwMode="auto">
                <a:xfrm>
                  <a:off x="2363" y="1640"/>
                  <a:ext cx="46" cy="2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6" name="Rectangle 1782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13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7" name="Rectangle 1783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13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8" name="Rectangle 1784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9" name="Rectangle 1785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0" name="Rectangle 1786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1" name="Rectangle 1787"/>
                <p:cNvSpPr>
                  <a:spLocks noChangeArrowheads="1"/>
                </p:cNvSpPr>
                <p:nvPr/>
              </p:nvSpPr>
              <p:spPr bwMode="auto">
                <a:xfrm>
                  <a:off x="2357" y="1643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2" name="Rectangle 1788"/>
                <p:cNvSpPr>
                  <a:spLocks noChangeArrowheads="1"/>
                </p:cNvSpPr>
                <p:nvPr/>
              </p:nvSpPr>
              <p:spPr bwMode="auto">
                <a:xfrm>
                  <a:off x="2363" y="1642"/>
                  <a:ext cx="4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3" name="Rectangle 1789"/>
                <p:cNvSpPr>
                  <a:spLocks noChangeArrowheads="1"/>
                </p:cNvSpPr>
                <p:nvPr/>
              </p:nvSpPr>
              <p:spPr bwMode="auto">
                <a:xfrm>
                  <a:off x="2364" y="1642"/>
                  <a:ext cx="4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4" name="Rectangle 1790"/>
                <p:cNvSpPr>
                  <a:spLocks noChangeArrowheads="1"/>
                </p:cNvSpPr>
                <p:nvPr/>
              </p:nvSpPr>
              <p:spPr bwMode="auto">
                <a:xfrm>
                  <a:off x="2365" y="1643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5" name="Rectangle 1791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136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6" name="Rectangle 1792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135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7" name="Rectangle 1793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11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8" name="Rectangle 1794"/>
                <p:cNvSpPr>
                  <a:spLocks noChangeArrowheads="1"/>
                </p:cNvSpPr>
                <p:nvPr/>
              </p:nvSpPr>
              <p:spPr bwMode="auto">
                <a:xfrm>
                  <a:off x="2356" y="1644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9" name="Rectangle 1795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95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0" name="Rectangle 1796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1" name="Rectangle 1797"/>
                <p:cNvSpPr>
                  <a:spLocks noChangeArrowheads="1"/>
                </p:cNvSpPr>
                <p:nvPr/>
              </p:nvSpPr>
              <p:spPr bwMode="auto">
                <a:xfrm>
                  <a:off x="2356" y="1644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2" name="Rectangle 1798"/>
                <p:cNvSpPr>
                  <a:spLocks noChangeArrowheads="1"/>
                </p:cNvSpPr>
                <p:nvPr/>
              </p:nvSpPr>
              <p:spPr bwMode="auto">
                <a:xfrm>
                  <a:off x="2365" y="1643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3" name="Rectangle 1799"/>
                <p:cNvSpPr>
                  <a:spLocks noChangeArrowheads="1"/>
                </p:cNvSpPr>
                <p:nvPr/>
              </p:nvSpPr>
              <p:spPr bwMode="auto">
                <a:xfrm>
                  <a:off x="2366" y="1644"/>
                  <a:ext cx="4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4" name="Rectangle 1800"/>
                <p:cNvSpPr>
                  <a:spLocks noChangeArrowheads="1"/>
                </p:cNvSpPr>
                <p:nvPr/>
              </p:nvSpPr>
              <p:spPr bwMode="auto">
                <a:xfrm>
                  <a:off x="2366" y="1645"/>
                  <a:ext cx="3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5" name="Rectangle 1801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138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6" name="Rectangle 1802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136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7" name="Rectangle 1803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3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8" name="Rectangle 1804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116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9" name="Rectangle 1805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0" name="Rectangle 1806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95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1" name="Rectangle 1807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2" name="Rectangle 1808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74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3" name="Rectangle 1809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4" name="Rectangle 1810"/>
                <p:cNvSpPr>
                  <a:spLocks noChangeArrowheads="1"/>
                </p:cNvSpPr>
                <p:nvPr/>
              </p:nvSpPr>
              <p:spPr bwMode="auto">
                <a:xfrm>
                  <a:off x="2367" y="1645"/>
                  <a:ext cx="3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5" name="Rectangle 1811"/>
                <p:cNvSpPr>
                  <a:spLocks noChangeArrowheads="1"/>
                </p:cNvSpPr>
                <p:nvPr/>
              </p:nvSpPr>
              <p:spPr bwMode="auto">
                <a:xfrm>
                  <a:off x="2368" y="1646"/>
                  <a:ext cx="3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6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369" y="1647"/>
                  <a:ext cx="3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7" name="Rectangle 1813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38" cy="5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8" name="Rectangle 1814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35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9" name="Rectangle 1815"/>
                <p:cNvSpPr>
                  <a:spLocks noChangeArrowheads="1"/>
                </p:cNvSpPr>
                <p:nvPr/>
              </p:nvSpPr>
              <p:spPr bwMode="auto">
                <a:xfrm>
                  <a:off x="2355" y="1649"/>
                  <a:ext cx="135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0" name="Rectangle 1816"/>
                <p:cNvSpPr>
                  <a:spLocks noChangeArrowheads="1"/>
                </p:cNvSpPr>
                <p:nvPr/>
              </p:nvSpPr>
              <p:spPr bwMode="auto">
                <a:xfrm>
                  <a:off x="2355" y="1651"/>
                  <a:ext cx="13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1" name="Rectangle 1817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2" name="Rectangle 1818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3" name="Rectangle 1819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114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4" name="Rectangle 1820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5" name="Rectangle 1821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94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6" name="Rectangle 1822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7" name="Rectangle 1823"/>
                <p:cNvSpPr>
                  <a:spLocks noChangeArrowheads="1"/>
                </p:cNvSpPr>
                <p:nvPr/>
              </p:nvSpPr>
              <p:spPr bwMode="auto">
                <a:xfrm>
                  <a:off x="2355" y="1651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8" name="Rectangle 1824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9" name="Rectangle 1825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0" name="Rectangle 1826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72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1" name="Rectangle 1827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2" name="Rectangle 1828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3" name="Rectangle 1829"/>
                <p:cNvSpPr>
                  <a:spLocks noChangeArrowheads="1"/>
                </p:cNvSpPr>
                <p:nvPr/>
              </p:nvSpPr>
              <p:spPr bwMode="auto">
                <a:xfrm>
                  <a:off x="2355" y="1651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4" name="Rectangle 1830"/>
                <p:cNvSpPr>
                  <a:spLocks noChangeArrowheads="1"/>
                </p:cNvSpPr>
                <p:nvPr/>
              </p:nvSpPr>
              <p:spPr bwMode="auto">
                <a:xfrm>
                  <a:off x="2370" y="1647"/>
                  <a:ext cx="3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5" name="Rectangle 1831"/>
                <p:cNvSpPr>
                  <a:spLocks noChangeArrowheads="1"/>
                </p:cNvSpPr>
                <p:nvPr/>
              </p:nvSpPr>
              <p:spPr bwMode="auto">
                <a:xfrm>
                  <a:off x="2371" y="1648"/>
                  <a:ext cx="3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6" name="Rectangle 1832"/>
                <p:cNvSpPr>
                  <a:spLocks noChangeArrowheads="1"/>
                </p:cNvSpPr>
                <p:nvPr/>
              </p:nvSpPr>
              <p:spPr bwMode="auto">
                <a:xfrm>
                  <a:off x="2372" y="1648"/>
                  <a:ext cx="2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7" name="Rectangle 1833"/>
                <p:cNvSpPr>
                  <a:spLocks noChangeArrowheads="1"/>
                </p:cNvSpPr>
                <p:nvPr/>
              </p:nvSpPr>
              <p:spPr bwMode="auto">
                <a:xfrm>
                  <a:off x="2373" y="1649"/>
                  <a:ext cx="2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8" name="Rectangle 1834"/>
                <p:cNvSpPr>
                  <a:spLocks noChangeArrowheads="1"/>
                </p:cNvSpPr>
                <p:nvPr/>
              </p:nvSpPr>
              <p:spPr bwMode="auto">
                <a:xfrm>
                  <a:off x="2374" y="1650"/>
                  <a:ext cx="2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9" name="Rectangle 1835"/>
                <p:cNvSpPr>
                  <a:spLocks noChangeArrowheads="1"/>
                </p:cNvSpPr>
                <p:nvPr/>
              </p:nvSpPr>
              <p:spPr bwMode="auto">
                <a:xfrm>
                  <a:off x="2376" y="1650"/>
                  <a:ext cx="2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0" name="Rectangle 1836"/>
                <p:cNvSpPr>
                  <a:spLocks noChangeArrowheads="1"/>
                </p:cNvSpPr>
                <p:nvPr/>
              </p:nvSpPr>
              <p:spPr bwMode="auto">
                <a:xfrm>
                  <a:off x="2378" y="1651"/>
                  <a:ext cx="1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1" name="Rectangle 1837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40" cy="7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2" name="Rectangle 1838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3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3" name="Rectangle 1839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4" name="Rectangle 1840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5" name="Rectangle 1841"/>
                <p:cNvSpPr>
                  <a:spLocks noChangeArrowheads="1"/>
                </p:cNvSpPr>
                <p:nvPr/>
              </p:nvSpPr>
              <p:spPr bwMode="auto">
                <a:xfrm>
                  <a:off x="2354" y="1657"/>
                  <a:ext cx="133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6" name="Rectangle 1842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7" name="Rectangle 1843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8" name="Rectangle 1844"/>
                <p:cNvSpPr>
                  <a:spLocks noChangeArrowheads="1"/>
                </p:cNvSpPr>
                <p:nvPr/>
              </p:nvSpPr>
              <p:spPr bwMode="auto">
                <a:xfrm>
                  <a:off x="2354" y="1654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9" name="Rectangle 1845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0" name="Rectangle 1846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113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1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2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3" name="Rectangle 1849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4" name="Rectangle 1850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92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5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9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6" name="Rectangle 1852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9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7" name="Rectangle 1853"/>
                <p:cNvSpPr>
                  <a:spLocks noChangeArrowheads="1"/>
                </p:cNvSpPr>
                <p:nvPr/>
              </p:nvSpPr>
              <p:spPr bwMode="auto">
                <a:xfrm>
                  <a:off x="2354" y="1657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8" name="Rectangle 1854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9" name="Rectangle 1855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0" name="Rectangle 1856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1" name="Rectangle 1857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2" name="Rectangle 1858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3" name="Rectangle 1859"/>
                <p:cNvSpPr>
                  <a:spLocks noChangeArrowheads="1"/>
                </p:cNvSpPr>
                <p:nvPr/>
              </p:nvSpPr>
              <p:spPr bwMode="auto">
                <a:xfrm>
                  <a:off x="2354" y="1654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4" name="Rectangle 1860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6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5" name="Rectangle 1861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6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6" name="Rectangle 1862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6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7" name="Rectangle 1863"/>
                <p:cNvSpPr>
                  <a:spLocks noChangeArrowheads="1"/>
                </p:cNvSpPr>
                <p:nvPr/>
              </p:nvSpPr>
              <p:spPr bwMode="auto">
                <a:xfrm>
                  <a:off x="2354" y="1657"/>
                  <a:ext cx="6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8" name="Rectangle 1864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6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9" name="Rectangle 1865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6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0" name="Rectangle 1866"/>
                <p:cNvSpPr>
                  <a:spLocks noChangeArrowheads="1"/>
                </p:cNvSpPr>
                <p:nvPr/>
              </p:nvSpPr>
              <p:spPr bwMode="auto">
                <a:xfrm>
                  <a:off x="2381" y="1652"/>
                  <a:ext cx="1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1" name="Rectangle 1867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142" cy="7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2" name="Rectangle 1868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3" name="Rectangle 1869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13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4" name="Rectangle 1870"/>
                <p:cNvSpPr>
                  <a:spLocks noChangeArrowheads="1"/>
                </p:cNvSpPr>
                <p:nvPr/>
              </p:nvSpPr>
              <p:spPr bwMode="auto">
                <a:xfrm>
                  <a:off x="2353" y="1662"/>
                  <a:ext cx="13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5" name="Rectangle 1871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13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6" name="Rectangle 1872"/>
                <p:cNvSpPr>
                  <a:spLocks noChangeArrowheads="1"/>
                </p:cNvSpPr>
                <p:nvPr/>
              </p:nvSpPr>
              <p:spPr bwMode="auto">
                <a:xfrm>
                  <a:off x="2353" y="1665"/>
                  <a:ext cx="13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7" name="Rectangle 1873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8" name="Rectangle 1874"/>
                <p:cNvSpPr>
                  <a:spLocks noChangeArrowheads="1"/>
                </p:cNvSpPr>
                <p:nvPr/>
              </p:nvSpPr>
              <p:spPr bwMode="auto">
                <a:xfrm>
                  <a:off x="2353" y="1660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9" name="Rectangle 1875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0" name="Rectangle 1876"/>
                <p:cNvSpPr>
                  <a:spLocks noChangeArrowheads="1"/>
                </p:cNvSpPr>
                <p:nvPr/>
              </p:nvSpPr>
              <p:spPr bwMode="auto">
                <a:xfrm>
                  <a:off x="2353" y="1662"/>
                  <a:ext cx="11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1" name="Rectangle 1877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111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2" name="Rectangle 1878"/>
                <p:cNvSpPr>
                  <a:spLocks noChangeArrowheads="1"/>
                </p:cNvSpPr>
                <p:nvPr/>
              </p:nvSpPr>
              <p:spPr bwMode="auto">
                <a:xfrm>
                  <a:off x="2353" y="1665"/>
                  <a:ext cx="11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3" name="Rectangle 1879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4" name="Rectangle 1880"/>
                <p:cNvSpPr>
                  <a:spLocks noChangeArrowheads="1"/>
                </p:cNvSpPr>
                <p:nvPr/>
              </p:nvSpPr>
              <p:spPr bwMode="auto">
                <a:xfrm>
                  <a:off x="2353" y="1660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5" name="Rectangle 1881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8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6" name="Rectangle 1882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88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7" name="Rectangle 1883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8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8" name="Rectangle 1884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8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9" name="Rectangle 1885"/>
                <p:cNvSpPr>
                  <a:spLocks noChangeArrowheads="1"/>
                </p:cNvSpPr>
                <p:nvPr/>
              </p:nvSpPr>
              <p:spPr bwMode="auto">
                <a:xfrm>
                  <a:off x="2353" y="1664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0" name="Rectangle 1886"/>
                <p:cNvSpPr>
                  <a:spLocks noChangeArrowheads="1"/>
                </p:cNvSpPr>
                <p:nvPr/>
              </p:nvSpPr>
              <p:spPr bwMode="auto">
                <a:xfrm>
                  <a:off x="2353" y="1665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1" name="Rectangle 1887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6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2" name="Rectangle 1888"/>
                <p:cNvSpPr>
                  <a:spLocks noChangeArrowheads="1"/>
                </p:cNvSpPr>
                <p:nvPr/>
              </p:nvSpPr>
              <p:spPr bwMode="auto">
                <a:xfrm>
                  <a:off x="2354" y="1660"/>
                  <a:ext cx="6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3" name="Rectangle 1889"/>
                <p:cNvSpPr>
                  <a:spLocks noChangeArrowheads="1"/>
                </p:cNvSpPr>
                <p:nvPr/>
              </p:nvSpPr>
              <p:spPr bwMode="auto">
                <a:xfrm>
                  <a:off x="2355" y="1660"/>
                  <a:ext cx="6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4" name="Rectangle 1890"/>
                <p:cNvSpPr>
                  <a:spLocks noChangeArrowheads="1"/>
                </p:cNvSpPr>
                <p:nvPr/>
              </p:nvSpPr>
              <p:spPr bwMode="auto">
                <a:xfrm>
                  <a:off x="2356" y="1661"/>
                  <a:ext cx="6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5" name="Rectangle 1891"/>
                <p:cNvSpPr>
                  <a:spLocks noChangeArrowheads="1"/>
                </p:cNvSpPr>
                <p:nvPr/>
              </p:nvSpPr>
              <p:spPr bwMode="auto">
                <a:xfrm>
                  <a:off x="2357" y="1661"/>
                  <a:ext cx="5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6" name="Rectangle 1892"/>
                <p:cNvSpPr>
                  <a:spLocks noChangeArrowheads="1"/>
                </p:cNvSpPr>
                <p:nvPr/>
              </p:nvSpPr>
              <p:spPr bwMode="auto">
                <a:xfrm>
                  <a:off x="2357" y="1662"/>
                  <a:ext cx="5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7" name="Rectangle 1893"/>
                <p:cNvSpPr>
                  <a:spLocks noChangeArrowheads="1"/>
                </p:cNvSpPr>
                <p:nvPr/>
              </p:nvSpPr>
              <p:spPr bwMode="auto">
                <a:xfrm>
                  <a:off x="2358" y="1663"/>
                  <a:ext cx="5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8" name="Rectangle 1894"/>
                <p:cNvSpPr>
                  <a:spLocks noChangeArrowheads="1"/>
                </p:cNvSpPr>
                <p:nvPr/>
              </p:nvSpPr>
              <p:spPr bwMode="auto">
                <a:xfrm>
                  <a:off x="2359" y="1663"/>
                  <a:ext cx="5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9" name="Rectangle 1895"/>
                <p:cNvSpPr>
                  <a:spLocks noChangeArrowheads="1"/>
                </p:cNvSpPr>
                <p:nvPr/>
              </p:nvSpPr>
              <p:spPr bwMode="auto">
                <a:xfrm>
                  <a:off x="2360" y="1664"/>
                  <a:ext cx="5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0" name="Rectangle 1896"/>
                <p:cNvSpPr>
                  <a:spLocks noChangeArrowheads="1"/>
                </p:cNvSpPr>
                <p:nvPr/>
              </p:nvSpPr>
              <p:spPr bwMode="auto">
                <a:xfrm>
                  <a:off x="2361" y="1665"/>
                  <a:ext cx="4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1" name="Rectangle 1897"/>
                <p:cNvSpPr>
                  <a:spLocks noChangeArrowheads="1"/>
                </p:cNvSpPr>
                <p:nvPr/>
              </p:nvSpPr>
              <p:spPr bwMode="auto">
                <a:xfrm>
                  <a:off x="2362" y="1665"/>
                  <a:ext cx="4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2" name="Rectangle 1898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40" cy="7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3" name="Rectangle 1899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3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4" name="Rectangle 1900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29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5" name="Rectangle 1901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12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6" name="Rectangle 1902"/>
                <p:cNvSpPr>
                  <a:spLocks noChangeArrowheads="1"/>
                </p:cNvSpPr>
                <p:nvPr/>
              </p:nvSpPr>
              <p:spPr bwMode="auto">
                <a:xfrm>
                  <a:off x="2354" y="1669"/>
                  <a:ext cx="12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7" name="Rectangle 1903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12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8" name="Rectangle 1904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127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9" name="Rectangle 1905"/>
                <p:cNvSpPr>
                  <a:spLocks noChangeArrowheads="1"/>
                </p:cNvSpPr>
                <p:nvPr/>
              </p:nvSpPr>
              <p:spPr bwMode="auto">
                <a:xfrm>
                  <a:off x="2354" y="1673"/>
                  <a:ext cx="1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0" name="Rectangle 1906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0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1" name="Rectangle 1907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08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2" name="Rectangle 1908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10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3" name="Rectangle 1909"/>
                <p:cNvSpPr>
                  <a:spLocks noChangeArrowheads="1"/>
                </p:cNvSpPr>
                <p:nvPr/>
              </p:nvSpPr>
              <p:spPr bwMode="auto">
                <a:xfrm>
                  <a:off x="2354" y="1669"/>
                  <a:ext cx="10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4" name="Rectangle 1910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10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5" name="Rectangle 1911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10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6" name="Rectangle 1912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10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7" name="Rectangle 1913"/>
                <p:cNvSpPr>
                  <a:spLocks noChangeArrowheads="1"/>
                </p:cNvSpPr>
                <p:nvPr/>
              </p:nvSpPr>
              <p:spPr bwMode="auto">
                <a:xfrm>
                  <a:off x="2354" y="1673"/>
                  <a:ext cx="10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8" name="Rectangle 1914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8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9" name="Rectangle 1915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8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0" name="Rectangle 1916"/>
                <p:cNvSpPr>
                  <a:spLocks noChangeArrowheads="1"/>
                </p:cNvSpPr>
                <p:nvPr/>
              </p:nvSpPr>
              <p:spPr bwMode="auto">
                <a:xfrm>
                  <a:off x="2354" y="1667"/>
                  <a:ext cx="8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1" name="Rectangle 1917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8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2" name="Rectangle 1918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82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3" name="Rectangle 1919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4" name="Rectangle 1920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5" name="Rectangle 1921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8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6" name="Rectangle 1922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7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7" name="Rectangle 1923"/>
                <p:cNvSpPr>
                  <a:spLocks noChangeArrowheads="1"/>
                </p:cNvSpPr>
                <p:nvPr/>
              </p:nvSpPr>
              <p:spPr bwMode="auto">
                <a:xfrm>
                  <a:off x="2354" y="1672"/>
                  <a:ext cx="7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8" name="Rectangle 1924"/>
                <p:cNvSpPr>
                  <a:spLocks noChangeArrowheads="1"/>
                </p:cNvSpPr>
                <p:nvPr/>
              </p:nvSpPr>
              <p:spPr bwMode="auto">
                <a:xfrm>
                  <a:off x="2354" y="1673"/>
                  <a:ext cx="7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9" name="Rectangle 1925"/>
                <p:cNvSpPr>
                  <a:spLocks noChangeArrowheads="1"/>
                </p:cNvSpPr>
                <p:nvPr/>
              </p:nvSpPr>
              <p:spPr bwMode="auto">
                <a:xfrm>
                  <a:off x="2363" y="1666"/>
                  <a:ext cx="4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0" name="Rectangle 1926"/>
                <p:cNvSpPr>
                  <a:spLocks noChangeArrowheads="1"/>
                </p:cNvSpPr>
                <p:nvPr/>
              </p:nvSpPr>
              <p:spPr bwMode="auto">
                <a:xfrm>
                  <a:off x="2365" y="1666"/>
                  <a:ext cx="4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1" name="Rectangle 1927"/>
                <p:cNvSpPr>
                  <a:spLocks noChangeArrowheads="1"/>
                </p:cNvSpPr>
                <p:nvPr/>
              </p:nvSpPr>
              <p:spPr bwMode="auto">
                <a:xfrm>
                  <a:off x="2366" y="1667"/>
                  <a:ext cx="3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2" name="Rectangle 1928"/>
                <p:cNvSpPr>
                  <a:spLocks noChangeArrowheads="1"/>
                </p:cNvSpPr>
                <p:nvPr/>
              </p:nvSpPr>
              <p:spPr bwMode="auto">
                <a:xfrm>
                  <a:off x="2368" y="1668"/>
                  <a:ext cx="3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3" name="Rectangle 1929"/>
                <p:cNvSpPr>
                  <a:spLocks noChangeArrowheads="1"/>
                </p:cNvSpPr>
                <p:nvPr/>
              </p:nvSpPr>
              <p:spPr bwMode="auto">
                <a:xfrm>
                  <a:off x="2370" y="1668"/>
                  <a:ext cx="3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4" name="Rectangle 1930"/>
                <p:cNvSpPr>
                  <a:spLocks noChangeArrowheads="1"/>
                </p:cNvSpPr>
                <p:nvPr/>
              </p:nvSpPr>
              <p:spPr bwMode="auto">
                <a:xfrm>
                  <a:off x="2371" y="1669"/>
                  <a:ext cx="2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5" name="Rectangle 1931"/>
                <p:cNvSpPr>
                  <a:spLocks noChangeArrowheads="1"/>
                </p:cNvSpPr>
                <p:nvPr/>
              </p:nvSpPr>
              <p:spPr bwMode="auto">
                <a:xfrm>
                  <a:off x="2373" y="1670"/>
                  <a:ext cx="2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6" name="Rectangle 1932"/>
                <p:cNvSpPr>
                  <a:spLocks noChangeArrowheads="1"/>
                </p:cNvSpPr>
                <p:nvPr/>
              </p:nvSpPr>
              <p:spPr bwMode="auto">
                <a:xfrm>
                  <a:off x="2376" y="1670"/>
                  <a:ext cx="2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7" name="Rectangle 1933"/>
                <p:cNvSpPr>
                  <a:spLocks noChangeArrowheads="1"/>
                </p:cNvSpPr>
                <p:nvPr/>
              </p:nvSpPr>
              <p:spPr bwMode="auto">
                <a:xfrm>
                  <a:off x="2380" y="1671"/>
                  <a:ext cx="1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8" name="Rectangle 1934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138" cy="5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9" name="Rectangle 1935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12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0" name="Rectangle 1936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12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1" name="Rectangle 1937"/>
                <p:cNvSpPr>
                  <a:spLocks noChangeArrowheads="1"/>
                </p:cNvSpPr>
                <p:nvPr/>
              </p:nvSpPr>
              <p:spPr bwMode="auto">
                <a:xfrm>
                  <a:off x="2355" y="1675"/>
                  <a:ext cx="12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2" name="Rectangle 1938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12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3" name="Rectangle 1939"/>
                <p:cNvSpPr>
                  <a:spLocks noChangeArrowheads="1"/>
                </p:cNvSpPr>
                <p:nvPr/>
              </p:nvSpPr>
              <p:spPr bwMode="auto">
                <a:xfrm>
                  <a:off x="2355" y="1677"/>
                  <a:ext cx="12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4" name="Rectangle 1940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10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5" name="Rectangle 1941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10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6" name="Rectangle 1942"/>
                <p:cNvSpPr>
                  <a:spLocks noChangeArrowheads="1"/>
                </p:cNvSpPr>
                <p:nvPr/>
              </p:nvSpPr>
              <p:spPr bwMode="auto">
                <a:xfrm>
                  <a:off x="2355" y="1675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7" name="Rectangle 1943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8" name="Rectangle 1944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100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9" name="Rectangle 1945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7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0" name="Rectangle 1946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7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1" name="Rectangle 1947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7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2" name="Rectangle 1948"/>
                <p:cNvSpPr>
                  <a:spLocks noChangeArrowheads="1"/>
                </p:cNvSpPr>
                <p:nvPr/>
              </p:nvSpPr>
              <p:spPr bwMode="auto">
                <a:xfrm>
                  <a:off x="2355" y="1675"/>
                  <a:ext cx="7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3" name="Rectangle 1949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7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4" name="Rectangle 1950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7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5" name="Rectangle 1951"/>
                <p:cNvSpPr>
                  <a:spLocks noChangeArrowheads="1"/>
                </p:cNvSpPr>
                <p:nvPr/>
              </p:nvSpPr>
              <p:spPr bwMode="auto">
                <a:xfrm>
                  <a:off x="2355" y="1677"/>
                  <a:ext cx="7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6" name="Rectangle 1952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13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7" name="Rectangle 1953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12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8" name="Rectangle 1954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12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55"/>
              <p:cNvGrpSpPr>
                <a:grpSpLocks/>
              </p:cNvGrpSpPr>
              <p:nvPr/>
            </p:nvGrpSpPr>
            <p:grpSpPr bwMode="auto">
              <a:xfrm>
                <a:off x="4075" y="1873"/>
                <a:ext cx="137" cy="50"/>
                <a:chOff x="2355" y="1678"/>
                <a:chExt cx="137" cy="50"/>
              </a:xfrm>
            </p:grpSpPr>
            <p:sp>
              <p:nvSpPr>
                <p:cNvPr id="299940" name="Rectangle 1956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9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1" name="Rectangle 1957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9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2" name="Rectangle 1958"/>
                <p:cNvSpPr>
                  <a:spLocks noChangeArrowheads="1"/>
                </p:cNvSpPr>
                <p:nvPr/>
              </p:nvSpPr>
              <p:spPr bwMode="auto">
                <a:xfrm>
                  <a:off x="2355" y="1679"/>
                  <a:ext cx="9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3" name="Rectangle 1959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7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4" name="Rectangle 1960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7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5" name="Rectangle 1961"/>
                <p:cNvSpPr>
                  <a:spLocks noChangeArrowheads="1"/>
                </p:cNvSpPr>
                <p:nvPr/>
              </p:nvSpPr>
              <p:spPr bwMode="auto">
                <a:xfrm>
                  <a:off x="2355" y="1679"/>
                  <a:ext cx="6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6" name="Rectangle 1962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136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7" name="Rectangle 1963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12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8" name="Rectangle 1964"/>
                <p:cNvSpPr>
                  <a:spLocks noChangeArrowheads="1"/>
                </p:cNvSpPr>
                <p:nvPr/>
              </p:nvSpPr>
              <p:spPr bwMode="auto">
                <a:xfrm>
                  <a:off x="2356" y="1680"/>
                  <a:ext cx="12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9" name="Rectangle 1965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9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0" name="Rectangle 1966"/>
                <p:cNvSpPr>
                  <a:spLocks noChangeArrowheads="1"/>
                </p:cNvSpPr>
                <p:nvPr/>
              </p:nvSpPr>
              <p:spPr bwMode="auto">
                <a:xfrm>
                  <a:off x="2356" y="1680"/>
                  <a:ext cx="9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1" name="Rectangle 1967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6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2" name="Rectangle 1968"/>
                <p:cNvSpPr>
                  <a:spLocks noChangeArrowheads="1"/>
                </p:cNvSpPr>
                <p:nvPr/>
              </p:nvSpPr>
              <p:spPr bwMode="auto">
                <a:xfrm>
                  <a:off x="2356" y="1680"/>
                  <a:ext cx="6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3" name="Rectangle 1969"/>
                <p:cNvSpPr>
                  <a:spLocks noChangeArrowheads="1"/>
                </p:cNvSpPr>
                <p:nvPr/>
              </p:nvSpPr>
              <p:spPr bwMode="auto">
                <a:xfrm>
                  <a:off x="2356" y="1681"/>
                  <a:ext cx="6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4" name="Rectangle 1970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135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5" name="Rectangle 1971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6" name="Rectangle 1972"/>
                <p:cNvSpPr>
                  <a:spLocks noChangeArrowheads="1"/>
                </p:cNvSpPr>
                <p:nvPr/>
              </p:nvSpPr>
              <p:spPr bwMode="auto">
                <a:xfrm>
                  <a:off x="2357" y="1682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7" name="Rectangle 1973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9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8" name="Rectangle 1974"/>
                <p:cNvSpPr>
                  <a:spLocks noChangeArrowheads="1"/>
                </p:cNvSpPr>
                <p:nvPr/>
              </p:nvSpPr>
              <p:spPr bwMode="auto">
                <a:xfrm>
                  <a:off x="2357" y="1682"/>
                  <a:ext cx="9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9" name="Rectangle 1975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9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0" name="Rectangle 1976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6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1" name="Rectangle 1977"/>
                <p:cNvSpPr>
                  <a:spLocks noChangeArrowheads="1"/>
                </p:cNvSpPr>
                <p:nvPr/>
              </p:nvSpPr>
              <p:spPr bwMode="auto">
                <a:xfrm>
                  <a:off x="2357" y="1682"/>
                  <a:ext cx="6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2" name="Rectangle 1978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6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3" name="Rectangle 1979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134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4" name="Rectangle 1980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11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5" name="Rectangle 1981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11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6" name="Rectangle 1982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1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7" name="Rectangle 1983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9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8" name="Rectangle 1984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9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9" name="Rectangle 1985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9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0" name="Rectangle 1986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6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1" name="Rectangle 1987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5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2" name="Rectangle 1988"/>
                <p:cNvSpPr>
                  <a:spLocks noChangeArrowheads="1"/>
                </p:cNvSpPr>
                <p:nvPr/>
              </p:nvSpPr>
              <p:spPr bwMode="auto">
                <a:xfrm>
                  <a:off x="2358" y="1684"/>
                  <a:ext cx="5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3" name="Rectangle 1989"/>
                <p:cNvSpPr>
                  <a:spLocks noChangeArrowheads="1"/>
                </p:cNvSpPr>
                <p:nvPr/>
              </p:nvSpPr>
              <p:spPr bwMode="auto">
                <a:xfrm>
                  <a:off x="2358" y="1685"/>
                  <a:ext cx="132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4" name="Rectangle 1990"/>
                <p:cNvSpPr>
                  <a:spLocks noChangeArrowheads="1"/>
                </p:cNvSpPr>
                <p:nvPr/>
              </p:nvSpPr>
              <p:spPr bwMode="auto">
                <a:xfrm>
                  <a:off x="2358" y="1685"/>
                  <a:ext cx="11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5" name="Rectangle 1991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11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6" name="Rectangle 1992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11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7" name="Rectangle 1993"/>
                <p:cNvSpPr>
                  <a:spLocks noChangeArrowheads="1"/>
                </p:cNvSpPr>
                <p:nvPr/>
              </p:nvSpPr>
              <p:spPr bwMode="auto">
                <a:xfrm>
                  <a:off x="2358" y="1685"/>
                  <a:ext cx="9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8" name="Rectangle 1994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8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9" name="Rectangle 1995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8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0" name="Rectangle 1996"/>
                <p:cNvSpPr>
                  <a:spLocks noChangeArrowheads="1"/>
                </p:cNvSpPr>
                <p:nvPr/>
              </p:nvSpPr>
              <p:spPr bwMode="auto">
                <a:xfrm>
                  <a:off x="2360" y="1685"/>
                  <a:ext cx="5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1" name="Rectangle 1997"/>
                <p:cNvSpPr>
                  <a:spLocks noChangeArrowheads="1"/>
                </p:cNvSpPr>
                <p:nvPr/>
              </p:nvSpPr>
              <p:spPr bwMode="auto">
                <a:xfrm>
                  <a:off x="2361" y="1686"/>
                  <a:ext cx="5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2" name="Rectangle 1998"/>
                <p:cNvSpPr>
                  <a:spLocks noChangeArrowheads="1"/>
                </p:cNvSpPr>
                <p:nvPr/>
              </p:nvSpPr>
              <p:spPr bwMode="auto">
                <a:xfrm>
                  <a:off x="2363" y="1686"/>
                  <a:ext cx="4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3" name="Rectangle 1999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132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4" name="Rectangle 2000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11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5" name="Rectangle 2001"/>
                <p:cNvSpPr>
                  <a:spLocks noChangeArrowheads="1"/>
                </p:cNvSpPr>
                <p:nvPr/>
              </p:nvSpPr>
              <p:spPr bwMode="auto">
                <a:xfrm>
                  <a:off x="2358" y="1688"/>
                  <a:ext cx="1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6" name="Rectangle 2002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8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7" name="Rectangle 2003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8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8" name="Rectangle 2004"/>
                <p:cNvSpPr>
                  <a:spLocks noChangeArrowheads="1"/>
                </p:cNvSpPr>
                <p:nvPr/>
              </p:nvSpPr>
              <p:spPr bwMode="auto">
                <a:xfrm>
                  <a:off x="2358" y="1688"/>
                  <a:ext cx="8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9" name="Rectangle 2005"/>
                <p:cNvSpPr>
                  <a:spLocks noChangeArrowheads="1"/>
                </p:cNvSpPr>
                <p:nvPr/>
              </p:nvSpPr>
              <p:spPr bwMode="auto">
                <a:xfrm>
                  <a:off x="2365" y="1687"/>
                  <a:ext cx="4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0" name="Rectangle 2006"/>
                <p:cNvSpPr>
                  <a:spLocks noChangeArrowheads="1"/>
                </p:cNvSpPr>
                <p:nvPr/>
              </p:nvSpPr>
              <p:spPr bwMode="auto">
                <a:xfrm>
                  <a:off x="2366" y="1687"/>
                  <a:ext cx="3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1" name="Rectangle 2007"/>
                <p:cNvSpPr>
                  <a:spLocks noChangeArrowheads="1"/>
                </p:cNvSpPr>
                <p:nvPr/>
              </p:nvSpPr>
              <p:spPr bwMode="auto">
                <a:xfrm>
                  <a:off x="2368" y="1688"/>
                  <a:ext cx="3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2" name="Rectangle 2008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130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3" name="Rectangle 2009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11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4" name="Rectangle 2010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110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5" name="Rectangle 2011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8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6" name="Rectangle 2012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8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7" name="Rectangle 2013"/>
                <p:cNvSpPr>
                  <a:spLocks noChangeArrowheads="1"/>
                </p:cNvSpPr>
                <p:nvPr/>
              </p:nvSpPr>
              <p:spPr bwMode="auto">
                <a:xfrm>
                  <a:off x="2359" y="1690"/>
                  <a:ext cx="8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8" name="Rectangle 2014"/>
                <p:cNvSpPr>
                  <a:spLocks noChangeArrowheads="1"/>
                </p:cNvSpPr>
                <p:nvPr/>
              </p:nvSpPr>
              <p:spPr bwMode="auto">
                <a:xfrm>
                  <a:off x="2371" y="1689"/>
                  <a:ext cx="2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9" name="Rectangle 2015"/>
                <p:cNvSpPr>
                  <a:spLocks noChangeArrowheads="1"/>
                </p:cNvSpPr>
                <p:nvPr/>
              </p:nvSpPr>
              <p:spPr bwMode="auto">
                <a:xfrm>
                  <a:off x="2374" y="1689"/>
                  <a:ext cx="2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0" name="Rectangle 2016"/>
                <p:cNvSpPr>
                  <a:spLocks noChangeArrowheads="1"/>
                </p:cNvSpPr>
                <p:nvPr/>
              </p:nvSpPr>
              <p:spPr bwMode="auto">
                <a:xfrm>
                  <a:off x="2379" y="1690"/>
                  <a:ext cx="1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1" name="Rectangle 2017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12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2" name="Rectangle 2018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10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3" name="Rectangle 2019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10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4" name="Rectangle 2020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8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5" name="Rectangle 2021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8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6" name="Rectangle 2022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12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7" name="Rectangle 2023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10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8" name="Rectangle 2024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10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9" name="Rectangle 2025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8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0" name="Rectangle 2026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7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1" name="Rectangle 2027"/>
                <p:cNvSpPr>
                  <a:spLocks noChangeArrowheads="1"/>
                </p:cNvSpPr>
                <p:nvPr/>
              </p:nvSpPr>
              <p:spPr bwMode="auto">
                <a:xfrm>
                  <a:off x="2361" y="1693"/>
                  <a:ext cx="12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2" name="Rectangle 2028"/>
                <p:cNvSpPr>
                  <a:spLocks noChangeArrowheads="1"/>
                </p:cNvSpPr>
                <p:nvPr/>
              </p:nvSpPr>
              <p:spPr bwMode="auto">
                <a:xfrm>
                  <a:off x="2361" y="1693"/>
                  <a:ext cx="10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3" name="Rectangle 2029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10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4" name="Rectangle 2030"/>
                <p:cNvSpPr>
                  <a:spLocks noChangeArrowheads="1"/>
                </p:cNvSpPr>
                <p:nvPr/>
              </p:nvSpPr>
              <p:spPr bwMode="auto">
                <a:xfrm>
                  <a:off x="2361" y="1693"/>
                  <a:ext cx="7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5" name="Rectangle 2031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7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6" name="Rectangle 2032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126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7" name="Rectangle 2033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10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8" name="Rectangle 2034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7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9" name="Rectangle 2035"/>
                <p:cNvSpPr>
                  <a:spLocks noChangeArrowheads="1"/>
                </p:cNvSpPr>
                <p:nvPr/>
              </p:nvSpPr>
              <p:spPr bwMode="auto">
                <a:xfrm>
                  <a:off x="2361" y="1695"/>
                  <a:ext cx="7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0" name="Rectangle 2036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12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1" name="Rectangle 2037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2" name="Rectangle 2038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3" name="Rectangle 2039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7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4" name="Rectangle 2040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7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5" name="Rectangle 2041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12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6" name="Rectangle 2042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10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7" name="Rectangle 2043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9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8" name="Rectangle 2044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7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9" name="Rectangle 2045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6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30" name="Rectangle 2046"/>
                <p:cNvSpPr>
                  <a:spLocks noChangeArrowheads="1"/>
                </p:cNvSpPr>
                <p:nvPr/>
              </p:nvSpPr>
              <p:spPr bwMode="auto">
                <a:xfrm>
                  <a:off x="2363" y="1698"/>
                  <a:ext cx="12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31" name="Rectangle 2047"/>
                <p:cNvSpPr>
                  <a:spLocks noChangeArrowheads="1"/>
                </p:cNvSpPr>
                <p:nvPr/>
              </p:nvSpPr>
              <p:spPr bwMode="auto">
                <a:xfrm>
                  <a:off x="2363" y="1698"/>
                  <a:ext cx="9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6" name="Rectangle 2048"/>
                <p:cNvSpPr>
                  <a:spLocks noChangeArrowheads="1"/>
                </p:cNvSpPr>
                <p:nvPr/>
              </p:nvSpPr>
              <p:spPr bwMode="auto">
                <a:xfrm>
                  <a:off x="2363" y="1699"/>
                  <a:ext cx="9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7" name="Rectangle 2049"/>
                <p:cNvSpPr>
                  <a:spLocks noChangeArrowheads="1"/>
                </p:cNvSpPr>
                <p:nvPr/>
              </p:nvSpPr>
              <p:spPr bwMode="auto">
                <a:xfrm>
                  <a:off x="2363" y="1698"/>
                  <a:ext cx="6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8" name="Rectangle 2050"/>
                <p:cNvSpPr>
                  <a:spLocks noChangeArrowheads="1"/>
                </p:cNvSpPr>
                <p:nvPr/>
              </p:nvSpPr>
              <p:spPr bwMode="auto">
                <a:xfrm>
                  <a:off x="2363" y="1699"/>
                  <a:ext cx="6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9" name="Rectangle 2051"/>
                <p:cNvSpPr>
                  <a:spLocks noChangeArrowheads="1"/>
                </p:cNvSpPr>
                <p:nvPr/>
              </p:nvSpPr>
              <p:spPr bwMode="auto">
                <a:xfrm>
                  <a:off x="2364" y="1699"/>
                  <a:ext cx="12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0" name="Rectangle 2052"/>
                <p:cNvSpPr>
                  <a:spLocks noChangeArrowheads="1"/>
                </p:cNvSpPr>
                <p:nvPr/>
              </p:nvSpPr>
              <p:spPr bwMode="auto">
                <a:xfrm>
                  <a:off x="2364" y="1699"/>
                  <a:ext cx="9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1" name="Rectangle 2053"/>
                <p:cNvSpPr>
                  <a:spLocks noChangeArrowheads="1"/>
                </p:cNvSpPr>
                <p:nvPr/>
              </p:nvSpPr>
              <p:spPr bwMode="auto">
                <a:xfrm>
                  <a:off x="2364" y="1700"/>
                  <a:ext cx="9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2" name="Rectangle 2054"/>
                <p:cNvSpPr>
                  <a:spLocks noChangeArrowheads="1"/>
                </p:cNvSpPr>
                <p:nvPr/>
              </p:nvSpPr>
              <p:spPr bwMode="auto">
                <a:xfrm>
                  <a:off x="2364" y="1699"/>
                  <a:ext cx="6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3" name="Rectangle 2055"/>
                <p:cNvSpPr>
                  <a:spLocks noChangeArrowheads="1"/>
                </p:cNvSpPr>
                <p:nvPr/>
              </p:nvSpPr>
              <p:spPr bwMode="auto">
                <a:xfrm>
                  <a:off x="2364" y="1700"/>
                  <a:ext cx="6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4" name="Rectangle 2056"/>
                <p:cNvSpPr>
                  <a:spLocks noChangeArrowheads="1"/>
                </p:cNvSpPr>
                <p:nvPr/>
              </p:nvSpPr>
              <p:spPr bwMode="auto">
                <a:xfrm>
                  <a:off x="2365" y="1700"/>
                  <a:ext cx="118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5" name="Rectangle 2057"/>
                <p:cNvSpPr>
                  <a:spLocks noChangeArrowheads="1"/>
                </p:cNvSpPr>
                <p:nvPr/>
              </p:nvSpPr>
              <p:spPr bwMode="auto">
                <a:xfrm>
                  <a:off x="2365" y="1700"/>
                  <a:ext cx="9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6" name="Rectangle 2058"/>
                <p:cNvSpPr>
                  <a:spLocks noChangeArrowheads="1"/>
                </p:cNvSpPr>
                <p:nvPr/>
              </p:nvSpPr>
              <p:spPr bwMode="auto">
                <a:xfrm>
                  <a:off x="2365" y="1701"/>
                  <a:ext cx="9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7" name="Rectangle 2059"/>
                <p:cNvSpPr>
                  <a:spLocks noChangeArrowheads="1"/>
                </p:cNvSpPr>
                <p:nvPr/>
              </p:nvSpPr>
              <p:spPr bwMode="auto">
                <a:xfrm>
                  <a:off x="2365" y="1700"/>
                  <a:ext cx="6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8" name="Rectangle 2060"/>
                <p:cNvSpPr>
                  <a:spLocks noChangeArrowheads="1"/>
                </p:cNvSpPr>
                <p:nvPr/>
              </p:nvSpPr>
              <p:spPr bwMode="auto">
                <a:xfrm>
                  <a:off x="2365" y="1701"/>
                  <a:ext cx="6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9" name="Rectangle 2061"/>
                <p:cNvSpPr>
                  <a:spLocks noChangeArrowheads="1"/>
                </p:cNvSpPr>
                <p:nvPr/>
              </p:nvSpPr>
              <p:spPr bwMode="auto">
                <a:xfrm>
                  <a:off x="2365" y="1702"/>
                  <a:ext cx="11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0" name="Rectangle 2062"/>
                <p:cNvSpPr>
                  <a:spLocks noChangeArrowheads="1"/>
                </p:cNvSpPr>
                <p:nvPr/>
              </p:nvSpPr>
              <p:spPr bwMode="auto">
                <a:xfrm>
                  <a:off x="2365" y="1702"/>
                  <a:ext cx="9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1" name="Rectangle 2063"/>
                <p:cNvSpPr>
                  <a:spLocks noChangeArrowheads="1"/>
                </p:cNvSpPr>
                <p:nvPr/>
              </p:nvSpPr>
              <p:spPr bwMode="auto">
                <a:xfrm>
                  <a:off x="2365" y="1702"/>
                  <a:ext cx="5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2" name="Rectangle 2064"/>
                <p:cNvSpPr>
                  <a:spLocks noChangeArrowheads="1"/>
                </p:cNvSpPr>
                <p:nvPr/>
              </p:nvSpPr>
              <p:spPr bwMode="auto">
                <a:xfrm>
                  <a:off x="2366" y="1702"/>
                  <a:ext cx="11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3" name="Rectangle 2065"/>
                <p:cNvSpPr>
                  <a:spLocks noChangeArrowheads="1"/>
                </p:cNvSpPr>
                <p:nvPr/>
              </p:nvSpPr>
              <p:spPr bwMode="auto">
                <a:xfrm>
                  <a:off x="2366" y="1702"/>
                  <a:ext cx="9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2366" y="1702"/>
                  <a:ext cx="5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2366" y="1703"/>
                  <a:ext cx="11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6" name="Rectangle 2068"/>
                <p:cNvSpPr>
                  <a:spLocks noChangeArrowheads="1"/>
                </p:cNvSpPr>
                <p:nvPr/>
              </p:nvSpPr>
              <p:spPr bwMode="auto">
                <a:xfrm>
                  <a:off x="2366" y="1703"/>
                  <a:ext cx="9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7" name="Rectangle 2069"/>
                <p:cNvSpPr>
                  <a:spLocks noChangeArrowheads="1"/>
                </p:cNvSpPr>
                <p:nvPr/>
              </p:nvSpPr>
              <p:spPr bwMode="auto">
                <a:xfrm>
                  <a:off x="2366" y="1704"/>
                  <a:ext cx="9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8" name="Rectangle 2070"/>
                <p:cNvSpPr>
                  <a:spLocks noChangeArrowheads="1"/>
                </p:cNvSpPr>
                <p:nvPr/>
              </p:nvSpPr>
              <p:spPr bwMode="auto">
                <a:xfrm>
                  <a:off x="2366" y="1703"/>
                  <a:ext cx="5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9" name="Rectangle 2071"/>
                <p:cNvSpPr>
                  <a:spLocks noChangeArrowheads="1"/>
                </p:cNvSpPr>
                <p:nvPr/>
              </p:nvSpPr>
              <p:spPr bwMode="auto">
                <a:xfrm>
                  <a:off x="2366" y="1704"/>
                  <a:ext cx="5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0" name="Rectangle 2072"/>
                <p:cNvSpPr>
                  <a:spLocks noChangeArrowheads="1"/>
                </p:cNvSpPr>
                <p:nvPr/>
              </p:nvSpPr>
              <p:spPr bwMode="auto">
                <a:xfrm>
                  <a:off x="2367" y="1704"/>
                  <a:ext cx="11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1" name="Rectangle 2073"/>
                <p:cNvSpPr>
                  <a:spLocks noChangeArrowheads="1"/>
                </p:cNvSpPr>
                <p:nvPr/>
              </p:nvSpPr>
              <p:spPr bwMode="auto">
                <a:xfrm>
                  <a:off x="2367" y="1704"/>
                  <a:ext cx="8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2" name="Rectangle 2074"/>
                <p:cNvSpPr>
                  <a:spLocks noChangeArrowheads="1"/>
                </p:cNvSpPr>
                <p:nvPr/>
              </p:nvSpPr>
              <p:spPr bwMode="auto">
                <a:xfrm>
                  <a:off x="2367" y="1704"/>
                  <a:ext cx="5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3" name="Rectangle 2075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11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4" name="Rectangle 2076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8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5" name="Rectangle 2077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4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6" name="Rectangle 2078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11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7" name="Rectangle 2079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8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8" name="Rectangle 2080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4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9" name="Rectangle 2081"/>
                <p:cNvSpPr>
                  <a:spLocks noChangeArrowheads="1"/>
                </p:cNvSpPr>
                <p:nvPr/>
              </p:nvSpPr>
              <p:spPr bwMode="auto">
                <a:xfrm>
                  <a:off x="2369" y="1706"/>
                  <a:ext cx="11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0" name="Rectangle 2082"/>
                <p:cNvSpPr>
                  <a:spLocks noChangeArrowheads="1"/>
                </p:cNvSpPr>
                <p:nvPr/>
              </p:nvSpPr>
              <p:spPr bwMode="auto">
                <a:xfrm>
                  <a:off x="2369" y="1706"/>
                  <a:ext cx="8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1" name="Rectangle 2083"/>
                <p:cNvSpPr>
                  <a:spLocks noChangeArrowheads="1"/>
                </p:cNvSpPr>
                <p:nvPr/>
              </p:nvSpPr>
              <p:spPr bwMode="auto">
                <a:xfrm>
                  <a:off x="2369" y="1706"/>
                  <a:ext cx="4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2" name="Rectangle 2084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10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3" name="Rectangle 2085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8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4" name="Rectangle 2086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8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5" name="Rectangle 2087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4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6" name="Rectangle 2088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3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7" name="Rectangle 2089"/>
                <p:cNvSpPr>
                  <a:spLocks noChangeArrowheads="1"/>
                </p:cNvSpPr>
                <p:nvPr/>
              </p:nvSpPr>
              <p:spPr bwMode="auto">
                <a:xfrm>
                  <a:off x="2370" y="1708"/>
                  <a:ext cx="10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8" name="Rectangle 2090"/>
                <p:cNvSpPr>
                  <a:spLocks noChangeArrowheads="1"/>
                </p:cNvSpPr>
                <p:nvPr/>
              </p:nvSpPr>
              <p:spPr bwMode="auto">
                <a:xfrm>
                  <a:off x="2370" y="1708"/>
                  <a:ext cx="8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9" name="Rectangle 2091"/>
                <p:cNvSpPr>
                  <a:spLocks noChangeArrowheads="1"/>
                </p:cNvSpPr>
                <p:nvPr/>
              </p:nvSpPr>
              <p:spPr bwMode="auto">
                <a:xfrm>
                  <a:off x="2370" y="1708"/>
                  <a:ext cx="3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0" name="Rectangle 2092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10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1" name="Rectangle 2093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7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2" name="Rectangle 2094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3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3" name="Rectangle 2095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10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4" name="Rectangle 2096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7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5" name="Rectangle 2097"/>
                <p:cNvSpPr>
                  <a:spLocks noChangeArrowheads="1"/>
                </p:cNvSpPr>
                <p:nvPr/>
              </p:nvSpPr>
              <p:spPr bwMode="auto">
                <a:xfrm>
                  <a:off x="2373" y="1709"/>
                  <a:ext cx="2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6" name="Rectangle 2098"/>
                <p:cNvSpPr>
                  <a:spLocks noChangeArrowheads="1"/>
                </p:cNvSpPr>
                <p:nvPr/>
              </p:nvSpPr>
              <p:spPr bwMode="auto">
                <a:xfrm>
                  <a:off x="2372" y="1710"/>
                  <a:ext cx="10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7" name="Rectangle 2099"/>
                <p:cNvSpPr>
                  <a:spLocks noChangeArrowheads="1"/>
                </p:cNvSpPr>
                <p:nvPr/>
              </p:nvSpPr>
              <p:spPr bwMode="auto">
                <a:xfrm>
                  <a:off x="2372" y="1710"/>
                  <a:ext cx="7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8" name="Rectangle 2100"/>
                <p:cNvSpPr>
                  <a:spLocks noChangeArrowheads="1"/>
                </p:cNvSpPr>
                <p:nvPr/>
              </p:nvSpPr>
              <p:spPr bwMode="auto">
                <a:xfrm>
                  <a:off x="2378" y="1710"/>
                  <a:ext cx="1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9" name="Rectangle 2101"/>
                <p:cNvSpPr>
                  <a:spLocks noChangeArrowheads="1"/>
                </p:cNvSpPr>
                <p:nvPr/>
              </p:nvSpPr>
              <p:spPr bwMode="auto">
                <a:xfrm>
                  <a:off x="2373" y="1710"/>
                  <a:ext cx="102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0" name="Rectangle 2102"/>
                <p:cNvSpPr>
                  <a:spLocks noChangeArrowheads="1"/>
                </p:cNvSpPr>
                <p:nvPr/>
              </p:nvSpPr>
              <p:spPr bwMode="auto">
                <a:xfrm>
                  <a:off x="2373" y="1710"/>
                  <a:ext cx="7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1" name="Rectangle 2103"/>
                <p:cNvSpPr>
                  <a:spLocks noChangeArrowheads="1"/>
                </p:cNvSpPr>
                <p:nvPr/>
              </p:nvSpPr>
              <p:spPr bwMode="auto">
                <a:xfrm>
                  <a:off x="2373" y="1711"/>
                  <a:ext cx="7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2" name="Rectangle 2104"/>
                <p:cNvSpPr>
                  <a:spLocks noChangeArrowheads="1"/>
                </p:cNvSpPr>
                <p:nvPr/>
              </p:nvSpPr>
              <p:spPr bwMode="auto">
                <a:xfrm>
                  <a:off x="2373" y="1712"/>
                  <a:ext cx="10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3" name="Rectangle 2105"/>
                <p:cNvSpPr>
                  <a:spLocks noChangeArrowheads="1"/>
                </p:cNvSpPr>
                <p:nvPr/>
              </p:nvSpPr>
              <p:spPr bwMode="auto">
                <a:xfrm>
                  <a:off x="2373" y="1712"/>
                  <a:ext cx="7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4" name="Rectangle 2106"/>
                <p:cNvSpPr>
                  <a:spLocks noChangeArrowheads="1"/>
                </p:cNvSpPr>
                <p:nvPr/>
              </p:nvSpPr>
              <p:spPr bwMode="auto">
                <a:xfrm>
                  <a:off x="2374" y="1712"/>
                  <a:ext cx="10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5" name="Rectangle 2107"/>
                <p:cNvSpPr>
                  <a:spLocks noChangeArrowheads="1"/>
                </p:cNvSpPr>
                <p:nvPr/>
              </p:nvSpPr>
              <p:spPr bwMode="auto">
                <a:xfrm>
                  <a:off x="2374" y="1712"/>
                  <a:ext cx="7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6" name="Rectangle 2108"/>
                <p:cNvSpPr>
                  <a:spLocks noChangeArrowheads="1"/>
                </p:cNvSpPr>
                <p:nvPr/>
              </p:nvSpPr>
              <p:spPr bwMode="auto">
                <a:xfrm>
                  <a:off x="2374" y="1713"/>
                  <a:ext cx="9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7" name="Rectangle 2109"/>
                <p:cNvSpPr>
                  <a:spLocks noChangeArrowheads="1"/>
                </p:cNvSpPr>
                <p:nvPr/>
              </p:nvSpPr>
              <p:spPr bwMode="auto">
                <a:xfrm>
                  <a:off x="2374" y="1713"/>
                  <a:ext cx="6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8" name="Rectangle 2110"/>
                <p:cNvSpPr>
                  <a:spLocks noChangeArrowheads="1"/>
                </p:cNvSpPr>
                <p:nvPr/>
              </p:nvSpPr>
              <p:spPr bwMode="auto">
                <a:xfrm>
                  <a:off x="2375" y="1713"/>
                  <a:ext cx="97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9" name="Rectangle 2111"/>
                <p:cNvSpPr>
                  <a:spLocks noChangeArrowheads="1"/>
                </p:cNvSpPr>
                <p:nvPr/>
              </p:nvSpPr>
              <p:spPr bwMode="auto">
                <a:xfrm>
                  <a:off x="2375" y="1713"/>
                  <a:ext cx="6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0" name="Rectangle 2112"/>
                <p:cNvSpPr>
                  <a:spLocks noChangeArrowheads="1"/>
                </p:cNvSpPr>
                <p:nvPr/>
              </p:nvSpPr>
              <p:spPr bwMode="auto">
                <a:xfrm>
                  <a:off x="2376" y="1714"/>
                  <a:ext cx="9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1" name="Rectangle 2113"/>
                <p:cNvSpPr>
                  <a:spLocks noChangeArrowheads="1"/>
                </p:cNvSpPr>
                <p:nvPr/>
              </p:nvSpPr>
              <p:spPr bwMode="auto">
                <a:xfrm>
                  <a:off x="2376" y="1714"/>
                  <a:ext cx="6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2" name="Rectangle 2114"/>
                <p:cNvSpPr>
                  <a:spLocks noChangeArrowheads="1"/>
                </p:cNvSpPr>
                <p:nvPr/>
              </p:nvSpPr>
              <p:spPr bwMode="auto">
                <a:xfrm>
                  <a:off x="2377" y="1715"/>
                  <a:ext cx="93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3" name="Rectangle 2115"/>
                <p:cNvSpPr>
                  <a:spLocks noChangeArrowheads="1"/>
                </p:cNvSpPr>
                <p:nvPr/>
              </p:nvSpPr>
              <p:spPr bwMode="auto">
                <a:xfrm>
                  <a:off x="2377" y="1715"/>
                  <a:ext cx="6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4" name="Rectangle 2116"/>
                <p:cNvSpPr>
                  <a:spLocks noChangeArrowheads="1"/>
                </p:cNvSpPr>
                <p:nvPr/>
              </p:nvSpPr>
              <p:spPr bwMode="auto">
                <a:xfrm>
                  <a:off x="2378" y="1715"/>
                  <a:ext cx="9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5" name="Rectangle 2117"/>
                <p:cNvSpPr>
                  <a:spLocks noChangeArrowheads="1"/>
                </p:cNvSpPr>
                <p:nvPr/>
              </p:nvSpPr>
              <p:spPr bwMode="auto">
                <a:xfrm>
                  <a:off x="2378" y="1715"/>
                  <a:ext cx="6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6" name="Rectangle 2118"/>
                <p:cNvSpPr>
                  <a:spLocks noChangeArrowheads="1"/>
                </p:cNvSpPr>
                <p:nvPr/>
              </p:nvSpPr>
              <p:spPr bwMode="auto">
                <a:xfrm>
                  <a:off x="2378" y="1716"/>
                  <a:ext cx="91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7" name="Rectangle 2119"/>
                <p:cNvSpPr>
                  <a:spLocks noChangeArrowheads="1"/>
                </p:cNvSpPr>
                <p:nvPr/>
              </p:nvSpPr>
              <p:spPr bwMode="auto">
                <a:xfrm>
                  <a:off x="2378" y="1716"/>
                  <a:ext cx="6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8" name="Rectangle 2120"/>
                <p:cNvSpPr>
                  <a:spLocks noChangeArrowheads="1"/>
                </p:cNvSpPr>
                <p:nvPr/>
              </p:nvSpPr>
              <p:spPr bwMode="auto">
                <a:xfrm>
                  <a:off x="2379" y="1717"/>
                  <a:ext cx="9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9" name="Rectangle 2121"/>
                <p:cNvSpPr>
                  <a:spLocks noChangeArrowheads="1"/>
                </p:cNvSpPr>
                <p:nvPr/>
              </p:nvSpPr>
              <p:spPr bwMode="auto">
                <a:xfrm>
                  <a:off x="2379" y="1717"/>
                  <a:ext cx="5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0" name="Rectangle 2122"/>
                <p:cNvSpPr>
                  <a:spLocks noChangeArrowheads="1"/>
                </p:cNvSpPr>
                <p:nvPr/>
              </p:nvSpPr>
              <p:spPr bwMode="auto">
                <a:xfrm>
                  <a:off x="2380" y="1717"/>
                  <a:ext cx="87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1" name="Rectangle 2123"/>
                <p:cNvSpPr>
                  <a:spLocks noChangeArrowheads="1"/>
                </p:cNvSpPr>
                <p:nvPr/>
              </p:nvSpPr>
              <p:spPr bwMode="auto">
                <a:xfrm>
                  <a:off x="2380" y="1717"/>
                  <a:ext cx="5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2" name="Rectangle 2124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8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3" name="Rectangle 2125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5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4" name="Rectangle 2126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8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5" name="Rectangle 2127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5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6" name="Rectangle 2128"/>
                <p:cNvSpPr>
                  <a:spLocks noChangeArrowheads="1"/>
                </p:cNvSpPr>
                <p:nvPr/>
              </p:nvSpPr>
              <p:spPr bwMode="auto">
                <a:xfrm>
                  <a:off x="2382" y="1719"/>
                  <a:ext cx="8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7" name="Rectangle 2129"/>
                <p:cNvSpPr>
                  <a:spLocks noChangeArrowheads="1"/>
                </p:cNvSpPr>
                <p:nvPr/>
              </p:nvSpPr>
              <p:spPr bwMode="auto">
                <a:xfrm>
                  <a:off x="2382" y="1719"/>
                  <a:ext cx="5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8" name="Rectangle 2130"/>
                <p:cNvSpPr>
                  <a:spLocks noChangeArrowheads="1"/>
                </p:cNvSpPr>
                <p:nvPr/>
              </p:nvSpPr>
              <p:spPr bwMode="auto">
                <a:xfrm>
                  <a:off x="2383" y="1720"/>
                  <a:ext cx="8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9" name="Rectangle 2131"/>
                <p:cNvSpPr>
                  <a:spLocks noChangeArrowheads="1"/>
                </p:cNvSpPr>
                <p:nvPr/>
              </p:nvSpPr>
              <p:spPr bwMode="auto">
                <a:xfrm>
                  <a:off x="2383" y="1720"/>
                  <a:ext cx="4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0" name="Rectangle 2132"/>
                <p:cNvSpPr>
                  <a:spLocks noChangeArrowheads="1"/>
                </p:cNvSpPr>
                <p:nvPr/>
              </p:nvSpPr>
              <p:spPr bwMode="auto">
                <a:xfrm>
                  <a:off x="2384" y="1720"/>
                  <a:ext cx="8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1" name="Rectangle 2133"/>
                <p:cNvSpPr>
                  <a:spLocks noChangeArrowheads="1"/>
                </p:cNvSpPr>
                <p:nvPr/>
              </p:nvSpPr>
              <p:spPr bwMode="auto">
                <a:xfrm>
                  <a:off x="2384" y="1720"/>
                  <a:ext cx="4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2" name="Rectangle 2134"/>
                <p:cNvSpPr>
                  <a:spLocks noChangeArrowheads="1"/>
                </p:cNvSpPr>
                <p:nvPr/>
              </p:nvSpPr>
              <p:spPr bwMode="auto">
                <a:xfrm>
                  <a:off x="2384" y="1721"/>
                  <a:ext cx="7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3" name="Rectangle 2135"/>
                <p:cNvSpPr>
                  <a:spLocks noChangeArrowheads="1"/>
                </p:cNvSpPr>
                <p:nvPr/>
              </p:nvSpPr>
              <p:spPr bwMode="auto">
                <a:xfrm>
                  <a:off x="2384" y="1721"/>
                  <a:ext cx="4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4" name="Rectangle 2136"/>
                <p:cNvSpPr>
                  <a:spLocks noChangeArrowheads="1"/>
                </p:cNvSpPr>
                <p:nvPr/>
              </p:nvSpPr>
              <p:spPr bwMode="auto">
                <a:xfrm>
                  <a:off x="2386" y="1722"/>
                  <a:ext cx="7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5" name="Rectangle 2137"/>
                <p:cNvSpPr>
                  <a:spLocks noChangeArrowheads="1"/>
                </p:cNvSpPr>
                <p:nvPr/>
              </p:nvSpPr>
              <p:spPr bwMode="auto">
                <a:xfrm>
                  <a:off x="2386" y="1722"/>
                  <a:ext cx="4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6" name="Rectangle 2138"/>
                <p:cNvSpPr>
                  <a:spLocks noChangeArrowheads="1"/>
                </p:cNvSpPr>
                <p:nvPr/>
              </p:nvSpPr>
              <p:spPr bwMode="auto">
                <a:xfrm>
                  <a:off x="2387" y="1722"/>
                  <a:ext cx="7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7" name="Rectangle 2139"/>
                <p:cNvSpPr>
                  <a:spLocks noChangeArrowheads="1"/>
                </p:cNvSpPr>
                <p:nvPr/>
              </p:nvSpPr>
              <p:spPr bwMode="auto">
                <a:xfrm>
                  <a:off x="2387" y="1722"/>
                  <a:ext cx="3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8" name="Rectangle 2140"/>
                <p:cNvSpPr>
                  <a:spLocks noChangeArrowheads="1"/>
                </p:cNvSpPr>
                <p:nvPr/>
              </p:nvSpPr>
              <p:spPr bwMode="auto">
                <a:xfrm>
                  <a:off x="2387" y="1723"/>
                  <a:ext cx="7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9" name="Rectangle 2141"/>
                <p:cNvSpPr>
                  <a:spLocks noChangeArrowheads="1"/>
                </p:cNvSpPr>
                <p:nvPr/>
              </p:nvSpPr>
              <p:spPr bwMode="auto">
                <a:xfrm>
                  <a:off x="2387" y="1723"/>
                  <a:ext cx="3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0" name="Rectangle 2142"/>
                <p:cNvSpPr>
                  <a:spLocks noChangeArrowheads="1"/>
                </p:cNvSpPr>
                <p:nvPr/>
              </p:nvSpPr>
              <p:spPr bwMode="auto">
                <a:xfrm>
                  <a:off x="2389" y="1723"/>
                  <a:ext cx="6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1" name="Rectangle 2143"/>
                <p:cNvSpPr>
                  <a:spLocks noChangeArrowheads="1"/>
                </p:cNvSpPr>
                <p:nvPr/>
              </p:nvSpPr>
              <p:spPr bwMode="auto">
                <a:xfrm>
                  <a:off x="2389" y="1723"/>
                  <a:ext cx="3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2" name="Rectangle 2144"/>
                <p:cNvSpPr>
                  <a:spLocks noChangeArrowheads="1"/>
                </p:cNvSpPr>
                <p:nvPr/>
              </p:nvSpPr>
              <p:spPr bwMode="auto">
                <a:xfrm>
                  <a:off x="2390" y="1724"/>
                  <a:ext cx="67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3" name="Rectangle 2145"/>
                <p:cNvSpPr>
                  <a:spLocks noChangeArrowheads="1"/>
                </p:cNvSpPr>
                <p:nvPr/>
              </p:nvSpPr>
              <p:spPr bwMode="auto">
                <a:xfrm>
                  <a:off x="2390" y="1724"/>
                  <a:ext cx="3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4" name="Rectangle 2146"/>
                <p:cNvSpPr>
                  <a:spLocks noChangeArrowheads="1"/>
                </p:cNvSpPr>
                <p:nvPr/>
              </p:nvSpPr>
              <p:spPr bwMode="auto">
                <a:xfrm>
                  <a:off x="2391" y="1725"/>
                  <a:ext cx="6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5" name="Rectangle 2147"/>
                <p:cNvSpPr>
                  <a:spLocks noChangeArrowheads="1"/>
                </p:cNvSpPr>
                <p:nvPr/>
              </p:nvSpPr>
              <p:spPr bwMode="auto">
                <a:xfrm>
                  <a:off x="2391" y="1725"/>
                  <a:ext cx="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6" name="Rectangle 2148"/>
                <p:cNvSpPr>
                  <a:spLocks noChangeArrowheads="1"/>
                </p:cNvSpPr>
                <p:nvPr/>
              </p:nvSpPr>
              <p:spPr bwMode="auto">
                <a:xfrm>
                  <a:off x="2392" y="1725"/>
                  <a:ext cx="63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7" name="Rectangle 2149"/>
                <p:cNvSpPr>
                  <a:spLocks noChangeArrowheads="1"/>
                </p:cNvSpPr>
                <p:nvPr/>
              </p:nvSpPr>
              <p:spPr bwMode="auto">
                <a:xfrm>
                  <a:off x="2392" y="1725"/>
                  <a:ext cx="2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8" name="Rectangle 2150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6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9" name="Rectangle 2151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1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60" name="Rectangle 2152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5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61" name="Rectangle 2153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62" name="Rectangle 2154"/>
                <p:cNvSpPr>
                  <a:spLocks noChangeArrowheads="1"/>
                </p:cNvSpPr>
                <p:nvPr/>
              </p:nvSpPr>
              <p:spPr bwMode="auto">
                <a:xfrm>
                  <a:off x="2396" y="1727"/>
                  <a:ext cx="5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63" name="Rectangle 2155"/>
                <p:cNvSpPr>
                  <a:spLocks noChangeArrowheads="1"/>
                </p:cNvSpPr>
                <p:nvPr/>
              </p:nvSpPr>
              <p:spPr bwMode="auto">
                <a:xfrm>
                  <a:off x="2396" y="1727"/>
                  <a:ext cx="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1164" name="Rectangle 2156"/>
              <p:cNvSpPr>
                <a:spLocks noChangeArrowheads="1"/>
              </p:cNvSpPr>
              <p:nvPr/>
            </p:nvSpPr>
            <p:spPr bwMode="auto">
              <a:xfrm>
                <a:off x="4118" y="1923"/>
                <a:ext cx="51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65" name="Rectangle 2157"/>
              <p:cNvSpPr>
                <a:spLocks noChangeArrowheads="1"/>
              </p:cNvSpPr>
              <p:nvPr/>
            </p:nvSpPr>
            <p:spPr bwMode="auto">
              <a:xfrm>
                <a:off x="4118" y="1923"/>
                <a:ext cx="6" cy="1"/>
              </a:xfrm>
              <a:prstGeom prst="rect">
                <a:avLst/>
              </a:prstGeom>
              <a:solidFill>
                <a:srgbClr val="FBBC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66" name="Rectangle 2158"/>
              <p:cNvSpPr>
                <a:spLocks noChangeArrowheads="1"/>
              </p:cNvSpPr>
              <p:nvPr/>
            </p:nvSpPr>
            <p:spPr bwMode="auto">
              <a:xfrm>
                <a:off x="4119" y="1923"/>
                <a:ext cx="49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67" name="Rectangle 2159"/>
              <p:cNvSpPr>
                <a:spLocks noChangeArrowheads="1"/>
              </p:cNvSpPr>
              <p:nvPr/>
            </p:nvSpPr>
            <p:spPr bwMode="auto">
              <a:xfrm>
                <a:off x="4119" y="1923"/>
                <a:ext cx="1" cy="1"/>
              </a:xfrm>
              <a:prstGeom prst="rect">
                <a:avLst/>
              </a:prstGeom>
              <a:solidFill>
                <a:srgbClr val="FBBC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68" name="Rectangle 2160"/>
              <p:cNvSpPr>
                <a:spLocks noChangeArrowheads="1"/>
              </p:cNvSpPr>
              <p:nvPr/>
            </p:nvSpPr>
            <p:spPr bwMode="auto">
              <a:xfrm>
                <a:off x="4121" y="1924"/>
                <a:ext cx="45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69" name="Rectangle 2161"/>
              <p:cNvSpPr>
                <a:spLocks noChangeArrowheads="1"/>
              </p:cNvSpPr>
              <p:nvPr/>
            </p:nvSpPr>
            <p:spPr bwMode="auto">
              <a:xfrm>
                <a:off x="4123" y="1925"/>
                <a:ext cx="41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70" name="Rectangle 2162"/>
              <p:cNvSpPr>
                <a:spLocks noChangeArrowheads="1"/>
              </p:cNvSpPr>
              <p:nvPr/>
            </p:nvSpPr>
            <p:spPr bwMode="auto">
              <a:xfrm>
                <a:off x="4125" y="1925"/>
                <a:ext cx="37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71" name="Rectangle 2163"/>
              <p:cNvSpPr>
                <a:spLocks noChangeArrowheads="1"/>
              </p:cNvSpPr>
              <p:nvPr/>
            </p:nvSpPr>
            <p:spPr bwMode="auto">
              <a:xfrm>
                <a:off x="4126" y="1926"/>
                <a:ext cx="35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72" name="Rectangle 2164"/>
              <p:cNvSpPr>
                <a:spLocks noChangeArrowheads="1"/>
              </p:cNvSpPr>
              <p:nvPr/>
            </p:nvSpPr>
            <p:spPr bwMode="auto">
              <a:xfrm>
                <a:off x="4128" y="1926"/>
                <a:ext cx="31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73" name="Rectangle 2165"/>
              <p:cNvSpPr>
                <a:spLocks noChangeArrowheads="1"/>
              </p:cNvSpPr>
              <p:nvPr/>
            </p:nvSpPr>
            <p:spPr bwMode="auto">
              <a:xfrm>
                <a:off x="4134" y="1927"/>
                <a:ext cx="19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2166"/>
          <p:cNvGrpSpPr>
            <a:grpSpLocks/>
          </p:cNvGrpSpPr>
          <p:nvPr/>
        </p:nvGrpSpPr>
        <p:grpSpPr bwMode="auto">
          <a:xfrm>
            <a:off x="2549525" y="4583113"/>
            <a:ext cx="1365250" cy="568325"/>
            <a:chOff x="1378" y="1623"/>
            <a:chExt cx="860" cy="358"/>
          </a:xfrm>
        </p:grpSpPr>
        <p:grpSp>
          <p:nvGrpSpPr>
            <p:cNvPr id="10" name="Group 2167"/>
            <p:cNvGrpSpPr>
              <a:grpSpLocks/>
            </p:cNvGrpSpPr>
            <p:nvPr/>
          </p:nvGrpSpPr>
          <p:grpSpPr bwMode="auto">
            <a:xfrm>
              <a:off x="2096" y="1623"/>
              <a:ext cx="142" cy="345"/>
              <a:chOff x="2096" y="2999"/>
              <a:chExt cx="142" cy="345"/>
            </a:xfrm>
          </p:grpSpPr>
          <p:sp>
            <p:nvSpPr>
              <p:cNvPr id="301176" name="Line 2168"/>
              <p:cNvSpPr>
                <a:spLocks noChangeShapeType="1"/>
              </p:cNvSpPr>
              <p:nvPr/>
            </p:nvSpPr>
            <p:spPr bwMode="auto">
              <a:xfrm rot="-10800000">
                <a:off x="2166" y="3252"/>
                <a:ext cx="0" cy="92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" name="Group 2169"/>
              <p:cNvGrpSpPr>
                <a:grpSpLocks/>
              </p:cNvGrpSpPr>
              <p:nvPr/>
            </p:nvGrpSpPr>
            <p:grpSpPr bwMode="auto">
              <a:xfrm>
                <a:off x="2096" y="3105"/>
                <a:ext cx="142" cy="141"/>
                <a:chOff x="4073" y="1787"/>
                <a:chExt cx="142" cy="141"/>
              </a:xfrm>
            </p:grpSpPr>
            <p:sp>
              <p:nvSpPr>
                <p:cNvPr id="301178" name="Rectangle 2170"/>
                <p:cNvSpPr>
                  <a:spLocks noChangeArrowheads="1"/>
                </p:cNvSpPr>
                <p:nvPr/>
              </p:nvSpPr>
              <p:spPr bwMode="auto">
                <a:xfrm>
                  <a:off x="4139" y="1787"/>
                  <a:ext cx="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79" name="Rectangle 2171"/>
                <p:cNvSpPr>
                  <a:spLocks noChangeArrowheads="1"/>
                </p:cNvSpPr>
                <p:nvPr/>
              </p:nvSpPr>
              <p:spPr bwMode="auto">
                <a:xfrm>
                  <a:off x="4139" y="1787"/>
                  <a:ext cx="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0" name="Rectangle 2172"/>
                <p:cNvSpPr>
                  <a:spLocks noChangeArrowheads="1"/>
                </p:cNvSpPr>
                <p:nvPr/>
              </p:nvSpPr>
              <p:spPr bwMode="auto">
                <a:xfrm>
                  <a:off x="4134" y="1788"/>
                  <a:ext cx="1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1" name="Rectangle 2173"/>
                <p:cNvSpPr>
                  <a:spLocks noChangeArrowheads="1"/>
                </p:cNvSpPr>
                <p:nvPr/>
              </p:nvSpPr>
              <p:spPr bwMode="auto">
                <a:xfrm>
                  <a:off x="4134" y="1788"/>
                  <a:ext cx="1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2" name="Rectangle 2174"/>
                <p:cNvSpPr>
                  <a:spLocks noChangeArrowheads="1"/>
                </p:cNvSpPr>
                <p:nvPr/>
              </p:nvSpPr>
              <p:spPr bwMode="auto">
                <a:xfrm>
                  <a:off x="4128" y="1788"/>
                  <a:ext cx="3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3" name="Rectangle 2175"/>
                <p:cNvSpPr>
                  <a:spLocks noChangeArrowheads="1"/>
                </p:cNvSpPr>
                <p:nvPr/>
              </p:nvSpPr>
              <p:spPr bwMode="auto">
                <a:xfrm>
                  <a:off x="4128" y="1788"/>
                  <a:ext cx="1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4" name="Rectangle 2176"/>
                <p:cNvSpPr>
                  <a:spLocks noChangeArrowheads="1"/>
                </p:cNvSpPr>
                <p:nvPr/>
              </p:nvSpPr>
              <p:spPr bwMode="auto">
                <a:xfrm>
                  <a:off x="4126" y="1789"/>
                  <a:ext cx="3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5" name="Rectangle 2177"/>
                <p:cNvSpPr>
                  <a:spLocks noChangeArrowheads="1"/>
                </p:cNvSpPr>
                <p:nvPr/>
              </p:nvSpPr>
              <p:spPr bwMode="auto">
                <a:xfrm>
                  <a:off x="4126" y="1789"/>
                  <a:ext cx="2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6" name="Rectangle 2178"/>
                <p:cNvSpPr>
                  <a:spLocks noChangeArrowheads="1"/>
                </p:cNvSpPr>
                <p:nvPr/>
              </p:nvSpPr>
              <p:spPr bwMode="auto">
                <a:xfrm>
                  <a:off x="4125" y="1790"/>
                  <a:ext cx="3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7" name="Rectangle 2179"/>
                <p:cNvSpPr>
                  <a:spLocks noChangeArrowheads="1"/>
                </p:cNvSpPr>
                <p:nvPr/>
              </p:nvSpPr>
              <p:spPr bwMode="auto">
                <a:xfrm>
                  <a:off x="4125" y="1790"/>
                  <a:ext cx="2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8" name="Rectangle 2180"/>
                <p:cNvSpPr>
                  <a:spLocks noChangeArrowheads="1"/>
                </p:cNvSpPr>
                <p:nvPr/>
              </p:nvSpPr>
              <p:spPr bwMode="auto">
                <a:xfrm>
                  <a:off x="4123" y="1790"/>
                  <a:ext cx="4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9" name="Rectangle 2181"/>
                <p:cNvSpPr>
                  <a:spLocks noChangeArrowheads="1"/>
                </p:cNvSpPr>
                <p:nvPr/>
              </p:nvSpPr>
              <p:spPr bwMode="auto">
                <a:xfrm>
                  <a:off x="4123" y="1790"/>
                  <a:ext cx="2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0" name="Rectangle 2182"/>
                <p:cNvSpPr>
                  <a:spLocks noChangeArrowheads="1"/>
                </p:cNvSpPr>
                <p:nvPr/>
              </p:nvSpPr>
              <p:spPr bwMode="auto">
                <a:xfrm>
                  <a:off x="4121" y="1791"/>
                  <a:ext cx="4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1" name="Rectangle 2183"/>
                <p:cNvSpPr>
                  <a:spLocks noChangeArrowheads="1"/>
                </p:cNvSpPr>
                <p:nvPr/>
              </p:nvSpPr>
              <p:spPr bwMode="auto">
                <a:xfrm>
                  <a:off x="4121" y="1791"/>
                  <a:ext cx="2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2" name="Rectangle 2184"/>
                <p:cNvSpPr>
                  <a:spLocks noChangeArrowheads="1"/>
                </p:cNvSpPr>
                <p:nvPr/>
              </p:nvSpPr>
              <p:spPr bwMode="auto">
                <a:xfrm>
                  <a:off x="4119" y="1791"/>
                  <a:ext cx="4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3" name="Rectangle 2185"/>
                <p:cNvSpPr>
                  <a:spLocks noChangeArrowheads="1"/>
                </p:cNvSpPr>
                <p:nvPr/>
              </p:nvSpPr>
              <p:spPr bwMode="auto">
                <a:xfrm>
                  <a:off x="4119" y="1791"/>
                  <a:ext cx="2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4" name="Rectangle 2186"/>
                <p:cNvSpPr>
                  <a:spLocks noChangeArrowheads="1"/>
                </p:cNvSpPr>
                <p:nvPr/>
              </p:nvSpPr>
              <p:spPr bwMode="auto">
                <a:xfrm>
                  <a:off x="4119" y="1791"/>
                  <a:ext cx="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5" name="Rectangle 2187"/>
                <p:cNvSpPr>
                  <a:spLocks noChangeArrowheads="1"/>
                </p:cNvSpPr>
                <p:nvPr/>
              </p:nvSpPr>
              <p:spPr bwMode="auto">
                <a:xfrm>
                  <a:off x="4118" y="1792"/>
                  <a:ext cx="5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6" name="Rectangle 2188"/>
                <p:cNvSpPr>
                  <a:spLocks noChangeArrowheads="1"/>
                </p:cNvSpPr>
                <p:nvPr/>
              </p:nvSpPr>
              <p:spPr bwMode="auto">
                <a:xfrm>
                  <a:off x="4118" y="1792"/>
                  <a:ext cx="3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7" name="Rectangle 2189"/>
                <p:cNvSpPr>
                  <a:spLocks noChangeArrowheads="1"/>
                </p:cNvSpPr>
                <p:nvPr/>
              </p:nvSpPr>
              <p:spPr bwMode="auto">
                <a:xfrm>
                  <a:off x="4118" y="1792"/>
                  <a:ext cx="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8" name="Rectangle 2190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5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9" name="Rectangle 2191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5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0" name="Rectangle 2192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3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1" name="Rectangle 2193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2" name="Rectangle 2194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5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3" name="Rectangle 2195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5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4" name="Rectangle 2196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3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5" name="Rectangle 2197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1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6" name="Rectangle 2198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6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7" name="Rectangle 2199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5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8" name="Rectangle 2200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3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9" name="Rectangle 2201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1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0" name="Rectangle 2202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6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1" name="Rectangle 2203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5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2" name="Rectangle 2204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3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3" name="Rectangle 2205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1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4" name="Rectangle 2206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6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5" name="Rectangle 2207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6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6" name="Rectangle 2208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3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7" name="Rectangle 2209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1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8" name="Rectangle 2210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6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9" name="Rectangle 2211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6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0" name="Rectangle 2212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4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1" name="Rectangle 2213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17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2" name="Rectangle 2214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6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3" name="Rectangle 2215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6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4" name="Rectangle 2216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4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5" name="Rectangle 2217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1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6" name="Rectangle 2218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7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7" name="Rectangle 2219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6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8" name="Rectangle 2220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4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9" name="Rectangle 2221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2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0" name="Rectangle 2222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7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1" name="Rectangle 2223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6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2" name="Rectangle 2224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4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3" name="Rectangle 2225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2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4" name="Rectangle 2226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7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5" name="Rectangle 2227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6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6" name="Rectangle 2228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4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7" name="Rectangle 2229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2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8" name="Rectangle 2230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7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9" name="Rectangle 2231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6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0" name="Rectangle 2232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4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1" name="Rectangle 2233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2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2" name="Rectangle 2234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8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3" name="Rectangle 2235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6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4" name="Rectangle 2236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4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5" name="Rectangle 2237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2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6" name="Rectangle 2238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8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7" name="Rectangle 2239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7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8" name="Rectangle 2240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4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9" name="Rectangle 2241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2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50" name="Rectangle 2242"/>
                <p:cNvSpPr>
                  <a:spLocks noChangeArrowheads="1"/>
                </p:cNvSpPr>
                <p:nvPr/>
              </p:nvSpPr>
              <p:spPr bwMode="auto">
                <a:xfrm>
                  <a:off x="4102" y="1801"/>
                  <a:ext cx="8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51" name="Rectangle 2243"/>
                <p:cNvSpPr>
                  <a:spLocks noChangeArrowheads="1"/>
                </p:cNvSpPr>
                <p:nvPr/>
              </p:nvSpPr>
              <p:spPr bwMode="auto">
                <a:xfrm>
                  <a:off x="4102" y="1801"/>
                  <a:ext cx="7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244"/>
                <p:cNvGrpSpPr>
                  <a:grpSpLocks/>
                </p:cNvGrpSpPr>
                <p:nvPr/>
              </p:nvGrpSpPr>
              <p:grpSpPr bwMode="auto">
                <a:xfrm>
                  <a:off x="4073" y="1801"/>
                  <a:ext cx="142" cy="127"/>
                  <a:chOff x="4073" y="1801"/>
                  <a:chExt cx="142" cy="127"/>
                </a:xfrm>
              </p:grpSpPr>
              <p:grpSp>
                <p:nvGrpSpPr>
                  <p:cNvPr id="13" name="Group 2245"/>
                  <p:cNvGrpSpPr>
                    <a:grpSpLocks/>
                  </p:cNvGrpSpPr>
                  <p:nvPr/>
                </p:nvGrpSpPr>
                <p:grpSpPr bwMode="auto">
                  <a:xfrm>
                    <a:off x="4079" y="1801"/>
                    <a:ext cx="130" cy="30"/>
                    <a:chOff x="2359" y="1606"/>
                    <a:chExt cx="130" cy="30"/>
                  </a:xfrm>
                </p:grpSpPr>
                <p:sp>
                  <p:nvSpPr>
                    <p:cNvPr id="301254" name="Rectangle 2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606"/>
                      <a:ext cx="5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55" name="Rectangle 2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606"/>
                      <a:ext cx="2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56" name="Rectangle 2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8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57" name="Rectangle 2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7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58" name="Rectangle 2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5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59" name="Rectangle 2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3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0" name="Rectangle 2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8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1" name="Rectangle 2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7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2" name="Rectangle 2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5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3" name="Rectangle 2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3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4" name="Rectangle 2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8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5" name="Rectangle 2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7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6" name="Rectangle 2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5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7" name="Rectangle 2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3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8" name="Rectangle 2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9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69" name="Rectangle 2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7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0" name="Rectangle 2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5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1" name="Rectangle 2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3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2" name="Rectangle 2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9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3" name="Rectangle 2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7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4" name="Rectangle 2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5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5" name="Rectangle 2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3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6" name="Rectangle 2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9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7" name="Rectangle 2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7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8" name="Rectangle 2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5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79" name="Rectangle 2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3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0" name="Rectangle 2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9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1" name="Rectangle 2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7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2" name="Rectangle 2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5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3" name="Rectangle 2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3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4" name="Rectangle 2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9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5" name="Rectangle 2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7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6" name="Rectangle 2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5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7" name="Rectangle 2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37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8" name="Rectangle 2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9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89" name="Rectangle 2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7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0" name="Rectangle 2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5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1" name="Rectangle 2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3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2" name="Rectangle 2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9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3" name="Rectangle 2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8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4" name="Rectangle 2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6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5" name="Rectangle 2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4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6" name="Rectangle 2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612"/>
                      <a:ext cx="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7" name="Rectangle 2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10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8" name="Rectangle 2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10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299" name="Rectangle 2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8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0" name="Rectangle 2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6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1" name="Rectangle 2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4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2" name="Rectangle 2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13"/>
                      <a:ext cx="1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3" name="Rectangle 2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4" name="Rectangle 2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5" name="Rectangle 2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6" name="Rectangle 2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6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7" name="Rectangle 2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8" name="Rectangle 2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13"/>
                      <a:ext cx="12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09" name="Rectangle 2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0" name="Rectangle 2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1" name="Rectangle 2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2" name="Rectangle 2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6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3" name="Rectangle 2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4" name="Rectangle 2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14"/>
                      <a:ext cx="13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5" name="Rectangle 2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14"/>
                      <a:ext cx="14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6" name="Rectangle 2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10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7" name="Rectangle 2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10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8" name="Rectangle 2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8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19" name="Rectangle 2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6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0" name="Rectangle 2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4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1" name="Rectangle 2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15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2" name="Rectangle 2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3" name="Rectangle 2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4" name="Rectangle 2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8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5" name="Rectangle 2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6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6" name="Rectangle 2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4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7" name="Rectangle 2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16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8" name="Rectangle 2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29" name="Rectangle 2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0" name="Rectangle 2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8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1" name="Rectangle 2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6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2" name="Rectangle 2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4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3" name="Rectangle 2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16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4" name="Rectangle 2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5" name="Rectangle 2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6" name="Rectangle 2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8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7" name="Rectangle 2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6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8" name="Rectangle 2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4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39" name="Rectangle 2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7"/>
                      <a:ext cx="18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0" name="Rectangle 2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9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1" name="Rectangle 2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4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2" name="Rectangle 2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84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3" name="Rectangle 2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65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4" name="Rectangle 2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4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5" name="Rectangle 2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8"/>
                      <a:ext cx="4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6" name="Rectangle 2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7"/>
                      <a:ext cx="18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7" name="Rectangle 2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8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8" name="Rectangle 2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11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49" name="Rectangle 2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10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0" name="Rectangle 2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8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1" name="Rectangle 2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6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2" name="Rectangle 2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47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3" name="Rectangle 2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9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4" name="Rectangle 2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1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5" name="Rectangle 2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10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6" name="Rectangle 2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7" name="Rectangle 2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6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8" name="Rectangle 2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4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59" name="Rectangle 2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9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0" name="Rectangle 2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1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1" name="Rectangle 2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10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2" name="Rectangle 2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3" name="Rectangle 2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6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4" name="Rectangle 2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4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5" name="Rectangle 2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0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6" name="Rectangle 2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11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7" name="Rectangle 2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10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8" name="Rectangle 2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87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69" name="Rectangle 2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6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0" name="Rectangle 2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4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1" name="Rectangle 2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1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2" name="Rectangle 2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1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3" name="Rectangle 2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10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4" name="Rectangle 2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8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5" name="Rectangle 2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6" name="Rectangle 2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5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7" name="Rectangle 2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1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8" name="Rectangle 2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1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79" name="Rectangle 2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10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0" name="Rectangle 2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8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1" name="Rectangle 2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2" name="Rectangle 2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5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3" name="Rectangle 2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2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4" name="Rectangle 2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5" name="Rectangle 2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10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6" name="Rectangle 2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8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7" name="Rectangle 2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8" name="Rectangle 2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5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89" name="Rectangle 2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3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0" name="Rectangle 2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1" name="Rectangle 2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10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2" name="Rectangle 2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8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3" name="Rectangle 2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4" name="Rectangle 2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5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5" name="Rectangle 2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4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6" name="Rectangle 2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4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7" name="Rectangle 2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12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8" name="Rectangle 2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11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399" name="Rectangle 2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0" name="Rectangle 2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1" name="Rectangle 2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2" name="Rectangle 2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5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3" name="Rectangle 2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12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4" name="Rectangle 2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11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5" name="Rectangle 2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9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6" name="Rectangle 2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7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7" name="Rectangle 2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8" name="Rectangle 2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26"/>
                      <a:ext cx="18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09" name="Rectangle 2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12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0" name="Rectangle 2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111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1" name="Rectangle 2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91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2" name="Rectangle 2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72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3" name="Rectangle 2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52" cy="2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4" name="Rectangle 2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27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5" name="Rectangle 2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28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6" name="Rectangle 2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12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7" name="Rectangle 2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8" name="Rectangle 2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19" name="Rectangle 2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9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0" name="Rectangle 2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1" name="Rectangle 2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2" name="Rectangle 2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3" name="Rectangle 2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29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4" name="Rectangle 2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29"/>
                      <a:ext cx="14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5" name="Rectangle 2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1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6" name="Rectangle 2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7" name="Rectangle 2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8" name="Rectangle 2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29" name="Rectangle 2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0" name="Rectangle 2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30"/>
                      <a:ext cx="13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1" name="Rectangle 2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30"/>
                      <a:ext cx="12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2" name="Rectangle 2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1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3" name="Rectangle 2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4" name="Rectangle 2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5" name="Rectangle 2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6" name="Rectangle 2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2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7" name="Rectangle 2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8" name="Rectangle 2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2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39" name="Rectangle 2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31"/>
                      <a:ext cx="1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0" name="Rectangle 2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632"/>
                      <a:ext cx="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1" name="Rectangle 2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128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2" name="Rectangle 2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114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3" name="Rectangle 2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94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4" name="Rectangle 2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74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5" name="Rectangle 2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6" name="Rectangle 2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3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7" name="Rectangle 2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12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8" name="Rectangle 2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49" name="Rectangle 2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0" name="Rectangle 2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1" name="Rectangle 2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2" name="Rectangle 2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3" name="Rectangle 2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13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2446"/>
                  <p:cNvGrpSpPr>
                    <a:grpSpLocks/>
                  </p:cNvGrpSpPr>
                  <p:nvPr/>
                </p:nvGrpSpPr>
                <p:grpSpPr bwMode="auto">
                  <a:xfrm>
                    <a:off x="4073" y="1830"/>
                    <a:ext cx="142" cy="44"/>
                    <a:chOff x="2353" y="1635"/>
                    <a:chExt cx="142" cy="44"/>
                  </a:xfrm>
                </p:grpSpPr>
                <p:sp>
                  <p:nvSpPr>
                    <p:cNvPr id="301455" name="Rectangle 2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6" name="Rectangle 2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7" name="Rectangle 2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8" name="Rectangle 2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59" name="Rectangle 2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13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0" name="Rectangle 2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1" name="Rectangle 2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9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2" name="Rectangle 2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7"/>
                      <a:ext cx="9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3" name="Rectangle 2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7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4" name="Rectangle 2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7"/>
                      <a:ext cx="7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5" name="Rectangle 2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6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6" name="Rectangle 2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7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7" name="Rectangle 2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13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8" name="Rectangle 2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69" name="Rectangle 2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9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0" name="Rectangle 2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9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1" name="Rectangle 2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9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2" name="Rectangle 2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7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3" name="Rectangle 2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9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4" name="Rectangle 2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8"/>
                      <a:ext cx="5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5" name="Rectangle 2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9"/>
                      <a:ext cx="4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6" name="Rectangle 2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7" name="Rectangle 2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8" name="Rectangle 2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95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79" name="Rectangle 2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74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0" name="Rectangle 2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40"/>
                      <a:ext cx="4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1" name="Rectangle 2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40"/>
                      <a:ext cx="46" cy="2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2" name="Rectangle 2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13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3" name="Rectangle 2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13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4" name="Rectangle 2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5" name="Rectangle 2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6" name="Rectangle 2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7" name="Rectangle 2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3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8" name="Rectangle 2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42"/>
                      <a:ext cx="4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89" name="Rectangle 2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42"/>
                      <a:ext cx="4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0" name="Rectangle 2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43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1" name="Rectangle 2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136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2" name="Rectangle 2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135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3" name="Rectangle 2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11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4" name="Rectangle 2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4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5" name="Rectangle 2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95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6" name="Rectangle 2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7" name="Rectangle 2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4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8" name="Rectangle 2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43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499" name="Rectangle 2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44"/>
                      <a:ext cx="4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0" name="Rectangle 2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45"/>
                      <a:ext cx="3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1" name="Rectangle 2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138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2" name="Rectangle 2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136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3" name="Rectangle 2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3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4" name="Rectangle 2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116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5" name="Rectangle 2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6" name="Rectangle 2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95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7" name="Rectangle 2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8" name="Rectangle 2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74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09" name="Rectangle 2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0" name="Rectangle 2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45"/>
                      <a:ext cx="3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1" name="Rectangle 2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46"/>
                      <a:ext cx="3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2" name="Rectangle 2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47"/>
                      <a:ext cx="3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3" name="Rectangle 2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38" cy="5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4" name="Rectangle 2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35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5" name="Rectangle 2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9"/>
                      <a:ext cx="135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6" name="Rectangle 2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1"/>
                      <a:ext cx="13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7" name="Rectangle 2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8" name="Rectangle 2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19" name="Rectangle 2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114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0" name="Rectangle 2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1" name="Rectangle 2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94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2" name="Rectangle 2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3" name="Rectangle 2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1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4" name="Rectangle 2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5" name="Rectangle 2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6" name="Rectangle 2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72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7" name="Rectangle 2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8" name="Rectangle 2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29" name="Rectangle 2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1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0" name="Rectangle 2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47"/>
                      <a:ext cx="3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1" name="Rectangle 2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48"/>
                      <a:ext cx="3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2" name="Rectangle 2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48"/>
                      <a:ext cx="2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3" name="Rectangle 2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49"/>
                      <a:ext cx="2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4" name="Rectangle 2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50"/>
                      <a:ext cx="2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5" name="Rectangle 2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50"/>
                      <a:ext cx="2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6" name="Rectangle 2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51"/>
                      <a:ext cx="1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7" name="Rectangle 2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40" cy="7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8" name="Rectangle 2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3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39" name="Rectangle 2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0" name="Rectangle 2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1" name="Rectangle 2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7"/>
                      <a:ext cx="133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2" name="Rectangle 2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3" name="Rectangle 2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4" name="Rectangle 2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4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5" name="Rectangle 2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6" name="Rectangle 2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113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7" name="Rectangle 2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8" name="Rectangle 2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49" name="Rectangle 2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0" name="Rectangle 2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92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1" name="Rectangle 2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9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2" name="Rectangle 2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9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3" name="Rectangle 2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7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4" name="Rectangle 2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5" name="Rectangle 2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6" name="Rectangle 2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7" name="Rectangle 2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8" name="Rectangle 2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59" name="Rectangle 2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4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0" name="Rectangle 2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6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1" name="Rectangle 2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6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2" name="Rectangle 2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6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3" name="Rectangle 2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7"/>
                      <a:ext cx="6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4" name="Rectangle 2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6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5" name="Rectangle 2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6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6" name="Rectangle 2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52"/>
                      <a:ext cx="1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7" name="Rectangle 2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142" cy="7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8" name="Rectangle 2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69" name="Rectangle 2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13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0" name="Rectangle 2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2"/>
                      <a:ext cx="13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1" name="Rectangle 2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13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2" name="Rectangle 2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5"/>
                      <a:ext cx="13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3" name="Rectangle 2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4" name="Rectangle 2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0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5" name="Rectangle 2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6" name="Rectangle 2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2"/>
                      <a:ext cx="11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7" name="Rectangle 2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111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8" name="Rectangle 2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5"/>
                      <a:ext cx="11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79" name="Rectangle 2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0" name="Rectangle 2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0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1" name="Rectangle 2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8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2" name="Rectangle 2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88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3" name="Rectangle 2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8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4" name="Rectangle 2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87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5" name="Rectangle 2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4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6" name="Rectangle 2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5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7" name="Rectangle 2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6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8" name="Rectangle 2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0"/>
                      <a:ext cx="6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89" name="Rectangle 2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60"/>
                      <a:ext cx="6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0" name="Rectangle 2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61"/>
                      <a:ext cx="6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1" name="Rectangle 2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61"/>
                      <a:ext cx="5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2" name="Rectangle 2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62"/>
                      <a:ext cx="5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3" name="Rectangle 2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63"/>
                      <a:ext cx="5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4" name="Rectangle 2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63"/>
                      <a:ext cx="5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5" name="Rectangle 2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64"/>
                      <a:ext cx="5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6" name="Rectangle 2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65"/>
                      <a:ext cx="4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7" name="Rectangle 2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65"/>
                      <a:ext cx="4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8" name="Rectangle 2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40" cy="7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599" name="Rectangle 2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3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0" name="Rectangle 2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29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1" name="Rectangle 2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12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2" name="Rectangle 2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9"/>
                      <a:ext cx="12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3" name="Rectangle 2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12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4" name="Rectangle 2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127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5" name="Rectangle 2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3"/>
                      <a:ext cx="1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6" name="Rectangle 2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0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7" name="Rectangle 2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08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8" name="Rectangle 2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10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09" name="Rectangle 2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9"/>
                      <a:ext cx="10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0" name="Rectangle 26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10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1" name="Rectangle 2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10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2" name="Rectangle 2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10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3" name="Rectangle 2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3"/>
                      <a:ext cx="10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4" name="Rectangle 2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8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5" name="Rectangle 2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8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6" name="Rectangle 2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7"/>
                      <a:ext cx="8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7" name="Rectangle 2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8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8" name="Rectangle 2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82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19" name="Rectangle 2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0" name="Rectangle 2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1" name="Rectangle 2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8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2" name="Rectangle 2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7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3" name="Rectangle 2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2"/>
                      <a:ext cx="7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4" name="Rectangle 2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3"/>
                      <a:ext cx="7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5" name="Rectangle 2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66"/>
                      <a:ext cx="4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6" name="Rectangle 2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66"/>
                      <a:ext cx="4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7" name="Rectangle 2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67"/>
                      <a:ext cx="3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8" name="Rectangle 2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68"/>
                      <a:ext cx="3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29" name="Rectangle 2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68"/>
                      <a:ext cx="3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0" name="Rectangle 2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69"/>
                      <a:ext cx="2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1" name="Rectangle 2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70"/>
                      <a:ext cx="2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2" name="Rectangle 2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70"/>
                      <a:ext cx="2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3" name="Rectangle 2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71"/>
                      <a:ext cx="1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4" name="Rectangle 2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138" cy="5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5" name="Rectangle 2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12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6" name="Rectangle 2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12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7" name="Rectangle 2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5"/>
                      <a:ext cx="12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8" name="Rectangle 2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12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39" name="Rectangle 2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7"/>
                      <a:ext cx="12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0" name="Rectangle 2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10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1" name="Rectangle 2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10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2" name="Rectangle 2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5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3" name="Rectangle 2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4" name="Rectangle 2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100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5" name="Rectangle 2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7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6" name="Rectangle 2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7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7" name="Rectangle 2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7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8" name="Rectangle 2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5"/>
                      <a:ext cx="7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49" name="Rectangle 2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7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0" name="Rectangle 2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7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1" name="Rectangle 2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7"/>
                      <a:ext cx="7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2" name="Rectangle 2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13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3" name="Rectangle 2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12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4" name="Rectangle 2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12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2647"/>
                  <p:cNvGrpSpPr>
                    <a:grpSpLocks/>
                  </p:cNvGrpSpPr>
                  <p:nvPr/>
                </p:nvGrpSpPr>
                <p:grpSpPr bwMode="auto">
                  <a:xfrm>
                    <a:off x="4075" y="1873"/>
                    <a:ext cx="137" cy="50"/>
                    <a:chOff x="2355" y="1678"/>
                    <a:chExt cx="137" cy="50"/>
                  </a:xfrm>
                </p:grpSpPr>
                <p:sp>
                  <p:nvSpPr>
                    <p:cNvPr id="301656" name="Rectangle 2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9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7" name="Rectangle 2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9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8" name="Rectangle 2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9"/>
                      <a:ext cx="9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59" name="Rectangle 2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7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0" name="Rectangle 2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7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1" name="Rectangle 2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9"/>
                      <a:ext cx="6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2" name="Rectangle 2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136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3" name="Rectangle 2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12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4" name="Rectangle 2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0"/>
                      <a:ext cx="12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5" name="Rectangle 2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9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6" name="Rectangle 2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0"/>
                      <a:ext cx="9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7" name="Rectangle 2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67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8" name="Rectangle 2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0"/>
                      <a:ext cx="6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69" name="Rectangle 2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1"/>
                      <a:ext cx="6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0" name="Rectangle 2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135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1" name="Rectangle 2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2" name="Rectangle 2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2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3" name="Rectangle 2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9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4" name="Rectangle 2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2"/>
                      <a:ext cx="9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5" name="Rectangle 2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9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6" name="Rectangle 2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6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7" name="Rectangle 2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2"/>
                      <a:ext cx="6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8" name="Rectangle 2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6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79" name="Rectangle 2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134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0" name="Rectangle 2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11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1" name="Rectangle 2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11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2" name="Rectangle 2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1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3" name="Rectangle 2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9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4" name="Rectangle 2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9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5" name="Rectangle 2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9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6" name="Rectangle 2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6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7" name="Rectangle 2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5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8" name="Rectangle 2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4"/>
                      <a:ext cx="5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89" name="Rectangle 2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5"/>
                      <a:ext cx="132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0" name="Rectangle 2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5"/>
                      <a:ext cx="11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1" name="Rectangle 2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11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2" name="Rectangle 2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11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3" name="Rectangle 2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5"/>
                      <a:ext cx="9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4" name="Rectangle 2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8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5" name="Rectangle 2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8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6" name="Rectangle 2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85"/>
                      <a:ext cx="5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7" name="Rectangle 2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86"/>
                      <a:ext cx="5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8" name="Rectangle 2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86"/>
                      <a:ext cx="4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699" name="Rectangle 2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132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0" name="Rectangle 2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11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1" name="Rectangle 2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8"/>
                      <a:ext cx="1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2" name="Rectangle 2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8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3" name="Rectangle 2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8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4" name="Rectangle 2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8"/>
                      <a:ext cx="8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5" name="Rectangle 2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87"/>
                      <a:ext cx="4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6" name="Rectangle 2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87"/>
                      <a:ext cx="3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7" name="Rectangle 2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88"/>
                      <a:ext cx="3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8" name="Rectangle 2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130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09" name="Rectangle 2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11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0" name="Rectangle 2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110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1" name="Rectangle 2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8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2" name="Rectangle 2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8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3" name="Rectangle 2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90"/>
                      <a:ext cx="8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4" name="Rectangle 2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89"/>
                      <a:ext cx="2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5" name="Rectangle 2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89"/>
                      <a:ext cx="2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6" name="Rectangle 2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90"/>
                      <a:ext cx="1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7" name="Rectangle 2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12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8" name="Rectangle 2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10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19" name="Rectangle 2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10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0" name="Rectangle 2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8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1" name="Rectangle 2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8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2" name="Rectangle 2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12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3" name="Rectangle 2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10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4" name="Rectangle 2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10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5" name="Rectangle 2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8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6" name="Rectangle 2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7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7" name="Rectangle 2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3"/>
                      <a:ext cx="12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8" name="Rectangle 2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3"/>
                      <a:ext cx="10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29" name="Rectangle 2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10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0" name="Rectangle 2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3"/>
                      <a:ext cx="7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1" name="Rectangle 2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7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2" name="Rectangle 2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126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3" name="Rectangle 2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10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4" name="Rectangle 2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7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5" name="Rectangle 2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5"/>
                      <a:ext cx="7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6" name="Rectangle 2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12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7" name="Rectangle 2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8" name="Rectangle 2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39" name="Rectangle 2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7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0" name="Rectangle 2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7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1" name="Rectangle 2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12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2" name="Rectangle 2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10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3" name="Rectangle 2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9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4" name="Rectangle 2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7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5" name="Rectangle 2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6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6" name="Rectangle 2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8"/>
                      <a:ext cx="12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7" name="Rectangle 2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8"/>
                      <a:ext cx="9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8" name="Rectangle 2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9"/>
                      <a:ext cx="9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49" name="Rectangle 2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8"/>
                      <a:ext cx="6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0" name="Rectangle 2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9"/>
                      <a:ext cx="6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1" name="Rectangle 2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99"/>
                      <a:ext cx="12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2" name="Rectangle 2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99"/>
                      <a:ext cx="9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3" name="Rectangle 2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700"/>
                      <a:ext cx="9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4" name="Rectangle 2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99"/>
                      <a:ext cx="6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5" name="Rectangle 2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700"/>
                      <a:ext cx="6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6" name="Rectangle 2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0"/>
                      <a:ext cx="118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7" name="Rectangle 2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0"/>
                      <a:ext cx="9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8" name="Rectangle 2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1"/>
                      <a:ext cx="9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59" name="Rectangle 2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0"/>
                      <a:ext cx="6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0" name="Rectangle 2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1"/>
                      <a:ext cx="6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1" name="Rectangle 2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2"/>
                      <a:ext cx="11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2" name="Rectangle 2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2"/>
                      <a:ext cx="9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3" name="Rectangle 2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2"/>
                      <a:ext cx="5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4" name="Rectangle 2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2"/>
                      <a:ext cx="11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5" name="Rectangle 2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2"/>
                      <a:ext cx="9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6" name="Rectangle 2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2"/>
                      <a:ext cx="5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7" name="Rectangle 2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3"/>
                      <a:ext cx="11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8" name="Rectangle 2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3"/>
                      <a:ext cx="9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69" name="Rectangle 2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4"/>
                      <a:ext cx="9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0" name="Rectangle 2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3"/>
                      <a:ext cx="5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1" name="Rectangle 2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4"/>
                      <a:ext cx="5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2" name="Rectangle 2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704"/>
                      <a:ext cx="11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3" name="Rectangle 2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704"/>
                      <a:ext cx="8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4" name="Rectangle 2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704"/>
                      <a:ext cx="5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5" name="Rectangle 2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11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6" name="Rectangle 2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8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7" name="Rectangle 2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4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8" name="Rectangle 2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11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79" name="Rectangle 2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8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0" name="Rectangle 2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4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1" name="Rectangle 2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706"/>
                      <a:ext cx="11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2" name="Rectangle 2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706"/>
                      <a:ext cx="8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3" name="Rectangle 2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706"/>
                      <a:ext cx="4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4" name="Rectangle 2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10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5" name="Rectangle 2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8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6" name="Rectangle 2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8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7" name="Rectangle 2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4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8" name="Rectangle 2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3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89" name="Rectangle 2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8"/>
                      <a:ext cx="10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0" name="Rectangle 2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8"/>
                      <a:ext cx="8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1" name="Rectangle 2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8"/>
                      <a:ext cx="3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2" name="Rectangle 2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10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3" name="Rectangle 2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7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4" name="Rectangle 2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3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5" name="Rectangle 2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10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6" name="Rectangle 2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7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7" name="Rectangle 2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09"/>
                      <a:ext cx="2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8" name="Rectangle 2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710"/>
                      <a:ext cx="10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799" name="Rectangle 2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710"/>
                      <a:ext cx="7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0" name="Rectangle 2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0"/>
                      <a:ext cx="1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1" name="Rectangle 2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0"/>
                      <a:ext cx="102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2" name="Rectangle 2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0"/>
                      <a:ext cx="7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3" name="Rectangle 2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1"/>
                      <a:ext cx="7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4" name="Rectangle 2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2"/>
                      <a:ext cx="10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5" name="Rectangle 2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2"/>
                      <a:ext cx="7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6" name="Rectangle 2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2"/>
                      <a:ext cx="10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7" name="Rectangle 2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2"/>
                      <a:ext cx="7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8" name="Rectangle 2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3"/>
                      <a:ext cx="9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09" name="Rectangle 28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3"/>
                      <a:ext cx="6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0" name="Rectangle 2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713"/>
                      <a:ext cx="97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1" name="Rectangle 28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713"/>
                      <a:ext cx="6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2" name="Rectangle 2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714"/>
                      <a:ext cx="9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3" name="Rectangle 2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714"/>
                      <a:ext cx="6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4" name="Rectangle 2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715"/>
                      <a:ext cx="93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5" name="Rectangle 2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715"/>
                      <a:ext cx="6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6" name="Rectangle 2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5"/>
                      <a:ext cx="9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7" name="Rectangle 28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5"/>
                      <a:ext cx="6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8" name="Rectangle 28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6"/>
                      <a:ext cx="91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19" name="Rectangle 2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6"/>
                      <a:ext cx="6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0" name="Rectangle 2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717"/>
                      <a:ext cx="9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1" name="Rectangle 2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717"/>
                      <a:ext cx="5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2" name="Rectangle 28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717"/>
                      <a:ext cx="87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3" name="Rectangle 28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717"/>
                      <a:ext cx="5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4" name="Rectangle 28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8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5" name="Rectangle 28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5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6" name="Rectangle 28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8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7" name="Rectangle 28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5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8" name="Rectangle 28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719"/>
                      <a:ext cx="8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29" name="Rectangle 28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719"/>
                      <a:ext cx="5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0" name="Rectangle 28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720"/>
                      <a:ext cx="8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1" name="Rectangle 28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720"/>
                      <a:ext cx="4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2" name="Rectangle 28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0"/>
                      <a:ext cx="8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3" name="Rectangle 28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0"/>
                      <a:ext cx="4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4" name="Rectangle 28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1"/>
                      <a:ext cx="7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5" name="Rectangle 28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1"/>
                      <a:ext cx="4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6" name="Rectangle 28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6" y="1722"/>
                      <a:ext cx="7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7" name="Rectangle 2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6" y="1722"/>
                      <a:ext cx="4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8" name="Rectangle 2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2"/>
                      <a:ext cx="7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39" name="Rectangle 28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2"/>
                      <a:ext cx="3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0" name="Rectangle 2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3"/>
                      <a:ext cx="7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1" name="Rectangle 2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3"/>
                      <a:ext cx="3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2" name="Rectangle 28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9" y="1723"/>
                      <a:ext cx="6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3" name="Rectangle 2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9" y="1723"/>
                      <a:ext cx="3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4" name="Rectangle 28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0" y="1724"/>
                      <a:ext cx="67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5" name="Rectangle 28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0" y="1724"/>
                      <a:ext cx="3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6" name="Rectangle 2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1" y="1725"/>
                      <a:ext cx="6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7" name="Rectangle 2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1" y="1725"/>
                      <a:ext cx="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8" name="Rectangle 2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2" y="1725"/>
                      <a:ext cx="63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49" name="Rectangle 28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2" y="1725"/>
                      <a:ext cx="2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50" name="Rectangle 2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6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51" name="Rectangle 28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1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52" name="Rectangle 28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5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53" name="Rectangle 28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54" name="Rectangle 2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27"/>
                      <a:ext cx="5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855" name="Rectangle 2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27"/>
                      <a:ext cx="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1856" name="Rectangle 2848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1923"/>
                    <a:ext cx="51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57" name="Rectangle 2849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1923"/>
                    <a:ext cx="6" cy="1"/>
                  </a:xfrm>
                  <a:prstGeom prst="rect">
                    <a:avLst/>
                  </a:prstGeom>
                  <a:solidFill>
                    <a:srgbClr val="FBBC3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58" name="Rectangle 2850"/>
                  <p:cNvSpPr>
                    <a:spLocks noChangeArrowheads="1"/>
                  </p:cNvSpPr>
                  <p:nvPr/>
                </p:nvSpPr>
                <p:spPr bwMode="auto">
                  <a:xfrm>
                    <a:off x="4119" y="1923"/>
                    <a:ext cx="49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59" name="Rectangle 2851"/>
                  <p:cNvSpPr>
                    <a:spLocks noChangeArrowheads="1"/>
                  </p:cNvSpPr>
                  <p:nvPr/>
                </p:nvSpPr>
                <p:spPr bwMode="auto">
                  <a:xfrm>
                    <a:off x="4119" y="1923"/>
                    <a:ext cx="1" cy="1"/>
                  </a:xfrm>
                  <a:prstGeom prst="rect">
                    <a:avLst/>
                  </a:prstGeom>
                  <a:solidFill>
                    <a:srgbClr val="FBBC3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60" name="Rectangle 2852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924"/>
                    <a:ext cx="45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61" name="Rectangle 2853"/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1925"/>
                    <a:ext cx="41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62" name="Rectangle 2854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1925"/>
                    <a:ext cx="37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63" name="Rectangle 2855"/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1926"/>
                    <a:ext cx="35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64" name="Rectangle 2856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926"/>
                    <a:ext cx="31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865" name="Rectangle 2857"/>
                  <p:cNvSpPr>
                    <a:spLocks noChangeArrowheads="1"/>
                  </p:cNvSpPr>
                  <p:nvPr/>
                </p:nvSpPr>
                <p:spPr bwMode="auto">
                  <a:xfrm>
                    <a:off x="4134" y="1927"/>
                    <a:ext cx="19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1866" name="Line 2858"/>
              <p:cNvSpPr>
                <a:spLocks noChangeShapeType="1"/>
              </p:cNvSpPr>
              <p:nvPr/>
            </p:nvSpPr>
            <p:spPr bwMode="auto">
              <a:xfrm rot="-10800000">
                <a:off x="2166" y="2999"/>
                <a:ext cx="0" cy="117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859"/>
            <p:cNvGrpSpPr>
              <a:grpSpLocks/>
            </p:cNvGrpSpPr>
            <p:nvPr/>
          </p:nvGrpSpPr>
          <p:grpSpPr bwMode="auto">
            <a:xfrm>
              <a:off x="1378" y="1636"/>
              <a:ext cx="142" cy="345"/>
              <a:chOff x="1378" y="3026"/>
              <a:chExt cx="142" cy="345"/>
            </a:xfrm>
          </p:grpSpPr>
          <p:sp>
            <p:nvSpPr>
              <p:cNvPr id="301868" name="Line 2860"/>
              <p:cNvSpPr>
                <a:spLocks noChangeShapeType="1"/>
              </p:cNvSpPr>
              <p:nvPr/>
            </p:nvSpPr>
            <p:spPr bwMode="auto">
              <a:xfrm>
                <a:off x="1450" y="3253"/>
                <a:ext cx="0" cy="118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869" name="Line 2861"/>
              <p:cNvSpPr>
                <a:spLocks noChangeShapeType="1"/>
              </p:cNvSpPr>
              <p:nvPr/>
            </p:nvSpPr>
            <p:spPr bwMode="auto">
              <a:xfrm>
                <a:off x="1450" y="3026"/>
                <a:ext cx="0" cy="92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 type="non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7" name="Group 2862"/>
              <p:cNvGrpSpPr>
                <a:grpSpLocks/>
              </p:cNvGrpSpPr>
              <p:nvPr/>
            </p:nvGrpSpPr>
            <p:grpSpPr bwMode="auto">
              <a:xfrm>
                <a:off x="1378" y="3113"/>
                <a:ext cx="142" cy="141"/>
                <a:chOff x="4073" y="1787"/>
                <a:chExt cx="142" cy="141"/>
              </a:xfrm>
            </p:grpSpPr>
            <p:sp>
              <p:nvSpPr>
                <p:cNvPr id="301871" name="Rectangle 2863"/>
                <p:cNvSpPr>
                  <a:spLocks noChangeArrowheads="1"/>
                </p:cNvSpPr>
                <p:nvPr/>
              </p:nvSpPr>
              <p:spPr bwMode="auto">
                <a:xfrm>
                  <a:off x="4139" y="1787"/>
                  <a:ext cx="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2" name="Rectangle 2864"/>
                <p:cNvSpPr>
                  <a:spLocks noChangeArrowheads="1"/>
                </p:cNvSpPr>
                <p:nvPr/>
              </p:nvSpPr>
              <p:spPr bwMode="auto">
                <a:xfrm>
                  <a:off x="4139" y="1787"/>
                  <a:ext cx="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3" name="Rectangle 2865"/>
                <p:cNvSpPr>
                  <a:spLocks noChangeArrowheads="1"/>
                </p:cNvSpPr>
                <p:nvPr/>
              </p:nvSpPr>
              <p:spPr bwMode="auto">
                <a:xfrm>
                  <a:off x="4134" y="1788"/>
                  <a:ext cx="1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4" name="Rectangle 2866"/>
                <p:cNvSpPr>
                  <a:spLocks noChangeArrowheads="1"/>
                </p:cNvSpPr>
                <p:nvPr/>
              </p:nvSpPr>
              <p:spPr bwMode="auto">
                <a:xfrm>
                  <a:off x="4134" y="1788"/>
                  <a:ext cx="1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5" name="Rectangle 2867"/>
                <p:cNvSpPr>
                  <a:spLocks noChangeArrowheads="1"/>
                </p:cNvSpPr>
                <p:nvPr/>
              </p:nvSpPr>
              <p:spPr bwMode="auto">
                <a:xfrm>
                  <a:off x="4128" y="1788"/>
                  <a:ext cx="3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6" name="Rectangle 2868"/>
                <p:cNvSpPr>
                  <a:spLocks noChangeArrowheads="1"/>
                </p:cNvSpPr>
                <p:nvPr/>
              </p:nvSpPr>
              <p:spPr bwMode="auto">
                <a:xfrm>
                  <a:off x="4128" y="1788"/>
                  <a:ext cx="1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7" name="Rectangle 2869"/>
                <p:cNvSpPr>
                  <a:spLocks noChangeArrowheads="1"/>
                </p:cNvSpPr>
                <p:nvPr/>
              </p:nvSpPr>
              <p:spPr bwMode="auto">
                <a:xfrm>
                  <a:off x="4126" y="1789"/>
                  <a:ext cx="3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8" name="Rectangle 2870"/>
                <p:cNvSpPr>
                  <a:spLocks noChangeArrowheads="1"/>
                </p:cNvSpPr>
                <p:nvPr/>
              </p:nvSpPr>
              <p:spPr bwMode="auto">
                <a:xfrm>
                  <a:off x="4126" y="1789"/>
                  <a:ext cx="2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9" name="Rectangle 2871"/>
                <p:cNvSpPr>
                  <a:spLocks noChangeArrowheads="1"/>
                </p:cNvSpPr>
                <p:nvPr/>
              </p:nvSpPr>
              <p:spPr bwMode="auto">
                <a:xfrm>
                  <a:off x="4125" y="1790"/>
                  <a:ext cx="3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0" name="Rectangle 2872"/>
                <p:cNvSpPr>
                  <a:spLocks noChangeArrowheads="1"/>
                </p:cNvSpPr>
                <p:nvPr/>
              </p:nvSpPr>
              <p:spPr bwMode="auto">
                <a:xfrm>
                  <a:off x="4125" y="1790"/>
                  <a:ext cx="2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1" name="Rectangle 2873"/>
                <p:cNvSpPr>
                  <a:spLocks noChangeArrowheads="1"/>
                </p:cNvSpPr>
                <p:nvPr/>
              </p:nvSpPr>
              <p:spPr bwMode="auto">
                <a:xfrm>
                  <a:off x="4123" y="1790"/>
                  <a:ext cx="4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2" name="Rectangle 2874"/>
                <p:cNvSpPr>
                  <a:spLocks noChangeArrowheads="1"/>
                </p:cNvSpPr>
                <p:nvPr/>
              </p:nvSpPr>
              <p:spPr bwMode="auto">
                <a:xfrm>
                  <a:off x="4123" y="1790"/>
                  <a:ext cx="2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3" name="Rectangle 2875"/>
                <p:cNvSpPr>
                  <a:spLocks noChangeArrowheads="1"/>
                </p:cNvSpPr>
                <p:nvPr/>
              </p:nvSpPr>
              <p:spPr bwMode="auto">
                <a:xfrm>
                  <a:off x="4121" y="1791"/>
                  <a:ext cx="4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4" name="Rectangle 2876"/>
                <p:cNvSpPr>
                  <a:spLocks noChangeArrowheads="1"/>
                </p:cNvSpPr>
                <p:nvPr/>
              </p:nvSpPr>
              <p:spPr bwMode="auto">
                <a:xfrm>
                  <a:off x="4121" y="1791"/>
                  <a:ext cx="2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5" name="Rectangle 2877"/>
                <p:cNvSpPr>
                  <a:spLocks noChangeArrowheads="1"/>
                </p:cNvSpPr>
                <p:nvPr/>
              </p:nvSpPr>
              <p:spPr bwMode="auto">
                <a:xfrm>
                  <a:off x="4119" y="1791"/>
                  <a:ext cx="4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6" name="Rectangle 2878"/>
                <p:cNvSpPr>
                  <a:spLocks noChangeArrowheads="1"/>
                </p:cNvSpPr>
                <p:nvPr/>
              </p:nvSpPr>
              <p:spPr bwMode="auto">
                <a:xfrm>
                  <a:off x="4119" y="1791"/>
                  <a:ext cx="2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7" name="Rectangle 2879"/>
                <p:cNvSpPr>
                  <a:spLocks noChangeArrowheads="1"/>
                </p:cNvSpPr>
                <p:nvPr/>
              </p:nvSpPr>
              <p:spPr bwMode="auto">
                <a:xfrm>
                  <a:off x="4119" y="1791"/>
                  <a:ext cx="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8" name="Rectangle 2880"/>
                <p:cNvSpPr>
                  <a:spLocks noChangeArrowheads="1"/>
                </p:cNvSpPr>
                <p:nvPr/>
              </p:nvSpPr>
              <p:spPr bwMode="auto">
                <a:xfrm>
                  <a:off x="4118" y="1792"/>
                  <a:ext cx="5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9" name="Rectangle 2881"/>
                <p:cNvSpPr>
                  <a:spLocks noChangeArrowheads="1"/>
                </p:cNvSpPr>
                <p:nvPr/>
              </p:nvSpPr>
              <p:spPr bwMode="auto">
                <a:xfrm>
                  <a:off x="4118" y="1792"/>
                  <a:ext cx="3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0" name="Rectangle 2882"/>
                <p:cNvSpPr>
                  <a:spLocks noChangeArrowheads="1"/>
                </p:cNvSpPr>
                <p:nvPr/>
              </p:nvSpPr>
              <p:spPr bwMode="auto">
                <a:xfrm>
                  <a:off x="4118" y="1792"/>
                  <a:ext cx="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1" name="Rectangle 2883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5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2" name="Rectangle 2884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5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3" name="Rectangle 2885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3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4" name="Rectangle 2886"/>
                <p:cNvSpPr>
                  <a:spLocks noChangeArrowheads="1"/>
                </p:cNvSpPr>
                <p:nvPr/>
              </p:nvSpPr>
              <p:spPr bwMode="auto">
                <a:xfrm>
                  <a:off x="4116" y="1793"/>
                  <a:ext cx="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5" name="Rectangle 2887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5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6" name="Rectangle 2888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5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7" name="Rectangle 2889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3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8" name="Rectangle 2890"/>
                <p:cNvSpPr>
                  <a:spLocks noChangeArrowheads="1"/>
                </p:cNvSpPr>
                <p:nvPr/>
              </p:nvSpPr>
              <p:spPr bwMode="auto">
                <a:xfrm>
                  <a:off x="4114" y="1793"/>
                  <a:ext cx="1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9" name="Rectangle 2891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6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0" name="Rectangle 2892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5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1" name="Rectangle 2893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3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2" name="Rectangle 2894"/>
                <p:cNvSpPr>
                  <a:spLocks noChangeArrowheads="1"/>
                </p:cNvSpPr>
                <p:nvPr/>
              </p:nvSpPr>
              <p:spPr bwMode="auto">
                <a:xfrm>
                  <a:off x="4114" y="1794"/>
                  <a:ext cx="1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3" name="Rectangle 2895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6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4" name="Rectangle 2896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5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5" name="Rectangle 2897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3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6" name="Rectangle 2898"/>
                <p:cNvSpPr>
                  <a:spLocks noChangeArrowheads="1"/>
                </p:cNvSpPr>
                <p:nvPr/>
              </p:nvSpPr>
              <p:spPr bwMode="auto">
                <a:xfrm>
                  <a:off x="4112" y="1795"/>
                  <a:ext cx="1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7" name="Rectangle 2899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6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8" name="Rectangle 2900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6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9" name="Rectangle 2901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3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0" name="Rectangle 2902"/>
                <p:cNvSpPr>
                  <a:spLocks noChangeArrowheads="1"/>
                </p:cNvSpPr>
                <p:nvPr/>
              </p:nvSpPr>
              <p:spPr bwMode="auto">
                <a:xfrm>
                  <a:off x="4111" y="1795"/>
                  <a:ext cx="1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1" name="Rectangle 2903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6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2" name="Rectangle 2904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6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3" name="Rectangle 2905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4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4" name="Rectangle 2906"/>
                <p:cNvSpPr>
                  <a:spLocks noChangeArrowheads="1"/>
                </p:cNvSpPr>
                <p:nvPr/>
              </p:nvSpPr>
              <p:spPr bwMode="auto">
                <a:xfrm>
                  <a:off x="4110" y="1796"/>
                  <a:ext cx="17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5" name="Rectangle 2907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6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6" name="Rectangle 2908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6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7" name="Rectangle 2909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4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8" name="Rectangle 2910"/>
                <p:cNvSpPr>
                  <a:spLocks noChangeArrowheads="1"/>
                </p:cNvSpPr>
                <p:nvPr/>
              </p:nvSpPr>
              <p:spPr bwMode="auto">
                <a:xfrm>
                  <a:off x="4109" y="1796"/>
                  <a:ext cx="1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9" name="Rectangle 2911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7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0" name="Rectangle 2912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6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1" name="Rectangle 2913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4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2" name="Rectangle 2914"/>
                <p:cNvSpPr>
                  <a:spLocks noChangeArrowheads="1"/>
                </p:cNvSpPr>
                <p:nvPr/>
              </p:nvSpPr>
              <p:spPr bwMode="auto">
                <a:xfrm>
                  <a:off x="4107" y="1797"/>
                  <a:ext cx="2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3" name="Rectangle 2915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7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4" name="Rectangle 2916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6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5" name="Rectangle 2917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4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6" name="Rectangle 2918"/>
                <p:cNvSpPr>
                  <a:spLocks noChangeArrowheads="1"/>
                </p:cNvSpPr>
                <p:nvPr/>
              </p:nvSpPr>
              <p:spPr bwMode="auto">
                <a:xfrm>
                  <a:off x="4107" y="1798"/>
                  <a:ext cx="2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7" name="Rectangle 2919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7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8" name="Rectangle 2920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6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9" name="Rectangle 2921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4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0" name="Rectangle 2922"/>
                <p:cNvSpPr>
                  <a:spLocks noChangeArrowheads="1"/>
                </p:cNvSpPr>
                <p:nvPr/>
              </p:nvSpPr>
              <p:spPr bwMode="auto">
                <a:xfrm>
                  <a:off x="4106" y="1798"/>
                  <a:ext cx="2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1" name="Rectangle 2923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7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2" name="Rectangle 2924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6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3" name="Rectangle 2925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4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4" name="Rectangle 2926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2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5" name="Rectangle 2927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8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6" name="Rectangle 2928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6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7" name="Rectangle 2929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4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8" name="Rectangle 2930"/>
                <p:cNvSpPr>
                  <a:spLocks noChangeArrowheads="1"/>
                </p:cNvSpPr>
                <p:nvPr/>
              </p:nvSpPr>
              <p:spPr bwMode="auto">
                <a:xfrm>
                  <a:off x="4104" y="1799"/>
                  <a:ext cx="2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9" name="Rectangle 2931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8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40" name="Rectangle 2932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7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41" name="Rectangle 2933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4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42" name="Rectangle 2934"/>
                <p:cNvSpPr>
                  <a:spLocks noChangeArrowheads="1"/>
                </p:cNvSpPr>
                <p:nvPr/>
              </p:nvSpPr>
              <p:spPr bwMode="auto">
                <a:xfrm>
                  <a:off x="4103" y="1800"/>
                  <a:ext cx="2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43" name="Rectangle 2935"/>
                <p:cNvSpPr>
                  <a:spLocks noChangeArrowheads="1"/>
                </p:cNvSpPr>
                <p:nvPr/>
              </p:nvSpPr>
              <p:spPr bwMode="auto">
                <a:xfrm>
                  <a:off x="4102" y="1801"/>
                  <a:ext cx="8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44" name="Rectangle 2936"/>
                <p:cNvSpPr>
                  <a:spLocks noChangeArrowheads="1"/>
                </p:cNvSpPr>
                <p:nvPr/>
              </p:nvSpPr>
              <p:spPr bwMode="auto">
                <a:xfrm>
                  <a:off x="4102" y="1801"/>
                  <a:ext cx="7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2937"/>
                <p:cNvGrpSpPr>
                  <a:grpSpLocks/>
                </p:cNvGrpSpPr>
                <p:nvPr/>
              </p:nvGrpSpPr>
              <p:grpSpPr bwMode="auto">
                <a:xfrm>
                  <a:off x="4073" y="1801"/>
                  <a:ext cx="142" cy="127"/>
                  <a:chOff x="4073" y="1801"/>
                  <a:chExt cx="142" cy="127"/>
                </a:xfrm>
              </p:grpSpPr>
              <p:grpSp>
                <p:nvGrpSpPr>
                  <p:cNvPr id="19" name="Group 2938"/>
                  <p:cNvGrpSpPr>
                    <a:grpSpLocks/>
                  </p:cNvGrpSpPr>
                  <p:nvPr/>
                </p:nvGrpSpPr>
                <p:grpSpPr bwMode="auto">
                  <a:xfrm>
                    <a:off x="4079" y="1801"/>
                    <a:ext cx="130" cy="30"/>
                    <a:chOff x="2359" y="1606"/>
                    <a:chExt cx="130" cy="30"/>
                  </a:xfrm>
                </p:grpSpPr>
                <p:sp>
                  <p:nvSpPr>
                    <p:cNvPr id="301947" name="Rectangle 29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606"/>
                      <a:ext cx="5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48" name="Rectangle 2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606"/>
                      <a:ext cx="2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49" name="Rectangle 29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8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0" name="Rectangle 2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7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1" name="Rectangle 2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5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2" name="Rectangle 29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6"/>
                      <a:ext cx="3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3" name="Rectangle 29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8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4" name="Rectangle 2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7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5" name="Rectangle 2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5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6" name="Rectangle 2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07"/>
                      <a:ext cx="3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7" name="Rectangle 2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8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8" name="Rectangle 29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7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59" name="Rectangle 2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5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0" name="Rectangle 29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08"/>
                      <a:ext cx="3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1" name="Rectangle 29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9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2" name="Rectangle 29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7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3" name="Rectangle 29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5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4" name="Rectangle 29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08"/>
                      <a:ext cx="3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5" name="Rectangle 2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9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6" name="Rectangle 2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7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7" name="Rectangle 2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5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8" name="Rectangle 2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3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69" name="Rectangle 2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9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0" name="Rectangle 2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7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1" name="Rectangle 29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5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2" name="Rectangle 29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09"/>
                      <a:ext cx="3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3" name="Rectangle 2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9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4" name="Rectangle 2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7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5" name="Rectangle 2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5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6" name="Rectangle 29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0"/>
                      <a:ext cx="3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7" name="Rectangle 29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9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8" name="Rectangle 2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7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79" name="Rectangle 2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5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0" name="Rectangle 2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1"/>
                      <a:ext cx="37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1" name="Rectangle 2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9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2" name="Rectangle 2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7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3" name="Rectangle 29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5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4" name="Rectangle 2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611"/>
                      <a:ext cx="3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5" name="Rectangle 2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9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6" name="Rectangle 29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8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7" name="Rectangle 29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6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8" name="Rectangle 29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2"/>
                      <a:ext cx="4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89" name="Rectangle 2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612"/>
                      <a:ext cx="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0" name="Rectangle 29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10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1" name="Rectangle 29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10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2" name="Rectangle 2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8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3" name="Rectangle 2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6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4" name="Rectangle 29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13"/>
                      <a:ext cx="4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5" name="Rectangle 2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13"/>
                      <a:ext cx="1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6" name="Rectangle 2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7" name="Rectangle 29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8" name="Rectangle 2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999" name="Rectangle 29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6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0" name="Rectangle 29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3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1" name="Rectangle 29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13"/>
                      <a:ext cx="12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2" name="Rectangle 2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3" name="Rectangle 29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4" name="Rectangle 29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5" name="Rectangle 29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6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6" name="Rectangle 29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14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7" name="Rectangle 29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14"/>
                      <a:ext cx="13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8" name="Rectangle 30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14"/>
                      <a:ext cx="14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09" name="Rectangle 30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10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0" name="Rectangle 30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10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1" name="Rectangle 30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8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2" name="Rectangle 30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6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3" name="Rectangle 30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15"/>
                      <a:ext cx="4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4" name="Rectangle 30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15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5" name="Rectangle 3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6" name="Rectangle 3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7" name="Rectangle 3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8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8" name="Rectangle 3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6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19" name="Rectangle 3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4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0" name="Rectangle 30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16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1" name="Rectangle 3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2" name="Rectangle 3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10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3" name="Rectangle 3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8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4" name="Rectangle 3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6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5" name="Rectangle 3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16"/>
                      <a:ext cx="4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6" name="Rectangle 3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16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7" name="Rectangle 3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8" name="Rectangle 3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29" name="Rectangle 3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8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0" name="Rectangle 3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6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1" name="Rectangle 3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4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2" name="Rectangle 3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7"/>
                      <a:ext cx="18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3" name="Rectangle 3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9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4" name="Rectangle 3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104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5" name="Rectangle 3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84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6" name="Rectangle 3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65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7" name="Rectangle 3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7"/>
                      <a:ext cx="45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8" name="Rectangle 3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18"/>
                      <a:ext cx="4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39" name="Rectangle 3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17"/>
                      <a:ext cx="18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0" name="Rectangle 3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8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1" name="Rectangle 3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11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2" name="Rectangle 3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10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3" name="Rectangle 3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8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4" name="Rectangle 3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6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5" name="Rectangle 3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19"/>
                      <a:ext cx="47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6" name="Rectangle 3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9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7" name="Rectangle 3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1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8" name="Rectangle 3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10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49" name="Rectangle 3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0" name="Rectangle 3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6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1" name="Rectangle 3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19"/>
                      <a:ext cx="4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2" name="Rectangle 3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19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3" name="Rectangle 3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1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4" name="Rectangle 3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10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5" name="Rectangle 3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6" name="Rectangle 3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6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7" name="Rectangle 3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20"/>
                      <a:ext cx="4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8" name="Rectangle 3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0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59" name="Rectangle 3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11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0" name="Rectangle 3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10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1" name="Rectangle 3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87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2" name="Rectangle 3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6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3" name="Rectangle 3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21"/>
                      <a:ext cx="4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4" name="Rectangle 3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1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5" name="Rectangle 3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1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6" name="Rectangle 3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10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7" name="Rectangle 3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8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8" name="Rectangle 3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69" name="Rectangle 30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1"/>
                      <a:ext cx="5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0" name="Rectangle 30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1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1" name="Rectangle 30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1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2" name="Rectangle 30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10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3" name="Rectangle 30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8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4" name="Rectangle 30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5" name="Rectangle 30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22"/>
                      <a:ext cx="5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6" name="Rectangle 30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2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7" name="Rectangle 30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8" name="Rectangle 30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10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79" name="Rectangle 3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8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0" name="Rectangle 3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1" name="Rectangle 30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3"/>
                      <a:ext cx="5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2" name="Rectangle 30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3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3" name="Rectangle 30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4" name="Rectangle 3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10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5" name="Rectangle 30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8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6" name="Rectangle 3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7" name="Rectangle 3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24"/>
                      <a:ext cx="51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8" name="Rectangle 30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4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89" name="Rectangle 30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4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0" name="Rectangle 30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12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1" name="Rectangle 30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11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2" name="Rectangle 3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3" name="Rectangle 3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4" name="Rectangle 3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25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5" name="Rectangle 30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25"/>
                      <a:ext cx="2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6" name="Rectangle 3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12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7" name="Rectangle 3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11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8" name="Rectangle 3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9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099" name="Rectangle 3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7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0" name="Rectangle 3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6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1" name="Rectangle 30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626"/>
                      <a:ext cx="18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2" name="Rectangle 3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12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3" name="Rectangle 3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111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4" name="Rectangle 30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91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5" name="Rectangle 3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72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6" name="Rectangle 3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27"/>
                      <a:ext cx="52" cy="2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7" name="Rectangle 3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27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8" name="Rectangle 3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28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09" name="Rectangle 3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12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0" name="Rectangle 3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1" name="Rectangle 3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2" name="Rectangle 3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9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3" name="Rectangle 3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4" name="Rectangle 3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5" name="Rectangle 3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29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6" name="Rectangle 3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29"/>
                      <a:ext cx="1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7" name="Rectangle 3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29"/>
                      <a:ext cx="14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8" name="Rectangle 3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1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19" name="Rectangle 3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0" name="Rectangle 3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1" name="Rectangle 3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2" name="Rectangle 3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0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3" name="Rectangle 3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30"/>
                      <a:ext cx="13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4" name="Rectangle 3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30"/>
                      <a:ext cx="12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5" name="Rectangle 3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1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6" name="Rectangle 3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7" name="Rectangle 3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8" name="Rectangle 3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29" name="Rectangle 3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2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0" name="Rectangle 3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1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1" name="Rectangle 3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2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2" name="Rectangle 3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31"/>
                      <a:ext cx="10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3" name="Rectangle 3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632"/>
                      <a:ext cx="6" cy="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4" name="Rectangle 3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128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5" name="Rectangle 3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114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6" name="Rectangle 3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94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7" name="Rectangle 3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74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8" name="Rectangle 3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2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39" name="Rectangle 3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3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0" name="Rectangle 3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12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1" name="Rectangle 3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2" name="Rectangle 3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3" name="Rectangle 3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4" name="Rectangle 3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5" name="Rectangle 3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4"/>
                      <a:ext cx="5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6" name="Rectangle 3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13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3139"/>
                  <p:cNvGrpSpPr>
                    <a:grpSpLocks/>
                  </p:cNvGrpSpPr>
                  <p:nvPr/>
                </p:nvGrpSpPr>
                <p:grpSpPr bwMode="auto">
                  <a:xfrm>
                    <a:off x="4073" y="1830"/>
                    <a:ext cx="142" cy="44"/>
                    <a:chOff x="2353" y="1635"/>
                    <a:chExt cx="142" cy="44"/>
                  </a:xfrm>
                </p:grpSpPr>
                <p:sp>
                  <p:nvSpPr>
                    <p:cNvPr id="302148" name="Rectangle 3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49" name="Rectangle 3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0" name="Rectangle 3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1" name="Rectangle 3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35"/>
                      <a:ext cx="5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2" name="Rectangle 3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13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3" name="Rectangle 3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4" name="Rectangle 3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9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5" name="Rectangle 3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7"/>
                      <a:ext cx="9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6" name="Rectangle 3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6"/>
                      <a:ext cx="7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7" name="Rectangle 3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7"/>
                      <a:ext cx="7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8" name="Rectangle 3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6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59" name="Rectangle 3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37"/>
                      <a:ext cx="5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0" name="Rectangle 3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13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1" name="Rectangle 3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2" name="Rectangle 3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9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3" name="Rectangle 3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9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4" name="Rectangle 3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9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5" name="Rectangle 3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8"/>
                      <a:ext cx="7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6" name="Rectangle 3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39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7" name="Rectangle 3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8"/>
                      <a:ext cx="5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8" name="Rectangle 3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39"/>
                      <a:ext cx="4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69" name="Rectangle 3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0" name="Rectangle 3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1" name="Rectangle 3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95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2" name="Rectangle 3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0"/>
                      <a:ext cx="74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3" name="Rectangle 3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40"/>
                      <a:ext cx="4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4" name="Rectangle 3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40"/>
                      <a:ext cx="46" cy="2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5" name="Rectangle 3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13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6" name="Rectangle 3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13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7" name="Rectangle 3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8" name="Rectangle 3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79" name="Rectangle 3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2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0" name="Rectangle 3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43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1" name="Rectangle 3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42"/>
                      <a:ext cx="4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2" name="Rectangle 3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42"/>
                      <a:ext cx="4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3" name="Rectangle 3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43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4" name="Rectangle 3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136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5" name="Rectangle 3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135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6" name="Rectangle 3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11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7" name="Rectangle 3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4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8" name="Rectangle 3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95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89" name="Rectangle 3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3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0" name="Rectangle 3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44"/>
                      <a:ext cx="7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1" name="Rectangle 3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43"/>
                      <a:ext cx="4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2" name="Rectangle 3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44"/>
                      <a:ext cx="4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3" name="Rectangle 3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45"/>
                      <a:ext cx="39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4" name="Rectangle 3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138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5" name="Rectangle 3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136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6" name="Rectangle 3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3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7" name="Rectangle 3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116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8" name="Rectangle 3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199" name="Rectangle 3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95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0" name="Rectangle 3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1" name="Rectangle 3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5"/>
                      <a:ext cx="74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2" name="Rectangle 3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3" name="Rectangle 3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645"/>
                      <a:ext cx="3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4" name="Rectangle 3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46"/>
                      <a:ext cx="3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5" name="Rectangle 3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647"/>
                      <a:ext cx="34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6" name="Rectangle 3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38" cy="5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7" name="Rectangle 3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35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8" name="Rectangle 3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9"/>
                      <a:ext cx="135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09" name="Rectangle 3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1"/>
                      <a:ext cx="13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0" name="Rectangle 3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1" name="Rectangle 3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2" name="Rectangle 3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114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3" name="Rectangle 3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4" name="Rectangle 3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94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5" name="Rectangle 3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6" name="Rectangle 3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1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7" name="Rectangle 3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7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8" name="Rectangle 3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73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19" name="Rectangle 3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48"/>
                      <a:ext cx="72" cy="2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0" name="Rectangle 3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1" name="Rectangle 3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0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2" name="Rectangle 3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51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3" name="Rectangle 3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47"/>
                      <a:ext cx="32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4" name="Rectangle 3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48"/>
                      <a:ext cx="3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5" name="Rectangle 3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648"/>
                      <a:ext cx="28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6" name="Rectangle 3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49"/>
                      <a:ext cx="2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7" name="Rectangle 3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50"/>
                      <a:ext cx="23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8" name="Rectangle 3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50"/>
                      <a:ext cx="2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29" name="Rectangle 3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651"/>
                      <a:ext cx="16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0" name="Rectangle 3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40" cy="7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1" name="Rectangle 3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3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2" name="Rectangle 3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3" name="Rectangle 3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4" name="Rectangle 3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7"/>
                      <a:ext cx="133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5" name="Rectangle 3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1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6" name="Rectangle 3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11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7" name="Rectangle 3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4"/>
                      <a:ext cx="11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8" name="Rectangle 3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39" name="Rectangle 3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113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0" name="Rectangle 3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1" name="Rectangle 3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9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2" name="Rectangle 3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9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3" name="Rectangle 3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92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4" name="Rectangle 3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9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5" name="Rectangle 3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9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6" name="Rectangle 3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7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7" name="Rectangle 3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8" name="Rectangle 3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49" name="Rectangle 3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2"/>
                      <a:ext cx="71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0" name="Rectangle 3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7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1" name="Rectangle 3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3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2" name="Rectangle 3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4"/>
                      <a:ext cx="6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3" name="Rectangle 3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5"/>
                      <a:ext cx="6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4" name="Rectangle 3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6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5" name="Rectangle 3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6"/>
                      <a:ext cx="67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6" name="Rectangle 3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7"/>
                      <a:ext cx="6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7" name="Rectangle 3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6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8" name="Rectangle 3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58"/>
                      <a:ext cx="6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59" name="Rectangle 3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52"/>
                      <a:ext cx="10" cy="1"/>
                    </a:xfrm>
                    <a:prstGeom prst="rect">
                      <a:avLst/>
                    </a:prstGeom>
                    <a:solidFill>
                      <a:srgbClr val="FFF2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0" name="Rectangle 3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142" cy="7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1" name="Rectangle 3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13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2" name="Rectangle 3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13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3" name="Rectangle 3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2"/>
                      <a:ext cx="13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4" name="Rectangle 3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132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5" name="Rectangle 3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5"/>
                      <a:ext cx="13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6" name="Rectangle 3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7" name="Rectangle 3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0"/>
                      <a:ext cx="11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8" name="Rectangle 3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11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69" name="Rectangle 3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2"/>
                      <a:ext cx="11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0" name="Rectangle 3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111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1" name="Rectangle 3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5"/>
                      <a:ext cx="11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2" name="Rectangle 3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3" name="Rectangle 3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0"/>
                      <a:ext cx="9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4" name="Rectangle 3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8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5" name="Rectangle 3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1"/>
                      <a:ext cx="88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6" name="Rectangle 3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8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7" name="Rectangle 3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3"/>
                      <a:ext cx="87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8" name="Rectangle 3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4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79" name="Rectangle 3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65"/>
                      <a:ext cx="8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0" name="Rectangle 3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1659"/>
                      <a:ext cx="6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1" name="Rectangle 3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0"/>
                      <a:ext cx="6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2" name="Rectangle 3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60"/>
                      <a:ext cx="6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3" name="Rectangle 3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61"/>
                      <a:ext cx="6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4" name="Rectangle 3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61"/>
                      <a:ext cx="5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5" name="Rectangle 3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62"/>
                      <a:ext cx="5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6" name="Rectangle 3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63"/>
                      <a:ext cx="55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7" name="Rectangle 3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63"/>
                      <a:ext cx="54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8" name="Rectangle 3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64"/>
                      <a:ext cx="5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89" name="Rectangle 3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65"/>
                      <a:ext cx="4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0" name="Rectangle 3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65"/>
                      <a:ext cx="48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1" name="Rectangle 3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40" cy="7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2" name="Rectangle 3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3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3" name="Rectangle 3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29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4" name="Rectangle 3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12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5" name="Rectangle 3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9"/>
                      <a:ext cx="12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6" name="Rectangle 3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12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7" name="Rectangle 3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127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8" name="Rectangle 3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3"/>
                      <a:ext cx="1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299" name="Rectangle 3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0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0" name="Rectangle 3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108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1" name="Rectangle 3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10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2" name="Rectangle 3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9"/>
                      <a:ext cx="10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3" name="Rectangle 3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10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4" name="Rectangle 3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10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5" name="Rectangle 3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105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6" name="Rectangle 3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3"/>
                      <a:ext cx="10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7" name="Rectangle 3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8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8" name="Rectangle 3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6"/>
                      <a:ext cx="8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09" name="Rectangle 3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7"/>
                      <a:ext cx="8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0" name="Rectangle 3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8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1" name="Rectangle 3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68"/>
                      <a:ext cx="82" cy="2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2" name="Rectangle 3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3" name="Rectangle 3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0"/>
                      <a:ext cx="8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4" name="Rectangle 3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8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5" name="Rectangle 3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1"/>
                      <a:ext cx="7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6" name="Rectangle 3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2"/>
                      <a:ext cx="7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7" name="Rectangle 3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1673"/>
                      <a:ext cx="7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8" name="Rectangle 3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66"/>
                      <a:ext cx="4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19" name="Rectangle 3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66"/>
                      <a:ext cx="4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0" name="Rectangle 3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67"/>
                      <a:ext cx="3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1" name="Rectangle 3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68"/>
                      <a:ext cx="3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2" name="Rectangle 3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668"/>
                      <a:ext cx="3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3" name="Rectangle 3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69"/>
                      <a:ext cx="29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4" name="Rectangle 3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670"/>
                      <a:ext cx="26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5" name="Rectangle 3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670"/>
                      <a:ext cx="20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6" name="Rectangle 3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671"/>
                      <a:ext cx="12" cy="1"/>
                    </a:xfrm>
                    <a:prstGeom prst="rect">
                      <a:avLst/>
                    </a:prstGeom>
                    <a:solidFill>
                      <a:srgbClr val="FEE5A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7" name="Rectangle 3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138" cy="5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8" name="Rectangle 3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12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29" name="Rectangle 3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12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0" name="Rectangle 3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5"/>
                      <a:ext cx="12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1" name="Rectangle 3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12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2" name="Rectangle 3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7"/>
                      <a:ext cx="12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3" name="Rectangle 3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10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4" name="Rectangle 3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10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5" name="Rectangle 3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5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6" name="Rectangle 3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10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7" name="Rectangle 3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100" cy="2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8" name="Rectangle 3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3"/>
                      <a:ext cx="7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39" name="Rectangle 3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7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0" name="Rectangle 3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4"/>
                      <a:ext cx="7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1" name="Rectangle 3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5"/>
                      <a:ext cx="74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2" name="Rectangle 3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7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3" name="Rectangle 3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6"/>
                      <a:ext cx="7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4" name="Rectangle 3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7"/>
                      <a:ext cx="7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5" name="Rectangle 3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13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6" name="Rectangle 3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12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47" name="Rectangle 3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12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3340"/>
                  <p:cNvGrpSpPr>
                    <a:grpSpLocks/>
                  </p:cNvGrpSpPr>
                  <p:nvPr/>
                </p:nvGrpSpPr>
                <p:grpSpPr bwMode="auto">
                  <a:xfrm>
                    <a:off x="4075" y="1873"/>
                    <a:ext cx="137" cy="50"/>
                    <a:chOff x="2355" y="1678"/>
                    <a:chExt cx="137" cy="50"/>
                  </a:xfrm>
                </p:grpSpPr>
                <p:sp>
                  <p:nvSpPr>
                    <p:cNvPr id="302349" name="Rectangle 3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9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0" name="Rectangle 3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9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1" name="Rectangle 3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9"/>
                      <a:ext cx="9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2" name="Rectangle 3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7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3" name="Rectangle 3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8"/>
                      <a:ext cx="7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4" name="Rectangle 3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1679"/>
                      <a:ext cx="6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5" name="Rectangle 3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136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6" name="Rectangle 3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12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7" name="Rectangle 3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0"/>
                      <a:ext cx="12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8" name="Rectangle 3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9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59" name="Rectangle 3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0"/>
                      <a:ext cx="9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0" name="Rectangle 3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79"/>
                      <a:ext cx="67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1" name="Rectangle 3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0"/>
                      <a:ext cx="6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2" name="Rectangle 3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6" y="1681"/>
                      <a:ext cx="65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3" name="Rectangle 3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135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4" name="Rectangle 3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5" name="Rectangle 3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2"/>
                      <a:ext cx="11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6" name="Rectangle 3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9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7" name="Rectangle 3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2"/>
                      <a:ext cx="9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8" name="Rectangle 3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9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69" name="Rectangle 3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1"/>
                      <a:ext cx="6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0" name="Rectangle 3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2"/>
                      <a:ext cx="6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1" name="Rectangle 3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61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2" name="Rectangle 3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134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3" name="Rectangle 3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11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4" name="Rectangle 3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11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5" name="Rectangle 3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1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6" name="Rectangle 3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9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7" name="Rectangle 3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9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8" name="Rectangle 3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9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79" name="Rectangle 3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3"/>
                      <a:ext cx="6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0" name="Rectangle 3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684"/>
                      <a:ext cx="58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1" name="Rectangle 3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4"/>
                      <a:ext cx="5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2" name="Rectangle 3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5"/>
                      <a:ext cx="132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3" name="Rectangle 3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5"/>
                      <a:ext cx="11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4" name="Rectangle 3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11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5" name="Rectangle 3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11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6" name="Rectangle 3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5"/>
                      <a:ext cx="9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7" name="Rectangle 3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8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8" name="Rectangle 3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6"/>
                      <a:ext cx="8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89" name="Rectangle 3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85"/>
                      <a:ext cx="5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0" name="Rectangle 3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86"/>
                      <a:ext cx="50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1" name="Rectangle 3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86"/>
                      <a:ext cx="4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2" name="Rectangle 3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132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3" name="Rectangle 3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11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4" name="Rectangle 3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8"/>
                      <a:ext cx="1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5" name="Rectangle 3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8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6" name="Rectangle 3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7"/>
                      <a:ext cx="8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7" name="Rectangle 3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" y="1688"/>
                      <a:ext cx="8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8" name="Rectangle 3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687"/>
                      <a:ext cx="42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399" name="Rectangle 3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687"/>
                      <a:ext cx="3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0" name="Rectangle 3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688"/>
                      <a:ext cx="36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1" name="Rectangle 3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130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2" name="Rectangle 3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11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3" name="Rectangle 3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110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4" name="Rectangle 3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8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5" name="Rectangle 3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89"/>
                      <a:ext cx="8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6" name="Rectangle 3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9" y="1690"/>
                      <a:ext cx="8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7" name="Rectangle 3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689"/>
                      <a:ext cx="29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8" name="Rectangle 3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689"/>
                      <a:ext cx="2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09" name="Rectangle 3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690"/>
                      <a:ext cx="13" cy="1"/>
                    </a:xfrm>
                    <a:prstGeom prst="rect">
                      <a:avLst/>
                    </a:prstGeom>
                    <a:solidFill>
                      <a:srgbClr val="FDD7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0" name="Rectangle 3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12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1" name="Rectangle 3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10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2" name="Rectangle 3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10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3" name="Rectangle 3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8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4" name="Rectangle 3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1"/>
                      <a:ext cx="8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5" name="Rectangle 3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12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6" name="Rectangle 3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10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7" name="Rectangle 3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10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8" name="Rectangle 3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8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19" name="Rectangle 3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0" y="1692"/>
                      <a:ext cx="79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0" name="Rectangle 3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3"/>
                      <a:ext cx="12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1" name="Rectangle 3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3"/>
                      <a:ext cx="10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2" name="Rectangle 3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10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3" name="Rectangle 3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3"/>
                      <a:ext cx="7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4" name="Rectangle 3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7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5" name="Rectangle 3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126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6" name="Rectangle 3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104" cy="2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7" name="Rectangle 3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4"/>
                      <a:ext cx="7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8" name="Rectangle 3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1" y="1695"/>
                      <a:ext cx="7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29" name="Rectangle 3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12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0" name="Rectangle 3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1" name="Rectangle 3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10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2" name="Rectangle 3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7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3" name="Rectangle 3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2" y="1696"/>
                      <a:ext cx="7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4" name="Rectangle 3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12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5" name="Rectangle 3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10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6" name="Rectangle 3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9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7" name="Rectangle 3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7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8" name="Rectangle 3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7"/>
                      <a:ext cx="6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39" name="Rectangle 3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8"/>
                      <a:ext cx="12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0" name="Rectangle 3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8"/>
                      <a:ext cx="9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1" name="Rectangle 3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9"/>
                      <a:ext cx="9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2" name="Rectangle 3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8"/>
                      <a:ext cx="6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3" name="Rectangle 3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3" y="1699"/>
                      <a:ext cx="6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4" name="Rectangle 3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99"/>
                      <a:ext cx="12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5" name="Rectangle 3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99"/>
                      <a:ext cx="9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6" name="Rectangle 3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700"/>
                      <a:ext cx="9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7" name="Rectangle 3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699"/>
                      <a:ext cx="6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8" name="Rectangle 3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4" y="1700"/>
                      <a:ext cx="6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49" name="Rectangle 3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0"/>
                      <a:ext cx="118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0" name="Rectangle 3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0"/>
                      <a:ext cx="9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1" name="Rectangle 3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1"/>
                      <a:ext cx="9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2" name="Rectangle 3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0"/>
                      <a:ext cx="6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3" name="Rectangle 3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1"/>
                      <a:ext cx="6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4" name="Rectangle 3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2"/>
                      <a:ext cx="11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5" name="Rectangle 3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2"/>
                      <a:ext cx="9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6" name="Rectangle 3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5" y="1702"/>
                      <a:ext cx="5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7" name="Rectangle 3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2"/>
                      <a:ext cx="11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8" name="Rectangle 3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2"/>
                      <a:ext cx="9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59" name="Rectangle 3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2"/>
                      <a:ext cx="5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0" name="Rectangle 3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3"/>
                      <a:ext cx="11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1" name="Rectangle 3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3"/>
                      <a:ext cx="9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2" name="Rectangle 3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4"/>
                      <a:ext cx="9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3" name="Rectangle 3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3"/>
                      <a:ext cx="5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4" name="Rectangle 3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6" y="1704"/>
                      <a:ext cx="54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5" name="Rectangle 3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704"/>
                      <a:ext cx="11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6" name="Rectangle 3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704"/>
                      <a:ext cx="8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7" name="Rectangle 3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1704"/>
                      <a:ext cx="51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8" name="Rectangle 3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11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69" name="Rectangle 3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8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0" name="Rectangle 3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4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1" name="Rectangle 3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11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2" name="Rectangle 3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8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3" name="Rectangle 3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8" y="1705"/>
                      <a:ext cx="47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4" name="Rectangle 3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706"/>
                      <a:ext cx="11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5" name="Rectangle 3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706"/>
                      <a:ext cx="8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6" name="Rectangle 3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9" y="1706"/>
                      <a:ext cx="43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7" name="Rectangle 3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10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8" name="Rectangle 3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8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79" name="Rectangle 3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8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0" name="Rectangle 3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40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1" name="Rectangle 3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7"/>
                      <a:ext cx="38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2" name="Rectangle 3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8"/>
                      <a:ext cx="108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3" name="Rectangle 3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8"/>
                      <a:ext cx="8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4" name="Rectangle 3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1708"/>
                      <a:ext cx="35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5" name="Rectangle 3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10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6" name="Rectangle 3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7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7" name="Rectangle 3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32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8" name="Rectangle 3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10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89" name="Rectangle 3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1" y="1709"/>
                      <a:ext cx="7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0" name="Rectangle 3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09"/>
                      <a:ext cx="2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1" name="Rectangle 3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710"/>
                      <a:ext cx="10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2" name="Rectangle 3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2" y="1710"/>
                      <a:ext cx="7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3" name="Rectangle 3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0"/>
                      <a:ext cx="16" cy="1"/>
                    </a:xfrm>
                    <a:prstGeom prst="rect">
                      <a:avLst/>
                    </a:prstGeom>
                    <a:solidFill>
                      <a:srgbClr val="FCCA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4" name="Rectangle 3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0"/>
                      <a:ext cx="102" cy="2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5" name="Rectangle 3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0"/>
                      <a:ext cx="7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6" name="Rectangle 3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1"/>
                      <a:ext cx="7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7" name="Rectangle 3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2"/>
                      <a:ext cx="10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8" name="Rectangle 3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3" y="1712"/>
                      <a:ext cx="7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499" name="Rectangle 3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2"/>
                      <a:ext cx="10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0" name="Rectangle 3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2"/>
                      <a:ext cx="7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1" name="Rectangle 3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3"/>
                      <a:ext cx="9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2" name="Rectangle 3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4" y="1713"/>
                      <a:ext cx="6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3" name="Rectangle 3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713"/>
                      <a:ext cx="97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4" name="Rectangle 3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5" y="1713"/>
                      <a:ext cx="67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5" name="Rectangle 3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714"/>
                      <a:ext cx="9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6" name="Rectangle 3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6" y="1714"/>
                      <a:ext cx="6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7" name="Rectangle 3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715"/>
                      <a:ext cx="93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8" name="Rectangle 3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7" y="1715"/>
                      <a:ext cx="6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09" name="Rectangle 3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5"/>
                      <a:ext cx="9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0" name="Rectangle 3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5"/>
                      <a:ext cx="61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1" name="Rectangle 3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6"/>
                      <a:ext cx="91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2" name="Rectangle 3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8" y="1716"/>
                      <a:ext cx="6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3" name="Rectangle 3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717"/>
                      <a:ext cx="9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4" name="Rectangle 3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9" y="1717"/>
                      <a:ext cx="5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5" name="Rectangle 3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717"/>
                      <a:ext cx="87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6" name="Rectangle 3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0" y="1717"/>
                      <a:ext cx="5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7" name="Rectangle 3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8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8" name="Rectangle 3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5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19" name="Rectangle 3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8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0" name="Rectangle 3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718"/>
                      <a:ext cx="5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1" name="Rectangle 3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719"/>
                      <a:ext cx="8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2" name="Rectangle 3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" y="1719"/>
                      <a:ext cx="5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3" name="Rectangle 3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720"/>
                      <a:ext cx="8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4" name="Rectangle 3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3" y="1720"/>
                      <a:ext cx="4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5" name="Rectangle 3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0"/>
                      <a:ext cx="8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6" name="Rectangle 3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0"/>
                      <a:ext cx="45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7" name="Rectangle 3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1"/>
                      <a:ext cx="7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8" name="Rectangle 3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721"/>
                      <a:ext cx="44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29" name="Rectangle 3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6" y="1722"/>
                      <a:ext cx="76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0" name="Rectangle 3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6" y="1722"/>
                      <a:ext cx="4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1" name="Rectangle 3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2"/>
                      <a:ext cx="74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2" name="Rectangle 3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2"/>
                      <a:ext cx="38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3" name="Rectangle 3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3"/>
                      <a:ext cx="72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4" name="Rectangle 3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7" y="1723"/>
                      <a:ext cx="3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5" name="Rectangle 3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9" y="1723"/>
                      <a:ext cx="6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6" name="Rectangle 3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9" y="1723"/>
                      <a:ext cx="3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7" name="Rectangle 3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0" y="1724"/>
                      <a:ext cx="67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8" name="Rectangle 3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0" y="1724"/>
                      <a:ext cx="30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39" name="Rectangle 3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1" y="1725"/>
                      <a:ext cx="6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0" name="Rectangle 3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1" y="1725"/>
                      <a:ext cx="2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1" name="Rectangle 3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2" y="1725"/>
                      <a:ext cx="63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2" name="Rectangle 3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2" y="1725"/>
                      <a:ext cx="23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3" name="Rectangle 3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60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4" name="Rectangle 3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19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5" name="Rectangle 3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59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6" name="Rectangle 3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726"/>
                      <a:ext cx="16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7" name="Rectangle 3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27"/>
                      <a:ext cx="55" cy="1"/>
                    </a:xfrm>
                    <a:prstGeom prst="rect">
                      <a:avLst/>
                    </a:prstGeom>
                    <a:solidFill>
                      <a:srgbClr val="F9AE0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548" name="Rectangle 3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27"/>
                      <a:ext cx="12" cy="1"/>
                    </a:xfrm>
                    <a:prstGeom prst="rect">
                      <a:avLst/>
                    </a:prstGeom>
                    <a:solidFill>
                      <a:srgbClr val="FBBC3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2549" name="Rectangle 3541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1923"/>
                    <a:ext cx="51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0" name="Rectangle 3542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1923"/>
                    <a:ext cx="6" cy="1"/>
                  </a:xfrm>
                  <a:prstGeom prst="rect">
                    <a:avLst/>
                  </a:prstGeom>
                  <a:solidFill>
                    <a:srgbClr val="FBBC3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1" name="Rectangle 3543"/>
                  <p:cNvSpPr>
                    <a:spLocks noChangeArrowheads="1"/>
                  </p:cNvSpPr>
                  <p:nvPr/>
                </p:nvSpPr>
                <p:spPr bwMode="auto">
                  <a:xfrm>
                    <a:off x="4119" y="1923"/>
                    <a:ext cx="49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2" name="Rectangle 3544"/>
                  <p:cNvSpPr>
                    <a:spLocks noChangeArrowheads="1"/>
                  </p:cNvSpPr>
                  <p:nvPr/>
                </p:nvSpPr>
                <p:spPr bwMode="auto">
                  <a:xfrm>
                    <a:off x="4119" y="1923"/>
                    <a:ext cx="1" cy="1"/>
                  </a:xfrm>
                  <a:prstGeom prst="rect">
                    <a:avLst/>
                  </a:prstGeom>
                  <a:solidFill>
                    <a:srgbClr val="FBBC3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3" name="Rectangle 3545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924"/>
                    <a:ext cx="45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4" name="Rectangle 3546"/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1925"/>
                    <a:ext cx="41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5" name="Rectangle 3547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1925"/>
                    <a:ext cx="37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6" name="Rectangle 3548"/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1926"/>
                    <a:ext cx="35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7" name="Rectangle 354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926"/>
                    <a:ext cx="31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58" name="Rectangle 3550"/>
                  <p:cNvSpPr>
                    <a:spLocks noChangeArrowheads="1"/>
                  </p:cNvSpPr>
                  <p:nvPr/>
                </p:nvSpPr>
                <p:spPr bwMode="auto">
                  <a:xfrm>
                    <a:off x="4134" y="1927"/>
                    <a:ext cx="19" cy="1"/>
                  </a:xfrm>
                  <a:prstGeom prst="rect">
                    <a:avLst/>
                  </a:prstGeom>
                  <a:solidFill>
                    <a:srgbClr val="F9AE0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2" name="Group 3551"/>
          <p:cNvGrpSpPr>
            <a:grpSpLocks/>
          </p:cNvGrpSpPr>
          <p:nvPr/>
        </p:nvGrpSpPr>
        <p:grpSpPr bwMode="auto">
          <a:xfrm>
            <a:off x="3132138" y="5614988"/>
            <a:ext cx="225425" cy="223837"/>
            <a:chOff x="4073" y="1787"/>
            <a:chExt cx="142" cy="141"/>
          </a:xfrm>
        </p:grpSpPr>
        <p:sp>
          <p:nvSpPr>
            <p:cNvPr id="302560" name="Rectangle 3552"/>
            <p:cNvSpPr>
              <a:spLocks noChangeArrowheads="1"/>
            </p:cNvSpPr>
            <p:nvPr/>
          </p:nvSpPr>
          <p:spPr bwMode="auto">
            <a:xfrm>
              <a:off x="4139" y="1787"/>
              <a:ext cx="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1" name="Rectangle 3553"/>
            <p:cNvSpPr>
              <a:spLocks noChangeArrowheads="1"/>
            </p:cNvSpPr>
            <p:nvPr/>
          </p:nvSpPr>
          <p:spPr bwMode="auto">
            <a:xfrm>
              <a:off x="4139" y="1787"/>
              <a:ext cx="6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2" name="Rectangle 3554"/>
            <p:cNvSpPr>
              <a:spLocks noChangeArrowheads="1"/>
            </p:cNvSpPr>
            <p:nvPr/>
          </p:nvSpPr>
          <p:spPr bwMode="auto">
            <a:xfrm>
              <a:off x="4134" y="1788"/>
              <a:ext cx="1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3" name="Rectangle 3555"/>
            <p:cNvSpPr>
              <a:spLocks noChangeArrowheads="1"/>
            </p:cNvSpPr>
            <p:nvPr/>
          </p:nvSpPr>
          <p:spPr bwMode="auto">
            <a:xfrm>
              <a:off x="4134" y="1788"/>
              <a:ext cx="11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4" name="Rectangle 3556"/>
            <p:cNvSpPr>
              <a:spLocks noChangeArrowheads="1"/>
            </p:cNvSpPr>
            <p:nvPr/>
          </p:nvSpPr>
          <p:spPr bwMode="auto">
            <a:xfrm>
              <a:off x="4128" y="1788"/>
              <a:ext cx="3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5" name="Rectangle 3557"/>
            <p:cNvSpPr>
              <a:spLocks noChangeArrowheads="1"/>
            </p:cNvSpPr>
            <p:nvPr/>
          </p:nvSpPr>
          <p:spPr bwMode="auto">
            <a:xfrm>
              <a:off x="4128" y="1788"/>
              <a:ext cx="18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6" name="Rectangle 3558"/>
            <p:cNvSpPr>
              <a:spLocks noChangeArrowheads="1"/>
            </p:cNvSpPr>
            <p:nvPr/>
          </p:nvSpPr>
          <p:spPr bwMode="auto">
            <a:xfrm>
              <a:off x="4126" y="1789"/>
              <a:ext cx="35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7" name="Rectangle 3559"/>
            <p:cNvSpPr>
              <a:spLocks noChangeArrowheads="1"/>
            </p:cNvSpPr>
            <p:nvPr/>
          </p:nvSpPr>
          <p:spPr bwMode="auto">
            <a:xfrm>
              <a:off x="4126" y="1789"/>
              <a:ext cx="20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8" name="Rectangle 3560"/>
            <p:cNvSpPr>
              <a:spLocks noChangeArrowheads="1"/>
            </p:cNvSpPr>
            <p:nvPr/>
          </p:nvSpPr>
          <p:spPr bwMode="auto">
            <a:xfrm>
              <a:off x="4125" y="1790"/>
              <a:ext cx="37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9" name="Rectangle 3561"/>
            <p:cNvSpPr>
              <a:spLocks noChangeArrowheads="1"/>
            </p:cNvSpPr>
            <p:nvPr/>
          </p:nvSpPr>
          <p:spPr bwMode="auto">
            <a:xfrm>
              <a:off x="4125" y="1790"/>
              <a:ext cx="22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0" name="Rectangle 3562"/>
            <p:cNvSpPr>
              <a:spLocks noChangeArrowheads="1"/>
            </p:cNvSpPr>
            <p:nvPr/>
          </p:nvSpPr>
          <p:spPr bwMode="auto">
            <a:xfrm>
              <a:off x="4123" y="1790"/>
              <a:ext cx="4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1" name="Rectangle 3563"/>
            <p:cNvSpPr>
              <a:spLocks noChangeArrowheads="1"/>
            </p:cNvSpPr>
            <p:nvPr/>
          </p:nvSpPr>
          <p:spPr bwMode="auto">
            <a:xfrm>
              <a:off x="4123" y="1790"/>
              <a:ext cx="24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2" name="Rectangle 3564"/>
            <p:cNvSpPr>
              <a:spLocks noChangeArrowheads="1"/>
            </p:cNvSpPr>
            <p:nvPr/>
          </p:nvSpPr>
          <p:spPr bwMode="auto">
            <a:xfrm>
              <a:off x="4121" y="1791"/>
              <a:ext cx="45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3" name="Rectangle 3565"/>
            <p:cNvSpPr>
              <a:spLocks noChangeArrowheads="1"/>
            </p:cNvSpPr>
            <p:nvPr/>
          </p:nvSpPr>
          <p:spPr bwMode="auto">
            <a:xfrm>
              <a:off x="4121" y="1791"/>
              <a:ext cx="27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4" name="Rectangle 3566"/>
            <p:cNvSpPr>
              <a:spLocks noChangeArrowheads="1"/>
            </p:cNvSpPr>
            <p:nvPr/>
          </p:nvSpPr>
          <p:spPr bwMode="auto">
            <a:xfrm>
              <a:off x="4119" y="1791"/>
              <a:ext cx="4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5" name="Rectangle 3567"/>
            <p:cNvSpPr>
              <a:spLocks noChangeArrowheads="1"/>
            </p:cNvSpPr>
            <p:nvPr/>
          </p:nvSpPr>
          <p:spPr bwMode="auto">
            <a:xfrm>
              <a:off x="4119" y="1791"/>
              <a:ext cx="29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6" name="Rectangle 3568"/>
            <p:cNvSpPr>
              <a:spLocks noChangeArrowheads="1"/>
            </p:cNvSpPr>
            <p:nvPr/>
          </p:nvSpPr>
          <p:spPr bwMode="auto">
            <a:xfrm>
              <a:off x="4119" y="1791"/>
              <a:ext cx="3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7" name="Rectangle 3569"/>
            <p:cNvSpPr>
              <a:spLocks noChangeArrowheads="1"/>
            </p:cNvSpPr>
            <p:nvPr/>
          </p:nvSpPr>
          <p:spPr bwMode="auto">
            <a:xfrm>
              <a:off x="4118" y="1792"/>
              <a:ext cx="5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8" name="Rectangle 3570"/>
            <p:cNvSpPr>
              <a:spLocks noChangeArrowheads="1"/>
            </p:cNvSpPr>
            <p:nvPr/>
          </p:nvSpPr>
          <p:spPr bwMode="auto">
            <a:xfrm>
              <a:off x="4118" y="1792"/>
              <a:ext cx="30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9" name="Rectangle 3571"/>
            <p:cNvSpPr>
              <a:spLocks noChangeArrowheads="1"/>
            </p:cNvSpPr>
            <p:nvPr/>
          </p:nvSpPr>
          <p:spPr bwMode="auto">
            <a:xfrm>
              <a:off x="4118" y="1792"/>
              <a:ext cx="5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0" name="Rectangle 3572"/>
            <p:cNvSpPr>
              <a:spLocks noChangeArrowheads="1"/>
            </p:cNvSpPr>
            <p:nvPr/>
          </p:nvSpPr>
          <p:spPr bwMode="auto">
            <a:xfrm>
              <a:off x="4116" y="1793"/>
              <a:ext cx="55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1" name="Rectangle 3573"/>
            <p:cNvSpPr>
              <a:spLocks noChangeArrowheads="1"/>
            </p:cNvSpPr>
            <p:nvPr/>
          </p:nvSpPr>
          <p:spPr bwMode="auto">
            <a:xfrm>
              <a:off x="4116" y="1793"/>
              <a:ext cx="54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2" name="Rectangle 3574"/>
            <p:cNvSpPr>
              <a:spLocks noChangeArrowheads="1"/>
            </p:cNvSpPr>
            <p:nvPr/>
          </p:nvSpPr>
          <p:spPr bwMode="auto">
            <a:xfrm>
              <a:off x="4116" y="1793"/>
              <a:ext cx="33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3" name="Rectangle 3575"/>
            <p:cNvSpPr>
              <a:spLocks noChangeArrowheads="1"/>
            </p:cNvSpPr>
            <p:nvPr/>
          </p:nvSpPr>
          <p:spPr bwMode="auto">
            <a:xfrm>
              <a:off x="4116" y="1793"/>
              <a:ext cx="8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4" name="Rectangle 3576"/>
            <p:cNvSpPr>
              <a:spLocks noChangeArrowheads="1"/>
            </p:cNvSpPr>
            <p:nvPr/>
          </p:nvSpPr>
          <p:spPr bwMode="auto">
            <a:xfrm>
              <a:off x="4114" y="1793"/>
              <a:ext cx="59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5" name="Rectangle 3577"/>
            <p:cNvSpPr>
              <a:spLocks noChangeArrowheads="1"/>
            </p:cNvSpPr>
            <p:nvPr/>
          </p:nvSpPr>
          <p:spPr bwMode="auto">
            <a:xfrm>
              <a:off x="4114" y="1793"/>
              <a:ext cx="56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6" name="Rectangle 3578"/>
            <p:cNvSpPr>
              <a:spLocks noChangeArrowheads="1"/>
            </p:cNvSpPr>
            <p:nvPr/>
          </p:nvSpPr>
          <p:spPr bwMode="auto">
            <a:xfrm>
              <a:off x="4114" y="1793"/>
              <a:ext cx="35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7" name="Rectangle 3579"/>
            <p:cNvSpPr>
              <a:spLocks noChangeArrowheads="1"/>
            </p:cNvSpPr>
            <p:nvPr/>
          </p:nvSpPr>
          <p:spPr bwMode="auto">
            <a:xfrm>
              <a:off x="4114" y="1793"/>
              <a:ext cx="11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8" name="Rectangle 3580"/>
            <p:cNvSpPr>
              <a:spLocks noChangeArrowheads="1"/>
            </p:cNvSpPr>
            <p:nvPr/>
          </p:nvSpPr>
          <p:spPr bwMode="auto">
            <a:xfrm>
              <a:off x="4114" y="1794"/>
              <a:ext cx="60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9" name="Rectangle 3581"/>
            <p:cNvSpPr>
              <a:spLocks noChangeArrowheads="1"/>
            </p:cNvSpPr>
            <p:nvPr/>
          </p:nvSpPr>
          <p:spPr bwMode="auto">
            <a:xfrm>
              <a:off x="4114" y="1794"/>
              <a:ext cx="57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0" name="Rectangle 3582"/>
            <p:cNvSpPr>
              <a:spLocks noChangeArrowheads="1"/>
            </p:cNvSpPr>
            <p:nvPr/>
          </p:nvSpPr>
          <p:spPr bwMode="auto">
            <a:xfrm>
              <a:off x="4114" y="1794"/>
              <a:ext cx="36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1" name="Rectangle 3583"/>
            <p:cNvSpPr>
              <a:spLocks noChangeArrowheads="1"/>
            </p:cNvSpPr>
            <p:nvPr/>
          </p:nvSpPr>
          <p:spPr bwMode="auto">
            <a:xfrm>
              <a:off x="4114" y="1794"/>
              <a:ext cx="11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2" name="Rectangle 3584"/>
            <p:cNvSpPr>
              <a:spLocks noChangeArrowheads="1"/>
            </p:cNvSpPr>
            <p:nvPr/>
          </p:nvSpPr>
          <p:spPr bwMode="auto">
            <a:xfrm>
              <a:off x="4112" y="1795"/>
              <a:ext cx="63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3" name="Rectangle 3585"/>
            <p:cNvSpPr>
              <a:spLocks noChangeArrowheads="1"/>
            </p:cNvSpPr>
            <p:nvPr/>
          </p:nvSpPr>
          <p:spPr bwMode="auto">
            <a:xfrm>
              <a:off x="4112" y="1795"/>
              <a:ext cx="59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4" name="Rectangle 3586"/>
            <p:cNvSpPr>
              <a:spLocks noChangeArrowheads="1"/>
            </p:cNvSpPr>
            <p:nvPr/>
          </p:nvSpPr>
          <p:spPr bwMode="auto">
            <a:xfrm>
              <a:off x="4112" y="1795"/>
              <a:ext cx="38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5" name="Rectangle 3587"/>
            <p:cNvSpPr>
              <a:spLocks noChangeArrowheads="1"/>
            </p:cNvSpPr>
            <p:nvPr/>
          </p:nvSpPr>
          <p:spPr bwMode="auto">
            <a:xfrm>
              <a:off x="4112" y="1795"/>
              <a:ext cx="14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6" name="Rectangle 3588"/>
            <p:cNvSpPr>
              <a:spLocks noChangeArrowheads="1"/>
            </p:cNvSpPr>
            <p:nvPr/>
          </p:nvSpPr>
          <p:spPr bwMode="auto">
            <a:xfrm>
              <a:off x="4111" y="1795"/>
              <a:ext cx="65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7" name="Rectangle 3589"/>
            <p:cNvSpPr>
              <a:spLocks noChangeArrowheads="1"/>
            </p:cNvSpPr>
            <p:nvPr/>
          </p:nvSpPr>
          <p:spPr bwMode="auto">
            <a:xfrm>
              <a:off x="4111" y="1795"/>
              <a:ext cx="60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8" name="Rectangle 3590"/>
            <p:cNvSpPr>
              <a:spLocks noChangeArrowheads="1"/>
            </p:cNvSpPr>
            <p:nvPr/>
          </p:nvSpPr>
          <p:spPr bwMode="auto">
            <a:xfrm>
              <a:off x="4111" y="1795"/>
              <a:ext cx="39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9" name="Rectangle 3591"/>
            <p:cNvSpPr>
              <a:spLocks noChangeArrowheads="1"/>
            </p:cNvSpPr>
            <p:nvPr/>
          </p:nvSpPr>
          <p:spPr bwMode="auto">
            <a:xfrm>
              <a:off x="4111" y="1795"/>
              <a:ext cx="16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0" name="Rectangle 3592"/>
            <p:cNvSpPr>
              <a:spLocks noChangeArrowheads="1"/>
            </p:cNvSpPr>
            <p:nvPr/>
          </p:nvSpPr>
          <p:spPr bwMode="auto">
            <a:xfrm>
              <a:off x="4110" y="1796"/>
              <a:ext cx="67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1" name="Rectangle 3593"/>
            <p:cNvSpPr>
              <a:spLocks noChangeArrowheads="1"/>
            </p:cNvSpPr>
            <p:nvPr/>
          </p:nvSpPr>
          <p:spPr bwMode="auto">
            <a:xfrm>
              <a:off x="4110" y="1796"/>
              <a:ext cx="6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2" name="Rectangle 3594"/>
            <p:cNvSpPr>
              <a:spLocks noChangeArrowheads="1"/>
            </p:cNvSpPr>
            <p:nvPr/>
          </p:nvSpPr>
          <p:spPr bwMode="auto">
            <a:xfrm>
              <a:off x="4110" y="1796"/>
              <a:ext cx="40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3" name="Rectangle 3595"/>
            <p:cNvSpPr>
              <a:spLocks noChangeArrowheads="1"/>
            </p:cNvSpPr>
            <p:nvPr/>
          </p:nvSpPr>
          <p:spPr bwMode="auto">
            <a:xfrm>
              <a:off x="4110" y="1796"/>
              <a:ext cx="17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4" name="Rectangle 3596"/>
            <p:cNvSpPr>
              <a:spLocks noChangeArrowheads="1"/>
            </p:cNvSpPr>
            <p:nvPr/>
          </p:nvSpPr>
          <p:spPr bwMode="auto">
            <a:xfrm>
              <a:off x="4109" y="1796"/>
              <a:ext cx="69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5" name="Rectangle 3597"/>
            <p:cNvSpPr>
              <a:spLocks noChangeArrowheads="1"/>
            </p:cNvSpPr>
            <p:nvPr/>
          </p:nvSpPr>
          <p:spPr bwMode="auto">
            <a:xfrm>
              <a:off x="4109" y="1796"/>
              <a:ext cx="62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6" name="Rectangle 3598"/>
            <p:cNvSpPr>
              <a:spLocks noChangeArrowheads="1"/>
            </p:cNvSpPr>
            <p:nvPr/>
          </p:nvSpPr>
          <p:spPr bwMode="auto">
            <a:xfrm>
              <a:off x="4109" y="1796"/>
              <a:ext cx="42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7" name="Rectangle 3599"/>
            <p:cNvSpPr>
              <a:spLocks noChangeArrowheads="1"/>
            </p:cNvSpPr>
            <p:nvPr/>
          </p:nvSpPr>
          <p:spPr bwMode="auto">
            <a:xfrm>
              <a:off x="4109" y="1796"/>
              <a:ext cx="19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8" name="Rectangle 3600"/>
            <p:cNvSpPr>
              <a:spLocks noChangeArrowheads="1"/>
            </p:cNvSpPr>
            <p:nvPr/>
          </p:nvSpPr>
          <p:spPr bwMode="auto">
            <a:xfrm>
              <a:off x="4107" y="1797"/>
              <a:ext cx="72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9" name="Rectangle 3601"/>
            <p:cNvSpPr>
              <a:spLocks noChangeArrowheads="1"/>
            </p:cNvSpPr>
            <p:nvPr/>
          </p:nvSpPr>
          <p:spPr bwMode="auto">
            <a:xfrm>
              <a:off x="4107" y="1797"/>
              <a:ext cx="64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0" name="Rectangle 3602"/>
            <p:cNvSpPr>
              <a:spLocks noChangeArrowheads="1"/>
            </p:cNvSpPr>
            <p:nvPr/>
          </p:nvSpPr>
          <p:spPr bwMode="auto">
            <a:xfrm>
              <a:off x="4107" y="1797"/>
              <a:ext cx="44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1" name="Rectangle 3603"/>
            <p:cNvSpPr>
              <a:spLocks noChangeArrowheads="1"/>
            </p:cNvSpPr>
            <p:nvPr/>
          </p:nvSpPr>
          <p:spPr bwMode="auto">
            <a:xfrm>
              <a:off x="4107" y="1797"/>
              <a:ext cx="22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2" name="Rectangle 3604"/>
            <p:cNvSpPr>
              <a:spLocks noChangeArrowheads="1"/>
            </p:cNvSpPr>
            <p:nvPr/>
          </p:nvSpPr>
          <p:spPr bwMode="auto">
            <a:xfrm>
              <a:off x="4107" y="1798"/>
              <a:ext cx="74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3" name="Rectangle 3605"/>
            <p:cNvSpPr>
              <a:spLocks noChangeArrowheads="1"/>
            </p:cNvSpPr>
            <p:nvPr/>
          </p:nvSpPr>
          <p:spPr bwMode="auto">
            <a:xfrm>
              <a:off x="4107" y="1798"/>
              <a:ext cx="65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4" name="Rectangle 3606"/>
            <p:cNvSpPr>
              <a:spLocks noChangeArrowheads="1"/>
            </p:cNvSpPr>
            <p:nvPr/>
          </p:nvSpPr>
          <p:spPr bwMode="auto">
            <a:xfrm>
              <a:off x="4107" y="1798"/>
              <a:ext cx="44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5" name="Rectangle 3607"/>
            <p:cNvSpPr>
              <a:spLocks noChangeArrowheads="1"/>
            </p:cNvSpPr>
            <p:nvPr/>
          </p:nvSpPr>
          <p:spPr bwMode="auto">
            <a:xfrm>
              <a:off x="4107" y="1798"/>
              <a:ext cx="22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6" name="Rectangle 3608"/>
            <p:cNvSpPr>
              <a:spLocks noChangeArrowheads="1"/>
            </p:cNvSpPr>
            <p:nvPr/>
          </p:nvSpPr>
          <p:spPr bwMode="auto">
            <a:xfrm>
              <a:off x="4106" y="1798"/>
              <a:ext cx="76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7" name="Rectangle 3609"/>
            <p:cNvSpPr>
              <a:spLocks noChangeArrowheads="1"/>
            </p:cNvSpPr>
            <p:nvPr/>
          </p:nvSpPr>
          <p:spPr bwMode="auto">
            <a:xfrm>
              <a:off x="4106" y="1798"/>
              <a:ext cx="66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8" name="Rectangle 3610"/>
            <p:cNvSpPr>
              <a:spLocks noChangeArrowheads="1"/>
            </p:cNvSpPr>
            <p:nvPr/>
          </p:nvSpPr>
          <p:spPr bwMode="auto">
            <a:xfrm>
              <a:off x="4106" y="1798"/>
              <a:ext cx="45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9" name="Rectangle 3611"/>
            <p:cNvSpPr>
              <a:spLocks noChangeArrowheads="1"/>
            </p:cNvSpPr>
            <p:nvPr/>
          </p:nvSpPr>
          <p:spPr bwMode="auto">
            <a:xfrm>
              <a:off x="4106" y="1798"/>
              <a:ext cx="23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0" name="Rectangle 3612"/>
            <p:cNvSpPr>
              <a:spLocks noChangeArrowheads="1"/>
            </p:cNvSpPr>
            <p:nvPr/>
          </p:nvSpPr>
          <p:spPr bwMode="auto">
            <a:xfrm>
              <a:off x="4104" y="1799"/>
              <a:ext cx="79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1" name="Rectangle 3613"/>
            <p:cNvSpPr>
              <a:spLocks noChangeArrowheads="1"/>
            </p:cNvSpPr>
            <p:nvPr/>
          </p:nvSpPr>
          <p:spPr bwMode="auto">
            <a:xfrm>
              <a:off x="4104" y="1799"/>
              <a:ext cx="68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2" name="Rectangle 3614"/>
            <p:cNvSpPr>
              <a:spLocks noChangeArrowheads="1"/>
            </p:cNvSpPr>
            <p:nvPr/>
          </p:nvSpPr>
          <p:spPr bwMode="auto">
            <a:xfrm>
              <a:off x="4104" y="1799"/>
              <a:ext cx="47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3" name="Rectangle 3615"/>
            <p:cNvSpPr>
              <a:spLocks noChangeArrowheads="1"/>
            </p:cNvSpPr>
            <p:nvPr/>
          </p:nvSpPr>
          <p:spPr bwMode="auto">
            <a:xfrm>
              <a:off x="4104" y="1799"/>
              <a:ext cx="26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4" name="Rectangle 3616"/>
            <p:cNvSpPr>
              <a:spLocks noChangeArrowheads="1"/>
            </p:cNvSpPr>
            <p:nvPr/>
          </p:nvSpPr>
          <p:spPr bwMode="auto">
            <a:xfrm>
              <a:off x="4104" y="1799"/>
              <a:ext cx="80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5" name="Rectangle 3617"/>
            <p:cNvSpPr>
              <a:spLocks noChangeArrowheads="1"/>
            </p:cNvSpPr>
            <p:nvPr/>
          </p:nvSpPr>
          <p:spPr bwMode="auto">
            <a:xfrm>
              <a:off x="4104" y="1799"/>
              <a:ext cx="68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6" name="Rectangle 3618"/>
            <p:cNvSpPr>
              <a:spLocks noChangeArrowheads="1"/>
            </p:cNvSpPr>
            <p:nvPr/>
          </p:nvSpPr>
          <p:spPr bwMode="auto">
            <a:xfrm>
              <a:off x="4104" y="1799"/>
              <a:ext cx="48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7" name="Rectangle 3619"/>
            <p:cNvSpPr>
              <a:spLocks noChangeArrowheads="1"/>
            </p:cNvSpPr>
            <p:nvPr/>
          </p:nvSpPr>
          <p:spPr bwMode="auto">
            <a:xfrm>
              <a:off x="4104" y="1799"/>
              <a:ext cx="26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8" name="Rectangle 3620"/>
            <p:cNvSpPr>
              <a:spLocks noChangeArrowheads="1"/>
            </p:cNvSpPr>
            <p:nvPr/>
          </p:nvSpPr>
          <p:spPr bwMode="auto">
            <a:xfrm>
              <a:off x="4103" y="1800"/>
              <a:ext cx="82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9" name="Rectangle 3621"/>
            <p:cNvSpPr>
              <a:spLocks noChangeArrowheads="1"/>
            </p:cNvSpPr>
            <p:nvPr/>
          </p:nvSpPr>
          <p:spPr bwMode="auto">
            <a:xfrm>
              <a:off x="4103" y="1800"/>
              <a:ext cx="70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30" name="Rectangle 3622"/>
            <p:cNvSpPr>
              <a:spLocks noChangeArrowheads="1"/>
            </p:cNvSpPr>
            <p:nvPr/>
          </p:nvSpPr>
          <p:spPr bwMode="auto">
            <a:xfrm>
              <a:off x="4103" y="1800"/>
              <a:ext cx="49" cy="1"/>
            </a:xfrm>
            <a:prstGeom prst="rect">
              <a:avLst/>
            </a:prstGeom>
            <a:solidFill>
              <a:srgbClr val="FEE5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31" name="Rectangle 3623"/>
            <p:cNvSpPr>
              <a:spLocks noChangeArrowheads="1"/>
            </p:cNvSpPr>
            <p:nvPr/>
          </p:nvSpPr>
          <p:spPr bwMode="auto">
            <a:xfrm>
              <a:off x="4103" y="1800"/>
              <a:ext cx="28" cy="1"/>
            </a:xfrm>
            <a:prstGeom prst="rect">
              <a:avLst/>
            </a:prstGeom>
            <a:solidFill>
              <a:srgbClr val="FFF2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32" name="Rectangle 3624"/>
            <p:cNvSpPr>
              <a:spLocks noChangeArrowheads="1"/>
            </p:cNvSpPr>
            <p:nvPr/>
          </p:nvSpPr>
          <p:spPr bwMode="auto">
            <a:xfrm>
              <a:off x="4102" y="1801"/>
              <a:ext cx="84" cy="1"/>
            </a:xfrm>
            <a:prstGeom prst="rect">
              <a:avLst/>
            </a:prstGeom>
            <a:solidFill>
              <a:srgbClr val="FCCA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33" name="Rectangle 3625"/>
            <p:cNvSpPr>
              <a:spLocks noChangeArrowheads="1"/>
            </p:cNvSpPr>
            <p:nvPr/>
          </p:nvSpPr>
          <p:spPr bwMode="auto">
            <a:xfrm>
              <a:off x="4102" y="1801"/>
              <a:ext cx="71" cy="1"/>
            </a:xfrm>
            <a:prstGeom prst="rect">
              <a:avLst/>
            </a:prstGeom>
            <a:solidFill>
              <a:srgbClr val="FDD7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3626"/>
            <p:cNvGrpSpPr>
              <a:grpSpLocks/>
            </p:cNvGrpSpPr>
            <p:nvPr/>
          </p:nvGrpSpPr>
          <p:grpSpPr bwMode="auto">
            <a:xfrm>
              <a:off x="4073" y="1801"/>
              <a:ext cx="142" cy="127"/>
              <a:chOff x="4073" y="1801"/>
              <a:chExt cx="142" cy="127"/>
            </a:xfrm>
          </p:grpSpPr>
          <p:grpSp>
            <p:nvGrpSpPr>
              <p:cNvPr id="24" name="Group 3627"/>
              <p:cNvGrpSpPr>
                <a:grpSpLocks/>
              </p:cNvGrpSpPr>
              <p:nvPr/>
            </p:nvGrpSpPr>
            <p:grpSpPr bwMode="auto">
              <a:xfrm>
                <a:off x="4079" y="1801"/>
                <a:ext cx="130" cy="30"/>
                <a:chOff x="2359" y="1606"/>
                <a:chExt cx="130" cy="30"/>
              </a:xfrm>
            </p:grpSpPr>
            <p:sp>
              <p:nvSpPr>
                <p:cNvPr id="302636" name="Rectangle 3628"/>
                <p:cNvSpPr>
                  <a:spLocks noChangeArrowheads="1"/>
                </p:cNvSpPr>
                <p:nvPr/>
              </p:nvSpPr>
              <p:spPr bwMode="auto">
                <a:xfrm>
                  <a:off x="2382" y="1606"/>
                  <a:ext cx="5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7" name="Rectangle 3629"/>
                <p:cNvSpPr>
                  <a:spLocks noChangeArrowheads="1"/>
                </p:cNvSpPr>
                <p:nvPr/>
              </p:nvSpPr>
              <p:spPr bwMode="auto">
                <a:xfrm>
                  <a:off x="2382" y="1606"/>
                  <a:ext cx="2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8" name="Rectangle 3630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8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9" name="Rectangle 3631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7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0" name="Rectangle 3632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5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1" name="Rectangle 3633"/>
                <p:cNvSpPr>
                  <a:spLocks noChangeArrowheads="1"/>
                </p:cNvSpPr>
                <p:nvPr/>
              </p:nvSpPr>
              <p:spPr bwMode="auto">
                <a:xfrm>
                  <a:off x="2381" y="1606"/>
                  <a:ext cx="3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2" name="Rectangle 3634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8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3" name="Rectangle 3635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7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4" name="Rectangle 3636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5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5" name="Rectangle 3637"/>
                <p:cNvSpPr>
                  <a:spLocks noChangeArrowheads="1"/>
                </p:cNvSpPr>
                <p:nvPr/>
              </p:nvSpPr>
              <p:spPr bwMode="auto">
                <a:xfrm>
                  <a:off x="2381" y="1607"/>
                  <a:ext cx="3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6" name="Rectangle 3638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8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7" name="Rectangle 3639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7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8" name="Rectangle 3640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5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9" name="Rectangle 3641"/>
                <p:cNvSpPr>
                  <a:spLocks noChangeArrowheads="1"/>
                </p:cNvSpPr>
                <p:nvPr/>
              </p:nvSpPr>
              <p:spPr bwMode="auto">
                <a:xfrm>
                  <a:off x="2380" y="1608"/>
                  <a:ext cx="3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0" name="Rectangle 3642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9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1" name="Rectangle 3643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7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2" name="Rectangle 3644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5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3" name="Rectangle 3645"/>
                <p:cNvSpPr>
                  <a:spLocks noChangeArrowheads="1"/>
                </p:cNvSpPr>
                <p:nvPr/>
              </p:nvSpPr>
              <p:spPr bwMode="auto">
                <a:xfrm>
                  <a:off x="2379" y="1608"/>
                  <a:ext cx="3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4" name="Rectangle 3646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9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5" name="Rectangle 3647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7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6" name="Rectangle 3648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5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7" name="Rectangle 3649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3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8" name="Rectangle 3650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9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9" name="Rectangle 3651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7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0" name="Rectangle 3652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5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1" name="Rectangle 3653"/>
                <p:cNvSpPr>
                  <a:spLocks noChangeArrowheads="1"/>
                </p:cNvSpPr>
                <p:nvPr/>
              </p:nvSpPr>
              <p:spPr bwMode="auto">
                <a:xfrm>
                  <a:off x="2378" y="1609"/>
                  <a:ext cx="3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2" name="Rectangle 3654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9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3" name="Rectangle 3655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7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4" name="Rectangle 3656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5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5" name="Rectangle 3657"/>
                <p:cNvSpPr>
                  <a:spLocks noChangeArrowheads="1"/>
                </p:cNvSpPr>
                <p:nvPr/>
              </p:nvSpPr>
              <p:spPr bwMode="auto">
                <a:xfrm>
                  <a:off x="2377" y="1610"/>
                  <a:ext cx="3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6" name="Rectangle 3658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9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7" name="Rectangle 3659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7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8" name="Rectangle 3660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5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9" name="Rectangle 3661"/>
                <p:cNvSpPr>
                  <a:spLocks noChangeArrowheads="1"/>
                </p:cNvSpPr>
                <p:nvPr/>
              </p:nvSpPr>
              <p:spPr bwMode="auto">
                <a:xfrm>
                  <a:off x="2376" y="1611"/>
                  <a:ext cx="37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0" name="Rectangle 3662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9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1" name="Rectangle 3663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7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2" name="Rectangle 3664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5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3" name="Rectangle 3665"/>
                <p:cNvSpPr>
                  <a:spLocks noChangeArrowheads="1"/>
                </p:cNvSpPr>
                <p:nvPr/>
              </p:nvSpPr>
              <p:spPr bwMode="auto">
                <a:xfrm>
                  <a:off x="2375" y="1611"/>
                  <a:ext cx="3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4" name="Rectangle 3666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9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5" name="Rectangle 3667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8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6" name="Rectangle 3668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6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7" name="Rectangle 3669"/>
                <p:cNvSpPr>
                  <a:spLocks noChangeArrowheads="1"/>
                </p:cNvSpPr>
                <p:nvPr/>
              </p:nvSpPr>
              <p:spPr bwMode="auto">
                <a:xfrm>
                  <a:off x="2374" y="1612"/>
                  <a:ext cx="4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8" name="Rectangle 3670"/>
                <p:cNvSpPr>
                  <a:spLocks noChangeArrowheads="1"/>
                </p:cNvSpPr>
                <p:nvPr/>
              </p:nvSpPr>
              <p:spPr bwMode="auto">
                <a:xfrm>
                  <a:off x="2383" y="1612"/>
                  <a:ext cx="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9" name="Rectangle 3671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10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0" name="Rectangle 3672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10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1" name="Rectangle 3673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8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2" name="Rectangle 3674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6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3" name="Rectangle 3675"/>
                <p:cNvSpPr>
                  <a:spLocks noChangeArrowheads="1"/>
                </p:cNvSpPr>
                <p:nvPr/>
              </p:nvSpPr>
              <p:spPr bwMode="auto">
                <a:xfrm>
                  <a:off x="2374" y="1613"/>
                  <a:ext cx="4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4" name="Rectangle 3676"/>
                <p:cNvSpPr>
                  <a:spLocks noChangeArrowheads="1"/>
                </p:cNvSpPr>
                <p:nvPr/>
              </p:nvSpPr>
              <p:spPr bwMode="auto">
                <a:xfrm>
                  <a:off x="2381" y="1613"/>
                  <a:ext cx="1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5" name="Rectangle 3677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6" name="Rectangle 3678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7" name="Rectangle 3679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8" name="Rectangle 3680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6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9" name="Rectangle 3681"/>
                <p:cNvSpPr>
                  <a:spLocks noChangeArrowheads="1"/>
                </p:cNvSpPr>
                <p:nvPr/>
              </p:nvSpPr>
              <p:spPr bwMode="auto">
                <a:xfrm>
                  <a:off x="2373" y="1613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0" name="Rectangle 3682"/>
                <p:cNvSpPr>
                  <a:spLocks noChangeArrowheads="1"/>
                </p:cNvSpPr>
                <p:nvPr/>
              </p:nvSpPr>
              <p:spPr bwMode="auto">
                <a:xfrm>
                  <a:off x="2380" y="1613"/>
                  <a:ext cx="12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1" name="Rectangle 3683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2" name="Rectangle 3684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3" name="Rectangle 3685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4" name="Rectangle 3686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6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5" name="Rectangle 3687"/>
                <p:cNvSpPr>
                  <a:spLocks noChangeArrowheads="1"/>
                </p:cNvSpPr>
                <p:nvPr/>
              </p:nvSpPr>
              <p:spPr bwMode="auto">
                <a:xfrm>
                  <a:off x="2373" y="1614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6" name="Rectangle 3688"/>
                <p:cNvSpPr>
                  <a:spLocks noChangeArrowheads="1"/>
                </p:cNvSpPr>
                <p:nvPr/>
              </p:nvSpPr>
              <p:spPr bwMode="auto">
                <a:xfrm>
                  <a:off x="2379" y="1614"/>
                  <a:ext cx="13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7" name="Rectangle 3689"/>
                <p:cNvSpPr>
                  <a:spLocks noChangeArrowheads="1"/>
                </p:cNvSpPr>
                <p:nvPr/>
              </p:nvSpPr>
              <p:spPr bwMode="auto">
                <a:xfrm>
                  <a:off x="2379" y="1614"/>
                  <a:ext cx="14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8" name="Rectangle 3690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10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9" name="Rectangle 3691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10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0" name="Rectangle 3692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8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1" name="Rectangle 3693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6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2" name="Rectangle 3694"/>
                <p:cNvSpPr>
                  <a:spLocks noChangeArrowheads="1"/>
                </p:cNvSpPr>
                <p:nvPr/>
              </p:nvSpPr>
              <p:spPr bwMode="auto">
                <a:xfrm>
                  <a:off x="2372" y="1615"/>
                  <a:ext cx="4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3" name="Rectangle 3695"/>
                <p:cNvSpPr>
                  <a:spLocks noChangeArrowheads="1"/>
                </p:cNvSpPr>
                <p:nvPr/>
              </p:nvSpPr>
              <p:spPr bwMode="auto">
                <a:xfrm>
                  <a:off x="2378" y="1615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4" name="Rectangle 3696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5" name="Rectangle 3697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6" name="Rectangle 3698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8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7" name="Rectangle 3699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6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8" name="Rectangle 3700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4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9" name="Rectangle 3701"/>
                <p:cNvSpPr>
                  <a:spLocks noChangeArrowheads="1"/>
                </p:cNvSpPr>
                <p:nvPr/>
              </p:nvSpPr>
              <p:spPr bwMode="auto">
                <a:xfrm>
                  <a:off x="2378" y="1616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0" name="Rectangle 3702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1" name="Rectangle 3703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10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2" name="Rectangle 3704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8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3" name="Rectangle 3705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6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4" name="Rectangle 3706"/>
                <p:cNvSpPr>
                  <a:spLocks noChangeArrowheads="1"/>
                </p:cNvSpPr>
                <p:nvPr/>
              </p:nvSpPr>
              <p:spPr bwMode="auto">
                <a:xfrm>
                  <a:off x="2371" y="1616"/>
                  <a:ext cx="4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5" name="Rectangle 3707"/>
                <p:cNvSpPr>
                  <a:spLocks noChangeArrowheads="1"/>
                </p:cNvSpPr>
                <p:nvPr/>
              </p:nvSpPr>
              <p:spPr bwMode="auto">
                <a:xfrm>
                  <a:off x="2378" y="1616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6" name="Rectangle 3708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7" name="Rectangle 3709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8" name="Rectangle 3710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8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9" name="Rectangle 3711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6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0" name="Rectangle 3712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4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1" name="Rectangle 3713"/>
                <p:cNvSpPr>
                  <a:spLocks noChangeArrowheads="1"/>
                </p:cNvSpPr>
                <p:nvPr/>
              </p:nvSpPr>
              <p:spPr bwMode="auto">
                <a:xfrm>
                  <a:off x="2377" y="1617"/>
                  <a:ext cx="18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2" name="Rectangle 3714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9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3" name="Rectangle 3715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104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4" name="Rectangle 3716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84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5" name="Rectangle 3717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65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6" name="Rectangle 3718"/>
                <p:cNvSpPr>
                  <a:spLocks noChangeArrowheads="1"/>
                </p:cNvSpPr>
                <p:nvPr/>
              </p:nvSpPr>
              <p:spPr bwMode="auto">
                <a:xfrm>
                  <a:off x="2370" y="1617"/>
                  <a:ext cx="45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7" name="Rectangle 3719"/>
                <p:cNvSpPr>
                  <a:spLocks noChangeArrowheads="1"/>
                </p:cNvSpPr>
                <p:nvPr/>
              </p:nvSpPr>
              <p:spPr bwMode="auto">
                <a:xfrm>
                  <a:off x="2370" y="1618"/>
                  <a:ext cx="4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8" name="Rectangle 3720"/>
                <p:cNvSpPr>
                  <a:spLocks noChangeArrowheads="1"/>
                </p:cNvSpPr>
                <p:nvPr/>
              </p:nvSpPr>
              <p:spPr bwMode="auto">
                <a:xfrm>
                  <a:off x="2377" y="1617"/>
                  <a:ext cx="18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9" name="Rectangle 3721"/>
                <p:cNvSpPr>
                  <a:spLocks noChangeArrowheads="1"/>
                </p:cNvSpPr>
                <p:nvPr/>
              </p:nvSpPr>
              <p:spPr bwMode="auto">
                <a:xfrm>
                  <a:off x="2376" y="1618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0" name="Rectangle 3722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11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1" name="Rectangle 3723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10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2" name="Rectangle 3724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8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3" name="Rectangle 3725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6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4" name="Rectangle 3726"/>
                <p:cNvSpPr>
                  <a:spLocks noChangeArrowheads="1"/>
                </p:cNvSpPr>
                <p:nvPr/>
              </p:nvSpPr>
              <p:spPr bwMode="auto">
                <a:xfrm>
                  <a:off x="2369" y="1619"/>
                  <a:ext cx="47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5" name="Rectangle 3727"/>
                <p:cNvSpPr>
                  <a:spLocks noChangeArrowheads="1"/>
                </p:cNvSpPr>
                <p:nvPr/>
              </p:nvSpPr>
              <p:spPr bwMode="auto">
                <a:xfrm>
                  <a:off x="2376" y="1619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6" name="Rectangle 3728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1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7" name="Rectangle 3729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10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8" name="Rectangle 3730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9" name="Rectangle 3731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6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0" name="Rectangle 3732"/>
                <p:cNvSpPr>
                  <a:spLocks noChangeArrowheads="1"/>
                </p:cNvSpPr>
                <p:nvPr/>
              </p:nvSpPr>
              <p:spPr bwMode="auto">
                <a:xfrm>
                  <a:off x="2368" y="1619"/>
                  <a:ext cx="4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1" name="Rectangle 3733"/>
                <p:cNvSpPr>
                  <a:spLocks noChangeArrowheads="1"/>
                </p:cNvSpPr>
                <p:nvPr/>
              </p:nvSpPr>
              <p:spPr bwMode="auto">
                <a:xfrm>
                  <a:off x="2376" y="1619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2" name="Rectangle 3734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1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3" name="Rectangle 3735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10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4" name="Rectangle 3736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5" name="Rectangle 3737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6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6" name="Rectangle 3738"/>
                <p:cNvSpPr>
                  <a:spLocks noChangeArrowheads="1"/>
                </p:cNvSpPr>
                <p:nvPr/>
              </p:nvSpPr>
              <p:spPr bwMode="auto">
                <a:xfrm>
                  <a:off x="2368" y="1620"/>
                  <a:ext cx="4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7" name="Rectangle 3739"/>
                <p:cNvSpPr>
                  <a:spLocks noChangeArrowheads="1"/>
                </p:cNvSpPr>
                <p:nvPr/>
              </p:nvSpPr>
              <p:spPr bwMode="auto">
                <a:xfrm>
                  <a:off x="2376" y="1620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8" name="Rectangle 3740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11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9" name="Rectangle 3741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10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0" name="Rectangle 3742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8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1" name="Rectangle 3743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6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2" name="Rectangle 3744"/>
                <p:cNvSpPr>
                  <a:spLocks noChangeArrowheads="1"/>
                </p:cNvSpPr>
                <p:nvPr/>
              </p:nvSpPr>
              <p:spPr bwMode="auto">
                <a:xfrm>
                  <a:off x="2367" y="1621"/>
                  <a:ext cx="4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3" name="Rectangle 3745"/>
                <p:cNvSpPr>
                  <a:spLocks noChangeArrowheads="1"/>
                </p:cNvSpPr>
                <p:nvPr/>
              </p:nvSpPr>
              <p:spPr bwMode="auto">
                <a:xfrm>
                  <a:off x="2376" y="1621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4" name="Rectangle 3746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1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5" name="Rectangle 3747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10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6" name="Rectangle 3748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8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7" name="Rectangle 3749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8" name="Rectangle 3750"/>
                <p:cNvSpPr>
                  <a:spLocks noChangeArrowheads="1"/>
                </p:cNvSpPr>
                <p:nvPr/>
              </p:nvSpPr>
              <p:spPr bwMode="auto">
                <a:xfrm>
                  <a:off x="2366" y="1621"/>
                  <a:ext cx="5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9" name="Rectangle 3751"/>
                <p:cNvSpPr>
                  <a:spLocks noChangeArrowheads="1"/>
                </p:cNvSpPr>
                <p:nvPr/>
              </p:nvSpPr>
              <p:spPr bwMode="auto">
                <a:xfrm>
                  <a:off x="2376" y="1621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0" name="Rectangle 3752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1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1" name="Rectangle 3753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10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2" name="Rectangle 3754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8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3" name="Rectangle 3755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4" name="Rectangle 3756"/>
                <p:cNvSpPr>
                  <a:spLocks noChangeArrowheads="1"/>
                </p:cNvSpPr>
                <p:nvPr/>
              </p:nvSpPr>
              <p:spPr bwMode="auto">
                <a:xfrm>
                  <a:off x="2366" y="1622"/>
                  <a:ext cx="5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5" name="Rectangle 3757"/>
                <p:cNvSpPr>
                  <a:spLocks noChangeArrowheads="1"/>
                </p:cNvSpPr>
                <p:nvPr/>
              </p:nvSpPr>
              <p:spPr bwMode="auto">
                <a:xfrm>
                  <a:off x="2376" y="1622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6" name="Rectangle 3758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7" name="Rectangle 3759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10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8" name="Rectangle 3760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8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9" name="Rectangle 3761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0" name="Rectangle 3762"/>
                <p:cNvSpPr>
                  <a:spLocks noChangeArrowheads="1"/>
                </p:cNvSpPr>
                <p:nvPr/>
              </p:nvSpPr>
              <p:spPr bwMode="auto">
                <a:xfrm>
                  <a:off x="2365" y="1623"/>
                  <a:ext cx="5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1" name="Rectangle 3763"/>
                <p:cNvSpPr>
                  <a:spLocks noChangeArrowheads="1"/>
                </p:cNvSpPr>
                <p:nvPr/>
              </p:nvSpPr>
              <p:spPr bwMode="auto">
                <a:xfrm>
                  <a:off x="2376" y="1623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2" name="Rectangle 3764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3" name="Rectangle 3765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10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4" name="Rectangle 3766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8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5" name="Rectangle 3767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6" name="Rectangle 3768"/>
                <p:cNvSpPr>
                  <a:spLocks noChangeArrowheads="1"/>
                </p:cNvSpPr>
                <p:nvPr/>
              </p:nvSpPr>
              <p:spPr bwMode="auto">
                <a:xfrm>
                  <a:off x="2365" y="1624"/>
                  <a:ext cx="51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7" name="Rectangle 3769"/>
                <p:cNvSpPr>
                  <a:spLocks noChangeArrowheads="1"/>
                </p:cNvSpPr>
                <p:nvPr/>
              </p:nvSpPr>
              <p:spPr bwMode="auto">
                <a:xfrm>
                  <a:off x="2376" y="1624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8" name="Rectangle 3770"/>
                <p:cNvSpPr>
                  <a:spLocks noChangeArrowheads="1"/>
                </p:cNvSpPr>
                <p:nvPr/>
              </p:nvSpPr>
              <p:spPr bwMode="auto">
                <a:xfrm>
                  <a:off x="2376" y="1624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9" name="Rectangle 3771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12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0" name="Rectangle 3772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11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1" name="Rectangle 3773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2" name="Rectangle 3774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3" name="Rectangle 3775"/>
                <p:cNvSpPr>
                  <a:spLocks noChangeArrowheads="1"/>
                </p:cNvSpPr>
                <p:nvPr/>
              </p:nvSpPr>
              <p:spPr bwMode="auto">
                <a:xfrm>
                  <a:off x="2364" y="1625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4" name="Rectangle 3776"/>
                <p:cNvSpPr>
                  <a:spLocks noChangeArrowheads="1"/>
                </p:cNvSpPr>
                <p:nvPr/>
              </p:nvSpPr>
              <p:spPr bwMode="auto">
                <a:xfrm>
                  <a:off x="2376" y="1625"/>
                  <a:ext cx="2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5" name="Rectangle 3777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12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6" name="Rectangle 3778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11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7" name="Rectangle 3779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9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8" name="Rectangle 3780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7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9" name="Rectangle 3781"/>
                <p:cNvSpPr>
                  <a:spLocks noChangeArrowheads="1"/>
                </p:cNvSpPr>
                <p:nvPr/>
              </p:nvSpPr>
              <p:spPr bwMode="auto">
                <a:xfrm>
                  <a:off x="2363" y="1626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0" name="Rectangle 3782"/>
                <p:cNvSpPr>
                  <a:spLocks noChangeArrowheads="1"/>
                </p:cNvSpPr>
                <p:nvPr/>
              </p:nvSpPr>
              <p:spPr bwMode="auto">
                <a:xfrm>
                  <a:off x="2377" y="1626"/>
                  <a:ext cx="18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1" name="Rectangle 3783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12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2" name="Rectangle 3784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111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3" name="Rectangle 3785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91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4" name="Rectangle 3786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72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5" name="Rectangle 3787"/>
                <p:cNvSpPr>
                  <a:spLocks noChangeArrowheads="1"/>
                </p:cNvSpPr>
                <p:nvPr/>
              </p:nvSpPr>
              <p:spPr bwMode="auto">
                <a:xfrm>
                  <a:off x="2363" y="1627"/>
                  <a:ext cx="52" cy="2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6" name="Rectangle 3788"/>
                <p:cNvSpPr>
                  <a:spLocks noChangeArrowheads="1"/>
                </p:cNvSpPr>
                <p:nvPr/>
              </p:nvSpPr>
              <p:spPr bwMode="auto">
                <a:xfrm>
                  <a:off x="2378" y="1627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7" name="Rectangle 3789"/>
                <p:cNvSpPr>
                  <a:spLocks noChangeArrowheads="1"/>
                </p:cNvSpPr>
                <p:nvPr/>
              </p:nvSpPr>
              <p:spPr bwMode="auto">
                <a:xfrm>
                  <a:off x="2378" y="1628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8" name="Rectangle 3790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12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9" name="Rectangle 3791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0" name="Rectangle 3792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1" name="Rectangle 3793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9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2" name="Rectangle 3794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3" name="Rectangle 3795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4" name="Rectangle 3796"/>
                <p:cNvSpPr>
                  <a:spLocks noChangeArrowheads="1"/>
                </p:cNvSpPr>
                <p:nvPr/>
              </p:nvSpPr>
              <p:spPr bwMode="auto">
                <a:xfrm>
                  <a:off x="2362" y="1629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5" name="Rectangle 3797"/>
                <p:cNvSpPr>
                  <a:spLocks noChangeArrowheads="1"/>
                </p:cNvSpPr>
                <p:nvPr/>
              </p:nvSpPr>
              <p:spPr bwMode="auto">
                <a:xfrm>
                  <a:off x="2378" y="1629"/>
                  <a:ext cx="1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6" name="Rectangle 3798"/>
                <p:cNvSpPr>
                  <a:spLocks noChangeArrowheads="1"/>
                </p:cNvSpPr>
                <p:nvPr/>
              </p:nvSpPr>
              <p:spPr bwMode="auto">
                <a:xfrm>
                  <a:off x="2379" y="1629"/>
                  <a:ext cx="14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7" name="Rectangle 3799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1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8" name="Rectangle 3800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9" name="Rectangle 3801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0" name="Rectangle 3802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1" name="Rectangle 3803"/>
                <p:cNvSpPr>
                  <a:spLocks noChangeArrowheads="1"/>
                </p:cNvSpPr>
                <p:nvPr/>
              </p:nvSpPr>
              <p:spPr bwMode="auto">
                <a:xfrm>
                  <a:off x="2361" y="1630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2" name="Rectangle 3804"/>
                <p:cNvSpPr>
                  <a:spLocks noChangeArrowheads="1"/>
                </p:cNvSpPr>
                <p:nvPr/>
              </p:nvSpPr>
              <p:spPr bwMode="auto">
                <a:xfrm>
                  <a:off x="2379" y="1630"/>
                  <a:ext cx="13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3" name="Rectangle 3805"/>
                <p:cNvSpPr>
                  <a:spLocks noChangeArrowheads="1"/>
                </p:cNvSpPr>
                <p:nvPr/>
              </p:nvSpPr>
              <p:spPr bwMode="auto">
                <a:xfrm>
                  <a:off x="2380" y="1630"/>
                  <a:ext cx="12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4" name="Rectangle 3806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1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5" name="Rectangle 3807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6" name="Rectangle 3808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7" name="Rectangle 3809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8" name="Rectangle 3810"/>
                <p:cNvSpPr>
                  <a:spLocks noChangeArrowheads="1"/>
                </p:cNvSpPr>
                <p:nvPr/>
              </p:nvSpPr>
              <p:spPr bwMode="auto">
                <a:xfrm>
                  <a:off x="2361" y="1632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9" name="Rectangle 3811"/>
                <p:cNvSpPr>
                  <a:spLocks noChangeArrowheads="1"/>
                </p:cNvSpPr>
                <p:nvPr/>
              </p:nvSpPr>
              <p:spPr bwMode="auto">
                <a:xfrm>
                  <a:off x="2361" y="1631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0" name="Rectangle 3812"/>
                <p:cNvSpPr>
                  <a:spLocks noChangeArrowheads="1"/>
                </p:cNvSpPr>
                <p:nvPr/>
              </p:nvSpPr>
              <p:spPr bwMode="auto">
                <a:xfrm>
                  <a:off x="2361" y="1632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1" name="Rectangle 3813"/>
                <p:cNvSpPr>
                  <a:spLocks noChangeArrowheads="1"/>
                </p:cNvSpPr>
                <p:nvPr/>
              </p:nvSpPr>
              <p:spPr bwMode="auto">
                <a:xfrm>
                  <a:off x="2381" y="1631"/>
                  <a:ext cx="10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2" name="Rectangle 3814"/>
                <p:cNvSpPr>
                  <a:spLocks noChangeArrowheads="1"/>
                </p:cNvSpPr>
                <p:nvPr/>
              </p:nvSpPr>
              <p:spPr bwMode="auto">
                <a:xfrm>
                  <a:off x="2383" y="1632"/>
                  <a:ext cx="6" cy="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3" name="Rectangle 3815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128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4" name="Rectangle 3816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114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5" name="Rectangle 3817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94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6" name="Rectangle 3818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74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7" name="Rectangle 3819"/>
                <p:cNvSpPr>
                  <a:spLocks noChangeArrowheads="1"/>
                </p:cNvSpPr>
                <p:nvPr/>
              </p:nvSpPr>
              <p:spPr bwMode="auto">
                <a:xfrm>
                  <a:off x="2360" y="1632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8" name="Rectangle 3820"/>
                <p:cNvSpPr>
                  <a:spLocks noChangeArrowheads="1"/>
                </p:cNvSpPr>
                <p:nvPr/>
              </p:nvSpPr>
              <p:spPr bwMode="auto">
                <a:xfrm>
                  <a:off x="2360" y="1633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9" name="Rectangle 3821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12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0" name="Rectangle 3822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1" name="Rectangle 3823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2" name="Rectangle 3824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3" name="Rectangle 3825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4" name="Rectangle 3826"/>
                <p:cNvSpPr>
                  <a:spLocks noChangeArrowheads="1"/>
                </p:cNvSpPr>
                <p:nvPr/>
              </p:nvSpPr>
              <p:spPr bwMode="auto">
                <a:xfrm>
                  <a:off x="2360" y="1634"/>
                  <a:ext cx="5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5" name="Rectangle 3827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13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3828"/>
              <p:cNvGrpSpPr>
                <a:grpSpLocks/>
              </p:cNvGrpSpPr>
              <p:nvPr/>
            </p:nvGrpSpPr>
            <p:grpSpPr bwMode="auto">
              <a:xfrm>
                <a:off x="4073" y="1830"/>
                <a:ext cx="142" cy="44"/>
                <a:chOff x="2353" y="1635"/>
                <a:chExt cx="142" cy="44"/>
              </a:xfrm>
            </p:grpSpPr>
            <p:sp>
              <p:nvSpPr>
                <p:cNvPr id="302837" name="Rectangle 3829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8" name="Rectangle 3830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9" name="Rectangle 3831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0" name="Rectangle 3832"/>
                <p:cNvSpPr>
                  <a:spLocks noChangeArrowheads="1"/>
                </p:cNvSpPr>
                <p:nvPr/>
              </p:nvSpPr>
              <p:spPr bwMode="auto">
                <a:xfrm>
                  <a:off x="2359" y="1635"/>
                  <a:ext cx="5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1" name="Rectangle 3833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13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2" name="Rectangle 3834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3" name="Rectangle 3835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9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4" name="Rectangle 3836"/>
                <p:cNvSpPr>
                  <a:spLocks noChangeArrowheads="1"/>
                </p:cNvSpPr>
                <p:nvPr/>
              </p:nvSpPr>
              <p:spPr bwMode="auto">
                <a:xfrm>
                  <a:off x="2358" y="1637"/>
                  <a:ext cx="9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5" name="Rectangle 3837"/>
                <p:cNvSpPr>
                  <a:spLocks noChangeArrowheads="1"/>
                </p:cNvSpPr>
                <p:nvPr/>
              </p:nvSpPr>
              <p:spPr bwMode="auto">
                <a:xfrm>
                  <a:off x="2358" y="1636"/>
                  <a:ext cx="7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6" name="Rectangle 3838"/>
                <p:cNvSpPr>
                  <a:spLocks noChangeArrowheads="1"/>
                </p:cNvSpPr>
                <p:nvPr/>
              </p:nvSpPr>
              <p:spPr bwMode="auto">
                <a:xfrm>
                  <a:off x="2358" y="1637"/>
                  <a:ext cx="7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7" name="Rectangle 3839"/>
                <p:cNvSpPr>
                  <a:spLocks noChangeArrowheads="1"/>
                </p:cNvSpPr>
                <p:nvPr/>
              </p:nvSpPr>
              <p:spPr bwMode="auto">
                <a:xfrm>
                  <a:off x="2360" y="1636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8" name="Rectangle 3840"/>
                <p:cNvSpPr>
                  <a:spLocks noChangeArrowheads="1"/>
                </p:cNvSpPr>
                <p:nvPr/>
              </p:nvSpPr>
              <p:spPr bwMode="auto">
                <a:xfrm>
                  <a:off x="2360" y="1637"/>
                  <a:ext cx="5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9" name="Rectangle 3841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13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0" name="Rectangle 3842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1" name="Rectangle 3843"/>
                <p:cNvSpPr>
                  <a:spLocks noChangeArrowheads="1"/>
                </p:cNvSpPr>
                <p:nvPr/>
              </p:nvSpPr>
              <p:spPr bwMode="auto">
                <a:xfrm>
                  <a:off x="2358" y="1639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2" name="Rectangle 3844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9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3" name="Rectangle 3845"/>
                <p:cNvSpPr>
                  <a:spLocks noChangeArrowheads="1"/>
                </p:cNvSpPr>
                <p:nvPr/>
              </p:nvSpPr>
              <p:spPr bwMode="auto">
                <a:xfrm>
                  <a:off x="2358" y="1639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4" name="Rectangle 3846"/>
                <p:cNvSpPr>
                  <a:spLocks noChangeArrowheads="1"/>
                </p:cNvSpPr>
                <p:nvPr/>
              </p:nvSpPr>
              <p:spPr bwMode="auto">
                <a:xfrm>
                  <a:off x="2358" y="1638"/>
                  <a:ext cx="7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5" name="Rectangle 3847"/>
                <p:cNvSpPr>
                  <a:spLocks noChangeArrowheads="1"/>
                </p:cNvSpPr>
                <p:nvPr/>
              </p:nvSpPr>
              <p:spPr bwMode="auto">
                <a:xfrm>
                  <a:off x="2358" y="1639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6" name="Rectangle 3848"/>
                <p:cNvSpPr>
                  <a:spLocks noChangeArrowheads="1"/>
                </p:cNvSpPr>
                <p:nvPr/>
              </p:nvSpPr>
              <p:spPr bwMode="auto">
                <a:xfrm>
                  <a:off x="2361" y="1638"/>
                  <a:ext cx="5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7" name="Rectangle 3849"/>
                <p:cNvSpPr>
                  <a:spLocks noChangeArrowheads="1"/>
                </p:cNvSpPr>
                <p:nvPr/>
              </p:nvSpPr>
              <p:spPr bwMode="auto">
                <a:xfrm>
                  <a:off x="2361" y="1639"/>
                  <a:ext cx="4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8" name="Rectangle 3850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9" name="Rectangle 3851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0" name="Rectangle 3852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95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1" name="Rectangle 3853"/>
                <p:cNvSpPr>
                  <a:spLocks noChangeArrowheads="1"/>
                </p:cNvSpPr>
                <p:nvPr/>
              </p:nvSpPr>
              <p:spPr bwMode="auto">
                <a:xfrm>
                  <a:off x="2357" y="1640"/>
                  <a:ext cx="74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2" name="Rectangle 3854"/>
                <p:cNvSpPr>
                  <a:spLocks noChangeArrowheads="1"/>
                </p:cNvSpPr>
                <p:nvPr/>
              </p:nvSpPr>
              <p:spPr bwMode="auto">
                <a:xfrm>
                  <a:off x="2362" y="1640"/>
                  <a:ext cx="4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3" name="Rectangle 3855"/>
                <p:cNvSpPr>
                  <a:spLocks noChangeArrowheads="1"/>
                </p:cNvSpPr>
                <p:nvPr/>
              </p:nvSpPr>
              <p:spPr bwMode="auto">
                <a:xfrm>
                  <a:off x="2363" y="1640"/>
                  <a:ext cx="46" cy="2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4" name="Rectangle 3856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13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5" name="Rectangle 3857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13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6" name="Rectangle 3858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7" name="Rectangle 3859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8" name="Rectangle 3860"/>
                <p:cNvSpPr>
                  <a:spLocks noChangeArrowheads="1"/>
                </p:cNvSpPr>
                <p:nvPr/>
              </p:nvSpPr>
              <p:spPr bwMode="auto">
                <a:xfrm>
                  <a:off x="2357" y="1642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9" name="Rectangle 3861"/>
                <p:cNvSpPr>
                  <a:spLocks noChangeArrowheads="1"/>
                </p:cNvSpPr>
                <p:nvPr/>
              </p:nvSpPr>
              <p:spPr bwMode="auto">
                <a:xfrm>
                  <a:off x="2357" y="1643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0" name="Rectangle 3862"/>
                <p:cNvSpPr>
                  <a:spLocks noChangeArrowheads="1"/>
                </p:cNvSpPr>
                <p:nvPr/>
              </p:nvSpPr>
              <p:spPr bwMode="auto">
                <a:xfrm>
                  <a:off x="2363" y="1642"/>
                  <a:ext cx="4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1" name="Rectangle 3863"/>
                <p:cNvSpPr>
                  <a:spLocks noChangeArrowheads="1"/>
                </p:cNvSpPr>
                <p:nvPr/>
              </p:nvSpPr>
              <p:spPr bwMode="auto">
                <a:xfrm>
                  <a:off x="2364" y="1642"/>
                  <a:ext cx="4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2" name="Rectangle 3864"/>
                <p:cNvSpPr>
                  <a:spLocks noChangeArrowheads="1"/>
                </p:cNvSpPr>
                <p:nvPr/>
              </p:nvSpPr>
              <p:spPr bwMode="auto">
                <a:xfrm>
                  <a:off x="2365" y="1643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3" name="Rectangle 3865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136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4" name="Rectangle 3866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135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5" name="Rectangle 3867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11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6" name="Rectangle 3868"/>
                <p:cNvSpPr>
                  <a:spLocks noChangeArrowheads="1"/>
                </p:cNvSpPr>
                <p:nvPr/>
              </p:nvSpPr>
              <p:spPr bwMode="auto">
                <a:xfrm>
                  <a:off x="2356" y="1644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7" name="Rectangle 3869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95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8" name="Rectangle 3870"/>
                <p:cNvSpPr>
                  <a:spLocks noChangeArrowheads="1"/>
                </p:cNvSpPr>
                <p:nvPr/>
              </p:nvSpPr>
              <p:spPr bwMode="auto">
                <a:xfrm>
                  <a:off x="2356" y="1643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9" name="Rectangle 3871"/>
                <p:cNvSpPr>
                  <a:spLocks noChangeArrowheads="1"/>
                </p:cNvSpPr>
                <p:nvPr/>
              </p:nvSpPr>
              <p:spPr bwMode="auto">
                <a:xfrm>
                  <a:off x="2356" y="1644"/>
                  <a:ext cx="7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0" name="Rectangle 3872"/>
                <p:cNvSpPr>
                  <a:spLocks noChangeArrowheads="1"/>
                </p:cNvSpPr>
                <p:nvPr/>
              </p:nvSpPr>
              <p:spPr bwMode="auto">
                <a:xfrm>
                  <a:off x="2365" y="1643"/>
                  <a:ext cx="4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1" name="Rectangle 3873"/>
                <p:cNvSpPr>
                  <a:spLocks noChangeArrowheads="1"/>
                </p:cNvSpPr>
                <p:nvPr/>
              </p:nvSpPr>
              <p:spPr bwMode="auto">
                <a:xfrm>
                  <a:off x="2366" y="1644"/>
                  <a:ext cx="4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2" name="Rectangle 3874"/>
                <p:cNvSpPr>
                  <a:spLocks noChangeArrowheads="1"/>
                </p:cNvSpPr>
                <p:nvPr/>
              </p:nvSpPr>
              <p:spPr bwMode="auto">
                <a:xfrm>
                  <a:off x="2366" y="1645"/>
                  <a:ext cx="39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3" name="Rectangle 3875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138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4" name="Rectangle 3876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136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5" name="Rectangle 3877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3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6" name="Rectangle 3878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116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7" name="Rectangle 3879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8" name="Rectangle 3880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95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9" name="Rectangle 3881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0" name="Rectangle 3882"/>
                <p:cNvSpPr>
                  <a:spLocks noChangeArrowheads="1"/>
                </p:cNvSpPr>
                <p:nvPr/>
              </p:nvSpPr>
              <p:spPr bwMode="auto">
                <a:xfrm>
                  <a:off x="2355" y="1645"/>
                  <a:ext cx="74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1" name="Rectangle 3883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2" name="Rectangle 3884"/>
                <p:cNvSpPr>
                  <a:spLocks noChangeArrowheads="1"/>
                </p:cNvSpPr>
                <p:nvPr/>
              </p:nvSpPr>
              <p:spPr bwMode="auto">
                <a:xfrm>
                  <a:off x="2367" y="1645"/>
                  <a:ext cx="3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3" name="Rectangle 3885"/>
                <p:cNvSpPr>
                  <a:spLocks noChangeArrowheads="1"/>
                </p:cNvSpPr>
                <p:nvPr/>
              </p:nvSpPr>
              <p:spPr bwMode="auto">
                <a:xfrm>
                  <a:off x="2368" y="1646"/>
                  <a:ext cx="3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4" name="Rectangle 3886"/>
                <p:cNvSpPr>
                  <a:spLocks noChangeArrowheads="1"/>
                </p:cNvSpPr>
                <p:nvPr/>
              </p:nvSpPr>
              <p:spPr bwMode="auto">
                <a:xfrm>
                  <a:off x="2369" y="1647"/>
                  <a:ext cx="34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5" name="Rectangle 3887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38" cy="5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6" name="Rectangle 3888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35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7" name="Rectangle 3889"/>
                <p:cNvSpPr>
                  <a:spLocks noChangeArrowheads="1"/>
                </p:cNvSpPr>
                <p:nvPr/>
              </p:nvSpPr>
              <p:spPr bwMode="auto">
                <a:xfrm>
                  <a:off x="2355" y="1649"/>
                  <a:ext cx="135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8" name="Rectangle 3890"/>
                <p:cNvSpPr>
                  <a:spLocks noChangeArrowheads="1"/>
                </p:cNvSpPr>
                <p:nvPr/>
              </p:nvSpPr>
              <p:spPr bwMode="auto">
                <a:xfrm>
                  <a:off x="2355" y="1651"/>
                  <a:ext cx="13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9" name="Rectangle 3891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0" name="Rectangle 3892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1" name="Rectangle 3893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114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2" name="Rectangle 3894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3" name="Rectangle 3895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94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4" name="Rectangle 3896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5" name="Rectangle 3897"/>
                <p:cNvSpPr>
                  <a:spLocks noChangeArrowheads="1"/>
                </p:cNvSpPr>
                <p:nvPr/>
              </p:nvSpPr>
              <p:spPr bwMode="auto">
                <a:xfrm>
                  <a:off x="2355" y="1651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6" name="Rectangle 3898"/>
                <p:cNvSpPr>
                  <a:spLocks noChangeArrowheads="1"/>
                </p:cNvSpPr>
                <p:nvPr/>
              </p:nvSpPr>
              <p:spPr bwMode="auto">
                <a:xfrm>
                  <a:off x="2355" y="1647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7" name="Rectangle 3899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73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8" name="Rectangle 3900"/>
                <p:cNvSpPr>
                  <a:spLocks noChangeArrowheads="1"/>
                </p:cNvSpPr>
                <p:nvPr/>
              </p:nvSpPr>
              <p:spPr bwMode="auto">
                <a:xfrm>
                  <a:off x="2355" y="1648"/>
                  <a:ext cx="72" cy="2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9" name="Rectangle 3901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0" name="Rectangle 3902"/>
                <p:cNvSpPr>
                  <a:spLocks noChangeArrowheads="1"/>
                </p:cNvSpPr>
                <p:nvPr/>
              </p:nvSpPr>
              <p:spPr bwMode="auto">
                <a:xfrm>
                  <a:off x="2355" y="1650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1" name="Rectangle 3903"/>
                <p:cNvSpPr>
                  <a:spLocks noChangeArrowheads="1"/>
                </p:cNvSpPr>
                <p:nvPr/>
              </p:nvSpPr>
              <p:spPr bwMode="auto">
                <a:xfrm>
                  <a:off x="2355" y="1651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2" name="Rectangle 3904"/>
                <p:cNvSpPr>
                  <a:spLocks noChangeArrowheads="1"/>
                </p:cNvSpPr>
                <p:nvPr/>
              </p:nvSpPr>
              <p:spPr bwMode="auto">
                <a:xfrm>
                  <a:off x="2370" y="1647"/>
                  <a:ext cx="32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3" name="Rectangle 3905"/>
                <p:cNvSpPr>
                  <a:spLocks noChangeArrowheads="1"/>
                </p:cNvSpPr>
                <p:nvPr/>
              </p:nvSpPr>
              <p:spPr bwMode="auto">
                <a:xfrm>
                  <a:off x="2371" y="1648"/>
                  <a:ext cx="3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4" name="Rectangle 3906"/>
                <p:cNvSpPr>
                  <a:spLocks noChangeArrowheads="1"/>
                </p:cNvSpPr>
                <p:nvPr/>
              </p:nvSpPr>
              <p:spPr bwMode="auto">
                <a:xfrm>
                  <a:off x="2372" y="1648"/>
                  <a:ext cx="28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5" name="Rectangle 3907"/>
                <p:cNvSpPr>
                  <a:spLocks noChangeArrowheads="1"/>
                </p:cNvSpPr>
                <p:nvPr/>
              </p:nvSpPr>
              <p:spPr bwMode="auto">
                <a:xfrm>
                  <a:off x="2373" y="1649"/>
                  <a:ext cx="2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6" name="Rectangle 3908"/>
                <p:cNvSpPr>
                  <a:spLocks noChangeArrowheads="1"/>
                </p:cNvSpPr>
                <p:nvPr/>
              </p:nvSpPr>
              <p:spPr bwMode="auto">
                <a:xfrm>
                  <a:off x="2374" y="1650"/>
                  <a:ext cx="23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7" name="Rectangle 3909"/>
                <p:cNvSpPr>
                  <a:spLocks noChangeArrowheads="1"/>
                </p:cNvSpPr>
                <p:nvPr/>
              </p:nvSpPr>
              <p:spPr bwMode="auto">
                <a:xfrm>
                  <a:off x="2376" y="1650"/>
                  <a:ext cx="2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8" name="Rectangle 3910"/>
                <p:cNvSpPr>
                  <a:spLocks noChangeArrowheads="1"/>
                </p:cNvSpPr>
                <p:nvPr/>
              </p:nvSpPr>
              <p:spPr bwMode="auto">
                <a:xfrm>
                  <a:off x="2378" y="1651"/>
                  <a:ext cx="16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9" name="Rectangle 3911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40" cy="7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0" name="Rectangle 3912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3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1" name="Rectangle 3913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2" name="Rectangle 3914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3" name="Rectangle 3915"/>
                <p:cNvSpPr>
                  <a:spLocks noChangeArrowheads="1"/>
                </p:cNvSpPr>
                <p:nvPr/>
              </p:nvSpPr>
              <p:spPr bwMode="auto">
                <a:xfrm>
                  <a:off x="2354" y="1657"/>
                  <a:ext cx="133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4" name="Rectangle 3916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1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5" name="Rectangle 3917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11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6" name="Rectangle 3918"/>
                <p:cNvSpPr>
                  <a:spLocks noChangeArrowheads="1"/>
                </p:cNvSpPr>
                <p:nvPr/>
              </p:nvSpPr>
              <p:spPr bwMode="auto">
                <a:xfrm>
                  <a:off x="2354" y="1654"/>
                  <a:ext cx="11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7" name="Rectangle 3919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8" name="Rectangle 3920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113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9" name="Rectangle 3921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0" name="Rectangle 3922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9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1" name="Rectangle 3923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9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2" name="Rectangle 3924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92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3" name="Rectangle 3925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9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4" name="Rectangle 3926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9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5" name="Rectangle 3927"/>
                <p:cNvSpPr>
                  <a:spLocks noChangeArrowheads="1"/>
                </p:cNvSpPr>
                <p:nvPr/>
              </p:nvSpPr>
              <p:spPr bwMode="auto">
                <a:xfrm>
                  <a:off x="2354" y="1657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6" name="Rectangle 3928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7" name="Rectangle 3929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8" name="Rectangle 3930"/>
                <p:cNvSpPr>
                  <a:spLocks noChangeArrowheads="1"/>
                </p:cNvSpPr>
                <p:nvPr/>
              </p:nvSpPr>
              <p:spPr bwMode="auto">
                <a:xfrm>
                  <a:off x="2354" y="1652"/>
                  <a:ext cx="71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9" name="Rectangle 3931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7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0" name="Rectangle 3932"/>
                <p:cNvSpPr>
                  <a:spLocks noChangeArrowheads="1"/>
                </p:cNvSpPr>
                <p:nvPr/>
              </p:nvSpPr>
              <p:spPr bwMode="auto">
                <a:xfrm>
                  <a:off x="2354" y="1653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1" name="Rectangle 3933"/>
                <p:cNvSpPr>
                  <a:spLocks noChangeArrowheads="1"/>
                </p:cNvSpPr>
                <p:nvPr/>
              </p:nvSpPr>
              <p:spPr bwMode="auto">
                <a:xfrm>
                  <a:off x="2354" y="1654"/>
                  <a:ext cx="6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2" name="Rectangle 3934"/>
                <p:cNvSpPr>
                  <a:spLocks noChangeArrowheads="1"/>
                </p:cNvSpPr>
                <p:nvPr/>
              </p:nvSpPr>
              <p:spPr bwMode="auto">
                <a:xfrm>
                  <a:off x="2354" y="1655"/>
                  <a:ext cx="6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3" name="Rectangle 3935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6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4" name="Rectangle 3936"/>
                <p:cNvSpPr>
                  <a:spLocks noChangeArrowheads="1"/>
                </p:cNvSpPr>
                <p:nvPr/>
              </p:nvSpPr>
              <p:spPr bwMode="auto">
                <a:xfrm>
                  <a:off x="2354" y="1656"/>
                  <a:ext cx="67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5" name="Rectangle 3937"/>
                <p:cNvSpPr>
                  <a:spLocks noChangeArrowheads="1"/>
                </p:cNvSpPr>
                <p:nvPr/>
              </p:nvSpPr>
              <p:spPr bwMode="auto">
                <a:xfrm>
                  <a:off x="2354" y="1657"/>
                  <a:ext cx="6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6" name="Rectangle 3938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6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7" name="Rectangle 3939"/>
                <p:cNvSpPr>
                  <a:spLocks noChangeArrowheads="1"/>
                </p:cNvSpPr>
                <p:nvPr/>
              </p:nvSpPr>
              <p:spPr bwMode="auto">
                <a:xfrm>
                  <a:off x="2354" y="1658"/>
                  <a:ext cx="6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8" name="Rectangle 3940"/>
                <p:cNvSpPr>
                  <a:spLocks noChangeArrowheads="1"/>
                </p:cNvSpPr>
                <p:nvPr/>
              </p:nvSpPr>
              <p:spPr bwMode="auto">
                <a:xfrm>
                  <a:off x="2381" y="1652"/>
                  <a:ext cx="10" cy="1"/>
                </a:xfrm>
                <a:prstGeom prst="rect">
                  <a:avLst/>
                </a:prstGeom>
                <a:solidFill>
                  <a:srgbClr val="FFF2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9" name="Rectangle 3941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142" cy="7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0" name="Rectangle 3942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13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1" name="Rectangle 3943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13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2" name="Rectangle 3944"/>
                <p:cNvSpPr>
                  <a:spLocks noChangeArrowheads="1"/>
                </p:cNvSpPr>
                <p:nvPr/>
              </p:nvSpPr>
              <p:spPr bwMode="auto">
                <a:xfrm>
                  <a:off x="2353" y="1662"/>
                  <a:ext cx="13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3" name="Rectangle 3945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132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4" name="Rectangle 3946"/>
                <p:cNvSpPr>
                  <a:spLocks noChangeArrowheads="1"/>
                </p:cNvSpPr>
                <p:nvPr/>
              </p:nvSpPr>
              <p:spPr bwMode="auto">
                <a:xfrm>
                  <a:off x="2353" y="1665"/>
                  <a:ext cx="13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5" name="Rectangle 3947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6" name="Rectangle 3948"/>
                <p:cNvSpPr>
                  <a:spLocks noChangeArrowheads="1"/>
                </p:cNvSpPr>
                <p:nvPr/>
              </p:nvSpPr>
              <p:spPr bwMode="auto">
                <a:xfrm>
                  <a:off x="2353" y="1660"/>
                  <a:ext cx="11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7" name="Rectangle 3949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11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8" name="Rectangle 3950"/>
                <p:cNvSpPr>
                  <a:spLocks noChangeArrowheads="1"/>
                </p:cNvSpPr>
                <p:nvPr/>
              </p:nvSpPr>
              <p:spPr bwMode="auto">
                <a:xfrm>
                  <a:off x="2353" y="1662"/>
                  <a:ext cx="11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9" name="Rectangle 3951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111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0" name="Rectangle 3952"/>
                <p:cNvSpPr>
                  <a:spLocks noChangeArrowheads="1"/>
                </p:cNvSpPr>
                <p:nvPr/>
              </p:nvSpPr>
              <p:spPr bwMode="auto">
                <a:xfrm>
                  <a:off x="2353" y="1665"/>
                  <a:ext cx="11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1" name="Rectangle 3953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2" name="Rectangle 3954"/>
                <p:cNvSpPr>
                  <a:spLocks noChangeArrowheads="1"/>
                </p:cNvSpPr>
                <p:nvPr/>
              </p:nvSpPr>
              <p:spPr bwMode="auto">
                <a:xfrm>
                  <a:off x="2353" y="1660"/>
                  <a:ext cx="9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3" name="Rectangle 3955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8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4" name="Rectangle 3956"/>
                <p:cNvSpPr>
                  <a:spLocks noChangeArrowheads="1"/>
                </p:cNvSpPr>
                <p:nvPr/>
              </p:nvSpPr>
              <p:spPr bwMode="auto">
                <a:xfrm>
                  <a:off x="2353" y="1661"/>
                  <a:ext cx="88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5" name="Rectangle 3957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8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6" name="Rectangle 3958"/>
                <p:cNvSpPr>
                  <a:spLocks noChangeArrowheads="1"/>
                </p:cNvSpPr>
                <p:nvPr/>
              </p:nvSpPr>
              <p:spPr bwMode="auto">
                <a:xfrm>
                  <a:off x="2353" y="1663"/>
                  <a:ext cx="8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7" name="Rectangle 3959"/>
                <p:cNvSpPr>
                  <a:spLocks noChangeArrowheads="1"/>
                </p:cNvSpPr>
                <p:nvPr/>
              </p:nvSpPr>
              <p:spPr bwMode="auto">
                <a:xfrm>
                  <a:off x="2353" y="1664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8" name="Rectangle 3960"/>
                <p:cNvSpPr>
                  <a:spLocks noChangeArrowheads="1"/>
                </p:cNvSpPr>
                <p:nvPr/>
              </p:nvSpPr>
              <p:spPr bwMode="auto">
                <a:xfrm>
                  <a:off x="2353" y="1665"/>
                  <a:ext cx="8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9" name="Rectangle 3961"/>
                <p:cNvSpPr>
                  <a:spLocks noChangeArrowheads="1"/>
                </p:cNvSpPr>
                <p:nvPr/>
              </p:nvSpPr>
              <p:spPr bwMode="auto">
                <a:xfrm>
                  <a:off x="2353" y="1659"/>
                  <a:ext cx="6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0" name="Rectangle 3962"/>
                <p:cNvSpPr>
                  <a:spLocks noChangeArrowheads="1"/>
                </p:cNvSpPr>
                <p:nvPr/>
              </p:nvSpPr>
              <p:spPr bwMode="auto">
                <a:xfrm>
                  <a:off x="2354" y="1660"/>
                  <a:ext cx="6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1" name="Rectangle 3963"/>
                <p:cNvSpPr>
                  <a:spLocks noChangeArrowheads="1"/>
                </p:cNvSpPr>
                <p:nvPr/>
              </p:nvSpPr>
              <p:spPr bwMode="auto">
                <a:xfrm>
                  <a:off x="2355" y="1660"/>
                  <a:ext cx="6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2" name="Rectangle 3964"/>
                <p:cNvSpPr>
                  <a:spLocks noChangeArrowheads="1"/>
                </p:cNvSpPr>
                <p:nvPr/>
              </p:nvSpPr>
              <p:spPr bwMode="auto">
                <a:xfrm>
                  <a:off x="2356" y="1661"/>
                  <a:ext cx="6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3" name="Rectangle 3965"/>
                <p:cNvSpPr>
                  <a:spLocks noChangeArrowheads="1"/>
                </p:cNvSpPr>
                <p:nvPr/>
              </p:nvSpPr>
              <p:spPr bwMode="auto">
                <a:xfrm>
                  <a:off x="2357" y="1661"/>
                  <a:ext cx="5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4" name="Rectangle 3966"/>
                <p:cNvSpPr>
                  <a:spLocks noChangeArrowheads="1"/>
                </p:cNvSpPr>
                <p:nvPr/>
              </p:nvSpPr>
              <p:spPr bwMode="auto">
                <a:xfrm>
                  <a:off x="2357" y="1662"/>
                  <a:ext cx="5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5" name="Rectangle 3967"/>
                <p:cNvSpPr>
                  <a:spLocks noChangeArrowheads="1"/>
                </p:cNvSpPr>
                <p:nvPr/>
              </p:nvSpPr>
              <p:spPr bwMode="auto">
                <a:xfrm>
                  <a:off x="2358" y="1663"/>
                  <a:ext cx="55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6" name="Rectangle 3968"/>
                <p:cNvSpPr>
                  <a:spLocks noChangeArrowheads="1"/>
                </p:cNvSpPr>
                <p:nvPr/>
              </p:nvSpPr>
              <p:spPr bwMode="auto">
                <a:xfrm>
                  <a:off x="2359" y="1663"/>
                  <a:ext cx="54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7" name="Rectangle 3969"/>
                <p:cNvSpPr>
                  <a:spLocks noChangeArrowheads="1"/>
                </p:cNvSpPr>
                <p:nvPr/>
              </p:nvSpPr>
              <p:spPr bwMode="auto">
                <a:xfrm>
                  <a:off x="2360" y="1664"/>
                  <a:ext cx="5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8" name="Rectangle 3970"/>
                <p:cNvSpPr>
                  <a:spLocks noChangeArrowheads="1"/>
                </p:cNvSpPr>
                <p:nvPr/>
              </p:nvSpPr>
              <p:spPr bwMode="auto">
                <a:xfrm>
                  <a:off x="2361" y="1665"/>
                  <a:ext cx="4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9" name="Rectangle 3971"/>
                <p:cNvSpPr>
                  <a:spLocks noChangeArrowheads="1"/>
                </p:cNvSpPr>
                <p:nvPr/>
              </p:nvSpPr>
              <p:spPr bwMode="auto">
                <a:xfrm>
                  <a:off x="2362" y="1665"/>
                  <a:ext cx="48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0" name="Rectangle 3972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40" cy="7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1" name="Rectangle 3973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3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2" name="Rectangle 3974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29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3" name="Rectangle 3975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12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4" name="Rectangle 3976"/>
                <p:cNvSpPr>
                  <a:spLocks noChangeArrowheads="1"/>
                </p:cNvSpPr>
                <p:nvPr/>
              </p:nvSpPr>
              <p:spPr bwMode="auto">
                <a:xfrm>
                  <a:off x="2354" y="1669"/>
                  <a:ext cx="12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5" name="Rectangle 3977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12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6" name="Rectangle 3978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127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7" name="Rectangle 3979"/>
                <p:cNvSpPr>
                  <a:spLocks noChangeArrowheads="1"/>
                </p:cNvSpPr>
                <p:nvPr/>
              </p:nvSpPr>
              <p:spPr bwMode="auto">
                <a:xfrm>
                  <a:off x="2354" y="1673"/>
                  <a:ext cx="1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8" name="Rectangle 3980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0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9" name="Rectangle 3981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108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0" name="Rectangle 3982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10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1" name="Rectangle 3983"/>
                <p:cNvSpPr>
                  <a:spLocks noChangeArrowheads="1"/>
                </p:cNvSpPr>
                <p:nvPr/>
              </p:nvSpPr>
              <p:spPr bwMode="auto">
                <a:xfrm>
                  <a:off x="2354" y="1669"/>
                  <a:ext cx="10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2" name="Rectangle 3984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10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3" name="Rectangle 3985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10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4" name="Rectangle 3986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105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5" name="Rectangle 3987"/>
                <p:cNvSpPr>
                  <a:spLocks noChangeArrowheads="1"/>
                </p:cNvSpPr>
                <p:nvPr/>
              </p:nvSpPr>
              <p:spPr bwMode="auto">
                <a:xfrm>
                  <a:off x="2354" y="1673"/>
                  <a:ext cx="10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6" name="Rectangle 3988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8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7" name="Rectangle 3989"/>
                <p:cNvSpPr>
                  <a:spLocks noChangeArrowheads="1"/>
                </p:cNvSpPr>
                <p:nvPr/>
              </p:nvSpPr>
              <p:spPr bwMode="auto">
                <a:xfrm>
                  <a:off x="2354" y="1666"/>
                  <a:ext cx="8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8" name="Rectangle 3990"/>
                <p:cNvSpPr>
                  <a:spLocks noChangeArrowheads="1"/>
                </p:cNvSpPr>
                <p:nvPr/>
              </p:nvSpPr>
              <p:spPr bwMode="auto">
                <a:xfrm>
                  <a:off x="2354" y="1667"/>
                  <a:ext cx="8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9" name="Rectangle 3991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8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0" name="Rectangle 3992"/>
                <p:cNvSpPr>
                  <a:spLocks noChangeArrowheads="1"/>
                </p:cNvSpPr>
                <p:nvPr/>
              </p:nvSpPr>
              <p:spPr bwMode="auto">
                <a:xfrm>
                  <a:off x="2354" y="1668"/>
                  <a:ext cx="82" cy="2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1" name="Rectangle 3993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2" name="Rectangle 3994"/>
                <p:cNvSpPr>
                  <a:spLocks noChangeArrowheads="1"/>
                </p:cNvSpPr>
                <p:nvPr/>
              </p:nvSpPr>
              <p:spPr bwMode="auto">
                <a:xfrm>
                  <a:off x="2354" y="1670"/>
                  <a:ext cx="8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3" name="Rectangle 3995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8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4" name="Rectangle 3996"/>
                <p:cNvSpPr>
                  <a:spLocks noChangeArrowheads="1"/>
                </p:cNvSpPr>
                <p:nvPr/>
              </p:nvSpPr>
              <p:spPr bwMode="auto">
                <a:xfrm>
                  <a:off x="2354" y="1671"/>
                  <a:ext cx="7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5" name="Rectangle 3997"/>
                <p:cNvSpPr>
                  <a:spLocks noChangeArrowheads="1"/>
                </p:cNvSpPr>
                <p:nvPr/>
              </p:nvSpPr>
              <p:spPr bwMode="auto">
                <a:xfrm>
                  <a:off x="2354" y="1672"/>
                  <a:ext cx="7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6" name="Rectangle 3998"/>
                <p:cNvSpPr>
                  <a:spLocks noChangeArrowheads="1"/>
                </p:cNvSpPr>
                <p:nvPr/>
              </p:nvSpPr>
              <p:spPr bwMode="auto">
                <a:xfrm>
                  <a:off x="2354" y="1673"/>
                  <a:ext cx="7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7" name="Rectangle 3999"/>
                <p:cNvSpPr>
                  <a:spLocks noChangeArrowheads="1"/>
                </p:cNvSpPr>
                <p:nvPr/>
              </p:nvSpPr>
              <p:spPr bwMode="auto">
                <a:xfrm>
                  <a:off x="2363" y="1666"/>
                  <a:ext cx="4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8" name="Rectangle 4000"/>
                <p:cNvSpPr>
                  <a:spLocks noChangeArrowheads="1"/>
                </p:cNvSpPr>
                <p:nvPr/>
              </p:nvSpPr>
              <p:spPr bwMode="auto">
                <a:xfrm>
                  <a:off x="2365" y="1666"/>
                  <a:ext cx="4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9" name="Rectangle 4001"/>
                <p:cNvSpPr>
                  <a:spLocks noChangeArrowheads="1"/>
                </p:cNvSpPr>
                <p:nvPr/>
              </p:nvSpPr>
              <p:spPr bwMode="auto">
                <a:xfrm>
                  <a:off x="2366" y="1667"/>
                  <a:ext cx="3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0" name="Rectangle 4002"/>
                <p:cNvSpPr>
                  <a:spLocks noChangeArrowheads="1"/>
                </p:cNvSpPr>
                <p:nvPr/>
              </p:nvSpPr>
              <p:spPr bwMode="auto">
                <a:xfrm>
                  <a:off x="2368" y="1668"/>
                  <a:ext cx="3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1" name="Rectangle 4003"/>
                <p:cNvSpPr>
                  <a:spLocks noChangeArrowheads="1"/>
                </p:cNvSpPr>
                <p:nvPr/>
              </p:nvSpPr>
              <p:spPr bwMode="auto">
                <a:xfrm>
                  <a:off x="2370" y="1668"/>
                  <a:ext cx="3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2" name="Rectangle 4004"/>
                <p:cNvSpPr>
                  <a:spLocks noChangeArrowheads="1"/>
                </p:cNvSpPr>
                <p:nvPr/>
              </p:nvSpPr>
              <p:spPr bwMode="auto">
                <a:xfrm>
                  <a:off x="2371" y="1669"/>
                  <a:ext cx="29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3" name="Rectangle 4005"/>
                <p:cNvSpPr>
                  <a:spLocks noChangeArrowheads="1"/>
                </p:cNvSpPr>
                <p:nvPr/>
              </p:nvSpPr>
              <p:spPr bwMode="auto">
                <a:xfrm>
                  <a:off x="2373" y="1670"/>
                  <a:ext cx="26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4" name="Rectangle 4006"/>
                <p:cNvSpPr>
                  <a:spLocks noChangeArrowheads="1"/>
                </p:cNvSpPr>
                <p:nvPr/>
              </p:nvSpPr>
              <p:spPr bwMode="auto">
                <a:xfrm>
                  <a:off x="2376" y="1670"/>
                  <a:ext cx="20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5" name="Rectangle 4007"/>
                <p:cNvSpPr>
                  <a:spLocks noChangeArrowheads="1"/>
                </p:cNvSpPr>
                <p:nvPr/>
              </p:nvSpPr>
              <p:spPr bwMode="auto">
                <a:xfrm>
                  <a:off x="2380" y="1671"/>
                  <a:ext cx="12" cy="1"/>
                </a:xfrm>
                <a:prstGeom prst="rect">
                  <a:avLst/>
                </a:prstGeom>
                <a:solidFill>
                  <a:srgbClr val="FEE5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6" name="Rectangle 4008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138" cy="5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7" name="Rectangle 4009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12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8" name="Rectangle 4010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12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9" name="Rectangle 4011"/>
                <p:cNvSpPr>
                  <a:spLocks noChangeArrowheads="1"/>
                </p:cNvSpPr>
                <p:nvPr/>
              </p:nvSpPr>
              <p:spPr bwMode="auto">
                <a:xfrm>
                  <a:off x="2355" y="1675"/>
                  <a:ext cx="12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0" name="Rectangle 4012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12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1" name="Rectangle 4013"/>
                <p:cNvSpPr>
                  <a:spLocks noChangeArrowheads="1"/>
                </p:cNvSpPr>
                <p:nvPr/>
              </p:nvSpPr>
              <p:spPr bwMode="auto">
                <a:xfrm>
                  <a:off x="2355" y="1677"/>
                  <a:ext cx="12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2" name="Rectangle 4014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10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3" name="Rectangle 4015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10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4" name="Rectangle 4016"/>
                <p:cNvSpPr>
                  <a:spLocks noChangeArrowheads="1"/>
                </p:cNvSpPr>
                <p:nvPr/>
              </p:nvSpPr>
              <p:spPr bwMode="auto">
                <a:xfrm>
                  <a:off x="2355" y="1675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5" name="Rectangle 4017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10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6" name="Rectangle 4018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100" cy="2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7" name="Rectangle 4019"/>
                <p:cNvSpPr>
                  <a:spLocks noChangeArrowheads="1"/>
                </p:cNvSpPr>
                <p:nvPr/>
              </p:nvSpPr>
              <p:spPr bwMode="auto">
                <a:xfrm>
                  <a:off x="2355" y="1673"/>
                  <a:ext cx="7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8" name="Rectangle 4020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7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9" name="Rectangle 4021"/>
                <p:cNvSpPr>
                  <a:spLocks noChangeArrowheads="1"/>
                </p:cNvSpPr>
                <p:nvPr/>
              </p:nvSpPr>
              <p:spPr bwMode="auto">
                <a:xfrm>
                  <a:off x="2355" y="1674"/>
                  <a:ext cx="7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0" name="Rectangle 4022"/>
                <p:cNvSpPr>
                  <a:spLocks noChangeArrowheads="1"/>
                </p:cNvSpPr>
                <p:nvPr/>
              </p:nvSpPr>
              <p:spPr bwMode="auto">
                <a:xfrm>
                  <a:off x="2355" y="1675"/>
                  <a:ext cx="74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1" name="Rectangle 4023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7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2" name="Rectangle 4024"/>
                <p:cNvSpPr>
                  <a:spLocks noChangeArrowheads="1"/>
                </p:cNvSpPr>
                <p:nvPr/>
              </p:nvSpPr>
              <p:spPr bwMode="auto">
                <a:xfrm>
                  <a:off x="2355" y="1676"/>
                  <a:ext cx="7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3" name="Rectangle 4025"/>
                <p:cNvSpPr>
                  <a:spLocks noChangeArrowheads="1"/>
                </p:cNvSpPr>
                <p:nvPr/>
              </p:nvSpPr>
              <p:spPr bwMode="auto">
                <a:xfrm>
                  <a:off x="2355" y="1677"/>
                  <a:ext cx="7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4" name="Rectangle 4026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13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5" name="Rectangle 4027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12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6" name="Rectangle 4028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12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4029"/>
              <p:cNvGrpSpPr>
                <a:grpSpLocks/>
              </p:cNvGrpSpPr>
              <p:nvPr/>
            </p:nvGrpSpPr>
            <p:grpSpPr bwMode="auto">
              <a:xfrm>
                <a:off x="4075" y="1873"/>
                <a:ext cx="137" cy="50"/>
                <a:chOff x="2355" y="1678"/>
                <a:chExt cx="137" cy="50"/>
              </a:xfrm>
            </p:grpSpPr>
            <p:sp>
              <p:nvSpPr>
                <p:cNvPr id="303038" name="Rectangle 4030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9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9" name="Rectangle 4031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9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0" name="Rectangle 4032"/>
                <p:cNvSpPr>
                  <a:spLocks noChangeArrowheads="1"/>
                </p:cNvSpPr>
                <p:nvPr/>
              </p:nvSpPr>
              <p:spPr bwMode="auto">
                <a:xfrm>
                  <a:off x="2355" y="1679"/>
                  <a:ext cx="9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1" name="Rectangle 4033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7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2" name="Rectangle 4034"/>
                <p:cNvSpPr>
                  <a:spLocks noChangeArrowheads="1"/>
                </p:cNvSpPr>
                <p:nvPr/>
              </p:nvSpPr>
              <p:spPr bwMode="auto">
                <a:xfrm>
                  <a:off x="2355" y="1678"/>
                  <a:ext cx="7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3" name="Rectangle 4035"/>
                <p:cNvSpPr>
                  <a:spLocks noChangeArrowheads="1"/>
                </p:cNvSpPr>
                <p:nvPr/>
              </p:nvSpPr>
              <p:spPr bwMode="auto">
                <a:xfrm>
                  <a:off x="2355" y="1679"/>
                  <a:ext cx="6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4" name="Rectangle 4036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136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5" name="Rectangle 4037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12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6" name="Rectangle 4038"/>
                <p:cNvSpPr>
                  <a:spLocks noChangeArrowheads="1"/>
                </p:cNvSpPr>
                <p:nvPr/>
              </p:nvSpPr>
              <p:spPr bwMode="auto">
                <a:xfrm>
                  <a:off x="2356" y="1680"/>
                  <a:ext cx="12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7" name="Rectangle 4039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9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8" name="Rectangle 4040"/>
                <p:cNvSpPr>
                  <a:spLocks noChangeArrowheads="1"/>
                </p:cNvSpPr>
                <p:nvPr/>
              </p:nvSpPr>
              <p:spPr bwMode="auto">
                <a:xfrm>
                  <a:off x="2356" y="1680"/>
                  <a:ext cx="9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9" name="Rectangle 4041"/>
                <p:cNvSpPr>
                  <a:spLocks noChangeArrowheads="1"/>
                </p:cNvSpPr>
                <p:nvPr/>
              </p:nvSpPr>
              <p:spPr bwMode="auto">
                <a:xfrm>
                  <a:off x="2356" y="1679"/>
                  <a:ext cx="67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0" name="Rectangle 4042"/>
                <p:cNvSpPr>
                  <a:spLocks noChangeArrowheads="1"/>
                </p:cNvSpPr>
                <p:nvPr/>
              </p:nvSpPr>
              <p:spPr bwMode="auto">
                <a:xfrm>
                  <a:off x="2356" y="1680"/>
                  <a:ext cx="6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1" name="Rectangle 4043"/>
                <p:cNvSpPr>
                  <a:spLocks noChangeArrowheads="1"/>
                </p:cNvSpPr>
                <p:nvPr/>
              </p:nvSpPr>
              <p:spPr bwMode="auto">
                <a:xfrm>
                  <a:off x="2356" y="1681"/>
                  <a:ext cx="65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2" name="Rectangle 4044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135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3" name="Rectangle 4045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4" name="Rectangle 4046"/>
                <p:cNvSpPr>
                  <a:spLocks noChangeArrowheads="1"/>
                </p:cNvSpPr>
                <p:nvPr/>
              </p:nvSpPr>
              <p:spPr bwMode="auto">
                <a:xfrm>
                  <a:off x="2357" y="1682"/>
                  <a:ext cx="11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5" name="Rectangle 4047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9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6" name="Rectangle 4048"/>
                <p:cNvSpPr>
                  <a:spLocks noChangeArrowheads="1"/>
                </p:cNvSpPr>
                <p:nvPr/>
              </p:nvSpPr>
              <p:spPr bwMode="auto">
                <a:xfrm>
                  <a:off x="2357" y="1682"/>
                  <a:ext cx="9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7" name="Rectangle 4049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9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8" name="Rectangle 4050"/>
                <p:cNvSpPr>
                  <a:spLocks noChangeArrowheads="1"/>
                </p:cNvSpPr>
                <p:nvPr/>
              </p:nvSpPr>
              <p:spPr bwMode="auto">
                <a:xfrm>
                  <a:off x="2357" y="1681"/>
                  <a:ext cx="6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9" name="Rectangle 4051"/>
                <p:cNvSpPr>
                  <a:spLocks noChangeArrowheads="1"/>
                </p:cNvSpPr>
                <p:nvPr/>
              </p:nvSpPr>
              <p:spPr bwMode="auto">
                <a:xfrm>
                  <a:off x="2357" y="1682"/>
                  <a:ext cx="6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0" name="Rectangle 4052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61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1" name="Rectangle 4053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134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2" name="Rectangle 4054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11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3" name="Rectangle 4055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11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4" name="Rectangle 4056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1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5" name="Rectangle 4057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9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6" name="Rectangle 4058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9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7" name="Rectangle 4059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9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8" name="Rectangle 4060"/>
                <p:cNvSpPr>
                  <a:spLocks noChangeArrowheads="1"/>
                </p:cNvSpPr>
                <p:nvPr/>
              </p:nvSpPr>
              <p:spPr bwMode="auto">
                <a:xfrm>
                  <a:off x="2357" y="1683"/>
                  <a:ext cx="6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9" name="Rectangle 4061"/>
                <p:cNvSpPr>
                  <a:spLocks noChangeArrowheads="1"/>
                </p:cNvSpPr>
                <p:nvPr/>
              </p:nvSpPr>
              <p:spPr bwMode="auto">
                <a:xfrm>
                  <a:off x="2357" y="1684"/>
                  <a:ext cx="58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0" name="Rectangle 4062"/>
                <p:cNvSpPr>
                  <a:spLocks noChangeArrowheads="1"/>
                </p:cNvSpPr>
                <p:nvPr/>
              </p:nvSpPr>
              <p:spPr bwMode="auto">
                <a:xfrm>
                  <a:off x="2358" y="1684"/>
                  <a:ext cx="5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1" name="Rectangle 4063"/>
                <p:cNvSpPr>
                  <a:spLocks noChangeArrowheads="1"/>
                </p:cNvSpPr>
                <p:nvPr/>
              </p:nvSpPr>
              <p:spPr bwMode="auto">
                <a:xfrm>
                  <a:off x="2358" y="1685"/>
                  <a:ext cx="132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2" name="Rectangle 4064"/>
                <p:cNvSpPr>
                  <a:spLocks noChangeArrowheads="1"/>
                </p:cNvSpPr>
                <p:nvPr/>
              </p:nvSpPr>
              <p:spPr bwMode="auto">
                <a:xfrm>
                  <a:off x="2358" y="1685"/>
                  <a:ext cx="11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3" name="Rectangle 4065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11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4" name="Rectangle 4066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11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5" name="Rectangle 4067"/>
                <p:cNvSpPr>
                  <a:spLocks noChangeArrowheads="1"/>
                </p:cNvSpPr>
                <p:nvPr/>
              </p:nvSpPr>
              <p:spPr bwMode="auto">
                <a:xfrm>
                  <a:off x="2358" y="1685"/>
                  <a:ext cx="9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6" name="Rectangle 4068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8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7" name="Rectangle 4069"/>
                <p:cNvSpPr>
                  <a:spLocks noChangeArrowheads="1"/>
                </p:cNvSpPr>
                <p:nvPr/>
              </p:nvSpPr>
              <p:spPr bwMode="auto">
                <a:xfrm>
                  <a:off x="2358" y="1686"/>
                  <a:ext cx="8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8" name="Rectangle 4070"/>
                <p:cNvSpPr>
                  <a:spLocks noChangeArrowheads="1"/>
                </p:cNvSpPr>
                <p:nvPr/>
              </p:nvSpPr>
              <p:spPr bwMode="auto">
                <a:xfrm>
                  <a:off x="2360" y="1685"/>
                  <a:ext cx="5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9" name="Rectangle 4071"/>
                <p:cNvSpPr>
                  <a:spLocks noChangeArrowheads="1"/>
                </p:cNvSpPr>
                <p:nvPr/>
              </p:nvSpPr>
              <p:spPr bwMode="auto">
                <a:xfrm>
                  <a:off x="2361" y="1686"/>
                  <a:ext cx="50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0" name="Rectangle 4072"/>
                <p:cNvSpPr>
                  <a:spLocks noChangeArrowheads="1"/>
                </p:cNvSpPr>
                <p:nvPr/>
              </p:nvSpPr>
              <p:spPr bwMode="auto">
                <a:xfrm>
                  <a:off x="2363" y="1686"/>
                  <a:ext cx="4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1" name="Rectangle 4073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132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2" name="Rectangle 4074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11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3" name="Rectangle 4075"/>
                <p:cNvSpPr>
                  <a:spLocks noChangeArrowheads="1"/>
                </p:cNvSpPr>
                <p:nvPr/>
              </p:nvSpPr>
              <p:spPr bwMode="auto">
                <a:xfrm>
                  <a:off x="2358" y="1688"/>
                  <a:ext cx="1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4" name="Rectangle 4076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8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5" name="Rectangle 4077"/>
                <p:cNvSpPr>
                  <a:spLocks noChangeArrowheads="1"/>
                </p:cNvSpPr>
                <p:nvPr/>
              </p:nvSpPr>
              <p:spPr bwMode="auto">
                <a:xfrm>
                  <a:off x="2358" y="1687"/>
                  <a:ext cx="8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6" name="Rectangle 4078"/>
                <p:cNvSpPr>
                  <a:spLocks noChangeArrowheads="1"/>
                </p:cNvSpPr>
                <p:nvPr/>
              </p:nvSpPr>
              <p:spPr bwMode="auto">
                <a:xfrm>
                  <a:off x="2358" y="1688"/>
                  <a:ext cx="8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7" name="Rectangle 4079"/>
                <p:cNvSpPr>
                  <a:spLocks noChangeArrowheads="1"/>
                </p:cNvSpPr>
                <p:nvPr/>
              </p:nvSpPr>
              <p:spPr bwMode="auto">
                <a:xfrm>
                  <a:off x="2365" y="1687"/>
                  <a:ext cx="42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8" name="Rectangle 4080"/>
                <p:cNvSpPr>
                  <a:spLocks noChangeArrowheads="1"/>
                </p:cNvSpPr>
                <p:nvPr/>
              </p:nvSpPr>
              <p:spPr bwMode="auto">
                <a:xfrm>
                  <a:off x="2366" y="1687"/>
                  <a:ext cx="3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9" name="Rectangle 4081"/>
                <p:cNvSpPr>
                  <a:spLocks noChangeArrowheads="1"/>
                </p:cNvSpPr>
                <p:nvPr/>
              </p:nvSpPr>
              <p:spPr bwMode="auto">
                <a:xfrm>
                  <a:off x="2368" y="1688"/>
                  <a:ext cx="36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0" name="Rectangle 4082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130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1" name="Rectangle 4083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11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2" name="Rectangle 4084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110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3" name="Rectangle 4085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8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4" name="Rectangle 4086"/>
                <p:cNvSpPr>
                  <a:spLocks noChangeArrowheads="1"/>
                </p:cNvSpPr>
                <p:nvPr/>
              </p:nvSpPr>
              <p:spPr bwMode="auto">
                <a:xfrm>
                  <a:off x="2359" y="1689"/>
                  <a:ext cx="8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5" name="Rectangle 4087"/>
                <p:cNvSpPr>
                  <a:spLocks noChangeArrowheads="1"/>
                </p:cNvSpPr>
                <p:nvPr/>
              </p:nvSpPr>
              <p:spPr bwMode="auto">
                <a:xfrm>
                  <a:off x="2359" y="1690"/>
                  <a:ext cx="8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6" name="Rectangle 4088"/>
                <p:cNvSpPr>
                  <a:spLocks noChangeArrowheads="1"/>
                </p:cNvSpPr>
                <p:nvPr/>
              </p:nvSpPr>
              <p:spPr bwMode="auto">
                <a:xfrm>
                  <a:off x="2371" y="1689"/>
                  <a:ext cx="29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7" name="Rectangle 4089"/>
                <p:cNvSpPr>
                  <a:spLocks noChangeArrowheads="1"/>
                </p:cNvSpPr>
                <p:nvPr/>
              </p:nvSpPr>
              <p:spPr bwMode="auto">
                <a:xfrm>
                  <a:off x="2374" y="1689"/>
                  <a:ext cx="2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8" name="Rectangle 4090"/>
                <p:cNvSpPr>
                  <a:spLocks noChangeArrowheads="1"/>
                </p:cNvSpPr>
                <p:nvPr/>
              </p:nvSpPr>
              <p:spPr bwMode="auto">
                <a:xfrm>
                  <a:off x="2379" y="1690"/>
                  <a:ext cx="13" cy="1"/>
                </a:xfrm>
                <a:prstGeom prst="rect">
                  <a:avLst/>
                </a:prstGeom>
                <a:solidFill>
                  <a:srgbClr val="FDD78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9" name="Rectangle 4091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12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0" name="Rectangle 4092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10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1" name="Rectangle 4093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10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2" name="Rectangle 4094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8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3" name="Rectangle 4095"/>
                <p:cNvSpPr>
                  <a:spLocks noChangeArrowheads="1"/>
                </p:cNvSpPr>
                <p:nvPr/>
              </p:nvSpPr>
              <p:spPr bwMode="auto">
                <a:xfrm>
                  <a:off x="2360" y="1691"/>
                  <a:ext cx="8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4" name="Rectangle 4096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12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5" name="Rectangle 4097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10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6" name="Rectangle 4098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10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7" name="Rectangle 4099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8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8" name="Rectangle 4100"/>
                <p:cNvSpPr>
                  <a:spLocks noChangeArrowheads="1"/>
                </p:cNvSpPr>
                <p:nvPr/>
              </p:nvSpPr>
              <p:spPr bwMode="auto">
                <a:xfrm>
                  <a:off x="2360" y="1692"/>
                  <a:ext cx="79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9" name="Rectangle 4101"/>
                <p:cNvSpPr>
                  <a:spLocks noChangeArrowheads="1"/>
                </p:cNvSpPr>
                <p:nvPr/>
              </p:nvSpPr>
              <p:spPr bwMode="auto">
                <a:xfrm>
                  <a:off x="2361" y="1693"/>
                  <a:ext cx="12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0" name="Rectangle 4102"/>
                <p:cNvSpPr>
                  <a:spLocks noChangeArrowheads="1"/>
                </p:cNvSpPr>
                <p:nvPr/>
              </p:nvSpPr>
              <p:spPr bwMode="auto">
                <a:xfrm>
                  <a:off x="2361" y="1693"/>
                  <a:ext cx="10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1" name="Rectangle 4103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10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2" name="Rectangle 4104"/>
                <p:cNvSpPr>
                  <a:spLocks noChangeArrowheads="1"/>
                </p:cNvSpPr>
                <p:nvPr/>
              </p:nvSpPr>
              <p:spPr bwMode="auto">
                <a:xfrm>
                  <a:off x="2361" y="1693"/>
                  <a:ext cx="7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3" name="Rectangle 4105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7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4" name="Rectangle 4106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126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5" name="Rectangle 4107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104" cy="2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6" name="Rectangle 4108"/>
                <p:cNvSpPr>
                  <a:spLocks noChangeArrowheads="1"/>
                </p:cNvSpPr>
                <p:nvPr/>
              </p:nvSpPr>
              <p:spPr bwMode="auto">
                <a:xfrm>
                  <a:off x="2361" y="1694"/>
                  <a:ext cx="7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7" name="Rectangle 4109"/>
                <p:cNvSpPr>
                  <a:spLocks noChangeArrowheads="1"/>
                </p:cNvSpPr>
                <p:nvPr/>
              </p:nvSpPr>
              <p:spPr bwMode="auto">
                <a:xfrm>
                  <a:off x="2361" y="1695"/>
                  <a:ext cx="7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8" name="Rectangle 4110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12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9" name="Rectangle 4111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0" name="Rectangle 4112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10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1" name="Rectangle 4113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7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2" name="Rectangle 4114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7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3" name="Rectangle 4115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12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4" name="Rectangle 4116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10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5" name="Rectangle 4117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9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6" name="Rectangle 4118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7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7" name="Rectangle 4119"/>
                <p:cNvSpPr>
                  <a:spLocks noChangeArrowheads="1"/>
                </p:cNvSpPr>
                <p:nvPr/>
              </p:nvSpPr>
              <p:spPr bwMode="auto">
                <a:xfrm>
                  <a:off x="2363" y="1697"/>
                  <a:ext cx="6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8" name="Rectangle 4120"/>
                <p:cNvSpPr>
                  <a:spLocks noChangeArrowheads="1"/>
                </p:cNvSpPr>
                <p:nvPr/>
              </p:nvSpPr>
              <p:spPr bwMode="auto">
                <a:xfrm>
                  <a:off x="2363" y="1698"/>
                  <a:ext cx="12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9" name="Rectangle 4121"/>
                <p:cNvSpPr>
                  <a:spLocks noChangeArrowheads="1"/>
                </p:cNvSpPr>
                <p:nvPr/>
              </p:nvSpPr>
              <p:spPr bwMode="auto">
                <a:xfrm>
                  <a:off x="2363" y="1698"/>
                  <a:ext cx="9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0" name="Rectangle 4122"/>
                <p:cNvSpPr>
                  <a:spLocks noChangeArrowheads="1"/>
                </p:cNvSpPr>
                <p:nvPr/>
              </p:nvSpPr>
              <p:spPr bwMode="auto">
                <a:xfrm>
                  <a:off x="2363" y="1699"/>
                  <a:ext cx="9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1" name="Rectangle 4123"/>
                <p:cNvSpPr>
                  <a:spLocks noChangeArrowheads="1"/>
                </p:cNvSpPr>
                <p:nvPr/>
              </p:nvSpPr>
              <p:spPr bwMode="auto">
                <a:xfrm>
                  <a:off x="2363" y="1698"/>
                  <a:ext cx="6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2" name="Rectangle 4124"/>
                <p:cNvSpPr>
                  <a:spLocks noChangeArrowheads="1"/>
                </p:cNvSpPr>
                <p:nvPr/>
              </p:nvSpPr>
              <p:spPr bwMode="auto">
                <a:xfrm>
                  <a:off x="2363" y="1699"/>
                  <a:ext cx="6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3" name="Rectangle 4125"/>
                <p:cNvSpPr>
                  <a:spLocks noChangeArrowheads="1"/>
                </p:cNvSpPr>
                <p:nvPr/>
              </p:nvSpPr>
              <p:spPr bwMode="auto">
                <a:xfrm>
                  <a:off x="2364" y="1699"/>
                  <a:ext cx="12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4" name="Rectangle 4126"/>
                <p:cNvSpPr>
                  <a:spLocks noChangeArrowheads="1"/>
                </p:cNvSpPr>
                <p:nvPr/>
              </p:nvSpPr>
              <p:spPr bwMode="auto">
                <a:xfrm>
                  <a:off x="2364" y="1699"/>
                  <a:ext cx="9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5" name="Rectangle 4127"/>
                <p:cNvSpPr>
                  <a:spLocks noChangeArrowheads="1"/>
                </p:cNvSpPr>
                <p:nvPr/>
              </p:nvSpPr>
              <p:spPr bwMode="auto">
                <a:xfrm>
                  <a:off x="2364" y="1700"/>
                  <a:ext cx="9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6" name="Rectangle 4128"/>
                <p:cNvSpPr>
                  <a:spLocks noChangeArrowheads="1"/>
                </p:cNvSpPr>
                <p:nvPr/>
              </p:nvSpPr>
              <p:spPr bwMode="auto">
                <a:xfrm>
                  <a:off x="2364" y="1699"/>
                  <a:ext cx="6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7" name="Rectangle 4129"/>
                <p:cNvSpPr>
                  <a:spLocks noChangeArrowheads="1"/>
                </p:cNvSpPr>
                <p:nvPr/>
              </p:nvSpPr>
              <p:spPr bwMode="auto">
                <a:xfrm>
                  <a:off x="2364" y="1700"/>
                  <a:ext cx="6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8" name="Rectangle 4130"/>
                <p:cNvSpPr>
                  <a:spLocks noChangeArrowheads="1"/>
                </p:cNvSpPr>
                <p:nvPr/>
              </p:nvSpPr>
              <p:spPr bwMode="auto">
                <a:xfrm>
                  <a:off x="2365" y="1700"/>
                  <a:ext cx="118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9" name="Rectangle 4131"/>
                <p:cNvSpPr>
                  <a:spLocks noChangeArrowheads="1"/>
                </p:cNvSpPr>
                <p:nvPr/>
              </p:nvSpPr>
              <p:spPr bwMode="auto">
                <a:xfrm>
                  <a:off x="2365" y="1700"/>
                  <a:ext cx="9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0" name="Rectangle 4132"/>
                <p:cNvSpPr>
                  <a:spLocks noChangeArrowheads="1"/>
                </p:cNvSpPr>
                <p:nvPr/>
              </p:nvSpPr>
              <p:spPr bwMode="auto">
                <a:xfrm>
                  <a:off x="2365" y="1701"/>
                  <a:ext cx="9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1" name="Rectangle 4133"/>
                <p:cNvSpPr>
                  <a:spLocks noChangeArrowheads="1"/>
                </p:cNvSpPr>
                <p:nvPr/>
              </p:nvSpPr>
              <p:spPr bwMode="auto">
                <a:xfrm>
                  <a:off x="2365" y="1700"/>
                  <a:ext cx="6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2" name="Rectangle 4134"/>
                <p:cNvSpPr>
                  <a:spLocks noChangeArrowheads="1"/>
                </p:cNvSpPr>
                <p:nvPr/>
              </p:nvSpPr>
              <p:spPr bwMode="auto">
                <a:xfrm>
                  <a:off x="2365" y="1701"/>
                  <a:ext cx="6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3" name="Rectangle 4135"/>
                <p:cNvSpPr>
                  <a:spLocks noChangeArrowheads="1"/>
                </p:cNvSpPr>
                <p:nvPr/>
              </p:nvSpPr>
              <p:spPr bwMode="auto">
                <a:xfrm>
                  <a:off x="2365" y="1702"/>
                  <a:ext cx="11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4" name="Rectangle 4136"/>
                <p:cNvSpPr>
                  <a:spLocks noChangeArrowheads="1"/>
                </p:cNvSpPr>
                <p:nvPr/>
              </p:nvSpPr>
              <p:spPr bwMode="auto">
                <a:xfrm>
                  <a:off x="2365" y="1702"/>
                  <a:ext cx="9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5" name="Rectangle 4137"/>
                <p:cNvSpPr>
                  <a:spLocks noChangeArrowheads="1"/>
                </p:cNvSpPr>
                <p:nvPr/>
              </p:nvSpPr>
              <p:spPr bwMode="auto">
                <a:xfrm>
                  <a:off x="2365" y="1702"/>
                  <a:ext cx="5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6" name="Rectangle 4138"/>
                <p:cNvSpPr>
                  <a:spLocks noChangeArrowheads="1"/>
                </p:cNvSpPr>
                <p:nvPr/>
              </p:nvSpPr>
              <p:spPr bwMode="auto">
                <a:xfrm>
                  <a:off x="2366" y="1702"/>
                  <a:ext cx="11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7" name="Rectangle 4139"/>
                <p:cNvSpPr>
                  <a:spLocks noChangeArrowheads="1"/>
                </p:cNvSpPr>
                <p:nvPr/>
              </p:nvSpPr>
              <p:spPr bwMode="auto">
                <a:xfrm>
                  <a:off x="2366" y="1702"/>
                  <a:ext cx="9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8" name="Rectangle 4140"/>
                <p:cNvSpPr>
                  <a:spLocks noChangeArrowheads="1"/>
                </p:cNvSpPr>
                <p:nvPr/>
              </p:nvSpPr>
              <p:spPr bwMode="auto">
                <a:xfrm>
                  <a:off x="2366" y="1702"/>
                  <a:ext cx="5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9" name="Rectangle 4141"/>
                <p:cNvSpPr>
                  <a:spLocks noChangeArrowheads="1"/>
                </p:cNvSpPr>
                <p:nvPr/>
              </p:nvSpPr>
              <p:spPr bwMode="auto">
                <a:xfrm>
                  <a:off x="2366" y="1703"/>
                  <a:ext cx="11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0" name="Rectangle 4142"/>
                <p:cNvSpPr>
                  <a:spLocks noChangeArrowheads="1"/>
                </p:cNvSpPr>
                <p:nvPr/>
              </p:nvSpPr>
              <p:spPr bwMode="auto">
                <a:xfrm>
                  <a:off x="2366" y="1703"/>
                  <a:ext cx="9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1" name="Rectangle 4143"/>
                <p:cNvSpPr>
                  <a:spLocks noChangeArrowheads="1"/>
                </p:cNvSpPr>
                <p:nvPr/>
              </p:nvSpPr>
              <p:spPr bwMode="auto">
                <a:xfrm>
                  <a:off x="2366" y="1704"/>
                  <a:ext cx="9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2" name="Rectangle 4144"/>
                <p:cNvSpPr>
                  <a:spLocks noChangeArrowheads="1"/>
                </p:cNvSpPr>
                <p:nvPr/>
              </p:nvSpPr>
              <p:spPr bwMode="auto">
                <a:xfrm>
                  <a:off x="2366" y="1703"/>
                  <a:ext cx="5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3" name="Rectangle 4145"/>
                <p:cNvSpPr>
                  <a:spLocks noChangeArrowheads="1"/>
                </p:cNvSpPr>
                <p:nvPr/>
              </p:nvSpPr>
              <p:spPr bwMode="auto">
                <a:xfrm>
                  <a:off x="2366" y="1704"/>
                  <a:ext cx="54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4" name="Rectangle 4146"/>
                <p:cNvSpPr>
                  <a:spLocks noChangeArrowheads="1"/>
                </p:cNvSpPr>
                <p:nvPr/>
              </p:nvSpPr>
              <p:spPr bwMode="auto">
                <a:xfrm>
                  <a:off x="2367" y="1704"/>
                  <a:ext cx="11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5" name="Rectangle 4147"/>
                <p:cNvSpPr>
                  <a:spLocks noChangeArrowheads="1"/>
                </p:cNvSpPr>
                <p:nvPr/>
              </p:nvSpPr>
              <p:spPr bwMode="auto">
                <a:xfrm>
                  <a:off x="2367" y="1704"/>
                  <a:ext cx="8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6" name="Rectangle 4148"/>
                <p:cNvSpPr>
                  <a:spLocks noChangeArrowheads="1"/>
                </p:cNvSpPr>
                <p:nvPr/>
              </p:nvSpPr>
              <p:spPr bwMode="auto">
                <a:xfrm>
                  <a:off x="2367" y="1704"/>
                  <a:ext cx="51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7" name="Rectangle 4149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11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8" name="Rectangle 4150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8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9" name="Rectangle 4151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4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0" name="Rectangle 4152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11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1" name="Rectangle 4153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8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2" name="Rectangle 4154"/>
                <p:cNvSpPr>
                  <a:spLocks noChangeArrowheads="1"/>
                </p:cNvSpPr>
                <p:nvPr/>
              </p:nvSpPr>
              <p:spPr bwMode="auto">
                <a:xfrm>
                  <a:off x="2368" y="1705"/>
                  <a:ext cx="47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3" name="Rectangle 4155"/>
                <p:cNvSpPr>
                  <a:spLocks noChangeArrowheads="1"/>
                </p:cNvSpPr>
                <p:nvPr/>
              </p:nvSpPr>
              <p:spPr bwMode="auto">
                <a:xfrm>
                  <a:off x="2369" y="1706"/>
                  <a:ext cx="11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4" name="Rectangle 4156"/>
                <p:cNvSpPr>
                  <a:spLocks noChangeArrowheads="1"/>
                </p:cNvSpPr>
                <p:nvPr/>
              </p:nvSpPr>
              <p:spPr bwMode="auto">
                <a:xfrm>
                  <a:off x="2369" y="1706"/>
                  <a:ext cx="8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5" name="Rectangle 4157"/>
                <p:cNvSpPr>
                  <a:spLocks noChangeArrowheads="1"/>
                </p:cNvSpPr>
                <p:nvPr/>
              </p:nvSpPr>
              <p:spPr bwMode="auto">
                <a:xfrm>
                  <a:off x="2369" y="1706"/>
                  <a:ext cx="43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6" name="Rectangle 4158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10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7" name="Rectangle 4159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8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8" name="Rectangle 4160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8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9" name="Rectangle 4161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40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0" name="Rectangle 4162"/>
                <p:cNvSpPr>
                  <a:spLocks noChangeArrowheads="1"/>
                </p:cNvSpPr>
                <p:nvPr/>
              </p:nvSpPr>
              <p:spPr bwMode="auto">
                <a:xfrm>
                  <a:off x="2370" y="1707"/>
                  <a:ext cx="38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1" name="Rectangle 4163"/>
                <p:cNvSpPr>
                  <a:spLocks noChangeArrowheads="1"/>
                </p:cNvSpPr>
                <p:nvPr/>
              </p:nvSpPr>
              <p:spPr bwMode="auto">
                <a:xfrm>
                  <a:off x="2370" y="1708"/>
                  <a:ext cx="108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2" name="Rectangle 4164"/>
                <p:cNvSpPr>
                  <a:spLocks noChangeArrowheads="1"/>
                </p:cNvSpPr>
                <p:nvPr/>
              </p:nvSpPr>
              <p:spPr bwMode="auto">
                <a:xfrm>
                  <a:off x="2370" y="1708"/>
                  <a:ext cx="8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3" name="Rectangle 4165"/>
                <p:cNvSpPr>
                  <a:spLocks noChangeArrowheads="1"/>
                </p:cNvSpPr>
                <p:nvPr/>
              </p:nvSpPr>
              <p:spPr bwMode="auto">
                <a:xfrm>
                  <a:off x="2370" y="1708"/>
                  <a:ext cx="35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4" name="Rectangle 4166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10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5" name="Rectangle 4167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7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6" name="Rectangle 4168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32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7" name="Rectangle 4169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10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8" name="Rectangle 4170"/>
                <p:cNvSpPr>
                  <a:spLocks noChangeArrowheads="1"/>
                </p:cNvSpPr>
                <p:nvPr/>
              </p:nvSpPr>
              <p:spPr bwMode="auto">
                <a:xfrm>
                  <a:off x="2371" y="1709"/>
                  <a:ext cx="7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9" name="Rectangle 4171"/>
                <p:cNvSpPr>
                  <a:spLocks noChangeArrowheads="1"/>
                </p:cNvSpPr>
                <p:nvPr/>
              </p:nvSpPr>
              <p:spPr bwMode="auto">
                <a:xfrm>
                  <a:off x="2373" y="1709"/>
                  <a:ext cx="2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0" name="Rectangle 4172"/>
                <p:cNvSpPr>
                  <a:spLocks noChangeArrowheads="1"/>
                </p:cNvSpPr>
                <p:nvPr/>
              </p:nvSpPr>
              <p:spPr bwMode="auto">
                <a:xfrm>
                  <a:off x="2372" y="1710"/>
                  <a:ext cx="10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1" name="Rectangle 4173"/>
                <p:cNvSpPr>
                  <a:spLocks noChangeArrowheads="1"/>
                </p:cNvSpPr>
                <p:nvPr/>
              </p:nvSpPr>
              <p:spPr bwMode="auto">
                <a:xfrm>
                  <a:off x="2372" y="1710"/>
                  <a:ext cx="7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2" name="Rectangle 4174"/>
                <p:cNvSpPr>
                  <a:spLocks noChangeArrowheads="1"/>
                </p:cNvSpPr>
                <p:nvPr/>
              </p:nvSpPr>
              <p:spPr bwMode="auto">
                <a:xfrm>
                  <a:off x="2378" y="1710"/>
                  <a:ext cx="16" cy="1"/>
                </a:xfrm>
                <a:prstGeom prst="rect">
                  <a:avLst/>
                </a:prstGeom>
                <a:solidFill>
                  <a:srgbClr val="FCCA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3" name="Rectangle 4175"/>
                <p:cNvSpPr>
                  <a:spLocks noChangeArrowheads="1"/>
                </p:cNvSpPr>
                <p:nvPr/>
              </p:nvSpPr>
              <p:spPr bwMode="auto">
                <a:xfrm>
                  <a:off x="2373" y="1710"/>
                  <a:ext cx="102" cy="2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4" name="Rectangle 4176"/>
                <p:cNvSpPr>
                  <a:spLocks noChangeArrowheads="1"/>
                </p:cNvSpPr>
                <p:nvPr/>
              </p:nvSpPr>
              <p:spPr bwMode="auto">
                <a:xfrm>
                  <a:off x="2373" y="1710"/>
                  <a:ext cx="7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5" name="Rectangle 4177"/>
                <p:cNvSpPr>
                  <a:spLocks noChangeArrowheads="1"/>
                </p:cNvSpPr>
                <p:nvPr/>
              </p:nvSpPr>
              <p:spPr bwMode="auto">
                <a:xfrm>
                  <a:off x="2373" y="1711"/>
                  <a:ext cx="7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6" name="Rectangle 4178"/>
                <p:cNvSpPr>
                  <a:spLocks noChangeArrowheads="1"/>
                </p:cNvSpPr>
                <p:nvPr/>
              </p:nvSpPr>
              <p:spPr bwMode="auto">
                <a:xfrm>
                  <a:off x="2373" y="1712"/>
                  <a:ext cx="10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7" name="Rectangle 4179"/>
                <p:cNvSpPr>
                  <a:spLocks noChangeArrowheads="1"/>
                </p:cNvSpPr>
                <p:nvPr/>
              </p:nvSpPr>
              <p:spPr bwMode="auto">
                <a:xfrm>
                  <a:off x="2373" y="1712"/>
                  <a:ext cx="7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8" name="Rectangle 4180"/>
                <p:cNvSpPr>
                  <a:spLocks noChangeArrowheads="1"/>
                </p:cNvSpPr>
                <p:nvPr/>
              </p:nvSpPr>
              <p:spPr bwMode="auto">
                <a:xfrm>
                  <a:off x="2374" y="1712"/>
                  <a:ext cx="10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9" name="Rectangle 4181"/>
                <p:cNvSpPr>
                  <a:spLocks noChangeArrowheads="1"/>
                </p:cNvSpPr>
                <p:nvPr/>
              </p:nvSpPr>
              <p:spPr bwMode="auto">
                <a:xfrm>
                  <a:off x="2374" y="1712"/>
                  <a:ext cx="7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0" name="Rectangle 4182"/>
                <p:cNvSpPr>
                  <a:spLocks noChangeArrowheads="1"/>
                </p:cNvSpPr>
                <p:nvPr/>
              </p:nvSpPr>
              <p:spPr bwMode="auto">
                <a:xfrm>
                  <a:off x="2374" y="1713"/>
                  <a:ext cx="9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1" name="Rectangle 4183"/>
                <p:cNvSpPr>
                  <a:spLocks noChangeArrowheads="1"/>
                </p:cNvSpPr>
                <p:nvPr/>
              </p:nvSpPr>
              <p:spPr bwMode="auto">
                <a:xfrm>
                  <a:off x="2374" y="1713"/>
                  <a:ext cx="6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2" name="Rectangle 4184"/>
                <p:cNvSpPr>
                  <a:spLocks noChangeArrowheads="1"/>
                </p:cNvSpPr>
                <p:nvPr/>
              </p:nvSpPr>
              <p:spPr bwMode="auto">
                <a:xfrm>
                  <a:off x="2375" y="1713"/>
                  <a:ext cx="97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3" name="Rectangle 4185"/>
                <p:cNvSpPr>
                  <a:spLocks noChangeArrowheads="1"/>
                </p:cNvSpPr>
                <p:nvPr/>
              </p:nvSpPr>
              <p:spPr bwMode="auto">
                <a:xfrm>
                  <a:off x="2375" y="1713"/>
                  <a:ext cx="67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4" name="Rectangle 4186"/>
                <p:cNvSpPr>
                  <a:spLocks noChangeArrowheads="1"/>
                </p:cNvSpPr>
                <p:nvPr/>
              </p:nvSpPr>
              <p:spPr bwMode="auto">
                <a:xfrm>
                  <a:off x="2376" y="1714"/>
                  <a:ext cx="9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5" name="Rectangle 4187"/>
                <p:cNvSpPr>
                  <a:spLocks noChangeArrowheads="1"/>
                </p:cNvSpPr>
                <p:nvPr/>
              </p:nvSpPr>
              <p:spPr bwMode="auto">
                <a:xfrm>
                  <a:off x="2376" y="1714"/>
                  <a:ext cx="6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6" name="Rectangle 4188"/>
                <p:cNvSpPr>
                  <a:spLocks noChangeArrowheads="1"/>
                </p:cNvSpPr>
                <p:nvPr/>
              </p:nvSpPr>
              <p:spPr bwMode="auto">
                <a:xfrm>
                  <a:off x="2377" y="1715"/>
                  <a:ext cx="93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7" name="Rectangle 4189"/>
                <p:cNvSpPr>
                  <a:spLocks noChangeArrowheads="1"/>
                </p:cNvSpPr>
                <p:nvPr/>
              </p:nvSpPr>
              <p:spPr bwMode="auto">
                <a:xfrm>
                  <a:off x="2377" y="1715"/>
                  <a:ext cx="6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8" name="Rectangle 4190"/>
                <p:cNvSpPr>
                  <a:spLocks noChangeArrowheads="1"/>
                </p:cNvSpPr>
                <p:nvPr/>
              </p:nvSpPr>
              <p:spPr bwMode="auto">
                <a:xfrm>
                  <a:off x="2378" y="1715"/>
                  <a:ext cx="9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9" name="Rectangle 4191"/>
                <p:cNvSpPr>
                  <a:spLocks noChangeArrowheads="1"/>
                </p:cNvSpPr>
                <p:nvPr/>
              </p:nvSpPr>
              <p:spPr bwMode="auto">
                <a:xfrm>
                  <a:off x="2378" y="1715"/>
                  <a:ext cx="61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0" name="Rectangle 4192"/>
                <p:cNvSpPr>
                  <a:spLocks noChangeArrowheads="1"/>
                </p:cNvSpPr>
                <p:nvPr/>
              </p:nvSpPr>
              <p:spPr bwMode="auto">
                <a:xfrm>
                  <a:off x="2378" y="1716"/>
                  <a:ext cx="91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1" name="Rectangle 4193"/>
                <p:cNvSpPr>
                  <a:spLocks noChangeArrowheads="1"/>
                </p:cNvSpPr>
                <p:nvPr/>
              </p:nvSpPr>
              <p:spPr bwMode="auto">
                <a:xfrm>
                  <a:off x="2378" y="1716"/>
                  <a:ext cx="6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2" name="Rectangle 4194"/>
                <p:cNvSpPr>
                  <a:spLocks noChangeArrowheads="1"/>
                </p:cNvSpPr>
                <p:nvPr/>
              </p:nvSpPr>
              <p:spPr bwMode="auto">
                <a:xfrm>
                  <a:off x="2379" y="1717"/>
                  <a:ext cx="9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3" name="Rectangle 4195"/>
                <p:cNvSpPr>
                  <a:spLocks noChangeArrowheads="1"/>
                </p:cNvSpPr>
                <p:nvPr/>
              </p:nvSpPr>
              <p:spPr bwMode="auto">
                <a:xfrm>
                  <a:off x="2379" y="1717"/>
                  <a:ext cx="5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4" name="Rectangle 4196"/>
                <p:cNvSpPr>
                  <a:spLocks noChangeArrowheads="1"/>
                </p:cNvSpPr>
                <p:nvPr/>
              </p:nvSpPr>
              <p:spPr bwMode="auto">
                <a:xfrm>
                  <a:off x="2380" y="1717"/>
                  <a:ext cx="87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5" name="Rectangle 4197"/>
                <p:cNvSpPr>
                  <a:spLocks noChangeArrowheads="1"/>
                </p:cNvSpPr>
                <p:nvPr/>
              </p:nvSpPr>
              <p:spPr bwMode="auto">
                <a:xfrm>
                  <a:off x="2380" y="1717"/>
                  <a:ext cx="5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6" name="Rectangle 4198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8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7" name="Rectangle 4199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5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8" name="Rectangle 4200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8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9" name="Rectangle 4201"/>
                <p:cNvSpPr>
                  <a:spLocks noChangeArrowheads="1"/>
                </p:cNvSpPr>
                <p:nvPr/>
              </p:nvSpPr>
              <p:spPr bwMode="auto">
                <a:xfrm>
                  <a:off x="2381" y="1718"/>
                  <a:ext cx="5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0" name="Rectangle 4202"/>
                <p:cNvSpPr>
                  <a:spLocks noChangeArrowheads="1"/>
                </p:cNvSpPr>
                <p:nvPr/>
              </p:nvSpPr>
              <p:spPr bwMode="auto">
                <a:xfrm>
                  <a:off x="2382" y="1719"/>
                  <a:ext cx="8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1" name="Rectangle 4203"/>
                <p:cNvSpPr>
                  <a:spLocks noChangeArrowheads="1"/>
                </p:cNvSpPr>
                <p:nvPr/>
              </p:nvSpPr>
              <p:spPr bwMode="auto">
                <a:xfrm>
                  <a:off x="2382" y="1719"/>
                  <a:ext cx="5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2" name="Rectangle 4204"/>
                <p:cNvSpPr>
                  <a:spLocks noChangeArrowheads="1"/>
                </p:cNvSpPr>
                <p:nvPr/>
              </p:nvSpPr>
              <p:spPr bwMode="auto">
                <a:xfrm>
                  <a:off x="2383" y="1720"/>
                  <a:ext cx="8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3" name="Rectangle 4205"/>
                <p:cNvSpPr>
                  <a:spLocks noChangeArrowheads="1"/>
                </p:cNvSpPr>
                <p:nvPr/>
              </p:nvSpPr>
              <p:spPr bwMode="auto">
                <a:xfrm>
                  <a:off x="2383" y="1720"/>
                  <a:ext cx="4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4" name="Rectangle 4206"/>
                <p:cNvSpPr>
                  <a:spLocks noChangeArrowheads="1"/>
                </p:cNvSpPr>
                <p:nvPr/>
              </p:nvSpPr>
              <p:spPr bwMode="auto">
                <a:xfrm>
                  <a:off x="2384" y="1720"/>
                  <a:ext cx="8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5" name="Rectangle 4207"/>
                <p:cNvSpPr>
                  <a:spLocks noChangeArrowheads="1"/>
                </p:cNvSpPr>
                <p:nvPr/>
              </p:nvSpPr>
              <p:spPr bwMode="auto">
                <a:xfrm>
                  <a:off x="2384" y="1720"/>
                  <a:ext cx="45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6" name="Rectangle 4208"/>
                <p:cNvSpPr>
                  <a:spLocks noChangeArrowheads="1"/>
                </p:cNvSpPr>
                <p:nvPr/>
              </p:nvSpPr>
              <p:spPr bwMode="auto">
                <a:xfrm>
                  <a:off x="2384" y="1721"/>
                  <a:ext cx="7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7" name="Rectangle 4209"/>
                <p:cNvSpPr>
                  <a:spLocks noChangeArrowheads="1"/>
                </p:cNvSpPr>
                <p:nvPr/>
              </p:nvSpPr>
              <p:spPr bwMode="auto">
                <a:xfrm>
                  <a:off x="2384" y="1721"/>
                  <a:ext cx="44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8" name="Rectangle 4210"/>
                <p:cNvSpPr>
                  <a:spLocks noChangeArrowheads="1"/>
                </p:cNvSpPr>
                <p:nvPr/>
              </p:nvSpPr>
              <p:spPr bwMode="auto">
                <a:xfrm>
                  <a:off x="2386" y="1722"/>
                  <a:ext cx="76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9" name="Rectangle 4211"/>
                <p:cNvSpPr>
                  <a:spLocks noChangeArrowheads="1"/>
                </p:cNvSpPr>
                <p:nvPr/>
              </p:nvSpPr>
              <p:spPr bwMode="auto">
                <a:xfrm>
                  <a:off x="2386" y="1722"/>
                  <a:ext cx="4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0" name="Rectangle 4212"/>
                <p:cNvSpPr>
                  <a:spLocks noChangeArrowheads="1"/>
                </p:cNvSpPr>
                <p:nvPr/>
              </p:nvSpPr>
              <p:spPr bwMode="auto">
                <a:xfrm>
                  <a:off x="2387" y="1722"/>
                  <a:ext cx="74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1" name="Rectangle 4213"/>
                <p:cNvSpPr>
                  <a:spLocks noChangeArrowheads="1"/>
                </p:cNvSpPr>
                <p:nvPr/>
              </p:nvSpPr>
              <p:spPr bwMode="auto">
                <a:xfrm>
                  <a:off x="2387" y="1722"/>
                  <a:ext cx="38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2" name="Rectangle 4214"/>
                <p:cNvSpPr>
                  <a:spLocks noChangeArrowheads="1"/>
                </p:cNvSpPr>
                <p:nvPr/>
              </p:nvSpPr>
              <p:spPr bwMode="auto">
                <a:xfrm>
                  <a:off x="2387" y="1723"/>
                  <a:ext cx="72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3" name="Rectangle 4215"/>
                <p:cNvSpPr>
                  <a:spLocks noChangeArrowheads="1"/>
                </p:cNvSpPr>
                <p:nvPr/>
              </p:nvSpPr>
              <p:spPr bwMode="auto">
                <a:xfrm>
                  <a:off x="2387" y="1723"/>
                  <a:ext cx="3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4" name="Rectangle 4216"/>
                <p:cNvSpPr>
                  <a:spLocks noChangeArrowheads="1"/>
                </p:cNvSpPr>
                <p:nvPr/>
              </p:nvSpPr>
              <p:spPr bwMode="auto">
                <a:xfrm>
                  <a:off x="2389" y="1723"/>
                  <a:ext cx="6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5" name="Rectangle 4217"/>
                <p:cNvSpPr>
                  <a:spLocks noChangeArrowheads="1"/>
                </p:cNvSpPr>
                <p:nvPr/>
              </p:nvSpPr>
              <p:spPr bwMode="auto">
                <a:xfrm>
                  <a:off x="2389" y="1723"/>
                  <a:ext cx="3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6" name="Rectangle 4218"/>
                <p:cNvSpPr>
                  <a:spLocks noChangeArrowheads="1"/>
                </p:cNvSpPr>
                <p:nvPr/>
              </p:nvSpPr>
              <p:spPr bwMode="auto">
                <a:xfrm>
                  <a:off x="2390" y="1724"/>
                  <a:ext cx="67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7" name="Rectangle 4219"/>
                <p:cNvSpPr>
                  <a:spLocks noChangeArrowheads="1"/>
                </p:cNvSpPr>
                <p:nvPr/>
              </p:nvSpPr>
              <p:spPr bwMode="auto">
                <a:xfrm>
                  <a:off x="2390" y="1724"/>
                  <a:ext cx="30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8" name="Rectangle 4220"/>
                <p:cNvSpPr>
                  <a:spLocks noChangeArrowheads="1"/>
                </p:cNvSpPr>
                <p:nvPr/>
              </p:nvSpPr>
              <p:spPr bwMode="auto">
                <a:xfrm>
                  <a:off x="2391" y="1725"/>
                  <a:ext cx="6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9" name="Rectangle 4221"/>
                <p:cNvSpPr>
                  <a:spLocks noChangeArrowheads="1"/>
                </p:cNvSpPr>
                <p:nvPr/>
              </p:nvSpPr>
              <p:spPr bwMode="auto">
                <a:xfrm>
                  <a:off x="2391" y="1725"/>
                  <a:ext cx="2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0" name="Rectangle 4222"/>
                <p:cNvSpPr>
                  <a:spLocks noChangeArrowheads="1"/>
                </p:cNvSpPr>
                <p:nvPr/>
              </p:nvSpPr>
              <p:spPr bwMode="auto">
                <a:xfrm>
                  <a:off x="2392" y="1725"/>
                  <a:ext cx="63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1" name="Rectangle 4223"/>
                <p:cNvSpPr>
                  <a:spLocks noChangeArrowheads="1"/>
                </p:cNvSpPr>
                <p:nvPr/>
              </p:nvSpPr>
              <p:spPr bwMode="auto">
                <a:xfrm>
                  <a:off x="2392" y="1725"/>
                  <a:ext cx="23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2" name="Rectangle 4224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60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3" name="Rectangle 4225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19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4" name="Rectangle 4226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59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5" name="Rectangle 4227"/>
                <p:cNvSpPr>
                  <a:spLocks noChangeArrowheads="1"/>
                </p:cNvSpPr>
                <p:nvPr/>
              </p:nvSpPr>
              <p:spPr bwMode="auto">
                <a:xfrm>
                  <a:off x="2394" y="1726"/>
                  <a:ext cx="16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6" name="Rectangle 4228"/>
                <p:cNvSpPr>
                  <a:spLocks noChangeArrowheads="1"/>
                </p:cNvSpPr>
                <p:nvPr/>
              </p:nvSpPr>
              <p:spPr bwMode="auto">
                <a:xfrm>
                  <a:off x="2396" y="1727"/>
                  <a:ext cx="55" cy="1"/>
                </a:xfrm>
                <a:prstGeom prst="rect">
                  <a:avLst/>
                </a:prstGeom>
                <a:solidFill>
                  <a:srgbClr val="F9AE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7" name="Rectangle 4229"/>
                <p:cNvSpPr>
                  <a:spLocks noChangeArrowheads="1"/>
                </p:cNvSpPr>
                <p:nvPr/>
              </p:nvSpPr>
              <p:spPr bwMode="auto">
                <a:xfrm>
                  <a:off x="2396" y="1727"/>
                  <a:ext cx="12" cy="1"/>
                </a:xfrm>
                <a:prstGeom prst="rect">
                  <a:avLst/>
                </a:prstGeom>
                <a:solidFill>
                  <a:srgbClr val="FBBC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3238" name="Rectangle 4230"/>
              <p:cNvSpPr>
                <a:spLocks noChangeArrowheads="1"/>
              </p:cNvSpPr>
              <p:nvPr/>
            </p:nvSpPr>
            <p:spPr bwMode="auto">
              <a:xfrm>
                <a:off x="4118" y="1923"/>
                <a:ext cx="51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39" name="Rectangle 4231"/>
              <p:cNvSpPr>
                <a:spLocks noChangeArrowheads="1"/>
              </p:cNvSpPr>
              <p:nvPr/>
            </p:nvSpPr>
            <p:spPr bwMode="auto">
              <a:xfrm>
                <a:off x="4118" y="1923"/>
                <a:ext cx="6" cy="1"/>
              </a:xfrm>
              <a:prstGeom prst="rect">
                <a:avLst/>
              </a:prstGeom>
              <a:solidFill>
                <a:srgbClr val="FBBC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0" name="Rectangle 4232"/>
              <p:cNvSpPr>
                <a:spLocks noChangeArrowheads="1"/>
              </p:cNvSpPr>
              <p:nvPr/>
            </p:nvSpPr>
            <p:spPr bwMode="auto">
              <a:xfrm>
                <a:off x="4119" y="1923"/>
                <a:ext cx="49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1" name="Rectangle 4233"/>
              <p:cNvSpPr>
                <a:spLocks noChangeArrowheads="1"/>
              </p:cNvSpPr>
              <p:nvPr/>
            </p:nvSpPr>
            <p:spPr bwMode="auto">
              <a:xfrm>
                <a:off x="4119" y="1923"/>
                <a:ext cx="1" cy="1"/>
              </a:xfrm>
              <a:prstGeom prst="rect">
                <a:avLst/>
              </a:prstGeom>
              <a:solidFill>
                <a:srgbClr val="FBBC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2" name="Rectangle 4234"/>
              <p:cNvSpPr>
                <a:spLocks noChangeArrowheads="1"/>
              </p:cNvSpPr>
              <p:nvPr/>
            </p:nvSpPr>
            <p:spPr bwMode="auto">
              <a:xfrm>
                <a:off x="4121" y="1924"/>
                <a:ext cx="45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3" name="Rectangle 4235"/>
              <p:cNvSpPr>
                <a:spLocks noChangeArrowheads="1"/>
              </p:cNvSpPr>
              <p:nvPr/>
            </p:nvSpPr>
            <p:spPr bwMode="auto">
              <a:xfrm>
                <a:off x="4123" y="1925"/>
                <a:ext cx="41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4" name="Rectangle 4236"/>
              <p:cNvSpPr>
                <a:spLocks noChangeArrowheads="1"/>
              </p:cNvSpPr>
              <p:nvPr/>
            </p:nvSpPr>
            <p:spPr bwMode="auto">
              <a:xfrm>
                <a:off x="4125" y="1925"/>
                <a:ext cx="37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5" name="Rectangle 4237"/>
              <p:cNvSpPr>
                <a:spLocks noChangeArrowheads="1"/>
              </p:cNvSpPr>
              <p:nvPr/>
            </p:nvSpPr>
            <p:spPr bwMode="auto">
              <a:xfrm>
                <a:off x="4126" y="1926"/>
                <a:ext cx="35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6" name="Rectangle 4238"/>
              <p:cNvSpPr>
                <a:spLocks noChangeArrowheads="1"/>
              </p:cNvSpPr>
              <p:nvPr/>
            </p:nvSpPr>
            <p:spPr bwMode="auto">
              <a:xfrm>
                <a:off x="4128" y="1926"/>
                <a:ext cx="31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47" name="Rectangle 4239"/>
              <p:cNvSpPr>
                <a:spLocks noChangeArrowheads="1"/>
              </p:cNvSpPr>
              <p:nvPr/>
            </p:nvSpPr>
            <p:spPr bwMode="auto">
              <a:xfrm>
                <a:off x="4134" y="1927"/>
                <a:ext cx="19" cy="1"/>
              </a:xfrm>
              <a:prstGeom prst="rect">
                <a:avLst/>
              </a:prstGeom>
              <a:solidFill>
                <a:srgbClr val="F9AE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3249" name="AutoShape 4241"/>
          <p:cNvSpPr>
            <a:spLocks noChangeArrowheads="1"/>
          </p:cNvSpPr>
          <p:nvPr/>
        </p:nvSpPr>
        <p:spPr bwMode="auto">
          <a:xfrm>
            <a:off x="1344613" y="4289425"/>
            <a:ext cx="3025775" cy="185578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7" name="Group 4308"/>
          <p:cNvGrpSpPr>
            <a:grpSpLocks/>
          </p:cNvGrpSpPr>
          <p:nvPr/>
        </p:nvGrpSpPr>
        <p:grpSpPr bwMode="auto">
          <a:xfrm>
            <a:off x="3562350" y="2076450"/>
            <a:ext cx="3457575" cy="1057275"/>
            <a:chOff x="2244" y="1320"/>
            <a:chExt cx="2178" cy="666"/>
          </a:xfrm>
        </p:grpSpPr>
        <p:sp>
          <p:nvSpPr>
            <p:cNvPr id="303285" name="Freeform 4277"/>
            <p:cNvSpPr>
              <a:spLocks/>
            </p:cNvSpPr>
            <p:nvPr/>
          </p:nvSpPr>
          <p:spPr bwMode="auto">
            <a:xfrm>
              <a:off x="2244" y="1320"/>
              <a:ext cx="2178" cy="662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2178" y="96"/>
                </a:cxn>
                <a:cxn ang="0">
                  <a:pos x="204" y="662"/>
                </a:cxn>
                <a:cxn ang="0">
                  <a:pos x="0" y="438"/>
                </a:cxn>
                <a:cxn ang="0">
                  <a:pos x="516" y="324"/>
                </a:cxn>
                <a:cxn ang="0">
                  <a:pos x="1974" y="0"/>
                </a:cxn>
              </a:cxnLst>
              <a:rect l="0" t="0" r="r" b="b"/>
              <a:pathLst>
                <a:path w="2178" h="662">
                  <a:moveTo>
                    <a:pt x="1974" y="0"/>
                  </a:moveTo>
                  <a:lnTo>
                    <a:pt x="2178" y="96"/>
                  </a:lnTo>
                  <a:lnTo>
                    <a:pt x="204" y="662"/>
                  </a:lnTo>
                  <a:lnTo>
                    <a:pt x="0" y="438"/>
                  </a:lnTo>
                  <a:lnTo>
                    <a:pt x="516" y="324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FFCC00"/>
            </a:solidFill>
            <a:ln w="25400" cap="flat" cmpd="sng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3314" name="Freeform 4306"/>
            <p:cNvSpPr>
              <a:spLocks/>
            </p:cNvSpPr>
            <p:nvPr/>
          </p:nvSpPr>
          <p:spPr bwMode="auto">
            <a:xfrm>
              <a:off x="2256" y="1422"/>
              <a:ext cx="2154" cy="564"/>
            </a:xfrm>
            <a:custGeom>
              <a:avLst/>
              <a:gdLst/>
              <a:ahLst/>
              <a:cxnLst>
                <a:cxn ang="0">
                  <a:pos x="2154" y="0"/>
                </a:cxn>
                <a:cxn ang="0">
                  <a:pos x="186" y="564"/>
                </a:cxn>
                <a:cxn ang="0">
                  <a:pos x="0" y="342"/>
                </a:cxn>
              </a:cxnLst>
              <a:rect l="0" t="0" r="r" b="b"/>
              <a:pathLst>
                <a:path w="2154" h="564">
                  <a:moveTo>
                    <a:pt x="2154" y="0"/>
                  </a:moveTo>
                  <a:lnTo>
                    <a:pt x="186" y="564"/>
                  </a:lnTo>
                  <a:lnTo>
                    <a:pt x="0" y="342"/>
                  </a:ln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303310" name="Picture 4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1593850"/>
            <a:ext cx="3213100" cy="13271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303319" name="Oval 4311"/>
          <p:cNvSpPr>
            <a:spLocks noChangeAspect="1" noChangeArrowheads="1"/>
          </p:cNvSpPr>
          <p:nvPr/>
        </p:nvSpPr>
        <p:spPr bwMode="auto">
          <a:xfrm rot="-657615">
            <a:off x="2860675" y="2809875"/>
            <a:ext cx="227013" cy="107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8" name="Group 4307"/>
          <p:cNvGrpSpPr>
            <a:grpSpLocks/>
          </p:cNvGrpSpPr>
          <p:nvPr/>
        </p:nvGrpSpPr>
        <p:grpSpPr bwMode="auto">
          <a:xfrm>
            <a:off x="2682875" y="1189038"/>
            <a:ext cx="4811713" cy="1479550"/>
            <a:chOff x="1690" y="761"/>
            <a:chExt cx="3031" cy="932"/>
          </a:xfrm>
        </p:grpSpPr>
        <p:sp>
          <p:nvSpPr>
            <p:cNvPr id="303284" name="Freeform 4276"/>
            <p:cNvSpPr>
              <a:spLocks/>
            </p:cNvSpPr>
            <p:nvPr/>
          </p:nvSpPr>
          <p:spPr bwMode="auto">
            <a:xfrm>
              <a:off x="1690" y="761"/>
              <a:ext cx="3031" cy="926"/>
            </a:xfrm>
            <a:custGeom>
              <a:avLst/>
              <a:gdLst/>
              <a:ahLst/>
              <a:cxnLst>
                <a:cxn ang="0">
                  <a:pos x="2380" y="189"/>
                </a:cxn>
                <a:cxn ang="0">
                  <a:pos x="2729" y="388"/>
                </a:cxn>
                <a:cxn ang="0">
                  <a:pos x="708" y="869"/>
                </a:cxn>
                <a:cxn ang="0">
                  <a:pos x="453" y="624"/>
                </a:cxn>
                <a:cxn ang="0">
                  <a:pos x="2380" y="189"/>
                </a:cxn>
              </a:cxnLst>
              <a:rect l="0" t="0" r="r" b="b"/>
              <a:pathLst>
                <a:path w="3031" h="926">
                  <a:moveTo>
                    <a:pt x="2380" y="189"/>
                  </a:moveTo>
                  <a:cubicBezTo>
                    <a:pt x="2871" y="473"/>
                    <a:pt x="2049" y="0"/>
                    <a:pt x="2729" y="388"/>
                  </a:cubicBezTo>
                  <a:cubicBezTo>
                    <a:pt x="472" y="926"/>
                    <a:pt x="3031" y="312"/>
                    <a:pt x="708" y="869"/>
                  </a:cubicBezTo>
                  <a:cubicBezTo>
                    <a:pt x="284" y="454"/>
                    <a:pt x="642" y="804"/>
                    <a:pt x="453" y="624"/>
                  </a:cubicBezTo>
                  <a:cubicBezTo>
                    <a:pt x="2852" y="85"/>
                    <a:pt x="0" y="718"/>
                    <a:pt x="2380" y="189"/>
                  </a:cubicBezTo>
                  <a:close/>
                </a:path>
              </a:pathLst>
            </a:custGeom>
            <a:solidFill>
              <a:srgbClr val="FFCC00"/>
            </a:solidFill>
            <a:ln w="25400" cap="flat" cmpd="sng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3313" name="Freeform 4305"/>
            <p:cNvSpPr>
              <a:spLocks/>
            </p:cNvSpPr>
            <p:nvPr/>
          </p:nvSpPr>
          <p:spPr bwMode="auto">
            <a:xfrm>
              <a:off x="1974" y="1079"/>
              <a:ext cx="2747" cy="614"/>
            </a:xfrm>
            <a:custGeom>
              <a:avLst/>
              <a:gdLst/>
              <a:ahLst/>
              <a:cxnLst>
                <a:cxn ang="0">
                  <a:pos x="2445" y="76"/>
                </a:cxn>
                <a:cxn ang="0">
                  <a:pos x="424" y="557"/>
                </a:cxn>
                <a:cxn ang="0">
                  <a:pos x="169" y="312"/>
                </a:cxn>
              </a:cxnLst>
              <a:rect l="0" t="0" r="r" b="b"/>
              <a:pathLst>
                <a:path w="2747" h="614">
                  <a:moveTo>
                    <a:pt x="2445" y="76"/>
                  </a:moveTo>
                  <a:cubicBezTo>
                    <a:pt x="188" y="614"/>
                    <a:pt x="2747" y="0"/>
                    <a:pt x="424" y="557"/>
                  </a:cubicBezTo>
                  <a:cubicBezTo>
                    <a:pt x="0" y="142"/>
                    <a:pt x="358" y="492"/>
                    <a:pt x="169" y="312"/>
                  </a:cubicBezTo>
                </a:path>
              </a:pathLst>
            </a:custGeom>
            <a:noFill/>
            <a:ln w="38100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03323" name="Oval 4315"/>
          <p:cNvSpPr>
            <a:spLocks noChangeAspect="1" noChangeArrowheads="1"/>
          </p:cNvSpPr>
          <p:nvPr/>
        </p:nvSpPr>
        <p:spPr bwMode="auto">
          <a:xfrm rot="-657615">
            <a:off x="4397375" y="2441575"/>
            <a:ext cx="227013" cy="107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9" name="Group 4313"/>
          <p:cNvGrpSpPr>
            <a:grpSpLocks/>
          </p:cNvGrpSpPr>
          <p:nvPr/>
        </p:nvGrpSpPr>
        <p:grpSpPr bwMode="auto">
          <a:xfrm>
            <a:off x="3035300" y="977900"/>
            <a:ext cx="2679700" cy="1371600"/>
            <a:chOff x="2320" y="440"/>
            <a:chExt cx="1688" cy="864"/>
          </a:xfrm>
        </p:grpSpPr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2659" y="693"/>
              <a:ext cx="109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</a:rPr>
                <a:t>rf pulse</a:t>
              </a:r>
            </a:p>
          </p:txBody>
        </p:sp>
        <p:sp>
          <p:nvSpPr>
            <p:cNvPr id="303320" name="AutoShape 4312"/>
            <p:cNvSpPr>
              <a:spLocks noChangeArrowheads="1"/>
            </p:cNvSpPr>
            <p:nvPr/>
          </p:nvSpPr>
          <p:spPr bwMode="auto">
            <a:xfrm>
              <a:off x="2320" y="440"/>
              <a:ext cx="1688" cy="864"/>
            </a:xfrm>
            <a:prstGeom prst="irregularSeal1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" name="Group 4316"/>
          <p:cNvGrpSpPr>
            <a:grpSpLocks/>
          </p:cNvGrpSpPr>
          <p:nvPr/>
        </p:nvGrpSpPr>
        <p:grpSpPr bwMode="auto">
          <a:xfrm>
            <a:off x="5400675" y="885825"/>
            <a:ext cx="449263" cy="1069975"/>
            <a:chOff x="3402" y="558"/>
            <a:chExt cx="283" cy="674"/>
          </a:xfrm>
        </p:grpSpPr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 flipV="1">
              <a:off x="3402" y="774"/>
              <a:ext cx="0" cy="45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4783" name="Text Box 47"/>
            <p:cNvSpPr txBox="1">
              <a:spLocks noChangeArrowheads="1"/>
            </p:cNvSpPr>
            <p:nvPr/>
          </p:nvSpPr>
          <p:spPr bwMode="auto">
            <a:xfrm>
              <a:off x="3428" y="558"/>
              <a:ext cx="257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B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44782" name="Line 46"/>
          <p:cNvSpPr>
            <a:spLocks noChangeShapeType="1"/>
          </p:cNvSpPr>
          <p:nvPr/>
        </p:nvSpPr>
        <p:spPr bwMode="auto">
          <a:xfrm>
            <a:off x="5400675" y="2227263"/>
            <a:ext cx="0" cy="279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3328" name="Line 4320"/>
          <p:cNvSpPr>
            <a:spLocks noChangeShapeType="1"/>
          </p:cNvSpPr>
          <p:nvPr/>
        </p:nvSpPr>
        <p:spPr bwMode="auto">
          <a:xfrm flipV="1">
            <a:off x="6046788" y="1254125"/>
            <a:ext cx="0" cy="485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3329" name="Line 4321"/>
          <p:cNvSpPr>
            <a:spLocks noChangeShapeType="1"/>
          </p:cNvSpPr>
          <p:nvPr/>
        </p:nvSpPr>
        <p:spPr bwMode="auto">
          <a:xfrm flipV="1">
            <a:off x="6046788" y="2536825"/>
            <a:ext cx="0" cy="250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lg" len="lg"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3330" name="Text Box 4322"/>
          <p:cNvSpPr txBox="1">
            <a:spLocks noChangeArrowheads="1"/>
          </p:cNvSpPr>
          <p:nvPr/>
        </p:nvSpPr>
        <p:spPr bwMode="auto">
          <a:xfrm>
            <a:off x="5851525" y="831850"/>
            <a:ext cx="619080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HV+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3331" name="Text Box 4323"/>
          <p:cNvSpPr txBox="1">
            <a:spLocks noChangeArrowheads="1"/>
          </p:cNvSpPr>
          <p:nvPr/>
        </p:nvSpPr>
        <p:spPr bwMode="auto">
          <a:xfrm>
            <a:off x="6118225" y="2613025"/>
            <a:ext cx="569387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HV-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856" name="Rectangle 2855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 descr="D:\Mike\Work\Talks\CommonResources\TOFPuls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54" y="3429000"/>
            <a:ext cx="4643446" cy="3224615"/>
          </a:xfrm>
          <a:prstGeom prst="rect">
            <a:avLst/>
          </a:prstGeom>
          <a:noFill/>
        </p:spPr>
      </p:pic>
      <p:pic>
        <p:nvPicPr>
          <p:cNvPr id="4100" name="Picture 4" descr="D:\Mike\Work\Talks\CommonResources\TOFPuls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429000"/>
            <a:ext cx="4643438" cy="3224610"/>
          </a:xfrm>
          <a:prstGeom prst="rect">
            <a:avLst/>
          </a:prstGeom>
          <a:noFill/>
        </p:spPr>
      </p:pic>
      <p:pic>
        <p:nvPicPr>
          <p:cNvPr id="2861" name="Picture 2860" descr="Beautiful interference pl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0835" y="3500438"/>
            <a:ext cx="4733165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1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033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4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72778 -0.240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85 L 0.1625 -0.05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0.5665 -0.1907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0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0" fill="hold"/>
                                        <p:tgtEl>
                                          <p:spTgt spid="3033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3" presetClass="pat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74306 -0.25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0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4" grpId="0"/>
      <p:bldP spid="303250" grpId="0"/>
      <p:bldP spid="244781" grpId="0" animBg="1"/>
      <p:bldP spid="303319" grpId="0" animBg="1"/>
      <p:bldP spid="303319" grpId="1" animBg="1"/>
      <p:bldP spid="303319" grpId="2" animBg="1"/>
      <p:bldP spid="303319" grpId="3" animBg="1"/>
      <p:bldP spid="303319" grpId="4" animBg="1"/>
      <p:bldP spid="303319" grpId="5" animBg="1"/>
      <p:bldP spid="303319" grpId="6" animBg="1"/>
      <p:bldP spid="303319" grpId="7" animBg="1"/>
      <p:bldP spid="303319" grpId="8" animBg="1"/>
      <p:bldP spid="303319" grpId="9" animBg="1"/>
      <p:bldP spid="303323" grpId="0" animBg="1"/>
      <p:bldP spid="303323" grpId="1" animBg="1"/>
      <p:bldP spid="2447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063" y="3416322"/>
            <a:ext cx="32400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4533900" y="3060722"/>
            <a:ext cx="0" cy="2397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30675" y="2743222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Counts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8763" y="4327547"/>
            <a:ext cx="908050" cy="1738312"/>
            <a:chOff x="2587" y="2107"/>
            <a:chExt cx="572" cy="1095"/>
          </a:xfrm>
        </p:grpSpPr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3069" y="2107"/>
              <a:ext cx="90" cy="9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587" y="2914"/>
              <a:ext cx="568" cy="288"/>
              <a:chOff x="2539" y="2954"/>
              <a:chExt cx="568" cy="288"/>
            </a:xfrm>
          </p:grpSpPr>
          <p:sp>
            <p:nvSpPr>
              <p:cNvPr id="38920" name="Line 8"/>
              <p:cNvSpPr>
                <a:spLocks noChangeShapeType="1"/>
              </p:cNvSpPr>
              <p:nvPr/>
            </p:nvSpPr>
            <p:spPr bwMode="auto">
              <a:xfrm>
                <a:off x="2539" y="3212"/>
                <a:ext cx="56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8921" name="Text Box 9"/>
              <p:cNvSpPr txBox="1">
                <a:spLocks noChangeArrowheads="1"/>
              </p:cNvSpPr>
              <p:nvPr/>
            </p:nvSpPr>
            <p:spPr bwMode="auto">
              <a:xfrm>
                <a:off x="2713" y="295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094163" y="4556147"/>
            <a:ext cx="942975" cy="1928812"/>
            <a:chOff x="2603" y="2251"/>
            <a:chExt cx="594" cy="1215"/>
          </a:xfrm>
        </p:grpSpPr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3107" y="2251"/>
              <a:ext cx="90" cy="9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603" y="3178"/>
              <a:ext cx="568" cy="288"/>
              <a:chOff x="2619" y="3338"/>
              <a:chExt cx="568" cy="288"/>
            </a:xfrm>
          </p:grpSpPr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>
                <a:off x="2619" y="3580"/>
                <a:ext cx="56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8926" name="Text Box 14"/>
              <p:cNvSpPr txBox="1">
                <a:spLocks noChangeArrowheads="1"/>
              </p:cNvSpPr>
              <p:nvPr/>
            </p:nvSpPr>
            <p:spPr bwMode="auto">
              <a:xfrm>
                <a:off x="2745" y="333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008000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90975" y="4098947"/>
            <a:ext cx="927100" cy="2401887"/>
            <a:chOff x="2538" y="1963"/>
            <a:chExt cx="584" cy="1513"/>
          </a:xfrm>
        </p:grpSpPr>
        <p:sp>
          <p:nvSpPr>
            <p:cNvPr id="38928" name="Oval 16"/>
            <p:cNvSpPr>
              <a:spLocks noChangeArrowheads="1"/>
            </p:cNvSpPr>
            <p:nvPr/>
          </p:nvSpPr>
          <p:spPr bwMode="auto">
            <a:xfrm>
              <a:off x="3032" y="1963"/>
              <a:ext cx="90" cy="90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538" y="3188"/>
              <a:ext cx="568" cy="288"/>
              <a:chOff x="2522" y="3660"/>
              <a:chExt cx="568" cy="288"/>
            </a:xfrm>
          </p:grpSpPr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 rot="-10800000">
                <a:off x="2522" y="3902"/>
                <a:ext cx="56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8931" name="Text Box 19"/>
              <p:cNvSpPr txBox="1">
                <a:spLocks noChangeArrowheads="1"/>
              </p:cNvSpPr>
              <p:nvPr/>
            </p:nvSpPr>
            <p:spPr bwMode="auto">
              <a:xfrm>
                <a:off x="2712" y="366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>
                    <a:solidFill>
                      <a:srgbClr val="008000"/>
                    </a:solidFill>
                  </a:rPr>
                  <a:t>E</a:t>
                </a:r>
              </a:p>
            </p:txBody>
          </p:sp>
        </p:grpSp>
      </p:grp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63588" y="223838"/>
            <a:ext cx="74996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99"/>
                </a:solidFill>
              </a:rPr>
              <a:t>Measuring the </a:t>
            </a:r>
            <a:r>
              <a:rPr lang="en-GB" sz="3200" dirty="0" err="1">
                <a:solidFill>
                  <a:srgbClr val="000099"/>
                </a:solidFill>
              </a:rPr>
              <a:t>edm</a:t>
            </a:r>
            <a:r>
              <a:rPr lang="en-GB" sz="3200" dirty="0">
                <a:solidFill>
                  <a:srgbClr val="000099"/>
                </a:solidFill>
              </a:rPr>
              <a:t> with </a:t>
            </a:r>
            <a:r>
              <a:rPr lang="en-GB" sz="3200" dirty="0" smtClean="0">
                <a:solidFill>
                  <a:srgbClr val="000099"/>
                </a:solidFill>
              </a:rPr>
              <a:t>the </a:t>
            </a:r>
            <a:r>
              <a:rPr lang="en-GB" sz="3200" dirty="0">
                <a:solidFill>
                  <a:srgbClr val="000099"/>
                </a:solidFill>
              </a:rPr>
              <a:t>interferometer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2884" y="1300764"/>
            <a:ext cx="712201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Signal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cos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sz="2800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/2] = cos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en-GB" sz="28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8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 – d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800" baseline="-25000" dirty="0" err="1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) T / </a:t>
            </a:r>
            <a:r>
              <a:rPr lang="az-Cyrl-AZ" sz="2800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2571736" y="0"/>
            <a:ext cx="49525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>
                <a:solidFill>
                  <a:srgbClr val="3333CC"/>
                </a:solidFill>
              </a:rPr>
              <a:t>Modulate everything</a:t>
            </a:r>
          </a:p>
        </p:txBody>
      </p:sp>
      <p:grpSp>
        <p:nvGrpSpPr>
          <p:cNvPr id="2" name="Group 71"/>
          <p:cNvGrpSpPr/>
          <p:nvPr/>
        </p:nvGrpSpPr>
        <p:grpSpPr>
          <a:xfrm>
            <a:off x="1901759" y="1479414"/>
            <a:ext cx="2428941" cy="188156"/>
            <a:chOff x="1901759" y="1552374"/>
            <a:chExt cx="2428941" cy="188156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4" name="Group 30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20" name="Straight Connector 19"/>
              <p:cNvCxnSpPr>
                <a:endCxn id="24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24" name="Oval 23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309816" y="1332686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3333CC"/>
                </a:solidFill>
              </a:rPr>
              <a:t>±E</a:t>
            </a:r>
            <a:endParaRPr lang="en-US" sz="2000">
              <a:solidFill>
                <a:srgbClr val="3333CC"/>
              </a:solidFill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1901759" y="1722605"/>
            <a:ext cx="2428941" cy="188156"/>
            <a:chOff x="1901759" y="1552374"/>
            <a:chExt cx="2428941" cy="188156"/>
          </a:xfrm>
        </p:grpSpPr>
        <p:cxnSp>
          <p:nvCxnSpPr>
            <p:cNvPr id="74" name="Straight Connector 73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6" name="Group 74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77" name="Straight Connector 76"/>
              <p:cNvCxnSpPr>
                <a:endCxn id="78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78" name="Oval 77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" name="Group 79"/>
          <p:cNvGrpSpPr/>
          <p:nvPr/>
        </p:nvGrpSpPr>
        <p:grpSpPr>
          <a:xfrm>
            <a:off x="1901759" y="1960933"/>
            <a:ext cx="2428941" cy="188156"/>
            <a:chOff x="1901759" y="1552374"/>
            <a:chExt cx="2428941" cy="188156"/>
          </a:xfrm>
        </p:grpSpPr>
        <p:cxnSp>
          <p:nvCxnSpPr>
            <p:cNvPr id="81" name="Straight Connector 80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8" name="Group 81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84" name="Straight Connector 83"/>
              <p:cNvCxnSpPr>
                <a:endCxn id="85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86"/>
          <p:cNvGrpSpPr/>
          <p:nvPr/>
        </p:nvGrpSpPr>
        <p:grpSpPr>
          <a:xfrm>
            <a:off x="1901759" y="2204124"/>
            <a:ext cx="2428941" cy="188156"/>
            <a:chOff x="1901759" y="1552374"/>
            <a:chExt cx="2428941" cy="188156"/>
          </a:xfrm>
        </p:grpSpPr>
        <p:cxnSp>
          <p:nvCxnSpPr>
            <p:cNvPr id="88" name="Straight Connector 87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0" name="Group 88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90" name="Oval 89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91" name="Straight Connector 90"/>
              <p:cNvCxnSpPr>
                <a:endCxn id="92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92" name="Oval 91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1" name="Group 93"/>
          <p:cNvGrpSpPr/>
          <p:nvPr/>
        </p:nvGrpSpPr>
        <p:grpSpPr>
          <a:xfrm>
            <a:off x="1901759" y="2442452"/>
            <a:ext cx="2428941" cy="188156"/>
            <a:chOff x="1901759" y="1552374"/>
            <a:chExt cx="2428941" cy="188156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2" name="Group 95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97" name="Oval 96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98" name="Straight Connector 97"/>
              <p:cNvCxnSpPr>
                <a:endCxn id="99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99" name="Oval 98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3" name="Group 100"/>
          <p:cNvGrpSpPr/>
          <p:nvPr/>
        </p:nvGrpSpPr>
        <p:grpSpPr>
          <a:xfrm>
            <a:off x="1901759" y="2685643"/>
            <a:ext cx="2428941" cy="188156"/>
            <a:chOff x="1901759" y="1552374"/>
            <a:chExt cx="2428941" cy="188156"/>
          </a:xfrm>
        </p:grpSpPr>
        <p:cxnSp>
          <p:nvCxnSpPr>
            <p:cNvPr id="102" name="Straight Connector 101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4" name="Group 102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05" name="Straight Connector 104"/>
              <p:cNvCxnSpPr>
                <a:endCxn id="106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06" name="Oval 105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07"/>
          <p:cNvGrpSpPr/>
          <p:nvPr/>
        </p:nvGrpSpPr>
        <p:grpSpPr>
          <a:xfrm>
            <a:off x="1901759" y="2923971"/>
            <a:ext cx="2428941" cy="188156"/>
            <a:chOff x="1901759" y="1552374"/>
            <a:chExt cx="2428941" cy="188156"/>
          </a:xfrm>
        </p:grpSpPr>
        <p:cxnSp>
          <p:nvCxnSpPr>
            <p:cNvPr id="109" name="Straight Connector 108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6" name="Group 109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12" name="Straight Connector 111"/>
              <p:cNvCxnSpPr>
                <a:endCxn id="113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13" name="Oval 112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9" name="Group 114"/>
          <p:cNvGrpSpPr/>
          <p:nvPr/>
        </p:nvGrpSpPr>
        <p:grpSpPr>
          <a:xfrm>
            <a:off x="1901759" y="3167162"/>
            <a:ext cx="2428941" cy="188156"/>
            <a:chOff x="1901759" y="1552374"/>
            <a:chExt cx="2428941" cy="188156"/>
          </a:xfrm>
        </p:grpSpPr>
        <p:cxnSp>
          <p:nvCxnSpPr>
            <p:cNvPr id="116" name="Straight Connector 115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21" name="Group 116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19" name="Straight Connector 118"/>
              <p:cNvCxnSpPr>
                <a:endCxn id="120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20" name="Oval 119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2" name="Group 121"/>
          <p:cNvGrpSpPr/>
          <p:nvPr/>
        </p:nvGrpSpPr>
        <p:grpSpPr>
          <a:xfrm>
            <a:off x="1901759" y="3420082"/>
            <a:ext cx="2428941" cy="188156"/>
            <a:chOff x="1901759" y="1552374"/>
            <a:chExt cx="2428941" cy="188156"/>
          </a:xfrm>
        </p:grpSpPr>
        <p:cxnSp>
          <p:nvCxnSpPr>
            <p:cNvPr id="123" name="Straight Connector 122"/>
            <p:cNvCxnSpPr/>
            <p:nvPr/>
          </p:nvCxnSpPr>
          <p:spPr bwMode="auto">
            <a:xfrm rot="10800000">
              <a:off x="2387600" y="1643050"/>
              <a:ext cx="1943100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23" name="Group 123"/>
            <p:cNvGrpSpPr/>
            <p:nvPr/>
          </p:nvGrpSpPr>
          <p:grpSpPr>
            <a:xfrm>
              <a:off x="1901759" y="1552374"/>
              <a:ext cx="489625" cy="188156"/>
              <a:chOff x="1901759" y="1552374"/>
              <a:chExt cx="489625" cy="188156"/>
            </a:xfrm>
          </p:grpSpPr>
          <p:sp>
            <p:nvSpPr>
              <p:cNvPr id="125" name="Oval 124"/>
              <p:cNvSpPr/>
              <p:nvPr/>
            </p:nvSpPr>
            <p:spPr bwMode="auto">
              <a:xfrm>
                <a:off x="2315184" y="1605876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26" name="Straight Connector 125"/>
              <p:cNvCxnSpPr>
                <a:endCxn id="127" idx="6"/>
              </p:cNvCxnSpPr>
              <p:nvPr/>
            </p:nvCxnSpPr>
            <p:spPr bwMode="auto">
              <a:xfrm rot="10800000">
                <a:off x="1977960" y="1590474"/>
                <a:ext cx="337226" cy="486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27" name="Oval 126"/>
              <p:cNvSpPr/>
              <p:nvPr/>
            </p:nvSpPr>
            <p:spPr bwMode="auto">
              <a:xfrm>
                <a:off x="1901760" y="155237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1901759" y="166433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29" name="TextBox 128"/>
          <p:cNvSpPr txBox="1"/>
          <p:nvPr/>
        </p:nvSpPr>
        <p:spPr>
          <a:xfrm>
            <a:off x="642549" y="157982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</a:rPr>
              <a:t>±B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49180" y="181459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3333CC"/>
                </a:solidFill>
              </a:rPr>
              <a:t>±</a:t>
            </a:r>
            <a:r>
              <a:rPr lang="en-GB" sz="2000">
                <a:solidFill>
                  <a:srgbClr val="3333CC"/>
                </a:solidFill>
                <a:sym typeface="Symbol"/>
              </a:rPr>
              <a:t></a:t>
            </a:r>
            <a:r>
              <a:rPr lang="en-GB" sz="2000">
                <a:solidFill>
                  <a:srgbClr val="3333CC"/>
                </a:solidFill>
              </a:rPr>
              <a:t>B</a:t>
            </a:r>
            <a:endParaRPr lang="en-US" sz="2000">
              <a:solidFill>
                <a:srgbClr val="3333CC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37967" y="2296512"/>
            <a:ext cx="848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</a:rPr>
              <a:t>±</a:t>
            </a:r>
            <a:r>
              <a:rPr lang="en-GB" sz="2000" dirty="0">
                <a:solidFill>
                  <a:srgbClr val="3333CC"/>
                </a:solidFill>
                <a:sym typeface="Symbol"/>
              </a:rPr>
              <a:t>rf2f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1267" y="209880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3333CC"/>
                </a:solidFill>
              </a:rPr>
              <a:t>±rf1f</a:t>
            </a:r>
            <a:endParaRPr lang="en-US" sz="2000">
              <a:solidFill>
                <a:srgbClr val="3333CC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37967" y="2790782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</a:rPr>
              <a:t>±</a:t>
            </a:r>
            <a:r>
              <a:rPr lang="en-GB" sz="2000" dirty="0">
                <a:solidFill>
                  <a:srgbClr val="3333CC"/>
                </a:solidFill>
                <a:sym typeface="Symbol"/>
              </a:rPr>
              <a:t>rf2a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1267" y="2568361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3333CC"/>
                </a:solidFill>
              </a:rPr>
              <a:t>±rf1a</a:t>
            </a:r>
            <a:endParaRPr lang="en-US" sz="2000">
              <a:solidFill>
                <a:srgbClr val="3333CC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5541" y="3322123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</a:rPr>
              <a:t>±</a:t>
            </a:r>
            <a:r>
              <a:rPr lang="en-GB" sz="2000" dirty="0">
                <a:solidFill>
                  <a:srgbClr val="3333CC"/>
                </a:solidFill>
                <a:sym typeface="Symbol"/>
              </a:rPr>
              <a:t>laser f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1267" y="3074988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3333CC"/>
                </a:solidFill>
              </a:rPr>
              <a:t>±rf</a:t>
            </a:r>
            <a:r>
              <a:rPr lang="en-GB" sz="2000">
                <a:solidFill>
                  <a:srgbClr val="3333CC"/>
                </a:solidFill>
                <a:sym typeface="Symbol"/>
              </a:rPr>
              <a:t></a:t>
            </a:r>
            <a:endParaRPr lang="en-US" sz="2000">
              <a:solidFill>
                <a:srgbClr val="3333C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765997" y="1977083"/>
            <a:ext cx="203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3333CC"/>
                </a:solidFill>
              </a:rPr>
              <a:t>spin </a:t>
            </a:r>
            <a:endParaRPr lang="en-GB" sz="2400" dirty="0">
              <a:solidFill>
                <a:srgbClr val="3333CC"/>
              </a:solidFill>
            </a:endParaRPr>
          </a:p>
          <a:p>
            <a:pPr algn="ctr"/>
            <a:r>
              <a:rPr lang="en-GB" sz="2400" dirty="0">
                <a:solidFill>
                  <a:srgbClr val="3333CC"/>
                </a:solidFill>
              </a:rPr>
              <a:t>interferometer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312509" y="1346886"/>
            <a:ext cx="2965621" cy="23354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white"/>
              </a:solidFill>
              <a:latin typeface="Comic Sans MS" pitchFamily="66" charset="0"/>
            </a:endParaRPr>
          </a:p>
        </p:txBody>
      </p:sp>
      <p:cxnSp>
        <p:nvCxnSpPr>
          <p:cNvPr id="140" name="Straight Connector 139"/>
          <p:cNvCxnSpPr/>
          <p:nvPr/>
        </p:nvCxnSpPr>
        <p:spPr bwMode="auto">
          <a:xfrm rot="10800000">
            <a:off x="7293235" y="2529580"/>
            <a:ext cx="886937" cy="1591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2" name="Oval 141"/>
          <p:cNvSpPr/>
          <p:nvPr/>
        </p:nvSpPr>
        <p:spPr bwMode="auto">
          <a:xfrm>
            <a:off x="8184641" y="2504761"/>
            <a:ext cx="76200" cy="762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834181" y="264250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</a:rPr>
              <a:t>Signal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286116" y="3929066"/>
            <a:ext cx="2784865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3333CC"/>
                </a:solidFill>
              </a:rPr>
              <a:t>9 switches: </a:t>
            </a:r>
          </a:p>
          <a:p>
            <a:endParaRPr lang="en-GB" sz="2000">
              <a:solidFill>
                <a:srgbClr val="3333CC"/>
              </a:solidFill>
            </a:endParaRPr>
          </a:p>
          <a:p>
            <a:r>
              <a:rPr lang="en-GB" sz="2000">
                <a:solidFill>
                  <a:srgbClr val="3333CC"/>
                </a:solidFill>
              </a:rPr>
              <a:t>512 possible correlations</a:t>
            </a:r>
            <a:endParaRPr lang="en-US" sz="2000">
              <a:solidFill>
                <a:srgbClr val="3333CC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87624" y="5373216"/>
            <a:ext cx="59207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3333CC"/>
                </a:solidFill>
              </a:rPr>
              <a:t> The </a:t>
            </a:r>
            <a:r>
              <a:rPr lang="en-GB" sz="2000" dirty="0" smtClean="0">
                <a:solidFill>
                  <a:srgbClr val="3333CC"/>
                </a:solidFill>
              </a:rPr>
              <a:t>EDM </a:t>
            </a:r>
            <a:r>
              <a:rPr lang="en-GB" sz="2000" dirty="0">
                <a:solidFill>
                  <a:srgbClr val="3333CC"/>
                </a:solidFill>
              </a:rPr>
              <a:t>is the signal correlated with the sign of E.B 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3333CC"/>
                </a:solidFill>
              </a:rPr>
              <a:t> We study all the other 511 correlations in detail</a:t>
            </a:r>
          </a:p>
        </p:txBody>
      </p:sp>
    </p:spTree>
    <p:extLst>
      <p:ext uri="{BB962C8B-B14F-4D97-AF65-F5344CB8AC3E}">
        <p14:creationId xmlns:p14="http://schemas.microsoft.com/office/powerpoint/2010/main" val="1892782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97477" y="785080"/>
            <a:ext cx="3743234" cy="2705954"/>
            <a:chOff x="841420" y="1660849"/>
            <a:chExt cx="3743234" cy="27059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37255" y="1736501"/>
              <a:ext cx="2071353" cy="2630302"/>
              <a:chOff x="1337255" y="1736501"/>
              <a:chExt cx="2071353" cy="2630302"/>
            </a:xfrm>
          </p:grpSpPr>
          <p:sp>
            <p:nvSpPr>
              <p:cNvPr id="4" name="Line 13"/>
              <p:cNvSpPr>
                <a:spLocks noChangeShapeType="1"/>
              </p:cNvSpPr>
              <p:nvPr/>
            </p:nvSpPr>
            <p:spPr bwMode="auto">
              <a:xfrm>
                <a:off x="2157748" y="4168091"/>
                <a:ext cx="122724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Line 13"/>
              <p:cNvSpPr>
                <a:spLocks noChangeShapeType="1"/>
              </p:cNvSpPr>
              <p:nvPr/>
            </p:nvSpPr>
            <p:spPr bwMode="auto">
              <a:xfrm>
                <a:off x="2157748" y="1950779"/>
                <a:ext cx="122724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181359" y="2154694"/>
                <a:ext cx="122724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1808293" y="3162161"/>
                <a:ext cx="1997020" cy="15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337255" y="3966693"/>
                <a:ext cx="72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 = 0</a:t>
                </a:r>
                <a:endPara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37255" y="1736501"/>
                <a:ext cx="72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 = 1</a:t>
                </a:r>
                <a:endPara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40169" y="2923503"/>
                <a:ext cx="354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rf</a:t>
                </a:r>
                <a:endParaRPr lang="en-GB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41420" y="1660849"/>
              <a:ext cx="382073" cy="2576513"/>
              <a:chOff x="841420" y="1660849"/>
              <a:chExt cx="382073" cy="2576513"/>
            </a:xfrm>
          </p:grpSpPr>
          <p:sp>
            <p:nvSpPr>
              <p:cNvPr id="30" name="AutoShape 29"/>
              <p:cNvSpPr>
                <a:spLocks noChangeArrowheads="1"/>
              </p:cNvSpPr>
              <p:nvPr/>
            </p:nvSpPr>
            <p:spPr bwMode="auto">
              <a:xfrm>
                <a:off x="841420" y="1660849"/>
                <a:ext cx="304800" cy="2576513"/>
              </a:xfrm>
              <a:prstGeom prst="upArrow">
                <a:avLst>
                  <a:gd name="adj1" fmla="val 50000"/>
                  <a:gd name="adj2" fmla="val 211328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0006" y="1944710"/>
                <a:ext cx="3734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E</a:t>
                </a:r>
                <a:endParaRPr lang="en-GB" sz="20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16200000">
              <a:off x="3232598" y="2691684"/>
              <a:ext cx="19962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Stark-shifted hyperfine interval</a:t>
              </a:r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3554569" y="1957589"/>
              <a:ext cx="206062" cy="2228045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09048" y="1272860"/>
            <a:ext cx="3745592" cy="2218174"/>
            <a:chOff x="5398408" y="2148629"/>
            <a:chExt cx="3745592" cy="2218174"/>
          </a:xfrm>
        </p:grpSpPr>
        <p:grpSp>
          <p:nvGrpSpPr>
            <p:cNvPr id="22" name="Group 21"/>
            <p:cNvGrpSpPr/>
            <p:nvPr/>
          </p:nvGrpSpPr>
          <p:grpSpPr>
            <a:xfrm>
              <a:off x="5997272" y="2148629"/>
              <a:ext cx="2071353" cy="2218174"/>
              <a:chOff x="1337255" y="2148629"/>
              <a:chExt cx="2071353" cy="221817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2157748" y="4168091"/>
                <a:ext cx="122724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2157748" y="2362907"/>
                <a:ext cx="122724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181359" y="2154694"/>
                <a:ext cx="122724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5400000" flipH="1" flipV="1">
                <a:off x="1808293" y="3162161"/>
                <a:ext cx="1997020" cy="15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337255" y="3966693"/>
                <a:ext cx="72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 = 0</a:t>
                </a:r>
                <a:endPara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37255" y="2148629"/>
                <a:ext cx="72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 = 1</a:t>
                </a:r>
                <a:endPara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40169" y="2923503"/>
                <a:ext cx="354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rf</a:t>
                </a:r>
                <a:endParaRPr lang="en-GB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>
              <a:off x="5398408" y="2176529"/>
              <a:ext cx="382073" cy="1775351"/>
              <a:chOff x="841420" y="1660849"/>
              <a:chExt cx="382073" cy="2576513"/>
            </a:xfrm>
          </p:grpSpPr>
          <p:sp>
            <p:nvSpPr>
              <p:cNvPr id="34" name="AutoShape 29"/>
              <p:cNvSpPr>
                <a:spLocks noChangeArrowheads="1"/>
              </p:cNvSpPr>
              <p:nvPr/>
            </p:nvSpPr>
            <p:spPr bwMode="auto">
              <a:xfrm>
                <a:off x="841420" y="1660849"/>
                <a:ext cx="304800" cy="2576513"/>
              </a:xfrm>
              <a:prstGeom prst="upArrow">
                <a:avLst>
                  <a:gd name="adj1" fmla="val 50000"/>
                  <a:gd name="adj2" fmla="val 211328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50006" y="1944710"/>
                <a:ext cx="3734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E</a:t>
                </a:r>
                <a:endParaRPr lang="en-GB" sz="2000" dirty="0"/>
              </a:p>
            </p:txBody>
          </p:sp>
        </p:grpSp>
        <p:sp>
          <p:nvSpPr>
            <p:cNvPr id="38" name="Right Brace 37"/>
            <p:cNvSpPr/>
            <p:nvPr/>
          </p:nvSpPr>
          <p:spPr>
            <a:xfrm>
              <a:off x="8188817" y="2369713"/>
              <a:ext cx="182451" cy="1788017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7791944" y="2844084"/>
              <a:ext cx="19962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Stark-shifted hyperfine interval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8337" y="3812142"/>
            <a:ext cx="2975019" cy="1144938"/>
            <a:chOff x="708337" y="3953811"/>
            <a:chExt cx="2975019" cy="1144938"/>
          </a:xfrm>
        </p:grpSpPr>
        <p:sp>
          <p:nvSpPr>
            <p:cNvPr id="18" name="TextBox 17"/>
            <p:cNvSpPr txBox="1"/>
            <p:nvPr/>
          </p:nvSpPr>
          <p:spPr>
            <a:xfrm>
              <a:off x="1448872" y="3953811"/>
              <a:ext cx="1493949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rf</a:t>
              </a:r>
              <a:r>
                <a:rPr lang="en-GB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detuning</a:t>
              </a:r>
              <a:endPara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337" y="4698639"/>
              <a:ext cx="2975019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phase shift:  ~100 </a:t>
              </a:r>
              <a:r>
                <a:rPr lang="en-GB" sz="2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nrad</a:t>
              </a:r>
              <a:r>
                <a:rPr lang="en-GB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/Hz</a:t>
              </a:r>
              <a:endPara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2023487" y="4526280"/>
              <a:ext cx="34471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958369" y="3809995"/>
            <a:ext cx="3515932" cy="1144938"/>
            <a:chOff x="4958369" y="3951664"/>
            <a:chExt cx="3515932" cy="1144938"/>
          </a:xfrm>
        </p:grpSpPr>
        <p:sp>
          <p:nvSpPr>
            <p:cNvPr id="44" name="TextBox 43"/>
            <p:cNvSpPr txBox="1"/>
            <p:nvPr/>
          </p:nvSpPr>
          <p:spPr>
            <a:xfrm>
              <a:off x="5602312" y="3951664"/>
              <a:ext cx="235683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Imperfect E-reversal</a:t>
              </a:r>
              <a:endPara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58369" y="4696492"/>
              <a:ext cx="3515932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Changes detuning via Stark shift</a:t>
              </a:r>
              <a:endPara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6490311" y="4524133"/>
              <a:ext cx="34471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195847" y="4942053"/>
            <a:ext cx="4520489" cy="783467"/>
            <a:chOff x="2195847" y="5083722"/>
            <a:chExt cx="4520489" cy="783467"/>
          </a:xfrm>
        </p:grpSpPr>
        <p:sp>
          <p:nvSpPr>
            <p:cNvPr id="47" name="TextBox 46"/>
            <p:cNvSpPr txBox="1"/>
            <p:nvPr/>
          </p:nvSpPr>
          <p:spPr>
            <a:xfrm>
              <a:off x="2599385" y="5467079"/>
              <a:ext cx="3698382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Phase correlated with E-direction</a:t>
              </a:r>
              <a:endParaRPr lang="en-GB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Arrow Connector 50"/>
            <p:cNvCxnSpPr>
              <a:stCxn id="19" idx="2"/>
              <a:endCxn id="47" idx="1"/>
            </p:cNvCxnSpPr>
            <p:nvPr/>
          </p:nvCxnSpPr>
          <p:spPr>
            <a:xfrm rot="16200000" flipH="1">
              <a:off x="2106984" y="5174733"/>
              <a:ext cx="581264" cy="4035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5" idx="2"/>
              <a:endCxn id="47" idx="3"/>
            </p:cNvCxnSpPr>
            <p:nvPr/>
          </p:nvCxnSpPr>
          <p:spPr>
            <a:xfrm rot="5400000">
              <a:off x="6215346" y="5166144"/>
              <a:ext cx="583411" cy="4185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571223" y="6097278"/>
            <a:ext cx="63750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Correction to EDM: (5.5 ± 1.5) × 10</a:t>
            </a:r>
            <a:r>
              <a:rPr lang="en-GB" sz="24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-28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.cm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3"/>
          <p:cNvSpPr txBox="1">
            <a:spLocks/>
          </p:cNvSpPr>
          <p:nvPr/>
        </p:nvSpPr>
        <p:spPr bwMode="auto">
          <a:xfrm>
            <a:off x="1691680" y="-27384"/>
            <a:ext cx="6552728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Correcting a systematic error</a:t>
            </a:r>
            <a:endParaRPr lang="en-GB" sz="3600" kern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801813" y="3733979"/>
            <a:ext cx="2555875" cy="2741613"/>
            <a:chOff x="1135" y="2492"/>
            <a:chExt cx="1610" cy="1727"/>
          </a:xfrm>
        </p:grpSpPr>
        <p:pic>
          <p:nvPicPr>
            <p:cNvPr id="17515" name="Picture 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" y="2963"/>
              <a:ext cx="1610" cy="12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525" name="AutoShape 117"/>
            <p:cNvSpPr>
              <a:spLocks noChangeArrowheads="1"/>
            </p:cNvSpPr>
            <p:nvPr/>
          </p:nvSpPr>
          <p:spPr bwMode="auto">
            <a:xfrm rot="5400000">
              <a:off x="2116" y="2477"/>
              <a:ext cx="456" cy="48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159000" y="941567"/>
            <a:ext cx="3200400" cy="2400300"/>
            <a:chOff x="1568" y="1184"/>
            <a:chExt cx="2016" cy="1512"/>
          </a:xfrm>
        </p:grpSpPr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1568" y="1184"/>
              <a:ext cx="2016" cy="1512"/>
              <a:chOff x="1568" y="1184"/>
              <a:chExt cx="2016" cy="1512"/>
            </a:xfrm>
          </p:grpSpPr>
          <p:pic>
            <p:nvPicPr>
              <p:cNvPr id="17452" name="Picture 44" descr="Eggy Electron D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8" y="1184"/>
                <a:ext cx="2016" cy="1512"/>
              </a:xfrm>
              <a:prstGeom prst="rect">
                <a:avLst/>
              </a:prstGeom>
              <a:noFill/>
            </p:spPr>
          </p:pic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2439" y="1471"/>
                <a:ext cx="262" cy="703"/>
                <a:chOff x="3408" y="2573"/>
                <a:chExt cx="312" cy="837"/>
              </a:xfrm>
            </p:grpSpPr>
            <p:sp>
              <p:nvSpPr>
                <p:cNvPr id="174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408" y="2975"/>
                  <a:ext cx="312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3200" b="1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174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447" y="2573"/>
                  <a:ext cx="240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3200" b="1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</p:grp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2840" y="1597"/>
              <a:ext cx="432" cy="499"/>
              <a:chOff x="4320" y="2976"/>
              <a:chExt cx="432" cy="499"/>
            </a:xfrm>
          </p:grpSpPr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4320" y="2976"/>
                <a:ext cx="418" cy="499"/>
                <a:chOff x="720" y="1152"/>
                <a:chExt cx="418" cy="499"/>
              </a:xfrm>
            </p:grpSpPr>
            <p:sp>
              <p:nvSpPr>
                <p:cNvPr id="1747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20" y="1152"/>
                  <a:ext cx="40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  <a:cs typeface="Times New Roman" pitchFamily="18" charset="0"/>
                    </a:rPr>
                    <a:t>Spin</a:t>
                  </a:r>
                </a:p>
              </p:txBody>
            </p:sp>
            <p:sp>
              <p:nvSpPr>
                <p:cNvPr id="1747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720" y="1401"/>
                  <a:ext cx="41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  <a:cs typeface="Times New Roman" pitchFamily="18" charset="0"/>
                    </a:rPr>
                    <a:t>Edm</a:t>
                  </a:r>
                </a:p>
              </p:txBody>
            </p:sp>
          </p:grpSp>
          <p:sp>
            <p:nvSpPr>
              <p:cNvPr id="17474" name="Line 66"/>
              <p:cNvSpPr>
                <a:spLocks noChangeShapeType="1"/>
              </p:cNvSpPr>
              <p:nvPr/>
            </p:nvSpPr>
            <p:spPr bwMode="auto">
              <a:xfrm>
                <a:off x="4752" y="304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75" name="Line 67"/>
              <p:cNvSpPr>
                <a:spLocks noChangeShapeType="1"/>
              </p:cNvSpPr>
              <p:nvPr/>
            </p:nvSpPr>
            <p:spPr bwMode="auto">
              <a:xfrm flipV="1">
                <a:off x="4752" y="328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-68263" y="847904"/>
            <a:ext cx="3209926" cy="2406650"/>
            <a:chOff x="165" y="1134"/>
            <a:chExt cx="2022" cy="1516"/>
          </a:xfrm>
        </p:grpSpPr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165" y="1134"/>
              <a:ext cx="2022" cy="1516"/>
              <a:chOff x="165" y="1134"/>
              <a:chExt cx="2022" cy="1516"/>
            </a:xfrm>
          </p:grpSpPr>
          <p:pic>
            <p:nvPicPr>
              <p:cNvPr id="17457" name="Picture 49" descr="Eggy Electron U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" y="1134"/>
                <a:ext cx="2022" cy="1516"/>
              </a:xfrm>
              <a:prstGeom prst="rect">
                <a:avLst/>
              </a:prstGeom>
              <a:noFill/>
            </p:spPr>
          </p:pic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1023" y="1478"/>
                <a:ext cx="262" cy="704"/>
                <a:chOff x="1632" y="912"/>
                <a:chExt cx="311" cy="836"/>
              </a:xfrm>
            </p:grpSpPr>
            <p:sp>
              <p:nvSpPr>
                <p:cNvPr id="1745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632" y="1315"/>
                  <a:ext cx="311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3200" b="1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1746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671" y="912"/>
                  <a:ext cx="239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3200" b="1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</p:grp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376" y="1605"/>
              <a:ext cx="432" cy="499"/>
              <a:chOff x="672" y="1325"/>
              <a:chExt cx="432" cy="499"/>
            </a:xfrm>
          </p:grpSpPr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672" y="1325"/>
                <a:ext cx="418" cy="499"/>
                <a:chOff x="720" y="1152"/>
                <a:chExt cx="418" cy="499"/>
              </a:xfrm>
            </p:grpSpPr>
            <p:sp>
              <p:nvSpPr>
                <p:cNvPr id="1746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720" y="1152"/>
                  <a:ext cx="40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  <a:cs typeface="Times New Roman" pitchFamily="18" charset="0"/>
                    </a:rPr>
                    <a:t>Spin</a:t>
                  </a:r>
                </a:p>
              </p:txBody>
            </p:sp>
            <p:sp>
              <p:nvSpPr>
                <p:cNvPr id="1746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720" y="1401"/>
                  <a:ext cx="41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  <a:cs typeface="Times New Roman" pitchFamily="18" charset="0"/>
                    </a:rPr>
                    <a:t>Edm</a:t>
                  </a:r>
                </a:p>
              </p:txBody>
            </p:sp>
          </p:grpSp>
          <p:sp>
            <p:nvSpPr>
              <p:cNvPr id="17468" name="Line 60"/>
              <p:cNvSpPr>
                <a:spLocks noChangeShapeType="1"/>
              </p:cNvSpPr>
              <p:nvPr/>
            </p:nvSpPr>
            <p:spPr bwMode="auto">
              <a:xfrm flipV="1">
                <a:off x="1104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69" name="Line 61"/>
              <p:cNvSpPr>
                <a:spLocks noChangeShapeType="1"/>
              </p:cNvSpPr>
              <p:nvPr/>
            </p:nvSpPr>
            <p:spPr bwMode="auto">
              <a:xfrm flipV="1">
                <a:off x="1104" y="16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7458"/>
            <a:ext cx="8966200" cy="1143000"/>
          </a:xfrm>
          <a:noFill/>
          <a:ln/>
        </p:spPr>
        <p:txBody>
          <a:bodyPr/>
          <a:lstStyle/>
          <a:p>
            <a:r>
              <a:rPr lang="en-GB" sz="3200" dirty="0">
                <a:solidFill>
                  <a:srgbClr val="0000CC"/>
                </a:solidFill>
              </a:rPr>
              <a:t>The electron’s electric dipole moment </a:t>
            </a:r>
            <a:r>
              <a:rPr lang="en-GB" sz="3200" dirty="0" smtClean="0">
                <a:solidFill>
                  <a:srgbClr val="0000CC"/>
                </a:solidFill>
              </a:rPr>
              <a:t>(EDM, </a:t>
            </a:r>
            <a:r>
              <a:rPr lang="en-GB" sz="3200" dirty="0">
                <a:solidFill>
                  <a:srgbClr val="0000CC"/>
                </a:solidFill>
              </a:rPr>
              <a:t>d</a:t>
            </a:r>
            <a:r>
              <a:rPr lang="en-GB" sz="3200" baseline="-25000" dirty="0">
                <a:solidFill>
                  <a:srgbClr val="0000CC"/>
                </a:solidFill>
              </a:rPr>
              <a:t>e</a:t>
            </a:r>
            <a:r>
              <a:rPr lang="en-GB" sz="3200" dirty="0" smtClean="0">
                <a:solidFill>
                  <a:srgbClr val="0000CC"/>
                </a:solidFill>
              </a:rPr>
              <a:t>)</a:t>
            </a:r>
            <a:endParaRPr lang="en-GB" sz="3200" dirty="0">
              <a:solidFill>
                <a:srgbClr val="0000CC"/>
              </a:solidFill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2159000" y="1325742"/>
            <a:ext cx="976313" cy="960437"/>
            <a:chOff x="2256" y="2611"/>
            <a:chExt cx="615" cy="605"/>
          </a:xfrm>
        </p:grpSpPr>
        <p:sp>
          <p:nvSpPr>
            <p:cNvPr id="17462" name="AutoShape 54"/>
            <p:cNvSpPr>
              <a:spLocks noChangeArrowheads="1"/>
            </p:cNvSpPr>
            <p:nvPr/>
          </p:nvSpPr>
          <p:spPr bwMode="auto">
            <a:xfrm>
              <a:off x="2256" y="291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3" name="Text Box 55"/>
            <p:cNvSpPr txBox="1">
              <a:spLocks noChangeArrowheads="1"/>
            </p:cNvSpPr>
            <p:nvPr/>
          </p:nvSpPr>
          <p:spPr bwMode="auto">
            <a:xfrm>
              <a:off x="2400" y="2611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225800" y="1547992"/>
            <a:ext cx="1092200" cy="942975"/>
            <a:chOff x="3072" y="1152"/>
            <a:chExt cx="1056" cy="912"/>
          </a:xfrm>
        </p:grpSpPr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 flipV="1">
              <a:off x="3120" y="1152"/>
              <a:ext cx="912" cy="91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>
              <a:off x="3072" y="1152"/>
              <a:ext cx="1056" cy="91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768350" y="3567292"/>
            <a:ext cx="2463800" cy="579437"/>
            <a:chOff x="640" y="2695"/>
            <a:chExt cx="1552" cy="365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640" y="2695"/>
              <a:ext cx="352" cy="365"/>
              <a:chOff x="904" y="2675"/>
              <a:chExt cx="352" cy="365"/>
            </a:xfrm>
          </p:grpSpPr>
          <p:sp>
            <p:nvSpPr>
              <p:cNvPr id="17496" name="Text Box 88"/>
              <p:cNvSpPr txBox="1">
                <a:spLocks noChangeArrowheads="1"/>
              </p:cNvSpPr>
              <p:nvPr/>
            </p:nvSpPr>
            <p:spPr bwMode="auto">
              <a:xfrm>
                <a:off x="920" y="2675"/>
                <a:ext cx="3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7499" name="Line 91"/>
              <p:cNvSpPr>
                <a:spLocks noChangeShapeType="1"/>
              </p:cNvSpPr>
              <p:nvPr/>
            </p:nvSpPr>
            <p:spPr bwMode="auto">
              <a:xfrm flipV="1">
                <a:off x="904" y="2792"/>
                <a:ext cx="296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1710" y="2695"/>
              <a:ext cx="482" cy="365"/>
              <a:chOff x="1678" y="2723"/>
              <a:chExt cx="482" cy="365"/>
            </a:xfrm>
          </p:grpSpPr>
          <p:sp>
            <p:nvSpPr>
              <p:cNvPr id="17497" name="Text Box 89"/>
              <p:cNvSpPr txBox="1">
                <a:spLocks noChangeArrowheads="1"/>
              </p:cNvSpPr>
              <p:nvPr/>
            </p:nvSpPr>
            <p:spPr bwMode="auto">
              <a:xfrm>
                <a:off x="1680" y="2723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CP</a:t>
                </a:r>
              </a:p>
            </p:txBody>
          </p:sp>
          <p:sp>
            <p:nvSpPr>
              <p:cNvPr id="17500" name="Line 92"/>
              <p:cNvSpPr>
                <a:spLocks noChangeShapeType="1"/>
              </p:cNvSpPr>
              <p:nvPr/>
            </p:nvSpPr>
            <p:spPr bwMode="auto">
              <a:xfrm flipV="1">
                <a:off x="1678" y="2789"/>
                <a:ext cx="450" cy="2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503" name="Text Box 95"/>
            <p:cNvSpPr txBox="1">
              <a:spLocks noChangeArrowheads="1"/>
            </p:cNvSpPr>
            <p:nvPr/>
          </p:nvSpPr>
          <p:spPr bwMode="auto">
            <a:xfrm>
              <a:off x="1048" y="2753"/>
              <a:ext cx="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implies</a:t>
              </a:r>
              <a:endParaRPr lang="en-US" sz="2000"/>
            </a:p>
          </p:txBody>
        </p:sp>
      </p:grpSp>
      <p:grpSp>
        <p:nvGrpSpPr>
          <p:cNvPr id="18" name="Group 145"/>
          <p:cNvGrpSpPr>
            <a:grpSpLocks/>
          </p:cNvGrpSpPr>
          <p:nvPr/>
        </p:nvGrpSpPr>
        <p:grpSpPr bwMode="auto">
          <a:xfrm>
            <a:off x="4397375" y="5604645"/>
            <a:ext cx="2794000" cy="796925"/>
            <a:chOff x="2770" y="3621"/>
            <a:chExt cx="1760" cy="502"/>
          </a:xfrm>
        </p:grpSpPr>
        <p:grpSp>
          <p:nvGrpSpPr>
            <p:cNvPr id="19" name="Group 132"/>
            <p:cNvGrpSpPr>
              <a:grpSpLocks/>
            </p:cNvGrpSpPr>
            <p:nvPr/>
          </p:nvGrpSpPr>
          <p:grpSpPr bwMode="auto">
            <a:xfrm>
              <a:off x="2770" y="3621"/>
              <a:ext cx="1408" cy="502"/>
              <a:chOff x="2770" y="3621"/>
              <a:chExt cx="1408" cy="502"/>
            </a:xfrm>
          </p:grpSpPr>
          <p:sp>
            <p:nvSpPr>
              <p:cNvPr id="17528" name="Line 120"/>
              <p:cNvSpPr>
                <a:spLocks noChangeShapeType="1"/>
              </p:cNvSpPr>
              <p:nvPr/>
            </p:nvSpPr>
            <p:spPr bwMode="auto">
              <a:xfrm flipH="1">
                <a:off x="4169" y="3621"/>
                <a:ext cx="9" cy="502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9" name="Line 121"/>
              <p:cNvSpPr>
                <a:spLocks noChangeShapeType="1"/>
              </p:cNvSpPr>
              <p:nvPr/>
            </p:nvSpPr>
            <p:spPr bwMode="auto">
              <a:xfrm flipH="1">
                <a:off x="2770" y="4106"/>
                <a:ext cx="1408" cy="0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131"/>
            <p:cNvGrpSpPr>
              <a:grpSpLocks/>
            </p:cNvGrpSpPr>
            <p:nvPr/>
          </p:nvGrpSpPr>
          <p:grpSpPr bwMode="auto">
            <a:xfrm>
              <a:off x="2825" y="3789"/>
              <a:ext cx="1705" cy="288"/>
              <a:chOff x="2717" y="3726"/>
              <a:chExt cx="1705" cy="288"/>
            </a:xfrm>
          </p:grpSpPr>
          <p:sp>
            <p:nvSpPr>
              <p:cNvPr id="17536" name="Text Box 128"/>
              <p:cNvSpPr txBox="1">
                <a:spLocks noChangeArrowheads="1"/>
              </p:cNvSpPr>
              <p:nvPr/>
            </p:nvSpPr>
            <p:spPr bwMode="auto">
              <a:xfrm>
                <a:off x="2717" y="3726"/>
                <a:ext cx="17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Insufficient CP</a:t>
                </a:r>
              </a:p>
            </p:txBody>
          </p:sp>
          <p:sp>
            <p:nvSpPr>
              <p:cNvPr id="17537" name="Line 129"/>
              <p:cNvSpPr>
                <a:spLocks noChangeShapeType="1"/>
              </p:cNvSpPr>
              <p:nvPr/>
            </p:nvSpPr>
            <p:spPr bwMode="auto">
              <a:xfrm flipV="1">
                <a:off x="3674" y="3772"/>
                <a:ext cx="295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1152525" y="2975154"/>
            <a:ext cx="3171825" cy="528638"/>
            <a:chOff x="447" y="2041"/>
            <a:chExt cx="1998" cy="333"/>
          </a:xfrm>
        </p:grpSpPr>
        <p:sp>
          <p:nvSpPr>
            <p:cNvPr id="17549" name="Text Box 141"/>
            <p:cNvSpPr txBox="1">
              <a:spLocks noChangeArrowheads="1"/>
            </p:cNvSpPr>
            <p:nvPr/>
          </p:nvSpPr>
          <p:spPr bwMode="auto">
            <a:xfrm>
              <a:off x="447" y="2041"/>
              <a:ext cx="1998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Either d</a:t>
              </a:r>
              <a:r>
                <a:rPr lang="en-GB" sz="28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0, or  T</a:t>
              </a:r>
            </a:p>
          </p:txBody>
        </p:sp>
        <p:sp>
          <p:nvSpPr>
            <p:cNvPr id="17550" name="Line 142"/>
            <p:cNvSpPr>
              <a:spLocks noChangeShapeType="1"/>
            </p:cNvSpPr>
            <p:nvPr/>
          </p:nvSpPr>
          <p:spPr bwMode="auto">
            <a:xfrm flipV="1">
              <a:off x="2008" y="2105"/>
              <a:ext cx="295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5267325" y="927279"/>
            <a:ext cx="3590925" cy="4919663"/>
            <a:chOff x="748" y="934"/>
            <a:chExt cx="2262" cy="3099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969" y="1142"/>
              <a:ext cx="2041" cy="2891"/>
              <a:chOff x="951" y="1041"/>
              <a:chExt cx="2126" cy="3174"/>
            </a:xfrm>
          </p:grpSpPr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>
                <a:off x="1335" y="113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1335" y="152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1335" y="190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1335" y="224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1335" y="262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1335" y="300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1335" y="339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1335" y="377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1" name="Rectangle 13"/>
              <p:cNvSpPr>
                <a:spLocks noChangeArrowheads="1"/>
              </p:cNvSpPr>
              <p:nvPr/>
            </p:nvSpPr>
            <p:spPr bwMode="auto">
              <a:xfrm>
                <a:off x="1815" y="1617"/>
                <a:ext cx="480" cy="9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2199" y="1425"/>
                <a:ext cx="441" cy="624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/>
            </p:nvSpPr>
            <p:spPr bwMode="auto">
              <a:xfrm>
                <a:off x="2535" y="1857"/>
                <a:ext cx="480" cy="768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4" name="Rectangle 16"/>
              <p:cNvSpPr>
                <a:spLocks noChangeArrowheads="1"/>
              </p:cNvSpPr>
              <p:nvPr/>
            </p:nvSpPr>
            <p:spPr bwMode="auto">
              <a:xfrm>
                <a:off x="1479" y="3975"/>
                <a:ext cx="1536" cy="240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1431" y="1089"/>
                <a:ext cx="0" cy="2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951" y="1425"/>
                <a:ext cx="4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-24</a:t>
                </a:r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951" y="1041"/>
                <a:ext cx="4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-22</a:t>
                </a:r>
              </a:p>
            </p:txBody>
          </p:sp>
          <p:sp>
            <p:nvSpPr>
              <p:cNvPr id="17428" name="Text Box 20"/>
              <p:cNvSpPr txBox="1">
                <a:spLocks noChangeArrowheads="1"/>
              </p:cNvSpPr>
              <p:nvPr/>
            </p:nvSpPr>
            <p:spPr bwMode="auto">
              <a:xfrm>
                <a:off x="951" y="1809"/>
                <a:ext cx="4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-26</a:t>
                </a:r>
              </a:p>
            </p:txBody>
          </p:sp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951" y="2144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-28</a:t>
                </a:r>
              </a:p>
            </p:txBody>
          </p:sp>
          <p:sp>
            <p:nvSpPr>
              <p:cNvPr id="17430" name="Text Box 22"/>
              <p:cNvSpPr txBox="1">
                <a:spLocks noChangeArrowheads="1"/>
              </p:cNvSpPr>
              <p:nvPr/>
            </p:nvSpPr>
            <p:spPr bwMode="auto">
              <a:xfrm>
                <a:off x="951" y="2529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-30</a:t>
                </a: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951" y="2913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-32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951" y="3297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-34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951" y="3681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latin typeface="Times New Roman" pitchFamily="18" charset="0"/>
                    <a:cs typeface="Times New Roman" pitchFamily="18" charset="0"/>
                  </a:rPr>
                  <a:t>-36</a:t>
                </a:r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/>
            </p:nvSpPr>
            <p:spPr bwMode="auto">
              <a:xfrm>
                <a:off x="1479" y="1665"/>
                <a:ext cx="432" cy="72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1479" y="1905"/>
                <a:ext cx="528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  <a:cs typeface="Times New Roman" pitchFamily="18" charset="0"/>
                  </a:rPr>
                  <a:t>Multi Higgs</a:t>
                </a:r>
              </a:p>
            </p:txBody>
          </p:sp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1863" y="2001"/>
                <a:ext cx="528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Left -Right</a:t>
                </a:r>
              </a:p>
            </p:txBody>
          </p:sp>
          <p:sp>
            <p:nvSpPr>
              <p:cNvPr id="17437" name="Text Box 29"/>
              <p:cNvSpPr txBox="1">
                <a:spLocks noChangeArrowheads="1"/>
              </p:cNvSpPr>
              <p:nvPr/>
            </p:nvSpPr>
            <p:spPr bwMode="auto">
              <a:xfrm>
                <a:off x="2160" y="1489"/>
                <a:ext cx="63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latin typeface="Times New Roman" pitchFamily="18" charset="0"/>
                    <a:cs typeface="Times New Roman" pitchFamily="18" charset="0"/>
                  </a:rPr>
                  <a:t>MSSM</a:t>
                </a:r>
                <a:endParaRPr lang="en-GB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2501" y="2086"/>
                <a:ext cx="576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latin typeface="Times New Roman" pitchFamily="18" charset="0"/>
                    <a:cs typeface="Times New Roman" pitchFamily="18" charset="0"/>
                  </a:rPr>
                  <a:t>Other SUSY</a:t>
                </a:r>
                <a:endParaRPr lang="en-GB" dirty="0"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1671" y="3957"/>
                <a:ext cx="115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Standard Model</a:t>
                </a:r>
              </a:p>
            </p:txBody>
          </p:sp>
        </p:grp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 rot="-5400000">
              <a:off x="-633" y="2315"/>
              <a:ext cx="29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Times New Roman" pitchFamily="18" charset="0"/>
                  <a:cs typeface="Times New Roman" pitchFamily="18" charset="0"/>
                </a:rPr>
                <a:t>Predicted values for the electron edm d</a:t>
              </a:r>
              <a:r>
                <a:rPr lang="en-GB" baseline="-250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>
                  <a:latin typeface="Times New Roman" pitchFamily="18" charset="0"/>
                  <a:cs typeface="Times New Roman" pitchFamily="18" charset="0"/>
                </a:rPr>
                <a:t> (e.cm)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8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5286" y="1628820"/>
          <a:ext cx="5400600" cy="32439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69"/>
                <a:gridCol w="246983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CC"/>
                          </a:solidFill>
                        </a:rPr>
                        <a:t>Effect</a:t>
                      </a:r>
                      <a:endParaRPr lang="en-GB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CC"/>
                          </a:solidFill>
                        </a:rPr>
                        <a:t>Systematic</a:t>
                      </a:r>
                      <a:r>
                        <a:rPr lang="en-GB" baseline="0" dirty="0" smtClean="0">
                          <a:solidFill>
                            <a:srgbClr val="0000CC"/>
                          </a:solidFill>
                        </a:rPr>
                        <a:t> uncertainty </a:t>
                      </a:r>
                      <a:r>
                        <a:rPr lang="en-GB" dirty="0" smtClean="0">
                          <a:solidFill>
                            <a:srgbClr val="0000CC"/>
                          </a:solidFill>
                        </a:rPr>
                        <a:t>(10</a:t>
                      </a:r>
                      <a:r>
                        <a:rPr lang="en-GB" baseline="30000" dirty="0" smtClean="0">
                          <a:solidFill>
                            <a:srgbClr val="0000CC"/>
                          </a:solidFill>
                        </a:rPr>
                        <a:t>-28</a:t>
                      </a:r>
                      <a:r>
                        <a:rPr lang="en-GB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GB" i="1" dirty="0" smtClean="0">
                          <a:solidFill>
                            <a:srgbClr val="0000CC"/>
                          </a:solidFill>
                        </a:rPr>
                        <a:t>e</a:t>
                      </a:r>
                      <a:r>
                        <a:rPr lang="en-GB" dirty="0" smtClean="0">
                          <a:solidFill>
                            <a:srgbClr val="0000CC"/>
                          </a:solidFill>
                        </a:rPr>
                        <a:t>.cm)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Electric</a:t>
                      </a:r>
                      <a:r>
                        <a:rPr lang="en-GB" baseline="0" dirty="0" smtClean="0"/>
                        <a:t> field asymmetry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Electric potential asymmetry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Residual</a:t>
                      </a:r>
                      <a:r>
                        <a:rPr lang="en-GB" baseline="0" dirty="0" smtClean="0"/>
                        <a:t> RF1 correlation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Geometric</a:t>
                      </a:r>
                      <a:r>
                        <a:rPr lang="en-GB" baseline="0" dirty="0" smtClean="0"/>
                        <a:t> phase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Leakage</a:t>
                      </a:r>
                      <a:r>
                        <a:rPr lang="en-GB" baseline="0" dirty="0" smtClean="0"/>
                        <a:t> currents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Shield magnetization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Motional magnetic field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0.0005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 bwMode="auto">
          <a:xfrm>
            <a:off x="2026531" y="0"/>
            <a:ext cx="4979576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Systematic uncertainties</a:t>
            </a:r>
            <a:endParaRPr lang="en-GB" sz="3600" kern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2479879" y="12879"/>
            <a:ext cx="4603502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How to do better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2575" y="1672421"/>
            <a:ext cx="8307915" cy="1606958"/>
            <a:chOff x="576523" y="3024519"/>
            <a:chExt cx="8307915" cy="1606958"/>
          </a:xfrm>
        </p:grpSpPr>
        <p:grpSp>
          <p:nvGrpSpPr>
            <p:cNvPr id="71" name="Group 11"/>
            <p:cNvGrpSpPr/>
            <p:nvPr/>
          </p:nvGrpSpPr>
          <p:grpSpPr>
            <a:xfrm>
              <a:off x="576523" y="3024519"/>
              <a:ext cx="5984283" cy="733425"/>
              <a:chOff x="535580" y="3611373"/>
              <a:chExt cx="5984283" cy="73342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35580" y="3667414"/>
                <a:ext cx="38954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 smtClean="0">
                    <a:solidFill>
                      <a:srgbClr val="3333CC"/>
                    </a:solidFill>
                  </a:rPr>
                  <a:t>The statistical uncertainty scales as:</a:t>
                </a:r>
                <a:endParaRPr lang="en-GB" sz="2000" dirty="0">
                  <a:solidFill>
                    <a:srgbClr val="3333CC"/>
                  </a:solidFill>
                </a:endParaRPr>
              </a:p>
            </p:txBody>
          </p:sp>
          <p:pic>
            <p:nvPicPr>
              <p:cNvPr id="7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52938" y="3611373"/>
                <a:ext cx="206692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2374711" y="3985146"/>
              <a:ext cx="2522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3333CC"/>
                  </a:solidFill>
                </a:rPr>
                <a:t>Total number of participating molecules</a:t>
              </a:r>
              <a:endParaRPr lang="en-GB" dirty="0">
                <a:solidFill>
                  <a:srgbClr val="3333CC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36023" y="4039737"/>
              <a:ext cx="2825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3333CC"/>
                  </a:solidFill>
                </a:rPr>
                <a:t>Coherence time</a:t>
              </a:r>
              <a:endParaRPr lang="en-GB" dirty="0">
                <a:solidFill>
                  <a:srgbClr val="3333CC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47212" y="3575713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333CC"/>
                  </a:solidFill>
                </a:rPr>
                <a:t>Electric field</a:t>
              </a:r>
              <a:endParaRPr lang="en-GB" dirty="0">
                <a:solidFill>
                  <a:srgbClr val="3333CC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4476466" y="3698543"/>
              <a:ext cx="409433" cy="464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5718412" y="3643952"/>
              <a:ext cx="259307" cy="4367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4" idx="1"/>
            </p:cNvCxnSpPr>
            <p:nvPr/>
          </p:nvCxnSpPr>
          <p:spPr>
            <a:xfrm flipH="1" flipV="1">
              <a:off x="6537278" y="3575713"/>
              <a:ext cx="1009934" cy="1846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614" y="692696"/>
            <a:ext cx="4836622" cy="381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Rich\CCM\conferences and talks\09 May Bonn\figures\photos\DSC00360.JPG"/>
          <p:cNvPicPr>
            <a:picLocks noChangeAspect="1" noChangeArrowheads="1"/>
          </p:cNvPicPr>
          <p:nvPr/>
        </p:nvPicPr>
        <p:blipFill>
          <a:blip r:embed="rId3" cstate="print"/>
          <a:srcRect l="6478" t="10797" r="10928"/>
          <a:stretch>
            <a:fillRect/>
          </a:stretch>
        </p:blipFill>
        <p:spPr bwMode="auto">
          <a:xfrm>
            <a:off x="4644008" y="620688"/>
            <a:ext cx="5030570" cy="4074854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1835696" y="-27384"/>
            <a:ext cx="5544616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Cryogenic source of </a:t>
            </a:r>
            <a:r>
              <a:rPr lang="en-GB" sz="3600" kern="0" dirty="0" err="1" smtClean="0">
                <a:solidFill>
                  <a:srgbClr val="3333CC"/>
                </a:solidFill>
              </a:rPr>
              <a:t>YbF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09" y="5071152"/>
            <a:ext cx="92470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Produce </a:t>
            </a:r>
            <a:r>
              <a:rPr lang="en-GB" sz="2000" dirty="0" err="1" smtClean="0">
                <a:solidFill>
                  <a:srgbClr val="FF0000"/>
                </a:solidFill>
              </a:rPr>
              <a:t>YbF</a:t>
            </a:r>
            <a:r>
              <a:rPr lang="en-GB" sz="2000" dirty="0" smtClean="0">
                <a:solidFill>
                  <a:srgbClr val="FF0000"/>
                </a:solidFill>
              </a:rPr>
              <a:t> molecules by ablation of </a:t>
            </a:r>
            <a:r>
              <a:rPr lang="en-GB" sz="2000" dirty="0" err="1" smtClean="0">
                <a:solidFill>
                  <a:srgbClr val="FF0000"/>
                </a:solidFill>
              </a:rPr>
              <a:t>Yb</a:t>
            </a:r>
            <a:r>
              <a:rPr lang="en-GB" sz="2000" dirty="0" smtClean="0">
                <a:solidFill>
                  <a:srgbClr val="FF0000"/>
                </a:solidFill>
              </a:rPr>
              <a:t>/AlF</a:t>
            </a:r>
            <a:r>
              <a:rPr lang="en-GB" sz="2000" baseline="-25000" dirty="0" smtClean="0">
                <a:solidFill>
                  <a:srgbClr val="FF0000"/>
                </a:solidFill>
              </a:rPr>
              <a:t>3</a:t>
            </a:r>
            <a:r>
              <a:rPr lang="en-GB" sz="2000" dirty="0" smtClean="0">
                <a:solidFill>
                  <a:srgbClr val="FF0000"/>
                </a:solidFill>
              </a:rPr>
              <a:t> target into a cold helium buffer gas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Helium is pumped away using charcoal </a:t>
            </a:r>
            <a:r>
              <a:rPr lang="en-GB" sz="2000" dirty="0" err="1" smtClean="0">
                <a:solidFill>
                  <a:srgbClr val="FF0000"/>
                </a:solidFill>
              </a:rPr>
              <a:t>cryo</a:t>
            </a:r>
            <a:r>
              <a:rPr lang="en-GB" sz="2000" dirty="0" smtClean="0">
                <a:solidFill>
                  <a:srgbClr val="FF0000"/>
                </a:solidFill>
              </a:rPr>
              <a:t>-sorbs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Produces intense, cold, slow-moving beams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ega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263966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62260" y="0"/>
            <a:ext cx="9396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 smtClean="0">
                <a:solidFill>
                  <a:srgbClr val="0000CC"/>
                </a:solidFill>
              </a:rPr>
              <a:t>Cold, slow beam of </a:t>
            </a:r>
            <a:r>
              <a:rPr lang="en-GB" sz="3600" dirty="0" err="1" smtClean="0">
                <a:solidFill>
                  <a:srgbClr val="0000CC"/>
                </a:solidFill>
              </a:rPr>
              <a:t>YbF</a:t>
            </a:r>
            <a:r>
              <a:rPr lang="en-GB" sz="3600" dirty="0" smtClean="0">
                <a:solidFill>
                  <a:srgbClr val="0000CC"/>
                </a:solidFill>
              </a:rPr>
              <a:t> molecules</a:t>
            </a:r>
            <a:endParaRPr lang="en-GB" sz="3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212976"/>
            <a:ext cx="889248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Rotational temperature: 4 ± 1 K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Translational temperature: 4 ± 1 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3528" y="4005064"/>
            <a:ext cx="3888432" cy="2880320"/>
            <a:chOff x="323528" y="4005064"/>
            <a:chExt cx="3888432" cy="2880320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 l="2359" t="30203" r="53542" b="22201"/>
            <a:stretch>
              <a:fillRect/>
            </a:stretch>
          </p:blipFill>
          <p:spPr bwMode="auto">
            <a:xfrm>
              <a:off x="323528" y="4309916"/>
              <a:ext cx="3888432" cy="257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331640" y="4005064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3333CC"/>
                  </a:solidFill>
                </a:rPr>
                <a:t>Speed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vs</a:t>
              </a:r>
              <a:r>
                <a:rPr lang="en-GB" sz="2000" dirty="0" smtClean="0">
                  <a:solidFill>
                    <a:srgbClr val="3333CC"/>
                  </a:solidFill>
                </a:rPr>
                <a:t> helium flow</a:t>
              </a:r>
              <a:endParaRPr lang="en-GB" sz="2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11370" y="3645024"/>
            <a:ext cx="4125126" cy="3241077"/>
            <a:chOff x="4911370" y="3645024"/>
            <a:chExt cx="4125126" cy="3241077"/>
          </a:xfrm>
        </p:grpSpPr>
        <p:grpSp>
          <p:nvGrpSpPr>
            <p:cNvPr id="3" name="Group 34"/>
            <p:cNvGrpSpPr/>
            <p:nvPr/>
          </p:nvGrpSpPr>
          <p:grpSpPr>
            <a:xfrm>
              <a:off x="4911370" y="3645024"/>
              <a:ext cx="4125126" cy="3241077"/>
              <a:chOff x="586536" y="2423321"/>
              <a:chExt cx="4993575" cy="3923410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233" t="29080" r="2093" b="28001"/>
              <a:stretch>
                <a:fillRect/>
              </a:stretch>
            </p:blipFill>
            <p:spPr bwMode="auto">
              <a:xfrm>
                <a:off x="971599" y="3356992"/>
                <a:ext cx="4536504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Box 36"/>
              <p:cNvSpPr txBox="1"/>
              <p:nvPr/>
            </p:nvSpPr>
            <p:spPr>
              <a:xfrm rot="16200000">
                <a:off x="-1011003" y="4020860"/>
                <a:ext cx="3567650" cy="37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Molecules / </a:t>
                </a:r>
                <a:r>
                  <a:rPr lang="en-GB" sz="1400" dirty="0" err="1" smtClean="0">
                    <a:latin typeface="Times New Roman" pitchFamily="18" charset="0"/>
                    <a:cs typeface="Times New Roman" pitchFamily="18" charset="0"/>
                  </a:rPr>
                  <a:t>steradian</a:t>
                </a:r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 / pulse</a:t>
                </a:r>
                <a:endParaRPr lang="en-GB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27783" y="5974159"/>
                <a:ext cx="2952328" cy="37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Flow rate / </a:t>
                </a:r>
                <a:r>
                  <a:rPr lang="en-GB" sz="1400" dirty="0" err="1" smtClean="0">
                    <a:latin typeface="Times New Roman" pitchFamily="18" charset="0"/>
                    <a:cs typeface="Times New Roman" pitchFamily="18" charset="0"/>
                  </a:rPr>
                  <a:t>sccm</a:t>
                </a:r>
                <a:endParaRPr lang="en-GB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228184" y="4077072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3333CC"/>
                  </a:solidFill>
                </a:rPr>
                <a:t>Flux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vs</a:t>
              </a:r>
              <a:r>
                <a:rPr lang="en-GB" sz="2000" dirty="0" smtClean="0">
                  <a:solidFill>
                    <a:srgbClr val="3333CC"/>
                  </a:solidFill>
                </a:rPr>
                <a:t> helium flow</a:t>
              </a:r>
              <a:endParaRPr lang="en-GB" sz="2000" dirty="0">
                <a:solidFill>
                  <a:srgbClr val="33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ike\Work\Talks\Birmingham2013\octup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69" y="666328"/>
            <a:ext cx="4862960" cy="43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2959102" y="0"/>
            <a:ext cx="3389447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Magnetic guide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618" y="5371597"/>
            <a:ext cx="92470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Permanent magnets in </a:t>
            </a:r>
            <a:r>
              <a:rPr lang="en-GB" sz="2000" dirty="0" err="1" smtClean="0">
                <a:solidFill>
                  <a:srgbClr val="FF0000"/>
                </a:solidFill>
              </a:rPr>
              <a:t>octupole</a:t>
            </a:r>
            <a:r>
              <a:rPr lang="en-GB" sz="2000" dirty="0" smtClean="0">
                <a:solidFill>
                  <a:srgbClr val="FF0000"/>
                </a:solidFill>
              </a:rPr>
              <a:t> geometry, depth of 0.6 T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Separates </a:t>
            </a:r>
            <a:r>
              <a:rPr lang="en-GB" sz="2000" dirty="0" err="1" smtClean="0">
                <a:solidFill>
                  <a:srgbClr val="FF0000"/>
                </a:solidFill>
              </a:rPr>
              <a:t>YbF</a:t>
            </a:r>
            <a:r>
              <a:rPr lang="en-GB" sz="2000" dirty="0" smtClean="0">
                <a:solidFill>
                  <a:srgbClr val="FF0000"/>
                </a:solidFill>
              </a:rPr>
              <a:t> molecules from helium beam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Guides 6.5% of the distribution exiting the source</a:t>
            </a:r>
          </a:p>
        </p:txBody>
      </p:sp>
      <p:pic>
        <p:nvPicPr>
          <p:cNvPr id="5" name="Picture 2" descr="C:\Mike\Work\Talks\Birmingham2013\over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1" y="823960"/>
            <a:ext cx="3822366" cy="35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view fig3.png"/>
          <p:cNvPicPr/>
          <p:nvPr/>
        </p:nvPicPr>
        <p:blipFill>
          <a:blip r:embed="rId3" cstate="print"/>
          <a:srcRect l="8338" t="9465" r="28020" b="16461"/>
          <a:stretch>
            <a:fillRect/>
          </a:stretch>
        </p:blipFill>
        <p:spPr>
          <a:xfrm>
            <a:off x="-42208" y="911069"/>
            <a:ext cx="5162176" cy="4500804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 bwMode="auto">
          <a:xfrm>
            <a:off x="2719300" y="0"/>
            <a:ext cx="3945535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Laser cooling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57332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Laser cooling is the key step!!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885643" y="3942417"/>
            <a:ext cx="3193042" cy="2880713"/>
            <a:chOff x="5950958" y="2923503"/>
            <a:chExt cx="3193042" cy="2880713"/>
          </a:xfrm>
        </p:grpSpPr>
        <p:grpSp>
          <p:nvGrpSpPr>
            <p:cNvPr id="13" name="Group 12"/>
            <p:cNvGrpSpPr/>
            <p:nvPr/>
          </p:nvGrpSpPr>
          <p:grpSpPr>
            <a:xfrm>
              <a:off x="5950958" y="2923503"/>
              <a:ext cx="3002538" cy="617922"/>
              <a:chOff x="5950958" y="2923503"/>
              <a:chExt cx="3002538" cy="61792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114478" y="3245780"/>
                <a:ext cx="762384" cy="288032"/>
                <a:chOff x="6084168" y="3645024"/>
                <a:chExt cx="762384" cy="288032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084168" y="3645024"/>
                  <a:ext cx="288032" cy="288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Right Arrow 5"/>
                <p:cNvSpPr/>
                <p:nvPr/>
              </p:nvSpPr>
              <p:spPr>
                <a:xfrm>
                  <a:off x="6084168" y="3723577"/>
                  <a:ext cx="762384" cy="124592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Right Arrow 6"/>
              <p:cNvSpPr/>
              <p:nvPr/>
            </p:nvSpPr>
            <p:spPr>
              <a:xfrm rot="10800000">
                <a:off x="7975088" y="3253393"/>
                <a:ext cx="978408" cy="28803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242479" y="2923503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Laser</a:t>
                </a:r>
                <a:endParaRPr lang="en-GB" dirty="0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5950958" y="3238367"/>
                <a:ext cx="978408" cy="28803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60773" y="2947115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Laser</a:t>
                </a:r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104588" y="3889417"/>
              <a:ext cx="3039412" cy="1914799"/>
              <a:chOff x="6104588" y="3889417"/>
              <a:chExt cx="3039412" cy="191479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567152" y="5460642"/>
                <a:ext cx="1287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67152" y="4247881"/>
                <a:ext cx="1287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503831" y="5434884"/>
                <a:ext cx="1406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Ground state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16709" y="3889417"/>
                <a:ext cx="1366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Excited state</a:t>
                </a:r>
                <a:endParaRPr lang="en-GB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825802" y="4378817"/>
                <a:ext cx="0" cy="10689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577885" y="4348765"/>
                <a:ext cx="1287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16200000" flipH="1">
                <a:off x="7064063" y="4771622"/>
                <a:ext cx="1043189" cy="206062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104588" y="4842457"/>
                <a:ext cx="122443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Absorption</a:t>
                </a:r>
                <a:endParaRPr lang="en-GB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853115" y="4584880"/>
                <a:ext cx="22908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Spontaneous emission</a:t>
                </a:r>
                <a:endParaRPr lang="en-GB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833255" y="681938"/>
            <a:ext cx="4286426" cy="3238990"/>
            <a:chOff x="4833255" y="681938"/>
            <a:chExt cx="4286426" cy="3238990"/>
          </a:xfrm>
        </p:grpSpPr>
        <p:grpSp>
          <p:nvGrpSpPr>
            <p:cNvPr id="24" name="Group 23"/>
            <p:cNvGrpSpPr/>
            <p:nvPr/>
          </p:nvGrpSpPr>
          <p:grpSpPr>
            <a:xfrm>
              <a:off x="4833255" y="681938"/>
              <a:ext cx="4286426" cy="3238990"/>
              <a:chOff x="1116462" y="1109659"/>
              <a:chExt cx="6308857" cy="476723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53238" y="5267815"/>
                <a:ext cx="13430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67766" y="4860621"/>
                <a:ext cx="13430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82294" y="4453428"/>
                <a:ext cx="13430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053238" y="1638790"/>
                <a:ext cx="13430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667614" y="1610215"/>
                <a:ext cx="0" cy="36433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15"/>
              <p:cNvSpPr txBox="1"/>
              <p:nvPr/>
            </p:nvSpPr>
            <p:spPr>
              <a:xfrm>
                <a:off x="3253254" y="5282101"/>
                <a:ext cx="1123566" cy="59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v’’= 0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4320063" y="1680291"/>
                <a:ext cx="2362201" cy="27588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3996213" y="1653078"/>
                <a:ext cx="1271588" cy="31861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0"/>
              <p:cNvSpPr txBox="1"/>
              <p:nvPr/>
            </p:nvSpPr>
            <p:spPr>
              <a:xfrm>
                <a:off x="3296138" y="1109659"/>
                <a:ext cx="1033443" cy="59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v’= 0</a:t>
                </a:r>
              </a:p>
            </p:txBody>
          </p:sp>
          <p:sp>
            <p:nvSpPr>
              <p:cNvPr id="41" name="TextBox 31"/>
              <p:cNvSpPr txBox="1"/>
              <p:nvPr/>
            </p:nvSpPr>
            <p:spPr>
              <a:xfrm>
                <a:off x="4839166" y="4896339"/>
                <a:ext cx="1041895" cy="59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v’’=1</a:t>
                </a:r>
              </a:p>
            </p:txBody>
          </p:sp>
          <p:sp>
            <p:nvSpPr>
              <p:cNvPr id="42" name="TextBox 32"/>
              <p:cNvSpPr txBox="1"/>
              <p:nvPr/>
            </p:nvSpPr>
            <p:spPr>
              <a:xfrm>
                <a:off x="6367929" y="4439139"/>
                <a:ext cx="1041895" cy="59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v’’=2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861504" y="1726104"/>
                <a:ext cx="114300" cy="1789439"/>
                <a:chOff x="5572127" y="1254127"/>
                <a:chExt cx="114300" cy="1789439"/>
              </a:xfrm>
            </p:grpSpPr>
            <p:grpSp>
              <p:nvGrpSpPr>
                <p:cNvPr id="49" name="Group 48"/>
                <p:cNvGrpSpPr>
                  <a:grpSpLocks/>
                </p:cNvGrpSpPr>
                <p:nvPr/>
              </p:nvGrpSpPr>
              <p:grpSpPr bwMode="auto">
                <a:xfrm rot="16200000">
                  <a:off x="4813302" y="2012952"/>
                  <a:ext cx="1631950" cy="114300"/>
                  <a:chOff x="672" y="1872"/>
                  <a:chExt cx="1028" cy="132"/>
                </a:xfrm>
              </p:grpSpPr>
              <p:sp>
                <p:nvSpPr>
                  <p:cNvPr id="51" name="Freeform 50"/>
                  <p:cNvSpPr>
                    <a:spLocks/>
                  </p:cNvSpPr>
                  <p:nvPr/>
                </p:nvSpPr>
                <p:spPr bwMode="auto">
                  <a:xfrm>
                    <a:off x="672" y="1872"/>
                    <a:ext cx="254" cy="132"/>
                  </a:xfrm>
                  <a:custGeom>
                    <a:avLst/>
                    <a:gdLst/>
                    <a:ahLst/>
                    <a:cxnLst>
                      <a:cxn ang="0">
                        <a:pos x="835" y="199"/>
                      </a:cxn>
                      <a:cxn ang="0">
                        <a:pos x="748" y="71"/>
                      </a:cxn>
                      <a:cxn ang="0">
                        <a:pos x="627" y="0"/>
                      </a:cxn>
                      <a:cxn ang="0">
                        <a:pos x="505" y="73"/>
                      </a:cxn>
                      <a:cxn ang="0">
                        <a:pos x="432" y="195"/>
                      </a:cxn>
                      <a:cxn ang="0">
                        <a:pos x="349" y="325"/>
                      </a:cxn>
                      <a:cxn ang="0">
                        <a:pos x="223" y="409"/>
                      </a:cxn>
                      <a:cxn ang="0">
                        <a:pos x="79" y="325"/>
                      </a:cxn>
                      <a:cxn ang="0">
                        <a:pos x="0" y="208"/>
                      </a:cxn>
                    </a:cxnLst>
                    <a:rect l="0" t="0" r="r" b="b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600"/>
                  </a:p>
                </p:txBody>
              </p:sp>
              <p:sp>
                <p:nvSpPr>
                  <p:cNvPr id="52" name="Freeform 51"/>
                  <p:cNvSpPr>
                    <a:spLocks/>
                  </p:cNvSpPr>
                  <p:nvPr/>
                </p:nvSpPr>
                <p:spPr bwMode="auto">
                  <a:xfrm>
                    <a:off x="926" y="1872"/>
                    <a:ext cx="258" cy="132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600"/>
                  </a:p>
                </p:txBody>
              </p:sp>
              <p:sp>
                <p:nvSpPr>
                  <p:cNvPr id="53" name="Freeform 52"/>
                  <p:cNvSpPr>
                    <a:spLocks/>
                  </p:cNvSpPr>
                  <p:nvPr/>
                </p:nvSpPr>
                <p:spPr bwMode="auto">
                  <a:xfrm>
                    <a:off x="1188" y="1872"/>
                    <a:ext cx="254" cy="132"/>
                  </a:xfrm>
                  <a:custGeom>
                    <a:avLst/>
                    <a:gdLst/>
                    <a:ahLst/>
                    <a:cxnLst>
                      <a:cxn ang="0">
                        <a:pos x="835" y="199"/>
                      </a:cxn>
                      <a:cxn ang="0">
                        <a:pos x="748" y="71"/>
                      </a:cxn>
                      <a:cxn ang="0">
                        <a:pos x="627" y="0"/>
                      </a:cxn>
                      <a:cxn ang="0">
                        <a:pos x="505" y="73"/>
                      </a:cxn>
                      <a:cxn ang="0">
                        <a:pos x="432" y="195"/>
                      </a:cxn>
                      <a:cxn ang="0">
                        <a:pos x="349" y="325"/>
                      </a:cxn>
                      <a:cxn ang="0">
                        <a:pos x="223" y="409"/>
                      </a:cxn>
                      <a:cxn ang="0">
                        <a:pos x="79" y="325"/>
                      </a:cxn>
                      <a:cxn ang="0">
                        <a:pos x="0" y="208"/>
                      </a:cxn>
                    </a:cxnLst>
                    <a:rect l="0" t="0" r="r" b="b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600"/>
                  </a:p>
                </p:txBody>
              </p:sp>
              <p:sp>
                <p:nvSpPr>
                  <p:cNvPr id="54" name="Freeform 53"/>
                  <p:cNvSpPr>
                    <a:spLocks/>
                  </p:cNvSpPr>
                  <p:nvPr/>
                </p:nvSpPr>
                <p:spPr bwMode="auto">
                  <a:xfrm>
                    <a:off x="1442" y="1872"/>
                    <a:ext cx="258" cy="132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600"/>
                  </a:p>
                </p:txBody>
              </p:sp>
            </p:grp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5640992" y="2883851"/>
                  <a:ext cx="0" cy="15971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1116462" y="4336262"/>
                <a:ext cx="2140897" cy="648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X</a:t>
                </a:r>
                <a:r>
                  <a:rPr lang="en-GB" baseline="30000" dirty="0" smtClean="0"/>
                  <a:t>2</a:t>
                </a:r>
                <a:r>
                  <a:rPr lang="en-GB" dirty="0" smtClean="0">
                    <a:sym typeface="Symbol"/>
                  </a:rPr>
                  <a:t></a:t>
                </a:r>
                <a:r>
                  <a:rPr lang="en-GB" baseline="30000" dirty="0" smtClean="0">
                    <a:sym typeface="Symbol"/>
                  </a:rPr>
                  <a:t></a:t>
                </a:r>
                <a:r>
                  <a:rPr lang="en-GB" dirty="0" smtClean="0">
                    <a:sym typeface="Symbol"/>
                  </a:rPr>
                  <a:t>(N</a:t>
                </a:r>
                <a:r>
                  <a:rPr lang="en-GB" baseline="30000" dirty="0" smtClean="0">
                    <a:sym typeface="Mathematica1"/>
                  </a:rPr>
                  <a:t></a:t>
                </a:r>
                <a:r>
                  <a:rPr lang="en-GB" dirty="0" smtClean="0">
                    <a:sym typeface="Mathematica1"/>
                  </a:rPr>
                  <a:t>=1)</a:t>
                </a:r>
                <a:endParaRPr lang="en-GB" baseline="30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835785" y="1330035"/>
                <a:ext cx="1330210" cy="725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A</a:t>
                </a:r>
                <a:r>
                  <a:rPr lang="en-GB" baseline="30000" dirty="0" smtClean="0"/>
                  <a:t>2</a:t>
                </a:r>
                <a:r>
                  <a:rPr lang="en-GB" dirty="0" smtClean="0">
                    <a:sym typeface="Symbol"/>
                  </a:rPr>
                  <a:t></a:t>
                </a:r>
                <a:r>
                  <a:rPr lang="en-GB" baseline="-25000" dirty="0">
                    <a:sym typeface="Symbol"/>
                  </a:rPr>
                  <a:t>½</a:t>
                </a:r>
                <a:endParaRPr lang="en-GB" baseline="-25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09718" y="4141873"/>
                <a:ext cx="1199016" cy="4982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552 nm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39732" y="3530716"/>
                <a:ext cx="1431213" cy="59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584 nm</a:t>
                </a:r>
                <a:endParaRPr lang="en-GB" sz="16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39806" y="3939710"/>
                <a:ext cx="1431213" cy="59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smtClean="0"/>
                  <a:t>568 nm</a:t>
                </a:r>
                <a:endParaRPr lang="en-GB" sz="16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-1440000">
              <a:off x="7095571" y="1008767"/>
              <a:ext cx="77660" cy="1215795"/>
              <a:chOff x="7800457" y="197721"/>
              <a:chExt cx="77660" cy="1215795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 rot="16200000">
                <a:off x="7702306" y="1130703"/>
                <a:ext cx="273962" cy="77659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 rot="16200000">
                <a:off x="7700149" y="854584"/>
                <a:ext cx="278277" cy="77659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 rot="16200000">
                <a:off x="7702306" y="574150"/>
                <a:ext cx="273962" cy="77659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 rot="16200000">
                <a:off x="7700149" y="298030"/>
                <a:ext cx="278277" cy="77659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7847247" y="1305001"/>
                <a:ext cx="0" cy="1085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-2700000">
              <a:off x="7538609" y="867519"/>
              <a:ext cx="77660" cy="1215795"/>
              <a:chOff x="6850718" y="1253168"/>
              <a:chExt cx="77660" cy="1215795"/>
            </a:xfrm>
          </p:grpSpPr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 rot="16200000">
                <a:off x="6752567" y="2186150"/>
                <a:ext cx="273962" cy="77659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 rot="16200000">
                <a:off x="6750410" y="1910031"/>
                <a:ext cx="278277" cy="77659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 rot="16200000">
                <a:off x="6752567" y="1629597"/>
                <a:ext cx="273962" cy="77659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 rot="16200000">
                <a:off x="6750410" y="1353477"/>
                <a:ext cx="278277" cy="77659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6897508" y="2360448"/>
                <a:ext cx="0" cy="1085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6566152" y="226414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92.8%</a:t>
              </a:r>
              <a:endParaRPr lang="en-GB" sz="16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91507" y="2069555"/>
              <a:ext cx="59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6.9%</a:t>
              </a:r>
              <a:endParaRPr lang="en-GB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86825" y="1818574"/>
              <a:ext cx="59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0</a:t>
              </a:r>
              <a:r>
                <a:rPr lang="en-GB" sz="1600" dirty="0" smtClean="0"/>
                <a:t>.3%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3693" y="-20691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 smtClean="0">
                <a:solidFill>
                  <a:srgbClr val="0000CC"/>
                </a:solidFill>
              </a:rPr>
              <a:t>Simulations for </a:t>
            </a:r>
            <a:r>
              <a:rPr lang="en-GB" sz="3600" dirty="0" err="1" smtClean="0">
                <a:solidFill>
                  <a:srgbClr val="0000CC"/>
                </a:solidFill>
              </a:rPr>
              <a:t>YbF</a:t>
            </a:r>
            <a:r>
              <a:rPr lang="en-GB" sz="3600" dirty="0" smtClean="0">
                <a:solidFill>
                  <a:srgbClr val="0000CC"/>
                </a:solidFill>
              </a:rPr>
              <a:t> in an optical molasses</a:t>
            </a:r>
            <a:endParaRPr lang="en-GB" sz="3600" dirty="0">
              <a:solidFill>
                <a:srgbClr val="0000CC"/>
              </a:solidFill>
            </a:endParaRPr>
          </a:p>
        </p:txBody>
      </p:sp>
      <p:pic>
        <p:nvPicPr>
          <p:cNvPr id="26" name="Picture 25" descr="overview fig3.png"/>
          <p:cNvPicPr/>
          <p:nvPr/>
        </p:nvPicPr>
        <p:blipFill>
          <a:blip r:embed="rId2" cstate="print"/>
          <a:srcRect l="8338" t="9465" r="28020" b="16461"/>
          <a:stretch>
            <a:fillRect/>
          </a:stretch>
        </p:blipFill>
        <p:spPr>
          <a:xfrm>
            <a:off x="0" y="542310"/>
            <a:ext cx="2614688" cy="2279698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38811" y="2010046"/>
            <a:ext cx="4248472" cy="1532412"/>
            <a:chOff x="1039171" y="995241"/>
            <a:chExt cx="4248472" cy="1532412"/>
          </a:xfrm>
        </p:grpSpPr>
        <p:sp>
          <p:nvSpPr>
            <p:cNvPr id="27" name="TextBox 26"/>
            <p:cNvSpPr txBox="1"/>
            <p:nvPr/>
          </p:nvSpPr>
          <p:spPr>
            <a:xfrm>
              <a:off x="1039171" y="1571674"/>
              <a:ext cx="4248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CC"/>
                  </a:solidFill>
                </a:rPr>
                <a:t>6 beams each containing 12</a:t>
              </a:r>
            </a:p>
            <a:p>
              <a:pPr algn="ctr"/>
              <a:r>
                <a:rPr lang="en-GB" dirty="0" smtClean="0">
                  <a:solidFill>
                    <a:srgbClr val="6600CC"/>
                  </a:solidFill>
                </a:rPr>
                <a:t> frequencies from 3 separate lasers </a:t>
              </a:r>
            </a:p>
            <a:p>
              <a:pPr algn="ctr"/>
              <a:r>
                <a:rPr lang="en-GB" dirty="0" smtClean="0">
                  <a:solidFill>
                    <a:srgbClr val="6600CC"/>
                  </a:solidFill>
                </a:rPr>
                <a:t>– 750 </a:t>
              </a:r>
              <a:r>
                <a:rPr lang="en-GB" dirty="0" err="1" smtClean="0">
                  <a:solidFill>
                    <a:srgbClr val="6600CC"/>
                  </a:solidFill>
                </a:rPr>
                <a:t>mW</a:t>
              </a:r>
              <a:r>
                <a:rPr lang="en-GB" dirty="0" smtClean="0">
                  <a:solidFill>
                    <a:srgbClr val="6600CC"/>
                  </a:solidFill>
                </a:rPr>
                <a:t> total</a:t>
              </a:r>
              <a:endParaRPr lang="en-GB" dirty="0">
                <a:solidFill>
                  <a:srgbClr val="6600CC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521127" y="995241"/>
              <a:ext cx="72008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1457193" y="1447533"/>
              <a:ext cx="3414721" cy="108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C:\Mike\Work\Talks\Birmingham2013\Temper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21" y="615587"/>
            <a:ext cx="47625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ike\Work\Talks\Birmingham2013\Ultracold fra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63" y="3600811"/>
            <a:ext cx="5058654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4624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 smtClean="0">
                <a:solidFill>
                  <a:srgbClr val="0000CC"/>
                </a:solidFill>
              </a:rPr>
              <a:t>Sensitivity of an EDM fountain experiment</a:t>
            </a:r>
            <a:endParaRPr lang="en-GB" sz="3600" dirty="0">
              <a:solidFill>
                <a:srgbClr val="0000CC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60610"/>
              </p:ext>
            </p:extLst>
          </p:nvPr>
        </p:nvGraphicFramePr>
        <p:xfrm>
          <a:off x="104503" y="1161869"/>
          <a:ext cx="8817427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8408"/>
                <a:gridCol w="1727496"/>
                <a:gridCol w="33515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Quantity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determined?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Molecules</a:t>
                      </a:r>
                      <a:r>
                        <a:rPr lang="en-GB" baseline="0" dirty="0" smtClean="0"/>
                        <a:t> in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13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Measured by 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Extraction efficiency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Measured by Doyle group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Fraction</a:t>
                      </a:r>
                      <a:r>
                        <a:rPr lang="en-GB" baseline="0" dirty="0" smtClean="0"/>
                        <a:t> in relevant rotational 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Boltzmann distribution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Fraction accepted by guide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Magnetic</a:t>
                      </a:r>
                      <a:r>
                        <a:rPr lang="en-GB" baseline="0" dirty="0" smtClean="0"/>
                        <a:t> guide s</a:t>
                      </a:r>
                      <a:r>
                        <a:rPr lang="en-GB" dirty="0" smtClean="0"/>
                        <a:t>imulation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Fraction cooled in molasses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0.76 %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Molasses</a:t>
                      </a:r>
                      <a:r>
                        <a:rPr lang="en-GB" baseline="0" dirty="0" smtClean="0"/>
                        <a:t> simulation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Rotational state transfer efficiency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Pi-pulse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Fraction</a:t>
                      </a:r>
                      <a:r>
                        <a:rPr lang="en-GB" baseline="0" dirty="0" smtClean="0"/>
                        <a:t> though fountain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Free-expansion at 185</a:t>
                      </a:r>
                      <a:r>
                        <a:rPr lang="en-GB" dirty="0" smtClean="0">
                          <a:latin typeface="Symbol" pitchFamily="18" charset="2"/>
                        </a:rPr>
                        <a:t>m</a:t>
                      </a:r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Detection efficiency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Fluorescence on closed</a:t>
                      </a:r>
                      <a:r>
                        <a:rPr lang="en-GB" baseline="0" dirty="0" smtClean="0"/>
                        <a:t> transition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Coherence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 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By design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Repetition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Hz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By design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EDM sensitivity in</a:t>
                      </a:r>
                      <a:r>
                        <a:rPr lang="en-GB" b="1" baseline="0" dirty="0" smtClean="0"/>
                        <a:t> 8 hours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 x 10</a:t>
                      </a:r>
                      <a:r>
                        <a:rPr lang="en-GB" b="1" baseline="30000" dirty="0" smtClean="0"/>
                        <a:t>-31</a:t>
                      </a:r>
                      <a:r>
                        <a:rPr lang="en-GB" b="1" dirty="0" smtClean="0"/>
                        <a:t> e.cm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Statistical</a:t>
                      </a:r>
                      <a:r>
                        <a:rPr lang="en-GB" b="1" baseline="0" dirty="0" smtClean="0"/>
                        <a:t> sensitivity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79" y="823972"/>
            <a:ext cx="4032448" cy="403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79" y="823972"/>
            <a:ext cx="4032448" cy="4032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79" y="823972"/>
            <a:ext cx="4032448" cy="403244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82" y="-46817"/>
            <a:ext cx="8966200" cy="659483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CC"/>
                </a:solidFill>
              </a:rPr>
              <a:t>Measuring the EDM – spin precession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5683" y="53004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25795" y="530042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&amp; E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53787" y="420834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25695" y="458116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Particle </a:t>
            </a:r>
            <a:r>
              <a:rPr lang="en-GB" dirty="0" err="1" smtClean="0">
                <a:solidFill>
                  <a:srgbClr val="FF0000"/>
                </a:solidFill>
              </a:rPr>
              <a:t>precessing</a:t>
            </a:r>
            <a:r>
              <a:rPr lang="en-GB" dirty="0" smtClean="0">
                <a:solidFill>
                  <a:srgbClr val="FF0000"/>
                </a:solidFill>
              </a:rPr>
              <a:t> in a magnetic field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5695" y="458116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Particle </a:t>
            </a:r>
            <a:r>
              <a:rPr lang="en-GB" dirty="0" err="1" smtClean="0">
                <a:solidFill>
                  <a:srgbClr val="FF0000"/>
                </a:solidFill>
              </a:rPr>
              <a:t>precessing</a:t>
            </a:r>
            <a:r>
              <a:rPr lang="en-GB" dirty="0" smtClean="0">
                <a:solidFill>
                  <a:srgbClr val="FF0000"/>
                </a:solidFill>
              </a:rPr>
              <a:t> in parallel magnetic and electric fields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5695" y="458116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Particle </a:t>
            </a:r>
            <a:r>
              <a:rPr lang="en-GB" dirty="0" err="1" smtClean="0">
                <a:solidFill>
                  <a:srgbClr val="FF0000"/>
                </a:solidFill>
              </a:rPr>
              <a:t>precessing</a:t>
            </a:r>
            <a:r>
              <a:rPr lang="en-GB" dirty="0" smtClean="0">
                <a:solidFill>
                  <a:srgbClr val="FF0000"/>
                </a:solidFill>
              </a:rPr>
              <a:t> in anti-parallel magnetic and electric fields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930" y="5582958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Measure change in precession rate when electric field direction is </a:t>
            </a:r>
            <a:r>
              <a:rPr lang="en-GB" sz="2000" dirty="0" smtClean="0">
                <a:solidFill>
                  <a:srgbClr val="FF0000"/>
                </a:solidFill>
              </a:rPr>
              <a:t>reversed</a:t>
            </a:r>
          </a:p>
          <a:p>
            <a:pPr>
              <a:spcAft>
                <a:spcPts val="1200"/>
              </a:spcAft>
            </a:pPr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682" y="5948433"/>
            <a:ext cx="802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use the valence electron in the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YbF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10" grpId="0"/>
      <p:bldP spid="10" grpId="1"/>
      <p:bldP spid="11" grpId="0"/>
      <p:bldP spid="11" grpId="1"/>
      <p:bldP spid="12" grpId="0"/>
      <p:bldP spid="13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50"/>
            <a:ext cx="8280400" cy="822325"/>
          </a:xfrm>
          <a:noFill/>
          <a:ln/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GB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beam of </a:t>
            </a:r>
            <a:r>
              <a:rPr lang="en-GB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YbF</a:t>
            </a:r>
            <a:r>
              <a:rPr lang="en-GB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molecules</a:t>
            </a:r>
            <a:endParaRPr lang="en-GB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374481" y="3403974"/>
            <a:ext cx="4400542" cy="3178221"/>
            <a:chOff x="2206320" y="2053531"/>
            <a:chExt cx="4400542" cy="3178221"/>
          </a:xfrm>
        </p:grpSpPr>
        <p:pic>
          <p:nvPicPr>
            <p:cNvPr id="28677" name="Picture 5" descr="YbFEffectiveFie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3462" y="2248721"/>
              <a:ext cx="4343400" cy="298303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949982" y="3309869"/>
              <a:ext cx="28820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Effective field,  </a:t>
              </a:r>
              <a:r>
                <a:rPr lang="en-GB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baseline="-25000" dirty="0" err="1" smtClean="0">
                  <a:latin typeface="Times New Roman" pitchFamily="18" charset="0"/>
                  <a:cs typeface="Times New Roman" pitchFamily="18" charset="0"/>
                </a:rPr>
                <a:t>eff</a:t>
              </a:r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 (GV/cm)</a:t>
              </a:r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49366" y="893832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CC"/>
                </a:solidFill>
              </a:rPr>
              <a:t>Interaction energy =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00CC"/>
                </a:solidFill>
              </a:rPr>
              <a:t>-</a:t>
            </a:r>
            <a:r>
              <a:rPr lang="en-GB" sz="2400" dirty="0"/>
              <a:t> </a:t>
            </a:r>
            <a:r>
              <a:rPr lang="en-GB" sz="2400" b="1" u="sng" dirty="0">
                <a:solidFill>
                  <a:srgbClr val="0000CC"/>
                </a:solidFill>
              </a:rPr>
              <a:t>d</a:t>
            </a:r>
            <a:r>
              <a:rPr lang="en-GB" sz="2400" baseline="-25000" dirty="0">
                <a:solidFill>
                  <a:srgbClr val="0000CC"/>
                </a:solidFill>
              </a:rPr>
              <a:t>e</a:t>
            </a:r>
            <a:r>
              <a:rPr lang="en-GB" sz="2400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.</a:t>
            </a:r>
            <a:r>
              <a:rPr lang="en-GB" sz="2400" b="1" u="sng" dirty="0" err="1" smtClean="0">
                <a:solidFill>
                  <a:srgbClr val="0000CC"/>
                </a:solidFill>
              </a:rPr>
              <a:t>E</a:t>
            </a:r>
            <a:r>
              <a:rPr lang="en-GB" sz="2400" baseline="-25000" dirty="0" err="1" smtClean="0">
                <a:solidFill>
                  <a:srgbClr val="0000CC"/>
                </a:solidFill>
              </a:rPr>
              <a:t>eff</a:t>
            </a:r>
            <a:endParaRPr lang="en-GB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143466" y="1559649"/>
            <a:ext cx="4511675" cy="1692275"/>
            <a:chOff x="2640" y="2688"/>
            <a:chExt cx="2842" cy="1066"/>
          </a:xfrm>
        </p:grpSpPr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504" y="2688"/>
              <a:ext cx="8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24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eff</a:t>
              </a:r>
              <a:r>
                <a:rPr lang="en-GB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GB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GB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640" y="3312"/>
              <a:ext cx="14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Structure dependent, ~ 10 (Z/80)</a:t>
              </a:r>
              <a:r>
                <a:rPr lang="en-GB" sz="20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GV/cm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4320" y="3120"/>
              <a:ext cx="11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2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Polarization factor</a:t>
              </a:r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3552" y="2928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4272" y="29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71695" y="1159484"/>
            <a:ext cx="5071423" cy="5256239"/>
            <a:chOff x="4360861" y="532467"/>
            <a:chExt cx="5071423" cy="5256239"/>
          </a:xfrm>
        </p:grpSpPr>
        <p:cxnSp>
          <p:nvCxnSpPr>
            <p:cNvPr id="137" name="Straight Arrow Connector 136"/>
            <p:cNvCxnSpPr/>
            <p:nvPr/>
          </p:nvCxnSpPr>
          <p:spPr>
            <a:xfrm flipH="1">
              <a:off x="5840083" y="1552755"/>
              <a:ext cx="526211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6529385" y="2405269"/>
              <a:ext cx="47625" cy="2362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scene3d>
              <a:camera prst="legacyPerspectiveFront">
                <a:rot lat="1500000" lon="20099996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135" name="Down Arrow 134"/>
            <p:cNvSpPr/>
            <p:nvPr/>
          </p:nvSpPr>
          <p:spPr>
            <a:xfrm>
              <a:off x="6059606" y="1119116"/>
              <a:ext cx="150125" cy="4271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7" name="Text Box 13"/>
            <p:cNvSpPr txBox="1">
              <a:spLocks noChangeArrowheads="1"/>
            </p:cNvSpPr>
            <p:nvPr/>
          </p:nvSpPr>
          <p:spPr bwMode="auto">
            <a:xfrm>
              <a:off x="4617193" y="532467"/>
              <a:ext cx="387362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srgbClr val="6600CC"/>
                  </a:solidFill>
                  <a:latin typeface="Times New Roman" pitchFamily="18" charset="0"/>
                </a:rPr>
                <a:t>Pulsed </a:t>
              </a:r>
              <a:r>
                <a:rPr lang="en-GB" sz="2400" b="1" dirty="0" err="1" smtClean="0">
                  <a:solidFill>
                    <a:srgbClr val="6600CC"/>
                  </a:solidFill>
                  <a:latin typeface="Times New Roman" pitchFamily="18" charset="0"/>
                </a:rPr>
                <a:t>YbF</a:t>
              </a:r>
              <a:r>
                <a:rPr lang="en-GB" sz="2400" b="1" dirty="0" smtClean="0">
                  <a:solidFill>
                    <a:srgbClr val="6600CC"/>
                  </a:solidFill>
                  <a:latin typeface="Times New Roman" pitchFamily="18" charset="0"/>
                </a:rPr>
                <a:t> molecular beam</a:t>
              </a:r>
              <a:endParaRPr lang="en-US" sz="2400" b="1" dirty="0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360861" y="1579770"/>
              <a:ext cx="3776663" cy="3571876"/>
              <a:chOff x="26" y="1448"/>
              <a:chExt cx="2379" cy="2250"/>
            </a:xfrm>
          </p:grpSpPr>
          <p:sp>
            <p:nvSpPr>
              <p:cNvPr id="1082" name="Rectangle 19"/>
              <p:cNvSpPr>
                <a:spLocks noChangeArrowheads="1"/>
              </p:cNvSpPr>
              <p:nvPr/>
            </p:nvSpPr>
            <p:spPr bwMode="auto">
              <a:xfrm>
                <a:off x="1571" y="2400"/>
                <a:ext cx="834" cy="291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 b="1" dirty="0" err="1">
                    <a:solidFill>
                      <a:srgbClr val="00CCFF"/>
                    </a:solidFill>
                    <a:latin typeface="Times New Roman" pitchFamily="18" charset="0"/>
                  </a:rPr>
                  <a:t>hf</a:t>
                </a:r>
                <a:r>
                  <a:rPr lang="en-GB" sz="2400" b="1" dirty="0">
                    <a:solidFill>
                      <a:srgbClr val="00CCFF"/>
                    </a:solidFill>
                    <a:latin typeface="Times New Roman" pitchFamily="18" charset="0"/>
                  </a:rPr>
                  <a:t> = </a:t>
                </a:r>
                <a:r>
                  <a:rPr lang="en-GB" sz="2400" b="1" dirty="0" smtClean="0">
                    <a:solidFill>
                      <a:srgbClr val="00CCFF"/>
                    </a:solidFill>
                    <a:latin typeface="Times New Roman" pitchFamily="18" charset="0"/>
                  </a:rPr>
                  <a:t>2</a:t>
                </a:r>
                <a:r>
                  <a:rPr lang="en-GB" sz="2400" b="1" dirty="0" smtClean="0">
                    <a:solidFill>
                      <a:srgbClr val="00CCFF"/>
                    </a:solidFill>
                    <a:latin typeface="Symbol" pitchFamily="18" charset="2"/>
                  </a:rPr>
                  <a:t>m</a:t>
                </a:r>
                <a:r>
                  <a:rPr lang="en-GB" sz="2400" b="1" dirty="0" smtClean="0">
                    <a:solidFill>
                      <a:srgbClr val="00CCFF"/>
                    </a:solidFill>
                    <a:latin typeface="Times New Roman" pitchFamily="18" charset="0"/>
                  </a:rPr>
                  <a:t>B</a:t>
                </a:r>
                <a:endParaRPr lang="en-US" sz="2400" b="1" dirty="0">
                  <a:solidFill>
                    <a:srgbClr val="00CCFF"/>
                  </a:solidFill>
                  <a:latin typeface="MT Extra" pitchFamily="18" charset="2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77" y="3403"/>
                <a:ext cx="1997" cy="295"/>
                <a:chOff x="77" y="3403"/>
                <a:chExt cx="1997" cy="295"/>
              </a:xfrm>
            </p:grpSpPr>
            <p:grpSp>
              <p:nvGrpSpPr>
                <p:cNvPr id="7" name="Group 21"/>
                <p:cNvGrpSpPr>
                  <a:grpSpLocks/>
                </p:cNvGrpSpPr>
                <p:nvPr/>
              </p:nvGrpSpPr>
              <p:grpSpPr bwMode="auto">
                <a:xfrm>
                  <a:off x="603" y="3403"/>
                  <a:ext cx="1471" cy="47"/>
                  <a:chOff x="2048" y="1381"/>
                  <a:chExt cx="1471" cy="47"/>
                </a:xfrm>
              </p:grpSpPr>
              <p:grpSp>
                <p:nvGrpSpPr>
                  <p:cNvPr id="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784" y="1381"/>
                    <a:ext cx="735" cy="47"/>
                    <a:chOff x="672" y="1872"/>
                    <a:chExt cx="2064" cy="132"/>
                  </a:xfrm>
                </p:grpSpPr>
                <p:grpSp>
                  <p:nvGrpSpPr>
                    <p:cNvPr id="9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872"/>
                      <a:ext cx="1028" cy="132"/>
                      <a:chOff x="672" y="1872"/>
                      <a:chExt cx="1028" cy="132"/>
                    </a:xfrm>
                  </p:grpSpPr>
                  <p:sp>
                    <p:nvSpPr>
                      <p:cNvPr id="114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2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4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6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4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8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4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3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708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961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224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477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8" y="1381"/>
                    <a:ext cx="735" cy="47"/>
                    <a:chOff x="672" y="1872"/>
                    <a:chExt cx="2064" cy="132"/>
                  </a:xfrm>
                </p:grpSpPr>
                <p:grpSp>
                  <p:nvGrpSpPr>
                    <p:cNvPr id="1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872"/>
                      <a:ext cx="1028" cy="132"/>
                      <a:chOff x="672" y="1872"/>
                      <a:chExt cx="1028" cy="132"/>
                    </a:xfrm>
                  </p:grpSpPr>
                  <p:sp>
                    <p:nvSpPr>
                      <p:cNvPr id="1133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2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34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6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35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8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36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2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708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961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1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2224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2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477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1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7" y="3407"/>
                  <a:ext cx="978" cy="29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GB" sz="2400" baseline="300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nd</a:t>
                  </a:r>
                  <a:r>
                    <a:rPr lang="en-GB" sz="24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GB" sz="2400" dirty="0" err="1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rf</a:t>
                  </a:r>
                  <a:r>
                    <a:rPr lang="en-GB" sz="24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 pulse</a:t>
                  </a:r>
                  <a:endParaRPr lang="en-US" sz="2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26" y="1448"/>
                <a:ext cx="2048" cy="638"/>
                <a:chOff x="26" y="1448"/>
                <a:chExt cx="2048" cy="638"/>
              </a:xfrm>
            </p:grpSpPr>
            <p:grpSp>
              <p:nvGrpSpPr>
                <p:cNvPr id="16" name="Group 55"/>
                <p:cNvGrpSpPr>
                  <a:grpSpLocks/>
                </p:cNvGrpSpPr>
                <p:nvPr/>
              </p:nvGrpSpPr>
              <p:grpSpPr bwMode="auto">
                <a:xfrm>
                  <a:off x="603" y="1707"/>
                  <a:ext cx="1471" cy="47"/>
                  <a:chOff x="2048" y="1381"/>
                  <a:chExt cx="1471" cy="47"/>
                </a:xfrm>
              </p:grpSpPr>
              <p:grpSp>
                <p:nvGrpSpPr>
                  <p:cNvPr id="1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784" y="1381"/>
                    <a:ext cx="735" cy="47"/>
                    <a:chOff x="672" y="1872"/>
                    <a:chExt cx="2064" cy="132"/>
                  </a:xfrm>
                </p:grpSpPr>
                <p:grpSp>
                  <p:nvGrpSpPr>
                    <p:cNvPr id="18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872"/>
                      <a:ext cx="1028" cy="132"/>
                      <a:chOff x="672" y="1872"/>
                      <a:chExt cx="1028" cy="132"/>
                    </a:xfrm>
                  </p:grpSpPr>
                  <p:sp>
                    <p:nvSpPr>
                      <p:cNvPr id="1112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2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13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6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14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8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15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08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708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9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961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10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224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11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477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48" y="1381"/>
                    <a:ext cx="735" cy="47"/>
                    <a:chOff x="672" y="1872"/>
                    <a:chExt cx="2064" cy="132"/>
                  </a:xfrm>
                </p:grpSpPr>
                <p:grpSp>
                  <p:nvGrpSpPr>
                    <p:cNvPr id="20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872"/>
                      <a:ext cx="1028" cy="132"/>
                      <a:chOff x="672" y="1872"/>
                      <a:chExt cx="1028" cy="132"/>
                    </a:xfrm>
                  </p:grpSpPr>
                  <p:sp>
                    <p:nvSpPr>
                      <p:cNvPr id="1103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2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4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6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5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8" y="1872"/>
                        <a:ext cx="254" cy="132"/>
                      </a:xfrm>
                      <a:custGeom>
                        <a:avLst/>
                        <a:gdLst>
                          <a:gd name="T0" fmla="*/ 254 w 835"/>
                          <a:gd name="T1" fmla="*/ 64 h 409"/>
                          <a:gd name="T2" fmla="*/ 228 w 835"/>
                          <a:gd name="T3" fmla="*/ 23 h 409"/>
                          <a:gd name="T4" fmla="*/ 191 w 835"/>
                          <a:gd name="T5" fmla="*/ 0 h 409"/>
                          <a:gd name="T6" fmla="*/ 154 w 835"/>
                          <a:gd name="T7" fmla="*/ 24 h 409"/>
                          <a:gd name="T8" fmla="*/ 131 w 835"/>
                          <a:gd name="T9" fmla="*/ 63 h 409"/>
                          <a:gd name="T10" fmla="*/ 106 w 835"/>
                          <a:gd name="T11" fmla="*/ 105 h 409"/>
                          <a:gd name="T12" fmla="*/ 68 w 835"/>
                          <a:gd name="T13" fmla="*/ 132 h 409"/>
                          <a:gd name="T14" fmla="*/ 24 w 835"/>
                          <a:gd name="T15" fmla="*/ 105 h 409"/>
                          <a:gd name="T16" fmla="*/ 0 w 835"/>
                          <a:gd name="T17" fmla="*/ 67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35"/>
                          <a:gd name="T28" fmla="*/ 0 h 409"/>
                          <a:gd name="T29" fmla="*/ 835 w 835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35" h="409">
                            <a:moveTo>
                              <a:pt x="835" y="199"/>
                            </a:moveTo>
                            <a:cubicBezTo>
                              <a:pt x="820" y="175"/>
                              <a:pt x="783" y="104"/>
                              <a:pt x="748" y="71"/>
                            </a:cubicBezTo>
                            <a:cubicBezTo>
                              <a:pt x="713" y="38"/>
                              <a:pt x="667" y="0"/>
                              <a:pt x="627" y="0"/>
                            </a:cubicBezTo>
                            <a:cubicBezTo>
                              <a:pt x="587" y="0"/>
                              <a:pt x="537" y="41"/>
                              <a:pt x="505" y="73"/>
                            </a:cubicBezTo>
                            <a:cubicBezTo>
                              <a:pt x="473" y="105"/>
                              <a:pt x="458" y="153"/>
                              <a:pt x="432" y="195"/>
                            </a:cubicBezTo>
                            <a:cubicBezTo>
                              <a:pt x="406" y="237"/>
                              <a:pt x="384" y="289"/>
                              <a:pt x="349" y="325"/>
                            </a:cubicBezTo>
                            <a:cubicBezTo>
                              <a:pt x="314" y="361"/>
                              <a:pt x="268" y="409"/>
                              <a:pt x="223" y="409"/>
                            </a:cubicBezTo>
                            <a:cubicBezTo>
                              <a:pt x="178" y="409"/>
                              <a:pt x="116" y="358"/>
                              <a:pt x="79" y="325"/>
                            </a:cubicBezTo>
                            <a:cubicBezTo>
                              <a:pt x="42" y="292"/>
                              <a:pt x="16" y="232"/>
                              <a:pt x="0" y="208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06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2" y="1872"/>
                        <a:ext cx="258" cy="132"/>
                      </a:xfrm>
                      <a:custGeom>
                        <a:avLst/>
                        <a:gdLst>
                          <a:gd name="T0" fmla="*/ 258 w 851"/>
                          <a:gd name="T1" fmla="*/ 61 h 409"/>
                          <a:gd name="T2" fmla="*/ 230 w 851"/>
                          <a:gd name="T3" fmla="*/ 23 h 409"/>
                          <a:gd name="T4" fmla="*/ 193 w 851"/>
                          <a:gd name="T5" fmla="*/ 0 h 409"/>
                          <a:gd name="T6" fmla="*/ 156 w 851"/>
                          <a:gd name="T7" fmla="*/ 24 h 409"/>
                          <a:gd name="T8" fmla="*/ 134 w 851"/>
                          <a:gd name="T9" fmla="*/ 63 h 409"/>
                          <a:gd name="T10" fmla="*/ 109 w 851"/>
                          <a:gd name="T11" fmla="*/ 105 h 409"/>
                          <a:gd name="T12" fmla="*/ 71 w 851"/>
                          <a:gd name="T13" fmla="*/ 132 h 409"/>
                          <a:gd name="T14" fmla="*/ 27 w 851"/>
                          <a:gd name="T15" fmla="*/ 105 h 409"/>
                          <a:gd name="T16" fmla="*/ 0 w 851"/>
                          <a:gd name="T17" fmla="*/ 62 h 40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851"/>
                          <a:gd name="T28" fmla="*/ 0 h 409"/>
                          <a:gd name="T29" fmla="*/ 851 w 851"/>
                          <a:gd name="T30" fmla="*/ 409 h 40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851" h="409">
                            <a:moveTo>
                              <a:pt x="851" y="189"/>
                            </a:moveTo>
                            <a:cubicBezTo>
                              <a:pt x="836" y="169"/>
                              <a:pt x="795" y="102"/>
                              <a:pt x="759" y="71"/>
                            </a:cubicBezTo>
                            <a:cubicBezTo>
                              <a:pt x="724" y="39"/>
                              <a:pt x="678" y="0"/>
                              <a:pt x="638" y="0"/>
                            </a:cubicBezTo>
                            <a:cubicBezTo>
                              <a:pt x="598" y="0"/>
                              <a:pt x="548" y="41"/>
                              <a:pt x="516" y="73"/>
                            </a:cubicBezTo>
                            <a:cubicBezTo>
                              <a:pt x="484" y="105"/>
                              <a:pt x="469" y="153"/>
                              <a:pt x="443" y="195"/>
                            </a:cubicBezTo>
                            <a:cubicBezTo>
                              <a:pt x="417" y="237"/>
                              <a:pt x="395" y="289"/>
                              <a:pt x="360" y="325"/>
                            </a:cubicBezTo>
                            <a:cubicBezTo>
                              <a:pt x="325" y="361"/>
                              <a:pt x="279" y="409"/>
                              <a:pt x="234" y="409"/>
                            </a:cubicBezTo>
                            <a:cubicBezTo>
                              <a:pt x="189" y="409"/>
                              <a:pt x="129" y="361"/>
                              <a:pt x="90" y="325"/>
                            </a:cubicBezTo>
                            <a:cubicBezTo>
                              <a:pt x="51" y="289"/>
                              <a:pt x="19" y="220"/>
                              <a:pt x="0" y="193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 sz="16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99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708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0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961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1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224" y="1872"/>
                      <a:ext cx="253" cy="132"/>
                    </a:xfrm>
                    <a:custGeom>
                      <a:avLst/>
                      <a:gdLst>
                        <a:gd name="T0" fmla="*/ 253 w 835"/>
                        <a:gd name="T1" fmla="*/ 64 h 409"/>
                        <a:gd name="T2" fmla="*/ 227 w 835"/>
                        <a:gd name="T3" fmla="*/ 23 h 409"/>
                        <a:gd name="T4" fmla="*/ 190 w 835"/>
                        <a:gd name="T5" fmla="*/ 0 h 409"/>
                        <a:gd name="T6" fmla="*/ 153 w 835"/>
                        <a:gd name="T7" fmla="*/ 24 h 409"/>
                        <a:gd name="T8" fmla="*/ 131 w 835"/>
                        <a:gd name="T9" fmla="*/ 63 h 409"/>
                        <a:gd name="T10" fmla="*/ 106 w 835"/>
                        <a:gd name="T11" fmla="*/ 105 h 409"/>
                        <a:gd name="T12" fmla="*/ 68 w 835"/>
                        <a:gd name="T13" fmla="*/ 132 h 409"/>
                        <a:gd name="T14" fmla="*/ 24 w 835"/>
                        <a:gd name="T15" fmla="*/ 105 h 409"/>
                        <a:gd name="T16" fmla="*/ 0 w 835"/>
                        <a:gd name="T17" fmla="*/ 67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2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477" y="1872"/>
                      <a:ext cx="259" cy="132"/>
                    </a:xfrm>
                    <a:custGeom>
                      <a:avLst/>
                      <a:gdLst>
                        <a:gd name="T0" fmla="*/ 259 w 851"/>
                        <a:gd name="T1" fmla="*/ 61 h 409"/>
                        <a:gd name="T2" fmla="*/ 231 w 851"/>
                        <a:gd name="T3" fmla="*/ 23 h 409"/>
                        <a:gd name="T4" fmla="*/ 194 w 851"/>
                        <a:gd name="T5" fmla="*/ 0 h 409"/>
                        <a:gd name="T6" fmla="*/ 157 w 851"/>
                        <a:gd name="T7" fmla="*/ 24 h 409"/>
                        <a:gd name="T8" fmla="*/ 135 w 851"/>
                        <a:gd name="T9" fmla="*/ 63 h 409"/>
                        <a:gd name="T10" fmla="*/ 110 w 851"/>
                        <a:gd name="T11" fmla="*/ 105 h 409"/>
                        <a:gd name="T12" fmla="*/ 71 w 851"/>
                        <a:gd name="T13" fmla="*/ 132 h 409"/>
                        <a:gd name="T14" fmla="*/ 27 w 851"/>
                        <a:gd name="T15" fmla="*/ 105 h 409"/>
                        <a:gd name="T16" fmla="*/ 0 w 851"/>
                        <a:gd name="T17" fmla="*/ 62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89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6" y="1448"/>
                  <a:ext cx="935" cy="29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r>
                    <a:rPr lang="en-GB" sz="2400" baseline="300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st</a:t>
                  </a:r>
                  <a:r>
                    <a:rPr lang="en-GB" sz="24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GB" sz="2400" dirty="0" err="1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rf</a:t>
                  </a:r>
                  <a:r>
                    <a:rPr lang="en-GB" sz="24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 pulse</a:t>
                  </a:r>
                  <a:endParaRPr lang="en-US" sz="2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21" name="Group 77"/>
                <p:cNvGrpSpPr>
                  <a:grpSpLocks/>
                </p:cNvGrpSpPr>
                <p:nvPr/>
              </p:nvGrpSpPr>
              <p:grpSpPr bwMode="auto">
                <a:xfrm>
                  <a:off x="1034" y="1919"/>
                  <a:ext cx="245" cy="167"/>
                  <a:chOff x="1776" y="3408"/>
                  <a:chExt cx="245" cy="167"/>
                </a:xfrm>
              </p:grpSpPr>
              <p:sp>
                <p:nvSpPr>
                  <p:cNvPr id="1095" name="Line 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5" y="3517"/>
                    <a:ext cx="86" cy="58"/>
                  </a:xfrm>
                  <a:prstGeom prst="line">
                    <a:avLst/>
                  </a:prstGeom>
                  <a:noFill/>
                  <a:ln w="28575">
                    <a:solidFill>
                      <a:srgbClr val="00B050"/>
                    </a:solidFill>
                    <a:round/>
                    <a:headEnd/>
                    <a:tailEnd type="none" w="lg" len="lg"/>
                  </a:ln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</a:endParaRPr>
                  </a:p>
                </p:txBody>
              </p:sp>
              <p:graphicFrame>
                <p:nvGraphicFramePr>
                  <p:cNvPr id="1029" name="Object 78"/>
                  <p:cNvGraphicFramePr>
                    <a:graphicFrameLocks noChangeAspect="1"/>
                  </p:cNvGraphicFramePr>
                  <p:nvPr/>
                </p:nvGraphicFramePr>
                <p:xfrm>
                  <a:off x="1835" y="3422"/>
                  <a:ext cx="133" cy="13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02" name="Designer Drawing" r:id="rId4" imgW="2167560" imgH="2167560" progId="">
                          <p:embed/>
                        </p:oleObj>
                      </mc:Choice>
                      <mc:Fallback>
                        <p:oleObj name="Designer Drawing" r:id="rId4" imgW="2167560" imgH="2167560" progId="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35" y="3422"/>
                                <a:ext cx="133" cy="1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63500">
                                    <a:solidFill>
                                      <a:srgbClr val="00FF00"/>
                                    </a:solidFill>
                                    <a:miter lim="800000"/>
                                    <a:headEnd/>
                                    <a:tailEnd type="none" w="lg" len="lg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94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76" y="3408"/>
                    <a:ext cx="63" cy="40"/>
                  </a:xfrm>
                  <a:prstGeom prst="line">
                    <a:avLst/>
                  </a:prstGeom>
                  <a:noFill/>
                  <a:ln w="28575">
                    <a:solidFill>
                      <a:srgbClr val="00B050"/>
                    </a:solidFill>
                    <a:round/>
                    <a:headEnd/>
                    <a:tailEnd type="stealth" w="med" len="sm"/>
                  </a:ln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3" name="Group 87"/>
            <p:cNvGrpSpPr>
              <a:grpSpLocks/>
            </p:cNvGrpSpPr>
            <p:nvPr/>
          </p:nvGrpSpPr>
          <p:grpSpPr bwMode="auto">
            <a:xfrm>
              <a:off x="5873108" y="3001536"/>
              <a:ext cx="3559176" cy="646113"/>
              <a:chOff x="970" y="2335"/>
              <a:chExt cx="2242" cy="407"/>
            </a:xfrm>
          </p:grpSpPr>
          <p:grpSp>
            <p:nvGrpSpPr>
              <p:cNvPr id="24" name="Group 88"/>
              <p:cNvGrpSpPr>
                <a:grpSpLocks/>
              </p:cNvGrpSpPr>
              <p:nvPr/>
            </p:nvGrpSpPr>
            <p:grpSpPr bwMode="auto">
              <a:xfrm>
                <a:off x="970" y="2335"/>
                <a:ext cx="2242" cy="337"/>
                <a:chOff x="970" y="2335"/>
                <a:chExt cx="2242" cy="337"/>
              </a:xfrm>
            </p:grpSpPr>
            <p:sp>
              <p:nvSpPr>
                <p:cNvPr id="1077" name="Rectangle 89"/>
                <p:cNvSpPr>
                  <a:spLocks noChangeArrowheads="1"/>
                </p:cNvSpPr>
                <p:nvPr/>
              </p:nvSpPr>
              <p:spPr bwMode="auto">
                <a:xfrm>
                  <a:off x="2325" y="2381"/>
                  <a:ext cx="887" cy="291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±</a:t>
                  </a:r>
                  <a:r>
                    <a:rPr lang="en-GB" sz="24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GB" sz="24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2 </a:t>
                  </a:r>
                  <a:r>
                    <a:rPr lang="en-GB" sz="24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d</a:t>
                  </a:r>
                  <a:r>
                    <a:rPr lang="en-GB" sz="24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GB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 </a:t>
                  </a:r>
                  <a:r>
                    <a:rPr lang="en-GB" sz="2400" b="1" dirty="0" err="1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GB" sz="2400" b="1" baseline="-25000" dirty="0" err="1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eff</a:t>
                  </a:r>
                  <a:endPara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25" name="Group 90"/>
                <p:cNvGrpSpPr>
                  <a:grpSpLocks/>
                </p:cNvGrpSpPr>
                <p:nvPr/>
              </p:nvGrpSpPr>
              <p:grpSpPr bwMode="auto">
                <a:xfrm>
                  <a:off x="970" y="2335"/>
                  <a:ext cx="421" cy="288"/>
                  <a:chOff x="953" y="2143"/>
                  <a:chExt cx="421" cy="288"/>
                </a:xfrm>
              </p:grpSpPr>
              <p:sp>
                <p:nvSpPr>
                  <p:cNvPr id="1080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0" y="2143"/>
                    <a:ext cx="244" cy="288"/>
                  </a:xfrm>
                  <a:prstGeom prst="rect">
                    <a:avLst/>
                  </a:prstGeom>
                  <a:noFill/>
                  <a:ln w="63500">
                    <a:noFill/>
                    <a:miter lim="800000"/>
                    <a:headEnd/>
                    <a:tailEnd type="none" w="lg" len="lg"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24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E</a:t>
                    </a:r>
                    <a:endParaRPr lang="en-US" sz="2400" b="1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81" name="Line 9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109" y="2250"/>
                    <a:ext cx="0" cy="31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76" name="Rectangle 94"/>
              <p:cNvSpPr>
                <a:spLocks noChangeArrowheads="1"/>
              </p:cNvSpPr>
              <p:nvPr/>
            </p:nvSpPr>
            <p:spPr bwMode="auto">
              <a:xfrm>
                <a:off x="1737" y="2492"/>
                <a:ext cx="204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±</a:t>
                </a:r>
              </a:p>
            </p:txBody>
          </p:sp>
        </p:grpSp>
        <p:sp>
          <p:nvSpPr>
            <p:cNvPr id="1040" name="Rectangle 95"/>
            <p:cNvSpPr>
              <a:spLocks noChangeArrowheads="1"/>
            </p:cNvSpPr>
            <p:nvPr/>
          </p:nvSpPr>
          <p:spPr bwMode="auto">
            <a:xfrm>
              <a:off x="5948360" y="2405269"/>
              <a:ext cx="47625" cy="2362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lg"/>
            </a:ln>
            <a:scene3d>
              <a:camera prst="legacyPerspectiveFront">
                <a:rot lat="1500000" lon="20099996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26" name="Group 96"/>
            <p:cNvGrpSpPr>
              <a:grpSpLocks/>
            </p:cNvGrpSpPr>
            <p:nvPr/>
          </p:nvGrpSpPr>
          <p:grpSpPr bwMode="auto">
            <a:xfrm>
              <a:off x="4968873" y="3259344"/>
              <a:ext cx="2054225" cy="457200"/>
              <a:chOff x="409" y="2506"/>
              <a:chExt cx="1294" cy="288"/>
            </a:xfrm>
          </p:grpSpPr>
          <p:sp>
            <p:nvSpPr>
              <p:cNvPr id="1067" name="Text Box 97"/>
              <p:cNvSpPr txBox="1">
                <a:spLocks noChangeArrowheads="1"/>
              </p:cNvSpPr>
              <p:nvPr/>
            </p:nvSpPr>
            <p:spPr bwMode="auto">
              <a:xfrm>
                <a:off x="409" y="2506"/>
                <a:ext cx="167" cy="288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 b="1">
                    <a:solidFill>
                      <a:srgbClr val="00CCFF"/>
                    </a:solidFill>
                    <a:latin typeface="Times New Roman" pitchFamily="18" charset="0"/>
                  </a:rPr>
                  <a:t>B</a:t>
                </a:r>
                <a:endParaRPr lang="en-US" sz="2400" b="1">
                  <a:solidFill>
                    <a:srgbClr val="00CC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7" name="Group 98"/>
              <p:cNvGrpSpPr>
                <a:grpSpLocks/>
              </p:cNvGrpSpPr>
              <p:nvPr/>
            </p:nvGrpSpPr>
            <p:grpSpPr bwMode="auto">
              <a:xfrm>
                <a:off x="474" y="2784"/>
                <a:ext cx="1229" cy="1"/>
                <a:chOff x="474" y="2784"/>
                <a:chExt cx="1229" cy="1"/>
              </a:xfrm>
            </p:grpSpPr>
            <p:sp>
              <p:nvSpPr>
                <p:cNvPr id="1071" name="Line 10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248" y="2754"/>
                  <a:ext cx="0" cy="60"/>
                </a:xfrm>
                <a:prstGeom prst="line">
                  <a:avLst/>
                </a:prstGeom>
                <a:noFill/>
                <a:ln w="38100">
                  <a:solidFill>
                    <a:srgbClr val="00CCFF"/>
                  </a:solidFill>
                  <a:round/>
                  <a:headEnd/>
                  <a:tailEnd type="none" w="med" len="lg"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Line 10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703" y="2555"/>
                  <a:ext cx="1" cy="459"/>
                </a:xfrm>
                <a:prstGeom prst="line">
                  <a:avLst/>
                </a:prstGeom>
                <a:noFill/>
                <a:ln w="38100">
                  <a:solidFill>
                    <a:srgbClr val="00CCFF"/>
                  </a:solidFill>
                  <a:round/>
                  <a:headEnd/>
                  <a:tailEnd type="stealth" w="med" len="lg"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Line 10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569" y="2650"/>
                  <a:ext cx="0" cy="269"/>
                </a:xfrm>
                <a:prstGeom prst="line">
                  <a:avLst/>
                </a:prstGeom>
                <a:noFill/>
                <a:ln w="38100">
                  <a:solidFill>
                    <a:srgbClr val="00CCFF"/>
                  </a:solidFill>
                  <a:round/>
                  <a:headEnd/>
                  <a:tailEnd type="none" w="med" len="lg"/>
                </a:ln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4" name="Line 10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107" y="2738"/>
                  <a:ext cx="0" cy="92"/>
                </a:xfrm>
                <a:prstGeom prst="line">
                  <a:avLst/>
                </a:prstGeom>
                <a:noFill/>
                <a:ln w="38100">
                  <a:solidFill>
                    <a:srgbClr val="00CCFF"/>
                  </a:solidFill>
                  <a:round/>
                  <a:headEnd/>
                  <a:tailEnd type="none" w="med" len="lg"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600">
                    <a:solidFill>
                      <a:srgbClr val="000000"/>
                    </a:solidFill>
                  </a:endParaRPr>
                </a:p>
              </p:txBody>
            </p:sp>
          </p:grpSp>
        </p:grpSp>
        <p:graphicFrame>
          <p:nvGraphicFramePr>
            <p:cNvPr id="1026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552066"/>
                </p:ext>
              </p:extLst>
            </p:nvPr>
          </p:nvGraphicFramePr>
          <p:xfrm>
            <a:off x="6033777" y="1450043"/>
            <a:ext cx="21113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Designer Drawing" r:id="rId6" imgW="2167560" imgH="2167560" progId="">
                    <p:embed/>
                  </p:oleObj>
                </mc:Choice>
                <mc:Fallback>
                  <p:oleObj name="Designer Drawing" r:id="rId6" imgW="2167560" imgH="2167560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3777" y="1450043"/>
                          <a:ext cx="211138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0">
                              <a:solidFill>
                                <a:srgbClr val="00FF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0140652"/>
                </p:ext>
              </p:extLst>
            </p:nvPr>
          </p:nvGraphicFramePr>
          <p:xfrm>
            <a:off x="6055840" y="4768589"/>
            <a:ext cx="193955" cy="253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Designer Drawing" r:id="rId7" imgW="2167560" imgH="2167560" progId="">
                    <p:embed/>
                  </p:oleObj>
                </mc:Choice>
                <mc:Fallback>
                  <p:oleObj name="Designer Drawing" r:id="rId7" imgW="2167560" imgH="2167560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5840" y="4768589"/>
                          <a:ext cx="193955" cy="253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0">
                              <a:solidFill>
                                <a:srgbClr val="00FF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8" name="Group 147"/>
            <p:cNvGrpSpPr/>
            <p:nvPr/>
          </p:nvGrpSpPr>
          <p:grpSpPr>
            <a:xfrm>
              <a:off x="6047954" y="4051005"/>
              <a:ext cx="211138" cy="499730"/>
              <a:chOff x="7536512" y="1073889"/>
              <a:chExt cx="211138" cy="499730"/>
            </a:xfrm>
          </p:grpSpPr>
          <p:cxnSp>
            <p:nvCxnSpPr>
              <p:cNvPr id="142" name="Straight Arrow Connector 141"/>
              <p:cNvCxnSpPr/>
              <p:nvPr/>
            </p:nvCxnSpPr>
            <p:spPr>
              <a:xfrm flipV="1">
                <a:off x="7623162" y="1073889"/>
                <a:ext cx="11015" cy="49973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3" name="Object 112"/>
              <p:cNvGraphicFramePr>
                <a:graphicFrameLocks noChangeAspect="1"/>
              </p:cNvGraphicFramePr>
              <p:nvPr/>
            </p:nvGraphicFramePr>
            <p:xfrm>
              <a:off x="7536512" y="1251568"/>
              <a:ext cx="21113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" name="Designer Drawing" r:id="rId8" imgW="2167560" imgH="2167560" progId="">
                      <p:embed/>
                    </p:oleObj>
                  </mc:Choice>
                  <mc:Fallback>
                    <p:oleObj name="Designer Drawing" r:id="rId8" imgW="2167560" imgH="2167560" progId="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36512" y="1251568"/>
                            <a:ext cx="211138" cy="212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0">
                                <a:solidFill>
                                  <a:srgbClr val="00FF00"/>
                                </a:solidFill>
                                <a:miter lim="800000"/>
                                <a:headEnd/>
                                <a:tailEnd type="none" w="lg" len="lg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9" name="Text Box 13"/>
            <p:cNvSpPr txBox="1">
              <a:spLocks noChangeArrowheads="1"/>
            </p:cNvSpPr>
            <p:nvPr/>
          </p:nvSpPr>
          <p:spPr bwMode="auto">
            <a:xfrm>
              <a:off x="4714211" y="5327041"/>
              <a:ext cx="311899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 smtClean="0">
                  <a:solidFill>
                    <a:srgbClr val="6600CC"/>
                  </a:solidFill>
                  <a:latin typeface="Times New Roman" pitchFamily="18" charset="0"/>
                </a:rPr>
                <a:t>analyze spin direction</a:t>
              </a:r>
              <a:endParaRPr lang="en-US" sz="2400" b="1" dirty="0">
                <a:solidFill>
                  <a:srgbClr val="66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0" y="-25400"/>
            <a:ext cx="9144000" cy="8382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Simplified measurement scheme</a:t>
            </a:r>
            <a:endParaRPr lang="en-GB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ke\Desktop\Edm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412776"/>
            <a:ext cx="72235580" cy="4124523"/>
          </a:xfrm>
          <a:prstGeom prst="rect">
            <a:avLst/>
          </a:prstGeom>
          <a:noFill/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3360311" y="-27384"/>
            <a:ext cx="2788701" cy="6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3333CC"/>
                </a:solidFill>
              </a:rPr>
              <a:t>Result (2011)</a:t>
            </a:r>
            <a:endParaRPr lang="en-GB" sz="3600" kern="0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517232"/>
            <a:ext cx="92170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GB" sz="24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(-2.4 ± 5.7</a:t>
            </a:r>
            <a:r>
              <a:rPr lang="en-GB" sz="24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± 1.5</a:t>
            </a:r>
            <a:r>
              <a:rPr lang="en-GB" sz="24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× 10</a:t>
            </a:r>
            <a:r>
              <a:rPr lang="en-GB" sz="24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-28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.cm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| d</a:t>
            </a:r>
            <a:r>
              <a:rPr lang="en-GB" sz="24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| &lt; 10.5 × 10</a:t>
            </a:r>
            <a:r>
              <a:rPr lang="en-GB" sz="24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-28</a:t>
            </a: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e.cm  (90% confidence level)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en-GB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1060"/>
            <a:ext cx="9145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6194 measurements of the EDM, each derived from 4096 beam pulses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Each measurement takes 6 minutes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27305" y="6488668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CC"/>
                </a:solidFill>
              </a:rPr>
              <a:t>Nature 473, </a:t>
            </a:r>
            <a:r>
              <a:rPr lang="en-GB" b="1" dirty="0" smtClean="0">
                <a:solidFill>
                  <a:srgbClr val="3333CC"/>
                </a:solidFill>
              </a:rPr>
              <a:t>493</a:t>
            </a:r>
            <a:r>
              <a:rPr lang="en-GB" dirty="0" smtClean="0">
                <a:solidFill>
                  <a:srgbClr val="3333CC"/>
                </a:solidFill>
              </a:rPr>
              <a:t> (2011)</a:t>
            </a:r>
            <a:endParaRPr lang="en-GB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8966200" cy="659483"/>
          </a:xfrm>
          <a:noFill/>
          <a:ln/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CC"/>
                </a:solidFill>
              </a:rPr>
              <a:t>Implications</a:t>
            </a:r>
            <a:endParaRPr lang="en-GB" sz="3200" dirty="0">
              <a:solidFill>
                <a:srgbClr val="0000CC"/>
              </a:solidFill>
            </a:endParaRP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613955" y="674045"/>
            <a:ext cx="4027764" cy="5520054"/>
            <a:chOff x="748" y="934"/>
            <a:chExt cx="2278" cy="3122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969" y="1142"/>
              <a:ext cx="2057" cy="2914"/>
              <a:chOff x="951" y="1041"/>
              <a:chExt cx="2142" cy="3195"/>
            </a:xfrm>
          </p:grpSpPr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>
                <a:off x="1335" y="113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1335" y="152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1335" y="190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1335" y="224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1335" y="262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1335" y="300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1335" y="339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1335" y="377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1" name="Rectangle 13"/>
              <p:cNvSpPr>
                <a:spLocks noChangeArrowheads="1"/>
              </p:cNvSpPr>
              <p:nvPr/>
            </p:nvSpPr>
            <p:spPr bwMode="auto">
              <a:xfrm>
                <a:off x="1815" y="1617"/>
                <a:ext cx="480" cy="9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2199" y="1425"/>
                <a:ext cx="441" cy="624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/>
            </p:nvSpPr>
            <p:spPr bwMode="auto">
              <a:xfrm>
                <a:off x="2535" y="1857"/>
                <a:ext cx="480" cy="768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4" name="Rectangle 16"/>
              <p:cNvSpPr>
                <a:spLocks noChangeArrowheads="1"/>
              </p:cNvSpPr>
              <p:nvPr/>
            </p:nvSpPr>
            <p:spPr bwMode="auto">
              <a:xfrm>
                <a:off x="1479" y="3978"/>
                <a:ext cx="1536" cy="240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1431" y="1089"/>
                <a:ext cx="0" cy="2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951" y="1425"/>
                <a:ext cx="4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-24</a:t>
                </a:r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951" y="1041"/>
                <a:ext cx="4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-22</a:t>
                </a:r>
              </a:p>
            </p:txBody>
          </p:sp>
          <p:sp>
            <p:nvSpPr>
              <p:cNvPr id="17428" name="Text Box 20"/>
              <p:cNvSpPr txBox="1">
                <a:spLocks noChangeArrowheads="1"/>
              </p:cNvSpPr>
              <p:nvPr/>
            </p:nvSpPr>
            <p:spPr bwMode="auto">
              <a:xfrm>
                <a:off x="951" y="1809"/>
                <a:ext cx="4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-26</a:t>
                </a:r>
              </a:p>
            </p:txBody>
          </p:sp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951" y="2144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-28</a:t>
                </a:r>
              </a:p>
            </p:txBody>
          </p:sp>
          <p:sp>
            <p:nvSpPr>
              <p:cNvPr id="17430" name="Text Box 22"/>
              <p:cNvSpPr txBox="1">
                <a:spLocks noChangeArrowheads="1"/>
              </p:cNvSpPr>
              <p:nvPr/>
            </p:nvSpPr>
            <p:spPr bwMode="auto">
              <a:xfrm>
                <a:off x="951" y="2529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-30</a:t>
                </a: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951" y="2913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-32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951" y="3297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-34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951" y="3681"/>
                <a:ext cx="4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GB" baseline="30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-36</a:t>
                </a:r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/>
            </p:nvSpPr>
            <p:spPr bwMode="auto">
              <a:xfrm>
                <a:off x="1479" y="1665"/>
                <a:ext cx="432" cy="72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1479" y="1905"/>
                <a:ext cx="528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Multi Higgs</a:t>
                </a:r>
              </a:p>
            </p:txBody>
          </p:sp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1863" y="2001"/>
                <a:ext cx="528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Left -Right</a:t>
                </a:r>
              </a:p>
            </p:txBody>
          </p:sp>
          <p:sp>
            <p:nvSpPr>
              <p:cNvPr id="17437" name="Text Box 29"/>
              <p:cNvSpPr txBox="1">
                <a:spLocks noChangeArrowheads="1"/>
              </p:cNvSpPr>
              <p:nvPr/>
            </p:nvSpPr>
            <p:spPr bwMode="auto">
              <a:xfrm>
                <a:off x="2160" y="1489"/>
                <a:ext cx="55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MSSM </a:t>
                </a:r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2517" y="2006"/>
                <a:ext cx="576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Other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SUSY</a:t>
                </a:r>
                <a:endParaRPr lang="en-GB" dirty="0">
                  <a:solidFill>
                    <a:prstClr val="black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1635" y="3983"/>
                <a:ext cx="115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Standard Model</a:t>
                </a:r>
              </a:p>
            </p:txBody>
          </p:sp>
        </p:grp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 rot="-5400000">
              <a:off x="-633" y="2315"/>
              <a:ext cx="29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Predicted values for the electron edm d</a:t>
              </a:r>
              <a:r>
                <a:rPr lang="en-GB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(e.cm)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20" y="2793955"/>
            <a:ext cx="3781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59829" y="3461657"/>
            <a:ext cx="1815737" cy="1097279"/>
            <a:chOff x="5159829" y="3461657"/>
            <a:chExt cx="1815737" cy="1097279"/>
          </a:xfrm>
        </p:grpSpPr>
        <p:grpSp>
          <p:nvGrpSpPr>
            <p:cNvPr id="7" name="Group 6"/>
            <p:cNvGrpSpPr/>
            <p:nvPr/>
          </p:nvGrpSpPr>
          <p:grpSpPr>
            <a:xfrm>
              <a:off x="5159829" y="3775164"/>
              <a:ext cx="1815737" cy="783772"/>
              <a:chOff x="5159829" y="3709850"/>
              <a:chExt cx="1815737" cy="78377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159829" y="3775166"/>
                <a:ext cx="18157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solidFill>
                      <a:srgbClr val="3333CC"/>
                    </a:solidFill>
                  </a:rPr>
                  <a:t>Mass of new particle</a:t>
                </a:r>
                <a:endParaRPr lang="en-GB" sz="2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290457" y="3709850"/>
                <a:ext cx="1541417" cy="783772"/>
              </a:xfrm>
              <a:prstGeom prst="ellipse">
                <a:avLst/>
              </a:prstGeom>
              <a:noFill/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0" name="Straight Connector 9"/>
            <p:cNvCxnSpPr>
              <a:stCxn id="6" idx="0"/>
            </p:cNvCxnSpPr>
            <p:nvPr/>
          </p:nvCxnSpPr>
          <p:spPr>
            <a:xfrm flipV="1">
              <a:off x="6061166" y="3461657"/>
              <a:ext cx="313508" cy="313507"/>
            </a:xfrm>
            <a:prstGeom prst="line">
              <a:avLst/>
            </a:prstGeom>
            <a:ln w="28575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167155" y="3291840"/>
            <a:ext cx="1815737" cy="1275805"/>
            <a:chOff x="7167155" y="3291840"/>
            <a:chExt cx="1815737" cy="1275805"/>
          </a:xfrm>
        </p:grpSpPr>
        <p:grpSp>
          <p:nvGrpSpPr>
            <p:cNvPr id="8" name="Group 7"/>
            <p:cNvGrpSpPr/>
            <p:nvPr/>
          </p:nvGrpSpPr>
          <p:grpSpPr>
            <a:xfrm>
              <a:off x="7167155" y="3783873"/>
              <a:ext cx="1815737" cy="783772"/>
              <a:chOff x="7167155" y="3783873"/>
              <a:chExt cx="1815737" cy="78377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7167155" y="3849189"/>
                <a:ext cx="18157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solidFill>
                      <a:srgbClr val="3333CC"/>
                    </a:solidFill>
                  </a:rPr>
                  <a:t>CP-violating phase</a:t>
                </a:r>
                <a:endParaRPr lang="en-GB" sz="2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284719" y="3783873"/>
                <a:ext cx="1541417" cy="783772"/>
              </a:xfrm>
              <a:prstGeom prst="ellipse">
                <a:avLst/>
              </a:prstGeom>
              <a:noFill/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2" name="Straight Connector 11"/>
            <p:cNvCxnSpPr>
              <a:stCxn id="90" idx="0"/>
            </p:cNvCxnSpPr>
            <p:nvPr/>
          </p:nvCxnSpPr>
          <p:spPr>
            <a:xfrm flipV="1">
              <a:off x="8055428" y="3291840"/>
              <a:ext cx="448492" cy="492033"/>
            </a:xfrm>
            <a:prstGeom prst="line">
              <a:avLst/>
            </a:prstGeom>
            <a:ln w="28575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486404" y="4794065"/>
            <a:ext cx="3095897" cy="905803"/>
            <a:chOff x="5212081" y="5094514"/>
            <a:chExt cx="3095897" cy="905803"/>
          </a:xfrm>
        </p:grpSpPr>
        <p:sp>
          <p:nvSpPr>
            <p:cNvPr id="13" name="TextBox 12"/>
            <p:cNvSpPr txBox="1"/>
            <p:nvPr/>
          </p:nvSpPr>
          <p:spPr>
            <a:xfrm>
              <a:off x="5212081" y="5094514"/>
              <a:ext cx="309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3333CC"/>
                  </a:solidFill>
                </a:rPr>
                <a:t>For M</a:t>
              </a:r>
              <a:r>
                <a:rPr lang="en-GB" sz="20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GB" sz="2000" dirty="0" smtClean="0">
                  <a:solidFill>
                    <a:srgbClr val="3333CC"/>
                  </a:solidFill>
                </a:rPr>
                <a:t>= 200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GeV</a:t>
              </a:r>
              <a:r>
                <a:rPr lang="en-GB" sz="2000" dirty="0">
                  <a:solidFill>
                    <a:srgbClr val="3333CC"/>
                  </a:solidFill>
                </a:rPr>
                <a:t> </a:t>
              </a:r>
              <a:r>
                <a:rPr lang="en-GB" sz="2000" dirty="0" smtClean="0">
                  <a:solidFill>
                    <a:srgbClr val="3333CC"/>
                  </a:solidFill>
                </a:rPr>
                <a:t>and </a:t>
              </a:r>
              <a:r>
                <a:rPr lang="en-GB" sz="2000" dirty="0" err="1" smtClean="0">
                  <a:solidFill>
                    <a:srgbClr val="3333CC"/>
                  </a:solidFill>
                  <a:latin typeface="Symbol" pitchFamily="18" charset="2"/>
                </a:rPr>
                <a:t>q</a:t>
              </a:r>
              <a:r>
                <a:rPr lang="en-GB" sz="2000" baseline="-25000" dirty="0" err="1" smtClean="0">
                  <a:solidFill>
                    <a:srgbClr val="3333CC"/>
                  </a:solidFill>
                </a:rPr>
                <a:t>CP</a:t>
              </a:r>
              <a:r>
                <a:rPr lang="en-GB" sz="2000" dirty="0" smtClean="0">
                  <a:solidFill>
                    <a:srgbClr val="3333CC"/>
                  </a:solidFill>
                </a:rPr>
                <a:t> ≈1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5538652"/>
              <a:ext cx="2425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3333CC"/>
                  </a:solidFill>
                </a:rPr>
                <a:t>=&gt; d</a:t>
              </a:r>
              <a:r>
                <a:rPr lang="en-GB" sz="2400" baseline="-25000" dirty="0" smtClean="0">
                  <a:solidFill>
                    <a:srgbClr val="3333CC"/>
                  </a:solidFill>
                </a:rPr>
                <a:t>e</a:t>
              </a:r>
              <a:r>
                <a:rPr lang="en-GB" sz="2400" dirty="0" smtClean="0">
                  <a:solidFill>
                    <a:srgbClr val="3333CC"/>
                  </a:solidFill>
                </a:rPr>
                <a:t> ≈ 10</a:t>
              </a:r>
              <a:r>
                <a:rPr lang="en-GB" sz="2400" baseline="30000" dirty="0" smtClean="0">
                  <a:solidFill>
                    <a:srgbClr val="3333CC"/>
                  </a:solidFill>
                </a:rPr>
                <a:t>-24</a:t>
              </a:r>
              <a:r>
                <a:rPr lang="en-GB" sz="2400" dirty="0" smtClean="0">
                  <a:solidFill>
                    <a:srgbClr val="3333CC"/>
                  </a:solidFill>
                </a:rPr>
                <a:t> e.cm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49483" y="888757"/>
            <a:ext cx="5490204" cy="1827736"/>
            <a:chOff x="1849483" y="888757"/>
            <a:chExt cx="5490204" cy="1827736"/>
          </a:xfrm>
        </p:grpSpPr>
        <p:grpSp>
          <p:nvGrpSpPr>
            <p:cNvPr id="20" name="Group 19"/>
            <p:cNvGrpSpPr/>
            <p:nvPr/>
          </p:nvGrpSpPr>
          <p:grpSpPr>
            <a:xfrm>
              <a:off x="1849483" y="1144803"/>
              <a:ext cx="2665928" cy="1571690"/>
              <a:chOff x="1157144" y="1510567"/>
              <a:chExt cx="2665928" cy="1571690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1168590" y="3082257"/>
                <a:ext cx="26179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172170" y="2661079"/>
                <a:ext cx="386366" cy="360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157144" y="2414234"/>
                <a:ext cx="697606" cy="6332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195781" y="2169536"/>
                <a:ext cx="903668" cy="877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195781" y="1899079"/>
                <a:ext cx="1212761" cy="11612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285933" y="1641502"/>
                <a:ext cx="1496096" cy="1393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569268" y="1551349"/>
                <a:ext cx="1599127" cy="14832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929877" y="1538471"/>
                <a:ext cx="1573369" cy="15089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292632" y="1527738"/>
                <a:ext cx="1530440" cy="14918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674705" y="1523445"/>
                <a:ext cx="1073240" cy="995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086829" y="1510567"/>
                <a:ext cx="532327" cy="5065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544973" y="888757"/>
              <a:ext cx="2794714" cy="746973"/>
              <a:chOff x="3735067" y="1450466"/>
              <a:chExt cx="2794714" cy="746973"/>
            </a:xfrm>
          </p:grpSpPr>
          <p:cxnSp>
            <p:nvCxnSpPr>
              <p:cNvPr id="114" name="Curved Connector 113"/>
              <p:cNvCxnSpPr/>
              <p:nvPr/>
            </p:nvCxnSpPr>
            <p:spPr>
              <a:xfrm rot="10800000" flipV="1">
                <a:off x="3735067" y="1720920"/>
                <a:ext cx="553791" cy="47651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4288857" y="1450466"/>
                <a:ext cx="2240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Excluded region</a:t>
                </a:r>
                <a:endParaRPr lang="en-GB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159830" y="5860869"/>
            <a:ext cx="3735979" cy="466019"/>
            <a:chOff x="5159830" y="5860869"/>
            <a:chExt cx="3735979" cy="466019"/>
          </a:xfrm>
        </p:grpSpPr>
        <p:sp>
          <p:nvSpPr>
            <p:cNvPr id="23" name="TextBox 22"/>
            <p:cNvSpPr txBox="1"/>
            <p:nvPr/>
          </p:nvSpPr>
          <p:spPr>
            <a:xfrm>
              <a:off x="5159830" y="5865223"/>
              <a:ext cx="1711234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3333CC"/>
                  </a:solidFill>
                </a:rPr>
                <a:t>M</a:t>
              </a:r>
              <a:r>
                <a:rPr lang="en-GB" sz="2400" baseline="-25000" dirty="0" smtClean="0">
                  <a:solidFill>
                    <a:srgbClr val="3333CC"/>
                  </a:solidFill>
                </a:rPr>
                <a:t>s</a:t>
              </a:r>
              <a:r>
                <a:rPr lang="en-GB" sz="2400" dirty="0" smtClean="0">
                  <a:solidFill>
                    <a:srgbClr val="3333CC"/>
                  </a:solidFill>
                </a:rPr>
                <a:t> &gt; 4 </a:t>
              </a:r>
              <a:r>
                <a:rPr lang="en-GB" sz="2400" dirty="0" err="1" smtClean="0">
                  <a:solidFill>
                    <a:srgbClr val="3333CC"/>
                  </a:solidFill>
                </a:rPr>
                <a:t>TeV</a:t>
              </a:r>
              <a:r>
                <a:rPr lang="en-GB" sz="2400" dirty="0" smtClean="0">
                  <a:solidFill>
                    <a:srgbClr val="3333CC"/>
                  </a:solidFill>
                </a:rPr>
                <a:t> ?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336976" y="5860869"/>
              <a:ext cx="1558833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solidFill>
                    <a:srgbClr val="3333CC"/>
                  </a:solidFill>
                  <a:latin typeface="Symbol" pitchFamily="18" charset="2"/>
                </a:rPr>
                <a:t>q</a:t>
              </a:r>
              <a:r>
                <a:rPr lang="en-GB" sz="2400" baseline="-25000" dirty="0" err="1">
                  <a:solidFill>
                    <a:srgbClr val="3333CC"/>
                  </a:solidFill>
                </a:rPr>
                <a:t>CP</a:t>
              </a:r>
              <a:r>
                <a:rPr lang="en-GB" sz="2400" baseline="-25000" dirty="0">
                  <a:solidFill>
                    <a:srgbClr val="3333CC"/>
                  </a:solidFill>
                </a:rPr>
                <a:t> </a:t>
              </a:r>
              <a:r>
                <a:rPr lang="en-GB" sz="2400" dirty="0">
                  <a:solidFill>
                    <a:srgbClr val="3333CC"/>
                  </a:solidFill>
                </a:rPr>
                <a:t>&lt;</a:t>
              </a:r>
              <a:r>
                <a:rPr lang="en-GB" sz="2400" dirty="0" smtClean="0">
                  <a:solidFill>
                    <a:srgbClr val="3333CC"/>
                  </a:solidFill>
                </a:rPr>
                <a:t> 10</a:t>
              </a:r>
              <a:r>
                <a:rPr lang="en-GB" sz="2400" baseline="30000" dirty="0" smtClean="0">
                  <a:solidFill>
                    <a:srgbClr val="3333CC"/>
                  </a:solidFill>
                </a:rPr>
                <a:t>-3</a:t>
              </a:r>
              <a:r>
                <a:rPr lang="en-GB" sz="2400" dirty="0" smtClean="0">
                  <a:solidFill>
                    <a:srgbClr val="3333CC"/>
                  </a:solidFill>
                </a:rPr>
                <a:t> ?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2" y="1332730"/>
            <a:ext cx="3028405" cy="1188955"/>
            <a:chOff x="4572002" y="1332730"/>
            <a:chExt cx="3028405" cy="118895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2" y="1332730"/>
              <a:ext cx="3028405" cy="1125538"/>
              <a:chOff x="4585065" y="1332730"/>
              <a:chExt cx="3028405" cy="1125538"/>
            </a:xfrm>
          </p:grpSpPr>
          <p:grpSp>
            <p:nvGrpSpPr>
              <p:cNvPr id="59" name="Group 7"/>
              <p:cNvGrpSpPr>
                <a:grpSpLocks/>
              </p:cNvGrpSpPr>
              <p:nvPr/>
            </p:nvGrpSpPr>
            <p:grpSpPr bwMode="auto">
              <a:xfrm>
                <a:off x="5624332" y="1332730"/>
                <a:ext cx="1989138" cy="1125538"/>
                <a:chOff x="251" y="593"/>
                <a:chExt cx="1253" cy="709"/>
              </a:xfrm>
            </p:grpSpPr>
            <p:sp>
              <p:nvSpPr>
                <p:cNvPr id="6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51" y="1071"/>
                  <a:ext cx="1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GB" b="1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endParaRPr lang="en-US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2" name="Line 9"/>
                <p:cNvSpPr>
                  <a:spLocks noChangeShapeType="1"/>
                </p:cNvSpPr>
                <p:nvPr/>
              </p:nvSpPr>
              <p:spPr bwMode="auto">
                <a:xfrm>
                  <a:off x="373" y="1144"/>
                  <a:ext cx="183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3" name="Arc 10"/>
                <p:cNvSpPr>
                  <a:spLocks/>
                </p:cNvSpPr>
                <p:nvPr/>
              </p:nvSpPr>
              <p:spPr bwMode="auto">
                <a:xfrm rot="5400000" flipH="1">
                  <a:off x="748" y="733"/>
                  <a:ext cx="236" cy="635"/>
                </a:xfrm>
                <a:custGeom>
                  <a:avLst/>
                  <a:gdLst>
                    <a:gd name="T0" fmla="*/ 27 w 21600"/>
                    <a:gd name="T1" fmla="*/ 0 h 42972"/>
                    <a:gd name="T2" fmla="*/ 21 w 21600"/>
                    <a:gd name="T3" fmla="*/ 635 h 42972"/>
                    <a:gd name="T4" fmla="*/ 0 w 21600"/>
                    <a:gd name="T5" fmla="*/ 317 h 4297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972"/>
                    <a:gd name="T11" fmla="*/ 21600 w 21600"/>
                    <a:gd name="T12" fmla="*/ 42972 h 42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972" fill="none" extrusionOk="0">
                      <a:moveTo>
                        <a:pt x="2448" y="0"/>
                      </a:moveTo>
                      <a:cubicBezTo>
                        <a:pt x="13359" y="1245"/>
                        <a:pt x="21600" y="10479"/>
                        <a:pt x="21600" y="21461"/>
                      </a:cubicBezTo>
                      <a:cubicBezTo>
                        <a:pt x="21600" y="32633"/>
                        <a:pt x="13080" y="41961"/>
                        <a:pt x="1954" y="42972"/>
                      </a:cubicBezTo>
                    </a:path>
                    <a:path w="21600" h="42972" stroke="0" extrusionOk="0">
                      <a:moveTo>
                        <a:pt x="2448" y="0"/>
                      </a:moveTo>
                      <a:cubicBezTo>
                        <a:pt x="13359" y="1245"/>
                        <a:pt x="21600" y="10479"/>
                        <a:pt x="21600" y="21461"/>
                      </a:cubicBezTo>
                      <a:cubicBezTo>
                        <a:pt x="21600" y="32633"/>
                        <a:pt x="13080" y="41961"/>
                        <a:pt x="1954" y="42972"/>
                      </a:cubicBezTo>
                      <a:lnTo>
                        <a:pt x="0" y="2146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993366"/>
                  </a:solidFill>
                  <a:prstDash val="lgDash"/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64" name="Group 11"/>
                <p:cNvGrpSpPr>
                  <a:grpSpLocks/>
                </p:cNvGrpSpPr>
                <p:nvPr/>
              </p:nvGrpSpPr>
              <p:grpSpPr bwMode="auto">
                <a:xfrm rot="-2850591">
                  <a:off x="983" y="802"/>
                  <a:ext cx="445" cy="27"/>
                  <a:chOff x="672" y="1872"/>
                  <a:chExt cx="2064" cy="132"/>
                </a:xfrm>
              </p:grpSpPr>
              <p:grpSp>
                <p:nvGrpSpPr>
                  <p:cNvPr id="7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72" y="1872"/>
                    <a:ext cx="1028" cy="132"/>
                    <a:chOff x="672" y="1872"/>
                    <a:chExt cx="1028" cy="132"/>
                  </a:xfrm>
                </p:grpSpPr>
                <p:sp>
                  <p:nvSpPr>
                    <p:cNvPr id="7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672" y="1872"/>
                      <a:ext cx="254" cy="132"/>
                    </a:xfrm>
                    <a:custGeom>
                      <a:avLst/>
                      <a:gdLst>
                        <a:gd name="T0" fmla="*/ 835 w 835"/>
                        <a:gd name="T1" fmla="*/ 199 h 409"/>
                        <a:gd name="T2" fmla="*/ 748 w 835"/>
                        <a:gd name="T3" fmla="*/ 71 h 409"/>
                        <a:gd name="T4" fmla="*/ 627 w 835"/>
                        <a:gd name="T5" fmla="*/ 0 h 409"/>
                        <a:gd name="T6" fmla="*/ 505 w 835"/>
                        <a:gd name="T7" fmla="*/ 73 h 409"/>
                        <a:gd name="T8" fmla="*/ 432 w 835"/>
                        <a:gd name="T9" fmla="*/ 195 h 409"/>
                        <a:gd name="T10" fmla="*/ 349 w 835"/>
                        <a:gd name="T11" fmla="*/ 325 h 409"/>
                        <a:gd name="T12" fmla="*/ 223 w 835"/>
                        <a:gd name="T13" fmla="*/ 409 h 409"/>
                        <a:gd name="T14" fmla="*/ 79 w 835"/>
                        <a:gd name="T15" fmla="*/ 325 h 409"/>
                        <a:gd name="T16" fmla="*/ 0 w 835"/>
                        <a:gd name="T17" fmla="*/ 208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926" y="1872"/>
                      <a:ext cx="258" cy="132"/>
                    </a:xfrm>
                    <a:custGeom>
                      <a:avLst/>
                      <a:gdLst>
                        <a:gd name="T0" fmla="*/ 851 w 851"/>
                        <a:gd name="T1" fmla="*/ 189 h 409"/>
                        <a:gd name="T2" fmla="*/ 759 w 851"/>
                        <a:gd name="T3" fmla="*/ 71 h 409"/>
                        <a:gd name="T4" fmla="*/ 638 w 851"/>
                        <a:gd name="T5" fmla="*/ 0 h 409"/>
                        <a:gd name="T6" fmla="*/ 516 w 851"/>
                        <a:gd name="T7" fmla="*/ 73 h 409"/>
                        <a:gd name="T8" fmla="*/ 443 w 851"/>
                        <a:gd name="T9" fmla="*/ 195 h 409"/>
                        <a:gd name="T10" fmla="*/ 360 w 851"/>
                        <a:gd name="T11" fmla="*/ 325 h 409"/>
                        <a:gd name="T12" fmla="*/ 234 w 851"/>
                        <a:gd name="T13" fmla="*/ 409 h 409"/>
                        <a:gd name="T14" fmla="*/ 90 w 851"/>
                        <a:gd name="T15" fmla="*/ 325 h 409"/>
                        <a:gd name="T16" fmla="*/ 0 w 851"/>
                        <a:gd name="T17" fmla="*/ 193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188" y="1872"/>
                      <a:ext cx="254" cy="132"/>
                    </a:xfrm>
                    <a:custGeom>
                      <a:avLst/>
                      <a:gdLst>
                        <a:gd name="T0" fmla="*/ 835 w 835"/>
                        <a:gd name="T1" fmla="*/ 199 h 409"/>
                        <a:gd name="T2" fmla="*/ 748 w 835"/>
                        <a:gd name="T3" fmla="*/ 71 h 409"/>
                        <a:gd name="T4" fmla="*/ 627 w 835"/>
                        <a:gd name="T5" fmla="*/ 0 h 409"/>
                        <a:gd name="T6" fmla="*/ 505 w 835"/>
                        <a:gd name="T7" fmla="*/ 73 h 409"/>
                        <a:gd name="T8" fmla="*/ 432 w 835"/>
                        <a:gd name="T9" fmla="*/ 195 h 409"/>
                        <a:gd name="T10" fmla="*/ 349 w 835"/>
                        <a:gd name="T11" fmla="*/ 325 h 409"/>
                        <a:gd name="T12" fmla="*/ 223 w 835"/>
                        <a:gd name="T13" fmla="*/ 409 h 409"/>
                        <a:gd name="T14" fmla="*/ 79 w 835"/>
                        <a:gd name="T15" fmla="*/ 325 h 409"/>
                        <a:gd name="T16" fmla="*/ 0 w 835"/>
                        <a:gd name="T17" fmla="*/ 208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5"/>
                        <a:gd name="T28" fmla="*/ 0 h 409"/>
                        <a:gd name="T29" fmla="*/ 835 w 835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442" y="1872"/>
                      <a:ext cx="258" cy="132"/>
                    </a:xfrm>
                    <a:custGeom>
                      <a:avLst/>
                      <a:gdLst>
                        <a:gd name="T0" fmla="*/ 851 w 851"/>
                        <a:gd name="T1" fmla="*/ 189 h 409"/>
                        <a:gd name="T2" fmla="*/ 759 w 851"/>
                        <a:gd name="T3" fmla="*/ 71 h 409"/>
                        <a:gd name="T4" fmla="*/ 638 w 851"/>
                        <a:gd name="T5" fmla="*/ 0 h 409"/>
                        <a:gd name="T6" fmla="*/ 516 w 851"/>
                        <a:gd name="T7" fmla="*/ 73 h 409"/>
                        <a:gd name="T8" fmla="*/ 443 w 851"/>
                        <a:gd name="T9" fmla="*/ 195 h 409"/>
                        <a:gd name="T10" fmla="*/ 360 w 851"/>
                        <a:gd name="T11" fmla="*/ 325 h 409"/>
                        <a:gd name="T12" fmla="*/ 234 w 851"/>
                        <a:gd name="T13" fmla="*/ 409 h 409"/>
                        <a:gd name="T14" fmla="*/ 90 w 851"/>
                        <a:gd name="T15" fmla="*/ 325 h 409"/>
                        <a:gd name="T16" fmla="*/ 0 w 851"/>
                        <a:gd name="T17" fmla="*/ 193 h 40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51"/>
                        <a:gd name="T28" fmla="*/ 0 h 409"/>
                        <a:gd name="T29" fmla="*/ 851 w 851"/>
                        <a:gd name="T30" fmla="*/ 409 h 40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99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71" name="Freeform 17"/>
                  <p:cNvSpPr>
                    <a:spLocks/>
                  </p:cNvSpPr>
                  <p:nvPr/>
                </p:nvSpPr>
                <p:spPr bwMode="auto">
                  <a:xfrm>
                    <a:off x="1708" y="1872"/>
                    <a:ext cx="253" cy="132"/>
                  </a:xfrm>
                  <a:custGeom>
                    <a:avLst/>
                    <a:gdLst>
                      <a:gd name="T0" fmla="*/ 835 w 835"/>
                      <a:gd name="T1" fmla="*/ 199 h 409"/>
                      <a:gd name="T2" fmla="*/ 748 w 835"/>
                      <a:gd name="T3" fmla="*/ 71 h 409"/>
                      <a:gd name="T4" fmla="*/ 627 w 835"/>
                      <a:gd name="T5" fmla="*/ 0 h 409"/>
                      <a:gd name="T6" fmla="*/ 505 w 835"/>
                      <a:gd name="T7" fmla="*/ 73 h 409"/>
                      <a:gd name="T8" fmla="*/ 432 w 835"/>
                      <a:gd name="T9" fmla="*/ 195 h 409"/>
                      <a:gd name="T10" fmla="*/ 349 w 835"/>
                      <a:gd name="T11" fmla="*/ 325 h 409"/>
                      <a:gd name="T12" fmla="*/ 223 w 835"/>
                      <a:gd name="T13" fmla="*/ 409 h 409"/>
                      <a:gd name="T14" fmla="*/ 79 w 835"/>
                      <a:gd name="T15" fmla="*/ 325 h 409"/>
                      <a:gd name="T16" fmla="*/ 0 w 835"/>
                      <a:gd name="T17" fmla="*/ 208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18"/>
                  <p:cNvSpPr>
                    <a:spLocks/>
                  </p:cNvSpPr>
                  <p:nvPr/>
                </p:nvSpPr>
                <p:spPr bwMode="auto">
                  <a:xfrm>
                    <a:off x="1961" y="1872"/>
                    <a:ext cx="259" cy="132"/>
                  </a:xfrm>
                  <a:custGeom>
                    <a:avLst/>
                    <a:gdLst>
                      <a:gd name="T0" fmla="*/ 851 w 851"/>
                      <a:gd name="T1" fmla="*/ 189 h 409"/>
                      <a:gd name="T2" fmla="*/ 759 w 851"/>
                      <a:gd name="T3" fmla="*/ 71 h 409"/>
                      <a:gd name="T4" fmla="*/ 638 w 851"/>
                      <a:gd name="T5" fmla="*/ 0 h 409"/>
                      <a:gd name="T6" fmla="*/ 516 w 851"/>
                      <a:gd name="T7" fmla="*/ 73 h 409"/>
                      <a:gd name="T8" fmla="*/ 443 w 851"/>
                      <a:gd name="T9" fmla="*/ 195 h 409"/>
                      <a:gd name="T10" fmla="*/ 360 w 851"/>
                      <a:gd name="T11" fmla="*/ 325 h 409"/>
                      <a:gd name="T12" fmla="*/ 234 w 851"/>
                      <a:gd name="T13" fmla="*/ 409 h 409"/>
                      <a:gd name="T14" fmla="*/ 90 w 851"/>
                      <a:gd name="T15" fmla="*/ 325 h 409"/>
                      <a:gd name="T16" fmla="*/ 0 w 851"/>
                      <a:gd name="T17" fmla="*/ 193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19"/>
                  <p:cNvSpPr>
                    <a:spLocks/>
                  </p:cNvSpPr>
                  <p:nvPr/>
                </p:nvSpPr>
                <p:spPr bwMode="auto">
                  <a:xfrm>
                    <a:off x="2224" y="1872"/>
                    <a:ext cx="253" cy="132"/>
                  </a:xfrm>
                  <a:custGeom>
                    <a:avLst/>
                    <a:gdLst>
                      <a:gd name="T0" fmla="*/ 835 w 835"/>
                      <a:gd name="T1" fmla="*/ 199 h 409"/>
                      <a:gd name="T2" fmla="*/ 748 w 835"/>
                      <a:gd name="T3" fmla="*/ 71 h 409"/>
                      <a:gd name="T4" fmla="*/ 627 w 835"/>
                      <a:gd name="T5" fmla="*/ 0 h 409"/>
                      <a:gd name="T6" fmla="*/ 505 w 835"/>
                      <a:gd name="T7" fmla="*/ 73 h 409"/>
                      <a:gd name="T8" fmla="*/ 432 w 835"/>
                      <a:gd name="T9" fmla="*/ 195 h 409"/>
                      <a:gd name="T10" fmla="*/ 349 w 835"/>
                      <a:gd name="T11" fmla="*/ 325 h 409"/>
                      <a:gd name="T12" fmla="*/ 223 w 835"/>
                      <a:gd name="T13" fmla="*/ 409 h 409"/>
                      <a:gd name="T14" fmla="*/ 79 w 835"/>
                      <a:gd name="T15" fmla="*/ 325 h 409"/>
                      <a:gd name="T16" fmla="*/ 0 w 835"/>
                      <a:gd name="T17" fmla="*/ 208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20"/>
                  <p:cNvSpPr>
                    <a:spLocks/>
                  </p:cNvSpPr>
                  <p:nvPr/>
                </p:nvSpPr>
                <p:spPr bwMode="auto">
                  <a:xfrm>
                    <a:off x="2477" y="1872"/>
                    <a:ext cx="259" cy="132"/>
                  </a:xfrm>
                  <a:custGeom>
                    <a:avLst/>
                    <a:gdLst>
                      <a:gd name="T0" fmla="*/ 851 w 851"/>
                      <a:gd name="T1" fmla="*/ 189 h 409"/>
                      <a:gd name="T2" fmla="*/ 759 w 851"/>
                      <a:gd name="T3" fmla="*/ 71 h 409"/>
                      <a:gd name="T4" fmla="*/ 638 w 851"/>
                      <a:gd name="T5" fmla="*/ 0 h 409"/>
                      <a:gd name="T6" fmla="*/ 516 w 851"/>
                      <a:gd name="T7" fmla="*/ 73 h 409"/>
                      <a:gd name="T8" fmla="*/ 443 w 851"/>
                      <a:gd name="T9" fmla="*/ 195 h 409"/>
                      <a:gd name="T10" fmla="*/ 360 w 851"/>
                      <a:gd name="T11" fmla="*/ 325 h 409"/>
                      <a:gd name="T12" fmla="*/ 234 w 851"/>
                      <a:gd name="T13" fmla="*/ 409 h 409"/>
                      <a:gd name="T14" fmla="*/ 90 w 851"/>
                      <a:gd name="T15" fmla="*/ 325 h 409"/>
                      <a:gd name="T16" fmla="*/ 0 w 851"/>
                      <a:gd name="T17" fmla="*/ 193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24" y="1071"/>
                  <a:ext cx="1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GB" b="1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endParaRPr lang="en-US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02" y="697"/>
                  <a:ext cx="17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GB" b="1">
                      <a:solidFill>
                        <a:srgbClr val="009900"/>
                      </a:solidFill>
                      <a:latin typeface="Symbol" pitchFamily="18" charset="2"/>
                    </a:rPr>
                    <a:t>g</a:t>
                  </a:r>
                  <a:endParaRPr lang="en-US" b="1">
                    <a:solidFill>
                      <a:srgbClr val="009900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67" name="Line 23"/>
                <p:cNvSpPr>
                  <a:spLocks noChangeShapeType="1"/>
                </p:cNvSpPr>
                <p:nvPr/>
              </p:nvSpPr>
              <p:spPr bwMode="auto">
                <a:xfrm>
                  <a:off x="1183" y="1144"/>
                  <a:ext cx="183" cy="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Line 24"/>
                <p:cNvSpPr>
                  <a:spLocks noChangeShapeType="1"/>
                </p:cNvSpPr>
                <p:nvPr/>
              </p:nvSpPr>
              <p:spPr bwMode="auto">
                <a:xfrm>
                  <a:off x="551" y="1145"/>
                  <a:ext cx="639" cy="1"/>
                </a:xfrm>
                <a:prstGeom prst="line">
                  <a:avLst/>
                </a:prstGeom>
                <a:noFill/>
                <a:ln w="25400">
                  <a:solidFill>
                    <a:srgbClr val="993366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29" y="721"/>
                  <a:ext cx="91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GB" dirty="0" err="1">
                      <a:solidFill>
                        <a:srgbClr val="993366"/>
                      </a:solidFill>
                      <a:latin typeface="Times New Roman" pitchFamily="18" charset="0"/>
                    </a:rPr>
                    <a:t>selectron</a:t>
                  </a:r>
                  <a:endParaRPr lang="en-US" baseline="30000" dirty="0">
                    <a:solidFill>
                      <a:srgbClr val="993366"/>
                    </a:solidFill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3" name="Straight Arrow Connector 2"/>
              <p:cNvCxnSpPr/>
              <p:nvPr/>
            </p:nvCxnSpPr>
            <p:spPr>
              <a:xfrm flipH="1">
                <a:off x="4585065" y="1907177"/>
                <a:ext cx="97971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 Box 25"/>
            <p:cNvSpPr txBox="1">
              <a:spLocks noChangeArrowheads="1"/>
            </p:cNvSpPr>
            <p:nvPr/>
          </p:nvSpPr>
          <p:spPr bwMode="auto">
            <a:xfrm>
              <a:off x="6064916" y="2152353"/>
              <a:ext cx="1457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dirty="0" err="1" smtClean="0">
                  <a:solidFill>
                    <a:srgbClr val="993366"/>
                  </a:solidFill>
                  <a:latin typeface="Times New Roman" pitchFamily="18" charset="0"/>
                </a:rPr>
                <a:t>gaugino</a:t>
              </a:r>
              <a:endParaRPr lang="en-US" baseline="30000" dirty="0">
                <a:solidFill>
                  <a:srgbClr val="9933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8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4613"/>
            <a:ext cx="8966200" cy="65948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Some </a:t>
            </a:r>
            <a:r>
              <a:rPr lang="en-GB" sz="32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other electron </a:t>
            </a:r>
            <a:r>
              <a:rPr lang="en-GB" sz="32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EDM experiments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7714" y="783771"/>
            <a:ext cx="9174480" cy="1343179"/>
            <a:chOff x="217714" y="849086"/>
            <a:chExt cx="9174480" cy="1343179"/>
          </a:xfrm>
        </p:grpSpPr>
        <p:sp>
          <p:nvSpPr>
            <p:cNvPr id="2" name="TextBox 1"/>
            <p:cNvSpPr txBox="1"/>
            <p:nvPr/>
          </p:nvSpPr>
          <p:spPr>
            <a:xfrm>
              <a:off x="463347" y="1330491"/>
              <a:ext cx="892884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GB" sz="2000" dirty="0" err="1" smtClean="0">
                  <a:solidFill>
                    <a:srgbClr val="3333CC"/>
                  </a:solidFill>
                </a:rPr>
                <a:t>ThO</a:t>
              </a:r>
              <a:r>
                <a:rPr lang="en-GB" sz="2000" dirty="0" smtClean="0">
                  <a:solidFill>
                    <a:srgbClr val="3333CC"/>
                  </a:solidFill>
                </a:rPr>
                <a:t> at Harvard \ Yale - new result anticipated with very high sensitivity </a:t>
              </a:r>
            </a:p>
            <a:p>
              <a:pPr marL="342900" indent="-34290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3333CC"/>
                  </a:solidFill>
                </a:rPr>
                <a:t>WC at Michigan – in development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7714" y="849086"/>
              <a:ext cx="2599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3333CC"/>
                  </a:solidFill>
                </a:rPr>
                <a:t>With molecules: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714" y="2333899"/>
            <a:ext cx="8409914" cy="1209397"/>
            <a:chOff x="217714" y="2333899"/>
            <a:chExt cx="8409914" cy="1209397"/>
          </a:xfrm>
        </p:grpSpPr>
        <p:sp>
          <p:nvSpPr>
            <p:cNvPr id="3" name="TextBox 2"/>
            <p:cNvSpPr txBox="1"/>
            <p:nvPr/>
          </p:nvSpPr>
          <p:spPr>
            <a:xfrm>
              <a:off x="463347" y="2835410"/>
              <a:ext cx="8164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 sz="2000" dirty="0" err="1" smtClean="0">
                  <a:solidFill>
                    <a:srgbClr val="3333CC"/>
                  </a:solidFill>
                </a:rPr>
                <a:t>HfF</a:t>
              </a:r>
              <a:r>
                <a:rPr lang="en-GB" sz="2000" baseline="30000" dirty="0" smtClean="0">
                  <a:solidFill>
                    <a:srgbClr val="3333CC"/>
                  </a:solidFill>
                </a:rPr>
                <a:t>+</a:t>
              </a:r>
              <a:r>
                <a:rPr lang="en-GB" sz="2000" dirty="0" smtClean="0">
                  <a:solidFill>
                    <a:srgbClr val="3333CC"/>
                  </a:solidFill>
                </a:rPr>
                <a:t> at JILA – trapped ion with rotating E &amp; B fields, very long coherence times,  being developed</a:t>
              </a:r>
              <a:endParaRPr lang="en-GB" sz="2000" dirty="0">
                <a:solidFill>
                  <a:srgbClr val="33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714" y="2333899"/>
              <a:ext cx="2599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3333CC"/>
                  </a:solidFill>
                </a:rPr>
                <a:t>With ions: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7714" y="5299171"/>
            <a:ext cx="8436044" cy="1270484"/>
            <a:chOff x="217714" y="4972596"/>
            <a:chExt cx="8436044" cy="1270484"/>
          </a:xfrm>
        </p:grpSpPr>
        <p:sp>
          <p:nvSpPr>
            <p:cNvPr id="7" name="TextBox 6"/>
            <p:cNvSpPr txBox="1"/>
            <p:nvPr/>
          </p:nvSpPr>
          <p:spPr>
            <a:xfrm>
              <a:off x="463347" y="5535194"/>
              <a:ext cx="8190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GB" sz="2000" dirty="0" smtClean="0">
                  <a:solidFill>
                    <a:srgbClr val="3333CC"/>
                  </a:solidFill>
                </a:rPr>
                <a:t>Gadolinium Garnets at LANL and Amherst – lots of electrons, but difficult to control systematic effects</a:t>
              </a:r>
              <a:endParaRPr lang="en-GB" sz="2000" dirty="0">
                <a:solidFill>
                  <a:srgbClr val="33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7714" y="4972596"/>
              <a:ext cx="2599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3333CC"/>
                  </a:solidFill>
                </a:rPr>
                <a:t>With solids: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7714" y="3796940"/>
            <a:ext cx="8734184" cy="1312570"/>
            <a:chOff x="217714" y="3653247"/>
            <a:chExt cx="8734184" cy="1312570"/>
          </a:xfrm>
        </p:grpSpPr>
        <p:sp>
          <p:nvSpPr>
            <p:cNvPr id="6" name="TextBox 5"/>
            <p:cNvSpPr txBox="1"/>
            <p:nvPr/>
          </p:nvSpPr>
          <p:spPr>
            <a:xfrm>
              <a:off x="463347" y="4104043"/>
              <a:ext cx="848855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3333CC"/>
                  </a:solidFill>
                </a:rPr>
                <a:t>Trapped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ultracold</a:t>
              </a:r>
              <a:r>
                <a:rPr lang="en-GB" sz="2000" dirty="0" smtClean="0">
                  <a:solidFill>
                    <a:srgbClr val="3333CC"/>
                  </a:solidFill>
                </a:rPr>
                <a:t> Cs at Penn State and U. Texas, being developed </a:t>
              </a:r>
            </a:p>
            <a:p>
              <a:pPr marL="342900" indent="-34290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3333CC"/>
                  </a:solidFill>
                </a:rPr>
                <a:t>Trapped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ultracold</a:t>
              </a:r>
              <a:r>
                <a:rPr lang="en-GB" sz="2000" dirty="0" smtClean="0">
                  <a:solidFill>
                    <a:srgbClr val="3333CC"/>
                  </a:solidFill>
                </a:rPr>
                <a:t> </a:t>
              </a:r>
              <a:r>
                <a:rPr lang="en-GB" sz="2000" dirty="0" err="1" smtClean="0">
                  <a:solidFill>
                    <a:srgbClr val="3333CC"/>
                  </a:solidFill>
                </a:rPr>
                <a:t>Fr</a:t>
              </a:r>
              <a:r>
                <a:rPr lang="en-GB" sz="2000" dirty="0" smtClean="0">
                  <a:solidFill>
                    <a:srgbClr val="3333CC"/>
                  </a:solidFill>
                </a:rPr>
                <a:t> at Tohoku / Osaka, being developed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714" y="3653247"/>
              <a:ext cx="2599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3333CC"/>
                  </a:solidFill>
                </a:rPr>
                <a:t>With atoms:</a:t>
              </a:r>
              <a:endParaRPr lang="en-GB" sz="24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2"/>
          <p:cNvGrpSpPr>
            <a:grpSpLocks/>
          </p:cNvGrpSpPr>
          <p:nvPr/>
        </p:nvGrpSpPr>
        <p:grpSpPr bwMode="auto">
          <a:xfrm>
            <a:off x="5765114" y="1101364"/>
            <a:ext cx="2052640" cy="457200"/>
            <a:chOff x="3408" y="1329"/>
            <a:chExt cx="1293" cy="288"/>
          </a:xfrm>
        </p:grpSpPr>
        <p:sp>
          <p:nvSpPr>
            <p:cNvPr id="187" name="Text Box 3"/>
            <p:cNvSpPr txBox="1">
              <a:spLocks noChangeArrowheads="1"/>
            </p:cNvSpPr>
            <p:nvPr/>
          </p:nvSpPr>
          <p:spPr bwMode="auto">
            <a:xfrm>
              <a:off x="3606" y="1329"/>
              <a:ext cx="10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7030A0"/>
                  </a:solidFill>
                </a:rPr>
                <a:t>d(</a:t>
              </a:r>
              <a:r>
                <a:rPr lang="en-GB" sz="2000" b="1" dirty="0" smtClean="0">
                  <a:solidFill>
                    <a:srgbClr val="7030A0"/>
                  </a:solidFill>
                  <a:latin typeface="Symbol" pitchFamily="18" charset="2"/>
                </a:rPr>
                <a:t>m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) </a:t>
              </a:r>
              <a:r>
                <a:rPr lang="en-US" sz="2000" b="1" dirty="0">
                  <a:solidFill>
                    <a:srgbClr val="7030A0"/>
                  </a:solidFill>
                  <a:latin typeface="Arial" pitchFamily="34" charset="0"/>
                  <a:sym typeface="Mathematica1" pitchFamily="2" charset="2"/>
                </a:rPr>
                <a:t>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GB" sz="2000" b="1" dirty="0" smtClean="0">
                  <a:solidFill>
                    <a:srgbClr val="7030A0"/>
                  </a:solidFill>
                </a:rPr>
                <a:t>2</a:t>
              </a:r>
              <a:r>
                <a:rPr lang="en-US" sz="2000" b="1" dirty="0" smtClean="0">
                  <a:solidFill>
                    <a:srgbClr val="7030A0"/>
                  </a:solidFill>
                  <a:cs typeface="Times New Roman" pitchFamily="18" charset="0"/>
                  <a:sym typeface="Math1" pitchFamily="2" charset="2"/>
                </a:rPr>
                <a:t>×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10</a:t>
              </a:r>
              <a:r>
                <a:rPr lang="en-US" sz="2000" b="1" baseline="30000" dirty="0" smtClean="0">
                  <a:solidFill>
                    <a:srgbClr val="7030A0"/>
                  </a:solidFill>
                </a:rPr>
                <a:t>-</a:t>
              </a:r>
              <a:r>
                <a:rPr lang="en-GB" sz="2000" b="1" baseline="30000" dirty="0">
                  <a:solidFill>
                    <a:srgbClr val="7030A0"/>
                  </a:solidFill>
                </a:rPr>
                <a:t>19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H="1">
              <a:off x="3408" y="1473"/>
              <a:ext cx="267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89" name="Group 348"/>
          <p:cNvGrpSpPr>
            <a:grpSpLocks/>
          </p:cNvGrpSpPr>
          <p:nvPr/>
        </p:nvGrpSpPr>
        <p:grpSpPr bwMode="auto">
          <a:xfrm>
            <a:off x="5751586" y="3428840"/>
            <a:ext cx="2085975" cy="457200"/>
            <a:chOff x="3742" y="2509"/>
            <a:chExt cx="1314" cy="288"/>
          </a:xfrm>
        </p:grpSpPr>
        <p:sp>
          <p:nvSpPr>
            <p:cNvPr id="190" name="Line 349"/>
            <p:cNvSpPr>
              <a:spLocks noChangeShapeType="1"/>
            </p:cNvSpPr>
            <p:nvPr/>
          </p:nvSpPr>
          <p:spPr bwMode="auto">
            <a:xfrm flipH="1">
              <a:off x="3742" y="2650"/>
              <a:ext cx="28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1" name="Text Box 350"/>
            <p:cNvSpPr txBox="1">
              <a:spLocks noChangeArrowheads="1"/>
            </p:cNvSpPr>
            <p:nvPr/>
          </p:nvSpPr>
          <p:spPr bwMode="auto">
            <a:xfrm>
              <a:off x="4008" y="2509"/>
              <a:ext cx="10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00FF"/>
                  </a:solidFill>
                </a:rPr>
                <a:t>d(n) </a:t>
              </a:r>
              <a:r>
                <a:rPr lang="en-US" sz="2000" b="1" dirty="0">
                  <a:solidFill>
                    <a:srgbClr val="0000FF"/>
                  </a:solidFill>
                  <a:sym typeface="Mathematica1" pitchFamily="2" charset="2"/>
                </a:rPr>
                <a:t></a:t>
              </a:r>
              <a:r>
                <a:rPr lang="en-US" sz="2000" b="1" dirty="0">
                  <a:solidFill>
                    <a:srgbClr val="0000FF"/>
                  </a:solidFill>
                </a:rPr>
                <a:t> 3</a:t>
              </a:r>
              <a:r>
                <a:rPr lang="en-US" sz="2000" b="1" dirty="0">
                  <a:solidFill>
                    <a:srgbClr val="0000FF"/>
                  </a:solidFill>
                  <a:cs typeface="Times New Roman" pitchFamily="18" charset="0"/>
                  <a:sym typeface="Math1" pitchFamily="2" charset="2"/>
                </a:rPr>
                <a:t>×</a:t>
              </a:r>
              <a:r>
                <a:rPr lang="en-US" sz="2000" b="1" dirty="0">
                  <a:solidFill>
                    <a:srgbClr val="0000FF"/>
                  </a:solidFill>
                </a:rPr>
                <a:t>10</a:t>
              </a:r>
              <a:r>
                <a:rPr lang="en-US" sz="2000" b="1" baseline="30000" dirty="0">
                  <a:solidFill>
                    <a:srgbClr val="0000FF"/>
                  </a:solidFill>
                </a:rPr>
                <a:t>-26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2" name="Group 351"/>
          <p:cNvGrpSpPr>
            <a:grpSpLocks/>
          </p:cNvGrpSpPr>
          <p:nvPr/>
        </p:nvGrpSpPr>
        <p:grpSpPr bwMode="auto">
          <a:xfrm>
            <a:off x="5778943" y="2379217"/>
            <a:ext cx="2049463" cy="457200"/>
            <a:chOff x="3271" y="1932"/>
            <a:chExt cx="1291" cy="288"/>
          </a:xfrm>
        </p:grpSpPr>
        <p:sp>
          <p:nvSpPr>
            <p:cNvPr id="193" name="Text Box 352"/>
            <p:cNvSpPr txBox="1">
              <a:spLocks noChangeArrowheads="1"/>
            </p:cNvSpPr>
            <p:nvPr/>
          </p:nvSpPr>
          <p:spPr bwMode="auto">
            <a:xfrm>
              <a:off x="3486" y="1932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00FF"/>
                  </a:solidFill>
                </a:rPr>
                <a:t>d(p) </a:t>
              </a:r>
              <a:r>
                <a:rPr lang="en-US" sz="2000" b="1" dirty="0">
                  <a:solidFill>
                    <a:srgbClr val="FF33CC"/>
                  </a:solidFill>
                  <a:sym typeface="Mathematica1" pitchFamily="2" charset="2"/>
                </a:rPr>
                <a:t></a:t>
              </a:r>
              <a:r>
                <a:rPr lang="en-US" sz="2000" b="1" dirty="0">
                  <a:solidFill>
                    <a:srgbClr val="FFFFFF"/>
                  </a:solidFill>
                </a:rPr>
                <a:t> </a:t>
              </a:r>
              <a:r>
                <a:rPr lang="en-US" sz="2000" b="1" dirty="0">
                  <a:solidFill>
                    <a:srgbClr val="FF00FF"/>
                  </a:solidFill>
                </a:rPr>
                <a:t>6</a:t>
              </a:r>
              <a:r>
                <a:rPr lang="en-US" sz="2000" b="1" dirty="0">
                  <a:solidFill>
                    <a:srgbClr val="FF00FF"/>
                  </a:solidFill>
                  <a:cs typeface="Times New Roman" pitchFamily="18" charset="0"/>
                  <a:sym typeface="Math1" pitchFamily="2" charset="2"/>
                </a:rPr>
                <a:t>×</a:t>
              </a:r>
              <a:r>
                <a:rPr lang="en-US" sz="2000" b="1" dirty="0">
                  <a:solidFill>
                    <a:srgbClr val="FF00FF"/>
                  </a:solidFill>
                </a:rPr>
                <a:t>10</a:t>
              </a:r>
              <a:r>
                <a:rPr lang="en-US" sz="2000" b="1" baseline="30000" dirty="0">
                  <a:solidFill>
                    <a:srgbClr val="FF00FF"/>
                  </a:solidFill>
                </a:rPr>
                <a:t>-23</a:t>
              </a:r>
            </a:p>
          </p:txBody>
        </p:sp>
        <p:sp>
          <p:nvSpPr>
            <p:cNvPr id="194" name="Line 353"/>
            <p:cNvSpPr>
              <a:spLocks noChangeShapeType="1"/>
            </p:cNvSpPr>
            <p:nvPr/>
          </p:nvSpPr>
          <p:spPr bwMode="auto">
            <a:xfrm flipH="1">
              <a:off x="3271" y="2084"/>
              <a:ext cx="284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95" name="Group 369"/>
          <p:cNvGrpSpPr>
            <a:grpSpLocks/>
          </p:cNvGrpSpPr>
          <p:nvPr/>
        </p:nvGrpSpPr>
        <p:grpSpPr bwMode="auto">
          <a:xfrm>
            <a:off x="5713114" y="3889854"/>
            <a:ext cx="2120900" cy="533400"/>
            <a:chOff x="3646" y="2832"/>
            <a:chExt cx="1336" cy="336"/>
          </a:xfrm>
        </p:grpSpPr>
        <p:sp>
          <p:nvSpPr>
            <p:cNvPr id="196" name="Line 370"/>
            <p:cNvSpPr>
              <a:spLocks noChangeShapeType="1"/>
            </p:cNvSpPr>
            <p:nvPr/>
          </p:nvSpPr>
          <p:spPr bwMode="auto">
            <a:xfrm flipH="1">
              <a:off x="3646" y="2975"/>
              <a:ext cx="3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7" name="Text Box 371"/>
            <p:cNvSpPr txBox="1">
              <a:spLocks noChangeArrowheads="1"/>
            </p:cNvSpPr>
            <p:nvPr/>
          </p:nvSpPr>
          <p:spPr bwMode="auto">
            <a:xfrm>
              <a:off x="3937" y="2832"/>
              <a:ext cx="104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d(e) </a:t>
              </a:r>
              <a:r>
                <a:rPr lang="en-US" sz="2000" b="1" dirty="0">
                  <a:solidFill>
                    <a:srgbClr val="FF0000"/>
                  </a:solidFill>
                  <a:sym typeface="Mathematica1" pitchFamily="2" charset="2"/>
                </a:rPr>
                <a:t>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GB" sz="2000" b="1" dirty="0" smtClean="0">
                  <a:solidFill>
                    <a:srgbClr val="FF0000"/>
                  </a:solidFill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cs typeface="Times New Roman" pitchFamily="18" charset="0"/>
                  <a:sym typeface="Math1" pitchFamily="2" charset="2"/>
                </a:rPr>
                <a:t>×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10</a:t>
              </a:r>
              <a:r>
                <a:rPr lang="en-US" sz="2000" b="1" baseline="30000" dirty="0" smtClean="0">
                  <a:solidFill>
                    <a:srgbClr val="FF0000"/>
                  </a:solidFill>
                </a:rPr>
                <a:t>-27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765600" y="1479978"/>
            <a:ext cx="5173122" cy="4387433"/>
            <a:chOff x="3111089" y="748450"/>
            <a:chExt cx="5173122" cy="4387433"/>
          </a:xfrm>
        </p:grpSpPr>
        <p:grpSp>
          <p:nvGrpSpPr>
            <p:cNvPr id="204" name="Group 203"/>
            <p:cNvGrpSpPr/>
            <p:nvPr/>
          </p:nvGrpSpPr>
          <p:grpSpPr>
            <a:xfrm>
              <a:off x="3111089" y="748450"/>
              <a:ext cx="5173122" cy="4028967"/>
              <a:chOff x="1428750" y="1990725"/>
              <a:chExt cx="4953531" cy="3924801"/>
            </a:xfrm>
          </p:grpSpPr>
          <p:sp>
            <p:nvSpPr>
              <p:cNvPr id="206" name="Rectangle 166"/>
              <p:cNvSpPr>
                <a:spLocks noChangeArrowheads="1"/>
              </p:cNvSpPr>
              <p:nvPr/>
            </p:nvSpPr>
            <p:spPr bwMode="auto">
              <a:xfrm>
                <a:off x="4995541" y="2341289"/>
                <a:ext cx="92075" cy="14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" name="Rectangle 167"/>
              <p:cNvSpPr>
                <a:spLocks noChangeArrowheads="1"/>
              </p:cNvSpPr>
              <p:nvPr/>
            </p:nvSpPr>
            <p:spPr bwMode="auto">
              <a:xfrm>
                <a:off x="4995541" y="2658789"/>
                <a:ext cx="92075" cy="127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" name="Rectangle 168"/>
              <p:cNvSpPr>
                <a:spLocks noChangeArrowheads="1"/>
              </p:cNvSpPr>
              <p:nvPr/>
            </p:nvSpPr>
            <p:spPr bwMode="auto">
              <a:xfrm>
                <a:off x="4995541" y="2973114"/>
                <a:ext cx="92075" cy="127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9" name="Rectangle 169"/>
              <p:cNvSpPr>
                <a:spLocks noChangeArrowheads="1"/>
              </p:cNvSpPr>
              <p:nvPr/>
            </p:nvSpPr>
            <p:spPr bwMode="auto">
              <a:xfrm>
                <a:off x="4995541" y="3289027"/>
                <a:ext cx="92075" cy="1428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" name="Rectangle 170"/>
              <p:cNvSpPr>
                <a:spLocks noChangeArrowheads="1"/>
              </p:cNvSpPr>
              <p:nvPr/>
            </p:nvSpPr>
            <p:spPr bwMode="auto">
              <a:xfrm>
                <a:off x="4995541" y="3603352"/>
                <a:ext cx="92075" cy="142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" name="Rectangle 171"/>
              <p:cNvSpPr>
                <a:spLocks noChangeArrowheads="1"/>
              </p:cNvSpPr>
              <p:nvPr/>
            </p:nvSpPr>
            <p:spPr bwMode="auto">
              <a:xfrm>
                <a:off x="4995541" y="3920852"/>
                <a:ext cx="92075" cy="127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2" name="Rectangle 172"/>
              <p:cNvSpPr>
                <a:spLocks noChangeArrowheads="1"/>
              </p:cNvSpPr>
              <p:nvPr/>
            </p:nvSpPr>
            <p:spPr bwMode="auto">
              <a:xfrm>
                <a:off x="4995541" y="4236764"/>
                <a:ext cx="92075" cy="14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" name="Rectangle 173"/>
              <p:cNvSpPr>
                <a:spLocks noChangeArrowheads="1"/>
              </p:cNvSpPr>
              <p:nvPr/>
            </p:nvSpPr>
            <p:spPr bwMode="auto">
              <a:xfrm>
                <a:off x="4995541" y="4551089"/>
                <a:ext cx="92075" cy="14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" name="Rectangle 174"/>
              <p:cNvSpPr>
                <a:spLocks noChangeArrowheads="1"/>
              </p:cNvSpPr>
              <p:nvPr/>
            </p:nvSpPr>
            <p:spPr bwMode="auto">
              <a:xfrm>
                <a:off x="4995541" y="4868589"/>
                <a:ext cx="92075" cy="127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" name="Rectangle 175"/>
              <p:cNvSpPr>
                <a:spLocks noChangeArrowheads="1"/>
              </p:cNvSpPr>
              <p:nvPr/>
            </p:nvSpPr>
            <p:spPr bwMode="auto">
              <a:xfrm>
                <a:off x="4989191" y="2347639"/>
                <a:ext cx="12700" cy="31575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" name="Rectangle 176"/>
              <p:cNvSpPr>
                <a:spLocks noChangeArrowheads="1"/>
              </p:cNvSpPr>
              <p:nvPr/>
            </p:nvSpPr>
            <p:spPr bwMode="auto">
              <a:xfrm>
                <a:off x="5114563" y="2169839"/>
                <a:ext cx="4857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/>
                  <a:t>10</a:t>
                </a:r>
                <a:r>
                  <a:rPr lang="en-GB" sz="2000" baseline="30000"/>
                  <a:t>-20</a:t>
                </a:r>
              </a:p>
            </p:txBody>
          </p:sp>
          <p:sp>
            <p:nvSpPr>
              <p:cNvPr id="217" name="Rectangle 177"/>
              <p:cNvSpPr>
                <a:spLocks noChangeArrowheads="1"/>
              </p:cNvSpPr>
              <p:nvPr/>
            </p:nvSpPr>
            <p:spPr bwMode="auto">
              <a:xfrm>
                <a:off x="5101863" y="2796902"/>
                <a:ext cx="4857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/>
                  <a:t>10</a:t>
                </a:r>
                <a:r>
                  <a:rPr lang="en-GB" sz="2000" baseline="30000"/>
                  <a:t>-22</a:t>
                </a:r>
              </a:p>
            </p:txBody>
          </p:sp>
          <p:sp>
            <p:nvSpPr>
              <p:cNvPr id="218" name="Rectangle 178"/>
              <p:cNvSpPr>
                <a:spLocks noChangeArrowheads="1"/>
              </p:cNvSpPr>
              <p:nvPr/>
            </p:nvSpPr>
            <p:spPr bwMode="auto">
              <a:xfrm>
                <a:off x="5114563" y="3444602"/>
                <a:ext cx="4857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/>
                  <a:t>10</a:t>
                </a:r>
                <a:r>
                  <a:rPr lang="en-GB" sz="2000" baseline="30000" dirty="0"/>
                  <a:t>-24</a:t>
                </a:r>
              </a:p>
            </p:txBody>
          </p:sp>
          <p:sp>
            <p:nvSpPr>
              <p:cNvPr id="219" name="Rectangle 179"/>
              <p:cNvSpPr>
                <a:spLocks noChangeArrowheads="1"/>
              </p:cNvSpPr>
              <p:nvPr/>
            </p:nvSpPr>
            <p:spPr bwMode="auto">
              <a:xfrm rot="16200000">
                <a:off x="4151964" y="2690714"/>
                <a:ext cx="1249246" cy="294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 smtClean="0">
                    <a:latin typeface="Symbol" pitchFamily="18" charset="2"/>
                  </a:rPr>
                  <a:t>s</a:t>
                </a:r>
                <a:r>
                  <a:rPr lang="en-GB" sz="2000" dirty="0" smtClean="0"/>
                  <a:t> [d]  (e.cm)</a:t>
                </a:r>
                <a:endParaRPr lang="en-GB" sz="2000" dirty="0"/>
              </a:p>
            </p:txBody>
          </p:sp>
          <p:sp>
            <p:nvSpPr>
              <p:cNvPr id="220" name="Rectangle 310"/>
              <p:cNvSpPr>
                <a:spLocks noChangeArrowheads="1"/>
              </p:cNvSpPr>
              <p:nvPr/>
            </p:nvSpPr>
            <p:spPr bwMode="auto">
              <a:xfrm>
                <a:off x="3675829" y="5505177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1" name="Rectangle 311"/>
              <p:cNvSpPr>
                <a:spLocks noChangeArrowheads="1"/>
              </p:cNvSpPr>
              <p:nvPr/>
            </p:nvSpPr>
            <p:spPr bwMode="auto">
              <a:xfrm>
                <a:off x="3077341" y="5505177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2" name="Rectangle 312"/>
              <p:cNvSpPr>
                <a:spLocks noChangeArrowheads="1"/>
              </p:cNvSpPr>
              <p:nvPr/>
            </p:nvSpPr>
            <p:spPr bwMode="auto">
              <a:xfrm>
                <a:off x="2475679" y="5505177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3" name="Rectangle 313"/>
              <p:cNvSpPr>
                <a:spLocks noChangeArrowheads="1"/>
              </p:cNvSpPr>
              <p:nvPr/>
            </p:nvSpPr>
            <p:spPr bwMode="auto">
              <a:xfrm>
                <a:off x="1727966" y="5633764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/>
                  <a:t>1960</a:t>
                </a:r>
              </a:p>
            </p:txBody>
          </p:sp>
          <p:sp>
            <p:nvSpPr>
              <p:cNvPr id="224" name="Rectangle 314"/>
              <p:cNvSpPr>
                <a:spLocks noChangeArrowheads="1"/>
              </p:cNvSpPr>
              <p:nvPr/>
            </p:nvSpPr>
            <p:spPr bwMode="auto">
              <a:xfrm>
                <a:off x="2337566" y="5633764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/>
                  <a:t>1970</a:t>
                </a:r>
              </a:p>
            </p:txBody>
          </p:sp>
          <p:sp>
            <p:nvSpPr>
              <p:cNvPr id="225" name="Rectangle 315"/>
              <p:cNvSpPr>
                <a:spLocks noChangeArrowheads="1"/>
              </p:cNvSpPr>
              <p:nvPr/>
            </p:nvSpPr>
            <p:spPr bwMode="auto">
              <a:xfrm>
                <a:off x="2918591" y="5633764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/>
                  <a:t>1980</a:t>
                </a:r>
              </a:p>
            </p:txBody>
          </p:sp>
          <p:sp>
            <p:nvSpPr>
              <p:cNvPr id="226" name="Rectangle 316"/>
              <p:cNvSpPr>
                <a:spLocks noChangeArrowheads="1"/>
              </p:cNvSpPr>
              <p:nvPr/>
            </p:nvSpPr>
            <p:spPr bwMode="auto">
              <a:xfrm>
                <a:off x="3528191" y="5633764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/>
                  <a:t>1990</a:t>
                </a:r>
              </a:p>
            </p:txBody>
          </p:sp>
          <p:sp>
            <p:nvSpPr>
              <p:cNvPr id="227" name="Rectangle 317"/>
              <p:cNvSpPr>
                <a:spLocks noChangeArrowheads="1"/>
              </p:cNvSpPr>
              <p:nvPr/>
            </p:nvSpPr>
            <p:spPr bwMode="auto">
              <a:xfrm>
                <a:off x="4995541" y="5182914"/>
                <a:ext cx="92075" cy="127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8" name="Rectangle 319"/>
              <p:cNvSpPr>
                <a:spLocks noChangeArrowheads="1"/>
              </p:cNvSpPr>
              <p:nvPr/>
            </p:nvSpPr>
            <p:spPr bwMode="auto">
              <a:xfrm>
                <a:off x="4083816" y="5638527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/>
                  <a:t>2000</a:t>
                </a:r>
              </a:p>
            </p:txBody>
          </p:sp>
          <p:sp>
            <p:nvSpPr>
              <p:cNvPr id="229" name="Rectangle 326"/>
              <p:cNvSpPr>
                <a:spLocks noChangeArrowheads="1"/>
              </p:cNvSpPr>
              <p:nvPr/>
            </p:nvSpPr>
            <p:spPr bwMode="auto">
              <a:xfrm>
                <a:off x="4279079" y="5509939"/>
                <a:ext cx="14287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0" name="Rectangle 327"/>
              <p:cNvSpPr>
                <a:spLocks noChangeArrowheads="1"/>
              </p:cNvSpPr>
              <p:nvPr/>
            </p:nvSpPr>
            <p:spPr bwMode="auto">
              <a:xfrm>
                <a:off x="4604516" y="5503589"/>
                <a:ext cx="88900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1" name="Rectangle 328"/>
              <p:cNvSpPr>
                <a:spLocks noChangeArrowheads="1"/>
              </p:cNvSpPr>
              <p:nvPr/>
            </p:nvSpPr>
            <p:spPr bwMode="auto">
              <a:xfrm>
                <a:off x="4704529" y="5503589"/>
                <a:ext cx="92075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2" name="Rectangle 329"/>
              <p:cNvSpPr>
                <a:spLocks noChangeArrowheads="1"/>
              </p:cNvSpPr>
              <p:nvPr/>
            </p:nvSpPr>
            <p:spPr bwMode="auto">
              <a:xfrm>
                <a:off x="6061841" y="5506764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3" name="Rectangle 330"/>
              <p:cNvSpPr>
                <a:spLocks noChangeArrowheads="1"/>
              </p:cNvSpPr>
              <p:nvPr/>
            </p:nvSpPr>
            <p:spPr bwMode="auto">
              <a:xfrm>
                <a:off x="4861691" y="5506764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34" name="Group 331"/>
              <p:cNvGrpSpPr>
                <a:grpSpLocks/>
              </p:cNvGrpSpPr>
              <p:nvPr/>
            </p:nvGrpSpPr>
            <p:grpSpPr bwMode="auto">
              <a:xfrm>
                <a:off x="1880366" y="5499185"/>
                <a:ext cx="4375153" cy="15876"/>
                <a:chOff x="390" y="3583"/>
                <a:chExt cx="2756" cy="10"/>
              </a:xfrm>
              <a:solidFill>
                <a:schemeClr val="tx1"/>
              </a:solidFill>
            </p:grpSpPr>
            <p:sp>
              <p:nvSpPr>
                <p:cNvPr id="282" name="Rectangle 332"/>
                <p:cNvSpPr>
                  <a:spLocks noChangeArrowheads="1"/>
                </p:cNvSpPr>
                <p:nvPr/>
              </p:nvSpPr>
              <p:spPr bwMode="auto">
                <a:xfrm>
                  <a:off x="390" y="3583"/>
                  <a:ext cx="1514" cy="9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3" name="Rectangle 333"/>
                <p:cNvSpPr>
                  <a:spLocks noChangeArrowheads="1"/>
                </p:cNvSpPr>
                <p:nvPr/>
              </p:nvSpPr>
              <p:spPr bwMode="auto">
                <a:xfrm>
                  <a:off x="1632" y="3584"/>
                  <a:ext cx="1514" cy="9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35" name="Rectangle 334"/>
              <p:cNvSpPr>
                <a:spLocks noChangeArrowheads="1"/>
              </p:cNvSpPr>
              <p:nvPr/>
            </p:nvSpPr>
            <p:spPr bwMode="auto">
              <a:xfrm>
                <a:off x="4723579" y="5635352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/>
                  <a:t>2010</a:t>
                </a:r>
              </a:p>
            </p:txBody>
          </p:sp>
          <p:sp>
            <p:nvSpPr>
              <p:cNvPr id="236" name="Rectangle 335"/>
              <p:cNvSpPr>
                <a:spLocks noChangeArrowheads="1"/>
              </p:cNvSpPr>
              <p:nvPr/>
            </p:nvSpPr>
            <p:spPr bwMode="auto">
              <a:xfrm>
                <a:off x="5304604" y="5635352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/>
                  <a:t>2020</a:t>
                </a:r>
              </a:p>
            </p:txBody>
          </p:sp>
          <p:sp>
            <p:nvSpPr>
              <p:cNvPr id="237" name="Rectangle 336"/>
              <p:cNvSpPr>
                <a:spLocks noChangeArrowheads="1"/>
              </p:cNvSpPr>
              <p:nvPr/>
            </p:nvSpPr>
            <p:spPr bwMode="auto">
              <a:xfrm>
                <a:off x="5914204" y="5635352"/>
                <a:ext cx="4680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/>
                  <a:t>2030</a:t>
                </a:r>
              </a:p>
            </p:txBody>
          </p:sp>
          <p:sp>
            <p:nvSpPr>
              <p:cNvPr id="238" name="Rectangle 337"/>
              <p:cNvSpPr>
                <a:spLocks noChangeArrowheads="1"/>
              </p:cNvSpPr>
              <p:nvPr/>
            </p:nvSpPr>
            <p:spPr bwMode="auto">
              <a:xfrm>
                <a:off x="5439541" y="5502002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9" name="Rectangle 338"/>
              <p:cNvSpPr>
                <a:spLocks noChangeArrowheads="1"/>
              </p:cNvSpPr>
              <p:nvPr/>
            </p:nvSpPr>
            <p:spPr bwMode="auto">
              <a:xfrm>
                <a:off x="5098728" y="4701902"/>
                <a:ext cx="4857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/>
                  <a:t>10</a:t>
                </a:r>
                <a:r>
                  <a:rPr lang="en-GB" sz="2000" baseline="30000" dirty="0"/>
                  <a:t>-28</a:t>
                </a:r>
              </a:p>
            </p:txBody>
          </p:sp>
          <p:sp>
            <p:nvSpPr>
              <p:cNvPr id="240" name="Rectangle 340"/>
              <p:cNvSpPr>
                <a:spLocks noChangeArrowheads="1"/>
              </p:cNvSpPr>
              <p:nvPr/>
            </p:nvSpPr>
            <p:spPr bwMode="auto">
              <a:xfrm>
                <a:off x="1870841" y="5505177"/>
                <a:ext cx="12700" cy="952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41" name="Group 413"/>
              <p:cNvGrpSpPr>
                <a:grpSpLocks/>
              </p:cNvGrpSpPr>
              <p:nvPr/>
            </p:nvGrpSpPr>
            <p:grpSpPr bwMode="auto">
              <a:xfrm>
                <a:off x="1959741" y="2527027"/>
                <a:ext cx="2530475" cy="2098675"/>
                <a:chOff x="440" y="1711"/>
                <a:chExt cx="1594" cy="1322"/>
              </a:xfrm>
            </p:grpSpPr>
            <p:grpSp>
              <p:nvGrpSpPr>
                <p:cNvPr id="264" name="Group 412"/>
                <p:cNvGrpSpPr>
                  <a:grpSpLocks/>
                </p:cNvGrpSpPr>
                <p:nvPr/>
              </p:nvGrpSpPr>
              <p:grpSpPr bwMode="auto">
                <a:xfrm>
                  <a:off x="1060" y="1770"/>
                  <a:ext cx="647" cy="192"/>
                  <a:chOff x="1060" y="1770"/>
                  <a:chExt cx="647" cy="192"/>
                </a:xfrm>
              </p:grpSpPr>
              <p:sp>
                <p:nvSpPr>
                  <p:cNvPr id="280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1060" y="1770"/>
                    <a:ext cx="55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2000" dirty="0">
                        <a:solidFill>
                          <a:srgbClr val="FF0000"/>
                        </a:solidFill>
                      </a:rPr>
                      <a:t>electron:</a:t>
                    </a:r>
                  </a:p>
                </p:txBody>
              </p:sp>
              <p:sp>
                <p:nvSpPr>
                  <p:cNvPr id="281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1850"/>
                    <a:ext cx="50" cy="5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65" name="Group 394"/>
                <p:cNvGrpSpPr>
                  <a:grpSpLocks/>
                </p:cNvGrpSpPr>
                <p:nvPr/>
              </p:nvGrpSpPr>
              <p:grpSpPr bwMode="auto">
                <a:xfrm>
                  <a:off x="440" y="1711"/>
                  <a:ext cx="1594" cy="1322"/>
                  <a:chOff x="440" y="1711"/>
                  <a:chExt cx="1594" cy="1322"/>
                </a:xfrm>
              </p:grpSpPr>
              <p:sp>
                <p:nvSpPr>
                  <p:cNvPr id="26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1711"/>
                    <a:ext cx="51" cy="5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267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466" y="1733"/>
                    <a:ext cx="1568" cy="1300"/>
                    <a:chOff x="466" y="1733"/>
                    <a:chExt cx="1568" cy="1300"/>
                  </a:xfrm>
                </p:grpSpPr>
                <p:grpSp>
                  <p:nvGrpSpPr>
                    <p:cNvPr id="268" name="Group 3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0" y="2269"/>
                      <a:ext cx="1364" cy="764"/>
                      <a:chOff x="670" y="2269"/>
                      <a:chExt cx="1364" cy="764"/>
                    </a:xfrm>
                  </p:grpSpPr>
                  <p:sp>
                    <p:nvSpPr>
                      <p:cNvPr id="273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0" y="2269"/>
                        <a:ext cx="49" cy="5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4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3" y="2295"/>
                        <a:ext cx="50" cy="5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88" y="2363"/>
                        <a:ext cx="50" cy="5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6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2586"/>
                        <a:ext cx="50" cy="5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7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1" y="2766"/>
                        <a:ext cx="52" cy="5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8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56" y="2887"/>
                        <a:ext cx="51" cy="5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9" name="Oval 3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83" y="2981"/>
                        <a:ext cx="51" cy="5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269" name="Group 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6" y="1733"/>
                      <a:ext cx="1542" cy="1264"/>
                      <a:chOff x="466" y="1733"/>
                      <a:chExt cx="1542" cy="1264"/>
                    </a:xfrm>
                  </p:grpSpPr>
                  <p:sp>
                    <p:nvSpPr>
                      <p:cNvPr id="270" name="Freeform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" y="1733"/>
                        <a:ext cx="1221" cy="11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"/>
                          </a:cxn>
                          <a:cxn ang="0">
                            <a:pos x="227" y="11"/>
                          </a:cxn>
                          <a:cxn ang="0">
                            <a:pos x="222" y="5"/>
                          </a:cxn>
                          <a:cxn ang="0">
                            <a:pos x="222" y="568"/>
                          </a:cxn>
                          <a:cxn ang="0">
                            <a:pos x="303" y="568"/>
                          </a:cxn>
                          <a:cxn ang="0">
                            <a:pos x="298" y="562"/>
                          </a:cxn>
                          <a:cxn ang="0">
                            <a:pos x="298" y="597"/>
                          </a:cxn>
                          <a:cxn ang="0">
                            <a:pos x="946" y="597"/>
                          </a:cxn>
                          <a:cxn ang="0">
                            <a:pos x="940" y="591"/>
                          </a:cxn>
                          <a:cxn ang="0">
                            <a:pos x="940" y="666"/>
                          </a:cxn>
                          <a:cxn ang="0">
                            <a:pos x="1022" y="666"/>
                          </a:cxn>
                          <a:cxn ang="0">
                            <a:pos x="1017" y="658"/>
                          </a:cxn>
                          <a:cxn ang="0">
                            <a:pos x="1013" y="663"/>
                          </a:cxn>
                          <a:cxn ang="0">
                            <a:pos x="1013" y="885"/>
                          </a:cxn>
                          <a:cxn ang="0">
                            <a:pos x="1062" y="885"/>
                          </a:cxn>
                          <a:cxn ang="0">
                            <a:pos x="1056" y="879"/>
                          </a:cxn>
                          <a:cxn ang="0">
                            <a:pos x="1056" y="1065"/>
                          </a:cxn>
                          <a:cxn ang="0">
                            <a:pos x="1215" y="1065"/>
                          </a:cxn>
                          <a:cxn ang="0">
                            <a:pos x="1210" y="1059"/>
                          </a:cxn>
                          <a:cxn ang="0">
                            <a:pos x="1210" y="1170"/>
                          </a:cxn>
                          <a:cxn ang="0">
                            <a:pos x="1221" y="1170"/>
                          </a:cxn>
                          <a:cxn ang="0">
                            <a:pos x="1221" y="1054"/>
                          </a:cxn>
                          <a:cxn ang="0">
                            <a:pos x="1062" y="1054"/>
                          </a:cxn>
                          <a:cxn ang="0">
                            <a:pos x="1067" y="1059"/>
                          </a:cxn>
                          <a:cxn ang="0">
                            <a:pos x="1067" y="874"/>
                          </a:cxn>
                          <a:cxn ang="0">
                            <a:pos x="1019" y="874"/>
                          </a:cxn>
                          <a:cxn ang="0">
                            <a:pos x="1024" y="879"/>
                          </a:cxn>
                          <a:cxn ang="0">
                            <a:pos x="1024" y="665"/>
                          </a:cxn>
                          <a:cxn ang="0">
                            <a:pos x="1023" y="667"/>
                          </a:cxn>
                          <a:cxn ang="0">
                            <a:pos x="1031" y="655"/>
                          </a:cxn>
                          <a:cxn ang="0">
                            <a:pos x="946" y="655"/>
                          </a:cxn>
                          <a:cxn ang="0">
                            <a:pos x="951" y="660"/>
                          </a:cxn>
                          <a:cxn ang="0">
                            <a:pos x="951" y="586"/>
                          </a:cxn>
                          <a:cxn ang="0">
                            <a:pos x="303" y="586"/>
                          </a:cxn>
                          <a:cxn ang="0">
                            <a:pos x="309" y="591"/>
                          </a:cxn>
                          <a:cxn ang="0">
                            <a:pos x="309" y="557"/>
                          </a:cxn>
                          <a:cxn ang="0">
                            <a:pos x="227" y="557"/>
                          </a:cxn>
                          <a:cxn ang="0">
                            <a:pos x="233" y="562"/>
                          </a:cxn>
                          <a:cxn ang="0">
                            <a:pos x="233" y="0"/>
                          </a:cxn>
                          <a:cxn ang="0">
                            <a:pos x="0" y="0"/>
                          </a:cxn>
                          <a:cxn ang="0">
                            <a:pos x="0" y="11"/>
                          </a:cxn>
                        </a:cxnLst>
                        <a:rect l="0" t="0" r="r" b="b"/>
                        <a:pathLst>
                          <a:path w="1221" h="1170">
                            <a:moveTo>
                              <a:pt x="0" y="11"/>
                            </a:moveTo>
                            <a:lnTo>
                              <a:pt x="227" y="11"/>
                            </a:lnTo>
                            <a:lnTo>
                              <a:pt x="222" y="5"/>
                            </a:lnTo>
                            <a:lnTo>
                              <a:pt x="222" y="568"/>
                            </a:lnTo>
                            <a:lnTo>
                              <a:pt x="303" y="568"/>
                            </a:lnTo>
                            <a:lnTo>
                              <a:pt x="298" y="562"/>
                            </a:lnTo>
                            <a:lnTo>
                              <a:pt x="298" y="597"/>
                            </a:lnTo>
                            <a:lnTo>
                              <a:pt x="946" y="597"/>
                            </a:lnTo>
                            <a:lnTo>
                              <a:pt x="940" y="591"/>
                            </a:lnTo>
                            <a:lnTo>
                              <a:pt x="940" y="666"/>
                            </a:lnTo>
                            <a:lnTo>
                              <a:pt x="1022" y="666"/>
                            </a:lnTo>
                            <a:lnTo>
                              <a:pt x="1017" y="658"/>
                            </a:lnTo>
                            <a:lnTo>
                              <a:pt x="1013" y="663"/>
                            </a:lnTo>
                            <a:lnTo>
                              <a:pt x="1013" y="885"/>
                            </a:lnTo>
                            <a:lnTo>
                              <a:pt x="1062" y="885"/>
                            </a:lnTo>
                            <a:lnTo>
                              <a:pt x="1056" y="879"/>
                            </a:lnTo>
                            <a:lnTo>
                              <a:pt x="1056" y="1065"/>
                            </a:lnTo>
                            <a:lnTo>
                              <a:pt x="1215" y="1065"/>
                            </a:lnTo>
                            <a:lnTo>
                              <a:pt x="1210" y="1059"/>
                            </a:lnTo>
                            <a:lnTo>
                              <a:pt x="1210" y="1170"/>
                            </a:lnTo>
                            <a:lnTo>
                              <a:pt x="1221" y="1170"/>
                            </a:lnTo>
                            <a:lnTo>
                              <a:pt x="1221" y="1054"/>
                            </a:lnTo>
                            <a:lnTo>
                              <a:pt x="1062" y="1054"/>
                            </a:lnTo>
                            <a:lnTo>
                              <a:pt x="1067" y="1059"/>
                            </a:lnTo>
                            <a:lnTo>
                              <a:pt x="1067" y="874"/>
                            </a:lnTo>
                            <a:lnTo>
                              <a:pt x="1019" y="874"/>
                            </a:lnTo>
                            <a:lnTo>
                              <a:pt x="1024" y="879"/>
                            </a:lnTo>
                            <a:lnTo>
                              <a:pt x="1024" y="665"/>
                            </a:lnTo>
                            <a:lnTo>
                              <a:pt x="1023" y="667"/>
                            </a:lnTo>
                            <a:lnTo>
                              <a:pt x="1031" y="655"/>
                            </a:lnTo>
                            <a:lnTo>
                              <a:pt x="946" y="655"/>
                            </a:lnTo>
                            <a:lnTo>
                              <a:pt x="951" y="660"/>
                            </a:lnTo>
                            <a:lnTo>
                              <a:pt x="951" y="586"/>
                            </a:lnTo>
                            <a:lnTo>
                              <a:pt x="303" y="586"/>
                            </a:lnTo>
                            <a:lnTo>
                              <a:pt x="309" y="591"/>
                            </a:lnTo>
                            <a:lnTo>
                              <a:pt x="309" y="557"/>
                            </a:lnTo>
                            <a:lnTo>
                              <a:pt x="227" y="557"/>
                            </a:lnTo>
                            <a:lnTo>
                              <a:pt x="233" y="562"/>
                            </a:lnTo>
                            <a:lnTo>
                              <a:pt x="233" y="0"/>
                            </a:lnTo>
                            <a:lnTo>
                              <a:pt x="0" y="0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F33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1" name="Line 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82" y="2906"/>
                        <a:ext cx="32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72" name="Line 3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08" y="2904"/>
                        <a:ext cx="0" cy="9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800">
                          <a:solidFill>
                            <a:srgbClr val="FFFFFF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42" name="Group 410"/>
              <p:cNvGrpSpPr>
                <a:grpSpLocks/>
              </p:cNvGrpSpPr>
              <p:nvPr/>
            </p:nvGrpSpPr>
            <p:grpSpPr bwMode="auto">
              <a:xfrm>
                <a:off x="2953516" y="2300014"/>
                <a:ext cx="1020763" cy="304800"/>
                <a:chOff x="844" y="1772"/>
                <a:chExt cx="643" cy="192"/>
              </a:xfrm>
            </p:grpSpPr>
            <p:sp>
              <p:nvSpPr>
                <p:cNvPr id="262" name="Rectangle 306"/>
                <p:cNvSpPr>
                  <a:spLocks noChangeArrowheads="1"/>
                </p:cNvSpPr>
                <p:nvPr/>
              </p:nvSpPr>
              <p:spPr bwMode="auto">
                <a:xfrm>
                  <a:off x="844" y="1772"/>
                  <a:ext cx="52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0" dirty="0">
                      <a:solidFill>
                        <a:srgbClr val="3333FF"/>
                      </a:solidFill>
                    </a:rPr>
                    <a:t>neutron</a:t>
                  </a:r>
                  <a:r>
                    <a:rPr lang="en-GB" sz="1700" dirty="0">
                      <a:solidFill>
                        <a:srgbClr val="3333FF"/>
                      </a:solidFill>
                    </a:rPr>
                    <a:t>:</a:t>
                  </a:r>
                </a:p>
              </p:txBody>
            </p:sp>
            <p:sp>
              <p:nvSpPr>
                <p:cNvPr id="263" name="Oval 307"/>
                <p:cNvSpPr>
                  <a:spLocks noChangeArrowheads="1"/>
                </p:cNvSpPr>
                <p:nvPr/>
              </p:nvSpPr>
              <p:spPr bwMode="auto">
                <a:xfrm>
                  <a:off x="1436" y="1869"/>
                  <a:ext cx="51" cy="52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3" name="Oval 188"/>
              <p:cNvSpPr>
                <a:spLocks noChangeArrowheads="1"/>
              </p:cNvSpPr>
              <p:nvPr/>
            </p:nvSpPr>
            <p:spPr bwMode="auto">
              <a:xfrm>
                <a:off x="3644079" y="3877989"/>
                <a:ext cx="82550" cy="84138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4" name="Oval 180"/>
              <p:cNvSpPr>
                <a:spLocks noChangeArrowheads="1"/>
              </p:cNvSpPr>
              <p:nvPr/>
            </p:nvSpPr>
            <p:spPr bwMode="auto">
              <a:xfrm>
                <a:off x="1942279" y="2104752"/>
                <a:ext cx="80963" cy="8255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5" name="Oval 181"/>
              <p:cNvSpPr>
                <a:spLocks noChangeArrowheads="1"/>
              </p:cNvSpPr>
              <p:nvPr/>
            </p:nvSpPr>
            <p:spPr bwMode="auto">
              <a:xfrm>
                <a:off x="2270891" y="2787377"/>
                <a:ext cx="82550" cy="84137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" name="Oval 182"/>
              <p:cNvSpPr>
                <a:spLocks noChangeArrowheads="1"/>
              </p:cNvSpPr>
              <p:nvPr/>
            </p:nvSpPr>
            <p:spPr bwMode="auto">
              <a:xfrm>
                <a:off x="2374079" y="3060427"/>
                <a:ext cx="80963" cy="84137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7" name="Oval 183"/>
              <p:cNvSpPr>
                <a:spLocks noChangeArrowheads="1"/>
              </p:cNvSpPr>
              <p:nvPr/>
            </p:nvSpPr>
            <p:spPr bwMode="auto">
              <a:xfrm>
                <a:off x="2867791" y="3409677"/>
                <a:ext cx="79375" cy="84137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8" name="Oval 184"/>
              <p:cNvSpPr>
                <a:spLocks noChangeArrowheads="1"/>
              </p:cNvSpPr>
              <p:nvPr/>
            </p:nvSpPr>
            <p:spPr bwMode="auto">
              <a:xfrm>
                <a:off x="2970979" y="3476352"/>
                <a:ext cx="80963" cy="84137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9" name="Oval 185"/>
              <p:cNvSpPr>
                <a:spLocks noChangeArrowheads="1"/>
              </p:cNvSpPr>
              <p:nvPr/>
            </p:nvSpPr>
            <p:spPr bwMode="auto">
              <a:xfrm>
                <a:off x="3074166" y="3657327"/>
                <a:ext cx="80963" cy="8255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0" name="Oval 187"/>
              <p:cNvSpPr>
                <a:spLocks noChangeArrowheads="1"/>
              </p:cNvSpPr>
              <p:nvPr/>
            </p:nvSpPr>
            <p:spPr bwMode="auto">
              <a:xfrm>
                <a:off x="3385316" y="3735114"/>
                <a:ext cx="82550" cy="84137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1" name="Oval 189"/>
              <p:cNvSpPr>
                <a:spLocks noChangeArrowheads="1"/>
              </p:cNvSpPr>
              <p:nvPr/>
            </p:nvSpPr>
            <p:spPr bwMode="auto">
              <a:xfrm>
                <a:off x="3698054" y="3865289"/>
                <a:ext cx="77788" cy="84137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2" name="Oval 381"/>
              <p:cNvSpPr>
                <a:spLocks noChangeArrowheads="1"/>
              </p:cNvSpPr>
              <p:nvPr/>
            </p:nvSpPr>
            <p:spPr bwMode="auto">
              <a:xfrm>
                <a:off x="4169541" y="4046264"/>
                <a:ext cx="80963" cy="8572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3" name="Oval 190"/>
              <p:cNvSpPr>
                <a:spLocks noChangeArrowheads="1"/>
              </p:cNvSpPr>
              <p:nvPr/>
            </p:nvSpPr>
            <p:spPr bwMode="auto">
              <a:xfrm>
                <a:off x="4563241" y="4122464"/>
                <a:ext cx="80963" cy="8572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4" name="Freeform 345"/>
              <p:cNvSpPr>
                <a:spLocks/>
              </p:cNvSpPr>
              <p:nvPr/>
            </p:nvSpPr>
            <p:spPr bwMode="auto">
              <a:xfrm>
                <a:off x="1429516" y="2139677"/>
                <a:ext cx="2794000" cy="195738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55" y="11"/>
                  </a:cxn>
                  <a:cxn ang="0">
                    <a:pos x="550" y="5"/>
                  </a:cxn>
                  <a:cxn ang="0">
                    <a:pos x="550" y="437"/>
                  </a:cxn>
                  <a:cxn ang="0">
                    <a:pos x="620" y="437"/>
                  </a:cxn>
                  <a:cxn ang="0">
                    <a:pos x="615" y="432"/>
                  </a:cxn>
                  <a:cxn ang="0">
                    <a:pos x="615" y="609"/>
                  </a:cxn>
                  <a:cxn ang="0">
                    <a:pos x="931" y="609"/>
                  </a:cxn>
                  <a:cxn ang="0">
                    <a:pos x="926" y="604"/>
                  </a:cxn>
                  <a:cxn ang="0">
                    <a:pos x="926" y="829"/>
                  </a:cxn>
                  <a:cxn ang="0">
                    <a:pos x="996" y="829"/>
                  </a:cxn>
                  <a:cxn ang="0">
                    <a:pos x="991" y="824"/>
                  </a:cxn>
                  <a:cxn ang="0">
                    <a:pos x="991" y="871"/>
                  </a:cxn>
                  <a:cxn ang="0">
                    <a:pos x="1061" y="871"/>
                  </a:cxn>
                  <a:cxn ang="0">
                    <a:pos x="1056" y="865"/>
                  </a:cxn>
                  <a:cxn ang="0">
                    <a:pos x="1056" y="985"/>
                  </a:cxn>
                  <a:cxn ang="0">
                    <a:pos x="1257" y="985"/>
                  </a:cxn>
                  <a:cxn ang="0">
                    <a:pos x="1252" y="979"/>
                  </a:cxn>
                  <a:cxn ang="0">
                    <a:pos x="1252" y="1043"/>
                  </a:cxn>
                  <a:cxn ang="0">
                    <a:pos x="1429" y="1043"/>
                  </a:cxn>
                  <a:cxn ang="0">
                    <a:pos x="1423" y="1037"/>
                  </a:cxn>
                  <a:cxn ang="0">
                    <a:pos x="1423" y="1133"/>
                  </a:cxn>
                  <a:cxn ang="0">
                    <a:pos x="1755" y="1133"/>
                  </a:cxn>
                  <a:cxn ang="0">
                    <a:pos x="1749" y="1127"/>
                  </a:cxn>
                  <a:cxn ang="0">
                    <a:pos x="1749" y="1233"/>
                  </a:cxn>
                  <a:cxn ang="0">
                    <a:pos x="1760" y="1233"/>
                  </a:cxn>
                  <a:cxn ang="0">
                    <a:pos x="1760" y="1122"/>
                  </a:cxn>
                  <a:cxn ang="0">
                    <a:pos x="1429" y="1122"/>
                  </a:cxn>
                  <a:cxn ang="0">
                    <a:pos x="1434" y="1127"/>
                  </a:cxn>
                  <a:cxn ang="0">
                    <a:pos x="1434" y="1032"/>
                  </a:cxn>
                  <a:cxn ang="0">
                    <a:pos x="1257" y="1032"/>
                  </a:cxn>
                  <a:cxn ang="0">
                    <a:pos x="1263" y="1037"/>
                  </a:cxn>
                  <a:cxn ang="0">
                    <a:pos x="1263" y="974"/>
                  </a:cxn>
                  <a:cxn ang="0">
                    <a:pos x="1061" y="974"/>
                  </a:cxn>
                  <a:cxn ang="0">
                    <a:pos x="1067" y="979"/>
                  </a:cxn>
                  <a:cxn ang="0">
                    <a:pos x="1067" y="860"/>
                  </a:cxn>
                  <a:cxn ang="0">
                    <a:pos x="996" y="860"/>
                  </a:cxn>
                  <a:cxn ang="0">
                    <a:pos x="1002" y="865"/>
                  </a:cxn>
                  <a:cxn ang="0">
                    <a:pos x="1002" y="818"/>
                  </a:cxn>
                  <a:cxn ang="0">
                    <a:pos x="931" y="818"/>
                  </a:cxn>
                  <a:cxn ang="0">
                    <a:pos x="937" y="824"/>
                  </a:cxn>
                  <a:cxn ang="0">
                    <a:pos x="937" y="598"/>
                  </a:cxn>
                  <a:cxn ang="0">
                    <a:pos x="620" y="598"/>
                  </a:cxn>
                  <a:cxn ang="0">
                    <a:pos x="626" y="604"/>
                  </a:cxn>
                  <a:cxn ang="0">
                    <a:pos x="626" y="426"/>
                  </a:cxn>
                  <a:cxn ang="0">
                    <a:pos x="555" y="426"/>
                  </a:cxn>
                  <a:cxn ang="0">
                    <a:pos x="561" y="432"/>
                  </a:cxn>
                  <a:cxn ang="0">
                    <a:pos x="561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760" h="1233">
                    <a:moveTo>
                      <a:pt x="0" y="11"/>
                    </a:moveTo>
                    <a:lnTo>
                      <a:pt x="555" y="11"/>
                    </a:lnTo>
                    <a:lnTo>
                      <a:pt x="550" y="5"/>
                    </a:lnTo>
                    <a:lnTo>
                      <a:pt x="550" y="437"/>
                    </a:lnTo>
                    <a:lnTo>
                      <a:pt x="620" y="437"/>
                    </a:lnTo>
                    <a:lnTo>
                      <a:pt x="615" y="432"/>
                    </a:lnTo>
                    <a:lnTo>
                      <a:pt x="615" y="609"/>
                    </a:lnTo>
                    <a:lnTo>
                      <a:pt x="931" y="609"/>
                    </a:lnTo>
                    <a:lnTo>
                      <a:pt x="926" y="604"/>
                    </a:lnTo>
                    <a:lnTo>
                      <a:pt x="926" y="829"/>
                    </a:lnTo>
                    <a:lnTo>
                      <a:pt x="996" y="829"/>
                    </a:lnTo>
                    <a:lnTo>
                      <a:pt x="991" y="824"/>
                    </a:lnTo>
                    <a:lnTo>
                      <a:pt x="991" y="871"/>
                    </a:lnTo>
                    <a:lnTo>
                      <a:pt x="1061" y="871"/>
                    </a:lnTo>
                    <a:lnTo>
                      <a:pt x="1056" y="865"/>
                    </a:lnTo>
                    <a:lnTo>
                      <a:pt x="1056" y="985"/>
                    </a:lnTo>
                    <a:lnTo>
                      <a:pt x="1257" y="985"/>
                    </a:lnTo>
                    <a:lnTo>
                      <a:pt x="1252" y="979"/>
                    </a:lnTo>
                    <a:lnTo>
                      <a:pt x="1252" y="1043"/>
                    </a:lnTo>
                    <a:lnTo>
                      <a:pt x="1429" y="1043"/>
                    </a:lnTo>
                    <a:lnTo>
                      <a:pt x="1423" y="1037"/>
                    </a:lnTo>
                    <a:lnTo>
                      <a:pt x="1423" y="1133"/>
                    </a:lnTo>
                    <a:lnTo>
                      <a:pt x="1755" y="1133"/>
                    </a:lnTo>
                    <a:lnTo>
                      <a:pt x="1749" y="1127"/>
                    </a:lnTo>
                    <a:lnTo>
                      <a:pt x="1749" y="1233"/>
                    </a:lnTo>
                    <a:lnTo>
                      <a:pt x="1760" y="1233"/>
                    </a:lnTo>
                    <a:lnTo>
                      <a:pt x="1760" y="1122"/>
                    </a:lnTo>
                    <a:lnTo>
                      <a:pt x="1429" y="1122"/>
                    </a:lnTo>
                    <a:lnTo>
                      <a:pt x="1434" y="1127"/>
                    </a:lnTo>
                    <a:lnTo>
                      <a:pt x="1434" y="1032"/>
                    </a:lnTo>
                    <a:lnTo>
                      <a:pt x="1257" y="1032"/>
                    </a:lnTo>
                    <a:lnTo>
                      <a:pt x="1263" y="1037"/>
                    </a:lnTo>
                    <a:lnTo>
                      <a:pt x="1263" y="974"/>
                    </a:lnTo>
                    <a:lnTo>
                      <a:pt x="1061" y="974"/>
                    </a:lnTo>
                    <a:lnTo>
                      <a:pt x="1067" y="979"/>
                    </a:lnTo>
                    <a:lnTo>
                      <a:pt x="1067" y="860"/>
                    </a:lnTo>
                    <a:lnTo>
                      <a:pt x="996" y="860"/>
                    </a:lnTo>
                    <a:lnTo>
                      <a:pt x="1002" y="865"/>
                    </a:lnTo>
                    <a:lnTo>
                      <a:pt x="1002" y="818"/>
                    </a:lnTo>
                    <a:lnTo>
                      <a:pt x="931" y="818"/>
                    </a:lnTo>
                    <a:lnTo>
                      <a:pt x="937" y="824"/>
                    </a:lnTo>
                    <a:lnTo>
                      <a:pt x="937" y="598"/>
                    </a:lnTo>
                    <a:lnTo>
                      <a:pt x="620" y="598"/>
                    </a:lnTo>
                    <a:lnTo>
                      <a:pt x="626" y="604"/>
                    </a:lnTo>
                    <a:lnTo>
                      <a:pt x="626" y="426"/>
                    </a:lnTo>
                    <a:lnTo>
                      <a:pt x="555" y="426"/>
                    </a:lnTo>
                    <a:lnTo>
                      <a:pt x="561" y="432"/>
                    </a:lnTo>
                    <a:lnTo>
                      <a:pt x="56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5" name="Line 382"/>
              <p:cNvSpPr>
                <a:spLocks noChangeShapeType="1"/>
              </p:cNvSpPr>
              <p:nvPr/>
            </p:nvSpPr>
            <p:spPr bwMode="auto">
              <a:xfrm>
                <a:off x="4213991" y="4084364"/>
                <a:ext cx="39370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" name="Line 383"/>
              <p:cNvSpPr>
                <a:spLocks noChangeShapeType="1"/>
              </p:cNvSpPr>
              <p:nvPr/>
            </p:nvSpPr>
            <p:spPr bwMode="auto">
              <a:xfrm rot="5400000">
                <a:off x="4577543" y="41081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7" name="Rectangle 178"/>
              <p:cNvSpPr>
                <a:spLocks noChangeArrowheads="1"/>
              </p:cNvSpPr>
              <p:nvPr/>
            </p:nvSpPr>
            <p:spPr bwMode="auto">
              <a:xfrm>
                <a:off x="5114563" y="4082777"/>
                <a:ext cx="4857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 smtClean="0"/>
                  <a:t>10</a:t>
                </a:r>
                <a:r>
                  <a:rPr lang="en-GB" sz="2000" baseline="30000" dirty="0" smtClean="0"/>
                  <a:t>-26</a:t>
                </a:r>
                <a:endParaRPr lang="en-GB" sz="2000" baseline="30000" dirty="0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1428750" y="1990725"/>
                <a:ext cx="495300" cy="28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341"/>
              <p:cNvSpPr>
                <a:spLocks noChangeArrowheads="1"/>
              </p:cNvSpPr>
              <p:nvPr/>
            </p:nvSpPr>
            <p:spPr bwMode="auto">
              <a:xfrm>
                <a:off x="4895588" y="4671700"/>
                <a:ext cx="80963" cy="825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260" name="Straight Connector 259"/>
              <p:cNvCxnSpPr/>
              <p:nvPr/>
            </p:nvCxnSpPr>
            <p:spPr>
              <a:xfrm>
                <a:off x="4460672" y="4587911"/>
                <a:ext cx="46913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endCxn id="259" idx="4"/>
              </p:cNvCxnSpPr>
              <p:nvPr/>
            </p:nvCxnSpPr>
            <p:spPr>
              <a:xfrm flipH="1">
                <a:off x="4936070" y="4579951"/>
                <a:ext cx="1690" cy="1742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TextBox 204"/>
            <p:cNvSpPr txBox="1"/>
            <p:nvPr/>
          </p:nvSpPr>
          <p:spPr>
            <a:xfrm>
              <a:off x="5554638" y="4735773"/>
              <a:ext cx="632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Year</a:t>
              </a:r>
              <a:endParaRPr lang="en-GB" sz="2000" dirty="0"/>
            </a:p>
          </p:txBody>
        </p:sp>
      </p:grpSp>
      <p:sp>
        <p:nvSpPr>
          <p:cNvPr id="284" name="Rectangle 2"/>
          <p:cNvSpPr txBox="1">
            <a:spLocks noChangeArrowheads="1"/>
          </p:cNvSpPr>
          <p:nvPr/>
        </p:nvSpPr>
        <p:spPr>
          <a:xfrm>
            <a:off x="-117567" y="22361"/>
            <a:ext cx="8966200" cy="65948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Particle EDMs - historic and present limits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7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3|16.1|4.8|7.9|50.2|1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1246</Words>
  <Application>Microsoft Office PowerPoint</Application>
  <PresentationFormat>On-screen Show (4:3)</PresentationFormat>
  <Paragraphs>332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Designer Drawing</vt:lpstr>
      <vt:lpstr>PowerPoint Presentation</vt:lpstr>
      <vt:lpstr>The electron’s electric dipole moment (EDM, de)</vt:lpstr>
      <vt:lpstr>PowerPoint Presentation</vt:lpstr>
      <vt:lpstr>We use a beam of YbF molecules</vt:lpstr>
      <vt:lpstr>PowerPoint Presentation</vt:lpstr>
      <vt:lpstr>PowerPoint Presentation</vt:lpstr>
      <vt:lpstr>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atoms &amp; molecules to measure de</vt:lpstr>
      <vt:lpstr>Ground state YbF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122</cp:revision>
  <dcterms:created xsi:type="dcterms:W3CDTF">2012-05-23T07:08:26Z</dcterms:created>
  <dcterms:modified xsi:type="dcterms:W3CDTF">2013-07-22T14:32:05Z</dcterms:modified>
</cp:coreProperties>
</file>