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68" r:id="rId6"/>
  </p:sldMasterIdLst>
  <p:notesMasterIdLst>
    <p:notesMasterId r:id="rId13"/>
  </p:notesMasterIdLst>
  <p:sldIdLst>
    <p:sldId id="256" r:id="rId7"/>
    <p:sldId id="257" r:id="rId8"/>
    <p:sldId id="258" r:id="rId9"/>
    <p:sldId id="259" r:id="rId10"/>
    <p:sldId id="261" r:id="rId11"/>
    <p:sldId id="26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51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A05E88-6A54-4F57-8965-7FBE34434F04}" type="datetimeFigureOut">
              <a:rPr lang="en-GB" smtClean="0"/>
              <a:t>22/07/2013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A55E9E-4DD7-49AB-AA53-A7969193EEF5}" type="slidenum">
              <a:rPr lang="en-GB" smtClean="0"/>
              <a:t>‹#›</a:t>
            </a:fld>
            <a:endParaRPr lang="en-GB"/>
          </a:p>
        </p:txBody>
      </p:sp>
    </p:spTree>
    <p:extLst>
      <p:ext uri="{BB962C8B-B14F-4D97-AF65-F5344CB8AC3E}">
        <p14:creationId xmlns:p14="http://schemas.microsoft.com/office/powerpoint/2010/main" val="4126444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visitcountydurham.com/site/what-to-see-and-do/durham-cathedral-p23081"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visitcountydurham.com/site/what-to-see-and-do/durham-castle-p2290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3210C779-6712-47AA-A8A6-F791CC7BD796}" type="slidenum">
              <a:rPr lang="en-GB" sz="1200" smtClean="0">
                <a:solidFill>
                  <a:srgbClr val="000000"/>
                </a:solidFill>
              </a:rPr>
              <a:pPr eaLnBrk="1" hangingPunct="1"/>
              <a:t>1</a:t>
            </a:fld>
            <a:endParaRPr lang="en-GB" sz="1200" smtClean="0">
              <a:solidFill>
                <a:srgbClr val="000000"/>
              </a:solidFill>
            </a:endParaRPr>
          </a:p>
        </p:txBody>
      </p:sp>
      <p:sp>
        <p:nvSpPr>
          <p:cNvPr id="62467" name="Rectangle 2"/>
          <p:cNvSpPr>
            <a:spLocks noGrp="1" noRot="1" noChangeAspect="1" noChangeArrowheads="1" noTextEdit="1"/>
          </p:cNvSpPr>
          <p:nvPr>
            <p:ph type="sldImg"/>
          </p:nvPr>
        </p:nvSpPr>
        <p:spPr>
          <a:xfrm>
            <a:off x="1141413" y="684213"/>
            <a:ext cx="4576762" cy="3432175"/>
          </a:xfrm>
          <a:ln/>
        </p:spPr>
      </p:sp>
      <p:sp>
        <p:nvSpPr>
          <p:cNvPr id="62468"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z="1300" smtClean="0">
              <a:latin typeface="Times New Roman" charset="0"/>
            </a:endParaRPr>
          </a:p>
          <a:p>
            <a:pPr eaLnBrk="1" hangingPunct="1"/>
            <a:r>
              <a:rPr lang="en-GB" sz="1300" smtClean="0">
                <a:latin typeface="Times New Roman" charset="0"/>
              </a:rPr>
              <a:t>The next slide shows an aerial view of Durham city. Archaeological evidence suggests a history of settlement at Durham since roughly 2000 BC. The magnificent </a:t>
            </a:r>
            <a:r>
              <a:rPr lang="en-GB" sz="1300" smtClean="0">
                <a:latin typeface="Times New Roman" charset="0"/>
                <a:hlinkClick r:id="rId3"/>
              </a:rPr>
              <a:t>Durham Cathedral</a:t>
            </a:r>
            <a:r>
              <a:rPr lang="en-GB" sz="1300" smtClean="0">
                <a:latin typeface="Times New Roman" charset="0"/>
              </a:rPr>
              <a:t> is a World Heritage Site with the nearby </a:t>
            </a:r>
            <a:r>
              <a:rPr lang="en-GB" sz="1300" smtClean="0">
                <a:latin typeface="Times New Roman" charset="0"/>
                <a:hlinkClick r:id="rId4"/>
              </a:rPr>
              <a:t>Durham Castle</a:t>
            </a:r>
            <a:r>
              <a:rPr lang="en-GB" sz="1300" smtClean="0">
                <a:latin typeface="Times New Roman" charset="0"/>
              </a:rPr>
              <a:t>, which is also one of Durham University’s Colleges. At its feet, Durham City sparkles with cafés, galleries, wonderful hotels and one-off shops. Nearby  there are the vast moors and valleys of Teesdale and Weardale, majestic castles, living museums, bustling market towns and villages, all offering authentic experiences and hospitality that are unique to County Durham. Durham has welcomed International Students for many years and you will be sure of a warm and friendly reception when you arrive in the city.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a:ln/>
        </p:spPr>
      </p:sp>
      <p:sp>
        <p:nvSpPr>
          <p:cNvPr id="7782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Times New Roman" charset="0"/>
            </a:endParaRPr>
          </a:p>
        </p:txBody>
      </p:sp>
      <p:sp>
        <p:nvSpPr>
          <p:cNvPr id="7782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EDD5066C-50FB-464F-97CC-E45A512C2EC2}" type="slidenum">
              <a:rPr lang="en-GB" sz="1200" smtClean="0">
                <a:solidFill>
                  <a:srgbClr val="000000"/>
                </a:solidFill>
              </a:rPr>
              <a:pPr eaLnBrk="1" hangingPunct="1"/>
              <a:t>5</a:t>
            </a:fld>
            <a:endParaRPr lang="en-GB" sz="1200"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endParaRPr lang="en-US">
              <a:solidFill>
                <a:srgbClr val="000000"/>
              </a:solidFill>
            </a:endParaRPr>
          </a:p>
          <a:p>
            <a:pPr>
              <a:defRPr/>
            </a:pPr>
            <a:endParaRPr lang="en-US">
              <a:solidFill>
                <a:srgbClr val="000000"/>
              </a:solidFill>
            </a:endParaRPr>
          </a:p>
          <a:p>
            <a:pPr>
              <a:defRPr/>
            </a:pPr>
            <a:endParaRPr lang="en-US">
              <a:solidFill>
                <a:srgbClr val="000000"/>
              </a:solidFill>
            </a:endParaRPr>
          </a:p>
          <a:p>
            <a:pPr>
              <a:defRPr/>
            </a:pPr>
            <a:endParaRPr lang="en-US">
              <a:solidFill>
                <a:srgbClr val="000000"/>
              </a:solidFill>
            </a:endParaRPr>
          </a:p>
        </p:txBody>
      </p:sp>
    </p:spTree>
    <p:extLst>
      <p:ext uri="{BB962C8B-B14F-4D97-AF65-F5344CB8AC3E}">
        <p14:creationId xmlns:p14="http://schemas.microsoft.com/office/powerpoint/2010/main" val="3039038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ChangeArrowheads="1"/>
          </p:cNvSpPr>
          <p:nvPr userDrawn="1"/>
        </p:nvSpPr>
        <p:spPr bwMode="auto">
          <a:xfrm>
            <a:off x="7643813" y="6072188"/>
            <a:ext cx="1143000" cy="642937"/>
          </a:xfrm>
          <a:prstGeom prst="rect">
            <a:avLst/>
          </a:prstGeom>
          <a:solidFill>
            <a:schemeClr val="bg1"/>
          </a:solidFill>
          <a:ln w="9525" algn="ctr">
            <a:solidFill>
              <a:schemeClr val="bg1"/>
            </a:solidFill>
            <a:round/>
            <a:headEnd/>
            <a:tailEnd/>
          </a:ln>
        </p:spPr>
        <p:txBody>
          <a:bodyPr/>
          <a:lstStyle/>
          <a:p>
            <a:pPr algn="ctr" fontAlgn="base">
              <a:spcBef>
                <a:spcPct val="0"/>
              </a:spcBef>
              <a:spcAft>
                <a:spcPct val="0"/>
              </a:spcAft>
            </a:pPr>
            <a:endParaRPr lang="en-GB" sz="2400" smtClean="0">
              <a:solidFill>
                <a:srgbClr val="000000"/>
              </a:solidFill>
              <a:ea typeface="ＭＳ Ｐゴシック" charset="-128"/>
            </a:endParaRPr>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DA018EBA-E870-4675-B9DC-B95E6EE4D61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4471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ChangeArrowheads="1"/>
          </p:cNvSpPr>
          <p:nvPr userDrawn="1"/>
        </p:nvSpPr>
        <p:spPr bwMode="auto">
          <a:xfrm>
            <a:off x="7643813" y="6072188"/>
            <a:ext cx="1143000" cy="642937"/>
          </a:xfrm>
          <a:prstGeom prst="rect">
            <a:avLst/>
          </a:prstGeom>
          <a:solidFill>
            <a:schemeClr val="bg1"/>
          </a:solidFill>
          <a:ln w="9525" algn="ctr">
            <a:solidFill>
              <a:schemeClr val="bg1"/>
            </a:solidFill>
            <a:round/>
            <a:headEnd/>
            <a:tailEnd/>
          </a:ln>
        </p:spPr>
        <p:txBody>
          <a:bodyPr/>
          <a:lstStyle/>
          <a:p>
            <a:pPr algn="ctr" fontAlgn="base">
              <a:spcBef>
                <a:spcPct val="0"/>
              </a:spcBef>
              <a:spcAft>
                <a:spcPct val="0"/>
              </a:spcAft>
            </a:pPr>
            <a:endParaRPr lang="en-GB" sz="2400" smtClean="0">
              <a:solidFill>
                <a:srgbClr val="000000"/>
              </a:solidFill>
              <a:ea typeface="ＭＳ Ｐゴシック" charset="-128"/>
            </a:endParaRPr>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DA018EBA-E870-4675-B9DC-B95E6EE4D61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4471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102FA7C-C8DD-49C3-8803-B118255DE7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0851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endParaRPr lang="en-US">
              <a:solidFill>
                <a:srgbClr val="000000"/>
              </a:solidFill>
            </a:endParaRPr>
          </a:p>
          <a:p>
            <a:pPr>
              <a:defRPr/>
            </a:pPr>
            <a:endParaRPr lang="en-US">
              <a:solidFill>
                <a:srgbClr val="000000"/>
              </a:solidFill>
            </a:endParaRPr>
          </a:p>
          <a:p>
            <a:pPr>
              <a:defRPr/>
            </a:pPr>
            <a:endParaRPr lang="en-US">
              <a:solidFill>
                <a:srgbClr val="000000"/>
              </a:solidFill>
            </a:endParaRPr>
          </a:p>
          <a:p>
            <a:pPr>
              <a:defRPr/>
            </a:pPr>
            <a:endParaRPr lang="en-US">
              <a:solidFill>
                <a:srgbClr val="000000"/>
              </a:solidFill>
            </a:endParaRPr>
          </a:p>
        </p:txBody>
      </p:sp>
    </p:spTree>
    <p:extLst>
      <p:ext uri="{BB962C8B-B14F-4D97-AF65-F5344CB8AC3E}">
        <p14:creationId xmlns:p14="http://schemas.microsoft.com/office/powerpoint/2010/main" val="2871994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24075" y="609600"/>
            <a:ext cx="6334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n-US">
              <a:solidFill>
                <a:srgbClr val="000000"/>
              </a:solidFill>
              <a:ea typeface="ＭＳ Ｐゴシック"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n-US">
              <a:solidFill>
                <a:srgbClr val="000000"/>
              </a:solidFill>
              <a:ea typeface="ＭＳ Ｐゴシック"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EA0FCCF9-4A41-4329-9EF1-E44073BBE1F2}" type="slidenum">
              <a:rPr lang="en-US">
                <a:solidFill>
                  <a:srgbClr val="000000"/>
                </a:solidFill>
                <a:ea typeface="ＭＳ Ｐゴシック" charset="-128"/>
              </a:rPr>
              <a:pPr fontAlgn="base">
                <a:spcBef>
                  <a:spcPct val="0"/>
                </a:spcBef>
                <a:spcAft>
                  <a:spcPct val="0"/>
                </a:spcAft>
                <a:defRPr/>
              </a:pPr>
              <a:t>‹#›</a:t>
            </a:fld>
            <a:endParaRPr lang="en-US">
              <a:solidFill>
                <a:srgbClr val="000000"/>
              </a:solidFill>
              <a:ea typeface="ＭＳ Ｐゴシック" charset="-128"/>
            </a:endParaRPr>
          </a:p>
        </p:txBody>
      </p:sp>
      <p:sp>
        <p:nvSpPr>
          <p:cNvPr id="1031" name="Text Box 14"/>
          <p:cNvSpPr txBox="1">
            <a:spLocks noChangeArrowheads="1"/>
          </p:cNvSpPr>
          <p:nvPr userDrawn="1"/>
        </p:nvSpPr>
        <p:spPr bwMode="auto">
          <a:xfrm>
            <a:off x="5867400" y="6172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fontAlgn="base" hangingPunct="1">
              <a:spcBef>
                <a:spcPct val="50000"/>
              </a:spcBef>
              <a:spcAft>
                <a:spcPct val="0"/>
              </a:spcAft>
              <a:defRPr/>
            </a:pPr>
            <a:endParaRPr lang="en-GB" smtClean="0">
              <a:solidFill>
                <a:srgbClr val="000000"/>
              </a:solidFill>
            </a:endParaRPr>
          </a:p>
        </p:txBody>
      </p:sp>
      <p:pic>
        <p:nvPicPr>
          <p:cNvPr id="1032" name="Picture 16" descr="UoDphysicslogo_scre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388" y="333375"/>
            <a:ext cx="3024187"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9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9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9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9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97" charset="0"/>
        </a:defRPr>
      </a:lvl6pPr>
      <a:lvl7pPr marL="914400" algn="ctr" rtl="0" fontAlgn="base">
        <a:spcBef>
          <a:spcPct val="0"/>
        </a:spcBef>
        <a:spcAft>
          <a:spcPct val="0"/>
        </a:spcAft>
        <a:defRPr sz="4400">
          <a:solidFill>
            <a:schemeClr val="tx2"/>
          </a:solidFill>
          <a:latin typeface="Times New Roman" pitchFamily="-97" charset="0"/>
        </a:defRPr>
      </a:lvl7pPr>
      <a:lvl8pPr marL="1371600" algn="ctr" rtl="0" fontAlgn="base">
        <a:spcBef>
          <a:spcPct val="0"/>
        </a:spcBef>
        <a:spcAft>
          <a:spcPct val="0"/>
        </a:spcAft>
        <a:defRPr sz="4400">
          <a:solidFill>
            <a:schemeClr val="tx2"/>
          </a:solidFill>
          <a:latin typeface="Times New Roman" pitchFamily="-97" charset="0"/>
        </a:defRPr>
      </a:lvl8pPr>
      <a:lvl9pPr marL="1828800" algn="ctr" rtl="0" fontAlgn="base">
        <a:spcBef>
          <a:spcPct val="0"/>
        </a:spcBef>
        <a:spcAft>
          <a:spcPct val="0"/>
        </a:spcAft>
        <a:defRPr sz="4400">
          <a:solidFill>
            <a:schemeClr val="tx2"/>
          </a:solidFill>
          <a:latin typeface="Times New Roman" pitchFamily="-9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9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9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9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24075" y="609600"/>
            <a:ext cx="6334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n-US">
              <a:solidFill>
                <a:srgbClr val="000000"/>
              </a:solidFill>
              <a:ea typeface="ＭＳ Ｐゴシック"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n-US">
              <a:solidFill>
                <a:srgbClr val="000000"/>
              </a:solidFill>
              <a:ea typeface="ＭＳ Ｐゴシック"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11B63E2-668C-43C9-9AB5-B95546881D30}" type="slidenum">
              <a:rPr lang="en-US">
                <a:solidFill>
                  <a:srgbClr val="000000"/>
                </a:solidFill>
                <a:ea typeface="ＭＳ Ｐゴシック" charset="-128"/>
              </a:rPr>
              <a:pPr fontAlgn="base">
                <a:spcBef>
                  <a:spcPct val="0"/>
                </a:spcBef>
                <a:spcAft>
                  <a:spcPct val="0"/>
                </a:spcAft>
                <a:defRPr/>
              </a:pPr>
              <a:t>‹#›</a:t>
            </a:fld>
            <a:endParaRPr lang="en-US">
              <a:solidFill>
                <a:srgbClr val="000000"/>
              </a:solidFill>
              <a:ea typeface="ＭＳ Ｐゴシック" charset="-128"/>
            </a:endParaRPr>
          </a:p>
        </p:txBody>
      </p:sp>
      <p:sp>
        <p:nvSpPr>
          <p:cNvPr id="1031" name="Text Box 14"/>
          <p:cNvSpPr txBox="1">
            <a:spLocks noChangeArrowheads="1"/>
          </p:cNvSpPr>
          <p:nvPr userDrawn="1"/>
        </p:nvSpPr>
        <p:spPr bwMode="auto">
          <a:xfrm>
            <a:off x="5867400" y="6172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fontAlgn="base" hangingPunct="1">
              <a:spcBef>
                <a:spcPct val="50000"/>
              </a:spcBef>
              <a:spcAft>
                <a:spcPct val="0"/>
              </a:spcAft>
              <a:defRPr/>
            </a:pPr>
            <a:endParaRPr lang="en-GB" smtClean="0">
              <a:solidFill>
                <a:srgbClr val="000000"/>
              </a:solidFill>
            </a:endParaRPr>
          </a:p>
        </p:txBody>
      </p:sp>
      <p:pic>
        <p:nvPicPr>
          <p:cNvPr id="1032" name="Picture 16" descr="UoDphysicslogo_scre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388" y="333375"/>
            <a:ext cx="3024187"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9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9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9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9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97" charset="0"/>
        </a:defRPr>
      </a:lvl6pPr>
      <a:lvl7pPr marL="914400" algn="ctr" rtl="0" fontAlgn="base">
        <a:spcBef>
          <a:spcPct val="0"/>
        </a:spcBef>
        <a:spcAft>
          <a:spcPct val="0"/>
        </a:spcAft>
        <a:defRPr sz="4400">
          <a:solidFill>
            <a:schemeClr val="tx2"/>
          </a:solidFill>
          <a:latin typeface="Times New Roman" pitchFamily="-97" charset="0"/>
        </a:defRPr>
      </a:lvl7pPr>
      <a:lvl8pPr marL="1371600" algn="ctr" rtl="0" fontAlgn="base">
        <a:spcBef>
          <a:spcPct val="0"/>
        </a:spcBef>
        <a:spcAft>
          <a:spcPct val="0"/>
        </a:spcAft>
        <a:defRPr sz="4400">
          <a:solidFill>
            <a:schemeClr val="tx2"/>
          </a:solidFill>
          <a:latin typeface="Times New Roman" pitchFamily="-97" charset="0"/>
        </a:defRPr>
      </a:lvl8pPr>
      <a:lvl9pPr marL="1828800" algn="ctr" rtl="0" fontAlgn="base">
        <a:spcBef>
          <a:spcPct val="0"/>
        </a:spcBef>
        <a:spcAft>
          <a:spcPct val="0"/>
        </a:spcAft>
        <a:defRPr sz="4400">
          <a:solidFill>
            <a:schemeClr val="tx2"/>
          </a:solidFill>
          <a:latin typeface="Times New Roman" pitchFamily="-9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9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9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9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24075" y="609600"/>
            <a:ext cx="6334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n-US">
              <a:solidFill>
                <a:srgbClr val="000000"/>
              </a:solidFill>
              <a:ea typeface="ＭＳ Ｐゴシック"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n-US">
              <a:solidFill>
                <a:srgbClr val="000000"/>
              </a:solidFill>
              <a:ea typeface="ＭＳ Ｐゴシック"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11B63E2-668C-43C9-9AB5-B95546881D30}" type="slidenum">
              <a:rPr lang="en-US">
                <a:solidFill>
                  <a:srgbClr val="000000"/>
                </a:solidFill>
                <a:ea typeface="ＭＳ Ｐゴシック" charset="-128"/>
              </a:rPr>
              <a:pPr fontAlgn="base">
                <a:spcBef>
                  <a:spcPct val="0"/>
                </a:spcBef>
                <a:spcAft>
                  <a:spcPct val="0"/>
                </a:spcAft>
                <a:defRPr/>
              </a:pPr>
              <a:t>‹#›</a:t>
            </a:fld>
            <a:endParaRPr lang="en-US">
              <a:solidFill>
                <a:srgbClr val="000000"/>
              </a:solidFill>
              <a:ea typeface="ＭＳ Ｐゴシック" charset="-128"/>
            </a:endParaRPr>
          </a:p>
        </p:txBody>
      </p:sp>
      <p:sp>
        <p:nvSpPr>
          <p:cNvPr id="1031" name="Text Box 14"/>
          <p:cNvSpPr txBox="1">
            <a:spLocks noChangeArrowheads="1"/>
          </p:cNvSpPr>
          <p:nvPr userDrawn="1"/>
        </p:nvSpPr>
        <p:spPr bwMode="auto">
          <a:xfrm>
            <a:off x="5867400" y="6172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fontAlgn="base" hangingPunct="1">
              <a:spcBef>
                <a:spcPct val="50000"/>
              </a:spcBef>
              <a:spcAft>
                <a:spcPct val="0"/>
              </a:spcAft>
              <a:defRPr/>
            </a:pPr>
            <a:endParaRPr lang="en-GB" smtClean="0">
              <a:solidFill>
                <a:srgbClr val="000000"/>
              </a:solidFill>
            </a:endParaRPr>
          </a:p>
        </p:txBody>
      </p:sp>
      <p:pic>
        <p:nvPicPr>
          <p:cNvPr id="1032" name="Picture 16" descr="UoDphysicslogo_scre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388" y="333375"/>
            <a:ext cx="3024187"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9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9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9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9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97" charset="0"/>
        </a:defRPr>
      </a:lvl6pPr>
      <a:lvl7pPr marL="914400" algn="ctr" rtl="0" fontAlgn="base">
        <a:spcBef>
          <a:spcPct val="0"/>
        </a:spcBef>
        <a:spcAft>
          <a:spcPct val="0"/>
        </a:spcAft>
        <a:defRPr sz="4400">
          <a:solidFill>
            <a:schemeClr val="tx2"/>
          </a:solidFill>
          <a:latin typeface="Times New Roman" pitchFamily="-97" charset="0"/>
        </a:defRPr>
      </a:lvl7pPr>
      <a:lvl8pPr marL="1371600" algn="ctr" rtl="0" fontAlgn="base">
        <a:spcBef>
          <a:spcPct val="0"/>
        </a:spcBef>
        <a:spcAft>
          <a:spcPct val="0"/>
        </a:spcAft>
        <a:defRPr sz="4400">
          <a:solidFill>
            <a:schemeClr val="tx2"/>
          </a:solidFill>
          <a:latin typeface="Times New Roman" pitchFamily="-97" charset="0"/>
        </a:defRPr>
      </a:lvl8pPr>
      <a:lvl9pPr marL="1828800" algn="ctr" rtl="0" fontAlgn="base">
        <a:spcBef>
          <a:spcPct val="0"/>
        </a:spcBef>
        <a:spcAft>
          <a:spcPct val="0"/>
        </a:spcAft>
        <a:defRPr sz="4400">
          <a:solidFill>
            <a:schemeClr val="tx2"/>
          </a:solidFill>
          <a:latin typeface="Times New Roman" pitchFamily="-9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9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9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9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24075" y="609600"/>
            <a:ext cx="6334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n-US">
              <a:solidFill>
                <a:srgbClr val="000000"/>
              </a:solidFill>
              <a:ea typeface="ＭＳ Ｐゴシック"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n-US">
              <a:solidFill>
                <a:srgbClr val="000000"/>
              </a:solidFill>
              <a:ea typeface="ＭＳ Ｐゴシック"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11B63E2-668C-43C9-9AB5-B95546881D30}" type="slidenum">
              <a:rPr lang="en-US">
                <a:solidFill>
                  <a:srgbClr val="000000"/>
                </a:solidFill>
                <a:ea typeface="ＭＳ Ｐゴシック" charset="-128"/>
              </a:rPr>
              <a:pPr fontAlgn="base">
                <a:spcBef>
                  <a:spcPct val="0"/>
                </a:spcBef>
                <a:spcAft>
                  <a:spcPct val="0"/>
                </a:spcAft>
                <a:defRPr/>
              </a:pPr>
              <a:t>‹#›</a:t>
            </a:fld>
            <a:endParaRPr lang="en-US">
              <a:solidFill>
                <a:srgbClr val="000000"/>
              </a:solidFill>
              <a:ea typeface="ＭＳ Ｐゴシック" charset="-128"/>
            </a:endParaRPr>
          </a:p>
        </p:txBody>
      </p:sp>
      <p:sp>
        <p:nvSpPr>
          <p:cNvPr id="1031" name="Text Box 14"/>
          <p:cNvSpPr txBox="1">
            <a:spLocks noChangeArrowheads="1"/>
          </p:cNvSpPr>
          <p:nvPr userDrawn="1"/>
        </p:nvSpPr>
        <p:spPr bwMode="auto">
          <a:xfrm>
            <a:off x="5867400" y="6172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fontAlgn="base" hangingPunct="1">
              <a:spcBef>
                <a:spcPct val="50000"/>
              </a:spcBef>
              <a:spcAft>
                <a:spcPct val="0"/>
              </a:spcAft>
              <a:defRPr/>
            </a:pPr>
            <a:endParaRPr lang="en-GB" smtClean="0">
              <a:solidFill>
                <a:srgbClr val="000000"/>
              </a:solidFill>
            </a:endParaRPr>
          </a:p>
        </p:txBody>
      </p:sp>
      <p:pic>
        <p:nvPicPr>
          <p:cNvPr id="1032" name="Picture 16" descr="UoDphysicslogo_scre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388" y="333375"/>
            <a:ext cx="3024187"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9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9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9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9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97" charset="0"/>
        </a:defRPr>
      </a:lvl6pPr>
      <a:lvl7pPr marL="914400" algn="ctr" rtl="0" fontAlgn="base">
        <a:spcBef>
          <a:spcPct val="0"/>
        </a:spcBef>
        <a:spcAft>
          <a:spcPct val="0"/>
        </a:spcAft>
        <a:defRPr sz="4400">
          <a:solidFill>
            <a:schemeClr val="tx2"/>
          </a:solidFill>
          <a:latin typeface="Times New Roman" pitchFamily="-97" charset="0"/>
        </a:defRPr>
      </a:lvl7pPr>
      <a:lvl8pPr marL="1371600" algn="ctr" rtl="0" fontAlgn="base">
        <a:spcBef>
          <a:spcPct val="0"/>
        </a:spcBef>
        <a:spcAft>
          <a:spcPct val="0"/>
        </a:spcAft>
        <a:defRPr sz="4400">
          <a:solidFill>
            <a:schemeClr val="tx2"/>
          </a:solidFill>
          <a:latin typeface="Times New Roman" pitchFamily="-97" charset="0"/>
        </a:defRPr>
      </a:lvl8pPr>
      <a:lvl9pPr marL="1828800" algn="ctr" rtl="0" fontAlgn="base">
        <a:spcBef>
          <a:spcPct val="0"/>
        </a:spcBef>
        <a:spcAft>
          <a:spcPct val="0"/>
        </a:spcAft>
        <a:defRPr sz="4400">
          <a:solidFill>
            <a:schemeClr val="tx2"/>
          </a:solidFill>
          <a:latin typeface="Times New Roman" pitchFamily="-9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9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9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9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24075" y="609600"/>
            <a:ext cx="6334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n-US">
              <a:solidFill>
                <a:srgbClr val="000000"/>
              </a:solidFill>
              <a:ea typeface="ＭＳ Ｐゴシック"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n-US">
              <a:solidFill>
                <a:srgbClr val="000000"/>
              </a:solidFill>
              <a:ea typeface="ＭＳ Ｐゴシック"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11B63E2-668C-43C9-9AB5-B95546881D30}" type="slidenum">
              <a:rPr lang="en-US">
                <a:solidFill>
                  <a:srgbClr val="000000"/>
                </a:solidFill>
                <a:ea typeface="ＭＳ Ｐゴシック" charset="-128"/>
              </a:rPr>
              <a:pPr fontAlgn="base">
                <a:spcBef>
                  <a:spcPct val="0"/>
                </a:spcBef>
                <a:spcAft>
                  <a:spcPct val="0"/>
                </a:spcAft>
                <a:defRPr/>
              </a:pPr>
              <a:t>‹#›</a:t>
            </a:fld>
            <a:endParaRPr lang="en-US">
              <a:solidFill>
                <a:srgbClr val="000000"/>
              </a:solidFill>
              <a:ea typeface="ＭＳ Ｐゴシック" charset="-128"/>
            </a:endParaRPr>
          </a:p>
        </p:txBody>
      </p:sp>
      <p:sp>
        <p:nvSpPr>
          <p:cNvPr id="1031" name="Text Box 14"/>
          <p:cNvSpPr txBox="1">
            <a:spLocks noChangeArrowheads="1"/>
          </p:cNvSpPr>
          <p:nvPr userDrawn="1"/>
        </p:nvSpPr>
        <p:spPr bwMode="auto">
          <a:xfrm>
            <a:off x="5867400" y="6172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fontAlgn="base" hangingPunct="1">
              <a:spcBef>
                <a:spcPct val="50000"/>
              </a:spcBef>
              <a:spcAft>
                <a:spcPct val="0"/>
              </a:spcAft>
              <a:defRPr/>
            </a:pPr>
            <a:endParaRPr lang="en-GB" smtClean="0">
              <a:solidFill>
                <a:srgbClr val="000000"/>
              </a:solidFill>
            </a:endParaRPr>
          </a:p>
        </p:txBody>
      </p:sp>
      <p:pic>
        <p:nvPicPr>
          <p:cNvPr id="1032" name="Picture 16" descr="UoDphysicslogo_scre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388" y="333375"/>
            <a:ext cx="3024187"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9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9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9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9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97" charset="0"/>
        </a:defRPr>
      </a:lvl6pPr>
      <a:lvl7pPr marL="914400" algn="ctr" rtl="0" fontAlgn="base">
        <a:spcBef>
          <a:spcPct val="0"/>
        </a:spcBef>
        <a:spcAft>
          <a:spcPct val="0"/>
        </a:spcAft>
        <a:defRPr sz="4400">
          <a:solidFill>
            <a:schemeClr val="tx2"/>
          </a:solidFill>
          <a:latin typeface="Times New Roman" pitchFamily="-97" charset="0"/>
        </a:defRPr>
      </a:lvl7pPr>
      <a:lvl8pPr marL="1371600" algn="ctr" rtl="0" fontAlgn="base">
        <a:spcBef>
          <a:spcPct val="0"/>
        </a:spcBef>
        <a:spcAft>
          <a:spcPct val="0"/>
        </a:spcAft>
        <a:defRPr sz="4400">
          <a:solidFill>
            <a:schemeClr val="tx2"/>
          </a:solidFill>
          <a:latin typeface="Times New Roman" pitchFamily="-97" charset="0"/>
        </a:defRPr>
      </a:lvl8pPr>
      <a:lvl9pPr marL="1828800" algn="ctr" rtl="0" fontAlgn="base">
        <a:spcBef>
          <a:spcPct val="0"/>
        </a:spcBef>
        <a:spcAft>
          <a:spcPct val="0"/>
        </a:spcAft>
        <a:defRPr sz="4400">
          <a:solidFill>
            <a:schemeClr val="tx2"/>
          </a:solidFill>
          <a:latin typeface="Times New Roman" pitchFamily="-9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9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9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9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2" descr="hk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title"/>
          </p:nvPr>
        </p:nvSpPr>
        <p:spPr>
          <a:xfrm>
            <a:off x="357188" y="4781550"/>
            <a:ext cx="8067675" cy="1384300"/>
          </a:xfrm>
          <a:noFill/>
        </p:spPr>
        <p:txBody>
          <a:bodyPr/>
          <a:lstStyle/>
          <a:p>
            <a:pPr eaLnBrk="1" hangingPunct="1"/>
            <a:r>
              <a:rPr lang="en-GB" altLang="zh-CN" sz="4800" b="1" i="1" smtClean="0">
                <a:solidFill>
                  <a:srgbClr val="FFFF00"/>
                </a:solidFill>
                <a:latin typeface="Tahoma" pitchFamily="34" charset="0"/>
                <a:ea typeface="宋体" pitchFamily="2" charset="-122"/>
              </a:rPr>
              <a:t>The City of Durham </a:t>
            </a:r>
            <a:br>
              <a:rPr lang="en-GB" altLang="zh-CN" sz="4800" b="1" i="1" smtClean="0">
                <a:solidFill>
                  <a:srgbClr val="FFFF00"/>
                </a:solidFill>
                <a:latin typeface="Tahoma" pitchFamily="34" charset="0"/>
                <a:ea typeface="宋体" pitchFamily="2" charset="-122"/>
              </a:rPr>
            </a:br>
            <a:endParaRPr lang="en-GB" altLang="zh-CN" sz="4800" b="1" i="1" smtClean="0">
              <a:solidFill>
                <a:srgbClr val="FFFF00"/>
              </a:solidFill>
              <a:latin typeface="Tahoma" pitchFamily="34" charset="0"/>
              <a:ea typeface="宋体" pitchFamily="2" charset="-122"/>
            </a:endParaRPr>
          </a:p>
        </p:txBody>
      </p:sp>
      <p:pic>
        <p:nvPicPr>
          <p:cNvPr id="13316" name="Picture 4" descr="DU_W_O_m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146800"/>
            <a:ext cx="14478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7"/>
          <p:cNvSpPr>
            <a:spLocks noGrp="1"/>
          </p:cNvSpPr>
          <p:nvPr>
            <p:ph type="title"/>
          </p:nvPr>
        </p:nvSpPr>
        <p:spPr/>
        <p:txBody>
          <a:bodyPr/>
          <a:lstStyle/>
          <a:p>
            <a:pPr eaLnBrk="1" hangingPunct="1"/>
            <a:endParaRPr lang="en-GB" smtClean="0"/>
          </a:p>
        </p:txBody>
      </p:sp>
      <p:pic>
        <p:nvPicPr>
          <p:cNvPr id="7171" name="Content Placeholder 6" descr="Palac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40000" y="2514600"/>
            <a:ext cx="4064000" cy="3048000"/>
          </a:xfrm>
        </p:spPr>
      </p:pic>
      <p:pic>
        <p:nvPicPr>
          <p:cNvPr id="7172" name="Picture 5" descr="bh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26988"/>
            <a:ext cx="9332913" cy="699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6"/>
          <p:cNvSpPr txBox="1">
            <a:spLocks noChangeArrowheads="1"/>
          </p:cNvSpPr>
          <p:nvPr/>
        </p:nvSpPr>
        <p:spPr bwMode="auto">
          <a:xfrm>
            <a:off x="4557713" y="44450"/>
            <a:ext cx="261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GB" b="1" i="1"/>
              <a:t> </a:t>
            </a:r>
          </a:p>
        </p:txBody>
      </p:sp>
      <p:pic>
        <p:nvPicPr>
          <p:cNvPr id="7" name="Picture 6" descr="pryami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15888"/>
            <a:ext cx="925195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Box 1"/>
          <p:cNvSpPr txBox="1">
            <a:spLocks noChangeArrowheads="1"/>
          </p:cNvSpPr>
          <p:nvPr/>
        </p:nvSpPr>
        <p:spPr bwMode="auto">
          <a:xfrm>
            <a:off x="7938" y="-26988"/>
            <a:ext cx="93821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GB" sz="4000">
                <a:solidFill>
                  <a:srgbClr val="FFFF00"/>
                </a:solidFill>
              </a:rPr>
              <a:t>Durham is a UNESCO World Heritage site,  </a:t>
            </a:r>
          </a:p>
          <a:p>
            <a:pPr eaLnBrk="1" hangingPunct="1"/>
            <a:r>
              <a:rPr lang="en-GB" sz="4000">
                <a:solidFill>
                  <a:srgbClr val="FFFF00"/>
                </a:solidFill>
              </a:rPr>
              <a:t>in common with….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8" descr="Cloister-Sept05-D4816sAR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 y="304800"/>
            <a:ext cx="8899525" cy="576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C:\Documents and Settings\des0rsc\My Documents\durham_SoEaCS\admin\china\Harry_Potter_and_the_Philosophers_Stone_Book_J_K_Rowl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2375" y="428625"/>
            <a:ext cx="107950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ChangeArrowheads="1"/>
          </p:cNvSpPr>
          <p:nvPr/>
        </p:nvSpPr>
        <p:spPr bwMode="auto">
          <a:xfrm>
            <a:off x="7572375" y="6021388"/>
            <a:ext cx="1320800" cy="914400"/>
          </a:xfrm>
          <a:prstGeom prst="rect">
            <a:avLst/>
          </a:prstGeom>
          <a:solidFill>
            <a:schemeClr val="tx1"/>
          </a:solidFill>
          <a:ln w="9525" algn="ctr">
            <a:solidFill>
              <a:schemeClr val="tx1"/>
            </a:solidFill>
            <a:round/>
            <a:headEnd/>
            <a:tailEnd/>
          </a:ln>
        </p:spPr>
        <p:txBody>
          <a:bodyPr/>
          <a:lstStyle/>
          <a:p>
            <a:pPr algn="ctr" fontAlgn="base">
              <a:spcBef>
                <a:spcPct val="0"/>
              </a:spcBef>
              <a:spcAft>
                <a:spcPct val="0"/>
              </a:spcAft>
            </a:pPr>
            <a:endParaRPr lang="en-GB" sz="2400" smtClean="0">
              <a:solidFill>
                <a:srgbClr val="000000"/>
              </a:solidFill>
              <a:ea typeface="ＭＳ Ｐゴシック"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C:\Users\Martin\Desktop\Nicol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1412875"/>
            <a:ext cx="9234487"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357313" y="571500"/>
            <a:ext cx="6886575" cy="1143000"/>
          </a:xfrm>
        </p:spPr>
        <p:txBody>
          <a:bodyPr/>
          <a:lstStyle/>
          <a:p>
            <a:r>
              <a:rPr lang="en-US" sz="4000" smtClean="0">
                <a:solidFill>
                  <a:srgbClr val="7030A0"/>
                </a:solidFill>
              </a:rPr>
              <a:t> </a:t>
            </a:r>
          </a:p>
        </p:txBody>
      </p:sp>
      <p:pic>
        <p:nvPicPr>
          <p:cNvPr id="34819" name="Picture 7" descr="hall.jpg"/>
          <p:cNvPicPr>
            <a:picLocks noChangeAspect="1"/>
          </p:cNvPicPr>
          <p:nvPr/>
        </p:nvPicPr>
        <p:blipFill>
          <a:blip r:embed="rId3">
            <a:extLst>
              <a:ext uri="{28A0092B-C50C-407E-A947-70E740481C1C}">
                <a14:useLocalDpi xmlns:a14="http://schemas.microsoft.com/office/drawing/2010/main" val="0"/>
              </a:ext>
            </a:extLst>
          </a:blip>
          <a:srcRect l="2666" t="6403" r="-2666" b="11014"/>
          <a:stretch>
            <a:fillRect/>
          </a:stretch>
        </p:blipFill>
        <p:spPr bwMode="auto">
          <a:xfrm>
            <a:off x="741363" y="908050"/>
            <a:ext cx="7791450" cy="823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5"/>
          <p:cNvSpPr txBox="1">
            <a:spLocks noChangeArrowheads="1"/>
          </p:cNvSpPr>
          <p:nvPr/>
        </p:nvSpPr>
        <p:spPr bwMode="auto">
          <a:xfrm>
            <a:off x="1981200" y="76200"/>
            <a:ext cx="6934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fontAlgn="base" hangingPunct="1">
              <a:spcBef>
                <a:spcPct val="0"/>
              </a:spcBef>
              <a:spcAft>
                <a:spcPct val="0"/>
              </a:spcAft>
            </a:pPr>
            <a:r>
              <a:rPr lang="en-GB" sz="3200" b="1" dirty="0" smtClean="0">
                <a:solidFill>
                  <a:srgbClr val="000000"/>
                </a:solidFill>
              </a:rPr>
              <a:t>Durham Castle  =   University College</a:t>
            </a:r>
          </a:p>
        </p:txBody>
      </p:sp>
      <p:sp>
        <p:nvSpPr>
          <p:cNvPr id="34821" name="Content Placeholder 6"/>
          <p:cNvSpPr>
            <a:spLocks noGrp="1"/>
          </p:cNvSpPr>
          <p:nvPr>
            <p:ph idx="1"/>
          </p:nvPr>
        </p:nvSpPr>
        <p:spPr>
          <a:xfrm>
            <a:off x="685800" y="1268413"/>
            <a:ext cx="8305800" cy="4827587"/>
          </a:xfrm>
        </p:spPr>
        <p:txBody>
          <a:bodyPr/>
          <a:lstStyle/>
          <a:p>
            <a:endParaRPr lang="en-GB"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295400" y="71438"/>
            <a:ext cx="7067550" cy="1143000"/>
          </a:xfrm>
        </p:spPr>
        <p:txBody>
          <a:bodyPr/>
          <a:lstStyle/>
          <a:p>
            <a:r>
              <a:rPr lang="en-GB" b="1" dirty="0" smtClean="0"/>
              <a:t>Astronomy in Durham</a:t>
            </a:r>
            <a:br>
              <a:rPr lang="en-GB" b="1" dirty="0" smtClean="0"/>
            </a:br>
            <a:r>
              <a:rPr lang="en-GB" b="1" dirty="0" smtClean="0"/>
              <a:t>Old </a:t>
            </a:r>
            <a:r>
              <a:rPr lang="en-GB" b="1" dirty="0" smtClean="0"/>
              <a:t>and New… </a:t>
            </a:r>
          </a:p>
        </p:txBody>
      </p:sp>
      <p:pic>
        <p:nvPicPr>
          <p:cNvPr id="10243" name="Picture 2" descr="Picture 007.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0" y="1238250"/>
            <a:ext cx="8643938"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9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97"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9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97"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9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97"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9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97"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9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97"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159</Words>
  <Application>Microsoft Office PowerPoint</Application>
  <PresentationFormat>On-screen Show (4:3)</PresentationFormat>
  <Paragraphs>11</Paragraphs>
  <Slides>6</Slides>
  <Notes>2</Notes>
  <HiddenSlides>0</HiddenSlides>
  <MMClips>0</MMClips>
  <ScaleCrop>false</ScaleCrop>
  <HeadingPairs>
    <vt:vector size="4" baseType="variant">
      <vt:variant>
        <vt:lpstr>Theme</vt:lpstr>
      </vt:variant>
      <vt:variant>
        <vt:i4>6</vt:i4>
      </vt:variant>
      <vt:variant>
        <vt:lpstr>Slide Titles</vt:lpstr>
      </vt:variant>
      <vt:variant>
        <vt:i4>6</vt:i4>
      </vt:variant>
    </vt:vector>
  </HeadingPairs>
  <TitlesOfParts>
    <vt:vector size="12" baseType="lpstr">
      <vt:lpstr>Office Theme</vt:lpstr>
      <vt:lpstr>Default Design</vt:lpstr>
      <vt:lpstr>1_Default Design</vt:lpstr>
      <vt:lpstr>2_Default Design</vt:lpstr>
      <vt:lpstr>3_Default Design</vt:lpstr>
      <vt:lpstr>4_Default Design</vt:lpstr>
      <vt:lpstr>The City of Durham  </vt:lpstr>
      <vt:lpstr>PowerPoint Presentation</vt:lpstr>
      <vt:lpstr>PowerPoint Presentation</vt:lpstr>
      <vt:lpstr>PowerPoint Presentation</vt:lpstr>
      <vt:lpstr> </vt:lpstr>
      <vt:lpstr>Astronomy in Durham Old and New…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City of Durham  </dc:title>
  <dc:creator>Martin</dc:creator>
  <cp:lastModifiedBy>Martin</cp:lastModifiedBy>
  <cp:revision>3</cp:revision>
  <dcterms:created xsi:type="dcterms:W3CDTF">2006-08-16T00:00:00Z</dcterms:created>
  <dcterms:modified xsi:type="dcterms:W3CDTF">2013-07-22T07:38:00Z</dcterms:modified>
</cp:coreProperties>
</file>