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theme/theme1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theme/theme14.xml" ContentType="application/vnd.openxmlformats-officedocument.theme+xml"/>
  <Override PartName="/ppt/slideLayouts/slideLayout84.xml" ContentType="application/vnd.openxmlformats-officedocument.presentationml.slideLayout+xml"/>
  <Override PartName="/ppt/theme/theme15.xml" ContentType="application/vnd.openxmlformats-officedocument.theme+xml"/>
  <Override PartName="/ppt/slideLayouts/slideLayout8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jpeg"/>
  <Override PartName="/ppt/media/image17.jpg" ContentType="image/jpeg"/>
  <Override PartName="/ppt/media/image21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7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6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0" r:id="rId2"/>
    <p:sldMasterId id="2147483681" r:id="rId3"/>
    <p:sldMasterId id="2147483683" r:id="rId4"/>
    <p:sldMasterId id="2147483697" r:id="rId5"/>
    <p:sldMasterId id="2147483699" r:id="rId6"/>
    <p:sldMasterId id="2147483704" r:id="rId7"/>
    <p:sldMasterId id="2147483737" r:id="rId8"/>
    <p:sldMasterId id="2147483765" r:id="rId9"/>
    <p:sldMasterId id="2147483777" r:id="rId10"/>
    <p:sldMasterId id="2147483790" r:id="rId11"/>
    <p:sldMasterId id="2147483820" r:id="rId12"/>
    <p:sldMasterId id="2147483822" r:id="rId13"/>
    <p:sldMasterId id="2147483837" r:id="rId14"/>
    <p:sldMasterId id="2147483839" r:id="rId15"/>
    <p:sldMasterId id="2147483841" r:id="rId16"/>
  </p:sldMasterIdLst>
  <p:notesMasterIdLst>
    <p:notesMasterId r:id="rId74"/>
  </p:notesMasterIdLst>
  <p:handoutMasterIdLst>
    <p:handoutMasterId r:id="rId75"/>
  </p:handoutMasterIdLst>
  <p:sldIdLst>
    <p:sldId id="4801" r:id="rId17"/>
    <p:sldId id="4819" r:id="rId18"/>
    <p:sldId id="4820" r:id="rId19"/>
    <p:sldId id="4749" r:id="rId20"/>
    <p:sldId id="4823" r:id="rId21"/>
    <p:sldId id="4669" r:id="rId22"/>
    <p:sldId id="4883" r:id="rId23"/>
    <p:sldId id="4582" r:id="rId24"/>
    <p:sldId id="4825" r:id="rId25"/>
    <p:sldId id="4827" r:id="rId26"/>
    <p:sldId id="4680" r:id="rId27"/>
    <p:sldId id="1493" r:id="rId28"/>
    <p:sldId id="1397" r:id="rId29"/>
    <p:sldId id="266" r:id="rId30"/>
    <p:sldId id="4584" r:id="rId31"/>
    <p:sldId id="4869" r:id="rId32"/>
    <p:sldId id="4871" r:id="rId33"/>
    <p:sldId id="4783" r:id="rId34"/>
    <p:sldId id="4873" r:id="rId35"/>
    <p:sldId id="4639" r:id="rId36"/>
    <p:sldId id="4885" r:id="rId37"/>
    <p:sldId id="4886" r:id="rId38"/>
    <p:sldId id="4641" r:id="rId39"/>
    <p:sldId id="4805" r:id="rId40"/>
    <p:sldId id="4874" r:id="rId41"/>
    <p:sldId id="4730" r:id="rId42"/>
    <p:sldId id="4756" r:id="rId43"/>
    <p:sldId id="2598" r:id="rId44"/>
    <p:sldId id="4814" r:id="rId45"/>
    <p:sldId id="4753" r:id="rId46"/>
    <p:sldId id="4768" r:id="rId47"/>
    <p:sldId id="4712" r:id="rId48"/>
    <p:sldId id="4758" r:id="rId49"/>
    <p:sldId id="4715" r:id="rId50"/>
    <p:sldId id="4718" r:id="rId51"/>
    <p:sldId id="4719" r:id="rId52"/>
    <p:sldId id="4720" r:id="rId53"/>
    <p:sldId id="4721" r:id="rId54"/>
    <p:sldId id="4754" r:id="rId55"/>
    <p:sldId id="4722" r:id="rId56"/>
    <p:sldId id="4723" r:id="rId57"/>
    <p:sldId id="4724" r:id="rId58"/>
    <p:sldId id="4806" r:id="rId59"/>
    <p:sldId id="4772" r:id="rId60"/>
    <p:sldId id="4773" r:id="rId61"/>
    <p:sldId id="4769" r:id="rId62"/>
    <p:sldId id="4770" r:id="rId63"/>
    <p:sldId id="4881" r:id="rId64"/>
    <p:sldId id="4876" r:id="rId65"/>
    <p:sldId id="4878" r:id="rId66"/>
    <p:sldId id="4880" r:id="rId67"/>
    <p:sldId id="4879" r:id="rId68"/>
    <p:sldId id="4775" r:id="rId69"/>
    <p:sldId id="4762" r:id="rId70"/>
    <p:sldId id="4763" r:id="rId71"/>
    <p:sldId id="4882" r:id="rId72"/>
    <p:sldId id="4887" r:id="rId73"/>
  </p:sldIdLst>
  <p:sldSz cx="9144000" cy="6858000" type="screen4x3"/>
  <p:notesSz cx="6888163" cy="100203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panose="020B0604020202090204" pitchFamily="34" charset="0"/>
        <a:ea typeface="MS PGothic" charset="0"/>
        <a:cs typeface="MS PGothic" charset="0"/>
      </a:defRPr>
    </a:lvl1pPr>
    <a:lvl2pPr marL="457200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panose="020B0604020202090204" pitchFamily="34" charset="0"/>
        <a:ea typeface="MS PGothic" charset="0"/>
        <a:cs typeface="MS PGothic" charset="0"/>
      </a:defRPr>
    </a:lvl2pPr>
    <a:lvl3pPr marL="914400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panose="020B0604020202090204" pitchFamily="34" charset="0"/>
        <a:ea typeface="MS PGothic" charset="0"/>
        <a:cs typeface="MS PGothic" charset="0"/>
      </a:defRPr>
    </a:lvl3pPr>
    <a:lvl4pPr marL="1371600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panose="020B0604020202090204" pitchFamily="34" charset="0"/>
        <a:ea typeface="MS PGothic" charset="0"/>
        <a:cs typeface="MS PGothic" charset="0"/>
      </a:defRPr>
    </a:lvl4pPr>
    <a:lvl5pPr marL="1828800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panose="020B0604020202090204" pitchFamily="34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anose="020B0604020202090204" pitchFamily="34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anose="020B0604020202090204" pitchFamily="34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anose="020B0604020202090204" pitchFamily="34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anose="020B0604020202090204" pitchFamily="34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10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800000"/>
    <a:srgbClr val="FFCC01"/>
    <a:srgbClr val="B3B3B3"/>
    <a:srgbClr val="CFCDD4"/>
    <a:srgbClr val="C1F4FF"/>
    <a:srgbClr val="9999FF"/>
    <a:srgbClr val="6600CC"/>
    <a:srgbClr val="C0F4FF"/>
    <a:srgbClr val="CCC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27"/>
    <p:restoredTop sz="94729"/>
  </p:normalViewPr>
  <p:slideViewPr>
    <p:cSldViewPr snapToGrid="0" showGuides="1">
      <p:cViewPr varScale="1">
        <p:scale>
          <a:sx n="115" d="100"/>
          <a:sy n="115" d="100"/>
        </p:scale>
        <p:origin x="232" y="200"/>
      </p:cViewPr>
      <p:guideLst>
        <p:guide orient="horz" pos="2319"/>
        <p:guide pos="1043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-1596" y="-84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21825"/>
            <a:ext cx="2971800" cy="474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521825"/>
            <a:ext cx="2971800" cy="474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fld id="{DA0B352D-E1D2-6B45-83D4-57ED6770C3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55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572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250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5250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fld id="{CB738AA2-2675-684F-98A1-9A9247BE7F7F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503050405090304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503050405090304" charset="0"/>
        <a:ea typeface="MS PGothic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503050405090304" charset="0"/>
        <a:ea typeface="MS PGothic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503050405090304" charset="0"/>
        <a:ea typeface="MS PGothic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503050405090304" charset="0"/>
        <a:ea typeface="MS PGothic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85BB1-0E95-F68A-375B-7D98580D9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3F3EA524-9F32-0781-03BE-40A582443C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A2656E91-D185-9E42-AE15-1B35D2C0B3E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1E39A51D-EBC8-C4B3-5568-C2159B9FD89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782D7607-3F77-8DD2-CB21-918F206110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980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D9205-4E00-ED53-5BC4-1728CBAC7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7E7D04-33A9-95C7-3A48-D2B22ED7F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91F3B4-0E7B-0183-87F6-7566A0D97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A3D8E-2299-2603-24D8-AC3CDC329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BBA63-AA31-D544-9430-C1E8E4BB9D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6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>
          <a:extLst>
            <a:ext uri="{FF2B5EF4-FFF2-40B4-BE49-F238E27FC236}">
              <a16:creationId xmlns:a16="http://schemas.microsoft.com/office/drawing/2014/main" id="{059A00BF-E427-E1FA-EEE4-5712BEEB0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75edad2ef_5_0:notes">
            <a:extLst>
              <a:ext uri="{FF2B5EF4-FFF2-40B4-BE49-F238E27FC236}">
                <a16:creationId xmlns:a16="http://schemas.microsoft.com/office/drawing/2014/main" id="{8C95850D-97D8-A3E2-E856-332FC8E60F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2c75edad2ef_5_0:notes">
            <a:extLst>
              <a:ext uri="{FF2B5EF4-FFF2-40B4-BE49-F238E27FC236}">
                <a16:creationId xmlns:a16="http://schemas.microsoft.com/office/drawing/2014/main" id="{A2C4C056-70AA-A1B3-F114-260856BBB0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85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AA1E9FDB-BB12-3F4A-8ECF-FD27F790BE8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E9C37CBB-5A31-584E-A0AC-91F312AA610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1E53B50E-FE5C-3C42-C06C-08B42324D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59c2aa30f_0_55:notes">
            <a:extLst>
              <a:ext uri="{FF2B5EF4-FFF2-40B4-BE49-F238E27FC236}">
                <a16:creationId xmlns:a16="http://schemas.microsoft.com/office/drawing/2014/main" id="{F3362488-CAAC-A3A5-C6CC-E1321DEDEE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59c2aa30f_0_55:notes">
            <a:extLst>
              <a:ext uri="{FF2B5EF4-FFF2-40B4-BE49-F238E27FC236}">
                <a16:creationId xmlns:a16="http://schemas.microsoft.com/office/drawing/2014/main" id="{5F2A88A6-DFC8-FD1D-81A4-627F076D01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01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B8BBA63-AA31-D544-9430-C1E8E4BB9D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7C031-F8BF-5298-03D5-AF8212F4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DF0D44-A139-A582-DF3B-8AB6664A2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66321-448D-3432-BD03-5269BE162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AC04-1AEA-3F97-9828-168828401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B8BBA63-AA31-D544-9430-C1E8E4BB9D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31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B8BBA63-AA31-D544-9430-C1E8E4BB9D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73CF00E-6742-A24E-B633-8154D8BBC78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9800" y="750888"/>
            <a:ext cx="5010150" cy="3757612"/>
          </a:xfrm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100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16" tIns="48308" rIns="96616" bIns="48308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422"/>
            <a:ext cx="8228763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0" b="0" strike="noStrike" spc="-1">
              <a:latin typeface="Arial" panose="020B060402020209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399"/>
            <a:ext cx="8228763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905" b="0" strike="noStrike" spc="-1">
              <a:latin typeface="Arial" panose="020B0604020202090204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3765" indent="0" algn="ctr">
              <a:buNone/>
              <a:defRPr/>
            </a:lvl3pPr>
            <a:lvl4pPr marL="1370965" indent="0" algn="ctr">
              <a:buNone/>
              <a:defRPr/>
            </a:lvl4pPr>
            <a:lvl5pPr marL="1828165" indent="0" algn="ctr">
              <a:buNone/>
              <a:defRPr/>
            </a:lvl5pPr>
            <a:lvl6pPr marL="2285365" indent="0" algn="ctr">
              <a:buNone/>
              <a:defRPr/>
            </a:lvl6pPr>
            <a:lvl7pPr marL="2741930" indent="0" algn="ctr">
              <a:buNone/>
              <a:defRPr/>
            </a:lvl7pPr>
            <a:lvl8pPr marL="3199130" indent="0" algn="ctr">
              <a:buNone/>
              <a:defRPr/>
            </a:lvl8pPr>
            <a:lvl9pPr marL="365633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vert="horz" lIns="91407" tIns="45704" rIns="91407" bIns="45704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3765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1930" indent="0">
              <a:buNone/>
              <a:defRPr sz="1400"/>
            </a:lvl7pPr>
            <a:lvl8pPr marL="3199130" indent="0">
              <a:buNone/>
              <a:defRPr sz="1400"/>
            </a:lvl8pPr>
            <a:lvl9pPr marL="365633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5015564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422"/>
            <a:ext cx="8228763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0" b="0" strike="noStrike" spc="-1">
              <a:latin typeface="Arial" panose="020B060402020209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399"/>
            <a:ext cx="8228763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905" b="0" strike="noStrike" spc="-1">
              <a:latin typeface="Arial" panose="020B0604020202090204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424"/>
            <a:ext cx="8228763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995" b="0" strike="noStrike" spc="-1">
              <a:latin typeface="Arial" panose="020B060402020209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399"/>
            <a:ext cx="8228763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180" b="0" strike="noStrike" spc="-1">
              <a:latin typeface="Arial" panose="020B0604020202090204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53731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2064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263987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4261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14633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15133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971845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855257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357444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3564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08297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20247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70759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3830083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47984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88020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04306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799586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13912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204408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67547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83956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159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38420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3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8739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36556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31325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24897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798703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039678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703892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7458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1332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69728" y="312541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4437983" y="6505279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pPr>
              <a:buClr>
                <a:srgbClr val="000000"/>
              </a:buClr>
            </a:pPr>
            <a:fld id="{86CB4B4D-7CA3-9044-876B-883B54F8677D}" type="slidenum">
              <a:rPr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809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7160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592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7980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373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634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8696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778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27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2435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51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683035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041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48694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61897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</a:lstStyle>
          <a:p>
            <a:fld id="{DA0A2AEA-AFB9-D249-B24C-9D2BD7AE292D}" type="datetime1">
              <a:rPr lang="en-US"/>
              <a:pPr/>
              <a:t>5/21/26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</a:lstStyle>
          <a:p>
            <a:fld id="{E3BD815F-5CD4-D245-99C9-D8F94ABBC62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819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008340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8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8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chemeClr val="tx2"/>
              </a:solidFill>
              <a:latin typeface="Times New Roman" panose="02020503050405090304" charset="0"/>
              <a:ea typeface="+mn-ea"/>
              <a:cs typeface="+mn-cs"/>
            </a:endParaRPr>
          </a:p>
        </p:txBody>
      </p:sp>
      <p:grpSp>
        <p:nvGrpSpPr>
          <p:cNvPr id="1027" name="Group 9"/>
          <p:cNvGrpSpPr/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/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/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/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/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/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/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/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/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/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/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/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/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/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/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/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/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/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/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/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/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/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/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/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/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/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/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/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/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/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4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/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/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/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/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/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/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/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/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/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/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/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/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/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/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/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/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/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/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/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/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/>
            <p:nvPr/>
          </p:nvSpPr>
          <p:spPr bwMode="auto">
            <a:xfrm>
              <a:off x="434" y="654"/>
              <a:ext cx="16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/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/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/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/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/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/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/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/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/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/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/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/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/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/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/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/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/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/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/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/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/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/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/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panose="02020503050405090304" charset="0"/>
              </a:rPr>
              <a:t>University of Durham</a:t>
            </a:r>
            <a:endParaRPr lang="en-GB" sz="1200">
              <a:latin typeface="Verdana" panose="020B0804030504040204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0" name="Group 96"/>
          <p:cNvGrpSpPr/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panose="020B0804030504040204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0"/>
          <a:cs typeface="MS PGothic" charset="0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0"/>
          <a:cs typeface="MS PGothic" charset="0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0"/>
          <a:cs typeface="MS PGothic" charset="0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0"/>
          <a:cs typeface="MS PGothic" charset="0"/>
        </a:defRPr>
      </a:lvl5pPr>
      <a:lvl6pPr marL="4572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6pPr>
      <a:lvl7pPr marL="9144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7pPr>
      <a:lvl8pPr marL="13716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8pPr>
      <a:lvl9pPr marL="18288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77875" indent="-29845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MS PGothic" charset="-128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MS PGothic" charset="-128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MS PGothic" charset="-128"/>
        </a:defRPr>
      </a:lvl4pPr>
      <a:lvl5pPr marL="21558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5pPr>
      <a:lvl6pPr marL="26130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6pPr>
      <a:lvl7pPr marL="30702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7pPr>
      <a:lvl8pPr marL="35274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8pPr>
      <a:lvl9pPr marL="39846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42" y="3030538"/>
            <a:ext cx="145158" cy="60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845" tIns="35922" rIns="71845" bIns="35922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345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2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5 h 614"/>
                <a:gd name="T14" fmla="*/ 459 w 478"/>
                <a:gd name="T15" fmla="*/ 210 h 614"/>
                <a:gd name="T16" fmla="*/ 452 w 478"/>
                <a:gd name="T17" fmla="*/ 242 h 614"/>
                <a:gd name="T18" fmla="*/ 439 w 478"/>
                <a:gd name="T19" fmla="*/ 284 h 614"/>
                <a:gd name="T20" fmla="*/ 403 w 478"/>
                <a:gd name="T21" fmla="*/ 379 h 614"/>
                <a:gd name="T22" fmla="*/ 354 w 478"/>
                <a:gd name="T23" fmla="*/ 470 h 614"/>
                <a:gd name="T24" fmla="*/ 321 w 478"/>
                <a:gd name="T25" fmla="*/ 519 h 614"/>
                <a:gd name="T26" fmla="*/ 287 w 478"/>
                <a:gd name="T27" fmla="*/ 562 h 614"/>
                <a:gd name="T28" fmla="*/ 257 w 478"/>
                <a:gd name="T29" fmla="*/ 597 h 614"/>
                <a:gd name="T30" fmla="*/ 247 w 478"/>
                <a:gd name="T31" fmla="*/ 608 h 614"/>
                <a:gd name="T32" fmla="*/ 246 w 478"/>
                <a:gd name="T33" fmla="*/ 608 h 614"/>
                <a:gd name="T34" fmla="*/ 236 w 478"/>
                <a:gd name="T35" fmla="*/ 598 h 614"/>
                <a:gd name="T36" fmla="*/ 216 w 478"/>
                <a:gd name="T37" fmla="*/ 580 h 614"/>
                <a:gd name="T38" fmla="*/ 206 w 478"/>
                <a:gd name="T39" fmla="*/ 571 h 614"/>
                <a:gd name="T40" fmla="*/ 195 w 478"/>
                <a:gd name="T41" fmla="*/ 559 h 614"/>
                <a:gd name="T42" fmla="*/ 180 w 478"/>
                <a:gd name="T43" fmla="*/ 541 h 614"/>
                <a:gd name="T44" fmla="*/ 159 w 478"/>
                <a:gd name="T45" fmla="*/ 508 h 614"/>
                <a:gd name="T46" fmla="*/ 144 w 478"/>
                <a:gd name="T47" fmla="*/ 485 h 614"/>
                <a:gd name="T48" fmla="*/ 129 w 478"/>
                <a:gd name="T49" fmla="*/ 460 h 614"/>
                <a:gd name="T50" fmla="*/ 105 w 478"/>
                <a:gd name="T51" fmla="*/ 428 h 614"/>
                <a:gd name="T52" fmla="*/ 80 w 478"/>
                <a:gd name="T53" fmla="*/ 396 h 614"/>
                <a:gd name="T54" fmla="*/ 64 w 478"/>
                <a:gd name="T55" fmla="*/ 363 h 614"/>
                <a:gd name="T56" fmla="*/ 54 w 478"/>
                <a:gd name="T57" fmla="*/ 334 h 614"/>
                <a:gd name="T58" fmla="*/ 42 w 478"/>
                <a:gd name="T59" fmla="*/ 300 h 614"/>
                <a:gd name="T60" fmla="*/ 32 w 478"/>
                <a:gd name="T61" fmla="*/ 271 h 614"/>
                <a:gd name="T62" fmla="*/ 23 w 478"/>
                <a:gd name="T63" fmla="*/ 235 h 614"/>
                <a:gd name="T64" fmla="*/ 14 w 478"/>
                <a:gd name="T65" fmla="*/ 197 h 614"/>
                <a:gd name="T66" fmla="*/ 8 w 478"/>
                <a:gd name="T67" fmla="*/ 161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9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1 h 8"/>
                <a:gd name="T8" fmla="*/ 478 w 480"/>
                <a:gd name="T9" fmla="*/ 11 h 8"/>
                <a:gd name="T10" fmla="*/ 480 w 480"/>
                <a:gd name="T11" fmla="*/ 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9 h 126"/>
                <a:gd name="T2" fmla="*/ 5 w 15"/>
                <a:gd name="T3" fmla="*/ 129 h 126"/>
                <a:gd name="T4" fmla="*/ 15 w 15"/>
                <a:gd name="T5" fmla="*/ 89 h 126"/>
                <a:gd name="T6" fmla="*/ 16 w 15"/>
                <a:gd name="T7" fmla="*/ 48 h 126"/>
                <a:gd name="T8" fmla="*/ 18 w 15"/>
                <a:gd name="T9" fmla="*/ 18 h 126"/>
                <a:gd name="T10" fmla="*/ 18 w 15"/>
                <a:gd name="T11" fmla="*/ 1 h 126"/>
                <a:gd name="T12" fmla="*/ 13 w 15"/>
                <a:gd name="T13" fmla="*/ 0 h 126"/>
                <a:gd name="T14" fmla="*/ 13 w 15"/>
                <a:gd name="T15" fmla="*/ 18 h 126"/>
                <a:gd name="T16" fmla="*/ 12 w 15"/>
                <a:gd name="T17" fmla="*/ 48 h 126"/>
                <a:gd name="T18" fmla="*/ 5 w 15"/>
                <a:gd name="T19" fmla="*/ 87 h 126"/>
                <a:gd name="T20" fmla="*/ 0 w 15"/>
                <a:gd name="T21" fmla="*/ 129 h 126"/>
                <a:gd name="T22" fmla="*/ 0 w 15"/>
                <a:gd name="T23" fmla="*/ 129 h 126"/>
                <a:gd name="T24" fmla="*/ 5 w 15"/>
                <a:gd name="T25" fmla="*/ 129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6 h 139"/>
                <a:gd name="T2" fmla="*/ 6 w 34"/>
                <a:gd name="T3" fmla="*/ 136 h 139"/>
                <a:gd name="T4" fmla="*/ 21 w 34"/>
                <a:gd name="T5" fmla="*/ 96 h 139"/>
                <a:gd name="T6" fmla="*/ 27 w 34"/>
                <a:gd name="T7" fmla="*/ 67 h 139"/>
                <a:gd name="T8" fmla="*/ 32 w 34"/>
                <a:gd name="T9" fmla="*/ 36 h 139"/>
                <a:gd name="T10" fmla="*/ 37 w 34"/>
                <a:gd name="T11" fmla="*/ 0 h 139"/>
                <a:gd name="T12" fmla="*/ 32 w 34"/>
                <a:gd name="T13" fmla="*/ 0 h 139"/>
                <a:gd name="T14" fmla="*/ 27 w 34"/>
                <a:gd name="T15" fmla="*/ 34 h 139"/>
                <a:gd name="T16" fmla="*/ 22 w 34"/>
                <a:gd name="T17" fmla="*/ 65 h 139"/>
                <a:gd name="T18" fmla="*/ 13 w 34"/>
                <a:gd name="T19" fmla="*/ 94 h 139"/>
                <a:gd name="T20" fmla="*/ 0 w 34"/>
                <a:gd name="T21" fmla="*/ 136 h 139"/>
                <a:gd name="T22" fmla="*/ 0 w 34"/>
                <a:gd name="T23" fmla="*/ 136 h 139"/>
                <a:gd name="T24" fmla="*/ 6 w 34"/>
                <a:gd name="T25" fmla="*/ 136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40 w 44"/>
                <a:gd name="T7" fmla="*/ 43 h 43"/>
                <a:gd name="T8" fmla="*/ 41 w 44"/>
                <a:gd name="T9" fmla="*/ 38 h 43"/>
                <a:gd name="T10" fmla="*/ 25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8 h 90"/>
                <a:gd name="T8" fmla="*/ 35 w 66"/>
                <a:gd name="T9" fmla="*/ 64 h 90"/>
                <a:gd name="T10" fmla="*/ 45 w 66"/>
                <a:gd name="T11" fmla="*/ 73 h 90"/>
                <a:gd name="T12" fmla="*/ 54 w 66"/>
                <a:gd name="T13" fmla="*/ 86 h 90"/>
                <a:gd name="T14" fmla="*/ 61 w 66"/>
                <a:gd name="T15" fmla="*/ 93 h 90"/>
                <a:gd name="T16" fmla="*/ 66 w 66"/>
                <a:gd name="T17" fmla="*/ 88 h 90"/>
                <a:gd name="T18" fmla="*/ 59 w 66"/>
                <a:gd name="T19" fmla="*/ 81 h 90"/>
                <a:gd name="T20" fmla="*/ 48 w 66"/>
                <a:gd name="T21" fmla="*/ 68 h 90"/>
                <a:gd name="T22" fmla="*/ 40 w 66"/>
                <a:gd name="T23" fmla="*/ 59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0 w 103"/>
                <a:gd name="T13" fmla="*/ 114 h 174"/>
                <a:gd name="T14" fmla="*/ 73 w 103"/>
                <a:gd name="T15" fmla="*/ 130 h 174"/>
                <a:gd name="T16" fmla="*/ 85 w 103"/>
                <a:gd name="T17" fmla="*/ 150 h 174"/>
                <a:gd name="T18" fmla="*/ 101 w 103"/>
                <a:gd name="T19" fmla="*/ 174 h 174"/>
                <a:gd name="T20" fmla="*/ 106 w 103"/>
                <a:gd name="T21" fmla="*/ 170 h 174"/>
                <a:gd name="T22" fmla="*/ 91 w 103"/>
                <a:gd name="T23" fmla="*/ 147 h 174"/>
                <a:gd name="T24" fmla="*/ 77 w 103"/>
                <a:gd name="T25" fmla="*/ 127 h 174"/>
                <a:gd name="T26" fmla="*/ 65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7 h 181"/>
                <a:gd name="T10" fmla="*/ 44 w 50"/>
                <a:gd name="T11" fmla="*/ 178 h 181"/>
                <a:gd name="T12" fmla="*/ 50 w 50"/>
                <a:gd name="T13" fmla="*/ 174 h 181"/>
                <a:gd name="T14" fmla="*/ 31 w 50"/>
                <a:gd name="T15" fmla="*/ 115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6 h 148"/>
                <a:gd name="T10" fmla="*/ 4 w 12"/>
                <a:gd name="T11" fmla="*/ 151 h 148"/>
                <a:gd name="T12" fmla="*/ 12 w 12"/>
                <a:gd name="T13" fmla="*/ 151 h 148"/>
                <a:gd name="T14" fmla="*/ 7 w 12"/>
                <a:gd name="T15" fmla="*/ 106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5 h 655"/>
                <a:gd name="T24" fmla="*/ 441 w 514"/>
                <a:gd name="T25" fmla="*/ 405 h 655"/>
                <a:gd name="T26" fmla="*/ 421 w 514"/>
                <a:gd name="T27" fmla="*/ 452 h 655"/>
                <a:gd name="T28" fmla="*/ 396 w 514"/>
                <a:gd name="T29" fmla="*/ 501 h 655"/>
                <a:gd name="T30" fmla="*/ 359 w 514"/>
                <a:gd name="T31" fmla="*/ 553 h 655"/>
                <a:gd name="T32" fmla="*/ 316 w 514"/>
                <a:gd name="T33" fmla="*/ 602 h 655"/>
                <a:gd name="T34" fmla="*/ 280 w 514"/>
                <a:gd name="T35" fmla="*/ 638 h 655"/>
                <a:gd name="T36" fmla="*/ 269 w 514"/>
                <a:gd name="T37" fmla="*/ 649 h 655"/>
                <a:gd name="T38" fmla="*/ 265 w 514"/>
                <a:gd name="T39" fmla="*/ 652 h 655"/>
                <a:gd name="T40" fmla="*/ 259 w 514"/>
                <a:gd name="T41" fmla="*/ 647 h 655"/>
                <a:gd name="T42" fmla="*/ 247 w 514"/>
                <a:gd name="T43" fmla="*/ 638 h 655"/>
                <a:gd name="T44" fmla="*/ 226 w 514"/>
                <a:gd name="T45" fmla="*/ 622 h 655"/>
                <a:gd name="T46" fmla="*/ 218 w 514"/>
                <a:gd name="T47" fmla="*/ 613 h 655"/>
                <a:gd name="T48" fmla="*/ 206 w 514"/>
                <a:gd name="T49" fmla="*/ 597 h 655"/>
                <a:gd name="T50" fmla="*/ 185 w 514"/>
                <a:gd name="T51" fmla="*/ 573 h 655"/>
                <a:gd name="T52" fmla="*/ 160 w 514"/>
                <a:gd name="T53" fmla="*/ 535 h 655"/>
                <a:gd name="T54" fmla="*/ 116 w 514"/>
                <a:gd name="T55" fmla="*/ 459 h 655"/>
                <a:gd name="T56" fmla="*/ 82 w 514"/>
                <a:gd name="T57" fmla="*/ 387 h 655"/>
                <a:gd name="T58" fmla="*/ 65 w 514"/>
                <a:gd name="T59" fmla="*/ 346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2 h 175"/>
                <a:gd name="T6" fmla="*/ 15 w 184"/>
                <a:gd name="T7" fmla="*/ 172 h 175"/>
                <a:gd name="T8" fmla="*/ 15 w 184"/>
                <a:gd name="T9" fmla="*/ 172 h 175"/>
                <a:gd name="T10" fmla="*/ 17 w 184"/>
                <a:gd name="T11" fmla="*/ 172 h 175"/>
                <a:gd name="T12" fmla="*/ 18 w 184"/>
                <a:gd name="T13" fmla="*/ 169 h 175"/>
                <a:gd name="T14" fmla="*/ 17 w 184"/>
                <a:gd name="T15" fmla="*/ 165 h 175"/>
                <a:gd name="T16" fmla="*/ 15 w 184"/>
                <a:gd name="T17" fmla="*/ 158 h 175"/>
                <a:gd name="T18" fmla="*/ 15 w 184"/>
                <a:gd name="T19" fmla="*/ 154 h 175"/>
                <a:gd name="T20" fmla="*/ 15 w 184"/>
                <a:gd name="T21" fmla="*/ 151 h 175"/>
                <a:gd name="T22" fmla="*/ 15 w 184"/>
                <a:gd name="T23" fmla="*/ 145 h 175"/>
                <a:gd name="T24" fmla="*/ 13 w 184"/>
                <a:gd name="T25" fmla="*/ 136 h 175"/>
                <a:gd name="T26" fmla="*/ 12 w 184"/>
                <a:gd name="T27" fmla="*/ 129 h 175"/>
                <a:gd name="T28" fmla="*/ 10 w 184"/>
                <a:gd name="T29" fmla="*/ 120 h 175"/>
                <a:gd name="T30" fmla="*/ 8 w 184"/>
                <a:gd name="T31" fmla="*/ 109 h 175"/>
                <a:gd name="T32" fmla="*/ 8 w 184"/>
                <a:gd name="T33" fmla="*/ 100 h 175"/>
                <a:gd name="T34" fmla="*/ 7 w 184"/>
                <a:gd name="T35" fmla="*/ 91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3 w 58"/>
                <a:gd name="T15" fmla="*/ 6 h 89"/>
                <a:gd name="T16" fmla="*/ 36 w 58"/>
                <a:gd name="T17" fmla="*/ 4 h 89"/>
                <a:gd name="T18" fmla="*/ 43 w 58"/>
                <a:gd name="T19" fmla="*/ 2 h 89"/>
                <a:gd name="T20" fmla="*/ 44 w 58"/>
                <a:gd name="T21" fmla="*/ 4 h 89"/>
                <a:gd name="T22" fmla="*/ 44 w 58"/>
                <a:gd name="T23" fmla="*/ 7 h 89"/>
                <a:gd name="T24" fmla="*/ 44 w 58"/>
                <a:gd name="T25" fmla="*/ 9 h 89"/>
                <a:gd name="T26" fmla="*/ 46 w 58"/>
                <a:gd name="T27" fmla="*/ 27 h 89"/>
                <a:gd name="T28" fmla="*/ 41 w 58"/>
                <a:gd name="T29" fmla="*/ 33 h 89"/>
                <a:gd name="T30" fmla="*/ 36 w 58"/>
                <a:gd name="T31" fmla="*/ 34 h 89"/>
                <a:gd name="T32" fmla="*/ 36 w 58"/>
                <a:gd name="T33" fmla="*/ 42 h 89"/>
                <a:gd name="T34" fmla="*/ 39 w 58"/>
                <a:gd name="T35" fmla="*/ 45 h 89"/>
                <a:gd name="T36" fmla="*/ 41 w 58"/>
                <a:gd name="T37" fmla="*/ 54 h 89"/>
                <a:gd name="T38" fmla="*/ 44 w 58"/>
                <a:gd name="T39" fmla="*/ 33 h 89"/>
                <a:gd name="T40" fmla="*/ 46 w 58"/>
                <a:gd name="T41" fmla="*/ 31 h 89"/>
                <a:gd name="T42" fmla="*/ 49 w 58"/>
                <a:gd name="T43" fmla="*/ 31 h 89"/>
                <a:gd name="T44" fmla="*/ 54 w 58"/>
                <a:gd name="T45" fmla="*/ 31 h 89"/>
                <a:gd name="T46" fmla="*/ 61 w 58"/>
                <a:gd name="T47" fmla="*/ 38 h 89"/>
                <a:gd name="T48" fmla="*/ 54 w 58"/>
                <a:gd name="T49" fmla="*/ 40 h 89"/>
                <a:gd name="T50" fmla="*/ 49 w 58"/>
                <a:gd name="T51" fmla="*/ 34 h 89"/>
                <a:gd name="T52" fmla="*/ 46 w 58"/>
                <a:gd name="T53" fmla="*/ 34 h 89"/>
                <a:gd name="T54" fmla="*/ 44 w 58"/>
                <a:gd name="T55" fmla="*/ 36 h 89"/>
                <a:gd name="T56" fmla="*/ 46 w 58"/>
                <a:gd name="T57" fmla="*/ 40 h 89"/>
                <a:gd name="T58" fmla="*/ 46 w 58"/>
                <a:gd name="T59" fmla="*/ 51 h 89"/>
                <a:gd name="T60" fmla="*/ 39 w 58"/>
                <a:gd name="T61" fmla="*/ 62 h 89"/>
                <a:gd name="T62" fmla="*/ 43 w 58"/>
                <a:gd name="T63" fmla="*/ 81 h 89"/>
                <a:gd name="T64" fmla="*/ 36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3 w 58"/>
                <a:gd name="T71" fmla="*/ 76 h 89"/>
                <a:gd name="T72" fmla="*/ 33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5 w 56"/>
                <a:gd name="T19" fmla="*/ 2 h 89"/>
                <a:gd name="T20" fmla="*/ 37 w 56"/>
                <a:gd name="T21" fmla="*/ 4 h 89"/>
                <a:gd name="T22" fmla="*/ 37 w 56"/>
                <a:gd name="T23" fmla="*/ 7 h 89"/>
                <a:gd name="T24" fmla="*/ 40 w 56"/>
                <a:gd name="T25" fmla="*/ 11 h 89"/>
                <a:gd name="T26" fmla="*/ 38 w 56"/>
                <a:gd name="T27" fmla="*/ 29 h 89"/>
                <a:gd name="T28" fmla="*/ 33 w 56"/>
                <a:gd name="T29" fmla="*/ 33 h 89"/>
                <a:gd name="T30" fmla="*/ 30 w 56"/>
                <a:gd name="T31" fmla="*/ 34 h 89"/>
                <a:gd name="T32" fmla="*/ 28 w 56"/>
                <a:gd name="T33" fmla="*/ 42 h 89"/>
                <a:gd name="T34" fmla="*/ 32 w 56"/>
                <a:gd name="T35" fmla="*/ 45 h 89"/>
                <a:gd name="T36" fmla="*/ 35 w 56"/>
                <a:gd name="T37" fmla="*/ 54 h 89"/>
                <a:gd name="T38" fmla="*/ 37 w 56"/>
                <a:gd name="T39" fmla="*/ 33 h 89"/>
                <a:gd name="T40" fmla="*/ 40 w 56"/>
                <a:gd name="T41" fmla="*/ 31 h 89"/>
                <a:gd name="T42" fmla="*/ 43 w 56"/>
                <a:gd name="T43" fmla="*/ 31 h 89"/>
                <a:gd name="T44" fmla="*/ 50 w 56"/>
                <a:gd name="T45" fmla="*/ 33 h 89"/>
                <a:gd name="T46" fmla="*/ 53 w 56"/>
                <a:gd name="T47" fmla="*/ 38 h 89"/>
                <a:gd name="T48" fmla="*/ 45 w 56"/>
                <a:gd name="T49" fmla="*/ 40 h 89"/>
                <a:gd name="T50" fmla="*/ 43 w 56"/>
                <a:gd name="T51" fmla="*/ 34 h 89"/>
                <a:gd name="T52" fmla="*/ 40 w 56"/>
                <a:gd name="T53" fmla="*/ 34 h 89"/>
                <a:gd name="T54" fmla="*/ 38 w 56"/>
                <a:gd name="T55" fmla="*/ 36 h 89"/>
                <a:gd name="T56" fmla="*/ 38 w 56"/>
                <a:gd name="T57" fmla="*/ 42 h 89"/>
                <a:gd name="T58" fmla="*/ 38 w 56"/>
                <a:gd name="T59" fmla="*/ 56 h 89"/>
                <a:gd name="T60" fmla="*/ 33 w 56"/>
                <a:gd name="T61" fmla="*/ 63 h 89"/>
                <a:gd name="T62" fmla="*/ 35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1 w 56"/>
                <a:gd name="T15" fmla="*/ 6 h 87"/>
                <a:gd name="T16" fmla="*/ 33 w 56"/>
                <a:gd name="T17" fmla="*/ 4 h 87"/>
                <a:gd name="T18" fmla="*/ 41 w 56"/>
                <a:gd name="T19" fmla="*/ 0 h 87"/>
                <a:gd name="T20" fmla="*/ 42 w 56"/>
                <a:gd name="T21" fmla="*/ 4 h 87"/>
                <a:gd name="T22" fmla="*/ 42 w 56"/>
                <a:gd name="T23" fmla="*/ 8 h 87"/>
                <a:gd name="T24" fmla="*/ 46 w 56"/>
                <a:gd name="T25" fmla="*/ 9 h 87"/>
                <a:gd name="T26" fmla="*/ 44 w 56"/>
                <a:gd name="T27" fmla="*/ 27 h 87"/>
                <a:gd name="T28" fmla="*/ 39 w 56"/>
                <a:gd name="T29" fmla="*/ 33 h 87"/>
                <a:gd name="T30" fmla="*/ 36 w 56"/>
                <a:gd name="T31" fmla="*/ 35 h 87"/>
                <a:gd name="T32" fmla="*/ 36 w 56"/>
                <a:gd name="T33" fmla="*/ 44 h 87"/>
                <a:gd name="T34" fmla="*/ 39 w 56"/>
                <a:gd name="T35" fmla="*/ 45 h 87"/>
                <a:gd name="T36" fmla="*/ 41 w 56"/>
                <a:gd name="T37" fmla="*/ 56 h 87"/>
                <a:gd name="T38" fmla="*/ 42 w 56"/>
                <a:gd name="T39" fmla="*/ 33 h 87"/>
                <a:gd name="T40" fmla="*/ 46 w 56"/>
                <a:gd name="T41" fmla="*/ 29 h 87"/>
                <a:gd name="T42" fmla="*/ 49 w 56"/>
                <a:gd name="T43" fmla="*/ 29 h 87"/>
                <a:gd name="T44" fmla="*/ 56 w 56"/>
                <a:gd name="T45" fmla="*/ 33 h 87"/>
                <a:gd name="T46" fmla="*/ 59 w 56"/>
                <a:gd name="T47" fmla="*/ 38 h 87"/>
                <a:gd name="T48" fmla="*/ 51 w 56"/>
                <a:gd name="T49" fmla="*/ 38 h 87"/>
                <a:gd name="T50" fmla="*/ 49 w 56"/>
                <a:gd name="T51" fmla="*/ 35 h 87"/>
                <a:gd name="T52" fmla="*/ 46 w 56"/>
                <a:gd name="T53" fmla="*/ 35 h 87"/>
                <a:gd name="T54" fmla="*/ 44 w 56"/>
                <a:gd name="T55" fmla="*/ 36 h 87"/>
                <a:gd name="T56" fmla="*/ 44 w 56"/>
                <a:gd name="T57" fmla="*/ 40 h 87"/>
                <a:gd name="T58" fmla="*/ 46 w 56"/>
                <a:gd name="T59" fmla="*/ 51 h 87"/>
                <a:gd name="T60" fmla="*/ 38 w 56"/>
                <a:gd name="T61" fmla="*/ 62 h 87"/>
                <a:gd name="T62" fmla="*/ 41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3 w 56"/>
                <a:gd name="T71" fmla="*/ 76 h 87"/>
                <a:gd name="T72" fmla="*/ 31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2 h 124"/>
                <a:gd name="T2" fmla="*/ 72 w 146"/>
                <a:gd name="T3" fmla="*/ 0 h 124"/>
                <a:gd name="T4" fmla="*/ 143 w 146"/>
                <a:gd name="T5" fmla="*/ 102 h 124"/>
                <a:gd name="T6" fmla="*/ 143 w 146"/>
                <a:gd name="T7" fmla="*/ 125 h 124"/>
                <a:gd name="T8" fmla="*/ 72 w 146"/>
                <a:gd name="T9" fmla="*/ 30 h 124"/>
                <a:gd name="T10" fmla="*/ 2 w 146"/>
                <a:gd name="T11" fmla="*/ 127 h 124"/>
                <a:gd name="T12" fmla="*/ 0 w 146"/>
                <a:gd name="T13" fmla="*/ 102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8 h 171"/>
                <a:gd name="T2" fmla="*/ 5 w 5"/>
                <a:gd name="T3" fmla="*/ 166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6 h 171"/>
                <a:gd name="T10" fmla="*/ 3 w 5"/>
                <a:gd name="T11" fmla="*/ 168 h 171"/>
                <a:gd name="T12" fmla="*/ 3 w 5"/>
                <a:gd name="T13" fmla="*/ 168 h 171"/>
                <a:gd name="T14" fmla="*/ 5 w 5"/>
                <a:gd name="T15" fmla="*/ 168 h 171"/>
                <a:gd name="T16" fmla="*/ 5 w 5"/>
                <a:gd name="T17" fmla="*/ 166 h 171"/>
                <a:gd name="T18" fmla="*/ 3 w 5"/>
                <a:gd name="T19" fmla="*/ 168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2 w 505"/>
                <a:gd name="T1" fmla="*/ 7 h 9"/>
                <a:gd name="T2" fmla="*/ 502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2 w 505"/>
                <a:gd name="T9" fmla="*/ 7 h 9"/>
                <a:gd name="T10" fmla="*/ 502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0 h 37"/>
                <a:gd name="T2" fmla="*/ 3 w 6"/>
                <a:gd name="T3" fmla="*/ 4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9 h 37"/>
                <a:gd name="T14" fmla="*/ 0 w 6"/>
                <a:gd name="T15" fmla="*/ 39 h 37"/>
                <a:gd name="T16" fmla="*/ 3 w 6"/>
                <a:gd name="T17" fmla="*/ 4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8 h 131"/>
                <a:gd name="T2" fmla="*/ 5 w 16"/>
                <a:gd name="T3" fmla="*/ 128 h 131"/>
                <a:gd name="T4" fmla="*/ 11 w 16"/>
                <a:gd name="T5" fmla="*/ 83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3 h 131"/>
                <a:gd name="T20" fmla="*/ 0 w 16"/>
                <a:gd name="T21" fmla="*/ 127 h 131"/>
                <a:gd name="T22" fmla="*/ 0 w 16"/>
                <a:gd name="T23" fmla="*/ 127 h 131"/>
                <a:gd name="T24" fmla="*/ 5 w 16"/>
                <a:gd name="T25" fmla="*/ 128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5 w 110"/>
                <a:gd name="T13" fmla="*/ 223 h 344"/>
                <a:gd name="T14" fmla="*/ 77 w 110"/>
                <a:gd name="T15" fmla="*/ 182 h 344"/>
                <a:gd name="T16" fmla="*/ 88 w 110"/>
                <a:gd name="T17" fmla="*/ 139 h 344"/>
                <a:gd name="T18" fmla="*/ 98 w 110"/>
                <a:gd name="T19" fmla="*/ 93 h 344"/>
                <a:gd name="T20" fmla="*/ 106 w 110"/>
                <a:gd name="T21" fmla="*/ 48 h 344"/>
                <a:gd name="T22" fmla="*/ 113 w 110"/>
                <a:gd name="T23" fmla="*/ 1 h 344"/>
                <a:gd name="T24" fmla="*/ 108 w 110"/>
                <a:gd name="T25" fmla="*/ 0 h 344"/>
                <a:gd name="T26" fmla="*/ 100 w 110"/>
                <a:gd name="T27" fmla="*/ 47 h 344"/>
                <a:gd name="T28" fmla="*/ 91 w 110"/>
                <a:gd name="T29" fmla="*/ 93 h 344"/>
                <a:gd name="T30" fmla="*/ 83 w 110"/>
                <a:gd name="T31" fmla="*/ 137 h 344"/>
                <a:gd name="T32" fmla="*/ 72 w 110"/>
                <a:gd name="T33" fmla="*/ 180 h 344"/>
                <a:gd name="T34" fmla="*/ 59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0 w 131"/>
                <a:gd name="T13" fmla="*/ 90 h 155"/>
                <a:gd name="T14" fmla="*/ 91 w 131"/>
                <a:gd name="T15" fmla="*/ 65 h 155"/>
                <a:gd name="T16" fmla="*/ 114 w 131"/>
                <a:gd name="T17" fmla="*/ 34 h 155"/>
                <a:gd name="T18" fmla="*/ 134 w 131"/>
                <a:gd name="T19" fmla="*/ 3 h 155"/>
                <a:gd name="T20" fmla="*/ 129 w 131"/>
                <a:gd name="T21" fmla="*/ 0 h 155"/>
                <a:gd name="T22" fmla="*/ 108 w 131"/>
                <a:gd name="T23" fmla="*/ 30 h 155"/>
                <a:gd name="T24" fmla="*/ 86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1 w 46"/>
                <a:gd name="T9" fmla="*/ 34 h 40"/>
                <a:gd name="T10" fmla="*/ 38 w 46"/>
                <a:gd name="T11" fmla="*/ 40 h 40"/>
                <a:gd name="T12" fmla="*/ 43 w 46"/>
                <a:gd name="T13" fmla="*/ 34 h 40"/>
                <a:gd name="T14" fmla="*/ 34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9 w 82"/>
                <a:gd name="T7" fmla="*/ 77 h 108"/>
                <a:gd name="T8" fmla="*/ 64 w 82"/>
                <a:gd name="T9" fmla="*/ 97 h 108"/>
                <a:gd name="T10" fmla="*/ 76 w 82"/>
                <a:gd name="T11" fmla="*/ 108 h 108"/>
                <a:gd name="T12" fmla="*/ 79 w 82"/>
                <a:gd name="T13" fmla="*/ 104 h 108"/>
                <a:gd name="T14" fmla="*/ 69 w 82"/>
                <a:gd name="T15" fmla="*/ 92 h 108"/>
                <a:gd name="T16" fmla="*/ 53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4 h 186"/>
                <a:gd name="T14" fmla="*/ 57 w 92"/>
                <a:gd name="T15" fmla="*/ 139 h 186"/>
                <a:gd name="T16" fmla="*/ 71 w 92"/>
                <a:gd name="T17" fmla="*/ 164 h 186"/>
                <a:gd name="T18" fmla="*/ 87 w 92"/>
                <a:gd name="T19" fmla="*/ 189 h 186"/>
                <a:gd name="T20" fmla="*/ 92 w 92"/>
                <a:gd name="T21" fmla="*/ 188 h 186"/>
                <a:gd name="T22" fmla="*/ 77 w 92"/>
                <a:gd name="T23" fmla="*/ 160 h 186"/>
                <a:gd name="T24" fmla="*/ 62 w 92"/>
                <a:gd name="T25" fmla="*/ 135 h 186"/>
                <a:gd name="T26" fmla="*/ 51 w 92"/>
                <a:gd name="T27" fmla="*/ 110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1 h 173"/>
                <a:gd name="T8" fmla="*/ 33 w 50"/>
                <a:gd name="T9" fmla="*/ 134 h 173"/>
                <a:gd name="T10" fmla="*/ 43 w 50"/>
                <a:gd name="T11" fmla="*/ 170 h 173"/>
                <a:gd name="T12" fmla="*/ 50 w 50"/>
                <a:gd name="T13" fmla="*/ 168 h 173"/>
                <a:gd name="T14" fmla="*/ 38 w 50"/>
                <a:gd name="T15" fmla="*/ 132 h 173"/>
                <a:gd name="T16" fmla="*/ 27 w 50"/>
                <a:gd name="T17" fmla="*/ 89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7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4 w 352"/>
                <a:gd name="T1" fmla="*/ 1 h 456"/>
                <a:gd name="T2" fmla="*/ 232 w 352"/>
                <a:gd name="T3" fmla="*/ 14 h 456"/>
                <a:gd name="T4" fmla="*/ 219 w 352"/>
                <a:gd name="T5" fmla="*/ 41 h 456"/>
                <a:gd name="T6" fmla="*/ 208 w 352"/>
                <a:gd name="T7" fmla="*/ 90 h 456"/>
                <a:gd name="T8" fmla="*/ 201 w 352"/>
                <a:gd name="T9" fmla="*/ 149 h 456"/>
                <a:gd name="T10" fmla="*/ 198 w 352"/>
                <a:gd name="T11" fmla="*/ 193 h 456"/>
                <a:gd name="T12" fmla="*/ 201 w 352"/>
                <a:gd name="T13" fmla="*/ 211 h 456"/>
                <a:gd name="T14" fmla="*/ 208 w 352"/>
                <a:gd name="T15" fmla="*/ 211 h 456"/>
                <a:gd name="T16" fmla="*/ 224 w 352"/>
                <a:gd name="T17" fmla="*/ 211 h 456"/>
                <a:gd name="T18" fmla="*/ 252 w 352"/>
                <a:gd name="T19" fmla="*/ 211 h 456"/>
                <a:gd name="T20" fmla="*/ 290 w 352"/>
                <a:gd name="T21" fmla="*/ 205 h 456"/>
                <a:gd name="T22" fmla="*/ 322 w 352"/>
                <a:gd name="T23" fmla="*/ 196 h 456"/>
                <a:gd name="T24" fmla="*/ 339 w 352"/>
                <a:gd name="T25" fmla="*/ 186 h 456"/>
                <a:gd name="T26" fmla="*/ 355 w 352"/>
                <a:gd name="T27" fmla="*/ 166 h 456"/>
                <a:gd name="T28" fmla="*/ 344 w 352"/>
                <a:gd name="T29" fmla="*/ 278 h 456"/>
                <a:gd name="T30" fmla="*/ 322 w 352"/>
                <a:gd name="T31" fmla="*/ 267 h 456"/>
                <a:gd name="T32" fmla="*/ 294 w 352"/>
                <a:gd name="T33" fmla="*/ 258 h 456"/>
                <a:gd name="T34" fmla="*/ 265 w 352"/>
                <a:gd name="T35" fmla="*/ 253 h 456"/>
                <a:gd name="T36" fmla="*/ 240 w 352"/>
                <a:gd name="T37" fmla="*/ 249 h 456"/>
                <a:gd name="T38" fmla="*/ 213 w 352"/>
                <a:gd name="T39" fmla="*/ 248 h 456"/>
                <a:gd name="T40" fmla="*/ 208 w 352"/>
                <a:gd name="T41" fmla="*/ 248 h 456"/>
                <a:gd name="T42" fmla="*/ 198 w 352"/>
                <a:gd name="T43" fmla="*/ 249 h 456"/>
                <a:gd name="T44" fmla="*/ 198 w 352"/>
                <a:gd name="T45" fmla="*/ 267 h 456"/>
                <a:gd name="T46" fmla="*/ 198 w 352"/>
                <a:gd name="T47" fmla="*/ 287 h 456"/>
                <a:gd name="T48" fmla="*/ 203 w 352"/>
                <a:gd name="T49" fmla="*/ 349 h 456"/>
                <a:gd name="T50" fmla="*/ 213 w 352"/>
                <a:gd name="T51" fmla="*/ 406 h 456"/>
                <a:gd name="T52" fmla="*/ 221 w 352"/>
                <a:gd name="T53" fmla="*/ 430 h 456"/>
                <a:gd name="T54" fmla="*/ 237 w 352"/>
                <a:gd name="T55" fmla="*/ 451 h 456"/>
                <a:gd name="T56" fmla="*/ 116 w 352"/>
                <a:gd name="T57" fmla="*/ 451 h 456"/>
                <a:gd name="T58" fmla="*/ 124 w 352"/>
                <a:gd name="T59" fmla="*/ 437 h 456"/>
                <a:gd name="T60" fmla="*/ 139 w 352"/>
                <a:gd name="T61" fmla="*/ 405 h 456"/>
                <a:gd name="T62" fmla="*/ 144 w 352"/>
                <a:gd name="T63" fmla="*/ 390 h 456"/>
                <a:gd name="T64" fmla="*/ 149 w 352"/>
                <a:gd name="T65" fmla="*/ 376 h 456"/>
                <a:gd name="T66" fmla="*/ 152 w 352"/>
                <a:gd name="T67" fmla="*/ 350 h 456"/>
                <a:gd name="T68" fmla="*/ 159 w 352"/>
                <a:gd name="T69" fmla="*/ 309 h 456"/>
                <a:gd name="T70" fmla="*/ 160 w 352"/>
                <a:gd name="T71" fmla="*/ 267 h 456"/>
                <a:gd name="T72" fmla="*/ 159 w 352"/>
                <a:gd name="T73" fmla="*/ 251 h 456"/>
                <a:gd name="T74" fmla="*/ 154 w 352"/>
                <a:gd name="T75" fmla="*/ 249 h 456"/>
                <a:gd name="T76" fmla="*/ 149 w 352"/>
                <a:gd name="T77" fmla="*/ 249 h 456"/>
                <a:gd name="T78" fmla="*/ 134 w 352"/>
                <a:gd name="T79" fmla="*/ 248 h 456"/>
                <a:gd name="T80" fmla="*/ 105 w 352"/>
                <a:gd name="T81" fmla="*/ 249 h 456"/>
                <a:gd name="T82" fmla="*/ 75 w 352"/>
                <a:gd name="T83" fmla="*/ 253 h 456"/>
                <a:gd name="T84" fmla="*/ 44 w 352"/>
                <a:gd name="T85" fmla="*/ 262 h 456"/>
                <a:gd name="T86" fmla="*/ 19 w 352"/>
                <a:gd name="T87" fmla="*/ 273 h 456"/>
                <a:gd name="T88" fmla="*/ 1 w 352"/>
                <a:gd name="T89" fmla="*/ 282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7 h 20"/>
                <a:gd name="T2" fmla="*/ 3 w 14"/>
                <a:gd name="T3" fmla="*/ 17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1 h 20"/>
                <a:gd name="T14" fmla="*/ 0 w 14"/>
                <a:gd name="T15" fmla="*/ 11 h 20"/>
                <a:gd name="T16" fmla="*/ 3 w 14"/>
                <a:gd name="T17" fmla="*/ 1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3 w 20"/>
                <a:gd name="T7" fmla="*/ 20 h 45"/>
                <a:gd name="T8" fmla="*/ 18 w 20"/>
                <a:gd name="T9" fmla="*/ 13 h 45"/>
                <a:gd name="T10" fmla="*/ 23 w 20"/>
                <a:gd name="T11" fmla="*/ 6 h 45"/>
                <a:gd name="T12" fmla="*/ 20 w 20"/>
                <a:gd name="T13" fmla="*/ 0 h 45"/>
                <a:gd name="T14" fmla="*/ 1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8 h 65"/>
                <a:gd name="T2" fmla="*/ 5 w 12"/>
                <a:gd name="T3" fmla="*/ 68 h 65"/>
                <a:gd name="T4" fmla="*/ 5 w 12"/>
                <a:gd name="T5" fmla="*/ 55 h 65"/>
                <a:gd name="T6" fmla="*/ 7 w 12"/>
                <a:gd name="T7" fmla="*/ 41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1 h 65"/>
                <a:gd name="T18" fmla="*/ 2 w 12"/>
                <a:gd name="T19" fmla="*/ 53 h 65"/>
                <a:gd name="T20" fmla="*/ 0 w 12"/>
                <a:gd name="T21" fmla="*/ 68 h 65"/>
                <a:gd name="T22" fmla="*/ 0 w 12"/>
                <a:gd name="T23" fmla="*/ 68 h 65"/>
                <a:gd name="T24" fmla="*/ 5 w 12"/>
                <a:gd name="T25" fmla="*/ 68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1 h 20"/>
                <a:gd name="T2" fmla="*/ 7 w 7"/>
                <a:gd name="T3" fmla="*/ 11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1 h 20"/>
                <a:gd name="T12" fmla="*/ 5 w 7"/>
                <a:gd name="T13" fmla="*/ 17 h 20"/>
                <a:gd name="T14" fmla="*/ 5 w 7"/>
                <a:gd name="T15" fmla="*/ 17 h 20"/>
                <a:gd name="T16" fmla="*/ 7 w 7"/>
                <a:gd name="T17" fmla="*/ 1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8 w 35"/>
                <a:gd name="T1" fmla="*/ 0 h 7"/>
                <a:gd name="T2" fmla="*/ 38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9 h 7"/>
                <a:gd name="T10" fmla="*/ 9 w 35"/>
                <a:gd name="T11" fmla="*/ 10 h 7"/>
                <a:gd name="T12" fmla="*/ 38 w 35"/>
                <a:gd name="T13" fmla="*/ 10 h 7"/>
                <a:gd name="T14" fmla="*/ 38 w 35"/>
                <a:gd name="T15" fmla="*/ 10 h 7"/>
                <a:gd name="T16" fmla="*/ 38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3 w 56"/>
                <a:gd name="T1" fmla="*/ 0 h 10"/>
                <a:gd name="T2" fmla="*/ 53 w 56"/>
                <a:gd name="T3" fmla="*/ 0 h 10"/>
                <a:gd name="T4" fmla="*/ 39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7 h 10"/>
                <a:gd name="T14" fmla="*/ 18 w 56"/>
                <a:gd name="T15" fmla="*/ 7 h 10"/>
                <a:gd name="T16" fmla="*/ 28 w 56"/>
                <a:gd name="T17" fmla="*/ 6 h 10"/>
                <a:gd name="T18" fmla="*/ 41 w 56"/>
                <a:gd name="T19" fmla="*/ 5 h 10"/>
                <a:gd name="T20" fmla="*/ 53 w 56"/>
                <a:gd name="T21" fmla="*/ 5 h 10"/>
                <a:gd name="T22" fmla="*/ 53 w 56"/>
                <a:gd name="T23" fmla="*/ 5 h 10"/>
                <a:gd name="T24" fmla="*/ 53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2 w 41"/>
                <a:gd name="T1" fmla="*/ 0 h 18"/>
                <a:gd name="T2" fmla="*/ 42 w 41"/>
                <a:gd name="T3" fmla="*/ 0 h 18"/>
                <a:gd name="T4" fmla="*/ 34 w 41"/>
                <a:gd name="T5" fmla="*/ 4 h 18"/>
                <a:gd name="T6" fmla="*/ 26 w 41"/>
                <a:gd name="T7" fmla="*/ 5 h 18"/>
                <a:gd name="T8" fmla="*/ 13 w 41"/>
                <a:gd name="T9" fmla="*/ 9 h 18"/>
                <a:gd name="T10" fmla="*/ 0 w 41"/>
                <a:gd name="T11" fmla="*/ 10 h 18"/>
                <a:gd name="T12" fmla="*/ 0 w 41"/>
                <a:gd name="T13" fmla="*/ 15 h 18"/>
                <a:gd name="T14" fmla="*/ 14 w 41"/>
                <a:gd name="T15" fmla="*/ 11 h 18"/>
                <a:gd name="T16" fmla="*/ 26 w 41"/>
                <a:gd name="T17" fmla="*/ 10 h 18"/>
                <a:gd name="T18" fmla="*/ 35 w 41"/>
                <a:gd name="T19" fmla="*/ 9 h 18"/>
                <a:gd name="T20" fmla="*/ 44 w 41"/>
                <a:gd name="T21" fmla="*/ 5 h 18"/>
                <a:gd name="T22" fmla="*/ 44 w 41"/>
                <a:gd name="T23" fmla="*/ 5 h 18"/>
                <a:gd name="T24" fmla="*/ 42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5 h 124"/>
                <a:gd name="T2" fmla="*/ 5 w 5"/>
                <a:gd name="T3" fmla="*/ 122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2 h 124"/>
                <a:gd name="T10" fmla="*/ 2 w 5"/>
                <a:gd name="T11" fmla="*/ 125 h 124"/>
                <a:gd name="T12" fmla="*/ 2 w 5"/>
                <a:gd name="T13" fmla="*/ 125 h 124"/>
                <a:gd name="T14" fmla="*/ 5 w 5"/>
                <a:gd name="T15" fmla="*/ 127 h 124"/>
                <a:gd name="T16" fmla="*/ 5 w 5"/>
                <a:gd name="T17" fmla="*/ 122 h 124"/>
                <a:gd name="T18" fmla="*/ 2 w 5"/>
                <a:gd name="T19" fmla="*/ 125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5 w 13"/>
                <a:gd name="T5" fmla="*/ 7 h 10"/>
                <a:gd name="T6" fmla="*/ 1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1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3 w 32"/>
                <a:gd name="T5" fmla="*/ 15 h 16"/>
                <a:gd name="T6" fmla="*/ 33 w 32"/>
                <a:gd name="T7" fmla="*/ 19 h 16"/>
                <a:gd name="T8" fmla="*/ 35 w 32"/>
                <a:gd name="T9" fmla="*/ 14 h 16"/>
                <a:gd name="T10" fmla="*/ 25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2 h 16"/>
                <a:gd name="T8" fmla="*/ 38 w 56"/>
                <a:gd name="T9" fmla="*/ 15 h 16"/>
                <a:gd name="T10" fmla="*/ 51 w 56"/>
                <a:gd name="T11" fmla="*/ 19 h 16"/>
                <a:gd name="T12" fmla="*/ 53 w 56"/>
                <a:gd name="T13" fmla="*/ 12 h 16"/>
                <a:gd name="T14" fmla="*/ 3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9 w 32"/>
                <a:gd name="T7" fmla="*/ 9 h 9"/>
                <a:gd name="T8" fmla="*/ 29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5 w 18"/>
                <a:gd name="T1" fmla="*/ 107 h 112"/>
                <a:gd name="T2" fmla="*/ 15 w 18"/>
                <a:gd name="T3" fmla="*/ 107 h 112"/>
                <a:gd name="T4" fmla="*/ 10 w 18"/>
                <a:gd name="T5" fmla="*/ 81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1 h 112"/>
                <a:gd name="T20" fmla="*/ 9 w 18"/>
                <a:gd name="T21" fmla="*/ 109 h 112"/>
                <a:gd name="T22" fmla="*/ 9 w 18"/>
                <a:gd name="T23" fmla="*/ 109 h 112"/>
                <a:gd name="T24" fmla="*/ 15 w 18"/>
                <a:gd name="T25" fmla="*/ 107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9 w 16"/>
                <a:gd name="T1" fmla="*/ 29 h 32"/>
                <a:gd name="T2" fmla="*/ 19 w 16"/>
                <a:gd name="T3" fmla="*/ 29 h 32"/>
                <a:gd name="T4" fmla="*/ 1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1 w 16"/>
                <a:gd name="T11" fmla="*/ 18 h 32"/>
                <a:gd name="T12" fmla="*/ 16 w 16"/>
                <a:gd name="T13" fmla="*/ 32 h 32"/>
                <a:gd name="T14" fmla="*/ 16 w 16"/>
                <a:gd name="T15" fmla="*/ 32 h 32"/>
                <a:gd name="T16" fmla="*/ 19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0 h 7"/>
                <a:gd name="T4" fmla="*/ 123 w 123"/>
                <a:gd name="T5" fmla="*/ 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1 w 13"/>
                <a:gd name="T1" fmla="*/ 0 h 16"/>
                <a:gd name="T2" fmla="*/ 11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3 h 16"/>
                <a:gd name="T10" fmla="*/ 5 w 13"/>
                <a:gd name="T11" fmla="*/ 9 h 16"/>
                <a:gd name="T12" fmla="*/ 16 w 13"/>
                <a:gd name="T13" fmla="*/ 5 h 16"/>
                <a:gd name="T14" fmla="*/ 16 w 13"/>
                <a:gd name="T15" fmla="*/ 5 h 16"/>
                <a:gd name="T16" fmla="*/ 11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6 h 41"/>
                <a:gd name="T6" fmla="*/ 0 w 23"/>
                <a:gd name="T7" fmla="*/ 39 h 41"/>
                <a:gd name="T8" fmla="*/ 5 w 23"/>
                <a:gd name="T9" fmla="*/ 44 h 41"/>
                <a:gd name="T10" fmla="*/ 13 w 23"/>
                <a:gd name="T11" fmla="*/ 28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4 h 39"/>
                <a:gd name="T8" fmla="*/ 5 w 16"/>
                <a:gd name="T9" fmla="*/ 30 h 39"/>
                <a:gd name="T10" fmla="*/ 0 w 16"/>
                <a:gd name="T11" fmla="*/ 41 h 39"/>
                <a:gd name="T12" fmla="*/ 6 w 16"/>
                <a:gd name="T13" fmla="*/ 42 h 39"/>
                <a:gd name="T14" fmla="*/ 10 w 16"/>
                <a:gd name="T15" fmla="*/ 32 h 39"/>
                <a:gd name="T16" fmla="*/ 11 w 16"/>
                <a:gd name="T17" fmla="*/ 26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1 w 13"/>
                <a:gd name="T1" fmla="*/ 0 h 58"/>
                <a:gd name="T2" fmla="*/ 11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7 h 58"/>
                <a:gd name="T10" fmla="*/ 0 w 13"/>
                <a:gd name="T11" fmla="*/ 55 h 58"/>
                <a:gd name="T12" fmla="*/ 5 w 13"/>
                <a:gd name="T13" fmla="*/ 55 h 58"/>
                <a:gd name="T14" fmla="*/ 11 w 13"/>
                <a:gd name="T15" fmla="*/ 38 h 58"/>
                <a:gd name="T16" fmla="*/ 13 w 13"/>
                <a:gd name="T17" fmla="*/ 27 h 58"/>
                <a:gd name="T18" fmla="*/ 15 w 13"/>
                <a:gd name="T19" fmla="*/ 14 h 58"/>
                <a:gd name="T20" fmla="*/ 16 w 13"/>
                <a:gd name="T21" fmla="*/ 0 h 58"/>
                <a:gd name="T22" fmla="*/ 16 w 13"/>
                <a:gd name="T23" fmla="*/ 0 h 58"/>
                <a:gd name="T24" fmla="*/ 11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6 w 6"/>
                <a:gd name="T5" fmla="*/ 7 h 16"/>
                <a:gd name="T6" fmla="*/ 1 w 6"/>
                <a:gd name="T7" fmla="*/ 5 h 16"/>
                <a:gd name="T8" fmla="*/ 1 w 6"/>
                <a:gd name="T9" fmla="*/ 12 h 16"/>
                <a:gd name="T10" fmla="*/ 1 w 6"/>
                <a:gd name="T11" fmla="*/ 19 h 16"/>
                <a:gd name="T12" fmla="*/ 9 w 6"/>
                <a:gd name="T13" fmla="*/ 17 h 16"/>
                <a:gd name="T14" fmla="*/ 9 w 6"/>
                <a:gd name="T15" fmla="*/ 12 h 16"/>
                <a:gd name="T16" fmla="*/ 9 w 6"/>
                <a:gd name="T17" fmla="*/ 7 h 16"/>
                <a:gd name="T18" fmla="*/ 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20 w 30"/>
                <a:gd name="T7" fmla="*/ 7 h 9"/>
                <a:gd name="T8" fmla="*/ 23 w 30"/>
                <a:gd name="T9" fmla="*/ 9 h 9"/>
                <a:gd name="T10" fmla="*/ 27 w 30"/>
                <a:gd name="T11" fmla="*/ 9 h 9"/>
                <a:gd name="T12" fmla="*/ 27 w 30"/>
                <a:gd name="T13" fmla="*/ 2 h 9"/>
                <a:gd name="T14" fmla="*/ 23 w 30"/>
                <a:gd name="T15" fmla="*/ 2 h 9"/>
                <a:gd name="T16" fmla="*/ 20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9 h 16"/>
                <a:gd name="T2" fmla="*/ 1 w 65"/>
                <a:gd name="T3" fmla="*/ 19 h 16"/>
                <a:gd name="T4" fmla="*/ 16 w 65"/>
                <a:gd name="T5" fmla="*/ 14 h 16"/>
                <a:gd name="T6" fmla="*/ 29 w 65"/>
                <a:gd name="T7" fmla="*/ 12 h 16"/>
                <a:gd name="T8" fmla="*/ 49 w 65"/>
                <a:gd name="T9" fmla="*/ 12 h 16"/>
                <a:gd name="T10" fmla="*/ 68 w 65"/>
                <a:gd name="T11" fmla="*/ 7 h 16"/>
                <a:gd name="T12" fmla="*/ 68 w 65"/>
                <a:gd name="T13" fmla="*/ 0 h 16"/>
                <a:gd name="T14" fmla="*/ 49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2 h 16"/>
                <a:gd name="T22" fmla="*/ 0 w 65"/>
                <a:gd name="T23" fmla="*/ 12 h 16"/>
                <a:gd name="T24" fmla="*/ 1 w 65"/>
                <a:gd name="T25" fmla="*/ 19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5 h 22"/>
                <a:gd name="T2" fmla="*/ 1 w 42"/>
                <a:gd name="T3" fmla="*/ 25 h 22"/>
                <a:gd name="T4" fmla="*/ 9 w 42"/>
                <a:gd name="T5" fmla="*/ 21 h 22"/>
                <a:gd name="T6" fmla="*/ 18 w 42"/>
                <a:gd name="T7" fmla="*/ 17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6 h 22"/>
                <a:gd name="T20" fmla="*/ 0 w 42"/>
                <a:gd name="T21" fmla="*/ 21 h 22"/>
                <a:gd name="T22" fmla="*/ 0 w 42"/>
                <a:gd name="T23" fmla="*/ 21 h 22"/>
                <a:gd name="T24" fmla="*/ 1 w 42"/>
                <a:gd name="T25" fmla="*/ 2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8 h 14"/>
                <a:gd name="T2" fmla="*/ 0 w 21"/>
                <a:gd name="T3" fmla="*/ 8 h 14"/>
                <a:gd name="T4" fmla="*/ 3 w 21"/>
                <a:gd name="T5" fmla="*/ 11 h 14"/>
                <a:gd name="T6" fmla="*/ 10 w 21"/>
                <a:gd name="T7" fmla="*/ 8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8 h 14"/>
                <a:gd name="T22" fmla="*/ 3 w 21"/>
                <a:gd name="T23" fmla="*/ 8 h 14"/>
                <a:gd name="T24" fmla="*/ 0 w 21"/>
                <a:gd name="T25" fmla="*/ 8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3 w 20"/>
                <a:gd name="T1" fmla="*/ 14 h 18"/>
                <a:gd name="T2" fmla="*/ 23 w 20"/>
                <a:gd name="T3" fmla="*/ 14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3 w 20"/>
                <a:gd name="T13" fmla="*/ 21 h 18"/>
                <a:gd name="T14" fmla="*/ 23 w 20"/>
                <a:gd name="T15" fmla="*/ 21 h 18"/>
                <a:gd name="T16" fmla="*/ 23 w 20"/>
                <a:gd name="T17" fmla="*/ 14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3 w 30"/>
                <a:gd name="T1" fmla="*/ 8 h 13"/>
                <a:gd name="T2" fmla="*/ 33 w 30"/>
                <a:gd name="T3" fmla="*/ 8 h 13"/>
                <a:gd name="T4" fmla="*/ 18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1 w 30"/>
                <a:gd name="T13" fmla="*/ 13 h 13"/>
                <a:gd name="T14" fmla="*/ 31 w 30"/>
                <a:gd name="T15" fmla="*/ 13 h 13"/>
                <a:gd name="T16" fmla="*/ 33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8 w 41"/>
                <a:gd name="T1" fmla="*/ 1 h 9"/>
                <a:gd name="T2" fmla="*/ 38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6 h 9"/>
                <a:gd name="T12" fmla="*/ 38 w 41"/>
                <a:gd name="T13" fmla="*/ 6 h 9"/>
                <a:gd name="T14" fmla="*/ 38 w 41"/>
                <a:gd name="T15" fmla="*/ 6 h 9"/>
                <a:gd name="T16" fmla="*/ 38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9 w 39"/>
                <a:gd name="T1" fmla="*/ 0 h 13"/>
                <a:gd name="T2" fmla="*/ 39 w 39"/>
                <a:gd name="T3" fmla="*/ 0 h 13"/>
                <a:gd name="T4" fmla="*/ 31 w 39"/>
                <a:gd name="T5" fmla="*/ 5 h 13"/>
                <a:gd name="T6" fmla="*/ 23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3 w 39"/>
                <a:gd name="T17" fmla="*/ 13 h 13"/>
                <a:gd name="T18" fmla="*/ 32 w 39"/>
                <a:gd name="T19" fmla="*/ 11 h 13"/>
                <a:gd name="T20" fmla="*/ 42 w 39"/>
                <a:gd name="T21" fmla="*/ 5 h 13"/>
                <a:gd name="T22" fmla="*/ 42 w 39"/>
                <a:gd name="T23" fmla="*/ 5 h 13"/>
                <a:gd name="T24" fmla="*/ 39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9 h 20"/>
                <a:gd name="T6" fmla="*/ 3 w 10"/>
                <a:gd name="T7" fmla="*/ 23 h 20"/>
                <a:gd name="T8" fmla="*/ 8 w 10"/>
                <a:gd name="T9" fmla="*/ 21 h 20"/>
                <a:gd name="T10" fmla="*/ 8 w 10"/>
                <a:gd name="T11" fmla="*/ 1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8 h 20"/>
                <a:gd name="T38" fmla="*/ 3 w 10"/>
                <a:gd name="T39" fmla="*/ 19 h 20"/>
                <a:gd name="T40" fmla="*/ 7 w 10"/>
                <a:gd name="T41" fmla="*/ 21 h 20"/>
                <a:gd name="T42" fmla="*/ 7 w 10"/>
                <a:gd name="T43" fmla="*/ 1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2 h 63"/>
                <a:gd name="T10" fmla="*/ 11 w 13"/>
                <a:gd name="T11" fmla="*/ 66 h 63"/>
                <a:gd name="T12" fmla="*/ 16 w 13"/>
                <a:gd name="T13" fmla="*/ 66 h 63"/>
                <a:gd name="T14" fmla="*/ 15 w 13"/>
                <a:gd name="T15" fmla="*/ 41 h 63"/>
                <a:gd name="T16" fmla="*/ 11 w 13"/>
                <a:gd name="T17" fmla="*/ 25 h 63"/>
                <a:gd name="T18" fmla="*/ 10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2 h 49"/>
                <a:gd name="T8" fmla="*/ 9 w 18"/>
                <a:gd name="T9" fmla="*/ 33 h 49"/>
                <a:gd name="T10" fmla="*/ 10 w 18"/>
                <a:gd name="T11" fmla="*/ 43 h 49"/>
                <a:gd name="T12" fmla="*/ 15 w 18"/>
                <a:gd name="T13" fmla="*/ 43 h 49"/>
                <a:gd name="T14" fmla="*/ 13 w 18"/>
                <a:gd name="T15" fmla="*/ 31 h 49"/>
                <a:gd name="T16" fmla="*/ 10 w 18"/>
                <a:gd name="T17" fmla="*/ 20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0 w 25"/>
                <a:gd name="T9" fmla="*/ 29 h 38"/>
                <a:gd name="T10" fmla="*/ 23 w 25"/>
                <a:gd name="T11" fmla="*/ 38 h 38"/>
                <a:gd name="T12" fmla="*/ 28 w 25"/>
                <a:gd name="T13" fmla="*/ 36 h 38"/>
                <a:gd name="T14" fmla="*/ 23 w 25"/>
                <a:gd name="T15" fmla="*/ 25 h 38"/>
                <a:gd name="T16" fmla="*/ 17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1"/>
            <a:ext cx="101951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9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9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75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55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>
    <p:zoom/>
  </p:transition>
  <p:txStyles>
    <p:titleStyle>
      <a:lvl1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342900"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</a:defRPr>
      </a:lvl6pPr>
      <a:lvl7pPr marL="685800"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</a:defRPr>
      </a:lvl7pPr>
      <a:lvl8pPr marL="1028700"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</a:defRPr>
      </a:lvl8pPr>
      <a:lvl9pPr marL="1371600" algn="ctr" defTabSz="717947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itchFamily="-65" charset="0"/>
        </a:defRPr>
      </a:lvl9pPr>
    </p:titleStyle>
    <p:bodyStyle>
      <a:lvl1pPr marL="269081" indent="-269081" algn="l" defTabSz="717947" rtl="0" eaLnBrk="0" fontAlgn="base" hangingPunct="0">
        <a:spcBef>
          <a:spcPct val="20000"/>
        </a:spcBef>
        <a:spcAft>
          <a:spcPct val="0"/>
        </a:spcAft>
        <a:buChar char="•"/>
        <a:defRPr sz="255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83406" indent="-223838" algn="l" defTabSz="717947" rtl="0" eaLnBrk="0" fontAlgn="base" hangingPunct="0">
        <a:spcBef>
          <a:spcPct val="20000"/>
        </a:spcBef>
        <a:spcAft>
          <a:spcPct val="0"/>
        </a:spcAft>
        <a:buChar char="–"/>
        <a:defRPr sz="2175">
          <a:solidFill>
            <a:schemeClr val="tx1"/>
          </a:solidFill>
          <a:latin typeface="+mn-lt"/>
          <a:ea typeface="ＭＳ Ｐゴシック" pitchFamily="-65" charset="-128"/>
        </a:defRPr>
      </a:lvl2pPr>
      <a:lvl3pPr marL="897731" indent="-179785" algn="l" defTabSz="717947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  <a:ea typeface="ＭＳ Ｐゴシック" pitchFamily="-65" charset="-128"/>
        </a:defRPr>
      </a:lvl3pPr>
      <a:lvl4pPr marL="1257300" indent="-179785" algn="l" defTabSz="717947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ea typeface="ＭＳ Ｐゴシック" pitchFamily="-65" charset="-128"/>
        </a:defRPr>
      </a:lvl4pPr>
      <a:lvl5pPr marL="16168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5pPr>
      <a:lvl6pPr marL="19597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6pPr>
      <a:lvl7pPr marL="23026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7pPr>
      <a:lvl8pPr marL="26455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8pPr>
      <a:lvl9pPr marL="2988469" indent="-179785" algn="l" defTabSz="717947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8725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09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4105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6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7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8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9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0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1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2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3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4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5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6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7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8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9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0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1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2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3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4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5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6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7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8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9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0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1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2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3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4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5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6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7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8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9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0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1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2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3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4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5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6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7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8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9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0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1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2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3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4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5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6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7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8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9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0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1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2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3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4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5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6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7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8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9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0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1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2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3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4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5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6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7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8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9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80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10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4101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4103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4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47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04" tIns="47851" rIns="95704" bIns="4785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grpSp>
        <p:nvGrpSpPr>
          <p:cNvPr id="1433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4345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3 h 614"/>
                <a:gd name="T14" fmla="*/ 459 w 478"/>
                <a:gd name="T15" fmla="*/ 182 h 614"/>
                <a:gd name="T16" fmla="*/ 452 w 478"/>
                <a:gd name="T17" fmla="*/ 214 h 614"/>
                <a:gd name="T18" fmla="*/ 439 w 478"/>
                <a:gd name="T19" fmla="*/ 256 h 614"/>
                <a:gd name="T20" fmla="*/ 403 w 478"/>
                <a:gd name="T21" fmla="*/ 351 h 614"/>
                <a:gd name="T22" fmla="*/ 354 w 478"/>
                <a:gd name="T23" fmla="*/ 437 h 614"/>
                <a:gd name="T24" fmla="*/ 321 w 478"/>
                <a:gd name="T25" fmla="*/ 463 h 614"/>
                <a:gd name="T26" fmla="*/ 287 w 478"/>
                <a:gd name="T27" fmla="*/ 506 h 614"/>
                <a:gd name="T28" fmla="*/ 257 w 478"/>
                <a:gd name="T29" fmla="*/ 541 h 614"/>
                <a:gd name="T30" fmla="*/ 247 w 478"/>
                <a:gd name="T31" fmla="*/ 552 h 614"/>
                <a:gd name="T32" fmla="*/ 246 w 478"/>
                <a:gd name="T33" fmla="*/ 552 h 614"/>
                <a:gd name="T34" fmla="*/ 236 w 478"/>
                <a:gd name="T35" fmla="*/ 542 h 614"/>
                <a:gd name="T36" fmla="*/ 216 w 478"/>
                <a:gd name="T37" fmla="*/ 524 h 614"/>
                <a:gd name="T38" fmla="*/ 206 w 478"/>
                <a:gd name="T39" fmla="*/ 515 h 614"/>
                <a:gd name="T40" fmla="*/ 195 w 478"/>
                <a:gd name="T41" fmla="*/ 503 h 614"/>
                <a:gd name="T42" fmla="*/ 180 w 478"/>
                <a:gd name="T43" fmla="*/ 485 h 614"/>
                <a:gd name="T44" fmla="*/ 159 w 478"/>
                <a:gd name="T45" fmla="*/ 456 h 614"/>
                <a:gd name="T46" fmla="*/ 144 w 478"/>
                <a:gd name="T47" fmla="*/ 444 h 614"/>
                <a:gd name="T48" fmla="*/ 129 w 478"/>
                <a:gd name="T49" fmla="*/ 432 h 614"/>
                <a:gd name="T50" fmla="*/ 105 w 478"/>
                <a:gd name="T51" fmla="*/ 400 h 614"/>
                <a:gd name="T52" fmla="*/ 80 w 478"/>
                <a:gd name="T53" fmla="*/ 368 h 614"/>
                <a:gd name="T54" fmla="*/ 64 w 478"/>
                <a:gd name="T55" fmla="*/ 335 h 614"/>
                <a:gd name="T56" fmla="*/ 54 w 478"/>
                <a:gd name="T57" fmla="*/ 306 h 614"/>
                <a:gd name="T58" fmla="*/ 42 w 478"/>
                <a:gd name="T59" fmla="*/ 272 h 614"/>
                <a:gd name="T60" fmla="*/ 32 w 478"/>
                <a:gd name="T61" fmla="*/ 243 h 614"/>
                <a:gd name="T62" fmla="*/ 23 w 478"/>
                <a:gd name="T63" fmla="*/ 207 h 614"/>
                <a:gd name="T64" fmla="*/ 14 w 478"/>
                <a:gd name="T65" fmla="*/ 169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46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53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321 h 8"/>
                <a:gd name="T8" fmla="*/ 478 w 480"/>
                <a:gd name="T9" fmla="*/ 321 h 8"/>
                <a:gd name="T10" fmla="*/ 480 w 480"/>
                <a:gd name="T11" fmla="*/ 25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47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48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57 h 126"/>
                <a:gd name="T2" fmla="*/ 5 w 15"/>
                <a:gd name="T3" fmla="*/ 157 h 126"/>
                <a:gd name="T4" fmla="*/ 85 w 15"/>
                <a:gd name="T5" fmla="*/ 117 h 126"/>
                <a:gd name="T6" fmla="*/ 91 w 15"/>
                <a:gd name="T7" fmla="*/ 48 h 126"/>
                <a:gd name="T8" fmla="*/ 103 w 15"/>
                <a:gd name="T9" fmla="*/ 18 h 126"/>
                <a:gd name="T10" fmla="*/ 103 w 15"/>
                <a:gd name="T11" fmla="*/ 1 h 126"/>
                <a:gd name="T12" fmla="*/ 75 w 15"/>
                <a:gd name="T13" fmla="*/ 0 h 126"/>
                <a:gd name="T14" fmla="*/ 75 w 15"/>
                <a:gd name="T15" fmla="*/ 18 h 126"/>
                <a:gd name="T16" fmla="*/ 70 w 15"/>
                <a:gd name="T17" fmla="*/ 48 h 126"/>
                <a:gd name="T18" fmla="*/ 5 w 15"/>
                <a:gd name="T19" fmla="*/ 115 h 126"/>
                <a:gd name="T20" fmla="*/ 0 w 15"/>
                <a:gd name="T21" fmla="*/ 157 h 126"/>
                <a:gd name="T22" fmla="*/ 0 w 15"/>
                <a:gd name="T23" fmla="*/ 157 h 126"/>
                <a:gd name="T24" fmla="*/ 5 w 15"/>
                <a:gd name="T25" fmla="*/ 157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49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08 h 139"/>
                <a:gd name="T2" fmla="*/ 6 w 34"/>
                <a:gd name="T3" fmla="*/ 108 h 139"/>
                <a:gd name="T4" fmla="*/ 49 w 34"/>
                <a:gd name="T5" fmla="*/ 69 h 139"/>
                <a:gd name="T6" fmla="*/ 58 w 34"/>
                <a:gd name="T7" fmla="*/ 67 h 139"/>
                <a:gd name="T8" fmla="*/ 68 w 34"/>
                <a:gd name="T9" fmla="*/ 36 h 139"/>
                <a:gd name="T10" fmla="*/ 78 w 34"/>
                <a:gd name="T11" fmla="*/ 0 h 139"/>
                <a:gd name="T12" fmla="*/ 68 w 34"/>
                <a:gd name="T13" fmla="*/ 0 h 139"/>
                <a:gd name="T14" fmla="*/ 58 w 34"/>
                <a:gd name="T15" fmla="*/ 34 h 139"/>
                <a:gd name="T16" fmla="*/ 50 w 34"/>
                <a:gd name="T17" fmla="*/ 65 h 139"/>
                <a:gd name="T18" fmla="*/ 13 w 34"/>
                <a:gd name="T19" fmla="*/ 69 h 139"/>
                <a:gd name="T20" fmla="*/ 0 w 34"/>
                <a:gd name="T21" fmla="*/ 108 h 139"/>
                <a:gd name="T22" fmla="*/ 0 w 34"/>
                <a:gd name="T23" fmla="*/ 108 h 139"/>
                <a:gd name="T24" fmla="*/ 6 w 34"/>
                <a:gd name="T25" fmla="*/ 108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0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1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2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22 w 44"/>
                <a:gd name="T7" fmla="*/ 43 h 43"/>
                <a:gd name="T8" fmla="*/ 22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3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76 h 90"/>
                <a:gd name="T8" fmla="*/ 35 w 66"/>
                <a:gd name="T9" fmla="*/ 92 h 90"/>
                <a:gd name="T10" fmla="*/ 45 w 66"/>
                <a:gd name="T11" fmla="*/ 101 h 90"/>
                <a:gd name="T12" fmla="*/ 54 w 66"/>
                <a:gd name="T13" fmla="*/ 114 h 90"/>
                <a:gd name="T14" fmla="*/ 61 w 66"/>
                <a:gd name="T15" fmla="*/ 121 h 90"/>
                <a:gd name="T16" fmla="*/ 66 w 66"/>
                <a:gd name="T17" fmla="*/ 116 h 90"/>
                <a:gd name="T18" fmla="*/ 59 w 66"/>
                <a:gd name="T19" fmla="*/ 109 h 90"/>
                <a:gd name="T20" fmla="*/ 48 w 66"/>
                <a:gd name="T21" fmla="*/ 96 h 90"/>
                <a:gd name="T22" fmla="*/ 40 w 66"/>
                <a:gd name="T23" fmla="*/ 87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4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88 w 103"/>
                <a:gd name="T13" fmla="*/ 114 h 174"/>
                <a:gd name="T14" fmla="*/ 101 w 103"/>
                <a:gd name="T15" fmla="*/ 130 h 174"/>
                <a:gd name="T16" fmla="*/ 113 w 103"/>
                <a:gd name="T17" fmla="*/ 150 h 174"/>
                <a:gd name="T18" fmla="*/ 129 w 103"/>
                <a:gd name="T19" fmla="*/ 174 h 174"/>
                <a:gd name="T20" fmla="*/ 134 w 103"/>
                <a:gd name="T21" fmla="*/ 170 h 174"/>
                <a:gd name="T22" fmla="*/ 119 w 103"/>
                <a:gd name="T23" fmla="*/ 147 h 174"/>
                <a:gd name="T24" fmla="*/ 105 w 103"/>
                <a:gd name="T25" fmla="*/ 127 h 174"/>
                <a:gd name="T26" fmla="*/ 93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5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90 h 181"/>
                <a:gd name="T10" fmla="*/ 44 w 50"/>
                <a:gd name="T11" fmla="*/ 150 h 181"/>
                <a:gd name="T12" fmla="*/ 50 w 50"/>
                <a:gd name="T13" fmla="*/ 146 h 181"/>
                <a:gd name="T14" fmla="*/ 31 w 50"/>
                <a:gd name="T15" fmla="*/ 90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6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34 h 148"/>
                <a:gd name="T10" fmla="*/ 4 w 12"/>
                <a:gd name="T11" fmla="*/ 179 h 148"/>
                <a:gd name="T12" fmla="*/ 12 w 12"/>
                <a:gd name="T13" fmla="*/ 179 h 148"/>
                <a:gd name="T14" fmla="*/ 7 w 12"/>
                <a:gd name="T15" fmla="*/ 134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7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77 h 655"/>
                <a:gd name="T26" fmla="*/ 421 w 514"/>
                <a:gd name="T27" fmla="*/ 424 h 655"/>
                <a:gd name="T28" fmla="*/ 396 w 514"/>
                <a:gd name="T29" fmla="*/ 473 h 655"/>
                <a:gd name="T30" fmla="*/ 359 w 514"/>
                <a:gd name="T31" fmla="*/ 525 h 655"/>
                <a:gd name="T32" fmla="*/ 316 w 514"/>
                <a:gd name="T33" fmla="*/ 574 h 655"/>
                <a:gd name="T34" fmla="*/ 280 w 514"/>
                <a:gd name="T35" fmla="*/ 610 h 655"/>
                <a:gd name="T36" fmla="*/ 269 w 514"/>
                <a:gd name="T37" fmla="*/ 621 h 655"/>
                <a:gd name="T38" fmla="*/ 265 w 514"/>
                <a:gd name="T39" fmla="*/ 624 h 655"/>
                <a:gd name="T40" fmla="*/ 259 w 514"/>
                <a:gd name="T41" fmla="*/ 619 h 655"/>
                <a:gd name="T42" fmla="*/ 247 w 514"/>
                <a:gd name="T43" fmla="*/ 610 h 655"/>
                <a:gd name="T44" fmla="*/ 226 w 514"/>
                <a:gd name="T45" fmla="*/ 594 h 655"/>
                <a:gd name="T46" fmla="*/ 218 w 514"/>
                <a:gd name="T47" fmla="*/ 585 h 655"/>
                <a:gd name="T48" fmla="*/ 206 w 514"/>
                <a:gd name="T49" fmla="*/ 569 h 655"/>
                <a:gd name="T50" fmla="*/ 185 w 514"/>
                <a:gd name="T51" fmla="*/ 545 h 655"/>
                <a:gd name="T52" fmla="*/ 160 w 514"/>
                <a:gd name="T53" fmla="*/ 507 h 655"/>
                <a:gd name="T54" fmla="*/ 116 w 514"/>
                <a:gd name="T55" fmla="*/ 431 h 655"/>
                <a:gd name="T56" fmla="*/ 82 w 514"/>
                <a:gd name="T57" fmla="*/ 359 h 655"/>
                <a:gd name="T58" fmla="*/ 65 w 514"/>
                <a:gd name="T59" fmla="*/ 327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8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44 h 175"/>
                <a:gd name="T6" fmla="*/ 15 w 184"/>
                <a:gd name="T7" fmla="*/ 144 h 175"/>
                <a:gd name="T8" fmla="*/ 15 w 184"/>
                <a:gd name="T9" fmla="*/ 144 h 175"/>
                <a:gd name="T10" fmla="*/ 17 w 184"/>
                <a:gd name="T11" fmla="*/ 144 h 175"/>
                <a:gd name="T12" fmla="*/ 18 w 184"/>
                <a:gd name="T13" fmla="*/ 141 h 175"/>
                <a:gd name="T14" fmla="*/ 17 w 184"/>
                <a:gd name="T15" fmla="*/ 137 h 175"/>
                <a:gd name="T16" fmla="*/ 15 w 184"/>
                <a:gd name="T17" fmla="*/ 130 h 175"/>
                <a:gd name="T18" fmla="*/ 15 w 184"/>
                <a:gd name="T19" fmla="*/ 126 h 175"/>
                <a:gd name="T20" fmla="*/ 15 w 184"/>
                <a:gd name="T21" fmla="*/ 123 h 175"/>
                <a:gd name="T22" fmla="*/ 15 w 184"/>
                <a:gd name="T23" fmla="*/ 117 h 175"/>
                <a:gd name="T24" fmla="*/ 13 w 184"/>
                <a:gd name="T25" fmla="*/ 108 h 175"/>
                <a:gd name="T26" fmla="*/ 12 w 184"/>
                <a:gd name="T27" fmla="*/ 101 h 175"/>
                <a:gd name="T28" fmla="*/ 10 w 184"/>
                <a:gd name="T29" fmla="*/ 92 h 175"/>
                <a:gd name="T30" fmla="*/ 8 w 184"/>
                <a:gd name="T31" fmla="*/ 87 h 175"/>
                <a:gd name="T32" fmla="*/ 8 w 184"/>
                <a:gd name="T33" fmla="*/ 87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59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61 w 58"/>
                <a:gd name="T15" fmla="*/ 6 h 89"/>
                <a:gd name="T16" fmla="*/ 64 w 58"/>
                <a:gd name="T17" fmla="*/ 4 h 89"/>
                <a:gd name="T18" fmla="*/ 71 w 58"/>
                <a:gd name="T19" fmla="*/ 2 h 89"/>
                <a:gd name="T20" fmla="*/ 72 w 58"/>
                <a:gd name="T21" fmla="*/ 4 h 89"/>
                <a:gd name="T22" fmla="*/ 72 w 58"/>
                <a:gd name="T23" fmla="*/ 7 h 89"/>
                <a:gd name="T24" fmla="*/ 72 w 58"/>
                <a:gd name="T25" fmla="*/ 9 h 89"/>
                <a:gd name="T26" fmla="*/ 74 w 58"/>
                <a:gd name="T27" fmla="*/ 27 h 89"/>
                <a:gd name="T28" fmla="*/ 69 w 58"/>
                <a:gd name="T29" fmla="*/ 33 h 89"/>
                <a:gd name="T30" fmla="*/ 64 w 58"/>
                <a:gd name="T31" fmla="*/ 34 h 89"/>
                <a:gd name="T32" fmla="*/ 64 w 58"/>
                <a:gd name="T33" fmla="*/ 42 h 89"/>
                <a:gd name="T34" fmla="*/ 67 w 58"/>
                <a:gd name="T35" fmla="*/ 45 h 89"/>
                <a:gd name="T36" fmla="*/ 69 w 58"/>
                <a:gd name="T37" fmla="*/ 54 h 89"/>
                <a:gd name="T38" fmla="*/ 72 w 58"/>
                <a:gd name="T39" fmla="*/ 33 h 89"/>
                <a:gd name="T40" fmla="*/ 74 w 58"/>
                <a:gd name="T41" fmla="*/ 31 h 89"/>
                <a:gd name="T42" fmla="*/ 77 w 58"/>
                <a:gd name="T43" fmla="*/ 31 h 89"/>
                <a:gd name="T44" fmla="*/ 82 w 58"/>
                <a:gd name="T45" fmla="*/ 31 h 89"/>
                <a:gd name="T46" fmla="*/ 91 w 58"/>
                <a:gd name="T47" fmla="*/ 38 h 89"/>
                <a:gd name="T48" fmla="*/ 82 w 58"/>
                <a:gd name="T49" fmla="*/ 40 h 89"/>
                <a:gd name="T50" fmla="*/ 77 w 58"/>
                <a:gd name="T51" fmla="*/ 34 h 89"/>
                <a:gd name="T52" fmla="*/ 74 w 58"/>
                <a:gd name="T53" fmla="*/ 34 h 89"/>
                <a:gd name="T54" fmla="*/ 72 w 58"/>
                <a:gd name="T55" fmla="*/ 36 h 89"/>
                <a:gd name="T56" fmla="*/ 74 w 58"/>
                <a:gd name="T57" fmla="*/ 40 h 89"/>
                <a:gd name="T58" fmla="*/ 74 w 58"/>
                <a:gd name="T59" fmla="*/ 51 h 89"/>
                <a:gd name="T60" fmla="*/ 67 w 58"/>
                <a:gd name="T61" fmla="*/ 62 h 89"/>
                <a:gd name="T62" fmla="*/ 71 w 58"/>
                <a:gd name="T63" fmla="*/ 81 h 89"/>
                <a:gd name="T64" fmla="*/ 64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61 w 58"/>
                <a:gd name="T71" fmla="*/ 76 h 89"/>
                <a:gd name="T72" fmla="*/ 61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0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8 w 56"/>
                <a:gd name="T21" fmla="*/ 4 h 89"/>
                <a:gd name="T22" fmla="*/ 28 w 56"/>
                <a:gd name="T23" fmla="*/ 7 h 89"/>
                <a:gd name="T24" fmla="*/ 28 w 56"/>
                <a:gd name="T25" fmla="*/ 11 h 89"/>
                <a:gd name="T26" fmla="*/ 28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8 w 56"/>
                <a:gd name="T39" fmla="*/ 33 h 89"/>
                <a:gd name="T40" fmla="*/ 28 w 56"/>
                <a:gd name="T41" fmla="*/ 31 h 89"/>
                <a:gd name="T42" fmla="*/ 28 w 56"/>
                <a:gd name="T43" fmla="*/ 31 h 89"/>
                <a:gd name="T44" fmla="*/ 28 w 56"/>
                <a:gd name="T45" fmla="*/ 33 h 89"/>
                <a:gd name="T46" fmla="*/ 28 w 56"/>
                <a:gd name="T47" fmla="*/ 38 h 89"/>
                <a:gd name="T48" fmla="*/ 28 w 56"/>
                <a:gd name="T49" fmla="*/ 40 h 89"/>
                <a:gd name="T50" fmla="*/ 28 w 56"/>
                <a:gd name="T51" fmla="*/ 34 h 89"/>
                <a:gd name="T52" fmla="*/ 28 w 56"/>
                <a:gd name="T53" fmla="*/ 34 h 89"/>
                <a:gd name="T54" fmla="*/ 28 w 56"/>
                <a:gd name="T55" fmla="*/ 36 h 89"/>
                <a:gd name="T56" fmla="*/ 28 w 56"/>
                <a:gd name="T57" fmla="*/ 42 h 89"/>
                <a:gd name="T58" fmla="*/ 28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1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59 w 56"/>
                <a:gd name="T15" fmla="*/ 6 h 87"/>
                <a:gd name="T16" fmla="*/ 61 w 56"/>
                <a:gd name="T17" fmla="*/ 4 h 87"/>
                <a:gd name="T18" fmla="*/ 69 w 56"/>
                <a:gd name="T19" fmla="*/ 0 h 87"/>
                <a:gd name="T20" fmla="*/ 70 w 56"/>
                <a:gd name="T21" fmla="*/ 4 h 87"/>
                <a:gd name="T22" fmla="*/ 70 w 56"/>
                <a:gd name="T23" fmla="*/ 8 h 87"/>
                <a:gd name="T24" fmla="*/ 74 w 56"/>
                <a:gd name="T25" fmla="*/ 9 h 87"/>
                <a:gd name="T26" fmla="*/ 72 w 56"/>
                <a:gd name="T27" fmla="*/ 27 h 87"/>
                <a:gd name="T28" fmla="*/ 67 w 56"/>
                <a:gd name="T29" fmla="*/ 33 h 87"/>
                <a:gd name="T30" fmla="*/ 64 w 56"/>
                <a:gd name="T31" fmla="*/ 35 h 87"/>
                <a:gd name="T32" fmla="*/ 64 w 56"/>
                <a:gd name="T33" fmla="*/ 44 h 87"/>
                <a:gd name="T34" fmla="*/ 67 w 56"/>
                <a:gd name="T35" fmla="*/ 45 h 87"/>
                <a:gd name="T36" fmla="*/ 69 w 56"/>
                <a:gd name="T37" fmla="*/ 56 h 87"/>
                <a:gd name="T38" fmla="*/ 70 w 56"/>
                <a:gd name="T39" fmla="*/ 33 h 87"/>
                <a:gd name="T40" fmla="*/ 74 w 56"/>
                <a:gd name="T41" fmla="*/ 29 h 87"/>
                <a:gd name="T42" fmla="*/ 77 w 56"/>
                <a:gd name="T43" fmla="*/ 29 h 87"/>
                <a:gd name="T44" fmla="*/ 84 w 56"/>
                <a:gd name="T45" fmla="*/ 33 h 87"/>
                <a:gd name="T46" fmla="*/ 90 w 56"/>
                <a:gd name="T47" fmla="*/ 38 h 87"/>
                <a:gd name="T48" fmla="*/ 79 w 56"/>
                <a:gd name="T49" fmla="*/ 38 h 87"/>
                <a:gd name="T50" fmla="*/ 77 w 56"/>
                <a:gd name="T51" fmla="*/ 35 h 87"/>
                <a:gd name="T52" fmla="*/ 74 w 56"/>
                <a:gd name="T53" fmla="*/ 35 h 87"/>
                <a:gd name="T54" fmla="*/ 72 w 56"/>
                <a:gd name="T55" fmla="*/ 36 h 87"/>
                <a:gd name="T56" fmla="*/ 72 w 56"/>
                <a:gd name="T57" fmla="*/ 40 h 87"/>
                <a:gd name="T58" fmla="*/ 74 w 56"/>
                <a:gd name="T59" fmla="*/ 51 h 87"/>
                <a:gd name="T60" fmla="*/ 66 w 56"/>
                <a:gd name="T61" fmla="*/ 62 h 87"/>
                <a:gd name="T62" fmla="*/ 69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61 w 56"/>
                <a:gd name="T71" fmla="*/ 76 h 87"/>
                <a:gd name="T72" fmla="*/ 59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2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30 h 124"/>
                <a:gd name="T2" fmla="*/ 72 w 146"/>
                <a:gd name="T3" fmla="*/ 0 h 124"/>
                <a:gd name="T4" fmla="*/ 115 w 146"/>
                <a:gd name="T5" fmla="*/ 130 h 124"/>
                <a:gd name="T6" fmla="*/ 115 w 146"/>
                <a:gd name="T7" fmla="*/ 153 h 124"/>
                <a:gd name="T8" fmla="*/ 72 w 146"/>
                <a:gd name="T9" fmla="*/ 30 h 124"/>
                <a:gd name="T10" fmla="*/ 2 w 146"/>
                <a:gd name="T11" fmla="*/ 155 h 124"/>
                <a:gd name="T12" fmla="*/ 0 w 146"/>
                <a:gd name="T13" fmla="*/ 13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3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40 h 171"/>
                <a:gd name="T2" fmla="*/ 5 w 5"/>
                <a:gd name="T3" fmla="*/ 138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38 h 171"/>
                <a:gd name="T10" fmla="*/ 3 w 5"/>
                <a:gd name="T11" fmla="*/ 140 h 171"/>
                <a:gd name="T12" fmla="*/ 3 w 5"/>
                <a:gd name="T13" fmla="*/ 140 h 171"/>
                <a:gd name="T14" fmla="*/ 5 w 5"/>
                <a:gd name="T15" fmla="*/ 140 h 171"/>
                <a:gd name="T16" fmla="*/ 5 w 5"/>
                <a:gd name="T17" fmla="*/ 138 h 171"/>
                <a:gd name="T18" fmla="*/ 3 w 5"/>
                <a:gd name="T19" fmla="*/ 140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4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0"/>
                <a:buChar char="è"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5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74 w 505"/>
                <a:gd name="T1" fmla="*/ 7 h 9"/>
                <a:gd name="T2" fmla="*/ 474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74 w 505"/>
                <a:gd name="T9" fmla="*/ 7 h 9"/>
                <a:gd name="T10" fmla="*/ 474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6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80 h 37"/>
                <a:gd name="T2" fmla="*/ 3 w 6"/>
                <a:gd name="T3" fmla="*/ 8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78 h 37"/>
                <a:gd name="T14" fmla="*/ 0 w 6"/>
                <a:gd name="T15" fmla="*/ 78 h 37"/>
                <a:gd name="T16" fmla="*/ 3 w 6"/>
                <a:gd name="T17" fmla="*/ 8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7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00 h 131"/>
                <a:gd name="T2" fmla="*/ 5 w 16"/>
                <a:gd name="T3" fmla="*/ 100 h 131"/>
                <a:gd name="T4" fmla="*/ 11 w 16"/>
                <a:gd name="T5" fmla="*/ 65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65 h 131"/>
                <a:gd name="T20" fmla="*/ 0 w 16"/>
                <a:gd name="T21" fmla="*/ 99 h 131"/>
                <a:gd name="T22" fmla="*/ 0 w 16"/>
                <a:gd name="T23" fmla="*/ 99 h 131"/>
                <a:gd name="T24" fmla="*/ 5 w 16"/>
                <a:gd name="T25" fmla="*/ 10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8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93 w 110"/>
                <a:gd name="T13" fmla="*/ 223 h 344"/>
                <a:gd name="T14" fmla="*/ 105 w 110"/>
                <a:gd name="T15" fmla="*/ 182 h 344"/>
                <a:gd name="T16" fmla="*/ 116 w 110"/>
                <a:gd name="T17" fmla="*/ 139 h 344"/>
                <a:gd name="T18" fmla="*/ 126 w 110"/>
                <a:gd name="T19" fmla="*/ 93 h 344"/>
                <a:gd name="T20" fmla="*/ 134 w 110"/>
                <a:gd name="T21" fmla="*/ 48 h 344"/>
                <a:gd name="T22" fmla="*/ 141 w 110"/>
                <a:gd name="T23" fmla="*/ 1 h 344"/>
                <a:gd name="T24" fmla="*/ 136 w 110"/>
                <a:gd name="T25" fmla="*/ 0 h 344"/>
                <a:gd name="T26" fmla="*/ 128 w 110"/>
                <a:gd name="T27" fmla="*/ 47 h 344"/>
                <a:gd name="T28" fmla="*/ 119 w 110"/>
                <a:gd name="T29" fmla="*/ 93 h 344"/>
                <a:gd name="T30" fmla="*/ 111 w 110"/>
                <a:gd name="T31" fmla="*/ 137 h 344"/>
                <a:gd name="T32" fmla="*/ 100 w 110"/>
                <a:gd name="T33" fmla="*/ 180 h 344"/>
                <a:gd name="T34" fmla="*/ 87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69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98 w 131"/>
                <a:gd name="T13" fmla="*/ 90 h 155"/>
                <a:gd name="T14" fmla="*/ 119 w 131"/>
                <a:gd name="T15" fmla="*/ 65 h 155"/>
                <a:gd name="T16" fmla="*/ 142 w 131"/>
                <a:gd name="T17" fmla="*/ 34 h 155"/>
                <a:gd name="T18" fmla="*/ 162 w 131"/>
                <a:gd name="T19" fmla="*/ 3 h 155"/>
                <a:gd name="T20" fmla="*/ 157 w 131"/>
                <a:gd name="T21" fmla="*/ 0 h 155"/>
                <a:gd name="T22" fmla="*/ 136 w 131"/>
                <a:gd name="T23" fmla="*/ 30 h 155"/>
                <a:gd name="T24" fmla="*/ 114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0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23 w 46"/>
                <a:gd name="T11" fmla="*/ 40 h 40"/>
                <a:gd name="T12" fmla="*/ 23 w 46"/>
                <a:gd name="T13" fmla="*/ 34 h 40"/>
                <a:gd name="T14" fmla="*/ 23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1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41 w 82"/>
                <a:gd name="T9" fmla="*/ 97 h 108"/>
                <a:gd name="T10" fmla="*/ 48 w 82"/>
                <a:gd name="T11" fmla="*/ 108 h 108"/>
                <a:gd name="T12" fmla="*/ 51 w 82"/>
                <a:gd name="T13" fmla="*/ 104 h 108"/>
                <a:gd name="T14" fmla="*/ 41 w 82"/>
                <a:gd name="T15" fmla="*/ 92 h 108"/>
                <a:gd name="T16" fmla="*/ 41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2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42 h 186"/>
                <a:gd name="T14" fmla="*/ 57 w 92"/>
                <a:gd name="T15" fmla="*/ 167 h 186"/>
                <a:gd name="T16" fmla="*/ 71 w 92"/>
                <a:gd name="T17" fmla="*/ 192 h 186"/>
                <a:gd name="T18" fmla="*/ 87 w 92"/>
                <a:gd name="T19" fmla="*/ 217 h 186"/>
                <a:gd name="T20" fmla="*/ 92 w 92"/>
                <a:gd name="T21" fmla="*/ 216 h 186"/>
                <a:gd name="T22" fmla="*/ 77 w 92"/>
                <a:gd name="T23" fmla="*/ 188 h 186"/>
                <a:gd name="T24" fmla="*/ 62 w 92"/>
                <a:gd name="T25" fmla="*/ 163 h 186"/>
                <a:gd name="T26" fmla="*/ 51 w 92"/>
                <a:gd name="T27" fmla="*/ 138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3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06 h 173"/>
                <a:gd name="T10" fmla="*/ 43 w 50"/>
                <a:gd name="T11" fmla="*/ 142 h 173"/>
                <a:gd name="T12" fmla="*/ 50 w 50"/>
                <a:gd name="T13" fmla="*/ 140 h 173"/>
                <a:gd name="T14" fmla="*/ 38 w 50"/>
                <a:gd name="T15" fmla="*/ 104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4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5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0"/>
                <a:buChar char="è"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6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72 w 352"/>
                <a:gd name="T1" fmla="*/ 1 h 456"/>
                <a:gd name="T2" fmla="*/ 260 w 352"/>
                <a:gd name="T3" fmla="*/ 14 h 456"/>
                <a:gd name="T4" fmla="*/ 247 w 352"/>
                <a:gd name="T5" fmla="*/ 41 h 456"/>
                <a:gd name="T6" fmla="*/ 236 w 352"/>
                <a:gd name="T7" fmla="*/ 90 h 456"/>
                <a:gd name="T8" fmla="*/ 229 w 352"/>
                <a:gd name="T9" fmla="*/ 149 h 456"/>
                <a:gd name="T10" fmla="*/ 226 w 352"/>
                <a:gd name="T11" fmla="*/ 193 h 456"/>
                <a:gd name="T12" fmla="*/ 229 w 352"/>
                <a:gd name="T13" fmla="*/ 211 h 456"/>
                <a:gd name="T14" fmla="*/ 236 w 352"/>
                <a:gd name="T15" fmla="*/ 211 h 456"/>
                <a:gd name="T16" fmla="*/ 252 w 352"/>
                <a:gd name="T17" fmla="*/ 211 h 456"/>
                <a:gd name="T18" fmla="*/ 280 w 352"/>
                <a:gd name="T19" fmla="*/ 211 h 456"/>
                <a:gd name="T20" fmla="*/ 318 w 352"/>
                <a:gd name="T21" fmla="*/ 205 h 456"/>
                <a:gd name="T22" fmla="*/ 350 w 352"/>
                <a:gd name="T23" fmla="*/ 196 h 456"/>
                <a:gd name="T24" fmla="*/ 367 w 352"/>
                <a:gd name="T25" fmla="*/ 186 h 456"/>
                <a:gd name="T26" fmla="*/ 383 w 352"/>
                <a:gd name="T27" fmla="*/ 166 h 456"/>
                <a:gd name="T28" fmla="*/ 372 w 352"/>
                <a:gd name="T29" fmla="*/ 250 h 456"/>
                <a:gd name="T30" fmla="*/ 350 w 352"/>
                <a:gd name="T31" fmla="*/ 239 h 456"/>
                <a:gd name="T32" fmla="*/ 322 w 352"/>
                <a:gd name="T33" fmla="*/ 230 h 456"/>
                <a:gd name="T34" fmla="*/ 293 w 352"/>
                <a:gd name="T35" fmla="*/ 228 h 456"/>
                <a:gd name="T36" fmla="*/ 268 w 352"/>
                <a:gd name="T37" fmla="*/ 228 h 456"/>
                <a:gd name="T38" fmla="*/ 241 w 352"/>
                <a:gd name="T39" fmla="*/ 228 h 456"/>
                <a:gd name="T40" fmla="*/ 236 w 352"/>
                <a:gd name="T41" fmla="*/ 228 h 456"/>
                <a:gd name="T42" fmla="*/ 226 w 352"/>
                <a:gd name="T43" fmla="*/ 228 h 456"/>
                <a:gd name="T44" fmla="*/ 226 w 352"/>
                <a:gd name="T45" fmla="*/ 239 h 456"/>
                <a:gd name="T46" fmla="*/ 226 w 352"/>
                <a:gd name="T47" fmla="*/ 259 h 456"/>
                <a:gd name="T48" fmla="*/ 231 w 352"/>
                <a:gd name="T49" fmla="*/ 321 h 456"/>
                <a:gd name="T50" fmla="*/ 241 w 352"/>
                <a:gd name="T51" fmla="*/ 378 h 456"/>
                <a:gd name="T52" fmla="*/ 249 w 352"/>
                <a:gd name="T53" fmla="*/ 402 h 456"/>
                <a:gd name="T54" fmla="*/ 265 w 352"/>
                <a:gd name="T55" fmla="*/ 423 h 456"/>
                <a:gd name="T56" fmla="*/ 116 w 352"/>
                <a:gd name="T57" fmla="*/ 423 h 456"/>
                <a:gd name="T58" fmla="*/ 124 w 352"/>
                <a:gd name="T59" fmla="*/ 409 h 456"/>
                <a:gd name="T60" fmla="*/ 139 w 352"/>
                <a:gd name="T61" fmla="*/ 377 h 456"/>
                <a:gd name="T62" fmla="*/ 144 w 352"/>
                <a:gd name="T63" fmla="*/ 362 h 456"/>
                <a:gd name="T64" fmla="*/ 149 w 352"/>
                <a:gd name="T65" fmla="*/ 348 h 456"/>
                <a:gd name="T66" fmla="*/ 152 w 352"/>
                <a:gd name="T67" fmla="*/ 322 h 456"/>
                <a:gd name="T68" fmla="*/ 159 w 352"/>
                <a:gd name="T69" fmla="*/ 281 h 456"/>
                <a:gd name="T70" fmla="*/ 160 w 352"/>
                <a:gd name="T71" fmla="*/ 239 h 456"/>
                <a:gd name="T72" fmla="*/ 159 w 352"/>
                <a:gd name="T73" fmla="*/ 228 h 456"/>
                <a:gd name="T74" fmla="*/ 154 w 352"/>
                <a:gd name="T75" fmla="*/ 228 h 456"/>
                <a:gd name="T76" fmla="*/ 149 w 352"/>
                <a:gd name="T77" fmla="*/ 228 h 456"/>
                <a:gd name="T78" fmla="*/ 134 w 352"/>
                <a:gd name="T79" fmla="*/ 228 h 456"/>
                <a:gd name="T80" fmla="*/ 105 w 352"/>
                <a:gd name="T81" fmla="*/ 228 h 456"/>
                <a:gd name="T82" fmla="*/ 75 w 352"/>
                <a:gd name="T83" fmla="*/ 228 h 456"/>
                <a:gd name="T84" fmla="*/ 44 w 352"/>
                <a:gd name="T85" fmla="*/ 234 h 456"/>
                <a:gd name="T86" fmla="*/ 19 w 352"/>
                <a:gd name="T87" fmla="*/ 245 h 456"/>
                <a:gd name="T88" fmla="*/ 1 w 352"/>
                <a:gd name="T89" fmla="*/ 254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7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8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79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53 w 20"/>
                <a:gd name="T7" fmla="*/ 20 h 45"/>
                <a:gd name="T8" fmla="*/ 68 w 20"/>
                <a:gd name="T9" fmla="*/ 13 h 45"/>
                <a:gd name="T10" fmla="*/ 87 w 20"/>
                <a:gd name="T11" fmla="*/ 6 h 45"/>
                <a:gd name="T12" fmla="*/ 75 w 20"/>
                <a:gd name="T13" fmla="*/ 0 h 45"/>
                <a:gd name="T14" fmla="*/ 5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0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1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96 h 65"/>
                <a:gd name="T2" fmla="*/ 5 w 12"/>
                <a:gd name="T3" fmla="*/ 96 h 65"/>
                <a:gd name="T4" fmla="*/ 5 w 12"/>
                <a:gd name="T5" fmla="*/ 83 h 65"/>
                <a:gd name="T6" fmla="*/ 7 w 12"/>
                <a:gd name="T7" fmla="*/ 69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69 h 65"/>
                <a:gd name="T18" fmla="*/ 2 w 12"/>
                <a:gd name="T19" fmla="*/ 81 h 65"/>
                <a:gd name="T20" fmla="*/ 0 w 12"/>
                <a:gd name="T21" fmla="*/ 96 h 65"/>
                <a:gd name="T22" fmla="*/ 0 w 12"/>
                <a:gd name="T23" fmla="*/ 96 h 65"/>
                <a:gd name="T24" fmla="*/ 5 w 12"/>
                <a:gd name="T25" fmla="*/ 96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2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3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79 w 35"/>
                <a:gd name="T1" fmla="*/ 0 h 7"/>
                <a:gd name="T2" fmla="*/ 79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363 h 7"/>
                <a:gd name="T10" fmla="*/ 9 w 35"/>
                <a:gd name="T11" fmla="*/ 415 h 7"/>
                <a:gd name="T12" fmla="*/ 79 w 35"/>
                <a:gd name="T13" fmla="*/ 415 h 7"/>
                <a:gd name="T14" fmla="*/ 79 w 35"/>
                <a:gd name="T15" fmla="*/ 415 h 7"/>
                <a:gd name="T16" fmla="*/ 79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4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28 w 56"/>
                <a:gd name="T1" fmla="*/ 0 h 10"/>
                <a:gd name="T2" fmla="*/ 28 w 56"/>
                <a:gd name="T3" fmla="*/ 0 h 10"/>
                <a:gd name="T4" fmla="*/ 28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28 w 56"/>
                <a:gd name="T19" fmla="*/ 5 h 10"/>
                <a:gd name="T20" fmla="*/ 28 w 56"/>
                <a:gd name="T21" fmla="*/ 5 h 10"/>
                <a:gd name="T22" fmla="*/ 28 w 56"/>
                <a:gd name="T23" fmla="*/ 5 h 10"/>
                <a:gd name="T24" fmla="*/ 28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5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78 w 41"/>
                <a:gd name="T1" fmla="*/ 0 h 18"/>
                <a:gd name="T2" fmla="*/ 78 w 41"/>
                <a:gd name="T3" fmla="*/ 0 h 18"/>
                <a:gd name="T4" fmla="*/ 62 w 41"/>
                <a:gd name="T5" fmla="*/ 4 h 18"/>
                <a:gd name="T6" fmla="*/ 54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54 w 41"/>
                <a:gd name="T17" fmla="*/ 9 h 18"/>
                <a:gd name="T18" fmla="*/ 64 w 41"/>
                <a:gd name="T19" fmla="*/ 9 h 18"/>
                <a:gd name="T20" fmla="*/ 82 w 41"/>
                <a:gd name="T21" fmla="*/ 5 h 18"/>
                <a:gd name="T22" fmla="*/ 82 w 41"/>
                <a:gd name="T23" fmla="*/ 5 h 18"/>
                <a:gd name="T24" fmla="*/ 78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6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7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53 h 124"/>
                <a:gd name="T2" fmla="*/ 5 w 5"/>
                <a:gd name="T3" fmla="*/ 150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50 h 124"/>
                <a:gd name="T10" fmla="*/ 2 w 5"/>
                <a:gd name="T11" fmla="*/ 153 h 124"/>
                <a:gd name="T12" fmla="*/ 2 w 5"/>
                <a:gd name="T13" fmla="*/ 153 h 124"/>
                <a:gd name="T14" fmla="*/ 5 w 5"/>
                <a:gd name="T15" fmla="*/ 155 h 124"/>
                <a:gd name="T16" fmla="*/ 5 w 5"/>
                <a:gd name="T17" fmla="*/ 150 h 124"/>
                <a:gd name="T18" fmla="*/ 2 w 5"/>
                <a:gd name="T19" fmla="*/ 153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8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12 w 13"/>
                <a:gd name="T5" fmla="*/ 5 h 10"/>
                <a:gd name="T6" fmla="*/ 121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89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0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54 w 32"/>
                <a:gd name="T5" fmla="*/ 79 h 16"/>
                <a:gd name="T6" fmla="*/ 74 w 32"/>
                <a:gd name="T7" fmla="*/ 101 h 16"/>
                <a:gd name="T8" fmla="*/ 78 w 32"/>
                <a:gd name="T9" fmla="*/ 74 h 16"/>
                <a:gd name="T10" fmla="*/ 58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1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66 h 16"/>
                <a:gd name="T8" fmla="*/ 28 w 56"/>
                <a:gd name="T9" fmla="*/ 79 h 16"/>
                <a:gd name="T10" fmla="*/ 28 w 56"/>
                <a:gd name="T11" fmla="*/ 101 h 16"/>
                <a:gd name="T12" fmla="*/ 28 w 56"/>
                <a:gd name="T13" fmla="*/ 66 h 16"/>
                <a:gd name="T14" fmla="*/ 2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2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16 w 32"/>
                <a:gd name="T7" fmla="*/ 9 h 9"/>
                <a:gd name="T8" fmla="*/ 16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3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4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5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79 h 112"/>
                <a:gd name="T2" fmla="*/ 9 w 18"/>
                <a:gd name="T3" fmla="*/ 79 h 112"/>
                <a:gd name="T4" fmla="*/ 9 w 18"/>
                <a:gd name="T5" fmla="*/ 56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56 h 112"/>
                <a:gd name="T20" fmla="*/ 9 w 18"/>
                <a:gd name="T21" fmla="*/ 81 h 112"/>
                <a:gd name="T22" fmla="*/ 9 w 18"/>
                <a:gd name="T23" fmla="*/ 81 h 112"/>
                <a:gd name="T24" fmla="*/ 9 w 18"/>
                <a:gd name="T25" fmla="*/ 79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6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01 w 16"/>
                <a:gd name="T1" fmla="*/ 29 h 32"/>
                <a:gd name="T2" fmla="*/ 101 w 16"/>
                <a:gd name="T3" fmla="*/ 29 h 32"/>
                <a:gd name="T4" fmla="*/ 7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62 w 16"/>
                <a:gd name="T11" fmla="*/ 18 h 32"/>
                <a:gd name="T12" fmla="*/ 84 w 16"/>
                <a:gd name="T13" fmla="*/ 32 h 32"/>
                <a:gd name="T14" fmla="*/ 84 w 16"/>
                <a:gd name="T15" fmla="*/ 32 h 32"/>
                <a:gd name="T16" fmla="*/ 101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7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8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415 h 7"/>
                <a:gd name="T4" fmla="*/ 123 w 123"/>
                <a:gd name="T5" fmla="*/ 31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99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84 w 13"/>
                <a:gd name="T1" fmla="*/ 0 h 16"/>
                <a:gd name="T2" fmla="*/ 84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121 w 13"/>
                <a:gd name="T13" fmla="*/ 5 h 16"/>
                <a:gd name="T14" fmla="*/ 121 w 13"/>
                <a:gd name="T15" fmla="*/ 5 h 16"/>
                <a:gd name="T16" fmla="*/ 84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0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54 h 41"/>
                <a:gd name="T6" fmla="*/ 0 w 23"/>
                <a:gd name="T7" fmla="*/ 72 h 41"/>
                <a:gd name="T8" fmla="*/ 5 w 23"/>
                <a:gd name="T9" fmla="*/ 82 h 41"/>
                <a:gd name="T10" fmla="*/ 13 w 23"/>
                <a:gd name="T11" fmla="*/ 56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1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52 h 39"/>
                <a:gd name="T8" fmla="*/ 5 w 16"/>
                <a:gd name="T9" fmla="*/ 58 h 39"/>
                <a:gd name="T10" fmla="*/ 0 w 16"/>
                <a:gd name="T11" fmla="*/ 79 h 39"/>
                <a:gd name="T12" fmla="*/ 6 w 16"/>
                <a:gd name="T13" fmla="*/ 81 h 39"/>
                <a:gd name="T14" fmla="*/ 10 w 16"/>
                <a:gd name="T15" fmla="*/ 61 h 39"/>
                <a:gd name="T16" fmla="*/ 11 w 16"/>
                <a:gd name="T17" fmla="*/ 54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2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84 w 13"/>
                <a:gd name="T1" fmla="*/ 0 h 58"/>
                <a:gd name="T2" fmla="*/ 84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29 h 58"/>
                <a:gd name="T12" fmla="*/ 5 w 13"/>
                <a:gd name="T13" fmla="*/ 29 h 58"/>
                <a:gd name="T14" fmla="*/ 84 w 13"/>
                <a:gd name="T15" fmla="*/ 29 h 58"/>
                <a:gd name="T16" fmla="*/ 97 w 13"/>
                <a:gd name="T17" fmla="*/ 27 h 58"/>
                <a:gd name="T18" fmla="*/ 112 w 13"/>
                <a:gd name="T19" fmla="*/ 14 h 58"/>
                <a:gd name="T20" fmla="*/ 121 w 13"/>
                <a:gd name="T21" fmla="*/ 0 h 58"/>
                <a:gd name="T22" fmla="*/ 121 w 13"/>
                <a:gd name="T23" fmla="*/ 0 h 58"/>
                <a:gd name="T24" fmla="*/ 84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3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4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480 w 6"/>
                <a:gd name="T5" fmla="*/ 7 h 16"/>
                <a:gd name="T6" fmla="*/ 1 w 6"/>
                <a:gd name="T7" fmla="*/ 5 h 16"/>
                <a:gd name="T8" fmla="*/ 1 w 6"/>
                <a:gd name="T9" fmla="*/ 66 h 16"/>
                <a:gd name="T10" fmla="*/ 1 w 6"/>
                <a:gd name="T11" fmla="*/ 101 h 16"/>
                <a:gd name="T12" fmla="*/ 762 w 6"/>
                <a:gd name="T13" fmla="*/ 89 h 16"/>
                <a:gd name="T14" fmla="*/ 762 w 6"/>
                <a:gd name="T15" fmla="*/ 66 h 16"/>
                <a:gd name="T16" fmla="*/ 762 w 6"/>
                <a:gd name="T17" fmla="*/ 7 h 16"/>
                <a:gd name="T18" fmla="*/ 762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5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5 w 30"/>
                <a:gd name="T11" fmla="*/ 9 h 9"/>
                <a:gd name="T12" fmla="*/ 15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6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01 h 16"/>
                <a:gd name="T2" fmla="*/ 1 w 65"/>
                <a:gd name="T3" fmla="*/ 101 h 16"/>
                <a:gd name="T4" fmla="*/ 16 w 65"/>
                <a:gd name="T5" fmla="*/ 74 h 16"/>
                <a:gd name="T6" fmla="*/ 29 w 65"/>
                <a:gd name="T7" fmla="*/ 66 h 16"/>
                <a:gd name="T8" fmla="*/ 77 w 65"/>
                <a:gd name="T9" fmla="*/ 66 h 16"/>
                <a:gd name="T10" fmla="*/ 96 w 65"/>
                <a:gd name="T11" fmla="*/ 7 h 16"/>
                <a:gd name="T12" fmla="*/ 96 w 65"/>
                <a:gd name="T13" fmla="*/ 0 h 16"/>
                <a:gd name="T14" fmla="*/ 77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66 h 16"/>
                <a:gd name="T22" fmla="*/ 0 w 65"/>
                <a:gd name="T23" fmla="*/ 66 h 16"/>
                <a:gd name="T24" fmla="*/ 1 w 65"/>
                <a:gd name="T25" fmla="*/ 101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7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83 h 22"/>
                <a:gd name="T2" fmla="*/ 1 w 42"/>
                <a:gd name="T3" fmla="*/ 83 h 22"/>
                <a:gd name="T4" fmla="*/ 9 w 42"/>
                <a:gd name="T5" fmla="*/ 70 h 22"/>
                <a:gd name="T6" fmla="*/ 18 w 42"/>
                <a:gd name="T7" fmla="*/ 58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55 h 22"/>
                <a:gd name="T20" fmla="*/ 0 w 42"/>
                <a:gd name="T21" fmla="*/ 70 h 22"/>
                <a:gd name="T22" fmla="*/ 0 w 42"/>
                <a:gd name="T23" fmla="*/ 70 h 22"/>
                <a:gd name="T24" fmla="*/ 1 w 42"/>
                <a:gd name="T25" fmla="*/ 83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8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09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0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87 w 20"/>
                <a:gd name="T1" fmla="*/ 63 h 18"/>
                <a:gd name="T2" fmla="*/ 87 w 20"/>
                <a:gd name="T3" fmla="*/ 63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87 w 20"/>
                <a:gd name="T13" fmla="*/ 93 h 18"/>
                <a:gd name="T14" fmla="*/ 87 w 20"/>
                <a:gd name="T15" fmla="*/ 93 h 18"/>
                <a:gd name="T16" fmla="*/ 87 w 20"/>
                <a:gd name="T17" fmla="*/ 63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1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2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78 w 30"/>
                <a:gd name="T1" fmla="*/ 8 h 13"/>
                <a:gd name="T2" fmla="*/ 78 w 30"/>
                <a:gd name="T3" fmla="*/ 8 h 13"/>
                <a:gd name="T4" fmla="*/ 47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73 w 30"/>
                <a:gd name="T13" fmla="*/ 13 h 13"/>
                <a:gd name="T14" fmla="*/ 73 w 30"/>
                <a:gd name="T15" fmla="*/ 13 h 13"/>
                <a:gd name="T16" fmla="*/ 78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3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20 w 41"/>
                <a:gd name="T1" fmla="*/ 1 h 9"/>
                <a:gd name="T2" fmla="*/ 20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20 w 41"/>
                <a:gd name="T13" fmla="*/ 4 h 9"/>
                <a:gd name="T14" fmla="*/ 20 w 41"/>
                <a:gd name="T15" fmla="*/ 4 h 9"/>
                <a:gd name="T16" fmla="*/ 20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4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75 w 39"/>
                <a:gd name="T1" fmla="*/ 0 h 13"/>
                <a:gd name="T2" fmla="*/ 75 w 39"/>
                <a:gd name="T3" fmla="*/ 0 h 13"/>
                <a:gd name="T4" fmla="*/ 59 w 39"/>
                <a:gd name="T5" fmla="*/ 5 h 13"/>
                <a:gd name="T6" fmla="*/ 51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51 w 39"/>
                <a:gd name="T17" fmla="*/ 13 h 13"/>
                <a:gd name="T18" fmla="*/ 61 w 39"/>
                <a:gd name="T19" fmla="*/ 11 h 13"/>
                <a:gd name="T20" fmla="*/ 81 w 39"/>
                <a:gd name="T21" fmla="*/ 5 h 13"/>
                <a:gd name="T22" fmla="*/ 81 w 39"/>
                <a:gd name="T23" fmla="*/ 5 h 13"/>
                <a:gd name="T24" fmla="*/ 75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5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71 h 20"/>
                <a:gd name="T6" fmla="*/ 3 w 10"/>
                <a:gd name="T7" fmla="*/ 87 h 20"/>
                <a:gd name="T8" fmla="*/ 8 w 10"/>
                <a:gd name="T9" fmla="*/ 79 h 20"/>
                <a:gd name="T10" fmla="*/ 8 w 10"/>
                <a:gd name="T11" fmla="*/ 6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68 h 20"/>
                <a:gd name="T38" fmla="*/ 3 w 10"/>
                <a:gd name="T39" fmla="*/ 71 h 20"/>
                <a:gd name="T40" fmla="*/ 7 w 10"/>
                <a:gd name="T41" fmla="*/ 79 h 20"/>
                <a:gd name="T42" fmla="*/ 7 w 10"/>
                <a:gd name="T43" fmla="*/ 6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6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7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70 h 63"/>
                <a:gd name="T10" fmla="*/ 84 w 13"/>
                <a:gd name="T11" fmla="*/ 94 h 63"/>
                <a:gd name="T12" fmla="*/ 121 w 13"/>
                <a:gd name="T13" fmla="*/ 94 h 63"/>
                <a:gd name="T14" fmla="*/ 112 w 13"/>
                <a:gd name="T15" fmla="*/ 69 h 63"/>
                <a:gd name="T16" fmla="*/ 84 w 13"/>
                <a:gd name="T17" fmla="*/ 25 h 63"/>
                <a:gd name="T18" fmla="*/ 7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8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2 h 49"/>
                <a:gd name="T8" fmla="*/ 9 w 18"/>
                <a:gd name="T9" fmla="*/ 12 h 49"/>
                <a:gd name="T10" fmla="*/ 9 w 18"/>
                <a:gd name="T11" fmla="*/ 12 h 49"/>
                <a:gd name="T12" fmla="*/ 9 w 18"/>
                <a:gd name="T13" fmla="*/ 12 h 49"/>
                <a:gd name="T14" fmla="*/ 9 w 18"/>
                <a:gd name="T15" fmla="*/ 12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19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58 w 25"/>
                <a:gd name="T9" fmla="*/ 29 h 38"/>
                <a:gd name="T10" fmla="*/ 64 w 25"/>
                <a:gd name="T11" fmla="*/ 38 h 38"/>
                <a:gd name="T12" fmla="*/ 79 w 25"/>
                <a:gd name="T13" fmla="*/ 36 h 38"/>
                <a:gd name="T14" fmla="*/ 64 w 25"/>
                <a:gd name="T15" fmla="*/ 25 h 38"/>
                <a:gd name="T16" fmla="*/ 52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420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0"/>
                <a:buChar char="è"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</p:grpSp>
      <p:sp>
        <p:nvSpPr>
          <p:cNvPr id="1434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  <a:cs typeface="ＭＳ Ｐゴシック" charset="0"/>
            </a:endParaRPr>
          </a:p>
        </p:txBody>
      </p:sp>
      <p:pic>
        <p:nvPicPr>
          <p:cNvPr id="14341" name="Picture 87" descr="C:\My Documents\My Pictures\icc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99"/>
          <p:cNvGrpSpPr>
            <a:grpSpLocks/>
          </p:cNvGrpSpPr>
          <p:nvPr userDrawn="1"/>
        </p:nvGrpSpPr>
        <p:grpSpPr bwMode="auto">
          <a:xfrm>
            <a:off x="6069013" y="6496050"/>
            <a:ext cx="2973387" cy="250825"/>
            <a:chOff x="3823" y="4092"/>
            <a:chExt cx="1873" cy="158"/>
          </a:xfrm>
        </p:grpSpPr>
        <p:sp>
          <p:nvSpPr>
            <p:cNvPr id="14343" name="AutoShape 91"/>
            <p:cNvSpPr>
              <a:spLocks noChangeArrowheads="1"/>
            </p:cNvSpPr>
            <p:nvPr userDrawn="1"/>
          </p:nvSpPr>
          <p:spPr bwMode="auto">
            <a:xfrm>
              <a:off x="3823" y="4108"/>
              <a:ext cx="1855" cy="12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0"/>
                <a:buChar char="è"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4344" name="Rectangle 94"/>
            <p:cNvSpPr>
              <a:spLocks noChangeArrowheads="1"/>
            </p:cNvSpPr>
            <p:nvPr userDrawn="1"/>
          </p:nvSpPr>
          <p:spPr bwMode="auto">
            <a:xfrm>
              <a:off x="3823" y="4092"/>
              <a:ext cx="1873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  <a:cs typeface="ＭＳ Ｐゴシック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33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6772" algn="ctr" defTabSz="956371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3548" algn="ctr" defTabSz="956371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0322" algn="ctr" defTabSz="956371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7094" algn="ctr" defTabSz="956371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2650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0588" indent="-239490" algn="l" defTabSz="956371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67362" indent="-239490" algn="l" defTabSz="956371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4135" indent="-239490" algn="l" defTabSz="956371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0908" indent="-239490" algn="l" defTabSz="956371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grpSp>
        <p:nvGrpSpPr>
          <p:cNvPr id="1638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6389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41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80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695" tIns="47846" rIns="95695" bIns="4784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37893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4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65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6725" algn="ctr" defTabSz="956272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3453" algn="ctr" defTabSz="956272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0180" algn="ctr" defTabSz="956272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6905" algn="ctr" defTabSz="956272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3225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2650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0317" indent="-239465" algn="l" defTabSz="956272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67044" indent="-239465" algn="l" defTabSz="956272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3770" indent="-239465" algn="l" defTabSz="956272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0495" indent="-239465" algn="l" defTabSz="956272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456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456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456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456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456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456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456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456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43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249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7 h 614"/>
                <a:gd name="T14" fmla="*/ 459 w 478"/>
                <a:gd name="T15" fmla="*/ 202 h 614"/>
                <a:gd name="T16" fmla="*/ 452 w 478"/>
                <a:gd name="T17" fmla="*/ 234 h 614"/>
                <a:gd name="T18" fmla="*/ 439 w 478"/>
                <a:gd name="T19" fmla="*/ 276 h 614"/>
                <a:gd name="T20" fmla="*/ 403 w 478"/>
                <a:gd name="T21" fmla="*/ 371 h 614"/>
                <a:gd name="T22" fmla="*/ 354 w 478"/>
                <a:gd name="T23" fmla="*/ 457 h 614"/>
                <a:gd name="T24" fmla="*/ 321 w 478"/>
                <a:gd name="T25" fmla="*/ 503 h 614"/>
                <a:gd name="T26" fmla="*/ 287 w 478"/>
                <a:gd name="T27" fmla="*/ 546 h 614"/>
                <a:gd name="T28" fmla="*/ 257 w 478"/>
                <a:gd name="T29" fmla="*/ 581 h 614"/>
                <a:gd name="T30" fmla="*/ 247 w 478"/>
                <a:gd name="T31" fmla="*/ 592 h 614"/>
                <a:gd name="T32" fmla="*/ 246 w 478"/>
                <a:gd name="T33" fmla="*/ 592 h 614"/>
                <a:gd name="T34" fmla="*/ 236 w 478"/>
                <a:gd name="T35" fmla="*/ 582 h 614"/>
                <a:gd name="T36" fmla="*/ 216 w 478"/>
                <a:gd name="T37" fmla="*/ 564 h 614"/>
                <a:gd name="T38" fmla="*/ 206 w 478"/>
                <a:gd name="T39" fmla="*/ 555 h 614"/>
                <a:gd name="T40" fmla="*/ 195 w 478"/>
                <a:gd name="T41" fmla="*/ 543 h 614"/>
                <a:gd name="T42" fmla="*/ 180 w 478"/>
                <a:gd name="T43" fmla="*/ 525 h 614"/>
                <a:gd name="T44" fmla="*/ 159 w 478"/>
                <a:gd name="T45" fmla="*/ 492 h 614"/>
                <a:gd name="T46" fmla="*/ 144 w 478"/>
                <a:gd name="T47" fmla="*/ 469 h 614"/>
                <a:gd name="T48" fmla="*/ 129 w 478"/>
                <a:gd name="T49" fmla="*/ 452 h 614"/>
                <a:gd name="T50" fmla="*/ 105 w 478"/>
                <a:gd name="T51" fmla="*/ 420 h 614"/>
                <a:gd name="T52" fmla="*/ 80 w 478"/>
                <a:gd name="T53" fmla="*/ 388 h 614"/>
                <a:gd name="T54" fmla="*/ 64 w 478"/>
                <a:gd name="T55" fmla="*/ 355 h 614"/>
                <a:gd name="T56" fmla="*/ 54 w 478"/>
                <a:gd name="T57" fmla="*/ 326 h 614"/>
                <a:gd name="T58" fmla="*/ 42 w 478"/>
                <a:gd name="T59" fmla="*/ 292 h 614"/>
                <a:gd name="T60" fmla="*/ 32 w 478"/>
                <a:gd name="T61" fmla="*/ 263 h 614"/>
                <a:gd name="T62" fmla="*/ 23 w 478"/>
                <a:gd name="T63" fmla="*/ 227 h 614"/>
                <a:gd name="T64" fmla="*/ 14 w 478"/>
                <a:gd name="T65" fmla="*/ 189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3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29 h 8"/>
                <a:gd name="T8" fmla="*/ 478 w 480"/>
                <a:gd name="T9" fmla="*/ 29 h 8"/>
                <a:gd name="T10" fmla="*/ 480 w 480"/>
                <a:gd name="T11" fmla="*/ 2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1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2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7 h 126"/>
                <a:gd name="T2" fmla="*/ 5 w 15"/>
                <a:gd name="T3" fmla="*/ 137 h 126"/>
                <a:gd name="T4" fmla="*/ 23 w 15"/>
                <a:gd name="T5" fmla="*/ 97 h 126"/>
                <a:gd name="T6" fmla="*/ 25 w 15"/>
                <a:gd name="T7" fmla="*/ 48 h 126"/>
                <a:gd name="T8" fmla="*/ 29 w 15"/>
                <a:gd name="T9" fmla="*/ 18 h 126"/>
                <a:gd name="T10" fmla="*/ 29 w 15"/>
                <a:gd name="T11" fmla="*/ 1 h 126"/>
                <a:gd name="T12" fmla="*/ 21 w 15"/>
                <a:gd name="T13" fmla="*/ 0 h 126"/>
                <a:gd name="T14" fmla="*/ 21 w 15"/>
                <a:gd name="T15" fmla="*/ 18 h 126"/>
                <a:gd name="T16" fmla="*/ 20 w 15"/>
                <a:gd name="T17" fmla="*/ 48 h 126"/>
                <a:gd name="T18" fmla="*/ 5 w 15"/>
                <a:gd name="T19" fmla="*/ 95 h 126"/>
                <a:gd name="T20" fmla="*/ 0 w 15"/>
                <a:gd name="T21" fmla="*/ 137 h 126"/>
                <a:gd name="T22" fmla="*/ 0 w 15"/>
                <a:gd name="T23" fmla="*/ 137 h 126"/>
                <a:gd name="T24" fmla="*/ 5 w 15"/>
                <a:gd name="T25" fmla="*/ 137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3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8 h 139"/>
                <a:gd name="T2" fmla="*/ 6 w 34"/>
                <a:gd name="T3" fmla="*/ 128 h 139"/>
                <a:gd name="T4" fmla="*/ 29 w 34"/>
                <a:gd name="T5" fmla="*/ 88 h 139"/>
                <a:gd name="T6" fmla="*/ 35 w 34"/>
                <a:gd name="T7" fmla="*/ 67 h 139"/>
                <a:gd name="T8" fmla="*/ 40 w 34"/>
                <a:gd name="T9" fmla="*/ 36 h 139"/>
                <a:gd name="T10" fmla="*/ 45 w 34"/>
                <a:gd name="T11" fmla="*/ 0 h 139"/>
                <a:gd name="T12" fmla="*/ 40 w 34"/>
                <a:gd name="T13" fmla="*/ 0 h 139"/>
                <a:gd name="T14" fmla="*/ 35 w 34"/>
                <a:gd name="T15" fmla="*/ 34 h 139"/>
                <a:gd name="T16" fmla="*/ 30 w 34"/>
                <a:gd name="T17" fmla="*/ 65 h 139"/>
                <a:gd name="T18" fmla="*/ 13 w 34"/>
                <a:gd name="T19" fmla="*/ 86 h 139"/>
                <a:gd name="T20" fmla="*/ 0 w 34"/>
                <a:gd name="T21" fmla="*/ 128 h 139"/>
                <a:gd name="T22" fmla="*/ 0 w 34"/>
                <a:gd name="T23" fmla="*/ 128 h 139"/>
                <a:gd name="T24" fmla="*/ 6 w 34"/>
                <a:gd name="T25" fmla="*/ 128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4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5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6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2 w 44"/>
                <a:gd name="T7" fmla="*/ 43 h 43"/>
                <a:gd name="T8" fmla="*/ 33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7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6 h 90"/>
                <a:gd name="T8" fmla="*/ 35 w 66"/>
                <a:gd name="T9" fmla="*/ 72 h 90"/>
                <a:gd name="T10" fmla="*/ 45 w 66"/>
                <a:gd name="T11" fmla="*/ 81 h 90"/>
                <a:gd name="T12" fmla="*/ 54 w 66"/>
                <a:gd name="T13" fmla="*/ 94 h 90"/>
                <a:gd name="T14" fmla="*/ 61 w 66"/>
                <a:gd name="T15" fmla="*/ 101 h 90"/>
                <a:gd name="T16" fmla="*/ 66 w 66"/>
                <a:gd name="T17" fmla="*/ 96 h 90"/>
                <a:gd name="T18" fmla="*/ 59 w 66"/>
                <a:gd name="T19" fmla="*/ 89 h 90"/>
                <a:gd name="T20" fmla="*/ 48 w 66"/>
                <a:gd name="T21" fmla="*/ 76 h 90"/>
                <a:gd name="T22" fmla="*/ 40 w 66"/>
                <a:gd name="T23" fmla="*/ 67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8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8 w 103"/>
                <a:gd name="T13" fmla="*/ 114 h 174"/>
                <a:gd name="T14" fmla="*/ 81 w 103"/>
                <a:gd name="T15" fmla="*/ 130 h 174"/>
                <a:gd name="T16" fmla="*/ 93 w 103"/>
                <a:gd name="T17" fmla="*/ 150 h 174"/>
                <a:gd name="T18" fmla="*/ 109 w 103"/>
                <a:gd name="T19" fmla="*/ 174 h 174"/>
                <a:gd name="T20" fmla="*/ 114 w 103"/>
                <a:gd name="T21" fmla="*/ 170 h 174"/>
                <a:gd name="T22" fmla="*/ 99 w 103"/>
                <a:gd name="T23" fmla="*/ 147 h 174"/>
                <a:gd name="T24" fmla="*/ 85 w 103"/>
                <a:gd name="T25" fmla="*/ 127 h 174"/>
                <a:gd name="T26" fmla="*/ 73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9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09 h 181"/>
                <a:gd name="T10" fmla="*/ 44 w 50"/>
                <a:gd name="T11" fmla="*/ 170 h 181"/>
                <a:gd name="T12" fmla="*/ 50 w 50"/>
                <a:gd name="T13" fmla="*/ 166 h 181"/>
                <a:gd name="T14" fmla="*/ 31 w 50"/>
                <a:gd name="T15" fmla="*/ 107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0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4 h 148"/>
                <a:gd name="T10" fmla="*/ 4 w 12"/>
                <a:gd name="T11" fmla="*/ 159 h 148"/>
                <a:gd name="T12" fmla="*/ 12 w 12"/>
                <a:gd name="T13" fmla="*/ 159 h 148"/>
                <a:gd name="T14" fmla="*/ 7 w 12"/>
                <a:gd name="T15" fmla="*/ 114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1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97 h 655"/>
                <a:gd name="T26" fmla="*/ 421 w 514"/>
                <a:gd name="T27" fmla="*/ 444 h 655"/>
                <a:gd name="T28" fmla="*/ 396 w 514"/>
                <a:gd name="T29" fmla="*/ 493 h 655"/>
                <a:gd name="T30" fmla="*/ 359 w 514"/>
                <a:gd name="T31" fmla="*/ 545 h 655"/>
                <a:gd name="T32" fmla="*/ 316 w 514"/>
                <a:gd name="T33" fmla="*/ 594 h 655"/>
                <a:gd name="T34" fmla="*/ 280 w 514"/>
                <a:gd name="T35" fmla="*/ 630 h 655"/>
                <a:gd name="T36" fmla="*/ 269 w 514"/>
                <a:gd name="T37" fmla="*/ 641 h 655"/>
                <a:gd name="T38" fmla="*/ 265 w 514"/>
                <a:gd name="T39" fmla="*/ 644 h 655"/>
                <a:gd name="T40" fmla="*/ 259 w 514"/>
                <a:gd name="T41" fmla="*/ 639 h 655"/>
                <a:gd name="T42" fmla="*/ 247 w 514"/>
                <a:gd name="T43" fmla="*/ 630 h 655"/>
                <a:gd name="T44" fmla="*/ 226 w 514"/>
                <a:gd name="T45" fmla="*/ 614 h 655"/>
                <a:gd name="T46" fmla="*/ 218 w 514"/>
                <a:gd name="T47" fmla="*/ 605 h 655"/>
                <a:gd name="T48" fmla="*/ 206 w 514"/>
                <a:gd name="T49" fmla="*/ 589 h 655"/>
                <a:gd name="T50" fmla="*/ 185 w 514"/>
                <a:gd name="T51" fmla="*/ 565 h 655"/>
                <a:gd name="T52" fmla="*/ 160 w 514"/>
                <a:gd name="T53" fmla="*/ 527 h 655"/>
                <a:gd name="T54" fmla="*/ 116 w 514"/>
                <a:gd name="T55" fmla="*/ 451 h 655"/>
                <a:gd name="T56" fmla="*/ 82 w 514"/>
                <a:gd name="T57" fmla="*/ 379 h 655"/>
                <a:gd name="T58" fmla="*/ 65 w 514"/>
                <a:gd name="T59" fmla="*/ 338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2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4 h 175"/>
                <a:gd name="T6" fmla="*/ 15 w 184"/>
                <a:gd name="T7" fmla="*/ 164 h 175"/>
                <a:gd name="T8" fmla="*/ 15 w 184"/>
                <a:gd name="T9" fmla="*/ 164 h 175"/>
                <a:gd name="T10" fmla="*/ 17 w 184"/>
                <a:gd name="T11" fmla="*/ 164 h 175"/>
                <a:gd name="T12" fmla="*/ 18 w 184"/>
                <a:gd name="T13" fmla="*/ 161 h 175"/>
                <a:gd name="T14" fmla="*/ 17 w 184"/>
                <a:gd name="T15" fmla="*/ 157 h 175"/>
                <a:gd name="T16" fmla="*/ 15 w 184"/>
                <a:gd name="T17" fmla="*/ 150 h 175"/>
                <a:gd name="T18" fmla="*/ 15 w 184"/>
                <a:gd name="T19" fmla="*/ 146 h 175"/>
                <a:gd name="T20" fmla="*/ 15 w 184"/>
                <a:gd name="T21" fmla="*/ 143 h 175"/>
                <a:gd name="T22" fmla="*/ 15 w 184"/>
                <a:gd name="T23" fmla="*/ 137 h 175"/>
                <a:gd name="T24" fmla="*/ 13 w 184"/>
                <a:gd name="T25" fmla="*/ 128 h 175"/>
                <a:gd name="T26" fmla="*/ 12 w 184"/>
                <a:gd name="T27" fmla="*/ 121 h 175"/>
                <a:gd name="T28" fmla="*/ 10 w 184"/>
                <a:gd name="T29" fmla="*/ 112 h 175"/>
                <a:gd name="T30" fmla="*/ 8 w 184"/>
                <a:gd name="T31" fmla="*/ 101 h 175"/>
                <a:gd name="T32" fmla="*/ 8 w 184"/>
                <a:gd name="T33" fmla="*/ 92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3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1 w 58"/>
                <a:gd name="T15" fmla="*/ 6 h 89"/>
                <a:gd name="T16" fmla="*/ 44 w 58"/>
                <a:gd name="T17" fmla="*/ 4 h 89"/>
                <a:gd name="T18" fmla="*/ 51 w 58"/>
                <a:gd name="T19" fmla="*/ 2 h 89"/>
                <a:gd name="T20" fmla="*/ 52 w 58"/>
                <a:gd name="T21" fmla="*/ 4 h 89"/>
                <a:gd name="T22" fmla="*/ 52 w 58"/>
                <a:gd name="T23" fmla="*/ 7 h 89"/>
                <a:gd name="T24" fmla="*/ 52 w 58"/>
                <a:gd name="T25" fmla="*/ 9 h 89"/>
                <a:gd name="T26" fmla="*/ 54 w 58"/>
                <a:gd name="T27" fmla="*/ 27 h 89"/>
                <a:gd name="T28" fmla="*/ 49 w 58"/>
                <a:gd name="T29" fmla="*/ 33 h 89"/>
                <a:gd name="T30" fmla="*/ 44 w 58"/>
                <a:gd name="T31" fmla="*/ 34 h 89"/>
                <a:gd name="T32" fmla="*/ 44 w 58"/>
                <a:gd name="T33" fmla="*/ 42 h 89"/>
                <a:gd name="T34" fmla="*/ 47 w 58"/>
                <a:gd name="T35" fmla="*/ 45 h 89"/>
                <a:gd name="T36" fmla="*/ 49 w 58"/>
                <a:gd name="T37" fmla="*/ 54 h 89"/>
                <a:gd name="T38" fmla="*/ 52 w 58"/>
                <a:gd name="T39" fmla="*/ 33 h 89"/>
                <a:gd name="T40" fmla="*/ 54 w 58"/>
                <a:gd name="T41" fmla="*/ 31 h 89"/>
                <a:gd name="T42" fmla="*/ 57 w 58"/>
                <a:gd name="T43" fmla="*/ 31 h 89"/>
                <a:gd name="T44" fmla="*/ 62 w 58"/>
                <a:gd name="T45" fmla="*/ 31 h 89"/>
                <a:gd name="T46" fmla="*/ 69 w 58"/>
                <a:gd name="T47" fmla="*/ 38 h 89"/>
                <a:gd name="T48" fmla="*/ 62 w 58"/>
                <a:gd name="T49" fmla="*/ 40 h 89"/>
                <a:gd name="T50" fmla="*/ 57 w 58"/>
                <a:gd name="T51" fmla="*/ 34 h 89"/>
                <a:gd name="T52" fmla="*/ 54 w 58"/>
                <a:gd name="T53" fmla="*/ 34 h 89"/>
                <a:gd name="T54" fmla="*/ 52 w 58"/>
                <a:gd name="T55" fmla="*/ 36 h 89"/>
                <a:gd name="T56" fmla="*/ 54 w 58"/>
                <a:gd name="T57" fmla="*/ 40 h 89"/>
                <a:gd name="T58" fmla="*/ 54 w 58"/>
                <a:gd name="T59" fmla="*/ 51 h 89"/>
                <a:gd name="T60" fmla="*/ 47 w 58"/>
                <a:gd name="T61" fmla="*/ 62 h 89"/>
                <a:gd name="T62" fmla="*/ 51 w 58"/>
                <a:gd name="T63" fmla="*/ 81 h 89"/>
                <a:gd name="T64" fmla="*/ 44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1 w 58"/>
                <a:gd name="T71" fmla="*/ 76 h 89"/>
                <a:gd name="T72" fmla="*/ 41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4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9 w 56"/>
                <a:gd name="T21" fmla="*/ 4 h 89"/>
                <a:gd name="T22" fmla="*/ 29 w 56"/>
                <a:gd name="T23" fmla="*/ 7 h 89"/>
                <a:gd name="T24" fmla="*/ 32 w 56"/>
                <a:gd name="T25" fmla="*/ 11 h 89"/>
                <a:gd name="T26" fmla="*/ 30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9 w 56"/>
                <a:gd name="T39" fmla="*/ 33 h 89"/>
                <a:gd name="T40" fmla="*/ 32 w 56"/>
                <a:gd name="T41" fmla="*/ 31 h 89"/>
                <a:gd name="T42" fmla="*/ 35 w 56"/>
                <a:gd name="T43" fmla="*/ 31 h 89"/>
                <a:gd name="T44" fmla="*/ 42 w 56"/>
                <a:gd name="T45" fmla="*/ 33 h 89"/>
                <a:gd name="T46" fmla="*/ 45 w 56"/>
                <a:gd name="T47" fmla="*/ 38 h 89"/>
                <a:gd name="T48" fmla="*/ 37 w 56"/>
                <a:gd name="T49" fmla="*/ 40 h 89"/>
                <a:gd name="T50" fmla="*/ 35 w 56"/>
                <a:gd name="T51" fmla="*/ 34 h 89"/>
                <a:gd name="T52" fmla="*/ 32 w 56"/>
                <a:gd name="T53" fmla="*/ 34 h 89"/>
                <a:gd name="T54" fmla="*/ 30 w 56"/>
                <a:gd name="T55" fmla="*/ 36 h 89"/>
                <a:gd name="T56" fmla="*/ 30 w 56"/>
                <a:gd name="T57" fmla="*/ 42 h 89"/>
                <a:gd name="T58" fmla="*/ 30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5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9 w 56"/>
                <a:gd name="T15" fmla="*/ 6 h 87"/>
                <a:gd name="T16" fmla="*/ 41 w 56"/>
                <a:gd name="T17" fmla="*/ 4 h 87"/>
                <a:gd name="T18" fmla="*/ 49 w 56"/>
                <a:gd name="T19" fmla="*/ 0 h 87"/>
                <a:gd name="T20" fmla="*/ 50 w 56"/>
                <a:gd name="T21" fmla="*/ 4 h 87"/>
                <a:gd name="T22" fmla="*/ 50 w 56"/>
                <a:gd name="T23" fmla="*/ 8 h 87"/>
                <a:gd name="T24" fmla="*/ 54 w 56"/>
                <a:gd name="T25" fmla="*/ 9 h 87"/>
                <a:gd name="T26" fmla="*/ 52 w 56"/>
                <a:gd name="T27" fmla="*/ 27 h 87"/>
                <a:gd name="T28" fmla="*/ 47 w 56"/>
                <a:gd name="T29" fmla="*/ 33 h 87"/>
                <a:gd name="T30" fmla="*/ 44 w 56"/>
                <a:gd name="T31" fmla="*/ 35 h 87"/>
                <a:gd name="T32" fmla="*/ 44 w 56"/>
                <a:gd name="T33" fmla="*/ 44 h 87"/>
                <a:gd name="T34" fmla="*/ 47 w 56"/>
                <a:gd name="T35" fmla="*/ 45 h 87"/>
                <a:gd name="T36" fmla="*/ 49 w 56"/>
                <a:gd name="T37" fmla="*/ 56 h 87"/>
                <a:gd name="T38" fmla="*/ 50 w 56"/>
                <a:gd name="T39" fmla="*/ 33 h 87"/>
                <a:gd name="T40" fmla="*/ 54 w 56"/>
                <a:gd name="T41" fmla="*/ 29 h 87"/>
                <a:gd name="T42" fmla="*/ 57 w 56"/>
                <a:gd name="T43" fmla="*/ 29 h 87"/>
                <a:gd name="T44" fmla="*/ 64 w 56"/>
                <a:gd name="T45" fmla="*/ 33 h 87"/>
                <a:gd name="T46" fmla="*/ 67 w 56"/>
                <a:gd name="T47" fmla="*/ 38 h 87"/>
                <a:gd name="T48" fmla="*/ 59 w 56"/>
                <a:gd name="T49" fmla="*/ 38 h 87"/>
                <a:gd name="T50" fmla="*/ 57 w 56"/>
                <a:gd name="T51" fmla="*/ 35 h 87"/>
                <a:gd name="T52" fmla="*/ 54 w 56"/>
                <a:gd name="T53" fmla="*/ 35 h 87"/>
                <a:gd name="T54" fmla="*/ 52 w 56"/>
                <a:gd name="T55" fmla="*/ 36 h 87"/>
                <a:gd name="T56" fmla="*/ 52 w 56"/>
                <a:gd name="T57" fmla="*/ 40 h 87"/>
                <a:gd name="T58" fmla="*/ 54 w 56"/>
                <a:gd name="T59" fmla="*/ 51 h 87"/>
                <a:gd name="T60" fmla="*/ 46 w 56"/>
                <a:gd name="T61" fmla="*/ 62 h 87"/>
                <a:gd name="T62" fmla="*/ 49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1 w 56"/>
                <a:gd name="T71" fmla="*/ 76 h 87"/>
                <a:gd name="T72" fmla="*/ 39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6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10 h 124"/>
                <a:gd name="T2" fmla="*/ 72 w 146"/>
                <a:gd name="T3" fmla="*/ 0 h 124"/>
                <a:gd name="T4" fmla="*/ 135 w 146"/>
                <a:gd name="T5" fmla="*/ 110 h 124"/>
                <a:gd name="T6" fmla="*/ 135 w 146"/>
                <a:gd name="T7" fmla="*/ 133 h 124"/>
                <a:gd name="T8" fmla="*/ 72 w 146"/>
                <a:gd name="T9" fmla="*/ 30 h 124"/>
                <a:gd name="T10" fmla="*/ 2 w 146"/>
                <a:gd name="T11" fmla="*/ 135 h 124"/>
                <a:gd name="T12" fmla="*/ 0 w 146"/>
                <a:gd name="T13" fmla="*/ 11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7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0 h 171"/>
                <a:gd name="T2" fmla="*/ 5 w 5"/>
                <a:gd name="T3" fmla="*/ 158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8 h 171"/>
                <a:gd name="T10" fmla="*/ 3 w 5"/>
                <a:gd name="T11" fmla="*/ 160 h 171"/>
                <a:gd name="T12" fmla="*/ 3 w 5"/>
                <a:gd name="T13" fmla="*/ 160 h 171"/>
                <a:gd name="T14" fmla="*/ 5 w 5"/>
                <a:gd name="T15" fmla="*/ 160 h 171"/>
                <a:gd name="T16" fmla="*/ 5 w 5"/>
                <a:gd name="T17" fmla="*/ 158 h 171"/>
                <a:gd name="T18" fmla="*/ 3 w 5"/>
                <a:gd name="T19" fmla="*/ 160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8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9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4 w 505"/>
                <a:gd name="T1" fmla="*/ 7 h 9"/>
                <a:gd name="T2" fmla="*/ 494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4 w 505"/>
                <a:gd name="T9" fmla="*/ 7 h 9"/>
                <a:gd name="T10" fmla="*/ 494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0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8 h 37"/>
                <a:gd name="T2" fmla="*/ 3 w 6"/>
                <a:gd name="T3" fmla="*/ 48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7 h 37"/>
                <a:gd name="T14" fmla="*/ 0 w 6"/>
                <a:gd name="T15" fmla="*/ 47 h 37"/>
                <a:gd name="T16" fmla="*/ 3 w 6"/>
                <a:gd name="T17" fmla="*/ 48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1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0 h 131"/>
                <a:gd name="T2" fmla="*/ 5 w 16"/>
                <a:gd name="T3" fmla="*/ 120 h 131"/>
                <a:gd name="T4" fmla="*/ 11 w 16"/>
                <a:gd name="T5" fmla="*/ 75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5 h 131"/>
                <a:gd name="T20" fmla="*/ 0 w 16"/>
                <a:gd name="T21" fmla="*/ 119 h 131"/>
                <a:gd name="T22" fmla="*/ 0 w 16"/>
                <a:gd name="T23" fmla="*/ 119 h 131"/>
                <a:gd name="T24" fmla="*/ 5 w 16"/>
                <a:gd name="T25" fmla="*/ 12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2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3 w 110"/>
                <a:gd name="T13" fmla="*/ 223 h 344"/>
                <a:gd name="T14" fmla="*/ 85 w 110"/>
                <a:gd name="T15" fmla="*/ 182 h 344"/>
                <a:gd name="T16" fmla="*/ 96 w 110"/>
                <a:gd name="T17" fmla="*/ 139 h 344"/>
                <a:gd name="T18" fmla="*/ 106 w 110"/>
                <a:gd name="T19" fmla="*/ 93 h 344"/>
                <a:gd name="T20" fmla="*/ 114 w 110"/>
                <a:gd name="T21" fmla="*/ 48 h 344"/>
                <a:gd name="T22" fmla="*/ 121 w 110"/>
                <a:gd name="T23" fmla="*/ 1 h 344"/>
                <a:gd name="T24" fmla="*/ 116 w 110"/>
                <a:gd name="T25" fmla="*/ 0 h 344"/>
                <a:gd name="T26" fmla="*/ 108 w 110"/>
                <a:gd name="T27" fmla="*/ 47 h 344"/>
                <a:gd name="T28" fmla="*/ 99 w 110"/>
                <a:gd name="T29" fmla="*/ 93 h 344"/>
                <a:gd name="T30" fmla="*/ 91 w 110"/>
                <a:gd name="T31" fmla="*/ 137 h 344"/>
                <a:gd name="T32" fmla="*/ 80 w 110"/>
                <a:gd name="T33" fmla="*/ 180 h 344"/>
                <a:gd name="T34" fmla="*/ 67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3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8 w 131"/>
                <a:gd name="T13" fmla="*/ 90 h 155"/>
                <a:gd name="T14" fmla="*/ 99 w 131"/>
                <a:gd name="T15" fmla="*/ 65 h 155"/>
                <a:gd name="T16" fmla="*/ 122 w 131"/>
                <a:gd name="T17" fmla="*/ 34 h 155"/>
                <a:gd name="T18" fmla="*/ 142 w 131"/>
                <a:gd name="T19" fmla="*/ 3 h 155"/>
                <a:gd name="T20" fmla="*/ 137 w 131"/>
                <a:gd name="T21" fmla="*/ 0 h 155"/>
                <a:gd name="T22" fmla="*/ 116 w 131"/>
                <a:gd name="T23" fmla="*/ 30 h 155"/>
                <a:gd name="T24" fmla="*/ 94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4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30 w 46"/>
                <a:gd name="T11" fmla="*/ 40 h 40"/>
                <a:gd name="T12" fmla="*/ 35 w 46"/>
                <a:gd name="T13" fmla="*/ 34 h 40"/>
                <a:gd name="T14" fmla="*/ 26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5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56 w 82"/>
                <a:gd name="T9" fmla="*/ 97 h 108"/>
                <a:gd name="T10" fmla="*/ 68 w 82"/>
                <a:gd name="T11" fmla="*/ 108 h 108"/>
                <a:gd name="T12" fmla="*/ 71 w 82"/>
                <a:gd name="T13" fmla="*/ 104 h 108"/>
                <a:gd name="T14" fmla="*/ 61 w 82"/>
                <a:gd name="T15" fmla="*/ 92 h 108"/>
                <a:gd name="T16" fmla="*/ 45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6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2 h 186"/>
                <a:gd name="T14" fmla="*/ 57 w 92"/>
                <a:gd name="T15" fmla="*/ 147 h 186"/>
                <a:gd name="T16" fmla="*/ 71 w 92"/>
                <a:gd name="T17" fmla="*/ 172 h 186"/>
                <a:gd name="T18" fmla="*/ 87 w 92"/>
                <a:gd name="T19" fmla="*/ 197 h 186"/>
                <a:gd name="T20" fmla="*/ 92 w 92"/>
                <a:gd name="T21" fmla="*/ 196 h 186"/>
                <a:gd name="T22" fmla="*/ 77 w 92"/>
                <a:gd name="T23" fmla="*/ 168 h 186"/>
                <a:gd name="T24" fmla="*/ 62 w 92"/>
                <a:gd name="T25" fmla="*/ 143 h 186"/>
                <a:gd name="T26" fmla="*/ 51 w 92"/>
                <a:gd name="T27" fmla="*/ 118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7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6 h 173"/>
                <a:gd name="T10" fmla="*/ 43 w 50"/>
                <a:gd name="T11" fmla="*/ 162 h 173"/>
                <a:gd name="T12" fmla="*/ 50 w 50"/>
                <a:gd name="T13" fmla="*/ 160 h 173"/>
                <a:gd name="T14" fmla="*/ 38 w 50"/>
                <a:gd name="T15" fmla="*/ 124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8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9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0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2 w 352"/>
                <a:gd name="T1" fmla="*/ 1 h 456"/>
                <a:gd name="T2" fmla="*/ 240 w 352"/>
                <a:gd name="T3" fmla="*/ 14 h 456"/>
                <a:gd name="T4" fmla="*/ 227 w 352"/>
                <a:gd name="T5" fmla="*/ 41 h 456"/>
                <a:gd name="T6" fmla="*/ 216 w 352"/>
                <a:gd name="T7" fmla="*/ 90 h 456"/>
                <a:gd name="T8" fmla="*/ 209 w 352"/>
                <a:gd name="T9" fmla="*/ 149 h 456"/>
                <a:gd name="T10" fmla="*/ 206 w 352"/>
                <a:gd name="T11" fmla="*/ 193 h 456"/>
                <a:gd name="T12" fmla="*/ 209 w 352"/>
                <a:gd name="T13" fmla="*/ 211 h 456"/>
                <a:gd name="T14" fmla="*/ 216 w 352"/>
                <a:gd name="T15" fmla="*/ 211 h 456"/>
                <a:gd name="T16" fmla="*/ 232 w 352"/>
                <a:gd name="T17" fmla="*/ 211 h 456"/>
                <a:gd name="T18" fmla="*/ 260 w 352"/>
                <a:gd name="T19" fmla="*/ 211 h 456"/>
                <a:gd name="T20" fmla="*/ 298 w 352"/>
                <a:gd name="T21" fmla="*/ 205 h 456"/>
                <a:gd name="T22" fmla="*/ 330 w 352"/>
                <a:gd name="T23" fmla="*/ 196 h 456"/>
                <a:gd name="T24" fmla="*/ 347 w 352"/>
                <a:gd name="T25" fmla="*/ 186 h 456"/>
                <a:gd name="T26" fmla="*/ 363 w 352"/>
                <a:gd name="T27" fmla="*/ 166 h 456"/>
                <a:gd name="T28" fmla="*/ 352 w 352"/>
                <a:gd name="T29" fmla="*/ 270 h 456"/>
                <a:gd name="T30" fmla="*/ 330 w 352"/>
                <a:gd name="T31" fmla="*/ 259 h 456"/>
                <a:gd name="T32" fmla="*/ 302 w 352"/>
                <a:gd name="T33" fmla="*/ 250 h 456"/>
                <a:gd name="T34" fmla="*/ 273 w 352"/>
                <a:gd name="T35" fmla="*/ 245 h 456"/>
                <a:gd name="T36" fmla="*/ 248 w 352"/>
                <a:gd name="T37" fmla="*/ 241 h 456"/>
                <a:gd name="T38" fmla="*/ 221 w 352"/>
                <a:gd name="T39" fmla="*/ 240 h 456"/>
                <a:gd name="T40" fmla="*/ 216 w 352"/>
                <a:gd name="T41" fmla="*/ 240 h 456"/>
                <a:gd name="T42" fmla="*/ 206 w 352"/>
                <a:gd name="T43" fmla="*/ 241 h 456"/>
                <a:gd name="T44" fmla="*/ 206 w 352"/>
                <a:gd name="T45" fmla="*/ 259 h 456"/>
                <a:gd name="T46" fmla="*/ 206 w 352"/>
                <a:gd name="T47" fmla="*/ 279 h 456"/>
                <a:gd name="T48" fmla="*/ 211 w 352"/>
                <a:gd name="T49" fmla="*/ 341 h 456"/>
                <a:gd name="T50" fmla="*/ 221 w 352"/>
                <a:gd name="T51" fmla="*/ 398 h 456"/>
                <a:gd name="T52" fmla="*/ 229 w 352"/>
                <a:gd name="T53" fmla="*/ 422 h 456"/>
                <a:gd name="T54" fmla="*/ 245 w 352"/>
                <a:gd name="T55" fmla="*/ 443 h 456"/>
                <a:gd name="T56" fmla="*/ 116 w 352"/>
                <a:gd name="T57" fmla="*/ 443 h 456"/>
                <a:gd name="T58" fmla="*/ 124 w 352"/>
                <a:gd name="T59" fmla="*/ 429 h 456"/>
                <a:gd name="T60" fmla="*/ 139 w 352"/>
                <a:gd name="T61" fmla="*/ 397 h 456"/>
                <a:gd name="T62" fmla="*/ 144 w 352"/>
                <a:gd name="T63" fmla="*/ 382 h 456"/>
                <a:gd name="T64" fmla="*/ 149 w 352"/>
                <a:gd name="T65" fmla="*/ 368 h 456"/>
                <a:gd name="T66" fmla="*/ 152 w 352"/>
                <a:gd name="T67" fmla="*/ 342 h 456"/>
                <a:gd name="T68" fmla="*/ 159 w 352"/>
                <a:gd name="T69" fmla="*/ 301 h 456"/>
                <a:gd name="T70" fmla="*/ 160 w 352"/>
                <a:gd name="T71" fmla="*/ 259 h 456"/>
                <a:gd name="T72" fmla="*/ 159 w 352"/>
                <a:gd name="T73" fmla="*/ 243 h 456"/>
                <a:gd name="T74" fmla="*/ 154 w 352"/>
                <a:gd name="T75" fmla="*/ 241 h 456"/>
                <a:gd name="T76" fmla="*/ 149 w 352"/>
                <a:gd name="T77" fmla="*/ 241 h 456"/>
                <a:gd name="T78" fmla="*/ 134 w 352"/>
                <a:gd name="T79" fmla="*/ 240 h 456"/>
                <a:gd name="T80" fmla="*/ 105 w 352"/>
                <a:gd name="T81" fmla="*/ 241 h 456"/>
                <a:gd name="T82" fmla="*/ 75 w 352"/>
                <a:gd name="T83" fmla="*/ 245 h 456"/>
                <a:gd name="T84" fmla="*/ 44 w 352"/>
                <a:gd name="T85" fmla="*/ 254 h 456"/>
                <a:gd name="T86" fmla="*/ 19 w 352"/>
                <a:gd name="T87" fmla="*/ 265 h 456"/>
                <a:gd name="T88" fmla="*/ 1 w 352"/>
                <a:gd name="T89" fmla="*/ 274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1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2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3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1 w 20"/>
                <a:gd name="T7" fmla="*/ 20 h 45"/>
                <a:gd name="T8" fmla="*/ 26 w 20"/>
                <a:gd name="T9" fmla="*/ 13 h 45"/>
                <a:gd name="T10" fmla="*/ 32 w 20"/>
                <a:gd name="T11" fmla="*/ 6 h 45"/>
                <a:gd name="T12" fmla="*/ 28 w 20"/>
                <a:gd name="T13" fmla="*/ 0 h 45"/>
                <a:gd name="T14" fmla="*/ 21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4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5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6 h 65"/>
                <a:gd name="T2" fmla="*/ 5 w 12"/>
                <a:gd name="T3" fmla="*/ 76 h 65"/>
                <a:gd name="T4" fmla="*/ 5 w 12"/>
                <a:gd name="T5" fmla="*/ 63 h 65"/>
                <a:gd name="T6" fmla="*/ 7 w 12"/>
                <a:gd name="T7" fmla="*/ 49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9 h 65"/>
                <a:gd name="T18" fmla="*/ 2 w 12"/>
                <a:gd name="T19" fmla="*/ 61 h 65"/>
                <a:gd name="T20" fmla="*/ 0 w 12"/>
                <a:gd name="T21" fmla="*/ 76 h 65"/>
                <a:gd name="T22" fmla="*/ 0 w 12"/>
                <a:gd name="T23" fmla="*/ 76 h 65"/>
                <a:gd name="T24" fmla="*/ 5 w 12"/>
                <a:gd name="T25" fmla="*/ 76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6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7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6 w 35"/>
                <a:gd name="T1" fmla="*/ 0 h 7"/>
                <a:gd name="T2" fmla="*/ 46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25 h 7"/>
                <a:gd name="T10" fmla="*/ 9 w 35"/>
                <a:gd name="T11" fmla="*/ 29 h 7"/>
                <a:gd name="T12" fmla="*/ 46 w 35"/>
                <a:gd name="T13" fmla="*/ 29 h 7"/>
                <a:gd name="T14" fmla="*/ 46 w 35"/>
                <a:gd name="T15" fmla="*/ 29 h 7"/>
                <a:gd name="T16" fmla="*/ 46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8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5 w 56"/>
                <a:gd name="T1" fmla="*/ 0 h 10"/>
                <a:gd name="T2" fmla="*/ 45 w 56"/>
                <a:gd name="T3" fmla="*/ 0 h 10"/>
                <a:gd name="T4" fmla="*/ 31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3 w 56"/>
                <a:gd name="T19" fmla="*/ 5 h 10"/>
                <a:gd name="T20" fmla="*/ 45 w 56"/>
                <a:gd name="T21" fmla="*/ 5 h 10"/>
                <a:gd name="T22" fmla="*/ 45 w 56"/>
                <a:gd name="T23" fmla="*/ 5 h 10"/>
                <a:gd name="T24" fmla="*/ 45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9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50 w 41"/>
                <a:gd name="T1" fmla="*/ 0 h 18"/>
                <a:gd name="T2" fmla="*/ 50 w 41"/>
                <a:gd name="T3" fmla="*/ 0 h 18"/>
                <a:gd name="T4" fmla="*/ 42 w 41"/>
                <a:gd name="T5" fmla="*/ 4 h 18"/>
                <a:gd name="T6" fmla="*/ 34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34 w 41"/>
                <a:gd name="T17" fmla="*/ 9 h 18"/>
                <a:gd name="T18" fmla="*/ 43 w 41"/>
                <a:gd name="T19" fmla="*/ 9 h 18"/>
                <a:gd name="T20" fmla="*/ 52 w 41"/>
                <a:gd name="T21" fmla="*/ 5 h 18"/>
                <a:gd name="T22" fmla="*/ 52 w 41"/>
                <a:gd name="T23" fmla="*/ 5 h 18"/>
                <a:gd name="T24" fmla="*/ 50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0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1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3 h 124"/>
                <a:gd name="T2" fmla="*/ 5 w 5"/>
                <a:gd name="T3" fmla="*/ 130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30 h 124"/>
                <a:gd name="T10" fmla="*/ 2 w 5"/>
                <a:gd name="T11" fmla="*/ 133 h 124"/>
                <a:gd name="T12" fmla="*/ 2 w 5"/>
                <a:gd name="T13" fmla="*/ 133 h 124"/>
                <a:gd name="T14" fmla="*/ 5 w 5"/>
                <a:gd name="T15" fmla="*/ 135 h 124"/>
                <a:gd name="T16" fmla="*/ 5 w 5"/>
                <a:gd name="T17" fmla="*/ 130 h 124"/>
                <a:gd name="T18" fmla="*/ 2 w 5"/>
                <a:gd name="T19" fmla="*/ 133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2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26 w 13"/>
                <a:gd name="T5" fmla="*/ 5 h 10"/>
                <a:gd name="T6" fmla="*/ 28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3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4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1 w 32"/>
                <a:gd name="T5" fmla="*/ 23 h 16"/>
                <a:gd name="T6" fmla="*/ 41 w 32"/>
                <a:gd name="T7" fmla="*/ 30 h 16"/>
                <a:gd name="T8" fmla="*/ 43 w 32"/>
                <a:gd name="T9" fmla="*/ 22 h 16"/>
                <a:gd name="T10" fmla="*/ 33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5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20 h 16"/>
                <a:gd name="T8" fmla="*/ 30 w 56"/>
                <a:gd name="T9" fmla="*/ 23 h 16"/>
                <a:gd name="T10" fmla="*/ 43 w 56"/>
                <a:gd name="T11" fmla="*/ 30 h 16"/>
                <a:gd name="T12" fmla="*/ 45 w 56"/>
                <a:gd name="T13" fmla="*/ 20 h 16"/>
                <a:gd name="T14" fmla="*/ 30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6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1 w 32"/>
                <a:gd name="T7" fmla="*/ 9 h 9"/>
                <a:gd name="T8" fmla="*/ 21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7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8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9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99 h 112"/>
                <a:gd name="T2" fmla="*/ 9 w 18"/>
                <a:gd name="T3" fmla="*/ 99 h 112"/>
                <a:gd name="T4" fmla="*/ 9 w 18"/>
                <a:gd name="T5" fmla="*/ 73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3 h 112"/>
                <a:gd name="T20" fmla="*/ 9 w 18"/>
                <a:gd name="T21" fmla="*/ 101 h 112"/>
                <a:gd name="T22" fmla="*/ 9 w 18"/>
                <a:gd name="T23" fmla="*/ 101 h 112"/>
                <a:gd name="T24" fmla="*/ 9 w 18"/>
                <a:gd name="T25" fmla="*/ 99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0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30 w 16"/>
                <a:gd name="T1" fmla="*/ 29 h 32"/>
                <a:gd name="T2" fmla="*/ 30 w 16"/>
                <a:gd name="T3" fmla="*/ 29 h 32"/>
                <a:gd name="T4" fmla="*/ 22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9 w 16"/>
                <a:gd name="T11" fmla="*/ 18 h 32"/>
                <a:gd name="T12" fmla="*/ 24 w 16"/>
                <a:gd name="T13" fmla="*/ 32 h 32"/>
                <a:gd name="T14" fmla="*/ 24 w 16"/>
                <a:gd name="T15" fmla="*/ 32 h 32"/>
                <a:gd name="T16" fmla="*/ 30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1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2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29 h 7"/>
                <a:gd name="T4" fmla="*/ 123 w 123"/>
                <a:gd name="T5" fmla="*/ 22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3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9 w 13"/>
                <a:gd name="T1" fmla="*/ 0 h 16"/>
                <a:gd name="T2" fmla="*/ 19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28 w 13"/>
                <a:gd name="T13" fmla="*/ 5 h 16"/>
                <a:gd name="T14" fmla="*/ 28 w 13"/>
                <a:gd name="T15" fmla="*/ 5 h 16"/>
                <a:gd name="T16" fmla="*/ 19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4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4 h 41"/>
                <a:gd name="T6" fmla="*/ 0 w 23"/>
                <a:gd name="T7" fmla="*/ 47 h 41"/>
                <a:gd name="T8" fmla="*/ 5 w 23"/>
                <a:gd name="T9" fmla="*/ 52 h 41"/>
                <a:gd name="T10" fmla="*/ 13 w 23"/>
                <a:gd name="T11" fmla="*/ 36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5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2 h 39"/>
                <a:gd name="T8" fmla="*/ 5 w 16"/>
                <a:gd name="T9" fmla="*/ 38 h 39"/>
                <a:gd name="T10" fmla="*/ 0 w 16"/>
                <a:gd name="T11" fmla="*/ 49 h 39"/>
                <a:gd name="T12" fmla="*/ 6 w 16"/>
                <a:gd name="T13" fmla="*/ 50 h 39"/>
                <a:gd name="T14" fmla="*/ 10 w 16"/>
                <a:gd name="T15" fmla="*/ 40 h 39"/>
                <a:gd name="T16" fmla="*/ 11 w 16"/>
                <a:gd name="T17" fmla="*/ 34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6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9 w 13"/>
                <a:gd name="T1" fmla="*/ 0 h 58"/>
                <a:gd name="T2" fmla="*/ 19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47 h 58"/>
                <a:gd name="T12" fmla="*/ 5 w 13"/>
                <a:gd name="T13" fmla="*/ 47 h 58"/>
                <a:gd name="T14" fmla="*/ 19 w 13"/>
                <a:gd name="T15" fmla="*/ 30 h 58"/>
                <a:gd name="T16" fmla="*/ 22 w 13"/>
                <a:gd name="T17" fmla="*/ 27 h 58"/>
                <a:gd name="T18" fmla="*/ 26 w 13"/>
                <a:gd name="T19" fmla="*/ 14 h 58"/>
                <a:gd name="T20" fmla="*/ 28 w 13"/>
                <a:gd name="T21" fmla="*/ 0 h 58"/>
                <a:gd name="T22" fmla="*/ 28 w 13"/>
                <a:gd name="T23" fmla="*/ 0 h 58"/>
                <a:gd name="T24" fmla="*/ 19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7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8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21 w 6"/>
                <a:gd name="T5" fmla="*/ 7 h 16"/>
                <a:gd name="T6" fmla="*/ 1 w 6"/>
                <a:gd name="T7" fmla="*/ 5 h 16"/>
                <a:gd name="T8" fmla="*/ 1 w 6"/>
                <a:gd name="T9" fmla="*/ 20 h 16"/>
                <a:gd name="T10" fmla="*/ 1 w 6"/>
                <a:gd name="T11" fmla="*/ 30 h 16"/>
                <a:gd name="T12" fmla="*/ 34 w 6"/>
                <a:gd name="T13" fmla="*/ 26 h 16"/>
                <a:gd name="T14" fmla="*/ 34 w 6"/>
                <a:gd name="T15" fmla="*/ 20 h 16"/>
                <a:gd name="T16" fmla="*/ 34 w 6"/>
                <a:gd name="T17" fmla="*/ 7 h 16"/>
                <a:gd name="T18" fmla="*/ 34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9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9 w 30"/>
                <a:gd name="T11" fmla="*/ 9 h 9"/>
                <a:gd name="T12" fmla="*/ 19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0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30 h 16"/>
                <a:gd name="T2" fmla="*/ 1 w 65"/>
                <a:gd name="T3" fmla="*/ 30 h 16"/>
                <a:gd name="T4" fmla="*/ 16 w 65"/>
                <a:gd name="T5" fmla="*/ 22 h 16"/>
                <a:gd name="T6" fmla="*/ 29 w 65"/>
                <a:gd name="T7" fmla="*/ 20 h 16"/>
                <a:gd name="T8" fmla="*/ 57 w 65"/>
                <a:gd name="T9" fmla="*/ 20 h 16"/>
                <a:gd name="T10" fmla="*/ 76 w 65"/>
                <a:gd name="T11" fmla="*/ 7 h 16"/>
                <a:gd name="T12" fmla="*/ 76 w 65"/>
                <a:gd name="T13" fmla="*/ 0 h 16"/>
                <a:gd name="T14" fmla="*/ 57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20 h 16"/>
                <a:gd name="T22" fmla="*/ 0 w 65"/>
                <a:gd name="T23" fmla="*/ 20 h 16"/>
                <a:gd name="T24" fmla="*/ 1 w 65"/>
                <a:gd name="T25" fmla="*/ 3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1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33 h 22"/>
                <a:gd name="T2" fmla="*/ 1 w 42"/>
                <a:gd name="T3" fmla="*/ 33 h 22"/>
                <a:gd name="T4" fmla="*/ 9 w 42"/>
                <a:gd name="T5" fmla="*/ 29 h 22"/>
                <a:gd name="T6" fmla="*/ 18 w 42"/>
                <a:gd name="T7" fmla="*/ 25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4 h 22"/>
                <a:gd name="T20" fmla="*/ 0 w 42"/>
                <a:gd name="T21" fmla="*/ 29 h 22"/>
                <a:gd name="T22" fmla="*/ 0 w 42"/>
                <a:gd name="T23" fmla="*/ 29 h 22"/>
                <a:gd name="T24" fmla="*/ 1 w 42"/>
                <a:gd name="T25" fmla="*/ 33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2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3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4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32 w 20"/>
                <a:gd name="T1" fmla="*/ 22 h 18"/>
                <a:gd name="T2" fmla="*/ 32 w 20"/>
                <a:gd name="T3" fmla="*/ 22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32 w 20"/>
                <a:gd name="T13" fmla="*/ 31 h 18"/>
                <a:gd name="T14" fmla="*/ 32 w 20"/>
                <a:gd name="T15" fmla="*/ 31 h 18"/>
                <a:gd name="T16" fmla="*/ 32 w 20"/>
                <a:gd name="T17" fmla="*/ 2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5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6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1 w 30"/>
                <a:gd name="T1" fmla="*/ 8 h 13"/>
                <a:gd name="T2" fmla="*/ 41 w 30"/>
                <a:gd name="T3" fmla="*/ 8 h 13"/>
                <a:gd name="T4" fmla="*/ 26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9 w 30"/>
                <a:gd name="T13" fmla="*/ 13 h 13"/>
                <a:gd name="T14" fmla="*/ 39 w 30"/>
                <a:gd name="T15" fmla="*/ 13 h 13"/>
                <a:gd name="T16" fmla="*/ 41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7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0 w 41"/>
                <a:gd name="T1" fmla="*/ 1 h 9"/>
                <a:gd name="T2" fmla="*/ 30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0 w 41"/>
                <a:gd name="T13" fmla="*/ 4 h 9"/>
                <a:gd name="T14" fmla="*/ 30 w 41"/>
                <a:gd name="T15" fmla="*/ 4 h 9"/>
                <a:gd name="T16" fmla="*/ 30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8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7 w 39"/>
                <a:gd name="T1" fmla="*/ 0 h 13"/>
                <a:gd name="T2" fmla="*/ 47 w 39"/>
                <a:gd name="T3" fmla="*/ 0 h 13"/>
                <a:gd name="T4" fmla="*/ 39 w 39"/>
                <a:gd name="T5" fmla="*/ 5 h 13"/>
                <a:gd name="T6" fmla="*/ 31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1 w 39"/>
                <a:gd name="T17" fmla="*/ 13 h 13"/>
                <a:gd name="T18" fmla="*/ 40 w 39"/>
                <a:gd name="T19" fmla="*/ 11 h 13"/>
                <a:gd name="T20" fmla="*/ 50 w 39"/>
                <a:gd name="T21" fmla="*/ 5 h 13"/>
                <a:gd name="T22" fmla="*/ 50 w 39"/>
                <a:gd name="T23" fmla="*/ 5 h 13"/>
                <a:gd name="T24" fmla="*/ 47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9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7 h 20"/>
                <a:gd name="T6" fmla="*/ 3 w 10"/>
                <a:gd name="T7" fmla="*/ 32 h 20"/>
                <a:gd name="T8" fmla="*/ 8 w 10"/>
                <a:gd name="T9" fmla="*/ 29 h 20"/>
                <a:gd name="T10" fmla="*/ 8 w 10"/>
                <a:gd name="T11" fmla="*/ 26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6 h 20"/>
                <a:gd name="T38" fmla="*/ 3 w 10"/>
                <a:gd name="T39" fmla="*/ 27 h 20"/>
                <a:gd name="T40" fmla="*/ 7 w 10"/>
                <a:gd name="T41" fmla="*/ 29 h 20"/>
                <a:gd name="T42" fmla="*/ 7 w 10"/>
                <a:gd name="T43" fmla="*/ 26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0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1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50 h 63"/>
                <a:gd name="T10" fmla="*/ 19 w 13"/>
                <a:gd name="T11" fmla="*/ 74 h 63"/>
                <a:gd name="T12" fmla="*/ 28 w 13"/>
                <a:gd name="T13" fmla="*/ 74 h 63"/>
                <a:gd name="T14" fmla="*/ 26 w 13"/>
                <a:gd name="T15" fmla="*/ 49 h 63"/>
                <a:gd name="T16" fmla="*/ 19 w 13"/>
                <a:gd name="T17" fmla="*/ 25 h 63"/>
                <a:gd name="T18" fmla="*/ 1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2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4 h 49"/>
                <a:gd name="T8" fmla="*/ 9 w 18"/>
                <a:gd name="T9" fmla="*/ 25 h 49"/>
                <a:gd name="T10" fmla="*/ 9 w 18"/>
                <a:gd name="T11" fmla="*/ 31 h 49"/>
                <a:gd name="T12" fmla="*/ 9 w 18"/>
                <a:gd name="T13" fmla="*/ 31 h 49"/>
                <a:gd name="T14" fmla="*/ 9 w 18"/>
                <a:gd name="T15" fmla="*/ 23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3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8 w 25"/>
                <a:gd name="T9" fmla="*/ 29 h 38"/>
                <a:gd name="T10" fmla="*/ 31 w 25"/>
                <a:gd name="T11" fmla="*/ 38 h 38"/>
                <a:gd name="T12" fmla="*/ 36 w 25"/>
                <a:gd name="T13" fmla="*/ 36 h 38"/>
                <a:gd name="T14" fmla="*/ 31 w 25"/>
                <a:gd name="T15" fmla="*/ 25 h 38"/>
                <a:gd name="T16" fmla="*/ 25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4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44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45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247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28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panose="02020503050405090304" charset="0"/>
              <a:cs typeface="Arial" panose="020B0604020202090204" pitchFamily="34" charset="0"/>
            </a:endParaRPr>
          </a:p>
        </p:txBody>
      </p:sp>
      <p:grpSp>
        <p:nvGrpSpPr>
          <p:cNvPr id="14339" name="Group 9"/>
          <p:cNvGrpSpPr/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/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5" name="Freeform 11"/>
            <p:cNvSpPr/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6" name="Freeform 12"/>
            <p:cNvSpPr/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7" name="Freeform 13"/>
            <p:cNvSpPr/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8" name="Freeform 14"/>
            <p:cNvSpPr/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9" name="Freeform 15"/>
            <p:cNvSpPr/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0" name="Freeform 16"/>
            <p:cNvSpPr/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1" name="Freeform 17"/>
            <p:cNvSpPr/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2" name="Freeform 18"/>
            <p:cNvSpPr/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3" name="Freeform 19"/>
            <p:cNvSpPr/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4" name="Freeform 20"/>
            <p:cNvSpPr/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5" name="Freeform 21"/>
            <p:cNvSpPr/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6" name="Freeform 22"/>
            <p:cNvSpPr/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7" name="Freeform 23"/>
            <p:cNvSpPr/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8" name="Freeform 24"/>
            <p:cNvSpPr/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9" name="Freeform 25"/>
            <p:cNvSpPr/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0" name="Freeform 26"/>
            <p:cNvSpPr/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1" name="Freeform 27"/>
            <p:cNvSpPr/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2" name="Freeform 28"/>
            <p:cNvSpPr/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4" name="Freeform 30"/>
            <p:cNvSpPr/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5" name="Freeform 31"/>
            <p:cNvSpPr/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6" name="Freeform 32"/>
            <p:cNvSpPr/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7" name="Freeform 33"/>
            <p:cNvSpPr/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8" name="Freeform 34"/>
            <p:cNvSpPr/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9" name="Freeform 35"/>
            <p:cNvSpPr/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0" name="Freeform 36"/>
            <p:cNvSpPr/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1" name="Freeform 37"/>
            <p:cNvSpPr/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2" name="Freeform 38"/>
            <p:cNvSpPr/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3" name="Freeform 39"/>
            <p:cNvSpPr/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5" name="Freeform 41"/>
            <p:cNvSpPr/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6" name="Freeform 42"/>
            <p:cNvSpPr/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7" name="Freeform 43"/>
            <p:cNvSpPr/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8" name="Freeform 44"/>
            <p:cNvSpPr/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9" name="Freeform 45"/>
            <p:cNvSpPr/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0" name="Freeform 46"/>
            <p:cNvSpPr/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1" name="Freeform 47"/>
            <p:cNvSpPr/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2" name="Freeform 48"/>
            <p:cNvSpPr/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3" name="Freeform 49"/>
            <p:cNvSpPr/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4" name="Freeform 50"/>
            <p:cNvSpPr/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5" name="Freeform 51"/>
            <p:cNvSpPr/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6" name="Freeform 52"/>
            <p:cNvSpPr/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7" name="Freeform 53"/>
            <p:cNvSpPr/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8" name="Freeform 54"/>
            <p:cNvSpPr/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9" name="Freeform 55"/>
            <p:cNvSpPr/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0" name="Freeform 56"/>
            <p:cNvSpPr/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1" name="Freeform 57"/>
            <p:cNvSpPr/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2" name="Freeform 58"/>
            <p:cNvSpPr/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3" name="Freeform 59"/>
            <p:cNvSpPr/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4" name="Freeform 60"/>
            <p:cNvSpPr/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5" name="Freeform 61"/>
            <p:cNvSpPr/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6" name="Freeform 62"/>
            <p:cNvSpPr/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7" name="Freeform 63"/>
            <p:cNvSpPr/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8" name="Freeform 64"/>
            <p:cNvSpPr/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9" name="Freeform 65"/>
            <p:cNvSpPr/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0" name="Freeform 66"/>
            <p:cNvSpPr/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1" name="Freeform 67"/>
            <p:cNvSpPr/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2" name="Freeform 68"/>
            <p:cNvSpPr/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3" name="Freeform 69"/>
            <p:cNvSpPr/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4" name="Freeform 70"/>
            <p:cNvSpPr/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5" name="Freeform 71"/>
            <p:cNvSpPr/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6" name="Freeform 72"/>
            <p:cNvSpPr/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7" name="Freeform 73"/>
            <p:cNvSpPr/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8" name="Freeform 74"/>
            <p:cNvSpPr/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9" name="Freeform 75"/>
            <p:cNvSpPr/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0" name="Freeform 76"/>
            <p:cNvSpPr/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1" name="Freeform 77"/>
            <p:cNvSpPr/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2" name="Freeform 78"/>
            <p:cNvSpPr/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3" name="Freeform 79"/>
            <p:cNvSpPr/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4" name="Freeform 80"/>
            <p:cNvSpPr/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5" name="Freeform 81"/>
            <p:cNvSpPr/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6" name="Freeform 82"/>
            <p:cNvSpPr/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7" name="Freeform 83"/>
            <p:cNvSpPr/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8" name="Freeform 84"/>
            <p:cNvSpPr/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panose="02020503050405090304" charset="0"/>
                <a:cs typeface="Arial" panose="020B0604020202090204" pitchFamily="34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panose="020B0804030504040204" charset="0"/>
              <a:cs typeface="Arial" panose="020B0604020202090204" pitchFamily="34" charset="0"/>
            </a:endParaRPr>
          </a:p>
        </p:txBody>
      </p:sp>
      <p:pic>
        <p:nvPicPr>
          <p:cNvPr id="14341" name="Picture 87" descr="C:\My Documents\My Pictures\icc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42" name="Group 99"/>
          <p:cNvGrpSpPr/>
          <p:nvPr userDrawn="1"/>
        </p:nvGrpSpPr>
        <p:grpSpPr bwMode="auto">
          <a:xfrm>
            <a:off x="6069013" y="6496050"/>
            <a:ext cx="2973387" cy="247650"/>
            <a:chOff x="3823" y="4092"/>
            <a:chExt cx="1873" cy="156"/>
          </a:xfrm>
        </p:grpSpPr>
        <p:sp>
          <p:nvSpPr>
            <p:cNvPr id="1115" name="AutoShape 91"/>
            <p:cNvSpPr>
              <a:spLocks noChangeArrowheads="1"/>
            </p:cNvSpPr>
            <p:nvPr userDrawn="1"/>
          </p:nvSpPr>
          <p:spPr bwMode="auto">
            <a:xfrm>
              <a:off x="3823" y="4108"/>
              <a:ext cx="1855" cy="12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 userDrawn="1"/>
          </p:nvSpPr>
          <p:spPr bwMode="auto">
            <a:xfrm>
              <a:off x="3823" y="4092"/>
              <a:ext cx="1873" cy="156"/>
            </a:xfrm>
            <a:prstGeom prst="rect">
              <a:avLst/>
            </a:prstGeom>
            <a:noFill/>
            <a:ln w="28575">
              <a:noFill/>
              <a:miter lim="800000"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panose="020B0804030504040204" charset="0"/>
                  <a:cs typeface="Arial" panose="020B0604020202090204" pitchFamily="34" charset="0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zoom/>
  </p:transition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MS PGothic" charset="-128"/>
          <a:cs typeface="MS PGothic" charset="-128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5pPr>
      <a:lvl6pPr marL="4572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6pPr>
      <a:lvl7pPr marL="9144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7pPr>
      <a:lvl8pPr marL="13716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8pPr>
      <a:lvl9pPr marL="18288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MS PGothic" charset="-128"/>
          <a:cs typeface="MS PGothic" charset="-128"/>
        </a:defRPr>
      </a:lvl1pPr>
      <a:lvl2pPr marL="777875" indent="-29845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MS PGothic" charset="-128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MS PGothic" charset="-128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MS PGothic" charset="-128"/>
        </a:defRPr>
      </a:lvl4pPr>
      <a:lvl5pPr marL="21558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5pPr>
      <a:lvl6pPr marL="26130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6pPr>
      <a:lvl7pPr marL="30702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7pPr>
      <a:lvl8pPr marL="35274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8pPr>
      <a:lvl9pPr marL="39846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panose="02020503050405090304" charset="0"/>
            </a:endParaRPr>
          </a:p>
        </p:txBody>
      </p:sp>
      <p:grpSp>
        <p:nvGrpSpPr>
          <p:cNvPr id="41987" name="Group 9"/>
          <p:cNvGrpSpPr/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/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/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/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/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/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/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/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/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/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/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/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/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/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/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/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/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/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/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/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/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/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/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/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/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/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/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/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/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/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/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/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/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/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/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/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/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/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/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/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/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/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/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/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/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/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/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/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/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/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/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/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/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/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/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/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/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/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/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/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/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/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/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/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/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/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/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/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/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/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/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/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/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/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panose="02020503050405090304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panose="020B0804030504040204" charset="0"/>
            </a:endParaRPr>
          </a:p>
        </p:txBody>
      </p:sp>
      <p:pic>
        <p:nvPicPr>
          <p:cNvPr id="41989" name="Picture 87" descr="C:\My Documents\My Pictures\icc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90" name="Group 99"/>
          <p:cNvGrpSpPr/>
          <p:nvPr userDrawn="1"/>
        </p:nvGrpSpPr>
        <p:grpSpPr bwMode="auto">
          <a:xfrm>
            <a:off x="6069013" y="6496050"/>
            <a:ext cx="2973387" cy="247650"/>
            <a:chOff x="3823" y="4092"/>
            <a:chExt cx="1873" cy="156"/>
          </a:xfrm>
        </p:grpSpPr>
        <p:sp>
          <p:nvSpPr>
            <p:cNvPr id="1115" name="AutoShape 91"/>
            <p:cNvSpPr>
              <a:spLocks noChangeArrowheads="1"/>
            </p:cNvSpPr>
            <p:nvPr userDrawn="1"/>
          </p:nvSpPr>
          <p:spPr bwMode="auto">
            <a:xfrm>
              <a:off x="3823" y="4108"/>
              <a:ext cx="1855" cy="12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algn="l">
                <a:buClrTx/>
                <a:buSzTx/>
                <a:buFontTx/>
                <a:buNone/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 userDrawn="1"/>
          </p:nvSpPr>
          <p:spPr bwMode="auto">
            <a:xfrm>
              <a:off x="3823" y="4092"/>
              <a:ext cx="1873" cy="156"/>
            </a:xfrm>
            <a:prstGeom prst="rect">
              <a:avLst/>
            </a:prstGeom>
            <a:noFill/>
            <a:ln w="28575">
              <a:noFill/>
              <a:miter lim="800000"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panose="020B0804030504040204" charset="0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>
    <p:zoom/>
  </p:transition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MS PGothic" charset="-128"/>
          <a:cs typeface="MS PGothic" charset="-128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5pPr>
      <a:lvl6pPr marL="4572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6pPr>
      <a:lvl7pPr marL="9144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7pPr>
      <a:lvl8pPr marL="13716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8pPr>
      <a:lvl9pPr marL="18288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MS PGothic" charset="-128"/>
          <a:cs typeface="MS PGothic" charset="-128"/>
        </a:defRPr>
      </a:lvl1pPr>
      <a:lvl2pPr marL="777875" indent="-29845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MS PGothic" charset="-128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MS PGothic" charset="-128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MS PGothic" charset="-128"/>
        </a:defRPr>
      </a:lvl4pPr>
      <a:lvl5pPr marL="21558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5pPr>
      <a:lvl6pPr marL="26130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6pPr>
      <a:lvl7pPr marL="30702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7pPr>
      <a:lvl8pPr marL="35274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8pPr>
      <a:lvl9pPr marL="39846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8037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 wrap="none" lIns="95758" tIns="47880" rIns="95758" bIns="4788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chemeClr val="tx2"/>
              </a:solidFill>
              <a:latin typeface="Times New Roman" panose="02020503050405090304" charset="0"/>
              <a:ea typeface="+mn-ea"/>
              <a:cs typeface="+mn-cs"/>
            </a:endParaRPr>
          </a:p>
        </p:txBody>
      </p:sp>
      <p:grpSp>
        <p:nvGrpSpPr>
          <p:cNvPr id="1027" name="Group 9"/>
          <p:cNvGrpSpPr/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/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/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/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/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/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/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/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/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/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/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/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/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/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/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/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/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/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/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/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/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/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/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/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/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/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/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/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/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/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/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/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/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/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/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/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/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/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/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/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/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/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/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/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/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/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/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/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/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/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/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/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/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/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/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/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/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/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/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/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/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/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/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/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/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/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/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/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/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/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/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/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/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/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panose="02020503050405090304" charset="0"/>
              </a:rPr>
              <a:t>University of Durham</a:t>
            </a:r>
            <a:endParaRPr lang="en-GB" sz="1200">
              <a:latin typeface="Verdana" panose="020B0804030504040204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0" name="Group 96"/>
          <p:cNvGrpSpPr/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panose="020B0804030504040204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802" r:id="rId12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MS PGothic" charset="-128"/>
          <a:cs typeface="MS PGothic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5pPr>
      <a:lvl6pPr marL="457200" algn="ctr" defTabSz="95694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6pPr>
      <a:lvl7pPr marL="913765" algn="ctr" defTabSz="95694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7pPr>
      <a:lvl8pPr marL="1370965" algn="ctr" defTabSz="95694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8pPr>
      <a:lvl9pPr marL="1828165" algn="ctr" defTabSz="95694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9pPr>
    </p:titleStyle>
    <p:bodyStyle>
      <a:lvl1pPr marL="357505" indent="-357505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MS PGothic" charset="-128"/>
          <a:cs typeface="MS PGothic" charset="-128"/>
        </a:defRPr>
      </a:lvl1pPr>
      <a:lvl2pPr marL="776605" indent="-297180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MS PGothic" charset="-128"/>
        </a:defRPr>
      </a:lvl2pPr>
      <a:lvl3pPr marL="1195705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MS PGothic" charset="-128"/>
        </a:defRPr>
      </a:lvl3pPr>
      <a:lvl4pPr marL="1675130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MS PGothic" charset="-128"/>
        </a:defRPr>
      </a:lvl4pPr>
      <a:lvl5pPr marL="21545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5pPr>
      <a:lvl6pPr marL="2612390" indent="-239395" algn="l" defTabSz="95694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6pPr>
      <a:lvl7pPr marL="3068955" indent="-239395" algn="l" defTabSz="95694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7pPr>
      <a:lvl8pPr marL="3526155" indent="-239395" algn="l" defTabSz="95694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8pPr>
      <a:lvl9pPr marL="3983355" indent="-239395" algn="l" defTabSz="95694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panose="02020503050405090304" charset="0"/>
            </a:endParaRPr>
          </a:p>
        </p:txBody>
      </p:sp>
      <p:grpSp>
        <p:nvGrpSpPr>
          <p:cNvPr id="7171" name="Group 9"/>
          <p:cNvGrpSpPr/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7177" name="Freeform 10"/>
            <p:cNvSpPr/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8" name="Freeform 11"/>
            <p:cNvSpPr/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9" name="Freeform 12"/>
            <p:cNvSpPr/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0" name="Freeform 13"/>
            <p:cNvSpPr/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1" name="Freeform 14"/>
            <p:cNvSpPr/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2" name="Freeform 15"/>
            <p:cNvSpPr/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3" name="Freeform 16"/>
            <p:cNvSpPr/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4" name="Freeform 17"/>
            <p:cNvSpPr/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5" name="Freeform 18"/>
            <p:cNvSpPr/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6" name="Freeform 19"/>
            <p:cNvSpPr/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7" name="Freeform 20"/>
            <p:cNvSpPr/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8" name="Freeform 21"/>
            <p:cNvSpPr/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9" name="Freeform 22"/>
            <p:cNvSpPr/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0" name="Freeform 23"/>
            <p:cNvSpPr/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1" name="Freeform 24"/>
            <p:cNvSpPr/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2" name="Freeform 25"/>
            <p:cNvSpPr/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3" name="Freeform 26"/>
            <p:cNvSpPr/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4" name="Freeform 27"/>
            <p:cNvSpPr/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5" name="Freeform 28"/>
            <p:cNvSpPr/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6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7" name="Freeform 30"/>
            <p:cNvSpPr/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8" name="Freeform 31"/>
            <p:cNvSpPr/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9" name="Freeform 32"/>
            <p:cNvSpPr/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0" name="Freeform 33"/>
            <p:cNvSpPr/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1" name="Freeform 34"/>
            <p:cNvSpPr/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2" name="Freeform 35"/>
            <p:cNvSpPr/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3" name="Freeform 36"/>
            <p:cNvSpPr/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4" name="Freeform 37"/>
            <p:cNvSpPr/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5" name="Freeform 38"/>
            <p:cNvSpPr/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6" name="Freeform 39"/>
            <p:cNvSpPr/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7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8" name="Freeform 41"/>
            <p:cNvSpPr/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9" name="Freeform 42"/>
            <p:cNvSpPr/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0" name="Freeform 43"/>
            <p:cNvSpPr/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1" name="Freeform 44"/>
            <p:cNvSpPr/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2" name="Freeform 45"/>
            <p:cNvSpPr/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3" name="Freeform 46"/>
            <p:cNvSpPr/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4" name="Freeform 47"/>
            <p:cNvSpPr/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5" name="Freeform 48"/>
            <p:cNvSpPr/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6" name="Freeform 49"/>
            <p:cNvSpPr/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7" name="Freeform 50"/>
            <p:cNvSpPr/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8" name="Freeform 51"/>
            <p:cNvSpPr/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9" name="Freeform 52"/>
            <p:cNvSpPr/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0" name="Freeform 53"/>
            <p:cNvSpPr/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1" name="Freeform 54"/>
            <p:cNvSpPr/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2" name="Freeform 55"/>
            <p:cNvSpPr/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3" name="Freeform 56"/>
            <p:cNvSpPr/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4" name="Freeform 57"/>
            <p:cNvSpPr/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5" name="Freeform 58"/>
            <p:cNvSpPr/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6" name="Freeform 59"/>
            <p:cNvSpPr/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7" name="Freeform 60"/>
            <p:cNvSpPr/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8" name="Freeform 61"/>
            <p:cNvSpPr/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9" name="Freeform 62"/>
            <p:cNvSpPr/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0" name="Freeform 63"/>
            <p:cNvSpPr/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1" name="Freeform 64"/>
            <p:cNvSpPr/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2" name="Freeform 65"/>
            <p:cNvSpPr/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3" name="Freeform 66"/>
            <p:cNvSpPr/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4" name="Freeform 67"/>
            <p:cNvSpPr/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5" name="Freeform 68"/>
            <p:cNvSpPr/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6" name="Freeform 69"/>
            <p:cNvSpPr/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7" name="Freeform 70"/>
            <p:cNvSpPr/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8" name="Freeform 71"/>
            <p:cNvSpPr/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9" name="Freeform 72"/>
            <p:cNvSpPr/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0" name="Freeform 73"/>
            <p:cNvSpPr/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1" name="Freeform 74"/>
            <p:cNvSpPr/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2" name="Freeform 75"/>
            <p:cNvSpPr/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3" name="Freeform 76"/>
            <p:cNvSpPr/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4" name="Freeform 77"/>
            <p:cNvSpPr/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5" name="Freeform 78"/>
            <p:cNvSpPr/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6" name="Freeform 79"/>
            <p:cNvSpPr/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7" name="Freeform 80"/>
            <p:cNvSpPr/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8" name="Freeform 81"/>
            <p:cNvSpPr/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9" name="Freeform 82"/>
            <p:cNvSpPr/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0" name="Freeform 83"/>
            <p:cNvSpPr/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1" name="Freeform 84"/>
            <p:cNvSpPr/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2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72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panose="02020503050405090304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panose="020B0804030504040204" charset="0"/>
            </a:endParaRPr>
          </a:p>
        </p:txBody>
      </p:sp>
      <p:pic>
        <p:nvPicPr>
          <p:cNvPr id="7173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74" name="Group 96"/>
          <p:cNvGrpSpPr/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717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6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panose="020B0804030504040204" charset="0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ransition>
    <p:zoom/>
  </p:transition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MS PGothic" charset="-128"/>
          <a:cs typeface="MS PGothic" charset="-128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5pPr>
      <a:lvl6pPr marL="4572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6pPr>
      <a:lvl7pPr marL="9144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7pPr>
      <a:lvl8pPr marL="13716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8pPr>
      <a:lvl9pPr marL="18288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MS PGothic" charset="-128"/>
          <a:cs typeface="MS PGothic" charset="-128"/>
        </a:defRPr>
      </a:lvl1pPr>
      <a:lvl2pPr marL="777875" indent="-29845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MS PGothic" charset="-128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MS PGothic" charset="-128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MS PGothic" charset="-128"/>
        </a:defRPr>
      </a:lvl4pPr>
      <a:lvl5pPr marL="21558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5pPr>
      <a:lvl6pPr marL="26130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6pPr>
      <a:lvl7pPr marL="30702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7pPr>
      <a:lvl8pPr marL="35274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8pPr>
      <a:lvl9pPr marL="39846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panose="02020503050405090304" charset="0"/>
              <a:cs typeface="Arial" panose="020B0604020202090204" pitchFamily="34" charset="0"/>
            </a:endParaRPr>
          </a:p>
        </p:txBody>
      </p:sp>
      <p:grpSp>
        <p:nvGrpSpPr>
          <p:cNvPr id="14339" name="Group 9"/>
          <p:cNvGrpSpPr/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/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5" name="Freeform 11"/>
            <p:cNvSpPr/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6" name="Freeform 12"/>
            <p:cNvSpPr/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7" name="Freeform 13"/>
            <p:cNvSpPr/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8" name="Freeform 14"/>
            <p:cNvSpPr/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9" name="Freeform 15"/>
            <p:cNvSpPr/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0" name="Freeform 16"/>
            <p:cNvSpPr/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1" name="Freeform 17"/>
            <p:cNvSpPr/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2" name="Freeform 18"/>
            <p:cNvSpPr/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3" name="Freeform 19"/>
            <p:cNvSpPr/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4" name="Freeform 20"/>
            <p:cNvSpPr/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5" name="Freeform 21"/>
            <p:cNvSpPr/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6" name="Freeform 22"/>
            <p:cNvSpPr/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7" name="Freeform 23"/>
            <p:cNvSpPr/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8" name="Freeform 24"/>
            <p:cNvSpPr/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9" name="Freeform 25"/>
            <p:cNvSpPr/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0" name="Freeform 26"/>
            <p:cNvSpPr/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1" name="Freeform 27"/>
            <p:cNvSpPr/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2" name="Freeform 28"/>
            <p:cNvSpPr/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4" name="Freeform 30"/>
            <p:cNvSpPr/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5" name="Freeform 31"/>
            <p:cNvSpPr/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6" name="Freeform 32"/>
            <p:cNvSpPr/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7" name="Freeform 33"/>
            <p:cNvSpPr/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8" name="Freeform 34"/>
            <p:cNvSpPr/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9" name="Freeform 35"/>
            <p:cNvSpPr/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0" name="Freeform 36"/>
            <p:cNvSpPr/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1" name="Freeform 37"/>
            <p:cNvSpPr/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2" name="Freeform 38"/>
            <p:cNvSpPr/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3" name="Freeform 39"/>
            <p:cNvSpPr/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5" name="Freeform 41"/>
            <p:cNvSpPr/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6" name="Freeform 42"/>
            <p:cNvSpPr/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7" name="Freeform 43"/>
            <p:cNvSpPr/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8" name="Freeform 44"/>
            <p:cNvSpPr/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9" name="Freeform 45"/>
            <p:cNvSpPr/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0" name="Freeform 46"/>
            <p:cNvSpPr/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1" name="Freeform 47"/>
            <p:cNvSpPr/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2" name="Freeform 48"/>
            <p:cNvSpPr/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3" name="Freeform 49"/>
            <p:cNvSpPr/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4" name="Freeform 50"/>
            <p:cNvSpPr/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5" name="Freeform 51"/>
            <p:cNvSpPr/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6" name="Freeform 52"/>
            <p:cNvSpPr/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7" name="Freeform 53"/>
            <p:cNvSpPr/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8" name="Freeform 54"/>
            <p:cNvSpPr/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9" name="Freeform 55"/>
            <p:cNvSpPr/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0" name="Freeform 56"/>
            <p:cNvSpPr/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1" name="Freeform 57"/>
            <p:cNvSpPr/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2" name="Freeform 58"/>
            <p:cNvSpPr/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3" name="Freeform 59"/>
            <p:cNvSpPr/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4" name="Freeform 60"/>
            <p:cNvSpPr/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5" name="Freeform 61"/>
            <p:cNvSpPr/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6" name="Freeform 62"/>
            <p:cNvSpPr/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7" name="Freeform 63"/>
            <p:cNvSpPr/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8" name="Freeform 64"/>
            <p:cNvSpPr/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9" name="Freeform 65"/>
            <p:cNvSpPr/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0" name="Freeform 66"/>
            <p:cNvSpPr/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1" name="Freeform 67"/>
            <p:cNvSpPr/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2" name="Freeform 68"/>
            <p:cNvSpPr/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3" name="Freeform 69"/>
            <p:cNvSpPr/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4" name="Freeform 70"/>
            <p:cNvSpPr/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5" name="Freeform 71"/>
            <p:cNvSpPr/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6" name="Freeform 72"/>
            <p:cNvSpPr/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7" name="Freeform 73"/>
            <p:cNvSpPr/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8" name="Freeform 74"/>
            <p:cNvSpPr/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9" name="Freeform 75"/>
            <p:cNvSpPr/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0" name="Freeform 76"/>
            <p:cNvSpPr/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1" name="Freeform 77"/>
            <p:cNvSpPr/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2" name="Freeform 78"/>
            <p:cNvSpPr/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3" name="Freeform 79"/>
            <p:cNvSpPr/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4" name="Freeform 80"/>
            <p:cNvSpPr/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5" name="Freeform 81"/>
            <p:cNvSpPr/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6" name="Freeform 82"/>
            <p:cNvSpPr/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7" name="Freeform 83"/>
            <p:cNvSpPr/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8" name="Freeform 84"/>
            <p:cNvSpPr/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panose="02020503050405090304" charset="0"/>
                <a:cs typeface="Arial" panose="020B0604020202090204" pitchFamily="34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panose="020B0804030504040204" charset="0"/>
              <a:cs typeface="Arial" panose="020B0604020202090204" pitchFamily="34" charset="0"/>
            </a:endParaRPr>
          </a:p>
        </p:txBody>
      </p:sp>
      <p:pic>
        <p:nvPicPr>
          <p:cNvPr id="14341" name="Picture 87" descr="C:\My Documents\My Pictures\icc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42" name="Group 99"/>
          <p:cNvGrpSpPr/>
          <p:nvPr userDrawn="1"/>
        </p:nvGrpSpPr>
        <p:grpSpPr bwMode="auto">
          <a:xfrm>
            <a:off x="6069013" y="6496050"/>
            <a:ext cx="2973387" cy="247650"/>
            <a:chOff x="3823" y="4092"/>
            <a:chExt cx="1873" cy="156"/>
          </a:xfrm>
        </p:grpSpPr>
        <p:sp>
          <p:nvSpPr>
            <p:cNvPr id="1115" name="AutoShape 91"/>
            <p:cNvSpPr>
              <a:spLocks noChangeArrowheads="1"/>
            </p:cNvSpPr>
            <p:nvPr userDrawn="1"/>
          </p:nvSpPr>
          <p:spPr bwMode="auto">
            <a:xfrm>
              <a:off x="3823" y="4108"/>
              <a:ext cx="1855" cy="12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 userDrawn="1"/>
          </p:nvSpPr>
          <p:spPr bwMode="auto">
            <a:xfrm>
              <a:off x="3823" y="4092"/>
              <a:ext cx="1873" cy="156"/>
            </a:xfrm>
            <a:prstGeom prst="rect">
              <a:avLst/>
            </a:prstGeom>
            <a:noFill/>
            <a:ln w="28575">
              <a:noFill/>
              <a:miter lim="800000"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panose="020B0804030504040204" charset="0"/>
                  <a:cs typeface="Arial" panose="020B0604020202090204" pitchFamily="34" charset="0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ransition>
    <p:zoom/>
  </p:transition>
  <p:txStyles>
    <p:titleStyle>
      <a:lvl1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MS PGothic" charset="-128"/>
          <a:cs typeface="MS PGothic" charset="-128"/>
        </a:defRPr>
      </a:lvl1pPr>
      <a:lvl2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2pPr>
      <a:lvl3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3pPr>
      <a:lvl4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4pPr>
      <a:lvl5pPr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5pPr>
      <a:lvl6pPr marL="4572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6pPr>
      <a:lvl7pPr marL="9144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7pPr>
      <a:lvl8pPr marL="13716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8pPr>
      <a:lvl9pPr marL="1828800" algn="ctr" defTabSz="95758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503050405090304" charset="0"/>
        </a:defRPr>
      </a:lvl9pPr>
    </p:titleStyle>
    <p:bodyStyle>
      <a:lvl1pPr marL="358775" indent="-358775" algn="l" defTabSz="95758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MS PGothic" charset="-128"/>
          <a:cs typeface="MS PGothic" charset="-128"/>
        </a:defRPr>
      </a:lvl1pPr>
      <a:lvl2pPr marL="777875" indent="-29845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MS PGothic" charset="-128"/>
        </a:defRPr>
      </a:lvl2pPr>
      <a:lvl3pPr marL="1196975" indent="-240030" algn="l" defTabSz="95758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MS PGothic" charset="-128"/>
        </a:defRPr>
      </a:lvl3pPr>
      <a:lvl4pPr marL="1676400" indent="-240030" algn="l" defTabSz="95758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MS PGothic" charset="-128"/>
        </a:defRPr>
      </a:lvl4pPr>
      <a:lvl5pPr marL="21558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5pPr>
      <a:lvl6pPr marL="26130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6pPr>
      <a:lvl7pPr marL="30702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7pPr>
      <a:lvl8pPr marL="35274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8pPr>
      <a:lvl9pPr marL="3984625" indent="-240030" algn="l" defTabSz="95758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MS PGothic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42" y="3030538"/>
            <a:ext cx="145158" cy="603460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 wrap="none" lIns="71845" tIns="35922" rIns="71845" bIns="35922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3450">
              <a:solidFill>
                <a:srgbClr val="000000"/>
              </a:solidFill>
              <a:latin typeface="Times New Roman" panose="02020503050405090304" charset="0"/>
              <a:cs typeface="Arial" panose="020B0604020202090204" pitchFamily="34" charset="0"/>
            </a:endParaRPr>
          </a:p>
        </p:txBody>
      </p:sp>
      <p:grpSp>
        <p:nvGrpSpPr>
          <p:cNvPr id="14339" name="Group 9"/>
          <p:cNvGrpSpPr/>
          <p:nvPr/>
        </p:nvGrpSpPr>
        <p:grpSpPr bwMode="auto">
          <a:xfrm>
            <a:off x="228600" y="304802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/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5" name="Freeform 11"/>
            <p:cNvSpPr/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6" name="Freeform 12"/>
            <p:cNvSpPr/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7" name="Freeform 13"/>
            <p:cNvSpPr/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8" name="Freeform 14"/>
            <p:cNvSpPr/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39" name="Freeform 15"/>
            <p:cNvSpPr/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0" name="Freeform 16"/>
            <p:cNvSpPr/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1" name="Freeform 17"/>
            <p:cNvSpPr/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2" name="Freeform 18"/>
            <p:cNvSpPr/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3" name="Freeform 19"/>
            <p:cNvSpPr/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4" name="Freeform 20"/>
            <p:cNvSpPr/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5" name="Freeform 21"/>
            <p:cNvSpPr/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6" name="Freeform 22"/>
            <p:cNvSpPr/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7" name="Freeform 23"/>
            <p:cNvSpPr/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8" name="Freeform 24"/>
            <p:cNvSpPr/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49" name="Freeform 25"/>
            <p:cNvSpPr/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0" name="Freeform 26"/>
            <p:cNvSpPr/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1" name="Freeform 27"/>
            <p:cNvSpPr/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2" name="Freeform 28"/>
            <p:cNvSpPr/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4" name="Freeform 30"/>
            <p:cNvSpPr/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5" name="Freeform 31"/>
            <p:cNvSpPr/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6" name="Freeform 32"/>
            <p:cNvSpPr/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7" name="Freeform 33"/>
            <p:cNvSpPr/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8" name="Freeform 34"/>
            <p:cNvSpPr/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59" name="Freeform 35"/>
            <p:cNvSpPr/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0" name="Freeform 36"/>
            <p:cNvSpPr/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1" name="Freeform 37"/>
            <p:cNvSpPr/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2" name="Freeform 38"/>
            <p:cNvSpPr/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3" name="Freeform 39"/>
            <p:cNvSpPr/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5" name="Freeform 41"/>
            <p:cNvSpPr/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6" name="Freeform 42"/>
            <p:cNvSpPr/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7" name="Freeform 43"/>
            <p:cNvSpPr/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8" name="Freeform 44"/>
            <p:cNvSpPr/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69" name="Freeform 45"/>
            <p:cNvSpPr/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0" name="Freeform 46"/>
            <p:cNvSpPr/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1" name="Freeform 47"/>
            <p:cNvSpPr/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2" name="Freeform 48"/>
            <p:cNvSpPr/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3" name="Freeform 49"/>
            <p:cNvSpPr/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4" name="Freeform 50"/>
            <p:cNvSpPr/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5" name="Freeform 51"/>
            <p:cNvSpPr/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6" name="Freeform 52"/>
            <p:cNvSpPr/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7" name="Freeform 53"/>
            <p:cNvSpPr/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8" name="Freeform 54"/>
            <p:cNvSpPr/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79" name="Freeform 55"/>
            <p:cNvSpPr/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0" name="Freeform 56"/>
            <p:cNvSpPr/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1" name="Freeform 57"/>
            <p:cNvSpPr/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2" name="Freeform 58"/>
            <p:cNvSpPr/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3" name="Freeform 59"/>
            <p:cNvSpPr/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4" name="Freeform 60"/>
            <p:cNvSpPr/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5" name="Freeform 61"/>
            <p:cNvSpPr/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6" name="Freeform 62"/>
            <p:cNvSpPr/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7" name="Freeform 63"/>
            <p:cNvSpPr/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8" name="Freeform 64"/>
            <p:cNvSpPr/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89" name="Freeform 65"/>
            <p:cNvSpPr/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0" name="Freeform 66"/>
            <p:cNvSpPr/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1" name="Freeform 67"/>
            <p:cNvSpPr/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2" name="Freeform 68"/>
            <p:cNvSpPr/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3" name="Freeform 69"/>
            <p:cNvSpPr/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4" name="Freeform 70"/>
            <p:cNvSpPr/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5" name="Freeform 71"/>
            <p:cNvSpPr/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6" name="Freeform 72"/>
            <p:cNvSpPr/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7" name="Freeform 73"/>
            <p:cNvSpPr/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8" name="Freeform 74"/>
            <p:cNvSpPr/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099" name="Freeform 75"/>
            <p:cNvSpPr/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0" name="Freeform 76"/>
            <p:cNvSpPr/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1" name="Freeform 77"/>
            <p:cNvSpPr/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2" name="Freeform 78"/>
            <p:cNvSpPr/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3" name="Freeform 79"/>
            <p:cNvSpPr/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4" name="Freeform 80"/>
            <p:cNvSpPr/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5" name="Freeform 81"/>
            <p:cNvSpPr/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6" name="Freeform 82"/>
            <p:cNvSpPr/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7" name="Freeform 83"/>
            <p:cNvSpPr/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8" name="Freeform 84"/>
            <p:cNvSpPr/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1"/>
            <a:ext cx="1019510" cy="1384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900">
                <a:solidFill>
                  <a:srgbClr val="000000"/>
                </a:solidFill>
                <a:latin typeface="Times New Roman" panose="02020503050405090304" charset="0"/>
                <a:cs typeface="Arial" panose="020B0604020202090204" pitchFamily="34" charset="0"/>
              </a:rPr>
              <a:t>University of Durham</a:t>
            </a:r>
            <a:endParaRPr lang="en-GB" sz="900">
              <a:solidFill>
                <a:srgbClr val="000000"/>
              </a:solidFill>
              <a:latin typeface="Verdana" panose="020B0804030504040204" charset="0"/>
              <a:cs typeface="Arial" panose="020B0604020202090204" pitchFamily="34" charset="0"/>
            </a:endParaRPr>
          </a:p>
        </p:txBody>
      </p:sp>
      <p:pic>
        <p:nvPicPr>
          <p:cNvPr id="14341" name="Picture 87" descr="C:\My Documents\My Pictures\icc5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42" name="Group 99"/>
          <p:cNvGrpSpPr/>
          <p:nvPr userDrawn="1"/>
        </p:nvGrpSpPr>
        <p:grpSpPr bwMode="auto">
          <a:xfrm>
            <a:off x="6069013" y="6496052"/>
            <a:ext cx="2973387" cy="219075"/>
            <a:chOff x="3823" y="4092"/>
            <a:chExt cx="1873" cy="138"/>
          </a:xfrm>
        </p:grpSpPr>
        <p:sp>
          <p:nvSpPr>
            <p:cNvPr id="1115" name="AutoShape 91"/>
            <p:cNvSpPr>
              <a:spLocks noChangeArrowheads="1"/>
            </p:cNvSpPr>
            <p:nvPr userDrawn="1"/>
          </p:nvSpPr>
          <p:spPr bwMode="auto">
            <a:xfrm>
              <a:off x="3823" y="4108"/>
              <a:ext cx="1855" cy="12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lang="en-US" sz="135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 userDrawn="1"/>
          </p:nvSpPr>
          <p:spPr bwMode="auto">
            <a:xfrm>
              <a:off x="3823" y="4092"/>
              <a:ext cx="1873" cy="134"/>
            </a:xfrm>
            <a:prstGeom prst="rect">
              <a:avLst/>
            </a:prstGeom>
            <a:noFill/>
            <a:ln w="28575">
              <a:noFill/>
              <a:miter lim="800000"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750" b="1">
                  <a:solidFill>
                    <a:srgbClr val="000066"/>
                  </a:solidFill>
                  <a:latin typeface="Verdana" panose="020B0804030504040204" charset="0"/>
                  <a:cs typeface="Arial" panose="020B0604020202090204" pitchFamily="34" charset="0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ransition>
    <p:zoom/>
  </p:transition>
  <p:txStyles>
    <p:titleStyle>
      <a:lvl1pPr algn="ctr" defTabSz="718185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+mj-lt"/>
          <a:ea typeface="MS PGothic" charset="-128"/>
          <a:cs typeface="MS PGothic" charset="-128"/>
        </a:defRPr>
      </a:lvl1pPr>
      <a:lvl2pPr algn="ctr" defTabSz="718185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2pPr>
      <a:lvl3pPr algn="ctr" defTabSz="718185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3pPr>
      <a:lvl4pPr algn="ctr" defTabSz="718185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4pPr>
      <a:lvl5pPr algn="ctr" defTabSz="718185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anose="02020503050405090304" charset="0"/>
          <a:ea typeface="MS PGothic" charset="-128"/>
          <a:cs typeface="MS PGothic" charset="-128"/>
        </a:defRPr>
      </a:lvl5pPr>
      <a:lvl6pPr marL="342900" algn="ctr" defTabSz="718185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anose="02020503050405090304" charset="0"/>
        </a:defRPr>
      </a:lvl6pPr>
      <a:lvl7pPr marL="685800" algn="ctr" defTabSz="718185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anose="02020503050405090304" charset="0"/>
        </a:defRPr>
      </a:lvl7pPr>
      <a:lvl8pPr marL="1028700" algn="ctr" defTabSz="718185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anose="02020503050405090304" charset="0"/>
        </a:defRPr>
      </a:lvl8pPr>
      <a:lvl9pPr marL="1371600" algn="ctr" defTabSz="718185" rtl="0" eaLnBrk="0" fontAlgn="base" hangingPunct="0">
        <a:spcBef>
          <a:spcPct val="0"/>
        </a:spcBef>
        <a:spcAft>
          <a:spcPct val="0"/>
        </a:spcAft>
        <a:defRPr sz="3450">
          <a:solidFill>
            <a:schemeClr val="tx2"/>
          </a:solidFill>
          <a:latin typeface="Times New Roman" panose="02020503050405090304" charset="0"/>
        </a:defRPr>
      </a:lvl9pPr>
    </p:titleStyle>
    <p:bodyStyle>
      <a:lvl1pPr marL="269240" indent="-269240" algn="l" defTabSz="718185" rtl="0" eaLnBrk="0" fontAlgn="base" hangingPunct="0">
        <a:spcBef>
          <a:spcPct val="20000"/>
        </a:spcBef>
        <a:spcAft>
          <a:spcPct val="0"/>
        </a:spcAft>
        <a:buChar char="•"/>
        <a:defRPr sz="2550">
          <a:solidFill>
            <a:schemeClr val="tx1"/>
          </a:solidFill>
          <a:latin typeface="+mn-lt"/>
          <a:ea typeface="MS PGothic" charset="-128"/>
          <a:cs typeface="MS PGothic" charset="-128"/>
        </a:defRPr>
      </a:lvl1pPr>
      <a:lvl2pPr marL="583565" indent="-224155" algn="l" defTabSz="718185" rtl="0" eaLnBrk="0" fontAlgn="base" hangingPunct="0">
        <a:spcBef>
          <a:spcPct val="20000"/>
        </a:spcBef>
        <a:spcAft>
          <a:spcPct val="0"/>
        </a:spcAft>
        <a:buChar char="–"/>
        <a:defRPr sz="2175">
          <a:solidFill>
            <a:schemeClr val="tx1"/>
          </a:solidFill>
          <a:latin typeface="+mn-lt"/>
          <a:ea typeface="MS PGothic" charset="-128"/>
        </a:defRPr>
      </a:lvl2pPr>
      <a:lvl3pPr marL="897890" indent="-180340" algn="l" defTabSz="718185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  <a:ea typeface="MS PGothic" charset="-128"/>
        </a:defRPr>
      </a:lvl3pPr>
      <a:lvl4pPr marL="1257300" indent="-180340" algn="l" defTabSz="718185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ea typeface="MS PGothic" charset="-128"/>
        </a:defRPr>
      </a:lvl4pPr>
      <a:lvl5pPr marL="1616710" indent="-180340" algn="l" defTabSz="718185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MS PGothic" charset="-128"/>
        </a:defRPr>
      </a:lvl5pPr>
      <a:lvl6pPr marL="1959610" indent="-180340" algn="l" defTabSz="718185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MS PGothic" charset="-128"/>
        </a:defRPr>
      </a:lvl6pPr>
      <a:lvl7pPr marL="2302510" indent="-180340" algn="l" defTabSz="718185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MS PGothic" charset="-128"/>
        </a:defRPr>
      </a:lvl7pPr>
      <a:lvl8pPr marL="2645410" indent="-180340" algn="l" defTabSz="718185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MS PGothic" charset="-128"/>
        </a:defRPr>
      </a:lvl8pPr>
      <a:lvl9pPr marL="2988310" indent="-180340" algn="l" defTabSz="718185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+mn-lt"/>
          <a:ea typeface="MS PGothic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chemeClr val="tx2"/>
              </a:solidFill>
              <a:latin typeface="Times New Roman" charset="0"/>
              <a:ea typeface="+mn-ea"/>
              <a:cs typeface="+mn-cs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4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6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06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.jpe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.jpe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636D6B-FEAF-D23B-FF66-E3CB6073DAC9}"/>
              </a:ext>
            </a:extLst>
          </p:cNvPr>
          <p:cNvSpPr txBox="1"/>
          <p:nvPr/>
        </p:nvSpPr>
        <p:spPr>
          <a:xfrm>
            <a:off x="0" y="1184030"/>
            <a:ext cx="7571303" cy="1200329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Sept/25 Elba </a:t>
            </a:r>
            <a:r>
              <a:rPr lang="en-US" sz="1800" dirty="0"/>
              <a:t>– didn’t make notes but slot was 40 mins</a:t>
            </a:r>
          </a:p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Jan/26 Hull  -- </a:t>
            </a:r>
            <a:r>
              <a:rPr lang="en-US" sz="1800" dirty="0"/>
              <a:t>exactly 29 minutes – very good but maybe spoke too fast!</a:t>
            </a:r>
          </a:p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Potsdam/Steinmetz/26 </a:t>
            </a:r>
            <a:r>
              <a:rPr lang="en-US" sz="1800" dirty="0"/>
              <a:t>– managed in 20mins; really good</a:t>
            </a:r>
          </a:p>
        </p:txBody>
      </p:sp>
    </p:spTree>
    <p:extLst>
      <p:ext uri="{BB962C8B-B14F-4D97-AF65-F5344CB8AC3E}">
        <p14:creationId xmlns:p14="http://schemas.microsoft.com/office/powerpoint/2010/main" val="2454492288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4F613-1872-0DDB-D4B4-680323D02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lescope with colorful fireworks above it&#10;&#10;Description automatically generated with medium confidence">
            <a:extLst>
              <a:ext uri="{FF2B5EF4-FFF2-40B4-BE49-F238E27FC236}">
                <a16:creationId xmlns:a16="http://schemas.microsoft.com/office/drawing/2014/main" id="{79570A26-B489-DC8D-EE5B-EC0D1052B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198" y="0"/>
            <a:ext cx="961372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CA26B-757A-99A6-2681-4D684C5E9219}"/>
              </a:ext>
            </a:extLst>
          </p:cNvPr>
          <p:cNvSpPr txBox="1"/>
          <p:nvPr/>
        </p:nvSpPr>
        <p:spPr>
          <a:xfrm>
            <a:off x="1592471" y="385591"/>
            <a:ext cx="6091284" cy="461665"/>
          </a:xfrm>
          <a:prstGeom prst="rect">
            <a:avLst/>
          </a:prstGeom>
          <a:solidFill>
            <a:srgbClr val="FFCC0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Tests based on baryon acoustic oscillations</a:t>
            </a:r>
          </a:p>
        </p:txBody>
      </p:sp>
    </p:spTree>
    <p:extLst>
      <p:ext uri="{BB962C8B-B14F-4D97-AF65-F5344CB8AC3E}">
        <p14:creationId xmlns:p14="http://schemas.microsoft.com/office/powerpoint/2010/main" val="185909995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82630-545D-A730-1AA4-579E979BA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power_spectrum_2.jpg">
            <a:extLst>
              <a:ext uri="{FF2B5EF4-FFF2-40B4-BE49-F238E27FC236}">
                <a16:creationId xmlns:a16="http://schemas.microsoft.com/office/drawing/2014/main" id="{118DBC37-E852-7035-4D98-EC5C5ABD1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9144000" cy="5449623"/>
          </a:xfrm>
          <a:prstGeom prst="rect">
            <a:avLst/>
          </a:prstGeom>
        </p:spPr>
      </p:pic>
      <p:pic>
        <p:nvPicPr>
          <p:cNvPr id="6" name="Picture 12" descr="planck_CMB_node_full_image.jpg">
            <a:extLst>
              <a:ext uri="{FF2B5EF4-FFF2-40B4-BE49-F238E27FC236}">
                <a16:creationId xmlns:a16="http://schemas.microsoft.com/office/drawing/2014/main" id="{516A9A39-BCC3-BCFC-ADDD-761400753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14400"/>
            <a:ext cx="27130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90142765-DE57-238A-B9C8-A7A157B3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543" y="1907540"/>
            <a:ext cx="2378814" cy="369332"/>
          </a:xfrm>
          <a:prstGeom prst="rect">
            <a:avLst/>
          </a:prstGeom>
          <a:solidFill>
            <a:srgbClr val="FF6600">
              <a:alpha val="18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Fluctuation amplitude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1545552-7537-86D0-285F-64522D00A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241484"/>
            <a:ext cx="72728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Planck: CMB temperature anisotropies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6417510A-E2F6-A7CA-4096-A899AAEBF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272485"/>
            <a:ext cx="2205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Planck  coll. 2015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A3A534-B6BD-7E7A-E33E-D487FE823C2D}"/>
              </a:ext>
            </a:extLst>
          </p:cNvPr>
          <p:cNvGrpSpPr/>
          <p:nvPr/>
        </p:nvGrpSpPr>
        <p:grpSpPr>
          <a:xfrm>
            <a:off x="1945235" y="2795736"/>
            <a:ext cx="1161522" cy="633264"/>
            <a:chOff x="3783908" y="2780928"/>
            <a:chExt cx="1161522" cy="63326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D4E5C4-E435-61A7-4862-68D624C48FE5}"/>
                </a:ext>
              </a:extLst>
            </p:cNvPr>
            <p:cNvSpPr txBox="1"/>
            <p:nvPr/>
          </p:nvSpPr>
          <p:spPr>
            <a:xfrm>
              <a:off x="3783908" y="2780928"/>
              <a:ext cx="9447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ymbol" charset="2"/>
                  <a:ea typeface="ＭＳ Ｐゴシック" charset="0"/>
                  <a:cs typeface="Symbol" charset="2"/>
                </a:rPr>
                <a:t>L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CDM</a:t>
              </a:r>
            </a:p>
          </p:txBody>
        </p:sp>
        <p:cxnSp>
          <p:nvCxnSpPr>
            <p:cNvPr id="5" name="Elbow Connector 4">
              <a:extLst>
                <a:ext uri="{FF2B5EF4-FFF2-40B4-BE49-F238E27FC236}">
                  <a16:creationId xmlns:a16="http://schemas.microsoft.com/office/drawing/2014/main" id="{B551B1B2-438A-0221-B159-7E1D4067A5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83968" y="3181038"/>
              <a:ext cx="661462" cy="233154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CD2389-C5AC-BFB8-E925-3489FF8F06A3}"/>
              </a:ext>
            </a:extLst>
          </p:cNvPr>
          <p:cNvSpPr txBox="1"/>
          <p:nvPr/>
        </p:nvSpPr>
        <p:spPr>
          <a:xfrm>
            <a:off x="3959268" y="2672625"/>
            <a:ext cx="418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Baryon acoustic oscillations (BAO) coherent oscillations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-baryon fluid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1299ED-6D49-4F3A-A2AE-6F4153D86358}"/>
              </a:ext>
            </a:extLst>
          </p:cNvPr>
          <p:cNvGrpSpPr/>
          <p:nvPr/>
        </p:nvGrpSpPr>
        <p:grpSpPr>
          <a:xfrm>
            <a:off x="3750197" y="3359326"/>
            <a:ext cx="1660109" cy="609443"/>
            <a:chOff x="3750197" y="3359326"/>
            <a:chExt cx="1660109" cy="6094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CA2FE6-6602-F98A-6ECC-F2BFAA2E9E98}"/>
                </a:ext>
              </a:extLst>
            </p:cNvPr>
            <p:cNvSpPr txBox="1"/>
            <p:nvPr/>
          </p:nvSpPr>
          <p:spPr>
            <a:xfrm>
              <a:off x="3959268" y="3359326"/>
              <a:ext cx="14510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standard ruler</a:t>
              </a:r>
            </a:p>
          </p:txBody>
        </p: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6C1E82B3-CC08-72DB-2249-ED08DCB578D6}"/>
                </a:ext>
              </a:extLst>
            </p:cNvPr>
            <p:cNvCxnSpPr/>
            <p:nvPr/>
          </p:nvCxnSpPr>
          <p:spPr bwMode="auto">
            <a:xfrm rot="10800000" flipV="1">
              <a:off x="3750197" y="3714709"/>
              <a:ext cx="636608" cy="254060"/>
            </a:xfrm>
            <a:prstGeom prst="bentConnector3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D26AD3-21ED-FD55-DD2D-62EE60B122E4}"/>
              </a:ext>
            </a:extLst>
          </p:cNvPr>
          <p:cNvSpPr txBox="1"/>
          <p:nvPr/>
        </p:nvSpPr>
        <p:spPr>
          <a:xfrm>
            <a:off x="5290084" y="3752193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Frozen in a recombination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E8B0F-4E6E-072B-926C-7CA34012D168}"/>
              </a:ext>
            </a:extLst>
          </p:cNvPr>
          <p:cNvSpPr txBox="1"/>
          <p:nvPr/>
        </p:nvSpPr>
        <p:spPr>
          <a:xfrm rot="19935006">
            <a:off x="-357830" y="3342804"/>
            <a:ext cx="9926115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Baryon acoustic oscillations (BAO) should be reflected in gal distribution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D4A99A-F8A7-031A-D7E5-84DCF6E41D1B}"/>
              </a:ext>
            </a:extLst>
          </p:cNvPr>
          <p:cNvSpPr txBox="1"/>
          <p:nvPr/>
        </p:nvSpPr>
        <p:spPr>
          <a:xfrm>
            <a:off x="-903938" y="5911702"/>
            <a:ext cx="31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3CBDB9-61E7-B66C-9E5B-7CFDBB99CE6A}"/>
              </a:ext>
            </a:extLst>
          </p:cNvPr>
          <p:cNvSpPr txBox="1"/>
          <p:nvPr/>
        </p:nvSpPr>
        <p:spPr>
          <a:xfrm>
            <a:off x="5219046" y="4178596"/>
            <a:ext cx="3065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Baryons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halos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galaxies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7" name="Picture 16" descr="A diagram of a candle and ruler&#10;&#10;AI-generated content may be incorrect.">
            <a:extLst>
              <a:ext uri="{FF2B5EF4-FFF2-40B4-BE49-F238E27FC236}">
                <a16:creationId xmlns:a16="http://schemas.microsoft.com/office/drawing/2014/main" id="{A2AAECD3-E531-9222-7038-C758B633C0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222" t="70760" r="24167" b="24235"/>
          <a:stretch>
            <a:fillRect/>
          </a:stretch>
        </p:blipFill>
        <p:spPr>
          <a:xfrm>
            <a:off x="3009900" y="4978400"/>
            <a:ext cx="2159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942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lum bright="-6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873125"/>
            <a:ext cx="6203950" cy="5888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4"/>
          <p:cNvSpPr>
            <a:spLocks noChangeArrowheads="1"/>
          </p:cNvSpPr>
          <p:nvPr/>
        </p:nvSpPr>
        <p:spPr bwMode="auto">
          <a:xfrm>
            <a:off x="5692775" y="2017713"/>
            <a:ext cx="1770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BEF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Arial" charset="0"/>
              </a:rPr>
              <a:t>L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BE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CDM model </a:t>
            </a:r>
          </a:p>
        </p:txBody>
      </p:sp>
      <p:sp>
        <p:nvSpPr>
          <p:cNvPr id="195588" name="Rectangle 5"/>
          <p:cNvSpPr>
            <a:spLocks noChangeArrowheads="1"/>
          </p:cNvSpPr>
          <p:nvPr/>
        </p:nvSpPr>
        <p:spPr bwMode="auto">
          <a:xfrm>
            <a:off x="6581775" y="4921250"/>
            <a:ext cx="224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A65F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Arial" charset="0"/>
              </a:rPr>
              <a:t>L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A65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CDM convolved with window</a:t>
            </a:r>
          </a:p>
        </p:txBody>
      </p:sp>
      <p:sp>
        <p:nvSpPr>
          <p:cNvPr id="195589" name="Line 6"/>
          <p:cNvSpPr>
            <a:spLocks noChangeShapeType="1"/>
          </p:cNvSpPr>
          <p:nvPr/>
        </p:nvSpPr>
        <p:spPr bwMode="auto">
          <a:xfrm flipH="1">
            <a:off x="5997575" y="2355850"/>
            <a:ext cx="306388" cy="2143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5590" name="Line 7"/>
          <p:cNvSpPr>
            <a:spLocks noChangeShapeType="1"/>
          </p:cNvSpPr>
          <p:nvPr/>
        </p:nvSpPr>
        <p:spPr bwMode="auto">
          <a:xfrm flipV="1">
            <a:off x="8016875" y="4391025"/>
            <a:ext cx="428625" cy="442913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87848" name="Rectangle 8"/>
          <p:cNvSpPr>
            <a:spLocks noChangeArrowheads="1"/>
          </p:cNvSpPr>
          <p:nvPr/>
        </p:nvSpPr>
        <p:spPr bwMode="auto">
          <a:xfrm>
            <a:off x="0" y="2447925"/>
            <a:ext cx="3152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E2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Baryon oscillations conclusively detected in 2dFGRS!!!</a:t>
            </a:r>
          </a:p>
        </p:txBody>
      </p:sp>
      <p:sp>
        <p:nvSpPr>
          <p:cNvPr id="195592" name="Rectangle 9"/>
          <p:cNvSpPr>
            <a:spLocks noChangeArrowheads="1"/>
          </p:cNvSpPr>
          <p:nvPr/>
        </p:nvSpPr>
        <p:spPr bwMode="auto">
          <a:xfrm>
            <a:off x="2822575" y="817563"/>
            <a:ext cx="301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P(k) / P</a:t>
            </a:r>
            <a:r>
              <a:rPr kumimoji="0" 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Arial" charset="0"/>
              </a:rPr>
              <a:t>W</a:t>
            </a:r>
            <a:r>
              <a:rPr kumimoji="0" 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baryon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=0) </a:t>
            </a:r>
          </a:p>
        </p:txBody>
      </p:sp>
      <p:sp>
        <p:nvSpPr>
          <p:cNvPr id="195593" name="Rectangle 11"/>
          <p:cNvSpPr>
            <a:spLocks noChangeArrowheads="1"/>
          </p:cNvSpPr>
          <p:nvPr/>
        </p:nvSpPr>
        <p:spPr bwMode="auto">
          <a:xfrm>
            <a:off x="57150" y="6135688"/>
            <a:ext cx="3576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7F0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Cole, Percival, Peacock, Baugh, Frenk + 2dFGRS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57F0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‘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57F0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05</a:t>
            </a:r>
          </a:p>
        </p:txBody>
      </p:sp>
      <p:cxnSp>
        <p:nvCxnSpPr>
          <p:cNvPr id="195594" name="Straight Connector 12"/>
          <p:cNvCxnSpPr>
            <a:cxnSpLocks noChangeShapeType="1"/>
          </p:cNvCxnSpPr>
          <p:nvPr/>
        </p:nvCxnSpPr>
        <p:spPr bwMode="auto">
          <a:xfrm flipV="1">
            <a:off x="7751763" y="3900488"/>
            <a:ext cx="1017587" cy="257175"/>
          </a:xfrm>
          <a:prstGeom prst="line">
            <a:avLst/>
          </a:prstGeom>
          <a:noFill/>
          <a:ln w="22225">
            <a:solidFill>
              <a:srgbClr val="EC5898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5595" name="Rectangle 5"/>
          <p:cNvSpPr>
            <a:spLocks noChangeArrowheads="1"/>
          </p:cNvSpPr>
          <p:nvPr/>
        </p:nvSpPr>
        <p:spPr bwMode="auto">
          <a:xfrm>
            <a:off x="6729413" y="3214688"/>
            <a:ext cx="22479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A65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Millennium sim</a:t>
            </a:r>
          </a:p>
        </p:txBody>
      </p:sp>
      <p:sp>
        <p:nvSpPr>
          <p:cNvPr id="195596" name="Line 7"/>
          <p:cNvSpPr>
            <a:spLocks noChangeShapeType="1"/>
          </p:cNvSpPr>
          <p:nvPr/>
        </p:nvSpPr>
        <p:spPr bwMode="auto">
          <a:xfrm>
            <a:off x="7797800" y="3554413"/>
            <a:ext cx="428625" cy="315912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5597" name="Rectangle 3"/>
          <p:cNvSpPr>
            <a:spLocks noChangeArrowheads="1"/>
          </p:cNvSpPr>
          <p:nvPr/>
        </p:nvSpPr>
        <p:spPr bwMode="auto">
          <a:xfrm>
            <a:off x="1689100" y="165100"/>
            <a:ext cx="7380288" cy="585788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89904" tIns="46751" rIns="89904" bIns="4675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Baryon acoustic oscillations in 2dFGRS</a:t>
            </a:r>
          </a:p>
        </p:txBody>
      </p:sp>
      <p:sp>
        <p:nvSpPr>
          <p:cNvPr id="195598" name="TextBox 15"/>
          <p:cNvSpPr txBox="1">
            <a:spLocks noChangeArrowheads="1"/>
          </p:cNvSpPr>
          <p:nvPr/>
        </p:nvSpPr>
        <p:spPr bwMode="auto">
          <a:xfrm>
            <a:off x="232380" y="1808163"/>
            <a:ext cx="26324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221,000  redshifts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8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4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Content Placeholder 12"/>
          <p:cNvSpPr>
            <a:spLocks noGrp="1"/>
          </p:cNvSpPr>
          <p:nvPr>
            <p:ph sz="half" idx="2"/>
          </p:nvPr>
        </p:nvSpPr>
        <p:spPr bwMode="auto">
          <a:xfrm>
            <a:off x="128588" y="1649413"/>
            <a:ext cx="3614737" cy="3071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FF0000"/>
              </a:buClr>
              <a:buSzPct val="120000"/>
            </a:pPr>
            <a:r>
              <a:rPr lang="en-GB" sz="2400" dirty="0">
                <a:latin typeface="Arial" charset="0"/>
                <a:ea typeface="ＭＳ Ｐゴシック" charset="0"/>
                <a:cs typeface="Arial" charset="0"/>
              </a:rPr>
              <a:t>47,000 SDSS LRGs</a:t>
            </a:r>
          </a:p>
          <a:p>
            <a:pPr>
              <a:buClr>
                <a:srgbClr val="FF0000"/>
              </a:buClr>
              <a:buSzPct val="120000"/>
            </a:pPr>
            <a:r>
              <a:rPr lang="en-GB" sz="2400" dirty="0">
                <a:latin typeface="Arial" charset="0"/>
                <a:ea typeface="ＭＳ Ｐゴシック" charset="0"/>
                <a:cs typeface="Arial" charset="0"/>
              </a:rPr>
              <a:t>0.72 cubic </a:t>
            </a:r>
            <a:r>
              <a:rPr lang="en-GB" sz="2400" dirty="0" err="1">
                <a:latin typeface="Arial" charset="0"/>
                <a:ea typeface="ＭＳ Ｐゴシック" charset="0"/>
                <a:cs typeface="Arial" charset="0"/>
              </a:rPr>
              <a:t>Gpc</a:t>
            </a:r>
            <a:endParaRPr lang="en-GB" sz="2400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en-GB" sz="2400" dirty="0">
                <a:latin typeface="Arial" charset="0"/>
                <a:ea typeface="ＭＳ Ｐゴシック" charset="0"/>
                <a:cs typeface="Arial" charset="0"/>
              </a:rPr>
              <a:t>Constraint on spherically averaged BAO scale</a:t>
            </a:r>
          </a:p>
          <a:p>
            <a:pPr>
              <a:buClr>
                <a:srgbClr val="FF0000"/>
              </a:buClr>
              <a:buSzPct val="120000"/>
            </a:pPr>
            <a:r>
              <a:rPr lang="en-GB" sz="2400" dirty="0">
                <a:latin typeface="Arial" charset="0"/>
                <a:ea typeface="ＭＳ Ｐゴシック" charset="0"/>
                <a:cs typeface="Arial" charset="0"/>
              </a:rPr>
              <a:t>Constrain distance parameter:</a:t>
            </a:r>
          </a:p>
          <a:p>
            <a:pPr>
              <a:buClr>
                <a:srgbClr val="FF0000"/>
              </a:buClr>
              <a:buSzPct val="120000"/>
            </a:pPr>
            <a:endParaRPr lang="en-GB" sz="2400" dirty="0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675" y="4967288"/>
            <a:ext cx="3173413" cy="1772129"/>
            <a:chOff x="66675" y="4967288"/>
            <a:chExt cx="3173413" cy="1772129"/>
          </a:xfrm>
        </p:grpSpPr>
        <p:pic>
          <p:nvPicPr>
            <p:cNvPr id="197635" name="Picture 14" descr="eis95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25" y="4967288"/>
              <a:ext cx="2438400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6675" y="5923442"/>
              <a:ext cx="1531938" cy="8159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ts val="1125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Angular </a:t>
              </a:r>
            </a:p>
            <a:p>
              <a:pPr marL="0" marR="0" lvl="0" indent="0" algn="ctr" defTabSz="914400" rtl="0" eaLnBrk="0" fontAlgn="base" latinLnBrk="0" hangingPunct="0">
                <a:lnSpc>
                  <a:spcPts val="1125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diameter</a:t>
              </a:r>
            </a:p>
            <a:p>
              <a:pPr marL="0" marR="0" lvl="0" indent="0" algn="ctr" defTabSz="914400" rtl="0" eaLnBrk="0" fontAlgn="base" latinLnBrk="0" hangingPunct="0">
                <a:lnSpc>
                  <a:spcPts val="1125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distance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1206501" y="5770562"/>
              <a:ext cx="500062" cy="195263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003425" y="6102350"/>
              <a:ext cx="1236663" cy="6064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ts val="1363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Hubble </a:t>
              </a:r>
            </a:p>
            <a:p>
              <a:pPr marL="0" marR="0" lvl="0" indent="0" algn="ctr" defTabSz="914400" rtl="0" eaLnBrk="0" fontAlgn="base" latinLnBrk="0" hangingPunct="0">
                <a:lnSpc>
                  <a:spcPts val="1363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parameter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V="1">
              <a:off x="2347913" y="5741987"/>
              <a:ext cx="357188" cy="2143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640" name="Rectangle 3"/>
          <p:cNvSpPr>
            <a:spLocks noChangeArrowheads="1"/>
          </p:cNvSpPr>
          <p:nvPr/>
        </p:nvSpPr>
        <p:spPr bwMode="auto">
          <a:xfrm>
            <a:off x="2062163" y="209550"/>
            <a:ext cx="7081837" cy="585788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89904" tIns="46751" rIns="89904" bIns="4675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Baryon acoustic oscillations in SDSS</a:t>
            </a:r>
          </a:p>
        </p:txBody>
      </p:sp>
      <p:sp>
        <p:nvSpPr>
          <p:cNvPr id="197641" name="TextBox 31"/>
          <p:cNvSpPr txBox="1">
            <a:spLocks noChangeArrowheads="1"/>
          </p:cNvSpPr>
          <p:nvPr/>
        </p:nvSpPr>
        <p:spPr bwMode="auto">
          <a:xfrm>
            <a:off x="5253038" y="5961063"/>
            <a:ext cx="2767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Eisenstein et al 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‘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05</a:t>
            </a:r>
          </a:p>
        </p:txBody>
      </p:sp>
      <p:pic>
        <p:nvPicPr>
          <p:cNvPr id="197642" name="Picture 4" descr="xi_jac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885825"/>
            <a:ext cx="5005388" cy="5053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>
          <a:extLst>
            <a:ext uri="{FF2B5EF4-FFF2-40B4-BE49-F238E27FC236}">
              <a16:creationId xmlns:a16="http://schemas.microsoft.com/office/drawing/2014/main" id="{69998F8B-7B7A-4098-2689-C2587D99F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>
            <a:extLst>
              <a:ext uri="{FF2B5EF4-FFF2-40B4-BE49-F238E27FC236}">
                <a16:creationId xmlns:a16="http://schemas.microsoft.com/office/drawing/2014/main" id="{BAD0A824-07D3-0DAC-650F-6FE07A5390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04300"/>
            <a:ext cx="1944374" cy="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>
            <a:extLst>
              <a:ext uri="{FF2B5EF4-FFF2-40B4-BE49-F238E27FC236}">
                <a16:creationId xmlns:a16="http://schemas.microsoft.com/office/drawing/2014/main" id="{D3F9C9A7-9A3C-8F7B-85A4-B31AB5EAAF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3210" y="1586429"/>
            <a:ext cx="6915510" cy="42619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9AC267AA-9901-1FCA-6C8E-7D0DC1DC5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267" y="363319"/>
            <a:ext cx="6140466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DESI BAO measurements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7893A8-7AEF-ADC9-E227-0F753335E5F2}"/>
              </a:ext>
            </a:extLst>
          </p:cNvPr>
          <p:cNvSpPr/>
          <p:nvPr/>
        </p:nvSpPr>
        <p:spPr bwMode="auto">
          <a:xfrm>
            <a:off x="8681293" y="4859667"/>
            <a:ext cx="253388" cy="39360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2D9BB-40BD-4B6E-6559-7624B4EE7634}"/>
              </a:ext>
            </a:extLst>
          </p:cNvPr>
          <p:cNvSpPr txBox="1"/>
          <p:nvPr/>
        </p:nvSpPr>
        <p:spPr>
          <a:xfrm>
            <a:off x="2216494" y="5963571"/>
            <a:ext cx="6109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Can measure expansion history of universe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037679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5A930-51DA-208D-0E7C-C3050C30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AEEC79-4CDD-8AE8-6E0F-2EA21C0A1680}"/>
              </a:ext>
            </a:extLst>
          </p:cNvPr>
          <p:cNvGrpSpPr/>
          <p:nvPr/>
        </p:nvGrpSpPr>
        <p:grpSpPr>
          <a:xfrm>
            <a:off x="1049875" y="1481349"/>
            <a:ext cx="7700027" cy="4067038"/>
            <a:chOff x="1049875" y="1481349"/>
            <a:chExt cx="7700027" cy="4067038"/>
          </a:xfrm>
        </p:grpSpPr>
        <p:pic>
          <p:nvPicPr>
            <p:cNvPr id="7" name="Google Shape;110;p17">
              <a:extLst>
                <a:ext uri="{FF2B5EF4-FFF2-40B4-BE49-F238E27FC236}">
                  <a16:creationId xmlns:a16="http://schemas.microsoft.com/office/drawing/2014/main" id="{9D0F60D2-4972-1E88-B6BB-BFA815B5A275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17114" y="2329763"/>
              <a:ext cx="3724417" cy="9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11;p17">
              <a:extLst>
                <a:ext uri="{FF2B5EF4-FFF2-40B4-BE49-F238E27FC236}">
                  <a16:creationId xmlns:a16="http://schemas.microsoft.com/office/drawing/2014/main" id="{5FCFAD2F-FEB0-4783-10A9-C2510D778E3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58951" y="3750025"/>
              <a:ext cx="1890951" cy="1798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12;p17">
              <a:extLst>
                <a:ext uri="{FF2B5EF4-FFF2-40B4-BE49-F238E27FC236}">
                  <a16:creationId xmlns:a16="http://schemas.microsoft.com/office/drawing/2014/main" id="{D1CB1E72-04AD-E0AC-FC6F-9FC974027295}"/>
                </a:ext>
              </a:extLst>
            </p:cNvPr>
            <p:cNvSpPr/>
            <p:nvPr/>
          </p:nvSpPr>
          <p:spPr>
            <a:xfrm>
              <a:off x="3698250" y="3733800"/>
              <a:ext cx="362700" cy="315900"/>
            </a:xfrm>
            <a:prstGeom prst="rect">
              <a:avLst/>
            </a:prstGeom>
            <a:noFill/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0" name="Google Shape;113;p17">
              <a:extLst>
                <a:ext uri="{FF2B5EF4-FFF2-40B4-BE49-F238E27FC236}">
                  <a16:creationId xmlns:a16="http://schemas.microsoft.com/office/drawing/2014/main" id="{1CCCD987-50BC-96C2-7985-5603E9051660}"/>
                </a:ext>
              </a:extLst>
            </p:cNvPr>
            <p:cNvSpPr/>
            <p:nvPr/>
          </p:nvSpPr>
          <p:spPr>
            <a:xfrm>
              <a:off x="2283725" y="3733800"/>
              <a:ext cx="305700" cy="315900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1" name="Google Shape;114;p17">
              <a:extLst>
                <a:ext uri="{FF2B5EF4-FFF2-40B4-BE49-F238E27FC236}">
                  <a16:creationId xmlns:a16="http://schemas.microsoft.com/office/drawing/2014/main" id="{CBADB575-1741-955E-1BF0-0C5C024C84E3}"/>
                </a:ext>
              </a:extLst>
            </p:cNvPr>
            <p:cNvSpPr/>
            <p:nvPr/>
          </p:nvSpPr>
          <p:spPr>
            <a:xfrm>
              <a:off x="5169775" y="3717425"/>
              <a:ext cx="398100" cy="315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2" name="Google Shape;115;p17">
              <a:extLst>
                <a:ext uri="{FF2B5EF4-FFF2-40B4-BE49-F238E27FC236}">
                  <a16:creationId xmlns:a16="http://schemas.microsoft.com/office/drawing/2014/main" id="{FDFBDF0A-9696-97CF-69E7-16F5060D8637}"/>
                </a:ext>
              </a:extLst>
            </p:cNvPr>
            <p:cNvSpPr/>
            <p:nvPr/>
          </p:nvSpPr>
          <p:spPr>
            <a:xfrm>
              <a:off x="5820800" y="3717438"/>
              <a:ext cx="315600" cy="315900"/>
            </a:xfrm>
            <a:prstGeom prst="rect">
              <a:avLst/>
            </a:prstGeom>
            <a:noFill/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3" name="Google Shape;116;p17">
              <a:extLst>
                <a:ext uri="{FF2B5EF4-FFF2-40B4-BE49-F238E27FC236}">
                  <a16:creationId xmlns:a16="http://schemas.microsoft.com/office/drawing/2014/main" id="{357B0EC1-1224-D57A-DC30-71EC74F9659B}"/>
                </a:ext>
              </a:extLst>
            </p:cNvPr>
            <p:cNvSpPr txBox="1"/>
            <p:nvPr/>
          </p:nvSpPr>
          <p:spPr>
            <a:xfrm>
              <a:off x="1226147" y="1481349"/>
              <a:ext cx="7186282" cy="714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rPr>
                <a:t>The distance-redshift relation depends on the energy density of various matter components, including massive neutrinos: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pic>
          <p:nvPicPr>
            <p:cNvPr id="14" name="Google Shape;119;p17">
              <a:extLst>
                <a:ext uri="{FF2B5EF4-FFF2-40B4-BE49-F238E27FC236}">
                  <a16:creationId xmlns:a16="http://schemas.microsoft.com/office/drawing/2014/main" id="{93EC0185-DBFB-82FE-D28C-EEF390115A0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49875" y="3744901"/>
              <a:ext cx="5770976" cy="93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20;p17">
              <a:extLst>
                <a:ext uri="{FF2B5EF4-FFF2-40B4-BE49-F238E27FC236}">
                  <a16:creationId xmlns:a16="http://schemas.microsoft.com/office/drawing/2014/main" id="{6995F8FF-2F26-9175-FD00-EB3ECB8F97E7}"/>
                </a:ext>
              </a:extLst>
            </p:cNvPr>
            <p:cNvSpPr txBox="1"/>
            <p:nvPr/>
          </p:nvSpPr>
          <p:spPr>
            <a:xfrm>
              <a:off x="1119133" y="4643119"/>
              <a:ext cx="6037243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6AA84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rPr>
                <a:t>                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0961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rPr>
                <a:t>Radiation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6AA84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rPr>
                <a:t>                  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994E99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rPr>
                <a:t>Matter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900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rPr>
                <a:t>          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rPr>
                <a:t>Dark energy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rPr>
                <a:t>    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rPr>
                <a:t>Neutrinos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16" name="Text Box 2">
            <a:extLst>
              <a:ext uri="{FF2B5EF4-FFF2-40B4-BE49-F238E27FC236}">
                <a16:creationId xmlns:a16="http://schemas.microsoft.com/office/drawing/2014/main" id="{C6433357-2B5C-6B6A-4D82-940B02DBE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267" y="363319"/>
            <a:ext cx="6140466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The distance-redshift relation</a:t>
            </a:r>
          </a:p>
        </p:txBody>
      </p:sp>
    </p:spTree>
    <p:extLst>
      <p:ext uri="{BB962C8B-B14F-4D97-AF65-F5344CB8AC3E}">
        <p14:creationId xmlns:p14="http://schemas.microsoft.com/office/powerpoint/2010/main" val="199456772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EAC7A-1C93-70BE-EA37-4FA4206DC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882C10-E31A-48F2-CC81-0B2C812A49BD}"/>
              </a:ext>
            </a:extLst>
          </p:cNvPr>
          <p:cNvGrpSpPr/>
          <p:nvPr/>
        </p:nvGrpSpPr>
        <p:grpSpPr>
          <a:xfrm>
            <a:off x="116150" y="1327324"/>
            <a:ext cx="4827300" cy="1304860"/>
            <a:chOff x="116150" y="1432831"/>
            <a:chExt cx="4827300" cy="1304860"/>
          </a:xfrm>
        </p:grpSpPr>
        <p:sp>
          <p:nvSpPr>
            <p:cNvPr id="7" name="Google Shape;194;p24">
              <a:extLst>
                <a:ext uri="{FF2B5EF4-FFF2-40B4-BE49-F238E27FC236}">
                  <a16:creationId xmlns:a16="http://schemas.microsoft.com/office/drawing/2014/main" id="{93763205-9A90-57A7-459E-0A34648D814C}"/>
                </a:ext>
              </a:extLst>
            </p:cNvPr>
            <p:cNvSpPr txBox="1"/>
            <p:nvPr/>
          </p:nvSpPr>
          <p:spPr>
            <a:xfrm>
              <a:off x="116150" y="1432831"/>
              <a:ext cx="48273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Dark energy has a negative pressure: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pic>
          <p:nvPicPr>
            <p:cNvPr id="8" name="Google Shape;195;p24">
              <a:extLst>
                <a:ext uri="{FF2B5EF4-FFF2-40B4-BE49-F238E27FC236}">
                  <a16:creationId xmlns:a16="http://schemas.microsoft.com/office/drawing/2014/main" id="{CFC9D44E-2B6F-5FBC-75AE-FCF26C9573F5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13850" y="1936617"/>
              <a:ext cx="1386475" cy="68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96;p24">
              <a:extLst>
                <a:ext uri="{FF2B5EF4-FFF2-40B4-BE49-F238E27FC236}">
                  <a16:creationId xmlns:a16="http://schemas.microsoft.com/office/drawing/2014/main" id="{87E7419E-F22C-A063-4AB8-02198C00D56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6050" y="2099141"/>
              <a:ext cx="1293398" cy="63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97;p24">
              <a:extLst>
                <a:ext uri="{FF2B5EF4-FFF2-40B4-BE49-F238E27FC236}">
                  <a16:creationId xmlns:a16="http://schemas.microsoft.com/office/drawing/2014/main" id="{C451B1DA-CF64-8B89-2349-12A4B1B1F38A}"/>
                </a:ext>
              </a:extLst>
            </p:cNvPr>
            <p:cNvSpPr txBox="1"/>
            <p:nvPr/>
          </p:nvSpPr>
          <p:spPr>
            <a:xfrm>
              <a:off x="2392636" y="1916250"/>
              <a:ext cx="1686151" cy="225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Simplest case: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1C066E-79A4-2587-799C-A668AE7D7502}"/>
                </a:ext>
              </a:extLst>
            </p:cNvPr>
            <p:cNvSpPr txBox="1"/>
            <p:nvPr/>
          </p:nvSpPr>
          <p:spPr>
            <a:xfrm>
              <a:off x="3778063" y="2165549"/>
              <a:ext cx="6014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2" charset="2"/>
                  <a:ea typeface="ＭＳ Ｐゴシック" charset="0"/>
                </a:rPr>
                <a:t>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</a:t>
              </a:r>
            </a:p>
          </p:txBody>
        </p: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id="{505BC55B-D6CB-B3AC-5E3B-50D816904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267" y="363319"/>
            <a:ext cx="6140466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DESI BAO and dark energy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B89912-61B3-BCFD-3288-87193A264689}"/>
              </a:ext>
            </a:extLst>
          </p:cNvPr>
          <p:cNvGrpSpPr/>
          <p:nvPr/>
        </p:nvGrpSpPr>
        <p:grpSpPr>
          <a:xfrm>
            <a:off x="285775" y="2743005"/>
            <a:ext cx="4827300" cy="993956"/>
            <a:chOff x="285775" y="2743005"/>
            <a:chExt cx="4827300" cy="993956"/>
          </a:xfrm>
        </p:grpSpPr>
        <p:sp>
          <p:nvSpPr>
            <p:cNvPr id="27" name="Google Shape;190;p24">
              <a:extLst>
                <a:ext uri="{FF2B5EF4-FFF2-40B4-BE49-F238E27FC236}">
                  <a16:creationId xmlns:a16="http://schemas.microsoft.com/office/drawing/2014/main" id="{2BAD26A8-FDB0-8A83-0203-1A70924A3AF5}"/>
                </a:ext>
              </a:extLst>
            </p:cNvPr>
            <p:cNvSpPr txBox="1"/>
            <p:nvPr/>
          </p:nvSpPr>
          <p:spPr>
            <a:xfrm>
              <a:off x="285775" y="2743005"/>
              <a:ext cx="48273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Introduce a time-varying equation of state: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pic>
          <p:nvPicPr>
            <p:cNvPr id="28" name="Google Shape;189;p24">
              <a:extLst>
                <a:ext uri="{FF2B5EF4-FFF2-40B4-BE49-F238E27FC236}">
                  <a16:creationId xmlns:a16="http://schemas.microsoft.com/office/drawing/2014/main" id="{C25E411C-6801-12C4-04EE-AB26B1129FE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9908" y="3213586"/>
              <a:ext cx="3393375" cy="523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3848A1-6B11-1DD5-CCE1-C8A5BC3CD97F}"/>
              </a:ext>
            </a:extLst>
          </p:cNvPr>
          <p:cNvGrpSpPr/>
          <p:nvPr/>
        </p:nvGrpSpPr>
        <p:grpSpPr>
          <a:xfrm>
            <a:off x="4382426" y="1363130"/>
            <a:ext cx="4560852" cy="4044011"/>
            <a:chOff x="4382426" y="1363130"/>
            <a:chExt cx="4560852" cy="40440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C0AED2-8F04-01C0-6DF4-0B6C7FF851A9}"/>
                </a:ext>
              </a:extLst>
            </p:cNvPr>
            <p:cNvGrpSpPr/>
            <p:nvPr/>
          </p:nvGrpSpPr>
          <p:grpSpPr>
            <a:xfrm>
              <a:off x="4382426" y="1363130"/>
              <a:ext cx="4560852" cy="4044011"/>
              <a:chOff x="4382426" y="1363130"/>
              <a:chExt cx="4560852" cy="404401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4B4C8E-0F3C-018C-9A1A-29DE1F09323C}"/>
                  </a:ext>
                </a:extLst>
              </p:cNvPr>
              <p:cNvSpPr/>
              <p:nvPr/>
            </p:nvSpPr>
            <p:spPr bwMode="auto">
              <a:xfrm>
                <a:off x="5141465" y="1363130"/>
                <a:ext cx="3554477" cy="402291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itchFamily="-65" charset="0"/>
                    <a:ea typeface="ＭＳ Ｐゴシック" charset="0"/>
                  </a:rPr>
                  <a:t>Binned reconstruction of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Symbol" pitchFamily="2" charset="2"/>
                    <a:ea typeface="ＭＳ Ｐゴシック" charset="0"/>
                  </a:rPr>
                  <a:t>w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itchFamily="-65" charset="0"/>
                    <a:ea typeface="ＭＳ Ｐゴシック" charset="0"/>
                  </a:rPr>
                  <a:t>(z)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1A04EDD-2843-098B-D5A4-EE6EC2A57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933" t="21675" r="45109" b="22394"/>
              <a:stretch>
                <a:fillRect/>
              </a:stretch>
            </p:blipFill>
            <p:spPr>
              <a:xfrm>
                <a:off x="4382426" y="1728439"/>
                <a:ext cx="4560852" cy="3678702"/>
              </a:xfrm>
              <a:prstGeom prst="rect">
                <a:avLst/>
              </a:prstGeom>
            </p:spPr>
          </p:pic>
        </p:grpSp>
        <p:cxnSp>
          <p:nvCxnSpPr>
            <p:cNvPr id="35" name="Curved Connector 34">
              <a:extLst>
                <a:ext uri="{FF2B5EF4-FFF2-40B4-BE49-F238E27FC236}">
                  <a16:creationId xmlns:a16="http://schemas.microsoft.com/office/drawing/2014/main" id="{5DF9CBE6-F17D-056C-7520-51020ECCC9EF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6093368" y="2553628"/>
              <a:ext cx="407793" cy="117863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79DB66C-4ABB-F9CF-D7C1-D7A1B973F2EC}"/>
                </a:ext>
              </a:extLst>
            </p:cNvPr>
            <p:cNvSpPr txBox="1"/>
            <p:nvPr/>
          </p:nvSpPr>
          <p:spPr>
            <a:xfrm>
              <a:off x="6158063" y="1951464"/>
              <a:ext cx="396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70C0"/>
                  </a:solidFill>
                  <a:latin typeface="Symbol" pitchFamily="2" charset="2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57444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331D37-CA62-2581-612B-BED0A1065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6F0E38-EA4B-E6C2-0384-368C80FD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28" t="23254" r="2092" b="13773"/>
          <a:stretch>
            <a:fillRect/>
          </a:stretch>
        </p:blipFill>
        <p:spPr>
          <a:xfrm>
            <a:off x="4444409" y="1371606"/>
            <a:ext cx="4508206" cy="43168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AC17E3-AD99-5BFC-3D69-23DE4EB422C0}"/>
              </a:ext>
            </a:extLst>
          </p:cNvPr>
          <p:cNvSpPr/>
          <p:nvPr/>
        </p:nvSpPr>
        <p:spPr bwMode="auto">
          <a:xfrm>
            <a:off x="254643" y="2511706"/>
            <a:ext cx="4027990" cy="2118167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4C7CB6-8912-C297-783C-A7A0AA5A60EA}"/>
              </a:ext>
            </a:extLst>
          </p:cNvPr>
          <p:cNvGrpSpPr/>
          <p:nvPr/>
        </p:nvGrpSpPr>
        <p:grpSpPr>
          <a:xfrm>
            <a:off x="116150" y="1327324"/>
            <a:ext cx="4996925" cy="2409637"/>
            <a:chOff x="116150" y="1432831"/>
            <a:chExt cx="4996925" cy="2409637"/>
          </a:xfrm>
        </p:grpSpPr>
        <p:sp>
          <p:nvSpPr>
            <p:cNvPr id="5" name="Google Shape;190;p24">
              <a:extLst>
                <a:ext uri="{FF2B5EF4-FFF2-40B4-BE49-F238E27FC236}">
                  <a16:creationId xmlns:a16="http://schemas.microsoft.com/office/drawing/2014/main" id="{45E50362-2D07-F797-AED1-5AAD8340CB6F}"/>
                </a:ext>
              </a:extLst>
            </p:cNvPr>
            <p:cNvSpPr txBox="1"/>
            <p:nvPr/>
          </p:nvSpPr>
          <p:spPr>
            <a:xfrm>
              <a:off x="285775" y="2848512"/>
              <a:ext cx="48273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Introduce a time-varying equation of state: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pic>
          <p:nvPicPr>
            <p:cNvPr id="6" name="Google Shape;189;p24">
              <a:extLst>
                <a:ext uri="{FF2B5EF4-FFF2-40B4-BE49-F238E27FC236}">
                  <a16:creationId xmlns:a16="http://schemas.microsoft.com/office/drawing/2014/main" id="{9747860D-F3F4-2BE2-3AFC-70ED1A75B3D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9908" y="3319093"/>
              <a:ext cx="3393375" cy="523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94;p24">
              <a:extLst>
                <a:ext uri="{FF2B5EF4-FFF2-40B4-BE49-F238E27FC236}">
                  <a16:creationId xmlns:a16="http://schemas.microsoft.com/office/drawing/2014/main" id="{94A92171-57DF-D9F0-4353-5D11FA29C19D}"/>
                </a:ext>
              </a:extLst>
            </p:cNvPr>
            <p:cNvSpPr txBox="1"/>
            <p:nvPr/>
          </p:nvSpPr>
          <p:spPr>
            <a:xfrm>
              <a:off x="116150" y="1432831"/>
              <a:ext cx="48273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Dark energy has a negative pressure: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pic>
          <p:nvPicPr>
            <p:cNvPr id="8" name="Google Shape;195;p24">
              <a:extLst>
                <a:ext uri="{FF2B5EF4-FFF2-40B4-BE49-F238E27FC236}">
                  <a16:creationId xmlns:a16="http://schemas.microsoft.com/office/drawing/2014/main" id="{54BB7AB4-5E7D-BBB8-235E-1132EB269C4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3850" y="1936617"/>
              <a:ext cx="1386475" cy="68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96;p24">
              <a:extLst>
                <a:ext uri="{FF2B5EF4-FFF2-40B4-BE49-F238E27FC236}">
                  <a16:creationId xmlns:a16="http://schemas.microsoft.com/office/drawing/2014/main" id="{5371C5C2-AD2C-DA9A-3FD2-D533A61EAD2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26050" y="2099141"/>
              <a:ext cx="1293398" cy="63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97;p24">
              <a:extLst>
                <a:ext uri="{FF2B5EF4-FFF2-40B4-BE49-F238E27FC236}">
                  <a16:creationId xmlns:a16="http://schemas.microsoft.com/office/drawing/2014/main" id="{791F6F9D-4843-3BC6-6F12-D080CF26E0C4}"/>
                </a:ext>
              </a:extLst>
            </p:cNvPr>
            <p:cNvSpPr txBox="1"/>
            <p:nvPr/>
          </p:nvSpPr>
          <p:spPr>
            <a:xfrm>
              <a:off x="2392636" y="1916250"/>
              <a:ext cx="1686151" cy="225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Simplest case: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F23AF2-4B91-90D0-2776-8ADFD65F3618}"/>
                </a:ext>
              </a:extLst>
            </p:cNvPr>
            <p:cNvSpPr txBox="1"/>
            <p:nvPr/>
          </p:nvSpPr>
          <p:spPr>
            <a:xfrm>
              <a:off x="3778063" y="2165549"/>
              <a:ext cx="6014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2" charset="2"/>
                  <a:ea typeface="ＭＳ Ｐゴシック" charset="0"/>
                </a:rPr>
                <a:t>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</a:t>
              </a:r>
            </a:p>
          </p:txBody>
        </p: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id="{15B7DE0C-F47C-A5F2-E9F5-DD3384EDF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267" y="363319"/>
            <a:ext cx="6140466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DESI BAO and dark energy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054F57-D486-31C0-98DE-402AB450E3C7}"/>
              </a:ext>
            </a:extLst>
          </p:cNvPr>
          <p:cNvSpPr/>
          <p:nvPr/>
        </p:nvSpPr>
        <p:spPr bwMode="auto">
          <a:xfrm>
            <a:off x="5575300" y="2222500"/>
            <a:ext cx="3200400" cy="27178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18086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F4B869-EC7A-4B2D-F88D-CC57B913A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E2EE7-8F1F-E40E-495B-2AE0B2C67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28" t="23254" r="2092" b="13773"/>
          <a:stretch>
            <a:fillRect/>
          </a:stretch>
        </p:blipFill>
        <p:spPr>
          <a:xfrm>
            <a:off x="4444409" y="1371606"/>
            <a:ext cx="4508206" cy="4316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0F8DA-7814-9917-6653-0C96C9CE78B6}"/>
              </a:ext>
            </a:extLst>
          </p:cNvPr>
          <p:cNvSpPr txBox="1"/>
          <p:nvPr/>
        </p:nvSpPr>
        <p:spPr>
          <a:xfrm>
            <a:off x="5273752" y="5707375"/>
            <a:ext cx="344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DESI collaboration: Adame+ ‘24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31A667-1018-26EB-27AB-49763D3BD980}"/>
              </a:ext>
            </a:extLst>
          </p:cNvPr>
          <p:cNvSpPr/>
          <p:nvPr/>
        </p:nvSpPr>
        <p:spPr bwMode="auto">
          <a:xfrm>
            <a:off x="254643" y="2511706"/>
            <a:ext cx="4027990" cy="2118167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7CC727-4D33-A454-0931-E67E97560354}"/>
              </a:ext>
            </a:extLst>
          </p:cNvPr>
          <p:cNvGrpSpPr/>
          <p:nvPr/>
        </p:nvGrpSpPr>
        <p:grpSpPr>
          <a:xfrm>
            <a:off x="116150" y="1327324"/>
            <a:ext cx="4996925" cy="2409637"/>
            <a:chOff x="116150" y="1432831"/>
            <a:chExt cx="4996925" cy="2409637"/>
          </a:xfrm>
        </p:grpSpPr>
        <p:sp>
          <p:nvSpPr>
            <p:cNvPr id="5" name="Google Shape;190;p24">
              <a:extLst>
                <a:ext uri="{FF2B5EF4-FFF2-40B4-BE49-F238E27FC236}">
                  <a16:creationId xmlns:a16="http://schemas.microsoft.com/office/drawing/2014/main" id="{893E0314-1DB9-84BA-E3D6-A7B8FDA71946}"/>
                </a:ext>
              </a:extLst>
            </p:cNvPr>
            <p:cNvSpPr txBox="1"/>
            <p:nvPr/>
          </p:nvSpPr>
          <p:spPr>
            <a:xfrm>
              <a:off x="285775" y="2848512"/>
              <a:ext cx="48273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Introducing a time-varying equation of state: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pic>
          <p:nvPicPr>
            <p:cNvPr id="6" name="Google Shape;189;p24">
              <a:extLst>
                <a:ext uri="{FF2B5EF4-FFF2-40B4-BE49-F238E27FC236}">
                  <a16:creationId xmlns:a16="http://schemas.microsoft.com/office/drawing/2014/main" id="{383AB671-93CB-B1DD-A42D-92D7D578CAD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9908" y="3319093"/>
              <a:ext cx="3393375" cy="523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94;p24">
              <a:extLst>
                <a:ext uri="{FF2B5EF4-FFF2-40B4-BE49-F238E27FC236}">
                  <a16:creationId xmlns:a16="http://schemas.microsoft.com/office/drawing/2014/main" id="{1F7B7A9D-6E05-5161-9571-D506E2044454}"/>
                </a:ext>
              </a:extLst>
            </p:cNvPr>
            <p:cNvSpPr txBox="1"/>
            <p:nvPr/>
          </p:nvSpPr>
          <p:spPr>
            <a:xfrm>
              <a:off x="116150" y="1432831"/>
              <a:ext cx="48273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Dark energy has a negative pressure: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pic>
          <p:nvPicPr>
            <p:cNvPr id="8" name="Google Shape;195;p24">
              <a:extLst>
                <a:ext uri="{FF2B5EF4-FFF2-40B4-BE49-F238E27FC236}">
                  <a16:creationId xmlns:a16="http://schemas.microsoft.com/office/drawing/2014/main" id="{085F7749-8D06-71D4-AC71-BE93F0D9337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3850" y="1936617"/>
              <a:ext cx="1386475" cy="68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96;p24">
              <a:extLst>
                <a:ext uri="{FF2B5EF4-FFF2-40B4-BE49-F238E27FC236}">
                  <a16:creationId xmlns:a16="http://schemas.microsoft.com/office/drawing/2014/main" id="{1AB7EB2D-1044-AA11-CB41-6C035B3C209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26050" y="2099141"/>
              <a:ext cx="1293398" cy="63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97;p24">
              <a:extLst>
                <a:ext uri="{FF2B5EF4-FFF2-40B4-BE49-F238E27FC236}">
                  <a16:creationId xmlns:a16="http://schemas.microsoft.com/office/drawing/2014/main" id="{29C225CE-9613-2D89-C922-9B8364EB0E7D}"/>
                </a:ext>
              </a:extLst>
            </p:cNvPr>
            <p:cNvSpPr txBox="1"/>
            <p:nvPr/>
          </p:nvSpPr>
          <p:spPr>
            <a:xfrm>
              <a:off x="2392636" y="1916250"/>
              <a:ext cx="1686151" cy="225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Simplest case: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0D4985-A1C1-52DF-B634-37041F4D0CEC}"/>
                </a:ext>
              </a:extLst>
            </p:cNvPr>
            <p:cNvSpPr txBox="1"/>
            <p:nvPr/>
          </p:nvSpPr>
          <p:spPr>
            <a:xfrm>
              <a:off x="3778063" y="2165549"/>
              <a:ext cx="6014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2" charset="2"/>
                  <a:ea typeface="ＭＳ Ｐゴシック" charset="0"/>
                </a:rPr>
                <a:t>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61845B1-858D-1FBA-BBD1-D0F7640D5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135" r="53519" b="31614"/>
          <a:stretch>
            <a:fillRect/>
          </a:stretch>
        </p:blipFill>
        <p:spPr>
          <a:xfrm>
            <a:off x="-31899" y="3897131"/>
            <a:ext cx="4252111" cy="2210765"/>
          </a:xfrm>
          <a:prstGeom prst="rect">
            <a:avLst/>
          </a:prstGeom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8B95A366-6600-3F16-66F8-2A647046C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267" y="363319"/>
            <a:ext cx="6140466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DESI BAO and dark energy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935677-69AE-4348-DD3F-2E702E1C989A}"/>
              </a:ext>
            </a:extLst>
          </p:cNvPr>
          <p:cNvGrpSpPr/>
          <p:nvPr/>
        </p:nvGrpSpPr>
        <p:grpSpPr>
          <a:xfrm>
            <a:off x="3077213" y="4595377"/>
            <a:ext cx="1816649" cy="1512017"/>
            <a:chOff x="3077213" y="4595377"/>
            <a:chExt cx="1816649" cy="151201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B1C083-96F7-0AE5-5553-0EA73F5B7993}"/>
                </a:ext>
              </a:extLst>
            </p:cNvPr>
            <p:cNvSpPr txBox="1"/>
            <p:nvPr/>
          </p:nvSpPr>
          <p:spPr>
            <a:xfrm>
              <a:off x="3944563" y="4595377"/>
              <a:ext cx="949299" cy="1512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lang="en-US" dirty="0">
                  <a:solidFill>
                    <a:srgbClr val="00B050"/>
                  </a:solidFill>
                  <a:latin typeface="Arial" charset="0"/>
                  <a:ea typeface="ＭＳ Ｐゴシック" charset="0"/>
                </a:rPr>
                <a:t>   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ＭＳ Ｐゴシック" charset="0"/>
                </a:rPr>
                <a:t>3.2</a:t>
              </a:r>
              <a:r>
                <a:rPr lang="en-US" sz="2000" dirty="0">
                  <a:solidFill>
                    <a:srgbClr val="0070C0"/>
                  </a:solidFill>
                  <a:latin typeface="Symbol" pitchFamily="2" charset="2"/>
                  <a:ea typeface="ＭＳ Ｐゴシック" charset="0"/>
                </a:rPr>
                <a:t>s</a:t>
              </a:r>
            </a:p>
            <a:p>
              <a:pPr lvl="0">
                <a:lnSpc>
                  <a:spcPct val="150000"/>
                </a:lnSpc>
                <a:spcBef>
                  <a:spcPts val="0"/>
                </a:spcBef>
                <a:buClr>
                  <a:srgbClr val="000000"/>
                </a:buClr>
                <a:buNone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 3.4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2" charset="2"/>
                  <a:ea typeface="ＭＳ Ｐゴシック" charset="0"/>
                </a:rPr>
                <a:t>s</a:t>
              </a:r>
            </a:p>
            <a:p>
              <a:pPr lvl="0">
                <a:lnSpc>
                  <a:spcPct val="150000"/>
                </a:lnSpc>
                <a:spcBef>
                  <a:spcPts val="0"/>
                </a:spcBef>
                <a:buClr>
                  <a:srgbClr val="000000"/>
                </a:buClr>
                <a:buNone/>
              </a:pPr>
              <a:r>
                <a:rPr lang="en-US" sz="2000" dirty="0">
                  <a:solidFill>
                    <a:srgbClr val="00B050"/>
                  </a:solidFill>
                  <a:latin typeface="Arial" charset="0"/>
                  <a:ea typeface="ＭＳ Ｐゴシック" charset="0"/>
                </a:rPr>
                <a:t>  3.2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pitchFamily="2" charset="2"/>
                  <a:ea typeface="ＭＳ Ｐゴシック" charset="0"/>
                </a:rPr>
                <a:t>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9B6A69-D241-09F5-5CA0-66ED94B9923C}"/>
                </a:ext>
              </a:extLst>
            </p:cNvPr>
            <p:cNvSpPr txBox="1"/>
            <p:nvPr/>
          </p:nvSpPr>
          <p:spPr>
            <a:xfrm>
              <a:off x="3185009" y="5112078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800" dirty="0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—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4B5E3-9A20-35C1-2754-AFFF9E3B37E8}"/>
                </a:ext>
              </a:extLst>
            </p:cNvPr>
            <p:cNvSpPr txBox="1"/>
            <p:nvPr/>
          </p:nvSpPr>
          <p:spPr>
            <a:xfrm>
              <a:off x="3638492" y="4635191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800" dirty="0">
                  <a:solidFill>
                    <a:srgbClr val="00B050"/>
                  </a:solidFill>
                  <a:latin typeface="Arial" charset="0"/>
                  <a:ea typeface="ＭＳ Ｐゴシック" charset="0"/>
                </a:rPr>
                <a:t>—</a:t>
              </a:r>
              <a:endParaRPr lang="en-US" sz="28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A06107-CB45-E103-CABC-0B7CD199D7D4}"/>
                </a:ext>
              </a:extLst>
            </p:cNvPr>
            <p:cNvSpPr txBox="1"/>
            <p:nvPr/>
          </p:nvSpPr>
          <p:spPr>
            <a:xfrm>
              <a:off x="3077213" y="5545874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800" dirty="0">
                  <a:solidFill>
                    <a:srgbClr val="00B050"/>
                  </a:solidFill>
                  <a:latin typeface="Arial" charset="0"/>
                  <a:ea typeface="ＭＳ Ｐゴシック" charset="0"/>
                </a:rPr>
                <a:t>—</a:t>
              </a:r>
              <a:endParaRPr lang="en-US" sz="28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1E532E-D523-F239-2216-5D901BDA2767}"/>
              </a:ext>
            </a:extLst>
          </p:cNvPr>
          <p:cNvSpPr txBox="1"/>
          <p:nvPr/>
        </p:nvSpPr>
        <p:spPr>
          <a:xfrm>
            <a:off x="5338447" y="6066264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Hoyt+ ‘26</a:t>
            </a:r>
          </a:p>
        </p:txBody>
      </p:sp>
    </p:spTree>
    <p:extLst>
      <p:ext uri="{BB962C8B-B14F-4D97-AF65-F5344CB8AC3E}">
        <p14:creationId xmlns:p14="http://schemas.microsoft.com/office/powerpoint/2010/main" val="207450086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ECF70-A0B9-864B-2481-BB1D96A5B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289B0996-D8F1-D8DB-F5DD-DAFEDD343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619" y="1119292"/>
            <a:ext cx="3568390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ests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of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 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DF9DBB0-D239-862A-CA18-0310643937F3}"/>
              </a:ext>
            </a:extLst>
          </p:cNvPr>
          <p:cNvGrpSpPr/>
          <p:nvPr/>
        </p:nvGrpSpPr>
        <p:grpSpPr>
          <a:xfrm>
            <a:off x="2429513" y="1728444"/>
            <a:ext cx="2532781" cy="1713939"/>
            <a:chOff x="2429513" y="1728444"/>
            <a:chExt cx="2532781" cy="17139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82D361-3AF1-B458-CE9C-C22CAA0FA5F0}"/>
                </a:ext>
              </a:extLst>
            </p:cNvPr>
            <p:cNvSpPr txBox="1"/>
            <p:nvPr/>
          </p:nvSpPr>
          <p:spPr>
            <a:xfrm>
              <a:off x="2429513" y="2980718"/>
              <a:ext cx="2210862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2" charset="2"/>
                  <a:ea typeface="MS PGothic" charset="0"/>
                </a:rPr>
                <a:t>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: large scales</a:t>
              </a: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25A37A49-4866-D330-50D8-D580415AE96E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3707784" y="1778622"/>
              <a:ext cx="1304687" cy="120433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A40E31-A07F-0BC9-115E-E61B0F23BC95}"/>
              </a:ext>
            </a:extLst>
          </p:cNvPr>
          <p:cNvGrpSpPr/>
          <p:nvPr/>
        </p:nvGrpSpPr>
        <p:grpSpPr>
          <a:xfrm>
            <a:off x="4899475" y="1747029"/>
            <a:ext cx="2735044" cy="1271609"/>
            <a:chOff x="4899475" y="1747029"/>
            <a:chExt cx="2735044" cy="12716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9CE7CD-0ABE-B1B5-4A19-1869E6E0FD17}"/>
                </a:ext>
              </a:extLst>
            </p:cNvPr>
            <p:cNvSpPr txBox="1"/>
            <p:nvPr/>
          </p:nvSpPr>
          <p:spPr>
            <a:xfrm>
              <a:off x="4899475" y="2556973"/>
              <a:ext cx="2735044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CDM: small scales</a:t>
              </a: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13A88E20-7546-13C7-2CF9-AA188361C3F3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5538440" y="1858540"/>
              <a:ext cx="873510" cy="65048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51CA9AA-EF33-D00F-F07C-8987F6822326}"/>
              </a:ext>
            </a:extLst>
          </p:cNvPr>
          <p:cNvGrpSpPr/>
          <p:nvPr/>
        </p:nvGrpSpPr>
        <p:grpSpPr>
          <a:xfrm>
            <a:off x="2757946" y="3523785"/>
            <a:ext cx="1895071" cy="1312501"/>
            <a:chOff x="2230560" y="3412273"/>
            <a:chExt cx="1895071" cy="131250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DA541F6-E619-7DD9-2ADA-AEABFC17253F}"/>
                </a:ext>
              </a:extLst>
            </p:cNvPr>
            <p:cNvCxnSpPr/>
            <p:nvPr/>
          </p:nvCxnSpPr>
          <p:spPr bwMode="auto">
            <a:xfrm>
              <a:off x="3189248" y="3412273"/>
              <a:ext cx="0" cy="74713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DFA9E7-CFDD-454C-4A2C-8639F8337B9F}"/>
                </a:ext>
              </a:extLst>
            </p:cNvPr>
            <p:cNvSpPr txBox="1"/>
            <p:nvPr/>
          </p:nvSpPr>
          <p:spPr>
            <a:xfrm>
              <a:off x="2230560" y="4263109"/>
              <a:ext cx="1895071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DESI survey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F38F29-53E7-AEF8-E467-889850E7B054}"/>
              </a:ext>
            </a:extLst>
          </p:cNvPr>
          <p:cNvGrpSpPr/>
          <p:nvPr/>
        </p:nvGrpSpPr>
        <p:grpSpPr>
          <a:xfrm>
            <a:off x="4488478" y="3914083"/>
            <a:ext cx="3449758" cy="2282654"/>
            <a:chOff x="4455024" y="2776658"/>
            <a:chExt cx="3449758" cy="228265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7FCA76-BB46-A14A-570E-478F5E6F5BE7}"/>
                </a:ext>
              </a:extLst>
            </p:cNvPr>
            <p:cNvSpPr txBox="1"/>
            <p:nvPr/>
          </p:nvSpPr>
          <p:spPr>
            <a:xfrm>
              <a:off x="5800876" y="3404466"/>
              <a:ext cx="1021433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JWST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72A13B4-83FB-FBFA-21FE-B14D7DB53C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9746" y="3899209"/>
              <a:ext cx="315951" cy="70624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1447DFB-A884-57B0-6239-942EAEF3636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46956" y="3925228"/>
              <a:ext cx="286215" cy="68394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894FE89-3229-3555-382F-47A90AD8B6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11591" y="2776658"/>
              <a:ext cx="0" cy="4683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CAA26-4126-A4F4-1D89-3A3FEFF0C649}"/>
                </a:ext>
              </a:extLst>
            </p:cNvPr>
            <p:cNvSpPr txBox="1"/>
            <p:nvPr/>
          </p:nvSpPr>
          <p:spPr>
            <a:xfrm>
              <a:off x="4455024" y="4586494"/>
              <a:ext cx="1705916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GALFORM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2DB0EB-1069-7CF8-00D6-B843BF4C96DA}"/>
                </a:ext>
              </a:extLst>
            </p:cNvPr>
            <p:cNvSpPr txBox="1"/>
            <p:nvPr/>
          </p:nvSpPr>
          <p:spPr>
            <a:xfrm>
              <a:off x="6368784" y="4597647"/>
              <a:ext cx="1535998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COLIBRE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11D0317-4F1E-4835-F77E-5C758ED1441F}"/>
              </a:ext>
            </a:extLst>
          </p:cNvPr>
          <p:cNvGrpSpPr/>
          <p:nvPr/>
        </p:nvGrpSpPr>
        <p:grpSpPr>
          <a:xfrm>
            <a:off x="5062913" y="3062869"/>
            <a:ext cx="2512227" cy="855299"/>
            <a:chOff x="5062913" y="3062869"/>
            <a:chExt cx="2512227" cy="85529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1D9118B-4667-6504-477F-DA0B90BD7241}"/>
                </a:ext>
              </a:extLst>
            </p:cNvPr>
            <p:cNvSpPr txBox="1"/>
            <p:nvPr/>
          </p:nvSpPr>
          <p:spPr>
            <a:xfrm>
              <a:off x="5062913" y="3456503"/>
              <a:ext cx="2512227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The first galaxies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E20B24-E8B0-E4B7-AC10-7F11FD2A6E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41328" y="3062869"/>
              <a:ext cx="0" cy="4683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3219464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cat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35" y="1270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46038" y="265113"/>
          <a:ext cx="1063625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4038600" imgH="4219575" progId="CorelDRAW.Graphic.9">
                  <p:embed/>
                </p:oleObj>
              </mc:Choice>
              <mc:Fallback>
                <p:oleObj name="CorelDRAW" r:id="rId3" imgW="4038600" imgH="4219575" progId="CorelDRAW.Graphic.9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265113"/>
                        <a:ext cx="1063625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6600"/>
              </a:buClr>
              <a:buSzPct val="200000"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506538" y="3238500"/>
            <a:ext cx="7259637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828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/>
            </a:pPr>
            <a:r>
              <a:rPr kumimoji="0" lang="en-GB" sz="29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Carlos S.  Frenk</a:t>
            </a:r>
          </a:p>
          <a:p>
            <a:pPr marL="0" marR="0" lvl="0" indent="0" algn="ctr" defTabSz="828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/>
            </a:pPr>
            <a:r>
              <a:rPr kumimoji="0" lang="en-GB" sz="29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 Institute for Computational Cosmology, Durham</a:t>
            </a: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860615" y="1812072"/>
            <a:ext cx="7624482" cy="6507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93" tIns="47896" rIns="95793" bIns="4789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</a:rPr>
              <a:t>Will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live to fight another day?</a:t>
            </a:r>
          </a:p>
        </p:txBody>
      </p:sp>
      <p:pic>
        <p:nvPicPr>
          <p:cNvPr id="15367" name="Picture 8" descr="icc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313"/>
            <a:ext cx="2122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96099" y="250015"/>
            <a:ext cx="5914255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 8 -15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pic>
        <p:nvPicPr>
          <p:cNvPr id="3" name="Picture 2" descr="A paper with text on it&#10;&#10;Description automatically generated"/>
          <p:cNvPicPr>
            <a:picLocks noChangeAspect="1"/>
          </p:cNvPicPr>
          <p:nvPr/>
        </p:nvPicPr>
        <p:blipFill rotWithShape="1">
          <a:blip r:embed="rId3"/>
          <a:srcRect l="7798" t="13070" r="6061" b="61579"/>
          <a:stretch>
            <a:fillRect/>
          </a:stretch>
        </p:blipFill>
        <p:spPr>
          <a:xfrm>
            <a:off x="457201" y="896347"/>
            <a:ext cx="8638918" cy="3290052"/>
          </a:xfrm>
          <a:prstGeom prst="rect">
            <a:avLst/>
          </a:prstGeom>
        </p:spPr>
      </p:pic>
      <p:pic>
        <p:nvPicPr>
          <p:cNvPr id="5" name="Picture 4" descr="A paper with text on it&#10;&#10;Description automatically generated"/>
          <p:cNvPicPr>
            <a:picLocks noChangeAspect="1"/>
          </p:cNvPicPr>
          <p:nvPr/>
        </p:nvPicPr>
        <p:blipFill rotWithShape="1">
          <a:blip r:embed="rId3"/>
          <a:srcRect t="13070" r="92602" b="24961"/>
          <a:stretch>
            <a:fillRect/>
          </a:stretch>
        </p:blipFill>
        <p:spPr>
          <a:xfrm>
            <a:off x="160379" y="1304094"/>
            <a:ext cx="392035" cy="4249812"/>
          </a:xfrm>
          <a:prstGeom prst="rect">
            <a:avLst/>
          </a:prstGeom>
        </p:spPr>
      </p:pic>
      <p:pic>
        <p:nvPicPr>
          <p:cNvPr id="6" name="Picture 5" descr="A document with text and images&#10;&#10;Description automatically generated"/>
          <p:cNvPicPr>
            <a:picLocks noChangeAspect="1"/>
          </p:cNvPicPr>
          <p:nvPr/>
        </p:nvPicPr>
        <p:blipFill rotWithShape="1">
          <a:blip r:embed="rId4"/>
          <a:srcRect l="10827" t="45271" r="11879" b="31600"/>
          <a:stretch>
            <a:fillRect/>
          </a:stretch>
        </p:blipFill>
        <p:spPr>
          <a:xfrm>
            <a:off x="647628" y="3040030"/>
            <a:ext cx="8496372" cy="3290052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5E520-C24B-1215-711F-3A8980DB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02E0696E-9AF2-1138-7948-DEFFAE454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z=7-16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pic>
        <p:nvPicPr>
          <p:cNvPr id="4" name="Picture 3" descr="ForCarlos_OBS_z1416">
            <a:extLst>
              <a:ext uri="{FF2B5EF4-FFF2-40B4-BE49-F238E27FC236}">
                <a16:creationId xmlns:a16="http://schemas.microsoft.com/office/drawing/2014/main" id="{748D6100-07E6-DD05-3D21-B7A84360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25476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48212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C20DF-E914-AE25-755E-97224938A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14EA2EDA-7214-F326-591A-F790D36B3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099" y="250015"/>
            <a:ext cx="5914255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 8 -16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pic>
        <p:nvPicPr>
          <p:cNvPr id="3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F227A422-7ED3-8C45-C263-122767223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8" t="13070" r="6061" b="61579"/>
          <a:stretch>
            <a:fillRect/>
          </a:stretch>
        </p:blipFill>
        <p:spPr>
          <a:xfrm>
            <a:off x="457201" y="896347"/>
            <a:ext cx="8638918" cy="3290052"/>
          </a:xfrm>
          <a:prstGeom prst="rect">
            <a:avLst/>
          </a:prstGeom>
        </p:spPr>
      </p:pic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DBAB2ACB-7B6F-5605-10D4-19AAD2BF1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70" r="92602" b="24961"/>
          <a:stretch>
            <a:fillRect/>
          </a:stretch>
        </p:blipFill>
        <p:spPr>
          <a:xfrm>
            <a:off x="160379" y="1304094"/>
            <a:ext cx="392035" cy="4249812"/>
          </a:xfrm>
          <a:prstGeom prst="rect">
            <a:avLst/>
          </a:prstGeom>
        </p:spPr>
      </p:pic>
      <p:pic>
        <p:nvPicPr>
          <p:cNvPr id="6" name="Picture 5" descr="A document with text and images&#10;&#10;Description automatically generated">
            <a:extLst>
              <a:ext uri="{FF2B5EF4-FFF2-40B4-BE49-F238E27FC236}">
                <a16:creationId xmlns:a16="http://schemas.microsoft.com/office/drawing/2014/main" id="{90939BCB-5DF1-8AB3-81AD-E77840A1B8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7" t="45271" r="11879" b="31600"/>
          <a:stretch>
            <a:fillRect/>
          </a:stretch>
        </p:blipFill>
        <p:spPr>
          <a:xfrm>
            <a:off x="647628" y="3040030"/>
            <a:ext cx="8496372" cy="3290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F8DED5-653A-D0A3-0D54-0D830918B828}"/>
              </a:ext>
            </a:extLst>
          </p:cNvPr>
          <p:cNvSpPr txBox="1"/>
          <p:nvPr/>
        </p:nvSpPr>
        <p:spPr>
          <a:xfrm>
            <a:off x="932532" y="5897855"/>
            <a:ext cx="8163587" cy="442966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5824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96099" y="250015"/>
            <a:ext cx="5914255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 8 -16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pic>
        <p:nvPicPr>
          <p:cNvPr id="8" name="Picture 7" descr="A document with text on it&#10;&#10;Description automatically generated"/>
          <p:cNvPicPr>
            <a:picLocks noChangeAspect="1"/>
          </p:cNvPicPr>
          <p:nvPr/>
        </p:nvPicPr>
        <p:blipFill rotWithShape="1">
          <a:blip r:embed="rId3"/>
          <a:srcRect l="7164" t="61212" r="8533" b="18760"/>
          <a:stretch>
            <a:fillRect/>
          </a:stretch>
        </p:blipFill>
        <p:spPr>
          <a:xfrm>
            <a:off x="531620" y="2923954"/>
            <a:ext cx="8612380" cy="2895432"/>
          </a:xfrm>
          <a:prstGeom prst="rect">
            <a:avLst/>
          </a:prstGeom>
        </p:spPr>
      </p:pic>
      <p:pic>
        <p:nvPicPr>
          <p:cNvPr id="9" name="Picture 8" descr="A document with text on it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1004" t="7541" r="14191" b="81532"/>
          <a:stretch>
            <a:fillRect/>
          </a:stretch>
        </p:blipFill>
        <p:spPr>
          <a:xfrm>
            <a:off x="932532" y="1350771"/>
            <a:ext cx="7764997" cy="1605079"/>
          </a:xfrm>
          <a:prstGeom prst="rect">
            <a:avLst/>
          </a:prstGeom>
        </p:spPr>
      </p:pic>
      <p:pic>
        <p:nvPicPr>
          <p:cNvPr id="11" name="Picture 10" descr="A document with text on it&#10;&#10;Description automatically generated"/>
          <p:cNvPicPr>
            <a:picLocks noChangeAspect="1"/>
          </p:cNvPicPr>
          <p:nvPr/>
        </p:nvPicPr>
        <p:blipFill rotWithShape="1">
          <a:blip r:embed="rId4"/>
          <a:srcRect l="8533" t="51474" r="14239" b="41550"/>
          <a:stretch>
            <a:fillRect/>
          </a:stretch>
        </p:blipFill>
        <p:spPr>
          <a:xfrm>
            <a:off x="701749" y="5681795"/>
            <a:ext cx="8314660" cy="10629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1460" y="5610925"/>
            <a:ext cx="8314660" cy="1062953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A87110-7E82-8E80-77A5-EEFEE3437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EC024B-D324-4FC9-0FE1-A8755B485522}"/>
              </a:ext>
            </a:extLst>
          </p:cNvPr>
          <p:cNvSpPr txBox="1"/>
          <p:nvPr/>
        </p:nvSpPr>
        <p:spPr>
          <a:xfrm>
            <a:off x="1493734" y="1966932"/>
            <a:ext cx="6747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MS PGothic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cs typeface="Arial" panose="020B0604020202090204" pitchFamily="34" charset="0"/>
              </a:rPr>
              <a:t>Were there any predictions for the high-z UVLFs pre-JWST launch?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F5D47-1966-6E80-F5CE-288B0D061474}"/>
              </a:ext>
            </a:extLst>
          </p:cNvPr>
          <p:cNvSpPr txBox="1"/>
          <p:nvPr/>
        </p:nvSpPr>
        <p:spPr>
          <a:xfrm>
            <a:off x="3167398" y="3880625"/>
            <a:ext cx="251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Ask ChatGPT!</a:t>
            </a:r>
            <a:endParaRPr lang="en-US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11F2B8B-56FE-6E58-9827-D42CB776C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099" y="250015"/>
            <a:ext cx="5914255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 8 -16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222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BD572-A843-95CE-FE14-0CE0F3C20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22B009EB-EA76-7CFB-99F4-B2E00122C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z=15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pic>
        <p:nvPicPr>
          <p:cNvPr id="4" name="Picture 3" descr="A document with text and a few words&#10;&#10;Description automatically generated with medium confidence">
            <a:extLst>
              <a:ext uri="{FF2B5EF4-FFF2-40B4-BE49-F238E27FC236}">
                <a16:creationId xmlns:a16="http://schemas.microsoft.com/office/drawing/2014/main" id="{F016A79C-5D10-0B7F-D37B-CA6D9C324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1" r="5840" b="78489"/>
          <a:stretch>
            <a:fillRect/>
          </a:stretch>
        </p:blipFill>
        <p:spPr>
          <a:xfrm>
            <a:off x="-27916" y="1957976"/>
            <a:ext cx="9146118" cy="2889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C980B-DEB8-2B68-1152-95D18829ADC4}"/>
              </a:ext>
            </a:extLst>
          </p:cNvPr>
          <p:cNvSpPr txBox="1"/>
          <p:nvPr/>
        </p:nvSpPr>
        <p:spPr>
          <a:xfrm>
            <a:off x="5395653" y="2432304"/>
            <a:ext cx="986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C80E5-6DAD-3295-D871-7A6B44CBDD83}"/>
              </a:ext>
            </a:extLst>
          </p:cNvPr>
          <p:cNvSpPr txBox="1"/>
          <p:nvPr/>
        </p:nvSpPr>
        <p:spPr>
          <a:xfrm>
            <a:off x="650631" y="5232758"/>
            <a:ext cx="7910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GALFORM applied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Milennium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XXL N-body simulation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sym typeface="Wingdings" panose="05000000000000000000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sym typeface="Wingdings" panose="05000000000000000000" pitchFamily="2" charset="2"/>
              </a:rPr>
              <a:t>Has enough resolution and volume!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5BC14-04E6-7921-AAC9-8584C85BCA36}"/>
              </a:ext>
            </a:extLst>
          </p:cNvPr>
          <p:cNvSpPr txBox="1"/>
          <p:nvPr/>
        </p:nvSpPr>
        <p:spPr>
          <a:xfrm>
            <a:off x="1011822" y="1243074"/>
            <a:ext cx="753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Pre-JWST-launch predictions from GALFORM</a:t>
            </a:r>
          </a:p>
        </p:txBody>
      </p:sp>
    </p:spTree>
    <p:extLst>
      <p:ext uri="{BB962C8B-B14F-4D97-AF65-F5344CB8AC3E}">
        <p14:creationId xmlns:p14="http://schemas.microsoft.com/office/powerpoint/2010/main" val="3186933309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22"/>
          <p:cNvSpPr>
            <a:spLocks noChangeArrowheads="1"/>
          </p:cNvSpPr>
          <p:nvPr/>
        </p:nvSpPr>
        <p:spPr bwMode="auto">
          <a:xfrm>
            <a:off x="6029325" y="6335713"/>
            <a:ext cx="3114675" cy="522287"/>
          </a:xfrm>
          <a:prstGeom prst="rect">
            <a:avLst/>
          </a:prstGeom>
          <a:solidFill>
            <a:srgbClr val="B3F4FF"/>
          </a:solidFill>
          <a:ln>
            <a:noFill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sp>
        <p:nvSpPr>
          <p:cNvPr id="125955" name="Rectangle 79"/>
          <p:cNvSpPr>
            <a:spLocks noChangeArrowheads="1"/>
          </p:cNvSpPr>
          <p:nvPr/>
        </p:nvSpPr>
        <p:spPr bwMode="auto">
          <a:xfrm>
            <a:off x="914400" y="1143000"/>
            <a:ext cx="3049588" cy="2587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sp>
        <p:nvSpPr>
          <p:cNvPr id="125956" name="Rectangle 80"/>
          <p:cNvSpPr>
            <a:spLocks noChangeArrowheads="1"/>
          </p:cNvSpPr>
          <p:nvPr/>
        </p:nvSpPr>
        <p:spPr bwMode="auto">
          <a:xfrm>
            <a:off x="1371600" y="228600"/>
            <a:ext cx="1201738" cy="10080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grpSp>
        <p:nvGrpSpPr>
          <p:cNvPr id="125957" name="Group 101"/>
          <p:cNvGrpSpPr/>
          <p:nvPr/>
        </p:nvGrpSpPr>
        <p:grpSpPr bwMode="auto">
          <a:xfrm>
            <a:off x="2463800" y="188913"/>
            <a:ext cx="4279900" cy="2517775"/>
            <a:chOff x="1552" y="119"/>
            <a:chExt cx="2696" cy="1586"/>
          </a:xfrm>
        </p:grpSpPr>
        <p:sp>
          <p:nvSpPr>
            <p:cNvPr id="125992" name="Text Box 102"/>
            <p:cNvSpPr txBox="1">
              <a:spLocks noChangeArrowheads="1"/>
            </p:cNvSpPr>
            <p:nvPr/>
          </p:nvSpPr>
          <p:spPr bwMode="auto">
            <a:xfrm>
              <a:off x="1552" y="119"/>
              <a:ext cx="2696" cy="511"/>
            </a:xfrm>
            <a:prstGeom prst="rect">
              <a:avLst/>
            </a:prstGeom>
            <a:noFill/>
            <a:ln>
              <a:noFill/>
            </a:ln>
          </p:spPr>
          <p:txBody>
            <a:bodyPr lIns="95793" tIns="47896" rIns="95793" bIns="4789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Cosmological model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(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</a:t>
              </a:r>
              <a:r>
                <a:rPr kumimoji="0" lang="en-GB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m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,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MS PGothic" charset="0"/>
                  <a:sym typeface="Symbol" charset="0"/>
                </a:rPr>
                <a:t>W</a:t>
              </a:r>
              <a:r>
                <a:rPr kumimoji="0" lang="en-GB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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, h); dark matter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93" name="Group 103"/>
            <p:cNvGrpSpPr/>
            <p:nvPr/>
          </p:nvGrpSpPr>
          <p:grpSpPr bwMode="auto">
            <a:xfrm>
              <a:off x="1681" y="884"/>
              <a:ext cx="2376" cy="607"/>
              <a:chOff x="1624" y="1464"/>
              <a:chExt cx="2376" cy="607"/>
            </a:xfrm>
          </p:grpSpPr>
          <p:sp>
            <p:nvSpPr>
              <p:cNvPr id="125999" name="AutoShape 104"/>
              <p:cNvSpPr>
                <a:spLocks noChangeArrowheads="1"/>
              </p:cNvSpPr>
              <p:nvPr/>
            </p:nvSpPr>
            <p:spPr bwMode="auto">
              <a:xfrm>
                <a:off x="1760" y="1465"/>
                <a:ext cx="2095" cy="606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6000" name="Text Box 105"/>
              <p:cNvSpPr txBox="1">
                <a:spLocks noChangeArrowheads="1"/>
              </p:cNvSpPr>
              <p:nvPr/>
            </p:nvSpPr>
            <p:spPr bwMode="auto">
              <a:xfrm>
                <a:off x="1624" y="1464"/>
                <a:ext cx="2376" cy="5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5793" tIns="47896" rIns="95793" bIns="4789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Primordial fluctuations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  <a:sym typeface="Symbol" charset="0"/>
                  </a:rPr>
                  <a:t>/(M, t)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sp>
          <p:nvSpPr>
            <p:cNvPr id="125994" name="Line 106"/>
            <p:cNvSpPr>
              <a:spLocks noChangeShapeType="1"/>
            </p:cNvSpPr>
            <p:nvPr/>
          </p:nvSpPr>
          <p:spPr bwMode="auto">
            <a:xfrm>
              <a:off x="2890" y="651"/>
              <a:ext cx="0" cy="2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95" name="Group 107"/>
            <p:cNvGrpSpPr/>
            <p:nvPr/>
          </p:nvGrpSpPr>
          <p:grpSpPr bwMode="auto">
            <a:xfrm>
              <a:off x="1809" y="150"/>
              <a:ext cx="2077" cy="515"/>
              <a:chOff x="1858" y="543"/>
              <a:chExt cx="2077" cy="515"/>
            </a:xfrm>
          </p:grpSpPr>
          <p:sp>
            <p:nvSpPr>
              <p:cNvPr id="125997" name="Text Box 108"/>
              <p:cNvSpPr txBox="1">
                <a:spLocks noChangeArrowheads="1"/>
              </p:cNvSpPr>
              <p:nvPr/>
            </p:nvSpPr>
            <p:spPr bwMode="auto">
              <a:xfrm>
                <a:off x="2208" y="864"/>
                <a:ext cx="1440" cy="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5793" tIns="47896" rIns="95793" bIns="4789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98" name="AutoShape 109"/>
              <p:cNvSpPr>
                <a:spLocks noChangeArrowheads="1"/>
              </p:cNvSpPr>
              <p:nvPr/>
            </p:nvSpPr>
            <p:spPr bwMode="auto">
              <a:xfrm>
                <a:off x="1858" y="543"/>
                <a:ext cx="2077" cy="487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sp>
          <p:nvSpPr>
            <p:cNvPr id="125996" name="Line 110"/>
            <p:cNvSpPr>
              <a:spLocks noChangeShapeType="1"/>
            </p:cNvSpPr>
            <p:nvPr/>
          </p:nvSpPr>
          <p:spPr bwMode="auto">
            <a:xfrm>
              <a:off x="2894" y="1510"/>
              <a:ext cx="2" cy="1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97138" y="3865563"/>
            <a:ext cx="4032250" cy="820737"/>
            <a:chOff x="2497138" y="3865563"/>
            <a:chExt cx="4032250" cy="820737"/>
          </a:xfrm>
        </p:grpSpPr>
        <p:sp>
          <p:nvSpPr>
            <p:cNvPr id="125984" name="Text Box 111"/>
            <p:cNvSpPr txBox="1">
              <a:spLocks noChangeArrowheads="1"/>
            </p:cNvSpPr>
            <p:nvPr/>
          </p:nvSpPr>
          <p:spPr bwMode="auto">
            <a:xfrm>
              <a:off x="2511425" y="4005263"/>
              <a:ext cx="4017963" cy="5461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45000"/>
                </a:lnSpc>
                <a:spcBef>
                  <a:spcPct val="5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Gas processes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4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(cooling, star formation, feedback)</a:t>
              </a:r>
            </a:p>
          </p:txBody>
        </p:sp>
        <p:sp>
          <p:nvSpPr>
            <p:cNvPr id="125985" name="AutoShape 112"/>
            <p:cNvSpPr>
              <a:spLocks noChangeArrowheads="1"/>
            </p:cNvSpPr>
            <p:nvPr/>
          </p:nvSpPr>
          <p:spPr bwMode="auto">
            <a:xfrm>
              <a:off x="2497138" y="3865563"/>
              <a:ext cx="4029075" cy="820737"/>
            </a:xfrm>
            <a:prstGeom prst="roundRect">
              <a:avLst>
                <a:gd name="adj" fmla="val 16667"/>
              </a:avLst>
            </a:prstGeom>
            <a:solidFill>
              <a:srgbClr val="FFCC00">
                <a:alpha val="39999"/>
              </a:srgbClr>
            </a:solidFill>
            <a:ln w="44450">
              <a:solidFill>
                <a:srgbClr val="FF0000"/>
              </a:solidFill>
              <a:rou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72238" y="2600325"/>
            <a:ext cx="2671762" cy="922338"/>
            <a:chOff x="6472238" y="2600325"/>
            <a:chExt cx="2671762" cy="922338"/>
          </a:xfrm>
        </p:grpSpPr>
        <p:sp>
          <p:nvSpPr>
            <p:cNvPr id="125969" name="Rectangle 115"/>
            <p:cNvSpPr>
              <a:spLocks noChangeArrowheads="1"/>
            </p:cNvSpPr>
            <p:nvPr/>
          </p:nvSpPr>
          <p:spPr bwMode="auto">
            <a:xfrm>
              <a:off x="6754813" y="2713038"/>
              <a:ext cx="23891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Well understood</a:t>
              </a:r>
            </a:p>
          </p:txBody>
        </p:sp>
        <p:sp>
          <p:nvSpPr>
            <p:cNvPr id="125970" name="AutoShape 116"/>
            <p:cNvSpPr/>
            <p:nvPr/>
          </p:nvSpPr>
          <p:spPr bwMode="auto">
            <a:xfrm>
              <a:off x="6472238" y="2600325"/>
              <a:ext cx="134937" cy="922338"/>
            </a:xfrm>
            <a:prstGeom prst="rightBrace">
              <a:avLst>
                <a:gd name="adj1" fmla="val 56961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6413" y="2298700"/>
            <a:ext cx="5994400" cy="1687513"/>
            <a:chOff x="506413" y="2298700"/>
            <a:chExt cx="5994400" cy="1687513"/>
          </a:xfrm>
        </p:grpSpPr>
        <p:sp>
          <p:nvSpPr>
            <p:cNvPr id="125966" name="Text Box 99"/>
            <p:cNvSpPr txBox="1">
              <a:spLocks noChangeArrowheads="1"/>
            </p:cNvSpPr>
            <p:nvPr/>
          </p:nvSpPr>
          <p:spPr bwMode="auto">
            <a:xfrm>
              <a:off x="3151188" y="2744788"/>
              <a:ext cx="3349625" cy="6953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 Dark matter halos</a:t>
              </a:r>
            </a:p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  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(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N-body simulations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06413" y="2298700"/>
              <a:ext cx="5643562" cy="1687513"/>
              <a:chOff x="506413" y="2298700"/>
              <a:chExt cx="5643562" cy="1687513"/>
            </a:xfrm>
          </p:grpSpPr>
          <p:sp>
            <p:nvSpPr>
              <p:cNvPr id="125967" name="AutoShape 100"/>
              <p:cNvSpPr>
                <a:spLocks noChangeArrowheads="1"/>
              </p:cNvSpPr>
              <p:nvPr/>
            </p:nvSpPr>
            <p:spPr bwMode="auto">
              <a:xfrm>
                <a:off x="3074988" y="2708275"/>
                <a:ext cx="3074987" cy="757238"/>
              </a:xfrm>
              <a:prstGeom prst="roundRect">
                <a:avLst>
                  <a:gd name="adj" fmla="val 16667"/>
                </a:avLst>
              </a:prstGeom>
              <a:solidFill>
                <a:srgbClr val="FFCC00">
                  <a:alpha val="39999"/>
                </a:srgbClr>
              </a:solidFill>
              <a:ln w="38100">
                <a:solidFill>
                  <a:srgbClr val="FF0000"/>
                </a:solidFill>
                <a:rou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68" name="Line 113"/>
              <p:cNvSpPr>
                <a:spLocks noChangeShapeType="1"/>
              </p:cNvSpPr>
              <p:nvPr/>
            </p:nvSpPr>
            <p:spPr bwMode="auto">
              <a:xfrm>
                <a:off x="4627563" y="3467100"/>
                <a:ext cx="3175" cy="3905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pic>
            <p:nvPicPr>
              <p:cNvPr id="125971" name="Picture 117" descr="d123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413" y="2298700"/>
                <a:ext cx="1844675" cy="16875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25960" name="Group 122"/>
          <p:cNvGrpSpPr/>
          <p:nvPr/>
        </p:nvGrpSpPr>
        <p:grpSpPr bwMode="auto">
          <a:xfrm>
            <a:off x="6483350" y="265113"/>
            <a:ext cx="2419350" cy="1816100"/>
            <a:chOff x="3988" y="276"/>
            <a:chExt cx="1590" cy="1158"/>
          </a:xfrm>
        </p:grpSpPr>
        <p:pic>
          <p:nvPicPr>
            <p:cNvPr id="125964" name="Picture 123" descr=" wedge.jpg                                                      0005C3F3Macintosh HD                   BCFB972B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4816" r="2950"/>
            <a:stretch>
              <a:fillRect/>
            </a:stretch>
          </p:blipFill>
          <p:spPr bwMode="auto">
            <a:xfrm>
              <a:off x="3988" y="276"/>
              <a:ext cx="1590" cy="1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965" name="Text Box 124"/>
            <p:cNvSpPr txBox="1">
              <a:spLocks noChangeArrowheads="1"/>
            </p:cNvSpPr>
            <p:nvPr/>
          </p:nvSpPr>
          <p:spPr bwMode="auto">
            <a:xfrm>
              <a:off x="4490" y="325"/>
              <a:ext cx="560" cy="257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z=0</a:t>
              </a:r>
            </a:p>
          </p:txBody>
        </p:sp>
      </p:grpSp>
      <p:grpSp>
        <p:nvGrpSpPr>
          <p:cNvPr id="125961" name="Group 45"/>
          <p:cNvGrpSpPr/>
          <p:nvPr/>
        </p:nvGrpSpPr>
        <p:grpSpPr bwMode="auto">
          <a:xfrm>
            <a:off x="250825" y="606425"/>
            <a:ext cx="2441575" cy="1416050"/>
            <a:chOff x="409575" y="508000"/>
            <a:chExt cx="2408238" cy="1503032"/>
          </a:xfrm>
        </p:grpSpPr>
        <p:pic>
          <p:nvPicPr>
            <p:cNvPr id="125962" name="Picture 1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641020"/>
              <a:ext cx="2325688" cy="1370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963" name="Text Box 125"/>
            <p:cNvSpPr txBox="1">
              <a:spLocks noChangeArrowheads="1"/>
            </p:cNvSpPr>
            <p:nvPr/>
          </p:nvSpPr>
          <p:spPr bwMode="auto">
            <a:xfrm>
              <a:off x="1881188" y="508000"/>
              <a:ext cx="936625" cy="394131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z=1000</a:t>
              </a:r>
            </a:p>
          </p:txBody>
        </p:sp>
      </p:grp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79"/>
          <p:cNvSpPr>
            <a:spLocks noChangeArrowheads="1"/>
          </p:cNvSpPr>
          <p:nvPr/>
        </p:nvSpPr>
        <p:spPr bwMode="auto">
          <a:xfrm>
            <a:off x="914400" y="1143000"/>
            <a:ext cx="3049588" cy="2587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sp>
        <p:nvSpPr>
          <p:cNvPr id="125956" name="Rectangle 80"/>
          <p:cNvSpPr>
            <a:spLocks noChangeArrowheads="1"/>
          </p:cNvSpPr>
          <p:nvPr/>
        </p:nvSpPr>
        <p:spPr bwMode="auto">
          <a:xfrm>
            <a:off x="1371600" y="228600"/>
            <a:ext cx="1201738" cy="10080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grpSp>
        <p:nvGrpSpPr>
          <p:cNvPr id="125957" name="Group 101"/>
          <p:cNvGrpSpPr/>
          <p:nvPr/>
        </p:nvGrpSpPr>
        <p:grpSpPr bwMode="auto">
          <a:xfrm>
            <a:off x="2463800" y="188913"/>
            <a:ext cx="4279900" cy="2517775"/>
            <a:chOff x="1552" y="119"/>
            <a:chExt cx="2696" cy="1586"/>
          </a:xfrm>
        </p:grpSpPr>
        <p:sp>
          <p:nvSpPr>
            <p:cNvPr id="125992" name="Text Box 102"/>
            <p:cNvSpPr txBox="1">
              <a:spLocks noChangeArrowheads="1"/>
            </p:cNvSpPr>
            <p:nvPr/>
          </p:nvSpPr>
          <p:spPr bwMode="auto">
            <a:xfrm>
              <a:off x="1552" y="119"/>
              <a:ext cx="2696" cy="511"/>
            </a:xfrm>
            <a:prstGeom prst="rect">
              <a:avLst/>
            </a:prstGeom>
            <a:noFill/>
            <a:ln>
              <a:noFill/>
            </a:ln>
          </p:spPr>
          <p:txBody>
            <a:bodyPr lIns="95793" tIns="47896" rIns="95793" bIns="4789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Cosmological model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(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</a:t>
              </a:r>
              <a:r>
                <a:rPr kumimoji="0" lang="en-GB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m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,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MS PGothic" charset="0"/>
                  <a:sym typeface="Symbol" charset="0"/>
                </a:rPr>
                <a:t>W</a:t>
              </a:r>
              <a:r>
                <a:rPr kumimoji="0" lang="en-GB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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, h); dark matter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93" name="Group 103"/>
            <p:cNvGrpSpPr/>
            <p:nvPr/>
          </p:nvGrpSpPr>
          <p:grpSpPr bwMode="auto">
            <a:xfrm>
              <a:off x="1681" y="884"/>
              <a:ext cx="2376" cy="607"/>
              <a:chOff x="1624" y="1464"/>
              <a:chExt cx="2376" cy="607"/>
            </a:xfrm>
          </p:grpSpPr>
          <p:sp>
            <p:nvSpPr>
              <p:cNvPr id="125999" name="AutoShape 104"/>
              <p:cNvSpPr>
                <a:spLocks noChangeArrowheads="1"/>
              </p:cNvSpPr>
              <p:nvPr/>
            </p:nvSpPr>
            <p:spPr bwMode="auto">
              <a:xfrm>
                <a:off x="1760" y="1465"/>
                <a:ext cx="2095" cy="606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6000" name="Text Box 105"/>
              <p:cNvSpPr txBox="1">
                <a:spLocks noChangeArrowheads="1"/>
              </p:cNvSpPr>
              <p:nvPr/>
            </p:nvSpPr>
            <p:spPr bwMode="auto">
              <a:xfrm>
                <a:off x="1624" y="1464"/>
                <a:ext cx="2376" cy="5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5793" tIns="47896" rIns="95793" bIns="4789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Primordial fluctuations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  <a:sym typeface="Symbol" charset="0"/>
                  </a:rPr>
                  <a:t>/(M, t)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sp>
          <p:nvSpPr>
            <p:cNvPr id="125994" name="Line 106"/>
            <p:cNvSpPr>
              <a:spLocks noChangeShapeType="1"/>
            </p:cNvSpPr>
            <p:nvPr/>
          </p:nvSpPr>
          <p:spPr bwMode="auto">
            <a:xfrm>
              <a:off x="2890" y="651"/>
              <a:ext cx="0" cy="2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95" name="Group 107"/>
            <p:cNvGrpSpPr/>
            <p:nvPr/>
          </p:nvGrpSpPr>
          <p:grpSpPr bwMode="auto">
            <a:xfrm>
              <a:off x="1809" y="150"/>
              <a:ext cx="2077" cy="515"/>
              <a:chOff x="1858" y="543"/>
              <a:chExt cx="2077" cy="515"/>
            </a:xfrm>
          </p:grpSpPr>
          <p:sp>
            <p:nvSpPr>
              <p:cNvPr id="125997" name="Text Box 108"/>
              <p:cNvSpPr txBox="1">
                <a:spLocks noChangeArrowheads="1"/>
              </p:cNvSpPr>
              <p:nvPr/>
            </p:nvSpPr>
            <p:spPr bwMode="auto">
              <a:xfrm>
                <a:off x="2208" y="864"/>
                <a:ext cx="1440" cy="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5793" tIns="47896" rIns="95793" bIns="4789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98" name="AutoShape 109"/>
              <p:cNvSpPr>
                <a:spLocks noChangeArrowheads="1"/>
              </p:cNvSpPr>
              <p:nvPr/>
            </p:nvSpPr>
            <p:spPr bwMode="auto">
              <a:xfrm>
                <a:off x="1858" y="543"/>
                <a:ext cx="2077" cy="487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sp>
          <p:nvSpPr>
            <p:cNvPr id="125996" name="Line 110"/>
            <p:cNvSpPr>
              <a:spLocks noChangeShapeType="1"/>
            </p:cNvSpPr>
            <p:nvPr/>
          </p:nvSpPr>
          <p:spPr bwMode="auto">
            <a:xfrm>
              <a:off x="2894" y="1510"/>
              <a:ext cx="2" cy="1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9600" y="3865563"/>
            <a:ext cx="8534400" cy="2992437"/>
            <a:chOff x="609600" y="3865563"/>
            <a:chExt cx="8534400" cy="2992437"/>
          </a:xfrm>
        </p:grpSpPr>
        <p:sp>
          <p:nvSpPr>
            <p:cNvPr id="125954" name="Rectangle 122"/>
            <p:cNvSpPr>
              <a:spLocks noChangeArrowheads="1"/>
            </p:cNvSpPr>
            <p:nvPr/>
          </p:nvSpPr>
          <p:spPr bwMode="auto">
            <a:xfrm>
              <a:off x="6029325" y="6335713"/>
              <a:ext cx="3114675" cy="522287"/>
            </a:xfrm>
            <a:prstGeom prst="rect">
              <a:avLst/>
            </a:prstGeom>
            <a:solidFill>
              <a:srgbClr val="B3F4FF"/>
            </a:solidFill>
            <a:ln>
              <a:noFill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75" name="Group 85"/>
            <p:cNvGrpSpPr/>
            <p:nvPr/>
          </p:nvGrpSpPr>
          <p:grpSpPr bwMode="auto">
            <a:xfrm>
              <a:off x="2209800" y="5981700"/>
              <a:ext cx="4660900" cy="660400"/>
              <a:chOff x="1392" y="3560"/>
              <a:chExt cx="2936" cy="416"/>
            </a:xfrm>
          </p:grpSpPr>
          <p:sp>
            <p:nvSpPr>
              <p:cNvPr id="125990" name="AutoShape 86"/>
              <p:cNvSpPr>
                <a:spLocks noChangeArrowheads="1"/>
              </p:cNvSpPr>
              <p:nvPr/>
            </p:nvSpPr>
            <p:spPr bwMode="auto">
              <a:xfrm>
                <a:off x="1512" y="3560"/>
                <a:ext cx="2680" cy="416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accent2"/>
                </a:solidFill>
                <a:round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91" name="Text Box 87"/>
              <p:cNvSpPr txBox="1">
                <a:spLocks noChangeArrowheads="1"/>
              </p:cNvSpPr>
              <p:nvPr/>
            </p:nvSpPr>
            <p:spPr bwMode="auto">
              <a:xfrm>
                <a:off x="1392" y="3656"/>
                <a:ext cx="2936" cy="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5793" tIns="47896" rIns="95793" bIns="4789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Formation and evolution of galaxies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grpSp>
          <p:nvGrpSpPr>
            <p:cNvPr id="125976" name="Group 96"/>
            <p:cNvGrpSpPr/>
            <p:nvPr/>
          </p:nvGrpSpPr>
          <p:grpSpPr bwMode="auto">
            <a:xfrm>
              <a:off x="5375275" y="4886325"/>
              <a:ext cx="2859088" cy="506413"/>
              <a:chOff x="3378" y="2995"/>
              <a:chExt cx="1801" cy="319"/>
            </a:xfrm>
          </p:grpSpPr>
          <p:sp>
            <p:nvSpPr>
              <p:cNvPr id="125988" name="AutoShape 97"/>
              <p:cNvSpPr>
                <a:spLocks noChangeArrowheads="1"/>
              </p:cNvSpPr>
              <p:nvPr/>
            </p:nvSpPr>
            <p:spPr bwMode="auto">
              <a:xfrm>
                <a:off x="3378" y="2995"/>
                <a:ext cx="1750" cy="319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89" name="Text Box 98"/>
              <p:cNvSpPr txBox="1">
                <a:spLocks noChangeArrowheads="1"/>
              </p:cNvSpPr>
              <p:nvPr/>
            </p:nvSpPr>
            <p:spPr bwMode="auto">
              <a:xfrm>
                <a:off x="3395" y="3014"/>
                <a:ext cx="1784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Hydro simulations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 </a:t>
                </a:r>
              </a:p>
            </p:txBody>
          </p:sp>
        </p:grpSp>
        <p:sp>
          <p:nvSpPr>
            <p:cNvPr id="125977" name="Line 83"/>
            <p:cNvSpPr>
              <a:spLocks noChangeShapeType="1"/>
            </p:cNvSpPr>
            <p:nvPr/>
          </p:nvSpPr>
          <p:spPr bwMode="auto">
            <a:xfrm>
              <a:off x="7205663" y="4297363"/>
              <a:ext cx="0" cy="5699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78" name="Line 84"/>
            <p:cNvSpPr>
              <a:spLocks noChangeShapeType="1"/>
            </p:cNvSpPr>
            <p:nvPr/>
          </p:nvSpPr>
          <p:spPr bwMode="auto">
            <a:xfrm>
              <a:off x="7204075" y="5435600"/>
              <a:ext cx="11113" cy="827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79" name="Line 88"/>
            <p:cNvSpPr>
              <a:spLocks noChangeShapeType="1"/>
            </p:cNvSpPr>
            <p:nvPr/>
          </p:nvSpPr>
          <p:spPr bwMode="auto">
            <a:xfrm flipH="1">
              <a:off x="6642100" y="6248400"/>
              <a:ext cx="560388" cy="12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80" name="Line 90"/>
            <p:cNvSpPr>
              <a:spLocks noChangeShapeType="1"/>
            </p:cNvSpPr>
            <p:nvPr/>
          </p:nvSpPr>
          <p:spPr bwMode="auto">
            <a:xfrm flipH="1">
              <a:off x="1677988" y="4294188"/>
              <a:ext cx="0" cy="6810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81" name="Line 91"/>
            <p:cNvSpPr>
              <a:spLocks noChangeShapeType="1"/>
            </p:cNvSpPr>
            <p:nvPr/>
          </p:nvSpPr>
          <p:spPr bwMode="auto">
            <a:xfrm flipH="1">
              <a:off x="1709738" y="5514975"/>
              <a:ext cx="1587" cy="7429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82" name="Line 92"/>
            <p:cNvSpPr>
              <a:spLocks noChangeShapeType="1"/>
            </p:cNvSpPr>
            <p:nvPr/>
          </p:nvSpPr>
          <p:spPr bwMode="auto">
            <a:xfrm>
              <a:off x="1708150" y="6259513"/>
              <a:ext cx="693738" cy="158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83" name="Group 93"/>
            <p:cNvGrpSpPr/>
            <p:nvPr/>
          </p:nvGrpSpPr>
          <p:grpSpPr bwMode="auto">
            <a:xfrm>
              <a:off x="609600" y="4991100"/>
              <a:ext cx="3503613" cy="504825"/>
              <a:chOff x="384" y="3010"/>
              <a:chExt cx="2207" cy="318"/>
            </a:xfrm>
          </p:grpSpPr>
          <p:sp>
            <p:nvSpPr>
              <p:cNvPr id="125986" name="AutoShape 94"/>
              <p:cNvSpPr>
                <a:spLocks noChangeArrowheads="1"/>
              </p:cNvSpPr>
              <p:nvPr/>
            </p:nvSpPr>
            <p:spPr bwMode="auto">
              <a:xfrm>
                <a:off x="393" y="3010"/>
                <a:ext cx="2167" cy="318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87" name="Text Box 95"/>
              <p:cNvSpPr txBox="1">
                <a:spLocks noChangeArrowheads="1"/>
              </p:cNvSpPr>
              <p:nvPr/>
            </p:nvSpPr>
            <p:spPr bwMode="auto">
              <a:xfrm>
                <a:off x="384" y="3023"/>
                <a:ext cx="2207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Semi-analytics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497138" y="3865563"/>
              <a:ext cx="4032250" cy="820737"/>
              <a:chOff x="2497138" y="3865563"/>
              <a:chExt cx="4032250" cy="820737"/>
            </a:xfrm>
          </p:grpSpPr>
          <p:sp>
            <p:nvSpPr>
              <p:cNvPr id="125984" name="Text Box 111"/>
              <p:cNvSpPr txBox="1">
                <a:spLocks noChangeArrowheads="1"/>
              </p:cNvSpPr>
              <p:nvPr/>
            </p:nvSpPr>
            <p:spPr bwMode="auto">
              <a:xfrm>
                <a:off x="2511425" y="4005263"/>
                <a:ext cx="4017963" cy="5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45000"/>
                  </a:lnSpc>
                  <a:spcBef>
                    <a:spcPct val="5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defRPr/>
                </a:pPr>
                <a:r>
                  <a: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Gas processes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45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B4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(cooling, star formation, feedback)</a:t>
                </a:r>
              </a:p>
            </p:txBody>
          </p:sp>
          <p:sp>
            <p:nvSpPr>
              <p:cNvPr id="125985" name="AutoShape 112"/>
              <p:cNvSpPr>
                <a:spLocks noChangeArrowheads="1"/>
              </p:cNvSpPr>
              <p:nvPr/>
            </p:nvSpPr>
            <p:spPr bwMode="auto">
              <a:xfrm>
                <a:off x="2497138" y="3865563"/>
                <a:ext cx="4029075" cy="820737"/>
              </a:xfrm>
              <a:prstGeom prst="roundRect">
                <a:avLst>
                  <a:gd name="adj" fmla="val 16667"/>
                </a:avLst>
              </a:prstGeom>
              <a:solidFill>
                <a:srgbClr val="FFCC00">
                  <a:alpha val="39999"/>
                </a:srgbClr>
              </a:solidFill>
              <a:ln w="44450">
                <a:solidFill>
                  <a:srgbClr val="FF0000"/>
                </a:solidFill>
                <a:rou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sp>
          <p:nvSpPr>
            <p:cNvPr id="125973" name="Line 82"/>
            <p:cNvSpPr>
              <a:spLocks noChangeShapeType="1"/>
            </p:cNvSpPr>
            <p:nvPr/>
          </p:nvSpPr>
          <p:spPr bwMode="auto">
            <a:xfrm>
              <a:off x="6524294" y="4286586"/>
              <a:ext cx="6953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74" name="Line 89"/>
            <p:cNvSpPr>
              <a:spLocks noChangeShapeType="1"/>
            </p:cNvSpPr>
            <p:nvPr/>
          </p:nvSpPr>
          <p:spPr bwMode="auto">
            <a:xfrm flipH="1">
              <a:off x="1667208" y="4281819"/>
              <a:ext cx="796925" cy="111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72238" y="2600325"/>
            <a:ext cx="2671762" cy="922338"/>
            <a:chOff x="6472238" y="2600325"/>
            <a:chExt cx="2671762" cy="922338"/>
          </a:xfrm>
        </p:grpSpPr>
        <p:sp>
          <p:nvSpPr>
            <p:cNvPr id="125969" name="Rectangle 115"/>
            <p:cNvSpPr>
              <a:spLocks noChangeArrowheads="1"/>
            </p:cNvSpPr>
            <p:nvPr/>
          </p:nvSpPr>
          <p:spPr bwMode="auto">
            <a:xfrm>
              <a:off x="6754813" y="2713038"/>
              <a:ext cx="23891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Well understood</a:t>
              </a:r>
            </a:p>
          </p:txBody>
        </p:sp>
        <p:sp>
          <p:nvSpPr>
            <p:cNvPr id="125970" name="AutoShape 116"/>
            <p:cNvSpPr/>
            <p:nvPr/>
          </p:nvSpPr>
          <p:spPr bwMode="auto">
            <a:xfrm>
              <a:off x="6472238" y="2600325"/>
              <a:ext cx="134937" cy="922338"/>
            </a:xfrm>
            <a:prstGeom prst="rightBrace">
              <a:avLst>
                <a:gd name="adj1" fmla="val 56961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6413" y="2298700"/>
            <a:ext cx="5994400" cy="1687513"/>
            <a:chOff x="506413" y="2298700"/>
            <a:chExt cx="5994400" cy="1687513"/>
          </a:xfrm>
        </p:grpSpPr>
        <p:sp>
          <p:nvSpPr>
            <p:cNvPr id="125966" name="Text Box 99"/>
            <p:cNvSpPr txBox="1">
              <a:spLocks noChangeArrowheads="1"/>
            </p:cNvSpPr>
            <p:nvPr/>
          </p:nvSpPr>
          <p:spPr bwMode="auto">
            <a:xfrm>
              <a:off x="3151188" y="2744788"/>
              <a:ext cx="3349625" cy="6953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 Dark matter halos</a:t>
              </a:r>
            </a:p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  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(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N-body simulations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06413" y="2298700"/>
              <a:ext cx="5643562" cy="1687513"/>
              <a:chOff x="506413" y="2298700"/>
              <a:chExt cx="5643562" cy="1687513"/>
            </a:xfrm>
          </p:grpSpPr>
          <p:sp>
            <p:nvSpPr>
              <p:cNvPr id="125967" name="AutoShape 100"/>
              <p:cNvSpPr>
                <a:spLocks noChangeArrowheads="1"/>
              </p:cNvSpPr>
              <p:nvPr/>
            </p:nvSpPr>
            <p:spPr bwMode="auto">
              <a:xfrm>
                <a:off x="3074988" y="2708275"/>
                <a:ext cx="3074987" cy="757238"/>
              </a:xfrm>
              <a:prstGeom prst="roundRect">
                <a:avLst>
                  <a:gd name="adj" fmla="val 16667"/>
                </a:avLst>
              </a:prstGeom>
              <a:solidFill>
                <a:srgbClr val="FFCC00">
                  <a:alpha val="39999"/>
                </a:srgbClr>
              </a:solidFill>
              <a:ln w="38100">
                <a:solidFill>
                  <a:srgbClr val="FF0000"/>
                </a:solidFill>
                <a:rou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68" name="Line 113"/>
              <p:cNvSpPr>
                <a:spLocks noChangeShapeType="1"/>
              </p:cNvSpPr>
              <p:nvPr/>
            </p:nvSpPr>
            <p:spPr bwMode="auto">
              <a:xfrm>
                <a:off x="4627563" y="3467100"/>
                <a:ext cx="3175" cy="3905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pic>
            <p:nvPicPr>
              <p:cNvPr id="125971" name="Picture 117" descr="d123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413" y="2298700"/>
                <a:ext cx="1844675" cy="16875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25960" name="Group 122"/>
          <p:cNvGrpSpPr/>
          <p:nvPr/>
        </p:nvGrpSpPr>
        <p:grpSpPr bwMode="auto">
          <a:xfrm>
            <a:off x="6483350" y="265113"/>
            <a:ext cx="2419350" cy="1816100"/>
            <a:chOff x="3988" y="276"/>
            <a:chExt cx="1590" cy="1158"/>
          </a:xfrm>
        </p:grpSpPr>
        <p:pic>
          <p:nvPicPr>
            <p:cNvPr id="125964" name="Picture 123" descr=" wedge.jpg                                                      0005C3F3Macintosh HD                   BCFB972B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4816" r="2950"/>
            <a:stretch>
              <a:fillRect/>
            </a:stretch>
          </p:blipFill>
          <p:spPr bwMode="auto">
            <a:xfrm>
              <a:off x="3988" y="276"/>
              <a:ext cx="1590" cy="1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965" name="Text Box 124"/>
            <p:cNvSpPr txBox="1">
              <a:spLocks noChangeArrowheads="1"/>
            </p:cNvSpPr>
            <p:nvPr/>
          </p:nvSpPr>
          <p:spPr bwMode="auto">
            <a:xfrm>
              <a:off x="4490" y="325"/>
              <a:ext cx="560" cy="257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z=0</a:t>
              </a:r>
            </a:p>
          </p:txBody>
        </p:sp>
      </p:grpSp>
      <p:grpSp>
        <p:nvGrpSpPr>
          <p:cNvPr id="125961" name="Group 45"/>
          <p:cNvGrpSpPr/>
          <p:nvPr/>
        </p:nvGrpSpPr>
        <p:grpSpPr bwMode="auto">
          <a:xfrm>
            <a:off x="250825" y="606425"/>
            <a:ext cx="2441575" cy="1416050"/>
            <a:chOff x="409575" y="508000"/>
            <a:chExt cx="2408238" cy="1503032"/>
          </a:xfrm>
        </p:grpSpPr>
        <p:pic>
          <p:nvPicPr>
            <p:cNvPr id="125962" name="Picture 1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641020"/>
              <a:ext cx="2325688" cy="1370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963" name="Text Box 125"/>
            <p:cNvSpPr txBox="1">
              <a:spLocks noChangeArrowheads="1"/>
            </p:cNvSpPr>
            <p:nvPr/>
          </p:nvSpPr>
          <p:spPr bwMode="auto">
            <a:xfrm>
              <a:off x="1881188" y="508000"/>
              <a:ext cx="936625" cy="394131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z=1000</a:t>
              </a:r>
            </a:p>
          </p:txBody>
        </p:sp>
      </p:grp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ChangeArrowheads="1"/>
          </p:cNvSpPr>
          <p:nvPr/>
        </p:nvSpPr>
        <p:spPr bwMode="auto">
          <a:xfrm>
            <a:off x="2270125" y="31750"/>
            <a:ext cx="6588125" cy="646331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Evolution of the luminosity  fn.</a:t>
            </a:r>
          </a:p>
        </p:txBody>
      </p:sp>
      <p:pic>
        <p:nvPicPr>
          <p:cNvPr id="159746" name="Picture 2" descr="lfkz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 r="5695" b="5872"/>
          <a:stretch>
            <a:fillRect/>
          </a:stretch>
        </p:blipFill>
        <p:spPr bwMode="auto">
          <a:xfrm>
            <a:off x="4476751" y="680984"/>
            <a:ext cx="4667250" cy="61611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33374" y="2079625"/>
            <a:ext cx="377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GALFORM gives excellent match to the evolution of the K-band galaxy luminosity function to z=3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90625" y="1041400"/>
            <a:ext cx="2286000" cy="52322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GALFORM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585" y="6083300"/>
            <a:ext cx="3568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Lacey, Baugh, Frenk et al. ‘16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449" y="4419600"/>
            <a:ext cx="4134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This is a genuine prediction!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284180-9DF1-E545-EFC1-1153EB23B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7">
            <a:extLst>
              <a:ext uri="{FF2B5EF4-FFF2-40B4-BE49-F238E27FC236}">
                <a16:creationId xmlns:a16="http://schemas.microsoft.com/office/drawing/2014/main" id="{73AD97DE-DEB5-BD16-AD36-9721E002BDBA}"/>
              </a:ext>
            </a:extLst>
          </p:cNvPr>
          <p:cNvGrpSpPr/>
          <p:nvPr/>
        </p:nvGrpSpPr>
        <p:grpSpPr bwMode="auto">
          <a:xfrm>
            <a:off x="-31239" y="1165065"/>
            <a:ext cx="9175239" cy="5099009"/>
            <a:chOff x="-1571608" y="1064554"/>
            <a:chExt cx="9176029" cy="5097708"/>
          </a:xfrm>
        </p:grpSpPr>
        <p:sp>
          <p:nvSpPr>
            <p:cNvPr id="180239" name="Rectangle 3">
              <a:extLst>
                <a:ext uri="{FF2B5EF4-FFF2-40B4-BE49-F238E27FC236}">
                  <a16:creationId xmlns:a16="http://schemas.microsoft.com/office/drawing/2014/main" id="{0CA9742F-6FF1-63ED-A560-577BD8A4E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068" y="1514573"/>
              <a:ext cx="4324353" cy="4408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70000"/>
                </a:spcBef>
                <a:spcAft>
                  <a:spcPct val="0"/>
                </a:spcAft>
                <a:buClr>
                  <a:srgbClr val="CC0000"/>
                </a:buClr>
                <a:buSzPct val="150000"/>
                <a:buFontTx/>
                <a:buChar char="•"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Dust in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diffuse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medium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and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molecular clouds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70000"/>
                </a:spcBef>
                <a:spcAft>
                  <a:spcPct val="0"/>
                </a:spcAft>
                <a:buClr>
                  <a:srgbClr val="CC0000"/>
                </a:buClr>
                <a:buSzPct val="150000"/>
                <a:buFontTx/>
                <a:buChar char="•"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Wingdings" panose="05000000000000000000" charset="0"/>
                </a:rPr>
                <a:t>Phys.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Wingdings" panose="05000000000000000000" charset="0"/>
                </a:rPr>
                <a:t>dust grain model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Wingdings" panose="05000000000000000000" charset="0"/>
                </a:rPr>
                <a:t>+PAHs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70000"/>
                </a:spcBef>
                <a:spcAft>
                  <a:spcPct val="0"/>
                </a:spcAft>
                <a:buClr>
                  <a:srgbClr val="CC0000"/>
                </a:buClr>
                <a:buSzPct val="150000"/>
                <a:buFontTx/>
                <a:buChar char="•"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Radiative transfer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of starlight through 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clumpy dust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medium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70000"/>
                </a:spcBef>
                <a:spcAft>
                  <a:spcPct val="0"/>
                </a:spcAft>
                <a:buClr>
                  <a:srgbClr val="CC0000"/>
                </a:buClr>
                <a:buSzPct val="150000"/>
                <a:buFontTx/>
                <a:buChar char="•"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Heating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of dust grains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Wingdings" panose="05000000000000000000" charset="0"/>
                </a:rPr>
                <a:t>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Wingdings" panose="05000000000000000000" charset="0"/>
                </a:rPr>
                <a:t>dust temp. distribution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90000"/>
                </a:lnSpc>
                <a:spcBef>
                  <a:spcPct val="70000"/>
                </a:spcBef>
                <a:spcAft>
                  <a:spcPct val="0"/>
                </a:spcAft>
                <a:buClr>
                  <a:srgbClr val="CC0000"/>
                </a:buClr>
                <a:buSzPct val="150000"/>
                <a:buFontTx/>
                <a:buChar char="•"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Grains with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distri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. of size/T 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Wingdings" panose="05000000000000000000" charset="0"/>
                </a:rPr>
                <a:t> 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IR/submm emission </a:t>
              </a:r>
            </a:p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70000"/>
                </a:spcBef>
                <a:spcAft>
                  <a:spcPct val="0"/>
                </a:spcAft>
                <a:buClr>
                  <a:srgbClr val="CC0000"/>
                </a:buClr>
                <a:buSzPct val="150000"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</a:t>
              </a:r>
            </a:p>
          </p:txBody>
        </p:sp>
        <p:pic>
          <p:nvPicPr>
            <p:cNvPr id="180240" name="Picture 4" descr="E:\lacey\pictures\galform\cartoon2.tiff">
              <a:extLst>
                <a:ext uri="{FF2B5EF4-FFF2-40B4-BE49-F238E27FC236}">
                  <a16:creationId xmlns:a16="http://schemas.microsoft.com/office/drawing/2014/main" id="{5029B15A-5A25-774D-DB05-7410FBC1C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1608" y="1274574"/>
              <a:ext cx="4803926" cy="43113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241" name="Rectangle 8">
              <a:extLst>
                <a:ext uri="{FF2B5EF4-FFF2-40B4-BE49-F238E27FC236}">
                  <a16:creationId xmlns:a16="http://schemas.microsoft.com/office/drawing/2014/main" id="{306A6BDD-4631-063C-0060-A755FA7D2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4571" y="1064554"/>
              <a:ext cx="4304015" cy="461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charset="0"/>
                  <a:ea typeface="MS PGothic" charset="0"/>
                  <a:cs typeface="Calibri" charset="0"/>
                </a:rPr>
                <a:t>Absorption and emission by dust</a:t>
              </a:r>
            </a:p>
          </p:txBody>
        </p:sp>
        <p:sp>
          <p:nvSpPr>
            <p:cNvPr id="180242" name="Text Box 6">
              <a:extLst>
                <a:ext uri="{FF2B5EF4-FFF2-40B4-BE49-F238E27FC236}">
                  <a16:creationId xmlns:a16="http://schemas.microsoft.com/office/drawing/2014/main" id="{6C523AE5-D794-431C-C635-C0477AD63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545" y="5515931"/>
              <a:ext cx="336549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Granato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, Lacey, Silva, Baugh,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Bressan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, Cole &amp;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Frenk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‘00 </a:t>
              </a:r>
            </a:p>
          </p:txBody>
        </p:sp>
      </p:grpSp>
      <p:sp>
        <p:nvSpPr>
          <p:cNvPr id="180233" name="Rectangle 2">
            <a:extLst>
              <a:ext uri="{FF2B5EF4-FFF2-40B4-BE49-F238E27FC236}">
                <a16:creationId xmlns:a16="http://schemas.microsoft.com/office/drawing/2014/main" id="{6F40DA39-322B-FC67-80C5-7D465612F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568" y="205638"/>
            <a:ext cx="6452966" cy="646331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Dust emission and absorption</a:t>
            </a:r>
          </a:p>
        </p:txBody>
      </p:sp>
    </p:spTree>
    <p:extLst>
      <p:ext uri="{BB962C8B-B14F-4D97-AF65-F5344CB8AC3E}">
        <p14:creationId xmlns:p14="http://schemas.microsoft.com/office/powerpoint/2010/main" val="2681456936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3442D1-4AC7-AB44-A9D9-917B202533DB}"/>
              </a:ext>
            </a:extLst>
          </p:cNvPr>
          <p:cNvGrpSpPr/>
          <p:nvPr/>
        </p:nvGrpSpPr>
        <p:grpSpPr>
          <a:xfrm>
            <a:off x="1043608" y="908720"/>
            <a:ext cx="4764844" cy="792088"/>
            <a:chOff x="35496" y="908720"/>
            <a:chExt cx="4764844" cy="792088"/>
          </a:xfrm>
        </p:grpSpPr>
        <p:sp>
          <p:nvSpPr>
            <p:cNvPr id="2" name="TextBox 1"/>
            <p:cNvSpPr txBox="1"/>
            <p:nvPr/>
          </p:nvSpPr>
          <p:spPr>
            <a:xfrm>
              <a:off x="35496" y="1331476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Cosmological constant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99792" y="1268760"/>
              <a:ext cx="2100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Cold dark matter</a:t>
              </a:r>
            </a:p>
          </p:txBody>
        </p:sp>
        <p:cxnSp>
          <p:nvCxnSpPr>
            <p:cNvPr id="5" name="Elbow Connector 4"/>
            <p:cNvCxnSpPr>
              <a:cxnSpLocks noChangeAspect="1"/>
            </p:cNvCxnSpPr>
            <p:nvPr/>
          </p:nvCxnSpPr>
          <p:spPr bwMode="auto">
            <a:xfrm rot="5400000" flipH="1" flipV="1">
              <a:off x="1853712" y="998716"/>
              <a:ext cx="504028" cy="324036"/>
            </a:xfrm>
            <a:prstGeom prst="bentConnector3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Elbow Connector 6"/>
            <p:cNvCxnSpPr>
              <a:cxnSpLocks noChangeAspect="1"/>
            </p:cNvCxnSpPr>
            <p:nvPr/>
          </p:nvCxnSpPr>
          <p:spPr bwMode="auto">
            <a:xfrm rot="16200000" flipV="1">
              <a:off x="2987826" y="908721"/>
              <a:ext cx="432048" cy="432048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23728" y="260648"/>
            <a:ext cx="6984776" cy="539908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73" tIns="47887" rIns="95773" bIns="4788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ＭＳ Ｐゴシック" charset="0"/>
                <a:cs typeface="Symbol" charset="2"/>
              </a:rPr>
              <a:t>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model of cosmogony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4" y="2416820"/>
            <a:ext cx="896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Proposed in 1980s, it is an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ab initio,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fully specified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model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cosmic evolution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and the formation of cosmic structure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Has strong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predictive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power and can, in principle, be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ruled out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Has made a number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predictions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that were subsequently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tested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empirically (e.g. CMB, LSS, galaxy formation)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ABAD8-671F-5F40-B5EA-47FA5ECB98E4}"/>
              </a:ext>
            </a:extLst>
          </p:cNvPr>
          <p:cNvSpPr txBox="1"/>
          <p:nvPr/>
        </p:nvSpPr>
        <p:spPr>
          <a:xfrm>
            <a:off x="1373196" y="5229200"/>
            <a:ext cx="603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Three Nobel Prizes in Physics since 2006</a:t>
            </a:r>
          </a:p>
        </p:txBody>
      </p:sp>
    </p:spTree>
    <p:extLst>
      <p:ext uri="{BB962C8B-B14F-4D97-AF65-F5344CB8AC3E}">
        <p14:creationId xmlns:p14="http://schemas.microsoft.com/office/powerpoint/2010/main" val="337259447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453833" y="115888"/>
            <a:ext cx="5717894" cy="6507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 lIns="95793" tIns="47896" rIns="95793" bIns="4789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A big failure in GALFORM</a:t>
            </a:r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ncts8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89113"/>
            <a:ext cx="41814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ctangle 5"/>
          <p:cNvSpPr>
            <a:spLocks noChangeArrowheads="1"/>
          </p:cNvSpPr>
          <p:nvPr/>
        </p:nvSpPr>
        <p:spPr bwMode="auto">
          <a:xfrm>
            <a:off x="1116013" y="1150938"/>
            <a:ext cx="2168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Normal IMF </a:t>
            </a:r>
          </a:p>
        </p:txBody>
      </p:sp>
      <p:sp>
        <p:nvSpPr>
          <p:cNvPr id="181252" name="Rectangle 6"/>
          <p:cNvSpPr>
            <a:spLocks noChangeArrowheads="1"/>
          </p:cNvSpPr>
          <p:nvPr/>
        </p:nvSpPr>
        <p:spPr bwMode="auto">
          <a:xfrm>
            <a:off x="788988" y="4219575"/>
            <a:ext cx="8175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bursts</a:t>
            </a:r>
          </a:p>
        </p:txBody>
      </p:sp>
      <p:sp>
        <p:nvSpPr>
          <p:cNvPr id="181253" name="Rectangle 7"/>
          <p:cNvSpPr>
            <a:spLocks noChangeArrowheads="1"/>
          </p:cNvSpPr>
          <p:nvPr/>
        </p:nvSpPr>
        <p:spPr bwMode="auto">
          <a:xfrm>
            <a:off x="1035050" y="4762500"/>
            <a:ext cx="1450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quiescent</a:t>
            </a:r>
          </a:p>
        </p:txBody>
      </p:sp>
      <p:sp>
        <p:nvSpPr>
          <p:cNvPr id="181254" name="Rectangle 8"/>
          <p:cNvSpPr>
            <a:spLocks noChangeArrowheads="1"/>
          </p:cNvSpPr>
          <p:nvPr/>
        </p:nvSpPr>
        <p:spPr bwMode="auto">
          <a:xfrm>
            <a:off x="1509713" y="3017838"/>
            <a:ext cx="762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total</a:t>
            </a:r>
          </a:p>
        </p:txBody>
      </p:sp>
      <p:sp>
        <p:nvSpPr>
          <p:cNvPr id="181255" name="Line 9"/>
          <p:cNvSpPr>
            <a:spLocks noChangeShapeType="1"/>
          </p:cNvSpPr>
          <p:nvPr/>
        </p:nvSpPr>
        <p:spPr bwMode="auto">
          <a:xfrm flipH="1">
            <a:off x="1643063" y="3338513"/>
            <a:ext cx="150812" cy="2111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07" tIns="45704" rIns="91407" bIns="45704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1256" name="Line 10"/>
          <p:cNvSpPr>
            <a:spLocks noChangeShapeType="1"/>
          </p:cNvSpPr>
          <p:nvPr/>
        </p:nvSpPr>
        <p:spPr bwMode="auto">
          <a:xfrm flipV="1">
            <a:off x="1192213" y="3898900"/>
            <a:ext cx="277812" cy="4460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07" tIns="45704" rIns="91407" bIns="45704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1257" name="Line 11"/>
          <p:cNvSpPr>
            <a:spLocks noChangeShapeType="1"/>
          </p:cNvSpPr>
          <p:nvPr/>
        </p:nvSpPr>
        <p:spPr bwMode="auto">
          <a:xfrm flipV="1">
            <a:off x="1881188" y="4395788"/>
            <a:ext cx="228600" cy="381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07" tIns="45704" rIns="91407" bIns="45704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1258" name="Text Box 12"/>
          <p:cNvSpPr txBox="1">
            <a:spLocks noChangeArrowheads="1"/>
          </p:cNvSpPr>
          <p:nvPr/>
        </p:nvSpPr>
        <p:spPr bwMode="auto">
          <a:xfrm>
            <a:off x="546100" y="6027738"/>
            <a:ext cx="3902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Sub-mm counts too low by factor ~30 for normal IMF</a:t>
            </a:r>
          </a:p>
        </p:txBody>
      </p:sp>
      <p:sp>
        <p:nvSpPr>
          <p:cNvPr id="181259" name="Rectangle 23"/>
          <p:cNvSpPr>
            <a:spLocks noChangeArrowheads="1"/>
          </p:cNvSpPr>
          <p:nvPr/>
        </p:nvSpPr>
        <p:spPr bwMode="auto">
          <a:xfrm>
            <a:off x="2160588" y="2205038"/>
            <a:ext cx="1965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7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Cole et al 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A7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‘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7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626630" y="1098088"/>
            <a:ext cx="4242733" cy="4851400"/>
            <a:chOff x="4626630" y="1109663"/>
            <a:chExt cx="4242733" cy="4851400"/>
          </a:xfrm>
        </p:grpSpPr>
        <p:grpSp>
          <p:nvGrpSpPr>
            <p:cNvPr id="181266" name="Group 22"/>
            <p:cNvGrpSpPr>
              <a:grpSpLocks/>
            </p:cNvGrpSpPr>
            <p:nvPr/>
          </p:nvGrpSpPr>
          <p:grpSpPr bwMode="auto">
            <a:xfrm>
              <a:off x="4626630" y="1109663"/>
              <a:ext cx="4242733" cy="4851400"/>
              <a:chOff x="4626630" y="1109545"/>
              <a:chExt cx="4242733" cy="4851518"/>
            </a:xfrm>
          </p:grpSpPr>
          <p:grpSp>
            <p:nvGrpSpPr>
              <p:cNvPr id="181269" name="Group 20"/>
              <p:cNvGrpSpPr>
                <a:grpSpLocks/>
              </p:cNvGrpSpPr>
              <p:nvPr/>
            </p:nvGrpSpPr>
            <p:grpSpPr bwMode="auto">
              <a:xfrm>
                <a:off x="4686300" y="1778000"/>
                <a:ext cx="4183063" cy="4183063"/>
                <a:chOff x="4686300" y="1778000"/>
                <a:chExt cx="4183063" cy="4183063"/>
              </a:xfrm>
            </p:grpSpPr>
            <p:pic>
              <p:nvPicPr>
                <p:cNvPr id="181271" name="Picture 3" descr="ncts85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6300" y="1778000"/>
                  <a:ext cx="4183063" cy="4183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1272" name="Rectangle 16"/>
                <p:cNvSpPr>
                  <a:spLocks noChangeArrowheads="1"/>
                </p:cNvSpPr>
                <p:nvPr/>
              </p:nvSpPr>
              <p:spPr bwMode="auto">
                <a:xfrm>
                  <a:off x="6054725" y="1995488"/>
                  <a:ext cx="7620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total</a:t>
                  </a:r>
                </a:p>
              </p:txBody>
            </p:sp>
            <p:sp>
              <p:nvSpPr>
                <p:cNvPr id="181273" name="Rectangle 17"/>
                <p:cNvSpPr>
                  <a:spLocks noChangeArrowheads="1"/>
                </p:cNvSpPr>
                <p:nvPr/>
              </p:nvSpPr>
              <p:spPr bwMode="auto">
                <a:xfrm>
                  <a:off x="5380038" y="3101975"/>
                  <a:ext cx="81325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bursts</a:t>
                  </a:r>
                </a:p>
              </p:txBody>
            </p:sp>
            <p:sp>
              <p:nvSpPr>
                <p:cNvPr id="181274" name="Rectangle 18"/>
                <p:cNvSpPr>
                  <a:spLocks noChangeArrowheads="1"/>
                </p:cNvSpPr>
                <p:nvPr/>
              </p:nvSpPr>
              <p:spPr bwMode="auto">
                <a:xfrm>
                  <a:off x="5878513" y="4375150"/>
                  <a:ext cx="1166812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CC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quiescent</a:t>
                  </a:r>
                </a:p>
              </p:txBody>
            </p:sp>
            <p:sp>
              <p:nvSpPr>
                <p:cNvPr id="181275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5873750" y="2265363"/>
                  <a:ext cx="150813" cy="211137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8127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767388" y="2738438"/>
                  <a:ext cx="277812" cy="44608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81277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6545263" y="4040188"/>
                  <a:ext cx="228600" cy="381000"/>
                </a:xfrm>
                <a:prstGeom prst="line">
                  <a:avLst/>
                </a:prstGeom>
                <a:noFill/>
                <a:ln w="952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Char char="•"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81278" name="Rectangle 22"/>
                <p:cNvSpPr>
                  <a:spLocks noChangeArrowheads="1"/>
                </p:cNvSpPr>
                <p:nvPr/>
              </p:nvSpPr>
              <p:spPr bwMode="auto">
                <a:xfrm>
                  <a:off x="6556176" y="2173097"/>
                  <a:ext cx="1895872" cy="400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25000"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A7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Baugh et al </a:t>
                  </a:r>
                  <a:r>
                    <a:rPr kumimoji="0" lang="ja-JP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A7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‘</a:t>
                  </a: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A7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05</a:t>
                  </a:r>
                </a:p>
              </p:txBody>
            </p:sp>
          </p:grpSp>
          <p:sp>
            <p:nvSpPr>
              <p:cNvPr id="181270" name="TextBox 21"/>
              <p:cNvSpPr txBox="1">
                <a:spLocks noChangeArrowheads="1"/>
              </p:cNvSpPr>
              <p:nvPr/>
            </p:nvSpPr>
            <p:spPr bwMode="auto">
              <a:xfrm>
                <a:off x="4626630" y="1109545"/>
                <a:ext cx="4204549" cy="523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Top-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heavy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IMF in starbursts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cxnSp>
          <p:nvCxnSpPr>
            <p:cNvPr id="181267" name="Elbow Connector 30"/>
            <p:cNvCxnSpPr>
              <a:cxnSpLocks noChangeShapeType="1"/>
            </p:cNvCxnSpPr>
            <p:nvPr/>
          </p:nvCxnSpPr>
          <p:spPr bwMode="auto">
            <a:xfrm rot="10800000" flipV="1">
              <a:off x="6674344" y="2835500"/>
              <a:ext cx="310091" cy="236292"/>
            </a:xfrm>
            <a:prstGeom prst="bentConnector3">
              <a:avLst>
                <a:gd name="adj1" fmla="val 50000"/>
              </a:avLst>
            </a:prstGeom>
            <a:noFill/>
            <a:ln w="158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1268" name="TextBox 28"/>
            <p:cNvSpPr txBox="1">
              <a:spLocks noChangeArrowheads="1"/>
            </p:cNvSpPr>
            <p:nvPr/>
          </p:nvSpPr>
          <p:spPr bwMode="auto">
            <a:xfrm>
              <a:off x="6868104" y="2624897"/>
              <a:ext cx="1578190" cy="646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07" tIns="45704" rIns="91407" bIns="4570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Top heavy IMF in bursts</a:t>
              </a:r>
            </a:p>
          </p:txBody>
        </p:sp>
      </p:grpSp>
      <p:sp>
        <p:nvSpPr>
          <p:cNvPr id="181263" name="Text Box 7"/>
          <p:cNvSpPr txBox="1">
            <a:spLocks noChangeArrowheads="1"/>
          </p:cNvSpPr>
          <p:nvPr/>
        </p:nvSpPr>
        <p:spPr bwMode="auto">
          <a:xfrm>
            <a:off x="3092450" y="115888"/>
            <a:ext cx="4527550" cy="6508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5793" tIns="47896" rIns="95793" bIns="4789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Sub-mm galaxies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A430E06D-07BE-4A7C-A6CE-52BFF21E3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57" y="1100013"/>
            <a:ext cx="42045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Top-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heavy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IMF in starbursts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0E335-CAE6-2ECD-46C4-3DECBFDA151D}"/>
              </a:ext>
            </a:extLst>
          </p:cNvPr>
          <p:cNvGrpSpPr/>
          <p:nvPr/>
        </p:nvGrpSpPr>
        <p:grpSpPr>
          <a:xfrm>
            <a:off x="4674400" y="935037"/>
            <a:ext cx="4330700" cy="5922963"/>
            <a:chOff x="3698574" y="745471"/>
            <a:chExt cx="4330700" cy="5922963"/>
          </a:xfrm>
        </p:grpSpPr>
        <p:cxnSp>
          <p:nvCxnSpPr>
            <p:cNvPr id="4" name="Elbow Connector 30">
              <a:extLst>
                <a:ext uri="{FF2B5EF4-FFF2-40B4-BE49-F238E27FC236}">
                  <a16:creationId xmlns:a16="http://schemas.microsoft.com/office/drawing/2014/main" id="{75B0B0EB-C7A6-ACD7-9DC5-C94C3D6E140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6147817" y="3090142"/>
              <a:ext cx="310091" cy="236292"/>
            </a:xfrm>
            <a:prstGeom prst="bentConnector3">
              <a:avLst>
                <a:gd name="adj1" fmla="val 50000"/>
              </a:avLst>
            </a:prstGeom>
            <a:noFill/>
            <a:ln w="15875">
              <a:solidFill>
                <a:srgbClr val="FF0000"/>
              </a:solidFill>
              <a:round/>
              <a:tailEnd type="arrow" w="med" len="med"/>
            </a:ln>
          </p:spPr>
        </p:cxnSp>
        <p:sp>
          <p:nvSpPr>
            <p:cNvPr id="6" name="TextBox 28">
              <a:extLst>
                <a:ext uri="{FF2B5EF4-FFF2-40B4-BE49-F238E27FC236}">
                  <a16:creationId xmlns:a16="http://schemas.microsoft.com/office/drawing/2014/main" id="{F821301D-24AE-1021-59A6-F06EA3ADE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1577" y="2879539"/>
              <a:ext cx="1578190" cy="646298"/>
            </a:xfrm>
            <a:prstGeom prst="rect">
              <a:avLst/>
            </a:prstGeom>
            <a:noFill/>
            <a:ln>
              <a:noFill/>
            </a:ln>
          </p:spPr>
          <p:txBody>
            <a:bodyPr lIns="91407" tIns="45704" rIns="91407" bIns="4570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Top heavy IMF in bursts</a:t>
              </a:r>
            </a:p>
          </p:txBody>
        </p:sp>
        <p:pic>
          <p:nvPicPr>
            <p:cNvPr id="7" name="Picture 25" descr="SMGs_plot.jpeg">
              <a:extLst>
                <a:ext uri="{FF2B5EF4-FFF2-40B4-BE49-F238E27FC236}">
                  <a16:creationId xmlns:a16="http://schemas.microsoft.com/office/drawing/2014/main" id="{0FF031ED-A058-E1DE-E3CF-3ED7EF46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" r="5534" b="6546"/>
            <a:stretch>
              <a:fillRect/>
            </a:stretch>
          </p:blipFill>
          <p:spPr bwMode="auto">
            <a:xfrm>
              <a:off x="3698574" y="745471"/>
              <a:ext cx="4330700" cy="59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A13F7865-E626-2CF1-0AC7-1B33BEC16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6893" y="4496625"/>
              <a:ext cx="1726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Lacey et al </a:t>
              </a:r>
              <a:r>
                <a:rPr kumimoji="0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‘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12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D9E0AD-CF82-6318-32FD-1A0EDAB54C9A}"/>
                </a:ext>
              </a:extLst>
            </p:cNvPr>
            <p:cNvSpPr txBox="1"/>
            <p:nvPr/>
          </p:nvSpPr>
          <p:spPr>
            <a:xfrm>
              <a:off x="4138070" y="4780344"/>
              <a:ext cx="16899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FF0000"/>
                  </a:solidFill>
                </a:rPr>
                <a:t>N(z) </a:t>
              </a:r>
              <a:r>
                <a:rPr lang="en-US" sz="1600" dirty="0">
                  <a:solidFill>
                    <a:srgbClr val="FF0000"/>
                  </a:solidFill>
                  <a:sym typeface="Wingdings" pitchFamily="2" charset="2"/>
                </a:rPr>
                <a:t> </a:t>
              </a:r>
              <a:r>
                <a:rPr lang="en-US" sz="1600" dirty="0" err="1">
                  <a:solidFill>
                    <a:srgbClr val="FF0000"/>
                  </a:solidFill>
                </a:rPr>
                <a:t>Galform</a:t>
              </a:r>
              <a:r>
                <a:rPr lang="en-US" sz="1600" dirty="0">
                  <a:solidFill>
                    <a:srgbClr val="FF0000"/>
                  </a:solidFill>
                </a:rPr>
                <a:t> prediction</a:t>
              </a: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144243" y="2405766"/>
            <a:ext cx="1951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Top heavy IMF in bursts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/>
      <p:bldP spid="10" grpId="0"/>
      <p:bldP spid="2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z=7-16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2083" y="2929807"/>
            <a:ext cx="6236025" cy="1706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FF0000"/>
              </a:buClr>
              <a:buNone/>
            </a:pPr>
            <a:r>
              <a:rPr lang="en-US" dirty="0"/>
              <a:t> </a:t>
            </a:r>
          </a:p>
          <a:p>
            <a:pPr marL="457200" indent="-457200" algn="l">
              <a:lnSpc>
                <a:spcPct val="150000"/>
              </a:lnSpc>
              <a:spcBef>
                <a:spcPts val="840"/>
              </a:spcBef>
              <a:buClr>
                <a:srgbClr val="FF0000"/>
              </a:buClr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top-heavy IMF </a:t>
            </a:r>
            <a:r>
              <a:rPr lang="en-US" dirty="0"/>
              <a:t>in starbursts (only)</a:t>
            </a:r>
          </a:p>
          <a:p>
            <a:pPr marL="457200" indent="-457200" algn="l">
              <a:lnSpc>
                <a:spcPct val="150000"/>
              </a:lnSpc>
              <a:spcBef>
                <a:spcPts val="840"/>
              </a:spcBef>
              <a:buClr>
                <a:srgbClr val="FF0000"/>
              </a:buClr>
              <a:buAutoNum type="arabicPeriod"/>
            </a:pPr>
            <a:r>
              <a:rPr lang="en-US" dirty="0"/>
              <a:t>A detailed </a:t>
            </a:r>
            <a:r>
              <a:rPr lang="en-US" dirty="0">
                <a:solidFill>
                  <a:srgbClr val="FF0000"/>
                </a:solidFill>
              </a:rPr>
              <a:t>dust obscuration </a:t>
            </a:r>
            <a:r>
              <a:rPr lang="en-US" dirty="0"/>
              <a:t>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2610" y="2310922"/>
            <a:ext cx="6318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70C0"/>
                </a:solidFill>
              </a:rPr>
              <a:t>Two crucial components of GALFORM</a:t>
            </a:r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z=7-16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pic>
        <p:nvPicPr>
          <p:cNvPr id="6" name="Picture 5" descr="ForCarlos_OBS_z14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254760"/>
            <a:ext cx="7715250" cy="51435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z=15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pic>
        <p:nvPicPr>
          <p:cNvPr id="4" name="Picture 3" descr="A document with text and a few words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l="4671" r="5840" b="78489"/>
          <a:stretch>
            <a:fillRect/>
          </a:stretch>
        </p:blipFill>
        <p:spPr>
          <a:xfrm>
            <a:off x="-27916" y="1957976"/>
            <a:ext cx="9146118" cy="2889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653" y="2432304"/>
            <a:ext cx="986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631" y="5232758"/>
            <a:ext cx="7910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GALFORM applied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Milennium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XXL N-body simulation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sym typeface="Wingdings" panose="05000000000000000000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sym typeface="Wingdings" panose="05000000000000000000" pitchFamily="2" charset="2"/>
              </a:rPr>
              <a:t>Has enough resolution and volume!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1822" y="1243074"/>
            <a:ext cx="753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C00000"/>
                </a:solidFill>
              </a:rPr>
              <a:t>Pre-JWST-launch predictions from GALFORM</a:t>
            </a: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z=7-16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pic>
        <p:nvPicPr>
          <p:cNvPr id="4" name="Picture 3" descr="ForCarlos_OBS_z14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52" y="1265911"/>
            <a:ext cx="7715250" cy="51435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rCarlos_galform_duston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60" y="1268095"/>
            <a:ext cx="7722108" cy="5148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18906" y="840057"/>
            <a:ext cx="1816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cs typeface="+mn-cs"/>
              </a:rPr>
              <a:t>Key – top heavy IMF in bursts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z=7-16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5129" y="939468"/>
            <a:ext cx="552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Theoretical predictions precede data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Cowley + ‘18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10341" y="4456834"/>
            <a:ext cx="2681766" cy="1057453"/>
            <a:chOff x="2310341" y="4456834"/>
            <a:chExt cx="2681766" cy="1057453"/>
          </a:xfrm>
        </p:grpSpPr>
        <p:sp>
          <p:nvSpPr>
            <p:cNvPr id="11" name="Oval 10"/>
            <p:cNvSpPr/>
            <p:nvPr/>
          </p:nvSpPr>
          <p:spPr bwMode="auto">
            <a:xfrm>
              <a:off x="2310341" y="4778996"/>
              <a:ext cx="735290" cy="73529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256817" y="4456834"/>
              <a:ext cx="735290" cy="73529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è"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18916" y="3914172"/>
            <a:ext cx="3851576" cy="348200"/>
            <a:chOff x="2218916" y="3914172"/>
            <a:chExt cx="3851576" cy="348200"/>
          </a:xfrm>
        </p:grpSpPr>
        <p:sp>
          <p:nvSpPr>
            <p:cNvPr id="15" name="TextBox 14"/>
            <p:cNvSpPr txBox="1"/>
            <p:nvPr/>
          </p:nvSpPr>
          <p:spPr>
            <a:xfrm>
              <a:off x="4983335" y="3923818"/>
              <a:ext cx="10871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300 M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yrs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18916" y="3914172"/>
              <a:ext cx="10871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372 M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yrs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BF4ED3-EABD-4772-DA2B-BA14B39930E0}"/>
              </a:ext>
            </a:extLst>
          </p:cNvPr>
          <p:cNvSpPr txBox="1"/>
          <p:nvPr/>
        </p:nvSpPr>
        <p:spPr>
          <a:xfrm>
            <a:off x="0" y="6378497"/>
            <a:ext cx="60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1800" dirty="0" err="1">
                <a:solidFill>
                  <a:srgbClr val="00B050"/>
                </a:solidFill>
              </a:rPr>
              <a:t>Shengdong</a:t>
            </a:r>
            <a:r>
              <a:rPr lang="en-GB" sz="1800" dirty="0">
                <a:solidFill>
                  <a:srgbClr val="00B050"/>
                </a:solidFill>
              </a:rPr>
              <a:t> Lu, CSF, Bose, Lacey, </a:t>
            </a:r>
            <a:r>
              <a:rPr lang="en-GB" sz="1800" dirty="0" err="1">
                <a:solidFill>
                  <a:srgbClr val="00B050"/>
                </a:solidFill>
              </a:rPr>
              <a:t>Cole,Baugh</a:t>
            </a:r>
            <a:r>
              <a:rPr lang="en-GB" sz="1800" dirty="0">
                <a:solidFill>
                  <a:srgbClr val="00B050"/>
                </a:solidFill>
              </a:rPr>
              <a:t> , Helly ‘25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rCarlos_galform_bothdus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26" y="1278255"/>
            <a:ext cx="7694676" cy="51297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41114" y="4261408"/>
            <a:ext cx="891591" cy="647151"/>
            <a:chOff x="2841114" y="4261408"/>
            <a:chExt cx="891591" cy="647151"/>
          </a:xfrm>
        </p:grpSpPr>
        <p:sp>
          <p:nvSpPr>
            <p:cNvPr id="7" name="TextBox 9"/>
            <p:cNvSpPr txBox="1"/>
            <p:nvPr/>
          </p:nvSpPr>
          <p:spPr>
            <a:xfrm>
              <a:off x="2841114" y="4261408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cs typeface="+mn-cs"/>
                </a:rPr>
                <a:t>No dust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983905" y="4606724"/>
              <a:ext cx="280156" cy="301835"/>
            </a:xfrm>
            <a:prstGeom prst="straightConnector1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z=7-16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129" y="939468"/>
            <a:ext cx="552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Theoretical predictions precede data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Cowley + ‘18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18906" y="840057"/>
            <a:ext cx="1816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cs typeface="+mn-cs"/>
              </a:rPr>
              <a:t>Key – top heavy IMF in bursts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18916" y="3914172"/>
            <a:ext cx="3851576" cy="348200"/>
            <a:chOff x="2218916" y="3914172"/>
            <a:chExt cx="3851576" cy="348200"/>
          </a:xfrm>
        </p:grpSpPr>
        <p:sp>
          <p:nvSpPr>
            <p:cNvPr id="15" name="TextBox 14"/>
            <p:cNvSpPr txBox="1"/>
            <p:nvPr/>
          </p:nvSpPr>
          <p:spPr>
            <a:xfrm>
              <a:off x="4983335" y="3923818"/>
              <a:ext cx="10871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300 M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yrs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18916" y="3914172"/>
              <a:ext cx="10871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372 M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yrs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900B2C0-6F00-F2FD-FF5D-FC8B2CE4E3F7}"/>
              </a:ext>
            </a:extLst>
          </p:cNvPr>
          <p:cNvSpPr txBox="1"/>
          <p:nvPr/>
        </p:nvSpPr>
        <p:spPr>
          <a:xfrm>
            <a:off x="0" y="6378497"/>
            <a:ext cx="60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1800" dirty="0" err="1">
                <a:solidFill>
                  <a:srgbClr val="00B050"/>
                </a:solidFill>
              </a:rPr>
              <a:t>Shengdong</a:t>
            </a:r>
            <a:r>
              <a:rPr lang="en-GB" sz="1800" dirty="0">
                <a:solidFill>
                  <a:srgbClr val="00B050"/>
                </a:solidFill>
              </a:rPr>
              <a:t> Lu, CSF, Bose, Lacey, </a:t>
            </a:r>
            <a:r>
              <a:rPr lang="en-GB" sz="1800" dirty="0" err="1">
                <a:solidFill>
                  <a:srgbClr val="00B050"/>
                </a:solidFill>
              </a:rPr>
              <a:t>Cole,Baugh</a:t>
            </a:r>
            <a:r>
              <a:rPr lang="en-GB" sz="1800" dirty="0">
                <a:solidFill>
                  <a:srgbClr val="00B050"/>
                </a:solidFill>
              </a:rPr>
              <a:t> , Helly ‘25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rCarlos_galform_alldus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30" y="1278255"/>
            <a:ext cx="7694676" cy="512978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z=7-16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129" y="939468"/>
            <a:ext cx="552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Theoretical predictions precede data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Cowley + ‘18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18906" y="840057"/>
            <a:ext cx="1816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cs typeface="+mn-cs"/>
              </a:rPr>
              <a:t>Key – top heavy IMF in bursts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41114" y="4261408"/>
            <a:ext cx="891591" cy="647151"/>
            <a:chOff x="2841114" y="4261408"/>
            <a:chExt cx="891591" cy="647151"/>
          </a:xfrm>
        </p:grpSpPr>
        <p:sp>
          <p:nvSpPr>
            <p:cNvPr id="17" name="TextBox 9"/>
            <p:cNvSpPr txBox="1"/>
            <p:nvPr/>
          </p:nvSpPr>
          <p:spPr>
            <a:xfrm>
              <a:off x="2841114" y="4261408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cs typeface="+mn-cs"/>
                </a:rPr>
                <a:t>No dust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2983905" y="4606724"/>
              <a:ext cx="280156" cy="301835"/>
            </a:xfrm>
            <a:prstGeom prst="straightConnector1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2218916" y="3914172"/>
            <a:ext cx="3851576" cy="348200"/>
            <a:chOff x="2218916" y="3914172"/>
            <a:chExt cx="3851576" cy="348200"/>
          </a:xfrm>
        </p:grpSpPr>
        <p:sp>
          <p:nvSpPr>
            <p:cNvPr id="20" name="TextBox 19"/>
            <p:cNvSpPr txBox="1"/>
            <p:nvPr/>
          </p:nvSpPr>
          <p:spPr>
            <a:xfrm>
              <a:off x="4983335" y="3923818"/>
              <a:ext cx="10871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300 M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yrs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18916" y="3914172"/>
              <a:ext cx="10871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372 M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yrs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761342" y="4446679"/>
            <a:ext cx="143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rgbClr val="00B050"/>
                </a:solidFill>
              </a:rPr>
              <a:t>Schneider &amp; </a:t>
            </a:r>
            <a:r>
              <a:rPr lang="en-US" sz="1200" dirty="0" err="1">
                <a:solidFill>
                  <a:srgbClr val="00B050"/>
                </a:solidFill>
              </a:rPr>
              <a:t>Maiolino</a:t>
            </a:r>
            <a:r>
              <a:rPr lang="en-US" sz="1200" dirty="0">
                <a:solidFill>
                  <a:srgbClr val="00B050"/>
                </a:solidFill>
              </a:rPr>
              <a:t> ‘24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345797-64CD-266D-5904-74B17A14A2EC}"/>
              </a:ext>
            </a:extLst>
          </p:cNvPr>
          <p:cNvSpPr txBox="1"/>
          <p:nvPr/>
        </p:nvSpPr>
        <p:spPr>
          <a:xfrm>
            <a:off x="0" y="6378497"/>
            <a:ext cx="60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1800" dirty="0" err="1">
                <a:solidFill>
                  <a:srgbClr val="00B050"/>
                </a:solidFill>
              </a:rPr>
              <a:t>Shengdong</a:t>
            </a:r>
            <a:r>
              <a:rPr lang="en-GB" sz="1800" dirty="0">
                <a:solidFill>
                  <a:srgbClr val="00B050"/>
                </a:solidFill>
              </a:rPr>
              <a:t> Lu, CSF, Bose, Lacey, </a:t>
            </a:r>
            <a:r>
              <a:rPr lang="en-GB" sz="1800" dirty="0" err="1">
                <a:solidFill>
                  <a:srgbClr val="00B050"/>
                </a:solidFill>
              </a:rPr>
              <a:t>Cole,Baugh</a:t>
            </a:r>
            <a:r>
              <a:rPr lang="en-GB" sz="1800" dirty="0">
                <a:solidFill>
                  <a:srgbClr val="00B050"/>
                </a:solidFill>
              </a:rPr>
              <a:t> , Helly ‘25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64058" y="260648"/>
            <a:ext cx="6043961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cs typeface="Arial" panose="020B0604020202090204" pitchFamily="34" charset="0"/>
              </a:rPr>
              <a:t>JWST galax</a:t>
            </a:r>
            <a:r>
              <a:rPr lang="en-GB" sz="3600" dirty="0" err="1">
                <a:solidFill>
                  <a:srgbClr val="FF0000"/>
                </a:solidFill>
                <a:cs typeface="Arial" panose="020B0604020202090204" pitchFamily="34" charset="0"/>
              </a:rPr>
              <a:t>ies</a:t>
            </a:r>
            <a:r>
              <a:rPr lang="en-GB" sz="3600" dirty="0">
                <a:solidFill>
                  <a:srgbClr val="FF0000"/>
                </a:solidFill>
                <a:cs typeface="Arial" panose="020B0604020202090204" pitchFamily="34" charset="0"/>
              </a:rPr>
              <a:t> at high z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692" y="1896825"/>
            <a:ext cx="80843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UV luminosity function of JWST galaxies at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z = 7 – 14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just as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predicted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MS PGothic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CDM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in 2018 (with dust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grains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forming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gradually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at z&gt;12)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                                                   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1996" y="3443711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Lu, CSF+ ‘24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7030" y="4058670"/>
            <a:ext cx="44522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Key to this success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1. </a:t>
            </a:r>
            <a:r>
              <a:rPr lang="en-US" dirty="0">
                <a:solidFill>
                  <a:schemeClr val="bg1"/>
                </a:solidFill>
              </a:rPr>
              <a:t>Top-heavy IMF in starbursts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2.  </a:t>
            </a:r>
            <a:r>
              <a:rPr lang="en-US" dirty="0">
                <a:solidFill>
                  <a:schemeClr val="bg1"/>
                </a:solidFill>
              </a:rPr>
              <a:t>Proper modelling of dust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7115E3-54B5-1C19-AE3E-0295217FA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15">
            <a:extLst>
              <a:ext uri="{FF2B5EF4-FFF2-40B4-BE49-F238E27FC236}">
                <a16:creationId xmlns:a16="http://schemas.microsoft.com/office/drawing/2014/main" id="{8DCAC68A-5FFF-47A4-36FC-29670163F111}"/>
              </a:ext>
            </a:extLst>
          </p:cNvPr>
          <p:cNvGrpSpPr>
            <a:grpSpLocks/>
          </p:cNvGrpSpPr>
          <p:nvPr/>
        </p:nvGrpSpPr>
        <p:grpSpPr bwMode="auto">
          <a:xfrm>
            <a:off x="2705098" y="1404938"/>
            <a:ext cx="6469065" cy="4959350"/>
            <a:chOff x="2608263" y="1441450"/>
            <a:chExt cx="6435725" cy="4922838"/>
          </a:xfrm>
        </p:grpSpPr>
        <p:sp>
          <p:nvSpPr>
            <p:cNvPr id="137230" name="Text Box 3">
              <a:extLst>
                <a:ext uri="{FF2B5EF4-FFF2-40B4-BE49-F238E27FC236}">
                  <a16:creationId xmlns:a16="http://schemas.microsoft.com/office/drawing/2014/main" id="{6338AE28-95B3-8725-4626-ADDDB9BA4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1338" y="5722938"/>
              <a:ext cx="21526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Davis, Efstathiou, Frenk &amp; White ‘85</a:t>
              </a:r>
            </a:p>
          </p:txBody>
        </p:sp>
        <p:sp>
          <p:nvSpPr>
            <p:cNvPr id="137231" name="Text Box 4">
              <a:extLst>
                <a:ext uri="{FF2B5EF4-FFF2-40B4-BE49-F238E27FC236}">
                  <a16:creationId xmlns:a16="http://schemas.microsoft.com/office/drawing/2014/main" id="{6124BBBB-1469-B5F1-AB86-AA999BCA3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0650" y="4310063"/>
              <a:ext cx="1301750" cy="64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HDM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charset="0"/>
                  <a:ea typeface="ＭＳ Ｐゴシック" charset="0"/>
                </a:rPr>
                <a:t>W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=1</a:t>
              </a:r>
            </a:p>
          </p:txBody>
        </p:sp>
        <p:grpSp>
          <p:nvGrpSpPr>
            <p:cNvPr id="137232" name="Group 5">
              <a:extLst>
                <a:ext uri="{FF2B5EF4-FFF2-40B4-BE49-F238E27FC236}">
                  <a16:creationId xmlns:a16="http://schemas.microsoft.com/office/drawing/2014/main" id="{EFA4FCC9-7D59-4832-83E4-2A1AA08A4B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8263" y="1441450"/>
              <a:ext cx="6370637" cy="4841875"/>
              <a:chOff x="1603" y="908"/>
              <a:chExt cx="4013" cy="3050"/>
            </a:xfrm>
          </p:grpSpPr>
          <p:pic>
            <p:nvPicPr>
              <p:cNvPr id="137235" name="Picture 6" descr="cdmhdm">
                <a:extLst>
                  <a:ext uri="{FF2B5EF4-FFF2-40B4-BE49-F238E27FC236}">
                    <a16:creationId xmlns:a16="http://schemas.microsoft.com/office/drawing/2014/main" id="{A8138422-C053-59BE-CF9B-A9E7AAA9B5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3" y="908"/>
                <a:ext cx="4013" cy="305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7236" name="Text Box 7">
                <a:extLst>
                  <a:ext uri="{FF2B5EF4-FFF2-40B4-BE49-F238E27FC236}">
                    <a16:creationId xmlns:a16="http://schemas.microsoft.com/office/drawing/2014/main" id="{EA121348-658E-2DE4-F499-D7EE90A4FE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1" y="2921"/>
                <a:ext cx="123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CfA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redshift survey</a:t>
                </a:r>
              </a:p>
            </p:txBody>
          </p:sp>
          <p:sp>
            <p:nvSpPr>
              <p:cNvPr id="137237" name="Text Box 8">
                <a:extLst>
                  <a:ext uri="{FF2B5EF4-FFF2-40B4-BE49-F238E27FC236}">
                    <a16:creationId xmlns:a16="http://schemas.microsoft.com/office/drawing/2014/main" id="{BAA68DEF-D237-7F04-B9D5-CBE6AD49A3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5" y="993"/>
                <a:ext cx="718" cy="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charset="0"/>
                    <a:ea typeface="ＭＳ Ｐゴシック" charset="0"/>
                    <a:cs typeface="Symbol" charset="0"/>
                  </a:rPr>
                  <a:t>L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Symbol" charset="0"/>
                  </a:rPr>
                  <a:t>CDM 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charset="0"/>
                    <a:ea typeface="ＭＳ Ｐゴシック" charset="0"/>
                    <a:cs typeface="Symbol" charset="0"/>
                  </a:rPr>
                  <a:t>W</a:t>
                </a: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Symbol" charset="0"/>
                  </a:rPr>
                  <a:t>=0.2</a:t>
                </a:r>
              </a:p>
            </p:txBody>
          </p:sp>
          <p:sp>
            <p:nvSpPr>
              <p:cNvPr id="137238" name="Line 9">
                <a:extLst>
                  <a:ext uri="{FF2B5EF4-FFF2-40B4-BE49-F238E27FC236}">
                    <a16:creationId xmlns:a16="http://schemas.microsoft.com/office/drawing/2014/main" id="{A74A7663-C299-A115-9D54-D57E7AFD71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87" y="1183"/>
                <a:ext cx="198" cy="8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239" name="Line 10">
                <a:extLst>
                  <a:ext uri="{FF2B5EF4-FFF2-40B4-BE49-F238E27FC236}">
                    <a16:creationId xmlns:a16="http://schemas.microsoft.com/office/drawing/2014/main" id="{4DF367E3-6C0F-A7E8-58CC-B77212ABBB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200" y="2501"/>
                <a:ext cx="55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37234" name="Rectangle 14">
              <a:extLst>
                <a:ext uri="{FF2B5EF4-FFF2-40B4-BE49-F238E27FC236}">
                  <a16:creationId xmlns:a16="http://schemas.microsoft.com/office/drawing/2014/main" id="{5703BEDC-4AD6-3C1B-4D68-0B8FCA297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577" y="2527291"/>
              <a:ext cx="1137853" cy="702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CDM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ＭＳ Ｐゴシック" charset="0"/>
                </a:rPr>
                <a:t>  W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=1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7229" name="Rectangle 13">
            <a:extLst>
              <a:ext uri="{FF2B5EF4-FFF2-40B4-BE49-F238E27FC236}">
                <a16:creationId xmlns:a16="http://schemas.microsoft.com/office/drawing/2014/main" id="{A66AEB93-6A59-FC4D-0D54-6203275C8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5102" y="2355114"/>
            <a:ext cx="28123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was inconceivable in 1985</a:t>
            </a:r>
          </a:p>
        </p:txBody>
      </p:sp>
      <p:pic>
        <p:nvPicPr>
          <p:cNvPr id="137221" name="Picture 16" descr="Universe_nu_CDM.jpg">
            <a:extLst>
              <a:ext uri="{FF2B5EF4-FFF2-40B4-BE49-F238E27FC236}">
                <a16:creationId xmlns:a16="http://schemas.microsoft.com/office/drawing/2014/main" id="{7F3DEBAC-CCDC-ECC2-6F4B-E31EA20F4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5" t="1965" r="4353" b="66193"/>
          <a:stretch>
            <a:fillRect/>
          </a:stretch>
        </p:blipFill>
        <p:spPr bwMode="auto">
          <a:xfrm rot="-9911485">
            <a:off x="6329363" y="1436688"/>
            <a:ext cx="2782887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223" name="Straight Connector 3">
            <a:extLst>
              <a:ext uri="{FF2B5EF4-FFF2-40B4-BE49-F238E27FC236}">
                <a16:creationId xmlns:a16="http://schemas.microsoft.com/office/drawing/2014/main" id="{0E3BE4FB-4670-8116-11D0-7445C85474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18275" y="1388600"/>
            <a:ext cx="1270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7224" name="Text Box 2">
            <a:extLst>
              <a:ext uri="{FF2B5EF4-FFF2-40B4-BE49-F238E27FC236}">
                <a16:creationId xmlns:a16="http://schemas.microsoft.com/office/drawing/2014/main" id="{B51F434C-96B2-8684-AF82-440B05643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163513"/>
            <a:ext cx="5529263" cy="1098550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Non-baryonic dark matter cosmologies</a:t>
            </a:r>
          </a:p>
        </p:txBody>
      </p:sp>
      <p:cxnSp>
        <p:nvCxnSpPr>
          <p:cNvPr id="137225" name="Straight Connector 3">
            <a:extLst>
              <a:ext uri="{FF2B5EF4-FFF2-40B4-BE49-F238E27FC236}">
                <a16:creationId xmlns:a16="http://schemas.microsoft.com/office/drawing/2014/main" id="{E6D3A2CB-C53D-7B41-C5D9-20726808D7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18600" y="1736725"/>
            <a:ext cx="0" cy="1450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7227" name="Line 9">
            <a:extLst>
              <a:ext uri="{FF2B5EF4-FFF2-40B4-BE49-F238E27FC236}">
                <a16:creationId xmlns:a16="http://schemas.microsoft.com/office/drawing/2014/main" id="{5CAC4203-31ED-1852-D087-2F792C79F0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2975" y="2344738"/>
            <a:ext cx="395288" cy="174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350" tIns="45677" rIns="91350" bIns="45677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D2658D3-A78D-D09B-4184-68DDDAA1D557}"/>
              </a:ext>
            </a:extLst>
          </p:cNvPr>
          <p:cNvSpPr/>
          <p:nvPr/>
        </p:nvSpPr>
        <p:spPr bwMode="auto">
          <a:xfrm rot="1186589">
            <a:off x="7788275" y="1400175"/>
            <a:ext cx="656642" cy="156705"/>
          </a:xfrm>
          <a:prstGeom prst="arc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è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37222" name="Picture 6" descr="cdmhdm">
            <a:extLst>
              <a:ext uri="{FF2B5EF4-FFF2-40B4-BE49-F238E27FC236}">
                <a16:creationId xmlns:a16="http://schemas.microsoft.com/office/drawing/2014/main" id="{17131B9F-D8CF-EC6A-F76D-D2000245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1" t="42924" r="28514"/>
          <a:stretch>
            <a:fillRect/>
          </a:stretch>
        </p:blipFill>
        <p:spPr bwMode="auto">
          <a:xfrm>
            <a:off x="4535488" y="3498850"/>
            <a:ext cx="2747962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01B7D5FA-6680-652F-164D-68A1CCC17A35}"/>
              </a:ext>
            </a:extLst>
          </p:cNvPr>
          <p:cNvSpPr/>
          <p:nvPr/>
        </p:nvSpPr>
        <p:spPr bwMode="auto">
          <a:xfrm rot="6511191">
            <a:off x="7818150" y="776823"/>
            <a:ext cx="446858" cy="996235"/>
          </a:xfrm>
          <a:prstGeom prst="arc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è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7226" name="Line 9">
            <a:extLst>
              <a:ext uri="{FF2B5EF4-FFF2-40B4-BE49-F238E27FC236}">
                <a16:creationId xmlns:a16="http://schemas.microsoft.com/office/drawing/2014/main" id="{82868005-53C9-D419-E329-65AA17F1AF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1325" y="4511675"/>
            <a:ext cx="395288" cy="174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350" tIns="45677" rIns="91350" bIns="45677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1765CBB1-CEB1-EC5A-4420-35A712236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239" y="5550724"/>
            <a:ext cx="2473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932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Davis,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3932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Efstathiou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932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Frenk &amp; White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932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‘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3932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85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9324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A41D9-227C-EE3C-7C5B-FBB49F2CEBC3}"/>
              </a:ext>
            </a:extLst>
          </p:cNvPr>
          <p:cNvSpPr txBox="1"/>
          <p:nvPr/>
        </p:nvSpPr>
        <p:spPr>
          <a:xfrm>
            <a:off x="0" y="1154985"/>
            <a:ext cx="2861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Symbol" pitchFamily="2" charset="2"/>
                <a:ea typeface="ＭＳ Ｐゴシック" charset="0"/>
                <a:cs typeface="Calibri" panose="020F0502020204030204" pitchFamily="34" charset="0"/>
              </a:rPr>
              <a:t>L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ＭＳ Ｐゴシック" charset="0"/>
              </a:rPr>
              <a:t>CDM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gave the best match to the data</a:t>
            </a:r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5B9B77B5-F7F6-21DD-D58D-6D3DFF0E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234" r="3125" b="1723"/>
          <a:stretch>
            <a:fillRect/>
          </a:stretch>
        </p:blipFill>
        <p:spPr bwMode="auto">
          <a:xfrm>
            <a:off x="279722" y="3777044"/>
            <a:ext cx="2086377" cy="299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49668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9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4-10-21 at 15.39.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1947545"/>
            <a:ext cx="4868545" cy="3866515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314936" y="283392"/>
            <a:ext cx="6389225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Properties of z=14 galaxies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8314" y="1350663"/>
            <a:ext cx="7136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z=14 galaxies in narrow range of halo mass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891155" y="3966541"/>
            <a:ext cx="3782921" cy="2243916"/>
            <a:chOff x="2891155" y="3966541"/>
            <a:chExt cx="3782921" cy="2243916"/>
          </a:xfrm>
        </p:grpSpPr>
        <p:grpSp>
          <p:nvGrpSpPr>
            <p:cNvPr id="3" name="Group 2"/>
            <p:cNvGrpSpPr/>
            <p:nvPr/>
          </p:nvGrpSpPr>
          <p:grpSpPr>
            <a:xfrm>
              <a:off x="2891155" y="3966541"/>
              <a:ext cx="3782921" cy="338554"/>
              <a:chOff x="185195" y="1451820"/>
              <a:chExt cx="3515221" cy="338653"/>
            </a:xfrm>
          </p:grpSpPr>
          <p:cxnSp>
            <p:nvCxnSpPr>
              <p:cNvPr id="4" name="Straight Connector 3"/>
              <p:cNvCxnSpPr/>
              <p:nvPr/>
            </p:nvCxnSpPr>
            <p:spPr bwMode="auto">
              <a:xfrm>
                <a:off x="185195" y="1771633"/>
                <a:ext cx="3492588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" name="TextBox 4"/>
              <p:cNvSpPr txBox="1"/>
              <p:nvPr/>
            </p:nvSpPr>
            <p:spPr>
              <a:xfrm>
                <a:off x="1277584" y="1451820"/>
                <a:ext cx="2422832" cy="338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100% bright B-L&amp;F ‘22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913098" y="5871903"/>
              <a:ext cx="3758565" cy="338554"/>
              <a:chOff x="185195" y="1451820"/>
              <a:chExt cx="3492588" cy="338653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185195" y="1771633"/>
                <a:ext cx="3492588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" name="TextBox 9"/>
              <p:cNvSpPr txBox="1"/>
              <p:nvPr/>
            </p:nvSpPr>
            <p:spPr>
              <a:xfrm>
                <a:off x="1223804" y="1451820"/>
                <a:ext cx="2422832" cy="338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100% dark B-L&amp;F ‘22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F794C4-3B0A-399D-AE83-DD74CD58B840}"/>
              </a:ext>
            </a:extLst>
          </p:cNvPr>
          <p:cNvSpPr txBox="1"/>
          <p:nvPr/>
        </p:nvSpPr>
        <p:spPr>
          <a:xfrm>
            <a:off x="0" y="6378497"/>
            <a:ext cx="60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1800" dirty="0" err="1">
                <a:solidFill>
                  <a:srgbClr val="00B050"/>
                </a:solidFill>
              </a:rPr>
              <a:t>Shengdong</a:t>
            </a:r>
            <a:r>
              <a:rPr lang="en-GB" sz="1800" dirty="0">
                <a:solidFill>
                  <a:srgbClr val="00B050"/>
                </a:solidFill>
              </a:rPr>
              <a:t> Lu, CSF, Bose, Lacey, </a:t>
            </a:r>
            <a:r>
              <a:rPr lang="en-GB" sz="1800" dirty="0" err="1">
                <a:solidFill>
                  <a:srgbClr val="00B050"/>
                </a:solidFill>
              </a:rPr>
              <a:t>Cole,Baugh</a:t>
            </a:r>
            <a:r>
              <a:rPr lang="en-GB" sz="1800" dirty="0">
                <a:solidFill>
                  <a:srgbClr val="00B050"/>
                </a:solidFill>
              </a:rPr>
              <a:t> , Helly ‘25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181573" y="984473"/>
            <a:ext cx="5065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Predicted halo-stellar mass relation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89504" y="260648"/>
            <a:ext cx="547420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 at z=7-16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0348" y="4136349"/>
            <a:ext cx="1758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Lu, CSF + ‘24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12698" y="5389985"/>
          <a:ext cx="829563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0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z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Stellar mass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Halo mass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2 x 10</a:t>
                      </a:r>
                      <a:r>
                        <a:rPr lang="en-US" baseline="3000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8 </a:t>
                      </a:r>
                      <a:r>
                        <a:rPr lang="en-US" baseline="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</a:t>
                      </a:r>
                      <a:r>
                        <a:rPr lang="en-US" baseline="-2500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o </a:t>
                      </a:r>
                      <a:r>
                        <a:rPr lang="en-US" baseline="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(~Sagittarius)</a:t>
                      </a:r>
                      <a:endParaRPr 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6 x 10</a:t>
                      </a:r>
                      <a:r>
                        <a:rPr lang="en-US" baseline="3000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10 </a:t>
                      </a:r>
                      <a:r>
                        <a:rPr lang="en-US" baseline="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</a:t>
                      </a:r>
                      <a:r>
                        <a:rPr lang="en-US" baseline="-2500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o </a:t>
                      </a:r>
                      <a:r>
                        <a:rPr lang="en-US" baseline="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(~Sagittarius)</a:t>
                      </a:r>
                      <a:endParaRPr 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16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10</a:t>
                      </a:r>
                      <a:r>
                        <a:rPr lang="en-US" baseline="3000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7 </a:t>
                      </a:r>
                      <a:r>
                        <a:rPr lang="en-US" baseline="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</a:t>
                      </a:r>
                      <a:r>
                        <a:rPr lang="en-US" baseline="-2500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o</a:t>
                      </a:r>
                      <a:endParaRPr 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2 x 10</a:t>
                      </a:r>
                      <a:r>
                        <a:rPr lang="en-US" baseline="3000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10</a:t>
                      </a:r>
                      <a:r>
                        <a:rPr lang="en-US" baseline="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 M</a:t>
                      </a:r>
                      <a:r>
                        <a:rPr lang="en-US" baseline="-25000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o</a:t>
                      </a:r>
                      <a:endParaRPr 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55546" y="6502505"/>
            <a:ext cx="3435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LMC: M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*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=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3x10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M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0;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M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halo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= 2x10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11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M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698" y="5653857"/>
            <a:ext cx="1489479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brightest galaxy:</a:t>
            </a:r>
          </a:p>
        </p:txBody>
      </p:sp>
      <p:pic>
        <p:nvPicPr>
          <p:cNvPr id="6" name="Picture 5" descr="SH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5895"/>
            <a:ext cx="9144000" cy="3810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543030" y="1782501"/>
            <a:ext cx="49771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traight Connector 10"/>
          <p:cNvCxnSpPr/>
          <p:nvPr/>
        </p:nvCxnSpPr>
        <p:spPr bwMode="auto">
          <a:xfrm>
            <a:off x="3546660" y="3452150"/>
            <a:ext cx="49771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traight Connector 11"/>
          <p:cNvCxnSpPr/>
          <p:nvPr/>
        </p:nvCxnSpPr>
        <p:spPr bwMode="auto">
          <a:xfrm>
            <a:off x="6635171" y="1757421"/>
            <a:ext cx="49771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Straight Connector 12"/>
          <p:cNvCxnSpPr/>
          <p:nvPr/>
        </p:nvCxnSpPr>
        <p:spPr bwMode="auto">
          <a:xfrm>
            <a:off x="3546660" y="1765138"/>
            <a:ext cx="49771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Straight Connector 13"/>
          <p:cNvCxnSpPr/>
          <p:nvPr/>
        </p:nvCxnSpPr>
        <p:spPr bwMode="auto">
          <a:xfrm>
            <a:off x="6546433" y="3463725"/>
            <a:ext cx="49771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Straight Connector 16"/>
          <p:cNvCxnSpPr/>
          <p:nvPr/>
        </p:nvCxnSpPr>
        <p:spPr bwMode="auto">
          <a:xfrm>
            <a:off x="531455" y="3511952"/>
            <a:ext cx="49771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1946595" y="1502391"/>
            <a:ext cx="1640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Halo mass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65987" y="1545630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Stellar mass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22213" y="105899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z=14 vs z=0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49947" y="1957361"/>
            <a:ext cx="7887559" cy="3507129"/>
            <a:chOff x="749947" y="2165708"/>
            <a:chExt cx="7887559" cy="3507129"/>
          </a:xfrm>
        </p:grpSpPr>
        <p:grpSp>
          <p:nvGrpSpPr>
            <p:cNvPr id="33" name="Group 32"/>
            <p:cNvGrpSpPr/>
            <p:nvPr/>
          </p:nvGrpSpPr>
          <p:grpSpPr>
            <a:xfrm>
              <a:off x="749947" y="2165708"/>
              <a:ext cx="7887559" cy="3507129"/>
              <a:chOff x="796245" y="1585732"/>
              <a:chExt cx="7887559" cy="3507129"/>
            </a:xfrm>
          </p:grpSpPr>
          <p:pic>
            <p:nvPicPr>
              <p:cNvPr id="3" name="Picture 2" descr="A close-up of a book&#10;&#10;Description automatically generated"/>
              <p:cNvPicPr>
                <a:picLocks noChangeAspect="1"/>
              </p:cNvPicPr>
              <p:nvPr/>
            </p:nvPicPr>
            <p:blipFill rotWithShape="1">
              <a:blip r:embed="rId2"/>
              <a:srcRect l="5437" t="33150" r="6967" b="37215"/>
              <a:stretch>
                <a:fillRect/>
              </a:stretch>
            </p:blipFill>
            <p:spPr>
              <a:xfrm>
                <a:off x="796245" y="1585732"/>
                <a:ext cx="7887559" cy="3507129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 rot="16200000">
                <a:off x="-197453" y="2914687"/>
                <a:ext cx="271901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Log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halo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(z=0) [h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-1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]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878343" y="4562580"/>
                <a:ext cx="286168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Log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halo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(z=14) [h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-1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]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16200000">
                <a:off x="3698288" y="2833776"/>
                <a:ext cx="246413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Log 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*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(z=0) [h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-1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]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812285" y="4556792"/>
                <a:ext cx="260680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Log 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*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(z=14) [h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-1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]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080937" y="2326030"/>
              <a:ext cx="918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MS PGothic" charset="0"/>
                  <a:cs typeface="Calibri" charset="0"/>
                </a:rPr>
                <a:t>satellites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54319" y="3240092"/>
              <a:ext cx="918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MS PGothic" charset="0"/>
                  <a:cs typeface="Calibri" charset="0"/>
                </a:rPr>
                <a:t>satellites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58121" y="3370397"/>
              <a:ext cx="923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charset="0"/>
                  <a:ea typeface="MS PGothic" charset="0"/>
                  <a:cs typeface="Calibri" charset="0"/>
                </a:rPr>
                <a:t>centrals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43906" y="2264237"/>
              <a:ext cx="923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charset="0"/>
                  <a:ea typeface="MS PGothic" charset="0"/>
                  <a:cs typeface="Calibri" charset="0"/>
                </a:rPr>
                <a:t>centrals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-90110" y="5813393"/>
            <a:ext cx="932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JWST galaxies: dwarfs at z=14, progenitors of bright centrals today</a:t>
            </a: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2045232" y="271818"/>
            <a:ext cx="709876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D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escendants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 of z=14 bright gals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65620" y="1152464"/>
            <a:ext cx="1758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Lu, CSF + ‘24</a:t>
            </a:r>
          </a:p>
        </p:txBody>
      </p:sp>
      <p:pic>
        <p:nvPicPr>
          <p:cNvPr id="2" name="Picture 1" descr="Screenshot 2024-10-21 at 15.41.23"/>
          <p:cNvPicPr>
            <a:picLocks noChangeAspect="1"/>
          </p:cNvPicPr>
          <p:nvPr/>
        </p:nvPicPr>
        <p:blipFill>
          <a:blip r:embed="rId3"/>
          <a:srcRect l="5494" b="8724"/>
          <a:stretch>
            <a:fillRect/>
          </a:stretch>
        </p:blipFill>
        <p:spPr>
          <a:xfrm>
            <a:off x="1338580" y="2009775"/>
            <a:ext cx="7185660" cy="294576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59635" y="2322830"/>
            <a:ext cx="10356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82424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Satellites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159635" y="3063875"/>
            <a:ext cx="10356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Centrals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A71959A-4EAE-47C8-BF50-8E9ABCE2EEFC}"/>
              </a:ext>
            </a:extLst>
          </p:cNvPr>
          <p:cNvSpPr txBox="1"/>
          <p:nvPr/>
        </p:nvSpPr>
        <p:spPr>
          <a:xfrm>
            <a:off x="6490495" y="2174554"/>
            <a:ext cx="10356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Centrals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114D7D4-5B7E-B21F-DAAD-117AAD0CD7C5}"/>
              </a:ext>
            </a:extLst>
          </p:cNvPr>
          <p:cNvSpPr txBox="1"/>
          <p:nvPr/>
        </p:nvSpPr>
        <p:spPr>
          <a:xfrm>
            <a:off x="6073807" y="2926642"/>
            <a:ext cx="10356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82424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Satellites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1AE0E-9116-E695-914D-61AB33A6F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79">
            <a:extLst>
              <a:ext uri="{FF2B5EF4-FFF2-40B4-BE49-F238E27FC236}">
                <a16:creationId xmlns:a16="http://schemas.microsoft.com/office/drawing/2014/main" id="{3D35E154-B22C-375A-1AA2-F08DE88CE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143000"/>
            <a:ext cx="3049588" cy="2587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sp>
        <p:nvSpPr>
          <p:cNvPr id="125956" name="Rectangle 80">
            <a:extLst>
              <a:ext uri="{FF2B5EF4-FFF2-40B4-BE49-F238E27FC236}">
                <a16:creationId xmlns:a16="http://schemas.microsoft.com/office/drawing/2014/main" id="{DD98F302-EA74-FB6C-31BB-AE6DA137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28600"/>
            <a:ext cx="1201738" cy="10080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</a:endParaRPr>
          </a:p>
        </p:txBody>
      </p:sp>
      <p:grpSp>
        <p:nvGrpSpPr>
          <p:cNvPr id="125957" name="Group 101">
            <a:extLst>
              <a:ext uri="{FF2B5EF4-FFF2-40B4-BE49-F238E27FC236}">
                <a16:creationId xmlns:a16="http://schemas.microsoft.com/office/drawing/2014/main" id="{64D928CC-A335-112E-CAEB-A343BA987D39}"/>
              </a:ext>
            </a:extLst>
          </p:cNvPr>
          <p:cNvGrpSpPr/>
          <p:nvPr/>
        </p:nvGrpSpPr>
        <p:grpSpPr bwMode="auto">
          <a:xfrm>
            <a:off x="2463800" y="188913"/>
            <a:ext cx="4279900" cy="2517775"/>
            <a:chOff x="1552" y="119"/>
            <a:chExt cx="2696" cy="1586"/>
          </a:xfrm>
        </p:grpSpPr>
        <p:sp>
          <p:nvSpPr>
            <p:cNvPr id="125992" name="Text Box 102">
              <a:extLst>
                <a:ext uri="{FF2B5EF4-FFF2-40B4-BE49-F238E27FC236}">
                  <a16:creationId xmlns:a16="http://schemas.microsoft.com/office/drawing/2014/main" id="{61831735-63FD-51C5-FEF7-9BCD17E2F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2" y="119"/>
              <a:ext cx="2696" cy="511"/>
            </a:xfrm>
            <a:prstGeom prst="rect">
              <a:avLst/>
            </a:prstGeom>
            <a:noFill/>
            <a:ln>
              <a:noFill/>
            </a:ln>
          </p:spPr>
          <p:txBody>
            <a:bodyPr lIns="95793" tIns="47896" rIns="95793" bIns="4789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Cosmological model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(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</a:t>
              </a:r>
              <a:r>
                <a:rPr kumimoji="0" lang="en-GB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m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,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MS PGothic" charset="0"/>
                  <a:sym typeface="Symbol" charset="0"/>
                </a:rPr>
                <a:t>W</a:t>
              </a:r>
              <a:r>
                <a:rPr kumimoji="0" lang="en-GB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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  <a:sym typeface="Symbol" charset="0"/>
                </a:rPr>
                <a:t>, h); dark matter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93" name="Group 103">
              <a:extLst>
                <a:ext uri="{FF2B5EF4-FFF2-40B4-BE49-F238E27FC236}">
                  <a16:creationId xmlns:a16="http://schemas.microsoft.com/office/drawing/2014/main" id="{78F93C6B-29BE-4989-0DC7-25B4D0BB5A4C}"/>
                </a:ext>
              </a:extLst>
            </p:cNvPr>
            <p:cNvGrpSpPr/>
            <p:nvPr/>
          </p:nvGrpSpPr>
          <p:grpSpPr bwMode="auto">
            <a:xfrm>
              <a:off x="1681" y="884"/>
              <a:ext cx="2376" cy="607"/>
              <a:chOff x="1624" y="1464"/>
              <a:chExt cx="2376" cy="607"/>
            </a:xfrm>
          </p:grpSpPr>
          <p:sp>
            <p:nvSpPr>
              <p:cNvPr id="125999" name="AutoShape 104">
                <a:extLst>
                  <a:ext uri="{FF2B5EF4-FFF2-40B4-BE49-F238E27FC236}">
                    <a16:creationId xmlns:a16="http://schemas.microsoft.com/office/drawing/2014/main" id="{C7E87B0E-1DA5-C60F-4CB6-A4D528BC0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0" y="1465"/>
                <a:ext cx="2095" cy="606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6000" name="Text Box 105">
                <a:extLst>
                  <a:ext uri="{FF2B5EF4-FFF2-40B4-BE49-F238E27FC236}">
                    <a16:creationId xmlns:a16="http://schemas.microsoft.com/office/drawing/2014/main" id="{FD3D9989-5DAB-651D-8644-9855830D96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4" y="1464"/>
                <a:ext cx="2376" cy="5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5793" tIns="47896" rIns="95793" bIns="4789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Primordial fluctuations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  <a:sym typeface="Symbol" charset="0"/>
                  </a:rPr>
                  <a:t>/(M, t)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sp>
          <p:nvSpPr>
            <p:cNvPr id="125994" name="Line 106">
              <a:extLst>
                <a:ext uri="{FF2B5EF4-FFF2-40B4-BE49-F238E27FC236}">
                  <a16:creationId xmlns:a16="http://schemas.microsoft.com/office/drawing/2014/main" id="{BF74D3F3-5EA2-5549-82DB-853204ADE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0" y="651"/>
              <a:ext cx="0" cy="2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95" name="Group 107">
              <a:extLst>
                <a:ext uri="{FF2B5EF4-FFF2-40B4-BE49-F238E27FC236}">
                  <a16:creationId xmlns:a16="http://schemas.microsoft.com/office/drawing/2014/main" id="{F5AC8301-08B0-5DF1-96BF-E546B2282E44}"/>
                </a:ext>
              </a:extLst>
            </p:cNvPr>
            <p:cNvGrpSpPr/>
            <p:nvPr/>
          </p:nvGrpSpPr>
          <p:grpSpPr bwMode="auto">
            <a:xfrm>
              <a:off x="1809" y="150"/>
              <a:ext cx="2077" cy="515"/>
              <a:chOff x="1858" y="543"/>
              <a:chExt cx="2077" cy="515"/>
            </a:xfrm>
          </p:grpSpPr>
          <p:sp>
            <p:nvSpPr>
              <p:cNvPr id="125997" name="Text Box 108">
                <a:extLst>
                  <a:ext uri="{FF2B5EF4-FFF2-40B4-BE49-F238E27FC236}">
                    <a16:creationId xmlns:a16="http://schemas.microsoft.com/office/drawing/2014/main" id="{62952CA2-1C2D-F1F8-DFF7-D16B55C083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864"/>
                <a:ext cx="1440" cy="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5793" tIns="47896" rIns="95793" bIns="4789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98" name="AutoShape 109">
                <a:extLst>
                  <a:ext uri="{FF2B5EF4-FFF2-40B4-BE49-F238E27FC236}">
                    <a16:creationId xmlns:a16="http://schemas.microsoft.com/office/drawing/2014/main" id="{58AF35A8-3316-8A27-FCAA-67D27906B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8" y="543"/>
                <a:ext cx="2077" cy="487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sp>
          <p:nvSpPr>
            <p:cNvPr id="125996" name="Line 110">
              <a:extLst>
                <a:ext uri="{FF2B5EF4-FFF2-40B4-BE49-F238E27FC236}">
                  <a16:creationId xmlns:a16="http://schemas.microsoft.com/office/drawing/2014/main" id="{14D3BBEA-3EDC-D756-DF3C-E5FD2D9AA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4" y="1510"/>
              <a:ext cx="2" cy="1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80F1D-9B5D-4ED2-6008-2849F42966F4}"/>
              </a:ext>
            </a:extLst>
          </p:cNvPr>
          <p:cNvGrpSpPr/>
          <p:nvPr/>
        </p:nvGrpSpPr>
        <p:grpSpPr>
          <a:xfrm>
            <a:off x="609600" y="3865563"/>
            <a:ext cx="8534400" cy="2992437"/>
            <a:chOff x="609600" y="3865563"/>
            <a:chExt cx="8534400" cy="2992437"/>
          </a:xfrm>
        </p:grpSpPr>
        <p:sp>
          <p:nvSpPr>
            <p:cNvPr id="125954" name="Rectangle 122">
              <a:extLst>
                <a:ext uri="{FF2B5EF4-FFF2-40B4-BE49-F238E27FC236}">
                  <a16:creationId xmlns:a16="http://schemas.microsoft.com/office/drawing/2014/main" id="{9FF1402B-A205-ECA1-6303-96643EA66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6335713"/>
              <a:ext cx="3114675" cy="522287"/>
            </a:xfrm>
            <a:prstGeom prst="rect">
              <a:avLst/>
            </a:prstGeom>
            <a:solidFill>
              <a:srgbClr val="B3F4FF"/>
            </a:solidFill>
            <a:ln>
              <a:noFill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75" name="Group 85">
              <a:extLst>
                <a:ext uri="{FF2B5EF4-FFF2-40B4-BE49-F238E27FC236}">
                  <a16:creationId xmlns:a16="http://schemas.microsoft.com/office/drawing/2014/main" id="{25FCBE32-F58E-94B6-36D6-BB7BD523E021}"/>
                </a:ext>
              </a:extLst>
            </p:cNvPr>
            <p:cNvGrpSpPr/>
            <p:nvPr/>
          </p:nvGrpSpPr>
          <p:grpSpPr bwMode="auto">
            <a:xfrm>
              <a:off x="2209800" y="5981700"/>
              <a:ext cx="4660900" cy="660400"/>
              <a:chOff x="1392" y="3560"/>
              <a:chExt cx="2936" cy="416"/>
            </a:xfrm>
          </p:grpSpPr>
          <p:sp>
            <p:nvSpPr>
              <p:cNvPr id="125990" name="AutoShape 86">
                <a:extLst>
                  <a:ext uri="{FF2B5EF4-FFF2-40B4-BE49-F238E27FC236}">
                    <a16:creationId xmlns:a16="http://schemas.microsoft.com/office/drawing/2014/main" id="{9B27E6CA-F43B-0CCA-2446-2140DEA2B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2" y="3560"/>
                <a:ext cx="2680" cy="416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accent2"/>
                </a:solidFill>
                <a:round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91" name="Text Box 87">
                <a:extLst>
                  <a:ext uri="{FF2B5EF4-FFF2-40B4-BE49-F238E27FC236}">
                    <a16:creationId xmlns:a16="http://schemas.microsoft.com/office/drawing/2014/main" id="{B4EFD6FB-07ED-74AF-EE8E-8AF1FAD0A5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3656"/>
                <a:ext cx="2936" cy="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5793" tIns="47896" rIns="95793" bIns="4789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Formation and evolution of galaxies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grpSp>
          <p:nvGrpSpPr>
            <p:cNvPr id="125976" name="Group 96">
              <a:extLst>
                <a:ext uri="{FF2B5EF4-FFF2-40B4-BE49-F238E27FC236}">
                  <a16:creationId xmlns:a16="http://schemas.microsoft.com/office/drawing/2014/main" id="{3381AC8A-2866-8FE1-C9F6-2E0EDE0BB6D0}"/>
                </a:ext>
              </a:extLst>
            </p:cNvPr>
            <p:cNvGrpSpPr/>
            <p:nvPr/>
          </p:nvGrpSpPr>
          <p:grpSpPr bwMode="auto">
            <a:xfrm>
              <a:off x="5375275" y="4886325"/>
              <a:ext cx="2859088" cy="506413"/>
              <a:chOff x="3378" y="2995"/>
              <a:chExt cx="1801" cy="319"/>
            </a:xfrm>
          </p:grpSpPr>
          <p:sp>
            <p:nvSpPr>
              <p:cNvPr id="125988" name="AutoShape 97">
                <a:extLst>
                  <a:ext uri="{FF2B5EF4-FFF2-40B4-BE49-F238E27FC236}">
                    <a16:creationId xmlns:a16="http://schemas.microsoft.com/office/drawing/2014/main" id="{D9684D73-B950-DB45-2806-4F0F7B09C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2995"/>
                <a:ext cx="1750" cy="319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89" name="Text Box 98">
                <a:extLst>
                  <a:ext uri="{FF2B5EF4-FFF2-40B4-BE49-F238E27FC236}">
                    <a16:creationId xmlns:a16="http://schemas.microsoft.com/office/drawing/2014/main" id="{BE011A75-1C06-2ECB-A6E8-7960A42E1B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95" y="3014"/>
                <a:ext cx="1784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Hydro simulations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 </a:t>
                </a:r>
              </a:p>
            </p:txBody>
          </p:sp>
        </p:grpSp>
        <p:sp>
          <p:nvSpPr>
            <p:cNvPr id="125977" name="Line 83">
              <a:extLst>
                <a:ext uri="{FF2B5EF4-FFF2-40B4-BE49-F238E27FC236}">
                  <a16:creationId xmlns:a16="http://schemas.microsoft.com/office/drawing/2014/main" id="{3DAD1B5D-FB03-46A0-F69F-3649F656FB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5663" y="4297363"/>
              <a:ext cx="0" cy="5699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78" name="Line 84">
              <a:extLst>
                <a:ext uri="{FF2B5EF4-FFF2-40B4-BE49-F238E27FC236}">
                  <a16:creationId xmlns:a16="http://schemas.microsoft.com/office/drawing/2014/main" id="{16EE3367-E3B4-3E0A-1CD6-66D3FC7F3E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4075" y="5435600"/>
              <a:ext cx="11113" cy="827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79" name="Line 88">
              <a:extLst>
                <a:ext uri="{FF2B5EF4-FFF2-40B4-BE49-F238E27FC236}">
                  <a16:creationId xmlns:a16="http://schemas.microsoft.com/office/drawing/2014/main" id="{75AA414E-C853-D2C5-6CC8-939165EED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42100" y="6248400"/>
              <a:ext cx="560388" cy="12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80" name="Line 90">
              <a:extLst>
                <a:ext uri="{FF2B5EF4-FFF2-40B4-BE49-F238E27FC236}">
                  <a16:creationId xmlns:a16="http://schemas.microsoft.com/office/drawing/2014/main" id="{C1C3CEE6-0EB5-4EB1-F839-1D464159F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77988" y="4294188"/>
              <a:ext cx="0" cy="6810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81" name="Line 91">
              <a:extLst>
                <a:ext uri="{FF2B5EF4-FFF2-40B4-BE49-F238E27FC236}">
                  <a16:creationId xmlns:a16="http://schemas.microsoft.com/office/drawing/2014/main" id="{F3A291B0-47FB-F678-9C22-340B6CA343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9738" y="5514975"/>
              <a:ext cx="1587" cy="7429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82" name="Line 92">
              <a:extLst>
                <a:ext uri="{FF2B5EF4-FFF2-40B4-BE49-F238E27FC236}">
                  <a16:creationId xmlns:a16="http://schemas.microsoft.com/office/drawing/2014/main" id="{7C4D6620-8736-9851-224B-E31A6FF1E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150" y="6259513"/>
              <a:ext cx="693738" cy="158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grpSp>
          <p:nvGrpSpPr>
            <p:cNvPr id="125983" name="Group 93">
              <a:extLst>
                <a:ext uri="{FF2B5EF4-FFF2-40B4-BE49-F238E27FC236}">
                  <a16:creationId xmlns:a16="http://schemas.microsoft.com/office/drawing/2014/main" id="{5BF23C67-B753-5A01-01D4-91564A26B467}"/>
                </a:ext>
              </a:extLst>
            </p:cNvPr>
            <p:cNvGrpSpPr/>
            <p:nvPr/>
          </p:nvGrpSpPr>
          <p:grpSpPr bwMode="auto">
            <a:xfrm>
              <a:off x="609600" y="4991100"/>
              <a:ext cx="3503613" cy="504825"/>
              <a:chOff x="384" y="3010"/>
              <a:chExt cx="2207" cy="318"/>
            </a:xfrm>
          </p:grpSpPr>
          <p:sp>
            <p:nvSpPr>
              <p:cNvPr id="125986" name="AutoShape 94">
                <a:extLst>
                  <a:ext uri="{FF2B5EF4-FFF2-40B4-BE49-F238E27FC236}">
                    <a16:creationId xmlns:a16="http://schemas.microsoft.com/office/drawing/2014/main" id="{D8246D23-18A8-BA6B-8A20-69C0697E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" y="3010"/>
                <a:ext cx="2167" cy="318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  <a:round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87" name="Text Box 95">
                <a:extLst>
                  <a:ext uri="{FF2B5EF4-FFF2-40B4-BE49-F238E27FC236}">
                    <a16:creationId xmlns:a16="http://schemas.microsoft.com/office/drawing/2014/main" id="{39E8821A-A507-C920-27A0-7E0BEA4378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" y="3023"/>
                <a:ext cx="2207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Semi-analytics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6060FA-3459-37E8-258E-EE10A707B1FA}"/>
                </a:ext>
              </a:extLst>
            </p:cNvPr>
            <p:cNvGrpSpPr/>
            <p:nvPr/>
          </p:nvGrpSpPr>
          <p:grpSpPr>
            <a:xfrm>
              <a:off x="2497138" y="3865563"/>
              <a:ext cx="4032250" cy="820737"/>
              <a:chOff x="2497138" y="3865563"/>
              <a:chExt cx="4032250" cy="820737"/>
            </a:xfrm>
          </p:grpSpPr>
          <p:sp>
            <p:nvSpPr>
              <p:cNvPr id="125984" name="Text Box 111">
                <a:extLst>
                  <a:ext uri="{FF2B5EF4-FFF2-40B4-BE49-F238E27FC236}">
                    <a16:creationId xmlns:a16="http://schemas.microsoft.com/office/drawing/2014/main" id="{D9E5C7D8-8B3E-F79F-8D6F-F9911A4F1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1425" y="4005263"/>
                <a:ext cx="4017963" cy="5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  <a:cs typeface="MS PGothic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90204" pitchFamily="34" charset="0"/>
                    <a:ea typeface="MS PGothic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45000"/>
                  </a:lnSpc>
                  <a:spcBef>
                    <a:spcPct val="5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Gas processes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45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B4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MS PGothic" charset="0"/>
                  </a:rPr>
                  <a:t>(cooling, star formation, feedback)</a:t>
                </a:r>
              </a:p>
            </p:txBody>
          </p:sp>
          <p:sp>
            <p:nvSpPr>
              <p:cNvPr id="125985" name="AutoShape 112">
                <a:extLst>
                  <a:ext uri="{FF2B5EF4-FFF2-40B4-BE49-F238E27FC236}">
                    <a16:creationId xmlns:a16="http://schemas.microsoft.com/office/drawing/2014/main" id="{4865B1C9-0AC0-CE5C-C503-DA5DAAF1C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138" y="3865563"/>
                <a:ext cx="4029075" cy="820737"/>
              </a:xfrm>
              <a:prstGeom prst="roundRect">
                <a:avLst>
                  <a:gd name="adj" fmla="val 16667"/>
                </a:avLst>
              </a:prstGeom>
              <a:solidFill>
                <a:srgbClr val="FFCC00">
                  <a:alpha val="39999"/>
                </a:srgbClr>
              </a:solidFill>
              <a:ln w="44450">
                <a:solidFill>
                  <a:srgbClr val="FF0000"/>
                </a:solidFill>
                <a:rou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</p:grpSp>
        <p:sp>
          <p:nvSpPr>
            <p:cNvPr id="125973" name="Line 82">
              <a:extLst>
                <a:ext uri="{FF2B5EF4-FFF2-40B4-BE49-F238E27FC236}">
                  <a16:creationId xmlns:a16="http://schemas.microsoft.com/office/drawing/2014/main" id="{AF9F763C-E3F0-25AA-2F4D-F9354F869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4294" y="4286586"/>
              <a:ext cx="6953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  <p:sp>
          <p:nvSpPr>
            <p:cNvPr id="125974" name="Line 89">
              <a:extLst>
                <a:ext uri="{FF2B5EF4-FFF2-40B4-BE49-F238E27FC236}">
                  <a16:creationId xmlns:a16="http://schemas.microsoft.com/office/drawing/2014/main" id="{FD7CEBDD-24B3-EE15-CAD4-F0D5CA7C8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7208" y="4281819"/>
              <a:ext cx="796925" cy="111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lIns="95793" tIns="47896" rIns="95793" bIns="47896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8114453-D6EA-9CDB-B81E-3C63E3AC538A}"/>
              </a:ext>
            </a:extLst>
          </p:cNvPr>
          <p:cNvGrpSpPr/>
          <p:nvPr/>
        </p:nvGrpSpPr>
        <p:grpSpPr>
          <a:xfrm>
            <a:off x="6472238" y="2600325"/>
            <a:ext cx="2671762" cy="922338"/>
            <a:chOff x="6472238" y="2600325"/>
            <a:chExt cx="2671762" cy="922338"/>
          </a:xfrm>
        </p:grpSpPr>
        <p:sp>
          <p:nvSpPr>
            <p:cNvPr id="125969" name="Rectangle 115">
              <a:extLst>
                <a:ext uri="{FF2B5EF4-FFF2-40B4-BE49-F238E27FC236}">
                  <a16:creationId xmlns:a16="http://schemas.microsoft.com/office/drawing/2014/main" id="{CB7D09D7-74E4-CC91-C80F-A87BD6417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813" y="2713038"/>
              <a:ext cx="23891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Well understood</a:t>
              </a:r>
            </a:p>
          </p:txBody>
        </p:sp>
        <p:sp>
          <p:nvSpPr>
            <p:cNvPr id="125970" name="AutoShape 116">
              <a:extLst>
                <a:ext uri="{FF2B5EF4-FFF2-40B4-BE49-F238E27FC236}">
                  <a16:creationId xmlns:a16="http://schemas.microsoft.com/office/drawing/2014/main" id="{00240CC2-2923-8452-D9CF-6F82295B2737}"/>
                </a:ext>
              </a:extLst>
            </p:cNvPr>
            <p:cNvSpPr/>
            <p:nvPr/>
          </p:nvSpPr>
          <p:spPr bwMode="auto">
            <a:xfrm>
              <a:off x="6472238" y="2600325"/>
              <a:ext cx="134937" cy="922338"/>
            </a:xfrm>
            <a:prstGeom prst="rightBrace">
              <a:avLst>
                <a:gd name="adj1" fmla="val 56961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19DF3C-7A6E-33E3-5CF4-B8463FC58802}"/>
              </a:ext>
            </a:extLst>
          </p:cNvPr>
          <p:cNvGrpSpPr/>
          <p:nvPr/>
        </p:nvGrpSpPr>
        <p:grpSpPr>
          <a:xfrm>
            <a:off x="506413" y="2298700"/>
            <a:ext cx="5994400" cy="1687513"/>
            <a:chOff x="506413" y="2298700"/>
            <a:chExt cx="5994400" cy="1687513"/>
          </a:xfrm>
        </p:grpSpPr>
        <p:sp>
          <p:nvSpPr>
            <p:cNvPr id="125966" name="Text Box 99">
              <a:extLst>
                <a:ext uri="{FF2B5EF4-FFF2-40B4-BE49-F238E27FC236}">
                  <a16:creationId xmlns:a16="http://schemas.microsoft.com/office/drawing/2014/main" id="{744F1951-6480-A513-FFC5-4BE11C8FB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188" y="2744788"/>
              <a:ext cx="3349625" cy="6953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 Dark matter halos</a:t>
              </a:r>
            </a:p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   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(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N-body simulations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B4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)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AEC4356-FCF1-E82E-1E8A-16554F7F1E4D}"/>
                </a:ext>
              </a:extLst>
            </p:cNvPr>
            <p:cNvGrpSpPr/>
            <p:nvPr/>
          </p:nvGrpSpPr>
          <p:grpSpPr>
            <a:xfrm>
              <a:off x="506413" y="2298700"/>
              <a:ext cx="5643562" cy="1687513"/>
              <a:chOff x="506413" y="2298700"/>
              <a:chExt cx="5643562" cy="1687513"/>
            </a:xfrm>
          </p:grpSpPr>
          <p:sp>
            <p:nvSpPr>
              <p:cNvPr id="125967" name="AutoShape 100">
                <a:extLst>
                  <a:ext uri="{FF2B5EF4-FFF2-40B4-BE49-F238E27FC236}">
                    <a16:creationId xmlns:a16="http://schemas.microsoft.com/office/drawing/2014/main" id="{61ED149B-7B31-5FE3-FBA7-42BA81968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708275"/>
                <a:ext cx="3074987" cy="757238"/>
              </a:xfrm>
              <a:prstGeom prst="roundRect">
                <a:avLst>
                  <a:gd name="adj" fmla="val 16667"/>
                </a:avLst>
              </a:prstGeom>
              <a:solidFill>
                <a:srgbClr val="FFCC00">
                  <a:alpha val="39999"/>
                </a:srgbClr>
              </a:solidFill>
              <a:ln w="38100">
                <a:solidFill>
                  <a:srgbClr val="FF0000"/>
                </a:solidFill>
                <a:round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sp>
            <p:nvSpPr>
              <p:cNvPr id="125968" name="Line 113">
                <a:extLst>
                  <a:ext uri="{FF2B5EF4-FFF2-40B4-BE49-F238E27FC236}">
                    <a16:creationId xmlns:a16="http://schemas.microsoft.com/office/drawing/2014/main" id="{3DD90C1A-2F6D-A242-2FA9-A88C162D9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7563" y="3467100"/>
                <a:ext cx="3175" cy="3905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 lIns="95793" tIns="47896" rIns="95793" bIns="47896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endParaRPr>
              </a:p>
            </p:txBody>
          </p:sp>
          <p:pic>
            <p:nvPicPr>
              <p:cNvPr id="125971" name="Picture 117" descr="d1234">
                <a:extLst>
                  <a:ext uri="{FF2B5EF4-FFF2-40B4-BE49-F238E27FC236}">
                    <a16:creationId xmlns:a16="http://schemas.microsoft.com/office/drawing/2014/main" id="{F508B643-450F-3856-7777-02C5318908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413" y="2298700"/>
                <a:ext cx="1844675" cy="16875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25960" name="Group 122">
            <a:extLst>
              <a:ext uri="{FF2B5EF4-FFF2-40B4-BE49-F238E27FC236}">
                <a16:creationId xmlns:a16="http://schemas.microsoft.com/office/drawing/2014/main" id="{4F5314EC-2016-5FBA-6F75-BBC73F73E292}"/>
              </a:ext>
            </a:extLst>
          </p:cNvPr>
          <p:cNvGrpSpPr/>
          <p:nvPr/>
        </p:nvGrpSpPr>
        <p:grpSpPr bwMode="auto">
          <a:xfrm>
            <a:off x="6483350" y="265113"/>
            <a:ext cx="2419350" cy="1816100"/>
            <a:chOff x="3988" y="276"/>
            <a:chExt cx="1590" cy="1158"/>
          </a:xfrm>
        </p:grpSpPr>
        <p:pic>
          <p:nvPicPr>
            <p:cNvPr id="125964" name="Picture 123" descr=" wedge.jpg                                                      0005C3F3Macintosh HD                   BCFB972B:">
              <a:extLst>
                <a:ext uri="{FF2B5EF4-FFF2-40B4-BE49-F238E27FC236}">
                  <a16:creationId xmlns:a16="http://schemas.microsoft.com/office/drawing/2014/main" id="{B743DC66-CECA-4926-7028-74A4153FC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4816" r="2950"/>
            <a:stretch>
              <a:fillRect/>
            </a:stretch>
          </p:blipFill>
          <p:spPr bwMode="auto">
            <a:xfrm>
              <a:off x="3988" y="276"/>
              <a:ext cx="1590" cy="1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965" name="Text Box 124">
              <a:extLst>
                <a:ext uri="{FF2B5EF4-FFF2-40B4-BE49-F238E27FC236}">
                  <a16:creationId xmlns:a16="http://schemas.microsoft.com/office/drawing/2014/main" id="{12A757EC-15A3-672A-34ED-C6A7572B8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0" y="325"/>
              <a:ext cx="560" cy="257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z=0</a:t>
              </a:r>
            </a:p>
          </p:txBody>
        </p:sp>
      </p:grpSp>
      <p:grpSp>
        <p:nvGrpSpPr>
          <p:cNvPr id="125961" name="Group 45">
            <a:extLst>
              <a:ext uri="{FF2B5EF4-FFF2-40B4-BE49-F238E27FC236}">
                <a16:creationId xmlns:a16="http://schemas.microsoft.com/office/drawing/2014/main" id="{D0F81C2E-624D-E5A2-DB70-3C84FEE2C62D}"/>
              </a:ext>
            </a:extLst>
          </p:cNvPr>
          <p:cNvGrpSpPr/>
          <p:nvPr/>
        </p:nvGrpSpPr>
        <p:grpSpPr bwMode="auto">
          <a:xfrm>
            <a:off x="250825" y="606425"/>
            <a:ext cx="2441575" cy="1416050"/>
            <a:chOff x="409575" y="508000"/>
            <a:chExt cx="2408238" cy="1503032"/>
          </a:xfrm>
        </p:grpSpPr>
        <p:pic>
          <p:nvPicPr>
            <p:cNvPr id="125962" name="Picture 121">
              <a:extLst>
                <a:ext uri="{FF2B5EF4-FFF2-40B4-BE49-F238E27FC236}">
                  <a16:creationId xmlns:a16="http://schemas.microsoft.com/office/drawing/2014/main" id="{7088FDD3-194E-CDA0-83DA-D1953F868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641020"/>
              <a:ext cx="2325688" cy="1370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963" name="Text Box 125">
              <a:extLst>
                <a:ext uri="{FF2B5EF4-FFF2-40B4-BE49-F238E27FC236}">
                  <a16:creationId xmlns:a16="http://schemas.microsoft.com/office/drawing/2014/main" id="{669D4674-DF69-C406-2B54-3FC32E806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188" y="508000"/>
              <a:ext cx="936625" cy="394131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90204" pitchFamily="34" charset="0"/>
                  <a:ea typeface="MS PGothic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 pitchFamily="34" charset="0"/>
                  <a:ea typeface="MS PGothic" charset="0"/>
                </a:rPr>
                <a:t>z=1000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750047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6FB2F9-9BB1-80EA-9637-153683486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9944"/>
            <a:ext cx="9144000" cy="5143500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4C26398-B8A3-061D-604B-C87BF18A3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132" y="271818"/>
            <a:ext cx="593781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The COLIBRE simulations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1E0D54-5E70-326D-5C93-EF29042C0FB3}"/>
              </a:ext>
            </a:extLst>
          </p:cNvPr>
          <p:cNvSpPr/>
          <p:nvPr/>
        </p:nvSpPr>
        <p:spPr bwMode="auto">
          <a:xfrm>
            <a:off x="6227180" y="4919241"/>
            <a:ext cx="1794076" cy="555584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5BD55-070D-3488-A5B4-10554DC2D079}"/>
              </a:ext>
            </a:extLst>
          </p:cNvPr>
          <p:cNvSpPr txBox="1"/>
          <p:nvPr/>
        </p:nvSpPr>
        <p:spPr>
          <a:xfrm>
            <a:off x="2361237" y="5359078"/>
            <a:ext cx="4340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A new generation of cosmological simulations of galaxy formation</a:t>
            </a:r>
          </a:p>
        </p:txBody>
      </p:sp>
    </p:spTree>
    <p:extLst>
      <p:ext uri="{BB962C8B-B14F-4D97-AF65-F5344CB8AC3E}">
        <p14:creationId xmlns:p14="http://schemas.microsoft.com/office/powerpoint/2010/main" val="4191316040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C7D0C-CDC9-529A-5948-3336578B07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88" r="4866"/>
          <a:stretch>
            <a:fillRect/>
          </a:stretch>
        </p:blipFill>
        <p:spPr>
          <a:xfrm>
            <a:off x="56760" y="1200259"/>
            <a:ext cx="9087240" cy="5657741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73218B4E-A58D-0F9C-EBED-FE54D8F0A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132" y="271818"/>
            <a:ext cx="593781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The COLIBRE simulations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A248C-65FF-EC8E-E426-E7447773E01B}"/>
              </a:ext>
            </a:extLst>
          </p:cNvPr>
          <p:cNvSpPr txBox="1"/>
          <p:nvPr/>
        </p:nvSpPr>
        <p:spPr>
          <a:xfrm>
            <a:off x="720017" y="2731625"/>
            <a:ext cx="4905279" cy="150471"/>
          </a:xfrm>
          <a:prstGeom prst="rect">
            <a:avLst/>
          </a:prstGeom>
          <a:solidFill>
            <a:srgbClr val="C00000">
              <a:alpha val="35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5746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1FF07A-0428-E042-506A-08173F7B4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images of stars and galaxies&#10;&#10;AI-generated content may be incorrect.">
            <a:extLst>
              <a:ext uri="{FF2B5EF4-FFF2-40B4-BE49-F238E27FC236}">
                <a16:creationId xmlns:a16="http://schemas.microsoft.com/office/drawing/2014/main" id="{81FCE5D6-4558-B218-D355-3C7409B32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04" y="0"/>
            <a:ext cx="6576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27639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9F7A5-796A-0378-E160-BDA735F4B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ight spots&#10;&#10;AI-generated content may be incorrect.">
            <a:extLst>
              <a:ext uri="{FF2B5EF4-FFF2-40B4-BE49-F238E27FC236}">
                <a16:creationId xmlns:a16="http://schemas.microsoft.com/office/drawing/2014/main" id="{6505B136-3075-3EBB-2545-7F919B9B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82" y="954468"/>
            <a:ext cx="7772400" cy="54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65297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67947A1D-A29E-E9D7-407F-18D107981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132" y="271818"/>
            <a:ext cx="593781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The COLIBRE simulations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F815D-B9B2-06AA-A321-28118468199A}"/>
              </a:ext>
            </a:extLst>
          </p:cNvPr>
          <p:cNvSpPr txBox="1"/>
          <p:nvPr/>
        </p:nvSpPr>
        <p:spPr>
          <a:xfrm>
            <a:off x="-96067" y="1713054"/>
            <a:ext cx="884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Calibrate </a:t>
            </a:r>
            <a:r>
              <a:rPr lang="en-US" dirty="0" err="1"/>
              <a:t>subgrid</a:t>
            </a:r>
            <a:r>
              <a:rPr lang="en-US" dirty="0"/>
              <a:t> model parameters by requiring match to z=0 stellar mass function and stellar mass-size relation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36B6F-B169-C078-0B1F-E606224FD65E}"/>
              </a:ext>
            </a:extLst>
          </p:cNvPr>
          <p:cNvSpPr txBox="1"/>
          <p:nvPr/>
        </p:nvSpPr>
        <p:spPr>
          <a:xfrm>
            <a:off x="122703" y="3265914"/>
            <a:ext cx="9021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Luminosities: post-process stellar light with SKIRT to calculate radiative transfer through gas and self-consistent dust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1A7A1-CEDE-601D-0B4A-2F9246726A8B}"/>
              </a:ext>
            </a:extLst>
          </p:cNvPr>
          <p:cNvSpPr txBox="1"/>
          <p:nvPr/>
        </p:nvSpPr>
        <p:spPr>
          <a:xfrm>
            <a:off x="391241" y="5150734"/>
            <a:ext cx="7366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⇒ 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Galaxy luminosity functions, from UV to sub-mm</a:t>
            </a:r>
          </a:p>
        </p:txBody>
      </p:sp>
    </p:spTree>
    <p:extLst>
      <p:ext uri="{BB962C8B-B14F-4D97-AF65-F5344CB8AC3E}">
        <p14:creationId xmlns:p14="http://schemas.microsoft.com/office/powerpoint/2010/main" val="2300462104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6D914-1A58-D369-EFEB-EFDB9075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1" b="49703"/>
          <a:stretch>
            <a:fillRect/>
          </a:stretch>
        </p:blipFill>
        <p:spPr>
          <a:xfrm>
            <a:off x="1574157" y="1052512"/>
            <a:ext cx="7477932" cy="5464035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1A9D286D-8FEB-7FE0-EC1E-903AAF85C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190" y="271818"/>
            <a:ext cx="6678591" cy="52322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2800" dirty="0">
                <a:solidFill>
                  <a:srgbClr val="FF0000"/>
                </a:solidFill>
              </a:rPr>
              <a:t>Galaxy luminosity functions in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COLIBRE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F8A65-BDE6-300F-5842-A71FB8F07AD4}"/>
              </a:ext>
            </a:extLst>
          </p:cNvPr>
          <p:cNvSpPr txBox="1"/>
          <p:nvPr/>
        </p:nvSpPr>
        <p:spPr>
          <a:xfrm>
            <a:off x="-100970" y="2141316"/>
            <a:ext cx="172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C00000"/>
                </a:solidFill>
              </a:rPr>
              <a:t>Lu, CSF + COLIBRE ‘26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E05FE-0B12-DE6F-16EA-E6FCE6326BC6}"/>
              </a:ext>
            </a:extLst>
          </p:cNvPr>
          <p:cNvSpPr txBox="1"/>
          <p:nvPr/>
        </p:nvSpPr>
        <p:spPr>
          <a:xfrm>
            <a:off x="488571" y="1307939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z=0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082D1-A601-044D-5ED6-1AC4C09F98B1}"/>
              </a:ext>
            </a:extLst>
          </p:cNvPr>
          <p:cNvSpPr txBox="1"/>
          <p:nvPr/>
        </p:nvSpPr>
        <p:spPr>
          <a:xfrm>
            <a:off x="2798700" y="1562583"/>
            <a:ext cx="699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70C0"/>
                </a:solidFill>
              </a:rPr>
              <a:t>FUV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457F9-76ED-0D15-5B61-AD1715AD336D}"/>
              </a:ext>
            </a:extLst>
          </p:cNvPr>
          <p:cNvSpPr txBox="1"/>
          <p:nvPr/>
        </p:nvSpPr>
        <p:spPr>
          <a:xfrm>
            <a:off x="4973818" y="151821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70C0"/>
                </a:solidFill>
              </a:rPr>
              <a:t>NUV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6FAE2-D899-C8B4-3609-33AC14F89B76}"/>
              </a:ext>
            </a:extLst>
          </p:cNvPr>
          <p:cNvSpPr txBox="1"/>
          <p:nvPr/>
        </p:nvSpPr>
        <p:spPr>
          <a:xfrm>
            <a:off x="7664678" y="149699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70C0"/>
                </a:solidFill>
              </a:rPr>
              <a:t>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E65CB-6C27-21FD-1CCB-B62CD09EF795}"/>
              </a:ext>
            </a:extLst>
          </p:cNvPr>
          <p:cNvSpPr txBox="1"/>
          <p:nvPr/>
        </p:nvSpPr>
        <p:spPr>
          <a:xfrm>
            <a:off x="3140905" y="412637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70C0"/>
                </a:solidFill>
              </a:rPr>
              <a:t>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0F1019-6F85-B88C-E38E-44EF84CCE9C0}"/>
              </a:ext>
            </a:extLst>
          </p:cNvPr>
          <p:cNvSpPr txBox="1"/>
          <p:nvPr/>
        </p:nvSpPr>
        <p:spPr>
          <a:xfrm>
            <a:off x="5389070" y="4132161"/>
            <a:ext cx="287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E6997-57AB-F6CF-9A6F-D27866FFAEE8}"/>
              </a:ext>
            </a:extLst>
          </p:cNvPr>
          <p:cNvSpPr txBox="1"/>
          <p:nvPr/>
        </p:nvSpPr>
        <p:spPr>
          <a:xfrm>
            <a:off x="7769066" y="418039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752715-64AC-90D6-5DCD-DB8CD47851E7}"/>
              </a:ext>
            </a:extLst>
          </p:cNvPr>
          <p:cNvSpPr/>
          <p:nvPr/>
        </p:nvSpPr>
        <p:spPr bwMode="auto">
          <a:xfrm>
            <a:off x="3865944" y="1516284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641206-AF1E-024C-843F-FAEA7097B88E}"/>
              </a:ext>
            </a:extLst>
          </p:cNvPr>
          <p:cNvSpPr/>
          <p:nvPr/>
        </p:nvSpPr>
        <p:spPr bwMode="auto">
          <a:xfrm>
            <a:off x="626962" y="4099367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A04CDC-3182-30E4-474B-CFF03F24CF3B}"/>
              </a:ext>
            </a:extLst>
          </p:cNvPr>
          <p:cNvSpPr/>
          <p:nvPr/>
        </p:nvSpPr>
        <p:spPr bwMode="auto">
          <a:xfrm>
            <a:off x="779362" y="4251767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9D1BB0-64B7-B5BB-0CA3-F6D4FDDB4F2E}"/>
              </a:ext>
            </a:extLst>
          </p:cNvPr>
          <p:cNvSpPr/>
          <p:nvPr/>
        </p:nvSpPr>
        <p:spPr bwMode="auto">
          <a:xfrm>
            <a:off x="931762" y="4404167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31573F-5F32-7420-972F-A7F1038B1AC2}"/>
              </a:ext>
            </a:extLst>
          </p:cNvPr>
          <p:cNvSpPr/>
          <p:nvPr/>
        </p:nvSpPr>
        <p:spPr bwMode="auto">
          <a:xfrm>
            <a:off x="1084162" y="4556567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DAF10F-7281-E395-5F8B-8AE1ED95CA7D}"/>
              </a:ext>
            </a:extLst>
          </p:cNvPr>
          <p:cNvSpPr/>
          <p:nvPr/>
        </p:nvSpPr>
        <p:spPr bwMode="auto">
          <a:xfrm>
            <a:off x="1236562" y="4708967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D18EBE-038E-EE47-3BCD-B4E58F6974B7}"/>
              </a:ext>
            </a:extLst>
          </p:cNvPr>
          <p:cNvSpPr/>
          <p:nvPr/>
        </p:nvSpPr>
        <p:spPr bwMode="auto">
          <a:xfrm>
            <a:off x="6136511" y="1541363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7FE6CC-0F0D-A3B6-33CE-4494A518575D}"/>
              </a:ext>
            </a:extLst>
          </p:cNvPr>
          <p:cNvSpPr/>
          <p:nvPr/>
        </p:nvSpPr>
        <p:spPr bwMode="auto">
          <a:xfrm>
            <a:off x="8405149" y="1552938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045077-A524-45C6-B560-D93001A03069}"/>
              </a:ext>
            </a:extLst>
          </p:cNvPr>
          <p:cNvSpPr/>
          <p:nvPr/>
        </p:nvSpPr>
        <p:spPr bwMode="auto">
          <a:xfrm>
            <a:off x="3889093" y="4236335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A7CF7C-E130-BA58-B7E8-14F3C991579D}"/>
              </a:ext>
            </a:extLst>
          </p:cNvPr>
          <p:cNvSpPr/>
          <p:nvPr/>
        </p:nvSpPr>
        <p:spPr bwMode="auto">
          <a:xfrm>
            <a:off x="6192455" y="4201611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82FE51-49D1-FA56-09E0-8126FDE605C0}"/>
              </a:ext>
            </a:extLst>
          </p:cNvPr>
          <p:cNvSpPr/>
          <p:nvPr/>
        </p:nvSpPr>
        <p:spPr bwMode="auto">
          <a:xfrm>
            <a:off x="8461093" y="4236336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D42171-8758-60B5-40B4-A716536ABF7F}"/>
              </a:ext>
            </a:extLst>
          </p:cNvPr>
          <p:cNvGrpSpPr/>
          <p:nvPr/>
        </p:nvGrpSpPr>
        <p:grpSpPr>
          <a:xfrm>
            <a:off x="992452" y="6488668"/>
            <a:ext cx="8151548" cy="369332"/>
            <a:chOff x="992452" y="6488668"/>
            <a:chExt cx="8151548" cy="3693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12C7B1-B6B7-2C7F-889C-787A261CE0F5}"/>
                </a:ext>
              </a:extLst>
            </p:cNvPr>
            <p:cNvSpPr/>
            <p:nvPr/>
          </p:nvSpPr>
          <p:spPr bwMode="auto">
            <a:xfrm>
              <a:off x="5943600" y="6490010"/>
              <a:ext cx="3200400" cy="267629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5758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D6D9055-5704-AEFE-4449-722EE3992F23}"/>
                </a:ext>
              </a:extLst>
            </p:cNvPr>
            <p:cNvSpPr txBox="1"/>
            <p:nvPr/>
          </p:nvSpPr>
          <p:spPr>
            <a:xfrm>
              <a:off x="992452" y="6488668"/>
              <a:ext cx="8118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800" dirty="0" err="1">
                  <a:solidFill>
                    <a:srgbClr val="00B050"/>
                  </a:solidFill>
                </a:rPr>
                <a:t>Shengdong</a:t>
              </a:r>
              <a:r>
                <a:rPr lang="en-GB" sz="1800" dirty="0">
                  <a:solidFill>
                    <a:srgbClr val="00B050"/>
                  </a:solidFill>
                </a:rPr>
                <a:t> Lu, CSF, Lacey, </a:t>
              </a:r>
              <a:r>
                <a:rPr lang="en-GB" sz="1800" dirty="0" err="1">
                  <a:solidFill>
                    <a:srgbClr val="00B050"/>
                  </a:solidFill>
                </a:rPr>
                <a:t>Gebek</a:t>
              </a:r>
              <a:r>
                <a:rPr lang="en-GB" sz="1800" dirty="0">
                  <a:solidFill>
                    <a:srgbClr val="00B050"/>
                  </a:solidFill>
                </a:rPr>
                <a:t>, </a:t>
              </a:r>
              <a:r>
                <a:rPr lang="en-GB" sz="1800" dirty="0" err="1">
                  <a:solidFill>
                    <a:srgbClr val="00B050"/>
                  </a:solidFill>
                </a:rPr>
                <a:t>Schaye</a:t>
              </a:r>
              <a:r>
                <a:rPr lang="en-GB" sz="1800" dirty="0">
                  <a:solidFill>
                    <a:srgbClr val="00B050"/>
                  </a:solidFill>
                </a:rPr>
                <a:t>, Cole, Bose + COLIBRE ’26a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585432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579B17-A0F7-A694-B6E1-A47DEBCDA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power_spectrum_2.jpg">
            <a:extLst>
              <a:ext uri="{FF2B5EF4-FFF2-40B4-BE49-F238E27FC236}">
                <a16:creationId xmlns:a16="http://schemas.microsoft.com/office/drawing/2014/main" id="{4822112F-F115-CF2D-4F2E-E2BA8CB2C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9144000" cy="5449623"/>
          </a:xfrm>
          <a:prstGeom prst="rect">
            <a:avLst/>
          </a:prstGeom>
        </p:spPr>
      </p:pic>
      <p:pic>
        <p:nvPicPr>
          <p:cNvPr id="6" name="Picture 12" descr="planck_CMB_node_full_image.jpg">
            <a:extLst>
              <a:ext uri="{FF2B5EF4-FFF2-40B4-BE49-F238E27FC236}">
                <a16:creationId xmlns:a16="http://schemas.microsoft.com/office/drawing/2014/main" id="{85F51E6C-1D1C-64AE-786E-BD5FC1975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14400"/>
            <a:ext cx="27130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F1B16129-5243-3D95-D67C-09E00E8AC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543" y="1907540"/>
            <a:ext cx="2378814" cy="369332"/>
          </a:xfrm>
          <a:prstGeom prst="rect">
            <a:avLst/>
          </a:prstGeom>
          <a:solidFill>
            <a:srgbClr val="FF6600">
              <a:alpha val="18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Fluctuation amplitude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8F5C045-D998-9CE6-022E-AD4A1009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241484"/>
            <a:ext cx="72728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Planck: CMB temperature anisotropies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2883C957-EC7E-D69A-0C22-0FDB1AE02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2578918"/>
            <a:ext cx="28194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data confirm the theoretical predictions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ADE764A-689E-26AF-64D5-96E32D60B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3" y="6071763"/>
            <a:ext cx="2205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Planck  coll. 2015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46A3E0-5935-B82E-BFB3-35C027043295}"/>
              </a:ext>
            </a:extLst>
          </p:cNvPr>
          <p:cNvGrpSpPr/>
          <p:nvPr/>
        </p:nvGrpSpPr>
        <p:grpSpPr>
          <a:xfrm>
            <a:off x="1731745" y="2780928"/>
            <a:ext cx="4360089" cy="4043616"/>
            <a:chOff x="1731745" y="2780928"/>
            <a:chExt cx="4360089" cy="40436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FDC85B4-DC4D-483E-C98C-FFE23DAC26D1}"/>
                </a:ext>
              </a:extLst>
            </p:cNvPr>
            <p:cNvGrpSpPr/>
            <p:nvPr/>
          </p:nvGrpSpPr>
          <p:grpSpPr>
            <a:xfrm>
              <a:off x="3663598" y="2780928"/>
              <a:ext cx="1065025" cy="648072"/>
              <a:chOff x="3663598" y="2780928"/>
              <a:chExt cx="1065025" cy="64807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56E5A7-6DF3-4807-634E-A047299C75B8}"/>
                  </a:ext>
                </a:extLst>
              </p:cNvPr>
              <p:cNvSpPr txBox="1"/>
              <p:nvPr/>
            </p:nvSpPr>
            <p:spPr>
              <a:xfrm>
                <a:off x="3783908" y="2780928"/>
                <a:ext cx="9447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Symbol" charset="2"/>
                    <a:ea typeface="ＭＳ Ｐゴシック" charset="0"/>
                    <a:cs typeface="Symbol" charset="2"/>
                  </a:rPr>
                  <a:t>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CDM</a:t>
                </a:r>
              </a:p>
            </p:txBody>
          </p:sp>
          <p:cxnSp>
            <p:nvCxnSpPr>
              <p:cNvPr id="5" name="Elbow Connector 4">
                <a:extLst>
                  <a:ext uri="{FF2B5EF4-FFF2-40B4-BE49-F238E27FC236}">
                    <a16:creationId xmlns:a16="http://schemas.microsoft.com/office/drawing/2014/main" id="{BC0128A2-98A2-600E-43EA-399B66E56C03}"/>
                  </a:ext>
                </a:extLst>
              </p:cNvPr>
              <p:cNvCxnSpPr/>
              <p:nvPr/>
            </p:nvCxnSpPr>
            <p:spPr bwMode="auto">
              <a:xfrm rot="5400000">
                <a:off x="3849802" y="2994834"/>
                <a:ext cx="247962" cy="620370"/>
              </a:xfrm>
              <a:prstGeom prst="bentConnector2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952261C5-D92F-3DAC-72E2-7D3A13645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1745" y="6424628"/>
              <a:ext cx="4360089" cy="399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42" tIns="45624" rIns="91242" bIns="456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Peebles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‘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82; Bond &amp;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Efstathiou</a:t>
              </a:r>
              <a:r>
                <a:rPr kumimoji="0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‘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84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92822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DBEF9-4EC5-FA87-CCB0-4639043B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8837F-1558-77EE-5384-CC36AD1B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127" b="423"/>
          <a:stretch>
            <a:fillRect/>
          </a:stretch>
        </p:blipFill>
        <p:spPr>
          <a:xfrm>
            <a:off x="1573200" y="1055850"/>
            <a:ext cx="7477200" cy="5437547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761BBFF0-78EC-EF8F-481E-9AD4F8B44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190" y="271818"/>
            <a:ext cx="6678591" cy="52322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2800" dirty="0">
                <a:solidFill>
                  <a:srgbClr val="FF0000"/>
                </a:solidFill>
              </a:rPr>
              <a:t>Galaxy luminosity functions in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COLIBRE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0123F-F0DA-5A46-BB3D-B06F5AE0D1F5}"/>
              </a:ext>
            </a:extLst>
          </p:cNvPr>
          <p:cNvSpPr txBox="1"/>
          <p:nvPr/>
        </p:nvSpPr>
        <p:spPr>
          <a:xfrm>
            <a:off x="-100970" y="2141316"/>
            <a:ext cx="172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C00000"/>
                </a:solidFill>
              </a:rPr>
              <a:t>Lu, CSF + COLIBRE ‘26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FB385-6DE3-3FFF-A7E8-E8C2AC51CCBF}"/>
              </a:ext>
            </a:extLst>
          </p:cNvPr>
          <p:cNvSpPr txBox="1"/>
          <p:nvPr/>
        </p:nvSpPr>
        <p:spPr>
          <a:xfrm>
            <a:off x="488571" y="1307939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z=0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E8A8B-1BB5-107B-F145-B6172C96D2E8}"/>
              </a:ext>
            </a:extLst>
          </p:cNvPr>
          <p:cNvSpPr txBox="1"/>
          <p:nvPr/>
        </p:nvSpPr>
        <p:spPr>
          <a:xfrm>
            <a:off x="5233601" y="1377387"/>
            <a:ext cx="38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580BE-F9CF-F71B-64AD-E4DB80F6F58E}"/>
              </a:ext>
            </a:extLst>
          </p:cNvPr>
          <p:cNvSpPr txBox="1"/>
          <p:nvPr/>
        </p:nvSpPr>
        <p:spPr>
          <a:xfrm>
            <a:off x="2946242" y="1425615"/>
            <a:ext cx="33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B264E-746F-2EFA-1169-E7B958A5C906}"/>
              </a:ext>
            </a:extLst>
          </p:cNvPr>
          <p:cNvSpPr txBox="1"/>
          <p:nvPr/>
        </p:nvSpPr>
        <p:spPr>
          <a:xfrm>
            <a:off x="7821113" y="1404394"/>
            <a:ext cx="33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244EC0-F863-80B5-8415-EA9EA5B468D3}"/>
              </a:ext>
            </a:extLst>
          </p:cNvPr>
          <p:cNvSpPr txBox="1"/>
          <p:nvPr/>
        </p:nvSpPr>
        <p:spPr>
          <a:xfrm>
            <a:off x="3042958" y="412637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C3B753-8C7A-D70C-F541-07B4D1424AD7}"/>
              </a:ext>
            </a:extLst>
          </p:cNvPr>
          <p:cNvSpPr txBox="1"/>
          <p:nvPr/>
        </p:nvSpPr>
        <p:spPr>
          <a:xfrm>
            <a:off x="5310766" y="4139878"/>
            <a:ext cx="38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B4A40-1EE4-69EE-8AF5-84A61A1D0816}"/>
              </a:ext>
            </a:extLst>
          </p:cNvPr>
          <p:cNvSpPr/>
          <p:nvPr/>
        </p:nvSpPr>
        <p:spPr bwMode="auto">
          <a:xfrm>
            <a:off x="3865944" y="1539434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F6D3E-A18C-9F00-FCE4-B098E2957D30}"/>
              </a:ext>
            </a:extLst>
          </p:cNvPr>
          <p:cNvSpPr/>
          <p:nvPr/>
        </p:nvSpPr>
        <p:spPr bwMode="auto">
          <a:xfrm>
            <a:off x="6113361" y="1495064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E87E63-BAD3-C5BE-DEC4-B6D77E9F6B38}"/>
              </a:ext>
            </a:extLst>
          </p:cNvPr>
          <p:cNvSpPr/>
          <p:nvPr/>
        </p:nvSpPr>
        <p:spPr bwMode="auto">
          <a:xfrm>
            <a:off x="8451448" y="1460340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6AFD18-EAF1-BD8E-71B4-53EBD924CEE9}"/>
              </a:ext>
            </a:extLst>
          </p:cNvPr>
          <p:cNvSpPr/>
          <p:nvPr/>
        </p:nvSpPr>
        <p:spPr bwMode="auto">
          <a:xfrm>
            <a:off x="3891022" y="4203541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A59538-D8B7-9B1D-B6D2-7697C1A65975}"/>
              </a:ext>
            </a:extLst>
          </p:cNvPr>
          <p:cNvSpPr/>
          <p:nvPr/>
        </p:nvSpPr>
        <p:spPr bwMode="auto">
          <a:xfrm>
            <a:off x="6101787" y="4203540"/>
            <a:ext cx="405114" cy="2777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5758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C5260-515C-9A63-CC11-BA031582D3C2}"/>
              </a:ext>
            </a:extLst>
          </p:cNvPr>
          <p:cNvGrpSpPr/>
          <p:nvPr/>
        </p:nvGrpSpPr>
        <p:grpSpPr>
          <a:xfrm>
            <a:off x="992452" y="6488668"/>
            <a:ext cx="8151548" cy="369332"/>
            <a:chOff x="992452" y="6488668"/>
            <a:chExt cx="8151548" cy="3693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15FAB2-D6D9-1CDA-046B-9A0BFD498DD0}"/>
                </a:ext>
              </a:extLst>
            </p:cNvPr>
            <p:cNvSpPr/>
            <p:nvPr/>
          </p:nvSpPr>
          <p:spPr bwMode="auto">
            <a:xfrm>
              <a:off x="5943600" y="6490010"/>
              <a:ext cx="3200400" cy="267629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5758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5AB80B-A9BE-BB77-EFC7-64E96584B091}"/>
                </a:ext>
              </a:extLst>
            </p:cNvPr>
            <p:cNvSpPr txBox="1"/>
            <p:nvPr/>
          </p:nvSpPr>
          <p:spPr>
            <a:xfrm>
              <a:off x="992452" y="6488668"/>
              <a:ext cx="8118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800" dirty="0" err="1">
                  <a:solidFill>
                    <a:srgbClr val="00B050"/>
                  </a:solidFill>
                </a:rPr>
                <a:t>Shengdong</a:t>
              </a:r>
              <a:r>
                <a:rPr lang="en-GB" sz="1800" dirty="0">
                  <a:solidFill>
                    <a:srgbClr val="00B050"/>
                  </a:solidFill>
                </a:rPr>
                <a:t> Lu, CSF, Lacey, </a:t>
              </a:r>
              <a:r>
                <a:rPr lang="en-GB" sz="1800" dirty="0" err="1">
                  <a:solidFill>
                    <a:srgbClr val="00B050"/>
                  </a:solidFill>
                </a:rPr>
                <a:t>Gebek</a:t>
              </a:r>
              <a:r>
                <a:rPr lang="en-GB" sz="1800" dirty="0">
                  <a:solidFill>
                    <a:srgbClr val="00B050"/>
                  </a:solidFill>
                </a:rPr>
                <a:t>, </a:t>
              </a:r>
              <a:r>
                <a:rPr lang="en-GB" sz="1800" dirty="0" err="1">
                  <a:solidFill>
                    <a:srgbClr val="00B050"/>
                  </a:solidFill>
                </a:rPr>
                <a:t>Schaye</a:t>
              </a:r>
              <a:r>
                <a:rPr lang="en-GB" sz="1800" dirty="0">
                  <a:solidFill>
                    <a:srgbClr val="00B050"/>
                  </a:solidFill>
                </a:rPr>
                <a:t>, Cole, Bose + COLIBRE ’26a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384846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F0383F-92CC-D69F-EEA8-CF93636DA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732" y="1305688"/>
            <a:ext cx="5865064" cy="5213390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CA712142-E378-7400-B048-7EAE39B77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190" y="271818"/>
            <a:ext cx="6678591" cy="52322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2800" dirty="0">
                <a:solidFill>
                  <a:srgbClr val="FF0000"/>
                </a:solidFill>
              </a:rPr>
              <a:t>Galaxy luminosity functions in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COLIBRE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1AD93-5CE9-0C21-B995-1938FAF95FA2}"/>
              </a:ext>
            </a:extLst>
          </p:cNvPr>
          <p:cNvSpPr txBox="1"/>
          <p:nvPr/>
        </p:nvSpPr>
        <p:spPr>
          <a:xfrm>
            <a:off x="-100970" y="2141316"/>
            <a:ext cx="172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C00000"/>
                </a:solidFill>
              </a:rPr>
              <a:t>Lu, CSF + COLIBRE ‘26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64E3E-8537-E158-E8D9-96B826D3217F}"/>
              </a:ext>
            </a:extLst>
          </p:cNvPr>
          <p:cNvSpPr txBox="1"/>
          <p:nvPr/>
        </p:nvSpPr>
        <p:spPr>
          <a:xfrm>
            <a:off x="488571" y="1307939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z=0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F2F166-61DD-F223-9284-5D2E4C7DEEF4}"/>
              </a:ext>
            </a:extLst>
          </p:cNvPr>
          <p:cNvGrpSpPr/>
          <p:nvPr/>
        </p:nvGrpSpPr>
        <p:grpSpPr>
          <a:xfrm>
            <a:off x="992452" y="6488668"/>
            <a:ext cx="8151548" cy="369332"/>
            <a:chOff x="992452" y="6488668"/>
            <a:chExt cx="8151548" cy="3693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46B9DF-8E4D-1EEB-EB1E-C3E7525DAA66}"/>
                </a:ext>
              </a:extLst>
            </p:cNvPr>
            <p:cNvSpPr/>
            <p:nvPr/>
          </p:nvSpPr>
          <p:spPr bwMode="auto">
            <a:xfrm>
              <a:off x="5943600" y="6490010"/>
              <a:ext cx="3200400" cy="267629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5758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4207CC-23EB-DB89-4475-EFB15AA26817}"/>
                </a:ext>
              </a:extLst>
            </p:cNvPr>
            <p:cNvSpPr txBox="1"/>
            <p:nvPr/>
          </p:nvSpPr>
          <p:spPr>
            <a:xfrm>
              <a:off x="992452" y="6488668"/>
              <a:ext cx="8118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800" dirty="0" err="1">
                  <a:solidFill>
                    <a:srgbClr val="00B050"/>
                  </a:solidFill>
                </a:rPr>
                <a:t>Shengdong</a:t>
              </a:r>
              <a:r>
                <a:rPr lang="en-GB" sz="1800" dirty="0">
                  <a:solidFill>
                    <a:srgbClr val="00B050"/>
                  </a:solidFill>
                </a:rPr>
                <a:t> Lu, CSF, Lacey, </a:t>
              </a:r>
              <a:r>
                <a:rPr lang="en-GB" sz="1800" dirty="0" err="1">
                  <a:solidFill>
                    <a:srgbClr val="00B050"/>
                  </a:solidFill>
                </a:rPr>
                <a:t>Gebek</a:t>
              </a:r>
              <a:r>
                <a:rPr lang="en-GB" sz="1800" dirty="0">
                  <a:solidFill>
                    <a:srgbClr val="00B050"/>
                  </a:solidFill>
                </a:rPr>
                <a:t>, </a:t>
              </a:r>
              <a:r>
                <a:rPr lang="en-GB" sz="1800" dirty="0" err="1">
                  <a:solidFill>
                    <a:srgbClr val="00B050"/>
                  </a:solidFill>
                </a:rPr>
                <a:t>Schaye</a:t>
              </a:r>
              <a:r>
                <a:rPr lang="en-GB" sz="1800" dirty="0">
                  <a:solidFill>
                    <a:srgbClr val="00B050"/>
                  </a:solidFill>
                </a:rPr>
                <a:t>, Cole, Bose + COLIBRE ’26a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539555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39EFA-8E69-79AA-840D-4AEB58DF4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142"/>
          <a:stretch>
            <a:fillRect/>
          </a:stretch>
        </p:blipFill>
        <p:spPr>
          <a:xfrm>
            <a:off x="1163263" y="1366577"/>
            <a:ext cx="7772400" cy="2842549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A94F663-7461-C925-1846-AEAD9F07E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190" y="271818"/>
            <a:ext cx="6678591" cy="52322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2800" dirty="0">
                <a:solidFill>
                  <a:srgbClr val="FF0000"/>
                </a:solidFill>
              </a:rPr>
              <a:t>Galaxy luminosity functions in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COLIBRE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A3D3B-0959-9FBB-0721-F9BB29513701}"/>
              </a:ext>
            </a:extLst>
          </p:cNvPr>
          <p:cNvSpPr txBox="1"/>
          <p:nvPr/>
        </p:nvSpPr>
        <p:spPr>
          <a:xfrm>
            <a:off x="488571" y="1307939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z=0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8DE95-087A-9432-3B1D-715AA0F9F60A}"/>
              </a:ext>
            </a:extLst>
          </p:cNvPr>
          <p:cNvSpPr txBox="1"/>
          <p:nvPr/>
        </p:nvSpPr>
        <p:spPr>
          <a:xfrm>
            <a:off x="1091795" y="4370295"/>
            <a:ext cx="805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COLIBRE assumes Chabrier  IMF </a:t>
            </a:r>
            <a:r>
              <a:rPr lang="en-US" dirty="0">
                <a:solidFill>
                  <a:srgbClr val="FF0000"/>
                </a:solidFill>
              </a:rPr>
              <a:t>– </a:t>
            </a:r>
            <a:r>
              <a:rPr lang="en-US" dirty="0"/>
              <a:t>match to submm LF?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6ACCD-F5AE-3D94-EF05-FF4100C80A71}"/>
              </a:ext>
            </a:extLst>
          </p:cNvPr>
          <p:cNvSpPr txBox="1"/>
          <p:nvPr/>
        </p:nvSpPr>
        <p:spPr>
          <a:xfrm>
            <a:off x="630366" y="5208275"/>
            <a:ext cx="8347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IMF does  not make any difference at z=0; top-heavy IMF  only required at high z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A61CDA-73C3-EF61-A00B-D52DFE36B4CC}"/>
              </a:ext>
            </a:extLst>
          </p:cNvPr>
          <p:cNvGrpSpPr/>
          <p:nvPr/>
        </p:nvGrpSpPr>
        <p:grpSpPr>
          <a:xfrm>
            <a:off x="992452" y="6488668"/>
            <a:ext cx="8151548" cy="369332"/>
            <a:chOff x="992452" y="6488668"/>
            <a:chExt cx="8151548" cy="3693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7369B3-FD2F-8483-8C13-4740804128AD}"/>
                </a:ext>
              </a:extLst>
            </p:cNvPr>
            <p:cNvSpPr/>
            <p:nvPr/>
          </p:nvSpPr>
          <p:spPr bwMode="auto">
            <a:xfrm>
              <a:off x="5943600" y="6490010"/>
              <a:ext cx="3200400" cy="267629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5758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A6A387-8D9C-E6FF-C356-42E1F2B06B35}"/>
                </a:ext>
              </a:extLst>
            </p:cNvPr>
            <p:cNvSpPr txBox="1"/>
            <p:nvPr/>
          </p:nvSpPr>
          <p:spPr>
            <a:xfrm>
              <a:off x="992452" y="6488668"/>
              <a:ext cx="8118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800" dirty="0" err="1">
                  <a:solidFill>
                    <a:srgbClr val="00B050"/>
                  </a:solidFill>
                </a:rPr>
                <a:t>Shengdong</a:t>
              </a:r>
              <a:r>
                <a:rPr lang="en-GB" sz="1800" dirty="0">
                  <a:solidFill>
                    <a:srgbClr val="00B050"/>
                  </a:solidFill>
                </a:rPr>
                <a:t> Lu, CSF, Lacey, </a:t>
              </a:r>
              <a:r>
                <a:rPr lang="en-GB" sz="1800" dirty="0" err="1">
                  <a:solidFill>
                    <a:srgbClr val="00B050"/>
                  </a:solidFill>
                </a:rPr>
                <a:t>Gebek</a:t>
              </a:r>
              <a:r>
                <a:rPr lang="en-GB" sz="1800" dirty="0">
                  <a:solidFill>
                    <a:srgbClr val="00B050"/>
                  </a:solidFill>
                </a:rPr>
                <a:t>, </a:t>
              </a:r>
              <a:r>
                <a:rPr lang="en-GB" sz="1800" dirty="0" err="1">
                  <a:solidFill>
                    <a:srgbClr val="00B050"/>
                  </a:solidFill>
                </a:rPr>
                <a:t>Schaye</a:t>
              </a:r>
              <a:r>
                <a:rPr lang="en-GB" sz="1800" dirty="0">
                  <a:solidFill>
                    <a:srgbClr val="00B050"/>
                  </a:solidFill>
                </a:rPr>
                <a:t>, Cole, Bose + COLIBRE ’26a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725654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4B6877A4-5C8A-6DC5-EB66-62031071E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132" y="271818"/>
            <a:ext cx="593781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The COLIBRE simulations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BC49C-BAF8-52B4-361B-E94DA5438766}"/>
              </a:ext>
            </a:extLst>
          </p:cNvPr>
          <p:cNvSpPr txBox="1"/>
          <p:nvPr/>
        </p:nvSpPr>
        <p:spPr>
          <a:xfrm>
            <a:off x="134471" y="4434269"/>
            <a:ext cx="900952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err="1">
                <a:solidFill>
                  <a:srgbClr val="FF0000"/>
                </a:solidFill>
              </a:rPr>
              <a:t>Colibre</a:t>
            </a:r>
            <a:r>
              <a:rPr lang="en-US" sz="2800" dirty="0">
                <a:solidFill>
                  <a:srgbClr val="FF0000"/>
                </a:solidFill>
              </a:rPr>
              <a:t> assumes a Chabrier initial stellar mass function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99F9B-A3FA-2AE8-D275-88D2E3521830}"/>
              </a:ext>
            </a:extLst>
          </p:cNvPr>
          <p:cNvSpPr txBox="1"/>
          <p:nvPr/>
        </p:nvSpPr>
        <p:spPr>
          <a:xfrm>
            <a:off x="741488" y="2164977"/>
            <a:ext cx="7733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32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UV luminosity function at high redshift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18767-8DFA-F935-5557-324996A5539C}"/>
              </a:ext>
            </a:extLst>
          </p:cNvPr>
          <p:cNvSpPr txBox="1"/>
          <p:nvPr/>
        </p:nvSpPr>
        <p:spPr>
          <a:xfrm>
            <a:off x="535251" y="5551966"/>
            <a:ext cx="811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dirty="0" err="1">
                <a:solidFill>
                  <a:srgbClr val="00B050"/>
                </a:solidFill>
              </a:rPr>
              <a:t>Shengdong</a:t>
            </a:r>
            <a:r>
              <a:rPr lang="en-GB" sz="1800" dirty="0">
                <a:solidFill>
                  <a:srgbClr val="00B050"/>
                </a:solidFill>
              </a:rPr>
              <a:t> Lu, CSF, Lacey, </a:t>
            </a:r>
            <a:r>
              <a:rPr lang="en-GB" sz="1800" dirty="0" err="1">
                <a:solidFill>
                  <a:srgbClr val="00B050"/>
                </a:solidFill>
              </a:rPr>
              <a:t>Gebek</a:t>
            </a:r>
            <a:r>
              <a:rPr lang="en-GB" sz="1800" dirty="0">
                <a:solidFill>
                  <a:srgbClr val="00B050"/>
                </a:solidFill>
              </a:rPr>
              <a:t>, </a:t>
            </a:r>
            <a:r>
              <a:rPr lang="en-GB" sz="1800" dirty="0" err="1">
                <a:solidFill>
                  <a:srgbClr val="00B050"/>
                </a:solidFill>
              </a:rPr>
              <a:t>Schaye</a:t>
            </a:r>
            <a:r>
              <a:rPr lang="en-GB" sz="1800" dirty="0">
                <a:solidFill>
                  <a:srgbClr val="00B050"/>
                </a:solidFill>
              </a:rPr>
              <a:t>, Cole, Bose + COLIBRE ‘26b</a:t>
            </a:r>
          </a:p>
        </p:txBody>
      </p:sp>
    </p:spTree>
    <p:extLst>
      <p:ext uri="{BB962C8B-B14F-4D97-AF65-F5344CB8AC3E}">
        <p14:creationId xmlns:p14="http://schemas.microsoft.com/office/powerpoint/2010/main" val="186914301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rCarlos_OBS_z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90" y="1287925"/>
            <a:ext cx="7694676" cy="5129784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434F7D54-E35C-CB33-90A2-E8D9185F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095" y="156072"/>
            <a:ext cx="5150736" cy="64516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UVLFs in COLIBRE</a:t>
            </a:r>
            <a:endParaRPr kumimoji="0" lang="en-US" alt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</p:spTree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2882095" y="156072"/>
            <a:ext cx="5150736" cy="64516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</a:rPr>
              <a:t>UVLFs in COLIBRE</a:t>
            </a:r>
            <a:endParaRPr kumimoji="0" lang="en-US" alt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Symbol" charset="0"/>
            </a:endParaRPr>
          </a:p>
        </p:txBody>
      </p:sp>
      <p:pic>
        <p:nvPicPr>
          <p:cNvPr id="2" name="Picture 1" descr="ForCarlos_colibre_dustattenu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" y="1295545"/>
            <a:ext cx="7694676" cy="51297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2E6362-B47E-61C1-6064-F7C1FACB161B}"/>
              </a:ext>
            </a:extLst>
          </p:cNvPr>
          <p:cNvSpPr txBox="1"/>
          <p:nvPr/>
        </p:nvSpPr>
        <p:spPr>
          <a:xfrm>
            <a:off x="6822466" y="5620480"/>
            <a:ext cx="180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B050"/>
                </a:solidFill>
              </a:rPr>
              <a:t>Lu, CSF   +</a:t>
            </a:r>
            <a:r>
              <a:rPr lang="en-US" sz="2000" dirty="0" err="1">
                <a:solidFill>
                  <a:srgbClr val="00B050"/>
                </a:solidFill>
              </a:rPr>
              <a:t>Colibre</a:t>
            </a:r>
            <a:r>
              <a:rPr lang="en-US" sz="2000" dirty="0">
                <a:solidFill>
                  <a:srgbClr val="00B050"/>
                </a:solidFill>
              </a:rPr>
              <a:t> team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5D03B9-961D-2F70-1DE8-ED12DC7B3592}"/>
              </a:ext>
            </a:extLst>
          </p:cNvPr>
          <p:cNvGrpSpPr/>
          <p:nvPr/>
        </p:nvGrpSpPr>
        <p:grpSpPr>
          <a:xfrm>
            <a:off x="992452" y="6488668"/>
            <a:ext cx="8151548" cy="369332"/>
            <a:chOff x="992452" y="6488668"/>
            <a:chExt cx="8151548" cy="3693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EEF855-C94A-8AFF-1AC7-1AA46232E857}"/>
                </a:ext>
              </a:extLst>
            </p:cNvPr>
            <p:cNvSpPr/>
            <p:nvPr/>
          </p:nvSpPr>
          <p:spPr bwMode="auto">
            <a:xfrm>
              <a:off x="5943600" y="6490010"/>
              <a:ext cx="3200400" cy="267629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5758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5B7883-4F1D-C096-DD11-EDC164C6E70A}"/>
                </a:ext>
              </a:extLst>
            </p:cNvPr>
            <p:cNvSpPr txBox="1"/>
            <p:nvPr/>
          </p:nvSpPr>
          <p:spPr>
            <a:xfrm>
              <a:off x="992452" y="6488668"/>
              <a:ext cx="8118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800" dirty="0" err="1">
                  <a:solidFill>
                    <a:srgbClr val="00B050"/>
                  </a:solidFill>
                </a:rPr>
                <a:t>Shengdong</a:t>
              </a:r>
              <a:r>
                <a:rPr lang="en-GB" sz="1800" dirty="0">
                  <a:solidFill>
                    <a:srgbClr val="00B050"/>
                  </a:solidFill>
                </a:rPr>
                <a:t> Lu, CSF, Lacey, </a:t>
              </a:r>
              <a:r>
                <a:rPr lang="en-GB" sz="1800" dirty="0" err="1">
                  <a:solidFill>
                    <a:srgbClr val="00B050"/>
                  </a:solidFill>
                </a:rPr>
                <a:t>Gebek</a:t>
              </a:r>
              <a:r>
                <a:rPr lang="en-GB" sz="1800" dirty="0">
                  <a:solidFill>
                    <a:srgbClr val="00B050"/>
                  </a:solidFill>
                </a:rPr>
                <a:t>, </a:t>
              </a:r>
              <a:r>
                <a:rPr lang="en-GB" sz="1800" dirty="0" err="1">
                  <a:solidFill>
                    <a:srgbClr val="00B050"/>
                  </a:solidFill>
                </a:rPr>
                <a:t>Schaye</a:t>
              </a:r>
              <a:r>
                <a:rPr lang="en-GB" sz="1800" dirty="0">
                  <a:solidFill>
                    <a:srgbClr val="00B050"/>
                  </a:solidFill>
                </a:rPr>
                <a:t>, Cole, Bose + COLIBRE ‘26b</a:t>
              </a:r>
            </a:p>
          </p:txBody>
        </p:sp>
      </p:grpSp>
    </p:spTree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E23DE6-4C0B-CCBB-0652-661F5B0F4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51E2EDD6-5CFE-EE95-445A-C2946D34B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670" y="6263412"/>
            <a:ext cx="3189508" cy="4638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C0311E7-C5F1-59A8-0E3D-DACDE38B9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051" y="819541"/>
            <a:ext cx="3189508" cy="4638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07D8AC1B-6800-294A-2633-483FBB713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49" y="152400"/>
            <a:ext cx="3111501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Conclusions</a:t>
            </a:r>
          </a:p>
        </p:txBody>
      </p:sp>
      <p:pic>
        <p:nvPicPr>
          <p:cNvPr id="2" name="Picture 1" descr="dm_stars_split.jpg">
            <a:extLst>
              <a:ext uri="{FF2B5EF4-FFF2-40B4-BE49-F238E27FC236}">
                <a16:creationId xmlns:a16="http://schemas.microsoft.com/office/drawing/2014/main" id="{2380FFB7-BCB9-6C51-B14C-68DF7BE1B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3"/>
          <a:stretch/>
        </p:blipFill>
        <p:spPr>
          <a:xfrm>
            <a:off x="1473876" y="766853"/>
            <a:ext cx="6992350" cy="6100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3ED6A8-F1C6-E000-5F8C-57EE5AB6B9BE}"/>
              </a:ext>
            </a:extLst>
          </p:cNvPr>
          <p:cNvSpPr txBox="1"/>
          <p:nvPr/>
        </p:nvSpPr>
        <p:spPr>
          <a:xfrm>
            <a:off x="0" y="983738"/>
            <a:ext cx="8754035" cy="260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  <a:sym typeface="Wingdings" pitchFamily="2" charset="2"/>
              </a:rPr>
              <a:t>				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  <a:sym typeface="Wingdings" pitchFamily="2" charset="2"/>
              </a:rPr>
              <a:t>Large scales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●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Symbol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DESI BAO (&gt;1% precision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  <a:sym typeface="Wingdings" pitchFamily="2" charset="2"/>
              </a:rPr>
              <a:t>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  <a:sym typeface="Wingdings" pitchFamily="2" charset="2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CDM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ruled out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Symbol" charset="0"/>
              </a:rPr>
              <a:t>at 3.4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s;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  <a:sym typeface="Wingdings" pitchFamily="2" charset="2"/>
              </a:rPr>
              <a:t>                               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ea typeface="ＭＳ Ｐゴシック" charset="0"/>
                <a:sym typeface="Wingdings" pitchFamily="2" charset="2"/>
              </a:rPr>
              <a:t>     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evolving DE model (w</a:t>
            </a:r>
            <a:r>
              <a:rPr kumimoji="0" lang="en-US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0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</a:t>
            </a:r>
            <a:r>
              <a:rPr kumimoji="0" lang="en-US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CDM)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favoured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A682E-08C0-331B-B81B-C37724B1BA3F}"/>
              </a:ext>
            </a:extLst>
          </p:cNvPr>
          <p:cNvGrpSpPr/>
          <p:nvPr/>
        </p:nvGrpSpPr>
        <p:grpSpPr>
          <a:xfrm>
            <a:off x="-113351" y="3439335"/>
            <a:ext cx="9353843" cy="2159349"/>
            <a:chOff x="-28779" y="3268718"/>
            <a:chExt cx="9353843" cy="215934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8EBD8C-1161-5813-C8E5-475C22749187}"/>
                </a:ext>
              </a:extLst>
            </p:cNvPr>
            <p:cNvSpPr/>
            <p:nvPr/>
          </p:nvSpPr>
          <p:spPr bwMode="auto">
            <a:xfrm>
              <a:off x="-28779" y="3500460"/>
              <a:ext cx="914400" cy="914400"/>
            </a:xfrm>
            <a:prstGeom prst="ellipse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64A2C4-B28C-4941-72A6-52E3F9E36931}"/>
                </a:ext>
              </a:extLst>
            </p:cNvPr>
            <p:cNvSpPr txBox="1"/>
            <p:nvPr/>
          </p:nvSpPr>
          <p:spPr>
            <a:xfrm>
              <a:off x="-28779" y="3858407"/>
              <a:ext cx="9353843" cy="156966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12690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2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Abundance of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JWST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galaxies at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z&lt;14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 as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predicted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 in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CDM</a:t>
              </a:r>
            </a:p>
            <a:p>
              <a:pPr marL="12690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25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 JWST </a:t>
              </a:r>
              <a:r>
                <a:rPr lang="en-US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galaxies have low mass: 10</a:t>
              </a:r>
              <a:r>
                <a:rPr lang="en-US" baseline="30000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7</a:t>
              </a:r>
              <a:r>
                <a:rPr lang="en-US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 – 10</a:t>
              </a:r>
              <a:r>
                <a:rPr lang="en-US" baseline="30000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8 </a:t>
              </a:r>
              <a:r>
                <a:rPr lang="en-US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M</a:t>
              </a:r>
              <a:r>
                <a:rPr lang="en-US" baseline="-25000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o</a:t>
              </a:r>
              <a:endParaRPr lang="en-US" dirty="0">
                <a:solidFill>
                  <a:schemeClr val="bg1"/>
                </a:solidFill>
                <a:latin typeface="Arial" charset="0"/>
                <a:ea typeface="ＭＳ Ｐゴシック" charset="0"/>
                <a:sym typeface="Wingdings" pitchFamily="2" charset="2"/>
              </a:endParaRPr>
            </a:p>
            <a:p>
              <a:pPr marL="126900" lvl="0" algn="l">
                <a:buClr>
                  <a:srgbClr val="FF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 Descendents</a:t>
              </a:r>
              <a:r>
                <a:rPr lang="en-US" dirty="0">
                  <a:solidFill>
                    <a:srgbClr val="FF0000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of z=14 </a:t>
              </a:r>
              <a:r>
                <a:rPr lang="en-US" dirty="0">
                  <a:solidFill>
                    <a:srgbClr val="FF0000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JWST</a:t>
              </a:r>
              <a:r>
                <a:rPr lang="en-US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 galaxies in &gt; 5 x 10</a:t>
              </a:r>
              <a:r>
                <a:rPr lang="en-US" baseline="30000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11 </a:t>
              </a:r>
              <a:r>
                <a:rPr lang="en-US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M</a:t>
              </a:r>
              <a:r>
                <a:rPr lang="en-US" baseline="-25000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o </a:t>
              </a:r>
              <a:r>
                <a:rPr lang="en-US" dirty="0">
                  <a:solidFill>
                    <a:schemeClr val="bg1"/>
                  </a:solidFill>
                  <a:latin typeface="Arial" charset="0"/>
                  <a:ea typeface="ＭＳ Ｐゴシック" charset="0"/>
                  <a:sym typeface="Wingdings" pitchFamily="2" charset="2"/>
                </a:rPr>
                <a:t>halos today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F09618-E694-1717-0B0A-CD0AA05DCB33}"/>
                </a:ext>
              </a:extLst>
            </p:cNvPr>
            <p:cNvSpPr txBox="1"/>
            <p:nvPr/>
          </p:nvSpPr>
          <p:spPr>
            <a:xfrm>
              <a:off x="2292075" y="3268718"/>
              <a:ext cx="475719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2040"/>
                </a:spcBef>
                <a:spcAft>
                  <a:spcPct val="0"/>
                </a:spcAft>
                <a:buClr>
                  <a:srgbClr val="FF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Symbol" charset="0"/>
                </a:rPr>
                <a:t>Small scales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Symbo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333847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316AC2-2EB7-176E-2D35-4F5F2318A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cath2">
            <a:extLst>
              <a:ext uri="{FF2B5EF4-FFF2-40B4-BE49-F238E27FC236}">
                <a16:creationId xmlns:a16="http://schemas.microsoft.com/office/drawing/2014/main" id="{181C2996-3520-D9C9-0274-2D51CD48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35" y="1270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5F40B84F-2138-A7F7-C8FF-EF474310A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8" y="265113"/>
          <a:ext cx="1063625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4038600" imgH="4219575" progId="CorelDRAW.Graphic.9">
                  <p:embed/>
                </p:oleObj>
              </mc:Choice>
              <mc:Fallback>
                <p:oleObj name="CorelDRAW" r:id="rId3" imgW="4038600" imgH="4219575" progId="CorelDRAW.Graphic.9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265113"/>
                        <a:ext cx="1063625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4">
            <a:extLst>
              <a:ext uri="{FF2B5EF4-FFF2-40B4-BE49-F238E27FC236}">
                <a16:creationId xmlns:a16="http://schemas.microsoft.com/office/drawing/2014/main" id="{31FE3D09-AE00-4E38-43A3-AAA2216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6600"/>
              </a:buClr>
              <a:buSzPct val="200000"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6" name="Text Box 7">
            <a:extLst>
              <a:ext uri="{FF2B5EF4-FFF2-40B4-BE49-F238E27FC236}">
                <a16:creationId xmlns:a16="http://schemas.microsoft.com/office/drawing/2014/main" id="{0924A350-BFC2-C52B-9239-7772C825E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15" y="1812072"/>
            <a:ext cx="7624482" cy="6507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93" tIns="47896" rIns="95793" bIns="4789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Will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live to fight another day?</a:t>
            </a:r>
          </a:p>
        </p:txBody>
      </p:sp>
      <p:pic>
        <p:nvPicPr>
          <p:cNvPr id="15367" name="Picture 8" descr="icc5">
            <a:extLst>
              <a:ext uri="{FF2B5EF4-FFF2-40B4-BE49-F238E27FC236}">
                <a16:creationId xmlns:a16="http://schemas.microsoft.com/office/drawing/2014/main" id="{2FFD349E-9C7A-12F7-5909-18A37892F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313"/>
            <a:ext cx="2122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CD0D1-735C-1A88-65BF-BE5795B7C371}"/>
              </a:ext>
            </a:extLst>
          </p:cNvPr>
          <p:cNvSpPr txBox="1"/>
          <p:nvPr/>
        </p:nvSpPr>
        <p:spPr>
          <a:xfrm>
            <a:off x="2592046" y="2850340"/>
            <a:ext cx="3852337" cy="64633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C00000"/>
                </a:solidFill>
              </a:rPr>
              <a:t>CDM certainly will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1652F-8BC1-55CB-C725-C081198320F4}"/>
              </a:ext>
            </a:extLst>
          </p:cNvPr>
          <p:cNvSpPr txBox="1"/>
          <p:nvPr/>
        </p:nvSpPr>
        <p:spPr>
          <a:xfrm>
            <a:off x="2978493" y="3749450"/>
            <a:ext cx="2900153" cy="64633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C00000"/>
                </a:solidFill>
                <a:latin typeface="Symbol" pitchFamily="2" charset="2"/>
              </a:rPr>
              <a:t>L </a:t>
            </a:r>
            <a:r>
              <a:rPr lang="en-US" sz="3600" dirty="0">
                <a:solidFill>
                  <a:srgbClr val="C00000"/>
                </a:solidFill>
              </a:rPr>
              <a:t>not so sure</a:t>
            </a:r>
          </a:p>
        </p:txBody>
      </p:sp>
    </p:spTree>
    <p:extLst>
      <p:ext uri="{BB962C8B-B14F-4D97-AF65-F5344CB8AC3E}">
        <p14:creationId xmlns:p14="http://schemas.microsoft.com/office/powerpoint/2010/main" val="310175392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D9C361EC-5323-CB4B-AB98-880895B04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619" y="1119292"/>
            <a:ext cx="3568390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FF0000"/>
                </a:solidFill>
              </a:rPr>
              <a:t>T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ests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of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 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E4A83E7-A2C6-B43B-1392-6EF21B41B040}"/>
              </a:ext>
            </a:extLst>
          </p:cNvPr>
          <p:cNvGrpSpPr/>
          <p:nvPr/>
        </p:nvGrpSpPr>
        <p:grpSpPr>
          <a:xfrm>
            <a:off x="2429513" y="1741891"/>
            <a:ext cx="2532781" cy="1700492"/>
            <a:chOff x="2429513" y="1741891"/>
            <a:chExt cx="2532781" cy="17004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C66893-477F-DC2D-FAFD-6F73A410EFE1}"/>
                </a:ext>
              </a:extLst>
            </p:cNvPr>
            <p:cNvSpPr txBox="1"/>
            <p:nvPr/>
          </p:nvSpPr>
          <p:spPr>
            <a:xfrm>
              <a:off x="2429513" y="2980718"/>
              <a:ext cx="2210862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None/>
              </a:pPr>
              <a:r>
                <a:rPr lang="en-US" dirty="0">
                  <a:latin typeface="Symbol" pitchFamily="2" charset="2"/>
                </a:rPr>
                <a:t>L</a:t>
              </a:r>
              <a:r>
                <a:rPr lang="en-US" dirty="0"/>
                <a:t>: large scales</a:t>
              </a: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7596AFE2-B6D0-3449-51EA-BB4240974EC5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3707784" y="1792069"/>
              <a:ext cx="1304687" cy="120433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427B4A1-497D-73A4-483A-35A0956FA2B3}"/>
              </a:ext>
            </a:extLst>
          </p:cNvPr>
          <p:cNvGrpSpPr/>
          <p:nvPr/>
        </p:nvGrpSpPr>
        <p:grpSpPr>
          <a:xfrm>
            <a:off x="4899475" y="1747029"/>
            <a:ext cx="2735044" cy="1271609"/>
            <a:chOff x="4899475" y="1747029"/>
            <a:chExt cx="2735044" cy="12716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551B80-86BC-573B-2DAE-47C2F291A157}"/>
                </a:ext>
              </a:extLst>
            </p:cNvPr>
            <p:cNvSpPr txBox="1"/>
            <p:nvPr/>
          </p:nvSpPr>
          <p:spPr>
            <a:xfrm>
              <a:off x="4899475" y="2556973"/>
              <a:ext cx="2735044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None/>
              </a:pPr>
              <a:r>
                <a:rPr lang="en-US" dirty="0"/>
                <a:t>CDM: small scales</a:t>
              </a: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6E58781F-2D97-C30D-8AF4-D1815FA9AF1C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5538440" y="1858540"/>
              <a:ext cx="873510" cy="65048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05CAD3F-D6D4-E368-91FC-56809C1728A3}"/>
              </a:ext>
            </a:extLst>
          </p:cNvPr>
          <p:cNvGrpSpPr/>
          <p:nvPr/>
        </p:nvGrpSpPr>
        <p:grpSpPr>
          <a:xfrm>
            <a:off x="2771393" y="3523785"/>
            <a:ext cx="1895071" cy="1312501"/>
            <a:chOff x="2230560" y="3412273"/>
            <a:chExt cx="1895071" cy="131250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493ECA0-CD24-1DDC-E618-6FB1935C691B}"/>
                </a:ext>
              </a:extLst>
            </p:cNvPr>
            <p:cNvCxnSpPr/>
            <p:nvPr/>
          </p:nvCxnSpPr>
          <p:spPr bwMode="auto">
            <a:xfrm>
              <a:off x="3189248" y="3412273"/>
              <a:ext cx="0" cy="74713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654900-E674-8FFF-5E58-E1A4DCF493B4}"/>
                </a:ext>
              </a:extLst>
            </p:cNvPr>
            <p:cNvSpPr txBox="1"/>
            <p:nvPr/>
          </p:nvSpPr>
          <p:spPr>
            <a:xfrm>
              <a:off x="2230560" y="4263109"/>
              <a:ext cx="1895071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pPr>
                <a:buNone/>
              </a:pPr>
              <a:r>
                <a:rPr lang="en-US" dirty="0"/>
                <a:t>DESI survey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3BA3C42-8144-43C6-0D28-82698AC84451}"/>
              </a:ext>
            </a:extLst>
          </p:cNvPr>
          <p:cNvGrpSpPr/>
          <p:nvPr/>
        </p:nvGrpSpPr>
        <p:grpSpPr>
          <a:xfrm>
            <a:off x="4488478" y="3914083"/>
            <a:ext cx="3449758" cy="2282654"/>
            <a:chOff x="4455024" y="2776658"/>
            <a:chExt cx="3449758" cy="228265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E67C08-2DA0-944E-1ABB-DD66EE77E5B6}"/>
                </a:ext>
              </a:extLst>
            </p:cNvPr>
            <p:cNvSpPr txBox="1"/>
            <p:nvPr/>
          </p:nvSpPr>
          <p:spPr>
            <a:xfrm>
              <a:off x="5800876" y="3404466"/>
              <a:ext cx="1021433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 anchor="ctr" anchorCtr="1">
              <a:spAutoFit/>
            </a:bodyPr>
            <a:lstStyle/>
            <a:p>
              <a:pPr>
                <a:buNone/>
              </a:pPr>
              <a:r>
                <a:rPr lang="en-US" dirty="0"/>
                <a:t>JWST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065C176-1D60-9559-5164-669DAE893D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9746" y="3899209"/>
              <a:ext cx="315951" cy="70624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1D86AF1-FF0C-2A45-C0CA-F04D21407D1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46956" y="3925228"/>
              <a:ext cx="286215" cy="68394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833A228-0ABC-0C10-F77E-3C4C1E3BCB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11591" y="2776658"/>
              <a:ext cx="0" cy="4683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24F33A8-F769-083B-12C3-2AECBDA07019}"/>
                </a:ext>
              </a:extLst>
            </p:cNvPr>
            <p:cNvSpPr txBox="1"/>
            <p:nvPr/>
          </p:nvSpPr>
          <p:spPr>
            <a:xfrm>
              <a:off x="4455024" y="4586494"/>
              <a:ext cx="1705916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70C0"/>
                  </a:solidFill>
                </a:rPr>
                <a:t>GALFORM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F6F7BE-4EC9-D3AD-6729-CAA093343354}"/>
                </a:ext>
              </a:extLst>
            </p:cNvPr>
            <p:cNvSpPr txBox="1"/>
            <p:nvPr/>
          </p:nvSpPr>
          <p:spPr>
            <a:xfrm>
              <a:off x="6368784" y="4597647"/>
              <a:ext cx="1535998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70C0"/>
                  </a:solidFill>
                </a:rPr>
                <a:t>COLIBRE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173372-D7F6-86E2-1B2F-6ADE77D7A4D4}"/>
              </a:ext>
            </a:extLst>
          </p:cNvPr>
          <p:cNvGrpSpPr/>
          <p:nvPr/>
        </p:nvGrpSpPr>
        <p:grpSpPr>
          <a:xfrm>
            <a:off x="5062913" y="3062869"/>
            <a:ext cx="2512227" cy="855299"/>
            <a:chOff x="5062913" y="3062869"/>
            <a:chExt cx="2512227" cy="85529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1F6A5B-C22F-199A-99FD-E8D6BF1E4E6D}"/>
                </a:ext>
              </a:extLst>
            </p:cNvPr>
            <p:cNvSpPr txBox="1"/>
            <p:nvPr/>
          </p:nvSpPr>
          <p:spPr>
            <a:xfrm>
              <a:off x="5062913" y="3456503"/>
              <a:ext cx="2512227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None/>
              </a:pPr>
              <a:r>
                <a:rPr lang="en-US" dirty="0"/>
                <a:t>The first galaxies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E12B7EE-F48B-596B-FFCF-6ABA0D25E8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41328" y="3062869"/>
              <a:ext cx="0" cy="4683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716081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1A592-AABA-BD0C-50C8-3D1C65BDE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power_spectrum_2.jpg">
            <a:extLst>
              <a:ext uri="{FF2B5EF4-FFF2-40B4-BE49-F238E27FC236}">
                <a16:creationId xmlns:a16="http://schemas.microsoft.com/office/drawing/2014/main" id="{3AA7424B-E210-C31A-11B9-CD17A5345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9144000" cy="5449623"/>
          </a:xfrm>
          <a:prstGeom prst="rect">
            <a:avLst/>
          </a:prstGeom>
        </p:spPr>
      </p:pic>
      <p:pic>
        <p:nvPicPr>
          <p:cNvPr id="6" name="Picture 12" descr="planck_CMB_node_full_image.jpg">
            <a:extLst>
              <a:ext uri="{FF2B5EF4-FFF2-40B4-BE49-F238E27FC236}">
                <a16:creationId xmlns:a16="http://schemas.microsoft.com/office/drawing/2014/main" id="{ED5D6246-EB53-C61B-DC23-518E5D672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14400"/>
            <a:ext cx="27130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E4246467-1580-6E2C-6CAF-780DAC577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543" y="1907540"/>
            <a:ext cx="2378814" cy="369332"/>
          </a:xfrm>
          <a:prstGeom prst="rect">
            <a:avLst/>
          </a:prstGeom>
          <a:solidFill>
            <a:srgbClr val="FF6600">
              <a:alpha val="18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Fluctuation amplitude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FCE6451-0B37-4B91-99B0-0A70BFD2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241484"/>
            <a:ext cx="72728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Planck: CMB temperature anisotropies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DE78F4B-8428-3449-3AED-A8F5F88F7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2578918"/>
            <a:ext cx="28194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data confirm the theoretical predictions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7D99A2DA-E60F-EBA9-3E8E-30B224E9A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3" y="6071763"/>
            <a:ext cx="2205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Planck  coll.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483BC-2E4B-E7D8-811B-FA357540BBEB}"/>
              </a:ext>
            </a:extLst>
          </p:cNvPr>
          <p:cNvSpPr txBox="1"/>
          <p:nvPr/>
        </p:nvSpPr>
        <p:spPr>
          <a:xfrm>
            <a:off x="5429231" y="4175394"/>
            <a:ext cx="3066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Accuracy ~ a few percent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8C7B2A-AD50-392A-A0C0-600D3EF33993}"/>
              </a:ext>
            </a:extLst>
          </p:cNvPr>
          <p:cNvGrpSpPr/>
          <p:nvPr/>
        </p:nvGrpSpPr>
        <p:grpSpPr>
          <a:xfrm>
            <a:off x="1731745" y="2780928"/>
            <a:ext cx="4360089" cy="4043616"/>
            <a:chOff x="1731745" y="2780928"/>
            <a:chExt cx="4360089" cy="40436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F5E0DA0-A72F-A71E-764C-729F6B908D8B}"/>
                </a:ext>
              </a:extLst>
            </p:cNvPr>
            <p:cNvGrpSpPr/>
            <p:nvPr/>
          </p:nvGrpSpPr>
          <p:grpSpPr>
            <a:xfrm>
              <a:off x="3663598" y="2780928"/>
              <a:ext cx="1065025" cy="648072"/>
              <a:chOff x="3663598" y="2780928"/>
              <a:chExt cx="1065025" cy="64807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0C7D82-3E73-090F-FEF8-2369753109D0}"/>
                  </a:ext>
                </a:extLst>
              </p:cNvPr>
              <p:cNvSpPr txBox="1"/>
              <p:nvPr/>
            </p:nvSpPr>
            <p:spPr>
              <a:xfrm>
                <a:off x="3783908" y="2780928"/>
                <a:ext cx="9447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Symbol" charset="2"/>
                    <a:ea typeface="ＭＳ Ｐゴシック" charset="0"/>
                    <a:cs typeface="Symbol" charset="2"/>
                  </a:rPr>
                  <a:t>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CDM</a:t>
                </a:r>
              </a:p>
            </p:txBody>
          </p:sp>
          <p:cxnSp>
            <p:nvCxnSpPr>
              <p:cNvPr id="5" name="Elbow Connector 4">
                <a:extLst>
                  <a:ext uri="{FF2B5EF4-FFF2-40B4-BE49-F238E27FC236}">
                    <a16:creationId xmlns:a16="http://schemas.microsoft.com/office/drawing/2014/main" id="{A7B3FF4A-469D-21E2-005D-B1F6A779E6FC}"/>
                  </a:ext>
                </a:extLst>
              </p:cNvPr>
              <p:cNvCxnSpPr/>
              <p:nvPr/>
            </p:nvCxnSpPr>
            <p:spPr bwMode="auto">
              <a:xfrm rot="5400000">
                <a:off x="3849802" y="2994834"/>
                <a:ext cx="247962" cy="620370"/>
              </a:xfrm>
              <a:prstGeom prst="bentConnector2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3BED9DC1-91F1-3572-E22A-CB36F3CCA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1745" y="6424628"/>
              <a:ext cx="4360089" cy="399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42" tIns="45624" rIns="91242" bIns="456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Peebles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‘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82; Bond &amp;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Efstathiou</a:t>
              </a:r>
              <a:r>
                <a:rPr kumimoji="0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‘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84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712609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61">
          <a:extLst>
            <a:ext uri="{FF2B5EF4-FFF2-40B4-BE49-F238E27FC236}">
              <a16:creationId xmlns:a16="http://schemas.microsoft.com/office/drawing/2014/main" id="{47D6EB58-3848-B2AF-D1A9-9E3544AB2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81985E-1DDA-5EE6-3207-071A9DCF8D57}"/>
              </a:ext>
            </a:extLst>
          </p:cNvPr>
          <p:cNvGrpSpPr/>
          <p:nvPr/>
        </p:nvGrpSpPr>
        <p:grpSpPr>
          <a:xfrm>
            <a:off x="0" y="251140"/>
            <a:ext cx="9144000" cy="5885076"/>
            <a:chOff x="0" y="115674"/>
            <a:chExt cx="9144000" cy="5885076"/>
          </a:xfrm>
        </p:grpSpPr>
        <p:pic>
          <p:nvPicPr>
            <p:cNvPr id="62" name="Google Shape;62;p14">
              <a:extLst>
                <a:ext uri="{FF2B5EF4-FFF2-40B4-BE49-F238E27FC236}">
                  <a16:creationId xmlns:a16="http://schemas.microsoft.com/office/drawing/2014/main" id="{21A119A6-2043-6AE1-AEF3-54C90B75671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857249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14">
              <a:extLst>
                <a:ext uri="{FF2B5EF4-FFF2-40B4-BE49-F238E27FC236}">
                  <a16:creationId xmlns:a16="http://schemas.microsoft.com/office/drawing/2014/main" id="{58E0E12E-451A-685B-6AB8-D140789B20ED}"/>
                </a:ext>
              </a:extLst>
            </p:cNvPr>
            <p:cNvSpPr txBox="1"/>
            <p:nvPr/>
          </p:nvSpPr>
          <p:spPr>
            <a:xfrm>
              <a:off x="2420652" y="5331176"/>
              <a:ext cx="6558097" cy="484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700"/>
                <a:buFontTx/>
                <a:buNone/>
                <a:tabLst/>
                <a:defRPr/>
              </a:pPr>
              <a:r>
                <a:rPr kumimoji="0" lang="en-GB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72 participating institutions across the world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pic>
          <p:nvPicPr>
            <p:cNvPr id="64" name="Google Shape;64;p14">
              <a:extLst>
                <a:ext uri="{FF2B5EF4-FFF2-40B4-BE49-F238E27FC236}">
                  <a16:creationId xmlns:a16="http://schemas.microsoft.com/office/drawing/2014/main" id="{1C76928B-EF7F-0EA0-EF96-831069731BC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15674"/>
              <a:ext cx="3931920" cy="17263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" name="Google Shape;65;p14">
              <a:extLst>
                <a:ext uri="{FF2B5EF4-FFF2-40B4-BE49-F238E27FC236}">
                  <a16:creationId xmlns:a16="http://schemas.microsoft.com/office/drawing/2014/main" id="{63159A56-0BF6-C1B1-44FA-D9E839F5BD53}"/>
                </a:ext>
              </a:extLst>
            </p:cNvPr>
            <p:cNvGrpSpPr/>
            <p:nvPr/>
          </p:nvGrpSpPr>
          <p:grpSpPr>
            <a:xfrm>
              <a:off x="243070" y="2198530"/>
              <a:ext cx="1941975" cy="3086100"/>
              <a:chOff x="368158" y="2478764"/>
              <a:chExt cx="2589300" cy="4114800"/>
            </a:xfrm>
          </p:grpSpPr>
          <p:grpSp>
            <p:nvGrpSpPr>
              <p:cNvPr id="66" name="Google Shape;66;p14">
                <a:extLst>
                  <a:ext uri="{FF2B5EF4-FFF2-40B4-BE49-F238E27FC236}">
                    <a16:creationId xmlns:a16="http://schemas.microsoft.com/office/drawing/2014/main" id="{B995D8D3-3871-797E-76FA-65FD46B3DB26}"/>
                  </a:ext>
                </a:extLst>
              </p:cNvPr>
              <p:cNvGrpSpPr/>
              <p:nvPr/>
            </p:nvGrpSpPr>
            <p:grpSpPr>
              <a:xfrm>
                <a:off x="368158" y="2478764"/>
                <a:ext cx="2589300" cy="4114800"/>
                <a:chOff x="0" y="0"/>
                <a:chExt cx="2589300" cy="4114800"/>
              </a:xfrm>
            </p:grpSpPr>
            <p:sp>
              <p:nvSpPr>
                <p:cNvPr id="67" name="Google Shape;67;p14">
                  <a:extLst>
                    <a:ext uri="{FF2B5EF4-FFF2-40B4-BE49-F238E27FC236}">
                      <a16:creationId xmlns:a16="http://schemas.microsoft.com/office/drawing/2014/main" id="{7878F077-140F-DAA7-4828-F6E763A541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589300" cy="4114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381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34275" tIns="34275" rIns="34275" bIns="3427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Tx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" name="Google Shape;68;p14" descr="Picture 171">
                  <a:extLst>
                    <a:ext uri="{FF2B5EF4-FFF2-40B4-BE49-F238E27FC236}">
                      <a16:creationId xmlns:a16="http://schemas.microsoft.com/office/drawing/2014/main" id="{05884FC6-4D0E-B802-13EC-11F65500C00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585209" y="244449"/>
                  <a:ext cx="967155" cy="9671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" name="Google Shape;69;p14" descr="Picture 173">
                  <a:extLst>
                    <a:ext uri="{FF2B5EF4-FFF2-40B4-BE49-F238E27FC236}">
                      <a16:creationId xmlns:a16="http://schemas.microsoft.com/office/drawing/2014/main" id="{364EF821-9E28-174E-5D69-F8B6705C0EB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66715" y="69067"/>
                  <a:ext cx="1538189" cy="14717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" name="Google Shape;70;p14" descr="Picture 174">
                  <a:extLst>
                    <a:ext uri="{FF2B5EF4-FFF2-40B4-BE49-F238E27FC236}">
                      <a16:creationId xmlns:a16="http://schemas.microsoft.com/office/drawing/2014/main" id="{70E86B0A-D9FD-261F-4107-9C1598905F0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585762" y="1315102"/>
                  <a:ext cx="903371" cy="7385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" name="Google Shape;71;p14" descr="Picture 175">
                  <a:extLst>
                    <a:ext uri="{FF2B5EF4-FFF2-40B4-BE49-F238E27FC236}">
                      <a16:creationId xmlns:a16="http://schemas.microsoft.com/office/drawing/2014/main" id="{9E44793E-9F2F-BCF3-0F09-8187C39E2FE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66715" y="3464829"/>
                  <a:ext cx="2444012" cy="609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" name="Google Shape;72;p14" descr="Picture 167">
                  <a:extLst>
                    <a:ext uri="{FF2B5EF4-FFF2-40B4-BE49-F238E27FC236}">
                      <a16:creationId xmlns:a16="http://schemas.microsoft.com/office/drawing/2014/main" id="{2C4CDF00-E374-455E-EE68-CB4CADB33E9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950944" y="2619958"/>
                  <a:ext cx="1538189" cy="5127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" name="Google Shape;73;p14" descr="Picture 178">
                  <a:extLst>
                    <a:ext uri="{FF2B5EF4-FFF2-40B4-BE49-F238E27FC236}">
                      <a16:creationId xmlns:a16="http://schemas.microsoft.com/office/drawing/2014/main" id="{71C5A593-B7FB-045B-40BB-94BB056BDDA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0" y="1333507"/>
                  <a:ext cx="1490520" cy="100156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" name="Google Shape;74;p14" descr="Picture 5">
                  <a:extLst>
                    <a:ext uri="{FF2B5EF4-FFF2-40B4-BE49-F238E27FC236}">
                      <a16:creationId xmlns:a16="http://schemas.microsoft.com/office/drawing/2014/main" id="{63653F5A-6DC6-AC06-091F-72BCABA1714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324517" y="2088356"/>
                  <a:ext cx="1943122" cy="553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" name="Google Shape;75;p14" descr="Picture 168">
                  <a:extLst>
                    <a:ext uri="{FF2B5EF4-FFF2-40B4-BE49-F238E27FC236}">
                      <a16:creationId xmlns:a16="http://schemas.microsoft.com/office/drawing/2014/main" id="{D48465DA-AE8D-8970-6D93-8AF8DA025FC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968644" y="3049068"/>
                  <a:ext cx="1538189" cy="5127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6" name="Google Shape;76;p14" descr="logo_conacyt_con_sintagma_azul_completo.png">
                <a:extLst>
                  <a:ext uri="{FF2B5EF4-FFF2-40B4-BE49-F238E27FC236}">
                    <a16:creationId xmlns:a16="http://schemas.microsoft.com/office/drawing/2014/main" id="{E12CD39E-E134-982A-D870-BED2DC87052A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430856" y="5200770"/>
                <a:ext cx="820227" cy="760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0E1B13-6B51-D9F0-1718-D071A2C98943}"/>
              </a:ext>
            </a:extLst>
          </p:cNvPr>
          <p:cNvSpPr txBox="1"/>
          <p:nvPr/>
        </p:nvSpPr>
        <p:spPr>
          <a:xfrm>
            <a:off x="2345980" y="0"/>
            <a:ext cx="559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Tests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subpercent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accuracy?</a:t>
            </a:r>
          </a:p>
        </p:txBody>
      </p:sp>
    </p:spTree>
    <p:extLst>
      <p:ext uri="{BB962C8B-B14F-4D97-AF65-F5344CB8AC3E}">
        <p14:creationId xmlns:p14="http://schemas.microsoft.com/office/powerpoint/2010/main" val="18393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96941B-0EB0-2BCC-AB57-EB74F7D07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22231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lnDef>
    <a:txDef>
      <a:spPr>
        <a:noFill/>
      </a:spPr>
      <a:bodyPr wrap="none" rtlCol="0" anchor="ctr" anchorCtr="1">
        <a:spAutoFit/>
      </a:bodyPr>
      <a:lstStyle>
        <a:defPPr>
          <a:buNone/>
          <a:defRPr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8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charset="2"/>
          <a:buChar char="è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charset="2"/>
          <a:buChar char="è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 anchor="ctr" anchorCtr="1">
        <a:spAutoFit/>
      </a:bodyPr>
      <a:lstStyle>
        <a:defPPr>
          <a:buNone/>
          <a:defRPr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0000" tIns="46800" rIns="90000" bIns="4680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panose="05000000000000000000" pitchFamily="2" charset="2"/>
          <a:buChar char="è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0000" tIns="46800" rIns="90000" bIns="4680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panose="05000000000000000000" pitchFamily="2" charset="2"/>
          <a:buChar char="è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5758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5758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0" compatLnSpc="1"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0" compatLnSpc="1"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9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0" compatLnSpc="1"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0" compatLnSpc="1"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0000" tIns="46800" rIns="90000" bIns="4680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panose="05000000000000000000" pitchFamily="2" charset="2"/>
          <a:buChar char="è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0000" tIns="46800" rIns="90000" bIns="4680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panose="05000000000000000000" pitchFamily="2" charset="2"/>
          <a:buChar char="è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0000" tIns="46800" rIns="90000" bIns="4680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panose="05000000000000000000" pitchFamily="2" charset="2"/>
          <a:buChar char="è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0000" tIns="46800" rIns="90000" bIns="4680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panose="05000000000000000000" pitchFamily="2" charset="2"/>
          <a:buChar char="è"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 anchor="ctr" anchorCtr="1">
        <a:spAutoFit/>
      </a:bodyPr>
      <a:lstStyle>
        <a:defPPr>
          <a:buNone/>
          <a:defRPr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9793</TotalTime>
  <Words>1840</Words>
  <Application>Microsoft Macintosh PowerPoint</Application>
  <PresentationFormat>On-screen Show (4:3)</PresentationFormat>
  <Paragraphs>334</Paragraphs>
  <Slides>57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82" baseType="lpstr">
      <vt:lpstr>ＭＳ Ｐゴシック</vt:lpstr>
      <vt:lpstr>Arial</vt:lpstr>
      <vt:lpstr>Calibri</vt:lpstr>
      <vt:lpstr>StarSymbol</vt:lpstr>
      <vt:lpstr>Symbol</vt:lpstr>
      <vt:lpstr>Times New Roman</vt:lpstr>
      <vt:lpstr>Verdana</vt:lpstr>
      <vt:lpstr>Wingdings</vt:lpstr>
      <vt:lpstr>Default Design</vt:lpstr>
      <vt:lpstr>63_Default Design</vt:lpstr>
      <vt:lpstr>71_Default Design</vt:lpstr>
      <vt:lpstr>2_Default Design</vt:lpstr>
      <vt:lpstr>29_Default Design</vt:lpstr>
      <vt:lpstr>65_Default Design</vt:lpstr>
      <vt:lpstr>66_Default Design</vt:lpstr>
      <vt:lpstr>1_Default Design</vt:lpstr>
      <vt:lpstr>5_Default Design</vt:lpstr>
      <vt:lpstr>44_Default Design</vt:lpstr>
      <vt:lpstr>Simple Light</vt:lpstr>
      <vt:lpstr>28_Default Design</vt:lpstr>
      <vt:lpstr>54_Default Design</vt:lpstr>
      <vt:lpstr>55_Default Design</vt:lpstr>
      <vt:lpstr>23_Default Design</vt:lpstr>
      <vt:lpstr>47_Default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Carlos Frenk</Manager>
  <Company>University of Durham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Galaxy formation</dc:title>
  <dc:subject>Plumian conference</dc:subject>
  <dc:creator>Carlos Frenk</dc:creator>
  <cp:lastModifiedBy>FRENK, CARLOS S.</cp:lastModifiedBy>
  <cp:revision>643</cp:revision>
  <cp:lastPrinted>2025-09-02T14:10:50Z</cp:lastPrinted>
  <dcterms:created xsi:type="dcterms:W3CDTF">2025-09-02T14:10:50Z</dcterms:created>
  <dcterms:modified xsi:type="dcterms:W3CDTF">2026-05-22T10:33:48Z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ACAA187F4374A2B321F8B668A4AD005F_42</vt:lpwstr>
  </property>
  <property fmtid="{D5CDD505-2E9C-101B-9397-08002B2CF9AE}" pid="3" name="KSOProductBuildVer">
    <vt:lpwstr>1033-12.1.21937.21937</vt:lpwstr>
  </property>
</Properties>
</file>