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119" r:id="rId2"/>
    <p:sldMasterId id="2147485597" r:id="rId3"/>
    <p:sldMasterId id="2147485739" r:id="rId4"/>
    <p:sldMasterId id="2147485758" r:id="rId5"/>
    <p:sldMasterId id="2147485827" r:id="rId6"/>
    <p:sldMasterId id="2147485839" r:id="rId7"/>
  </p:sldMasterIdLst>
  <p:notesMasterIdLst>
    <p:notesMasterId r:id="rId29"/>
  </p:notesMasterIdLst>
  <p:handoutMasterIdLst>
    <p:handoutMasterId r:id="rId30"/>
  </p:handoutMasterIdLst>
  <p:sldIdLst>
    <p:sldId id="4513" r:id="rId8"/>
    <p:sldId id="4515" r:id="rId9"/>
    <p:sldId id="1058" r:id="rId10"/>
    <p:sldId id="1033" r:id="rId11"/>
    <p:sldId id="1036" r:id="rId12"/>
    <p:sldId id="4517" r:id="rId13"/>
    <p:sldId id="4518" r:id="rId14"/>
    <p:sldId id="1112" r:id="rId15"/>
    <p:sldId id="4520" r:id="rId16"/>
    <p:sldId id="3827" r:id="rId17"/>
    <p:sldId id="4523" r:id="rId18"/>
    <p:sldId id="1248" r:id="rId19"/>
    <p:sldId id="1235" r:id="rId20"/>
    <p:sldId id="4158" r:id="rId21"/>
    <p:sldId id="4220" r:id="rId22"/>
    <p:sldId id="4274" r:id="rId23"/>
    <p:sldId id="4267" r:id="rId24"/>
    <p:sldId id="4269" r:id="rId25"/>
    <p:sldId id="4270" r:id="rId26"/>
    <p:sldId id="4271" r:id="rId27"/>
    <p:sldId id="4455" r:id="rId28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F41"/>
    <a:srgbClr val="D9B747"/>
    <a:srgbClr val="A200A2"/>
    <a:srgbClr val="DFB624"/>
    <a:srgbClr val="0D0D0D"/>
    <a:srgbClr val="2B2060"/>
    <a:srgbClr val="212225"/>
    <a:srgbClr val="000000"/>
    <a:srgbClr val="362A7B"/>
    <a:srgbClr val="3F3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45"/>
    <p:restoredTop sz="94610"/>
  </p:normalViewPr>
  <p:slideViewPr>
    <p:cSldViewPr showGuides="1">
      <p:cViewPr varScale="1">
        <p:scale>
          <a:sx n="115" d="100"/>
          <a:sy n="115" d="100"/>
        </p:scale>
        <p:origin x="208" y="208"/>
      </p:cViewPr>
      <p:guideLst>
        <p:guide orient="horz" pos="709"/>
        <p:guide pos="3334"/>
      </p:guideLst>
    </p:cSldViewPr>
  </p:slideViewPr>
  <p:outlineViewPr>
    <p:cViewPr>
      <p:scale>
        <a:sx n="100" d="100"/>
        <a:sy n="100" d="100"/>
      </p:scale>
      <p:origin x="0" y="-11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8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/>
            </a:lvl1pPr>
          </a:lstStyle>
          <a:p>
            <a:fld id="{3DE4EC9A-275B-5C4F-B2D9-75177C7A9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47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AB652F16-66F9-5348-891E-10D77A7D2B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4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fld id="{6610B936-C036-794D-BF10-F49A4E012FC0}" type="slidenum"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2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fld id="{6610B936-C036-794D-BF10-F49A4E012FC0}" type="slidenum"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2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52F16-66F9-5348-891E-10D77A7D2BF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5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1DDF8101-0647-494B-9475-179B14655161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0600" y="685800"/>
            <a:ext cx="4876800" cy="3657600"/>
          </a:xfrm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1DDF8101-0647-494B-9475-179B14655161}" type="slidenum"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8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F3D2C7-8912-0F45-BD33-DA5D71C80792}" type="slidenum">
              <a:rPr lang="en-GB" sz="1200">
                <a:solidFill>
                  <a:srgbClr val="000000"/>
                </a:solidFill>
              </a:rPr>
              <a:pPr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685800"/>
            <a:ext cx="4876800" cy="3657600"/>
          </a:xfrm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1DDF8101-0647-494B-9475-179B14655161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3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fld id="{AB652F16-66F9-5348-891E-10D77A7D2BF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3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fld id="{AB652F16-66F9-5348-891E-10D77A7D2BF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5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31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5709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5085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44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44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630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080028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31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4329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C48AAF4-8B32-3C40-BAF9-75DB70309A95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36266D9D-D7BF-B847-8D08-E2B974A92044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1481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2765459-915F-2F4E-A4F5-6E097DB02BFA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DABC03F3-F85B-FC45-90F9-9E7DD86292CB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6690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69C5DB7-F7A6-9944-A20A-351EB27E945B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FDE90B3-2E7E-CA45-AE8B-F8FC4516FC3A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621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A7F6928-E95C-FD45-8210-A4C6A8D50A7D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A1FE89F-DBA6-1640-9E51-888FF097F4DD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240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F95BBC9-59FE-8E46-A191-9BE3D91D047D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77AFB35-0967-564F-8399-0428A66112C7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44194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3E9FD4-36C3-AB41-9E9E-80E6EF6FDF4C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6F10C7F-DF25-E741-9316-16F33227C4D6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161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3398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8A782689-06D4-0646-86F0-6C70A8ECD4D4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C0541EB-8086-2D4F-A672-07D6E891D0E1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8214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8729FA8-489E-624D-AD86-C64DE635E12C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880EAFF-ADB0-BA49-BE36-97FA22603F29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6970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28BE4A04-631A-D640-917B-7EE0A288201A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DDC218E-6C60-D74B-986C-7F289C670FB3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5690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44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44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D0C8098-B08E-014D-AA73-68D652069F41}" type="datetime1">
              <a:rPr lang="en-GB"/>
              <a:pPr>
                <a:buClr>
                  <a:prstClr val="white"/>
                </a:buClr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DB953E-8729-A145-B8BF-2CC8B0C16D6C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441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17802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05438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9980273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51776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830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2272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06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84207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226885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892337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68056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4762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161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9135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823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8069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933467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8740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201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2132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65970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40137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38009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946582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93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80376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1673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8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8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6285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00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05729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6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20033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8061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5310" y="3030539"/>
            <a:ext cx="193457" cy="8046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1"/>
            <a:ext cx="135934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466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5310" y="3030539"/>
            <a:ext cx="193457" cy="8046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1"/>
            <a:ext cx="135934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632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90"/>
          <p:cNvGrpSpPr>
            <a:grpSpLocks/>
          </p:cNvGrpSpPr>
          <p:nvPr userDrawn="1"/>
        </p:nvGrpSpPr>
        <p:grpSpPr bwMode="auto">
          <a:xfrm>
            <a:off x="5929466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7D349640-9ABA-594B-99A1-5D1966640DC2}" type="datetime1">
              <a:rPr lang="en-GB"/>
              <a:pPr>
                <a:lnSpc>
                  <a:spcPct val="100000"/>
                </a:lnSpc>
                <a:defRPr/>
              </a:pPr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3FD5CBBB-B9CA-DF4B-8742-91CC16D42C55}" type="slidenum">
              <a:rPr lang="en-US"/>
              <a:pPr>
                <a:lnSpc>
                  <a:spcPct val="100000"/>
                </a:lnSpc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8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41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0" r:id="rId1"/>
    <p:sldLayoutId id="2147485741" r:id="rId2"/>
    <p:sldLayoutId id="2147485742" r:id="rId3"/>
    <p:sldLayoutId id="2147485743" r:id="rId4"/>
    <p:sldLayoutId id="2147485744" r:id="rId5"/>
    <p:sldLayoutId id="2147485745" r:id="rId6"/>
    <p:sldLayoutId id="2147485746" r:id="rId7"/>
    <p:sldLayoutId id="2147485747" r:id="rId8"/>
    <p:sldLayoutId id="2147485748" r:id="rId9"/>
    <p:sldLayoutId id="2147485749" r:id="rId10"/>
    <p:sldLayoutId id="2147485750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1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52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2054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6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7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3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0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67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8" r:id="rId1"/>
    <p:sldLayoutId id="2147485829" r:id="rId2"/>
    <p:sldLayoutId id="2147485830" r:id="rId3"/>
    <p:sldLayoutId id="2147485831" r:id="rId4"/>
    <p:sldLayoutId id="2147485832" r:id="rId5"/>
    <p:sldLayoutId id="2147485833" r:id="rId6"/>
    <p:sldLayoutId id="2147485834" r:id="rId7"/>
    <p:sldLayoutId id="2147485835" r:id="rId8"/>
    <p:sldLayoutId id="2147485836" r:id="rId9"/>
    <p:sldLayoutId id="2147485837" r:id="rId10"/>
    <p:sldLayoutId id="2147485838" r:id="rId1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grpSp>
        <p:nvGrpSpPr>
          <p:cNvPr id="1433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GB" sz="1200">
                <a:solidFill>
                  <a:srgbClr val="000000"/>
                </a:solidFill>
                <a:latin typeface="Times New Roman" charset="0"/>
                <a:cs typeface="Arial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  <a:cs typeface="Arial" charset="0"/>
            </a:endParaRPr>
          </a:p>
        </p:txBody>
      </p:sp>
      <p:pic>
        <p:nvPicPr>
          <p:cNvPr id="14341" name="Picture 87" descr="C:\My Documents\My Pictures\icc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99"/>
          <p:cNvGrpSpPr>
            <a:grpSpLocks/>
          </p:cNvGrpSpPr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10000"/>
                </a:lnSpc>
                <a:buClr>
                  <a:srgbClr val="FF0000"/>
                </a:buClr>
                <a:buSzPct val="100000"/>
                <a:buFont typeface="Wingdings" charset="2"/>
                <a:buChar char="è"/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cs typeface="Arial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72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0" r:id="rId1"/>
  </p:sldLayoutIdLst>
  <p:transition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://www.stsci.edu/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Exp_univ.jpeg">
            <a:extLst>
              <a:ext uri="{FF2B5EF4-FFF2-40B4-BE49-F238E27FC236}">
                <a16:creationId xmlns:a16="http://schemas.microsoft.com/office/drawing/2014/main" id="{39DEB090-0E6B-284A-00DC-8CBB8D420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66801"/>
            <a:ext cx="6381874" cy="39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59746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3"/>
          <a:stretch/>
        </p:blipFill>
        <p:spPr bwMode="auto">
          <a:xfrm>
            <a:off x="395536" y="989013"/>
            <a:ext cx="8153400" cy="466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The content of our universe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59753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5 %</a:t>
            </a:r>
          </a:p>
        </p:txBody>
      </p:sp>
      <p:sp>
        <p:nvSpPr>
          <p:cNvPr id="159754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25%</a:t>
            </a:r>
          </a:p>
        </p:txBody>
      </p:sp>
      <p:sp>
        <p:nvSpPr>
          <p:cNvPr id="159755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70%</a:t>
            </a:r>
          </a:p>
        </p:txBody>
      </p:sp>
      <p:sp>
        <p:nvSpPr>
          <p:cNvPr id="7" name="Rectangle 90">
            <a:extLst>
              <a:ext uri="{FF2B5EF4-FFF2-40B4-BE49-F238E27FC236}">
                <a16:creationId xmlns:a16="http://schemas.microsoft.com/office/drawing/2014/main" id="{92FAF993-6EC5-8E15-07DA-A02EA6FB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80" y="5639106"/>
            <a:ext cx="8752717" cy="4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Dark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 matter that does not emit light at any wavelength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Rectangle 90">
            <a:extLst>
              <a:ext uri="{FF2B5EF4-FFF2-40B4-BE49-F238E27FC236}">
                <a16:creationId xmlns:a16="http://schemas.microsoft.com/office/drawing/2014/main" id="{5E4C81B6-E8A8-EA81-0F44-9EAC69358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517336"/>
            <a:ext cx="8640960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Dark energy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 mysterious form of energy that opposes gravity and is causing the cosmic expansion to accelerate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678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planck_CMB_node_full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0"/>
            <a:ext cx="9128125" cy="46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87574" y="212725"/>
            <a:ext cx="6575425" cy="107721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initial conditions for galaxy 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244" y="3429000"/>
            <a:ext cx="7318380" cy="646331"/>
          </a:xfrm>
          <a:prstGeom prst="rect">
            <a:avLst/>
          </a:prstGeom>
          <a:solidFill>
            <a:srgbClr val="EC7CBC">
              <a:alpha val="58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Quantum fluctuations from inflation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6381328"/>
            <a:ext cx="2893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Planck collaboration ‘13 </a:t>
            </a:r>
          </a:p>
        </p:txBody>
      </p:sp>
    </p:spTree>
    <p:extLst>
      <p:ext uri="{BB962C8B-B14F-4D97-AF65-F5344CB8AC3E}">
        <p14:creationId xmlns:p14="http://schemas.microsoft.com/office/powerpoint/2010/main" val="15154707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19891" y="260648"/>
            <a:ext cx="5792469" cy="6485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How to make a virtual universe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556792"/>
            <a:ext cx="3672408" cy="228678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524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Equations of physics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General Relativity Dynamics                 Radiative hydrodynamics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Atomic physics,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32932" y="1844823"/>
            <a:ext cx="4699508" cy="2786063"/>
            <a:chOff x="3832932" y="1445601"/>
            <a:chExt cx="5059548" cy="3185286"/>
          </a:xfrm>
        </p:grpSpPr>
        <p:pic>
          <p:nvPicPr>
            <p:cNvPr id="4" name="Picture 17" descr="cosma3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355" y="1844824"/>
              <a:ext cx="4175125" cy="278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28"/>
            <p:cNvSpPr>
              <a:spLocks noChangeArrowheads="1"/>
            </p:cNvSpPr>
            <p:nvPr/>
          </p:nvSpPr>
          <p:spPr bwMode="auto">
            <a:xfrm rot="17766615">
              <a:off x="5035406" y="243127"/>
              <a:ext cx="897433" cy="3302381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1560" y="4077072"/>
            <a:ext cx="5413567" cy="2664296"/>
            <a:chOff x="472860" y="3727276"/>
            <a:chExt cx="5840299" cy="3086100"/>
          </a:xfrm>
        </p:grpSpPr>
        <p:pic>
          <p:nvPicPr>
            <p:cNvPr id="9" name="Picture 8" descr="hubble-image-of-Stephans-Quint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668" y="3550468"/>
              <a:ext cx="3086100" cy="343971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 rot="3186499">
              <a:off x="4238280" y="3879295"/>
              <a:ext cx="801991" cy="3347766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504" y="980728"/>
            <a:ext cx="91767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Initial conditions + assumption about content of Universe</a:t>
            </a: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 rot="1727728">
            <a:off x="7366456" y="1671031"/>
            <a:ext cx="675783" cy="2507828"/>
          </a:xfrm>
          <a:prstGeom prst="curvedLeftArrow">
            <a:avLst>
              <a:gd name="adj1" fmla="val 14069"/>
              <a:gd name="adj2" fmla="val 166265"/>
              <a:gd name="adj3" fmla="val 2260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250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_component.mov">
            <a:hlinkClick r:id="" action="ppaction://media"/>
            <a:extLst>
              <a:ext uri="{FF2B5EF4-FFF2-40B4-BE49-F238E27FC236}">
                <a16:creationId xmlns:a16="http://schemas.microsoft.com/office/drawing/2014/main" id="{CF352408-1348-504A-AEC3-95C238660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552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_ultra_deep_fie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2708" r="-2"/>
          <a:stretch/>
        </p:blipFill>
        <p:spPr>
          <a:xfrm>
            <a:off x="-215900" y="-27384"/>
            <a:ext cx="9396412" cy="6347668"/>
          </a:xfrm>
          <a:prstGeom prst="rect">
            <a:avLst/>
          </a:prstGeom>
        </p:spPr>
      </p:pic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6177" y="4183"/>
            <a:ext cx="4995174" cy="666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8050" y="6456362"/>
            <a:ext cx="17904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Trayford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et al ‘15</a:t>
            </a:r>
          </a:p>
        </p:txBody>
      </p:sp>
    </p:spTree>
    <p:extLst>
      <p:ext uri="{BB962C8B-B14F-4D97-AF65-F5344CB8AC3E}">
        <p14:creationId xmlns:p14="http://schemas.microsoft.com/office/powerpoint/2010/main" val="22539349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B23CF3-ED32-5842-ACD8-8D1254B9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88640"/>
            <a:ext cx="5616624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end of our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6D637-3540-0342-B631-92B05D33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210699"/>
            <a:ext cx="6840760" cy="4549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3AB8EA-0239-824C-8DB4-675F27DBA898}"/>
              </a:ext>
            </a:extLst>
          </p:cNvPr>
          <p:cNvSpPr txBox="1"/>
          <p:nvPr/>
        </p:nvSpPr>
        <p:spPr>
          <a:xfrm>
            <a:off x="5292080" y="5928107"/>
            <a:ext cx="2839239" cy="383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Albrecht Durer 1479-1528</a:t>
            </a:r>
          </a:p>
        </p:txBody>
      </p:sp>
    </p:spTree>
    <p:extLst>
      <p:ext uri="{BB962C8B-B14F-4D97-AF65-F5344CB8AC3E}">
        <p14:creationId xmlns:p14="http://schemas.microsoft.com/office/powerpoint/2010/main" val="3913712387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502B90-642C-2A44-B66D-AB7A0F557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88640"/>
            <a:ext cx="5616624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end of our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4912E-4964-4747-813E-028B7C855324}"/>
              </a:ext>
            </a:extLst>
          </p:cNvPr>
          <p:cNvSpPr txBox="1"/>
          <p:nvPr/>
        </p:nvSpPr>
        <p:spPr>
          <a:xfrm>
            <a:off x="1556" y="2132857"/>
            <a:ext cx="4426428" cy="203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understand the end of the Universe, we first need to understand its beginning and evolution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13A5E-A32A-F344-9529-730E8ABA6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980728"/>
            <a:ext cx="3816424" cy="5434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CABE5-0BEF-45AF-CA13-533EBF273D02}"/>
              </a:ext>
            </a:extLst>
          </p:cNvPr>
          <p:cNvSpPr txBox="1"/>
          <p:nvPr/>
        </p:nvSpPr>
        <p:spPr>
          <a:xfrm>
            <a:off x="1616927" y="5129561"/>
            <a:ext cx="184731" cy="545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6BEA1-3C11-C915-B867-E2C234E71213}"/>
              </a:ext>
            </a:extLst>
          </p:cNvPr>
          <p:cNvSpPr txBox="1"/>
          <p:nvPr/>
        </p:nvSpPr>
        <p:spPr>
          <a:xfrm>
            <a:off x="1403648" y="4851266"/>
            <a:ext cx="1553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29093786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8.gif">
            <a:extLst>
              <a:ext uri="{FF2B5EF4-FFF2-40B4-BE49-F238E27FC236}">
                <a16:creationId xmlns:a16="http://schemas.microsoft.com/office/drawing/2014/main" id="{0F40C569-F171-B44A-8880-B58644D01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052736"/>
            <a:ext cx="5256584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EC94B-397A-AD4F-874D-0BA41F9F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88641"/>
            <a:ext cx="6264696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far future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568088185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DD1A9D-7A4D-EF40-946C-A1A067DCE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" t="1411" r="2694" b="1191"/>
          <a:stretch/>
        </p:blipFill>
        <p:spPr>
          <a:xfrm>
            <a:off x="2483768" y="1196752"/>
            <a:ext cx="6480720" cy="4968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82ECE-6AA5-C743-81AC-0784BAE9FFF9}"/>
              </a:ext>
            </a:extLst>
          </p:cNvPr>
          <p:cNvSpPr txBox="1"/>
          <p:nvPr/>
        </p:nvSpPr>
        <p:spPr>
          <a:xfrm>
            <a:off x="-180528" y="1556792"/>
            <a:ext cx="3312368" cy="175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future of the universe depends on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behaviour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of the dark energy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9CD78-8149-2040-AD45-E16C5FA7B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88641"/>
            <a:ext cx="6264696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far future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2002154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AD6D1-A499-B943-AC48-CB1636215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7" t="18500" r="36716" b="15980"/>
          <a:stretch/>
        </p:blipFill>
        <p:spPr>
          <a:xfrm>
            <a:off x="2771800" y="1355567"/>
            <a:ext cx="6372200" cy="4610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C6280-F364-B54F-A90D-74866B0D741B}"/>
              </a:ext>
            </a:extLst>
          </p:cNvPr>
          <p:cNvSpPr txBox="1"/>
          <p:nvPr/>
        </p:nvSpPr>
        <p:spPr>
          <a:xfrm>
            <a:off x="7159127" y="5966025"/>
            <a:ext cx="1737976" cy="318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From New Scientist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8F348-8CB4-DF44-A803-410F6EBDC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867" y="190381"/>
            <a:ext cx="3744416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Big Rip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C1436-4ACE-0846-915E-8B6B9FD872D5}"/>
              </a:ext>
            </a:extLst>
          </p:cNvPr>
          <p:cNvSpPr txBox="1"/>
          <p:nvPr/>
        </p:nvSpPr>
        <p:spPr>
          <a:xfrm>
            <a:off x="-15029" y="1414769"/>
            <a:ext cx="3290885" cy="259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“phantom”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dark energy, the energy density increases with time; the expansion accelerates at an increasing rate;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horizon shrinks to 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singularity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forms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EFDA-C746-1F44-B174-74A39A1096C8}"/>
              </a:ext>
            </a:extLst>
          </p:cNvPr>
          <p:cNvSpPr txBox="1"/>
          <p:nvPr/>
        </p:nvSpPr>
        <p:spPr>
          <a:xfrm>
            <a:off x="179512" y="4941168"/>
            <a:ext cx="3193759" cy="416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Unphysical! (Very unlikely)</a:t>
            </a:r>
          </a:p>
        </p:txBody>
      </p:sp>
    </p:spTree>
    <p:extLst>
      <p:ext uri="{BB962C8B-B14F-4D97-AF65-F5344CB8AC3E}">
        <p14:creationId xmlns:p14="http://schemas.microsoft.com/office/powerpoint/2010/main" val="3422527122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1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50B672-07C2-B546-A843-4D432764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867" y="190381"/>
            <a:ext cx="3744416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Big Crunch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156970-27D8-A847-947D-DD15B175734F}"/>
              </a:ext>
            </a:extLst>
          </p:cNvPr>
          <p:cNvGrpSpPr/>
          <p:nvPr/>
        </p:nvGrpSpPr>
        <p:grpSpPr>
          <a:xfrm>
            <a:off x="3635896" y="1124744"/>
            <a:ext cx="5616624" cy="5256584"/>
            <a:chOff x="3700519" y="1628800"/>
            <a:chExt cx="5328592" cy="48245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C55775-E208-824D-9DFD-826A11B10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3" t="10499" r="1567" b="1567"/>
            <a:stretch/>
          </p:blipFill>
          <p:spPr>
            <a:xfrm>
              <a:off x="3700519" y="1628800"/>
              <a:ext cx="5328592" cy="482453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9602AF-37C3-DB41-A7C3-AADAFAFA2489}"/>
                </a:ext>
              </a:extLst>
            </p:cNvPr>
            <p:cNvSpPr/>
            <p:nvPr/>
          </p:nvSpPr>
          <p:spPr bwMode="auto">
            <a:xfrm>
              <a:off x="5004047" y="1628800"/>
              <a:ext cx="3888433" cy="1080120"/>
            </a:xfrm>
            <a:prstGeom prst="rect">
              <a:avLst/>
            </a:prstGeom>
            <a:solidFill>
              <a:srgbClr val="17062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3220E264-EA1D-FF46-9BEB-7C2FCAB457B7}"/>
                </a:ext>
              </a:extLst>
            </p:cNvPr>
            <p:cNvSpPr/>
            <p:nvPr/>
          </p:nvSpPr>
          <p:spPr bwMode="auto">
            <a:xfrm>
              <a:off x="6444208" y="2636912"/>
              <a:ext cx="2160240" cy="432048"/>
            </a:xfrm>
            <a:prstGeom prst="chord">
              <a:avLst/>
            </a:prstGeom>
            <a:solidFill>
              <a:srgbClr val="17062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FFF96-0A35-4043-AC6A-3459D881C87D}"/>
                </a:ext>
              </a:extLst>
            </p:cNvPr>
            <p:cNvSpPr/>
            <p:nvPr/>
          </p:nvSpPr>
          <p:spPr bwMode="auto">
            <a:xfrm rot="19949662">
              <a:off x="6772557" y="2780928"/>
              <a:ext cx="1346117" cy="504056"/>
            </a:xfrm>
            <a:prstGeom prst="rect">
              <a:avLst/>
            </a:prstGeom>
            <a:solidFill>
              <a:srgbClr val="17062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0797A2-FA76-7547-BCC7-6641A05D3D84}"/>
                </a:ext>
              </a:extLst>
            </p:cNvPr>
            <p:cNvSpPr/>
            <p:nvPr/>
          </p:nvSpPr>
          <p:spPr bwMode="auto">
            <a:xfrm rot="19294589">
              <a:off x="6340004" y="2560972"/>
              <a:ext cx="526091" cy="216024"/>
            </a:xfrm>
            <a:prstGeom prst="rect">
              <a:avLst/>
            </a:prstGeom>
            <a:solidFill>
              <a:srgbClr val="17062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919592-B396-0D4A-90EB-F99668D575FD}"/>
              </a:ext>
            </a:extLst>
          </p:cNvPr>
          <p:cNvSpPr txBox="1"/>
          <p:nvPr/>
        </p:nvSpPr>
        <p:spPr>
          <a:xfrm>
            <a:off x="155209" y="1378638"/>
            <a:ext cx="3500855" cy="260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If the dark energy diminishes with time, the Universe reaches  a maximum size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recolapses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into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singularity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DFD36-73BC-594B-A7D2-10553069E19F}"/>
              </a:ext>
            </a:extLst>
          </p:cNvPr>
          <p:cNvSpPr txBox="1"/>
          <p:nvPr/>
        </p:nvSpPr>
        <p:spPr>
          <a:xfrm>
            <a:off x="155209" y="5085184"/>
            <a:ext cx="3024336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Could give rise to a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”cyclical”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universe</a:t>
            </a:r>
          </a:p>
        </p:txBody>
      </p:sp>
    </p:spTree>
    <p:extLst>
      <p:ext uri="{BB962C8B-B14F-4D97-AF65-F5344CB8AC3E}">
        <p14:creationId xmlns:p14="http://schemas.microsoft.com/office/powerpoint/2010/main" val="55885456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Exp_univ.jpeg">
            <a:extLst>
              <a:ext uri="{FF2B5EF4-FFF2-40B4-BE49-F238E27FC236}">
                <a16:creationId xmlns:a16="http://schemas.microsoft.com/office/drawing/2014/main" id="{39DEB090-0E6B-284A-00DC-8CBB8D420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66801"/>
            <a:ext cx="6381874" cy="39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59746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3"/>
          <a:stretch/>
        </p:blipFill>
        <p:spPr bwMode="auto">
          <a:xfrm>
            <a:off x="395536" y="989013"/>
            <a:ext cx="8153400" cy="466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The content of our universe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59753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5 %</a:t>
            </a:r>
          </a:p>
        </p:txBody>
      </p:sp>
      <p:sp>
        <p:nvSpPr>
          <p:cNvPr id="159754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25%</a:t>
            </a:r>
          </a:p>
        </p:txBody>
      </p:sp>
      <p:sp>
        <p:nvSpPr>
          <p:cNvPr id="159755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70%</a:t>
            </a:r>
          </a:p>
        </p:txBody>
      </p:sp>
      <p:sp>
        <p:nvSpPr>
          <p:cNvPr id="6" name="Rectangle 90">
            <a:extLst>
              <a:ext uri="{FF2B5EF4-FFF2-40B4-BE49-F238E27FC236}">
                <a16:creationId xmlns:a16="http://schemas.microsoft.com/office/drawing/2014/main" id="{5E4C81B6-E8A8-EA81-0F44-9EAC69358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517336"/>
            <a:ext cx="8640960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Dark energy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Symbol" charset="0"/>
              </a:rPr>
              <a:t> mysterious form of energy that opposes gravity and is causing the cosmic expansion to accelerate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" name="Group 92">
            <a:extLst>
              <a:ext uri="{FF2B5EF4-FFF2-40B4-BE49-F238E27FC236}">
                <a16:creationId xmlns:a16="http://schemas.microsoft.com/office/drawing/2014/main" id="{A6E4564C-F739-3C02-C61B-F30EE5BEAC9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066800"/>
            <a:ext cx="2540000" cy="2590800"/>
            <a:chOff x="3352800" y="1066800"/>
            <a:chExt cx="2540000" cy="2590799"/>
          </a:xfrm>
        </p:grpSpPr>
        <p:pic>
          <p:nvPicPr>
            <p:cNvPr id="3" name="Picture 84" descr="magritte_2.jpg">
              <a:extLst>
                <a:ext uri="{FF2B5EF4-FFF2-40B4-BE49-F238E27FC236}">
                  <a16:creationId xmlns:a16="http://schemas.microsoft.com/office/drawing/2014/main" id="{45364511-790E-AD82-89F9-0523B0EC6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066800"/>
              <a:ext cx="25400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86">
              <a:extLst>
                <a:ext uri="{FF2B5EF4-FFF2-40B4-BE49-F238E27FC236}">
                  <a16:creationId xmlns:a16="http://schemas.microsoft.com/office/drawing/2014/main" id="{CB7D4A9D-7EAA-B2FC-4451-F3A9E9C0AD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352800" y="2971798"/>
              <a:ext cx="762000" cy="68580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" name="Straight Arrow Connector 88">
              <a:extLst>
                <a:ext uri="{FF2B5EF4-FFF2-40B4-BE49-F238E27FC236}">
                  <a16:creationId xmlns:a16="http://schemas.microsoft.com/office/drawing/2014/main" id="{78046A12-D0ED-BA95-7830-E6E4AECD64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029202" y="2743201"/>
              <a:ext cx="457199" cy="457198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9" name="Picture 27" descr="Exp_univ.jpeg">
            <a:extLst>
              <a:ext uri="{FF2B5EF4-FFF2-40B4-BE49-F238E27FC236}">
                <a16:creationId xmlns:a16="http://schemas.microsoft.com/office/drawing/2014/main" id="{5A9CF554-E8A6-EC6C-2B40-7E2346383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34" y="1088078"/>
            <a:ext cx="6381874" cy="39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45837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g_crunch.mp4">
            <a:hlinkClick r:id="" action="ppaction://media"/>
            <a:extLst>
              <a:ext uri="{FF2B5EF4-FFF2-40B4-BE49-F238E27FC236}">
                <a16:creationId xmlns:a16="http://schemas.microsoft.com/office/drawing/2014/main" id="{D8D96162-697C-1744-B298-CB2B25CAC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90C8A6-2429-A449-9CBD-331D6999F30D}"/>
              </a:ext>
            </a:extLst>
          </p:cNvPr>
          <p:cNvSpPr/>
          <p:nvPr/>
        </p:nvSpPr>
        <p:spPr>
          <a:xfrm>
            <a:off x="7020272" y="6381328"/>
            <a:ext cx="1735924" cy="357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ＭＳ Ｐゴシック" charset="0"/>
              </a:rPr>
              <a:t>Greg Bacon (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STScI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ＭＳ Ｐゴシック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048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6F375F-7182-394C-BF74-C185E8E5C1F8}"/>
              </a:ext>
            </a:extLst>
          </p:cNvPr>
          <p:cNvGrpSpPr/>
          <p:nvPr/>
        </p:nvGrpSpPr>
        <p:grpSpPr>
          <a:xfrm>
            <a:off x="4572000" y="1484784"/>
            <a:ext cx="4313560" cy="4466084"/>
            <a:chOff x="2483768" y="1268760"/>
            <a:chExt cx="4673600" cy="4610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E6121E-892D-D144-8DDE-BE9A7EE7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3768" y="1268760"/>
              <a:ext cx="4673600" cy="4610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14A81E-E0FD-2044-B72F-A7E256763B81}"/>
                </a:ext>
              </a:extLst>
            </p:cNvPr>
            <p:cNvSpPr txBox="1"/>
            <p:nvPr/>
          </p:nvSpPr>
          <p:spPr>
            <a:xfrm>
              <a:off x="4644008" y="5527482"/>
              <a:ext cx="2303836" cy="351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Kazimir Malevich 1915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E9780B-20CF-5742-9ABB-42983A20909E}"/>
              </a:ext>
            </a:extLst>
          </p:cNvPr>
          <p:cNvSpPr txBox="1"/>
          <p:nvPr/>
        </p:nvSpPr>
        <p:spPr>
          <a:xfrm>
            <a:off x="336078" y="1196752"/>
            <a:ext cx="3744416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simplest for of dark energy is Einstein’s cosmological constant,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34DF5-1EA0-1F4F-9BA4-E47663EA0B12}"/>
              </a:ext>
            </a:extLst>
          </p:cNvPr>
          <p:cNvSpPr txBox="1"/>
          <p:nvPr/>
        </p:nvSpPr>
        <p:spPr>
          <a:xfrm>
            <a:off x="-83420" y="2852936"/>
            <a:ext cx="4320480" cy="175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This energy density is constant in time and simply accelerates the cosmic expansion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8D861-9F2A-D640-9059-B04B9DD8BAE8}"/>
              </a:ext>
            </a:extLst>
          </p:cNvPr>
          <p:cNvSpPr txBox="1"/>
          <p:nvPr/>
        </p:nvSpPr>
        <p:spPr>
          <a:xfrm>
            <a:off x="4247964" y="874405"/>
            <a:ext cx="4684296" cy="480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simplest form of dark energy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E3052F-BD6D-EC49-9AC4-C3D642C639FC}"/>
              </a:ext>
            </a:extLst>
          </p:cNvPr>
          <p:cNvSpPr/>
          <p:nvPr/>
        </p:nvSpPr>
        <p:spPr bwMode="auto">
          <a:xfrm>
            <a:off x="3491880" y="3348214"/>
            <a:ext cx="144016" cy="15279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1AFFC-B117-1043-A66F-7DA32468E90B}"/>
              </a:ext>
            </a:extLst>
          </p:cNvPr>
          <p:cNvSpPr/>
          <p:nvPr/>
        </p:nvSpPr>
        <p:spPr bwMode="auto">
          <a:xfrm>
            <a:off x="3131840" y="3424611"/>
            <a:ext cx="144016" cy="7639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3426F-0D60-AC4D-93FF-056E377A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88641"/>
            <a:ext cx="6264696" cy="646331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far future of the Universe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289C0-8B13-BB97-B236-8DC49D1C6426}"/>
              </a:ext>
            </a:extLst>
          </p:cNvPr>
          <p:cNvGrpSpPr/>
          <p:nvPr/>
        </p:nvGrpSpPr>
        <p:grpSpPr>
          <a:xfrm>
            <a:off x="4499992" y="2589277"/>
            <a:ext cx="4344202" cy="2567915"/>
            <a:chOff x="5375909" y="3744962"/>
            <a:chExt cx="4344202" cy="2567915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20089D4D-F438-4DBE-6E79-F427B17DE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5909" y="3744962"/>
              <a:ext cx="4344202" cy="1755059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txBody>
            <a:bodyPr wrap="square" lIns="91400" tIns="45702" rIns="91400" bIns="45702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lvl="0"/>
              <a:r>
                <a:rPr lang="en-GB" sz="2400" dirty="0">
                  <a:solidFill>
                    <a:srgbClr val="730806"/>
                  </a:solidFill>
                </a:rPr>
                <a:t>This is the way the world ends This is the way the world ends This is the way the world ends Not with a bang but a whimper</a:t>
              </a:r>
              <a:endParaRPr lang="en-US" sz="2400" dirty="0">
                <a:solidFill>
                  <a:srgbClr val="730806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5DAA9-2D96-3B57-119A-577F09B56298}"/>
                </a:ext>
              </a:extLst>
            </p:cNvPr>
            <p:cNvSpPr txBox="1"/>
            <p:nvPr/>
          </p:nvSpPr>
          <p:spPr>
            <a:xfrm>
              <a:off x="6570921" y="5609286"/>
              <a:ext cx="2276023" cy="70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S Elliot 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“The Hollow Men” 1925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5F7F11-450B-B9EF-04B8-ED35C20C0FFE}"/>
              </a:ext>
            </a:extLst>
          </p:cNvPr>
          <p:cNvSpPr txBox="1"/>
          <p:nvPr/>
        </p:nvSpPr>
        <p:spPr>
          <a:xfrm>
            <a:off x="129569" y="4941168"/>
            <a:ext cx="4010383" cy="112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Universe approaches equilibrium (maximum entropy or ”Heat death”)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13F2A4-71DC-B21D-9DB5-7ED3A5F37437}"/>
              </a:ext>
            </a:extLst>
          </p:cNvPr>
          <p:cNvSpPr txBox="1"/>
          <p:nvPr/>
        </p:nvSpPr>
        <p:spPr>
          <a:xfrm>
            <a:off x="789532" y="6237312"/>
            <a:ext cx="2342308" cy="383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CF41"/>
                </a:solidFill>
              </a:rPr>
              <a:t>In 10</a:t>
            </a:r>
            <a:r>
              <a:rPr lang="en-US" sz="1800" baseline="30000" dirty="0">
                <a:solidFill>
                  <a:srgbClr val="FFCF41"/>
                </a:solidFill>
              </a:rPr>
              <a:t>105 </a:t>
            </a:r>
            <a:r>
              <a:rPr lang="en-US" sz="1800" dirty="0">
                <a:solidFill>
                  <a:srgbClr val="FFCF41"/>
                </a:solidFill>
              </a:rPr>
              <a:t> billion years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0FB174-E3C8-245F-5BFC-640B901D1521}"/>
              </a:ext>
            </a:extLst>
          </p:cNvPr>
          <p:cNvSpPr txBox="1"/>
          <p:nvPr/>
        </p:nvSpPr>
        <p:spPr>
          <a:xfrm>
            <a:off x="959005" y="4850780"/>
            <a:ext cx="184731" cy="545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99A50D-6C03-DB8A-20EF-277AB6C6C11D}"/>
              </a:ext>
            </a:extLst>
          </p:cNvPr>
          <p:cNvSpPr txBox="1"/>
          <p:nvPr/>
        </p:nvSpPr>
        <p:spPr>
          <a:xfrm>
            <a:off x="5608325" y="1885006"/>
            <a:ext cx="187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0"/>
              </a:rPr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385475181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6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5"/>
          <p:cNvSpPr txBox="1">
            <a:spLocks noChangeArrowheads="1"/>
          </p:cNvSpPr>
          <p:nvPr/>
        </p:nvSpPr>
        <p:spPr bwMode="auto">
          <a:xfrm>
            <a:off x="1828953" y="609605"/>
            <a:ext cx="688151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</a:rPr>
              <a:t>What is the cosmic dark energy?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752600"/>
            <a:ext cx="8153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B51A"/>
                </a:solidFill>
              </a:rPr>
              <a:t>A form of energy that produces a repulsive force, causing the universal expansion to accelerate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9688" y="3530606"/>
            <a:ext cx="9183073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kern="0" dirty="0">
                <a:solidFill>
                  <a:srgbClr val="C0F2FF"/>
                </a:solidFill>
                <a:ea typeface="Arial" charset="0"/>
                <a:cs typeface="Arial" charset="0"/>
              </a:rPr>
              <a:t>It is likely to be energy associated with empty space – the vacuum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ChangeArrowheads="1"/>
          </p:cNvSpPr>
          <p:nvPr/>
        </p:nvSpPr>
        <p:spPr bwMode="auto">
          <a:xfrm>
            <a:off x="1955957" y="620688"/>
            <a:ext cx="5211683" cy="67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dark matter?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6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36384" y="1567169"/>
            <a:ext cx="2589478" cy="1157287"/>
            <a:chOff x="1135616" y="1566332"/>
            <a:chExt cx="2589717" cy="1157112"/>
          </a:xfrm>
        </p:grpSpPr>
        <p:sp>
          <p:nvSpPr>
            <p:cNvPr id="199684" name="TextBox 2"/>
            <p:cNvSpPr txBox="1">
              <a:spLocks noChangeArrowheads="1"/>
            </p:cNvSpPr>
            <p:nvPr/>
          </p:nvSpPr>
          <p:spPr bwMode="auto">
            <a:xfrm>
              <a:off x="1135616" y="1566332"/>
              <a:ext cx="2060344" cy="523141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>
                  <a:solidFill>
                    <a:srgbClr val="FFFFFF"/>
                  </a:solidFill>
                </a:rPr>
                <a:t>Dark matter</a:t>
              </a:r>
            </a:p>
          </p:txBody>
        </p:sp>
        <p:cxnSp>
          <p:nvCxnSpPr>
            <p:cNvPr id="199685" name="Straight Arrow Connector 4"/>
            <p:cNvCxnSpPr>
              <a:cxnSpLocks noChangeShapeType="1"/>
            </p:cNvCxnSpPr>
            <p:nvPr/>
          </p:nvCxnSpPr>
          <p:spPr bwMode="auto">
            <a:xfrm>
              <a:off x="2963333" y="2074333"/>
              <a:ext cx="762000" cy="64911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9686" name="TextBox 5"/>
            <p:cNvSpPr txBox="1">
              <a:spLocks noChangeArrowheads="1"/>
            </p:cNvSpPr>
            <p:nvPr/>
          </p:nvSpPr>
          <p:spPr bwMode="auto">
            <a:xfrm>
              <a:off x="2858398" y="1905000"/>
              <a:ext cx="755004" cy="5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3200">
                  <a:solidFill>
                    <a:srgbClr val="FFFFFF"/>
                  </a:solidFill>
                </a:rPr>
                <a:t>   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87825" y="2591406"/>
            <a:ext cx="3240360" cy="887487"/>
          </a:xfrm>
          <a:prstGeom prst="rect">
            <a:avLst/>
          </a:prstGeom>
          <a:solidFill>
            <a:srgbClr val="FFB51A"/>
          </a:solidFill>
          <a:effectLst>
            <a:outerShdw blurRad="50800" dist="38100" dir="2700000" algn="tl" rotWithShape="0">
              <a:srgbClr val="000000"/>
            </a:outerShdw>
          </a:effectLst>
        </p:spPr>
        <p:txBody>
          <a:bodyPr wrap="square" tIns="0" bIns="46800" rtlCol="0" anchor="ctr" anchorCtr="1">
            <a:spAutoFit/>
          </a:bodyPr>
          <a:lstStyle/>
          <a:p>
            <a:pPr algn="ctr"/>
            <a:r>
              <a:rPr lang="en-US" sz="2400" dirty="0"/>
              <a:t>Elementary particles (</a:t>
            </a:r>
            <a:r>
              <a:rPr lang="en-US" sz="2400" dirty="0">
                <a:solidFill>
                  <a:srgbClr val="0000FF"/>
                </a:solidFill>
              </a:rPr>
              <a:t>Cold dark matter</a:t>
            </a:r>
            <a:r>
              <a:rPr lang="en-US" sz="2400" dirty="0"/>
              <a:t>) 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 rot="16200000">
            <a:off x="6928229" y="3143279"/>
            <a:ext cx="2376264" cy="400110"/>
          </a:xfrm>
          <a:prstGeom prst="rect">
            <a:avLst/>
          </a:prstGeom>
          <a:solidFill>
            <a:srgbClr val="A9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dirty="0">
                <a:solidFill>
                  <a:srgbClr val="FFCF41"/>
                </a:solidFill>
              </a:rPr>
              <a:t>t = 13.7 billion </a:t>
            </a:r>
            <a:r>
              <a:rPr lang="en-US" sz="2000" dirty="0" err="1">
                <a:solidFill>
                  <a:srgbClr val="FFCF41"/>
                </a:solidFill>
              </a:rPr>
              <a:t>yrs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BC923-02A9-DA4F-95E3-30B19224D866}"/>
              </a:ext>
            </a:extLst>
          </p:cNvPr>
          <p:cNvSpPr txBox="1"/>
          <p:nvPr/>
        </p:nvSpPr>
        <p:spPr>
          <a:xfrm>
            <a:off x="6926496" y="-141973"/>
            <a:ext cx="2182008" cy="545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to scale!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525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"/>
          <p:cNvSpPr txBox="1">
            <a:spLocks noChangeArrowheads="1"/>
          </p:cNvSpPr>
          <p:nvPr/>
        </p:nvSpPr>
        <p:spPr bwMode="auto">
          <a:xfrm rot="16200000">
            <a:off x="6928229" y="3143126"/>
            <a:ext cx="2376264" cy="400110"/>
          </a:xfrm>
          <a:prstGeom prst="rect">
            <a:avLst/>
          </a:prstGeom>
          <a:solidFill>
            <a:srgbClr val="A9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F4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 = 13.7 billion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CF4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" name="TextBox 1"/>
          <p:cNvSpPr txBox="1">
            <a:spLocks noChangeArrowheads="1"/>
          </p:cNvSpPr>
          <p:nvPr/>
        </p:nvSpPr>
        <p:spPr bwMode="auto">
          <a:xfrm rot="5400000">
            <a:off x="3631537" y="3194416"/>
            <a:ext cx="3456387" cy="440763"/>
          </a:xfrm>
          <a:prstGeom prst="rect">
            <a:avLst/>
          </a:prstGeom>
          <a:solidFill>
            <a:srgbClr val="FF8B6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936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first light in our Universe</a:t>
            </a: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4275138" y="381002"/>
            <a:ext cx="2889150" cy="1600198"/>
            <a:chOff x="-567834" y="1705882"/>
            <a:chExt cx="5938335" cy="1601074"/>
          </a:xfrm>
        </p:grpSpPr>
        <p:sp>
          <p:nvSpPr>
            <p:cNvPr id="39" name="TextBox 2"/>
            <p:cNvSpPr txBox="1">
              <a:spLocks noChangeArrowheads="1"/>
            </p:cNvSpPr>
            <p:nvPr/>
          </p:nvSpPr>
          <p:spPr bwMode="auto">
            <a:xfrm>
              <a:off x="-567834" y="1705882"/>
              <a:ext cx="5938335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F41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350,000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F41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yrs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F41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after BB  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F4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first (H) atoms form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F4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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sym typeface="Wingdings" pitchFamily="2" charset="2"/>
                </a:rPr>
                <a:t>radiation can escape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40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4AE6F0-227E-D844-B1E6-7324D5678769}"/>
              </a:ext>
            </a:extLst>
          </p:cNvPr>
          <p:cNvGrpSpPr/>
          <p:nvPr/>
        </p:nvGrpSpPr>
        <p:grpSpPr>
          <a:xfrm>
            <a:off x="5049076" y="2492896"/>
            <a:ext cx="675535" cy="1837260"/>
            <a:chOff x="5049076" y="2492896"/>
            <a:chExt cx="675535" cy="1837260"/>
          </a:xfrm>
        </p:grpSpPr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2290EA45-5BAB-754D-89C2-A2708BC3B8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49076" y="3728561"/>
              <a:ext cx="591865" cy="144482"/>
            </a:xfrm>
            <a:prstGeom prst="curvedConnector3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D41668-BC9D-6E4B-B494-82AE41555D16}"/>
                </a:ext>
              </a:extLst>
            </p:cNvPr>
            <p:cNvGrpSpPr/>
            <p:nvPr/>
          </p:nvGrpSpPr>
          <p:grpSpPr>
            <a:xfrm>
              <a:off x="5096941" y="2492896"/>
              <a:ext cx="627670" cy="1837260"/>
              <a:chOff x="5096941" y="2663296"/>
              <a:chExt cx="627670" cy="1837260"/>
            </a:xfrm>
          </p:grpSpPr>
          <p:cxnSp>
            <p:nvCxnSpPr>
              <p:cNvPr id="42" name="Curved Connector 41">
                <a:extLst>
                  <a:ext uri="{FF2B5EF4-FFF2-40B4-BE49-F238E27FC236}">
                    <a16:creationId xmlns:a16="http://schemas.microsoft.com/office/drawing/2014/main" id="{F540C1B5-57E0-6849-ADDF-292319D992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09589" y="2663296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F53F1253-39F2-4148-97E9-68E89302D4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09589" y="2919751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4" name="Curved Connector 43">
                <a:extLst>
                  <a:ext uri="{FF2B5EF4-FFF2-40B4-BE49-F238E27FC236}">
                    <a16:creationId xmlns:a16="http://schemas.microsoft.com/office/drawing/2014/main" id="{DB13E614-7B72-1843-8E4D-C1BCCF1B80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96941" y="3201452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5" name="Curved Connector 44">
                <a:extLst>
                  <a:ext uri="{FF2B5EF4-FFF2-40B4-BE49-F238E27FC236}">
                    <a16:creationId xmlns:a16="http://schemas.microsoft.com/office/drawing/2014/main" id="{87D16B2E-E58D-954F-B60A-0EC8F6E277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32746" y="3422384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7" name="Curved Connector 46">
                <a:extLst>
                  <a:ext uri="{FF2B5EF4-FFF2-40B4-BE49-F238E27FC236}">
                    <a16:creationId xmlns:a16="http://schemas.microsoft.com/office/drawing/2014/main" id="{880EC8AA-62B0-704F-B138-BD528CC32B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97347" y="3670942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8" name="Curved Connector 47">
                <a:extLst>
                  <a:ext uri="{FF2B5EF4-FFF2-40B4-BE49-F238E27FC236}">
                    <a16:creationId xmlns:a16="http://schemas.microsoft.com/office/drawing/2014/main" id="{5165C9B6-9DF5-5248-9C24-0C34C7591E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29743" y="4124095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Curved Connector 48">
                <a:extLst>
                  <a:ext uri="{FF2B5EF4-FFF2-40B4-BE49-F238E27FC236}">
                    <a16:creationId xmlns:a16="http://schemas.microsoft.com/office/drawing/2014/main" id="{C801CE59-C78B-2C4C-8E2E-65E0B6F612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29744" y="4356074"/>
                <a:ext cx="591865" cy="144482"/>
              </a:xfrm>
              <a:prstGeom prst="curvedConnector3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50" name="TextBox 2">
            <a:extLst>
              <a:ext uri="{FF2B5EF4-FFF2-40B4-BE49-F238E27FC236}">
                <a16:creationId xmlns:a16="http://schemas.microsoft.com/office/drawing/2014/main" id="{30194CE5-8318-134B-BACC-AA5E0BE7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120" y="3100432"/>
            <a:ext cx="2376264" cy="400110"/>
          </a:xfrm>
          <a:prstGeom prst="rect">
            <a:avLst/>
          </a:prstGeom>
          <a:solidFill>
            <a:srgbClr val="A9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Radiation cools</a:t>
            </a:r>
          </a:p>
        </p:txBody>
      </p:sp>
      <p:pic>
        <p:nvPicPr>
          <p:cNvPr id="2" name="Picture 1" descr="crystal-ball.jpg">
            <a:extLst>
              <a:ext uri="{FF2B5EF4-FFF2-40B4-BE49-F238E27FC236}">
                <a16:creationId xmlns:a16="http://schemas.microsoft.com/office/drawing/2014/main" id="{0EC316A6-F851-4041-B9C3-A8AA4F44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10155" r="10014" b="8618"/>
          <a:stretch>
            <a:fillRect/>
          </a:stretch>
        </p:blipFill>
        <p:spPr bwMode="auto">
          <a:xfrm>
            <a:off x="4499992" y="2636912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0088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4853141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6600"/>
              </a:buClr>
              <a:buSzPct val="2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6526213" y="4756455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-76200" y="1124744"/>
            <a:ext cx="9372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1964, Arno Penzias &amp; Bob Wilson were carrying out experiments using a microwave antenna for satellite communications.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 they pointed the antenna towards the sky, the receiver registered a faint ‘hiss’ coming from all directions.</a:t>
            </a:r>
          </a:p>
        </p:txBody>
      </p:sp>
      <p:pic>
        <p:nvPicPr>
          <p:cNvPr id="300037" name="Picture 5" descr="penzia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72" y="3124200"/>
            <a:ext cx="4267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8" name="Text Box 7"/>
          <p:cNvSpPr txBox="1">
            <a:spLocks noChangeArrowheads="1"/>
          </p:cNvSpPr>
          <p:nvPr/>
        </p:nvSpPr>
        <p:spPr bwMode="auto">
          <a:xfrm>
            <a:off x="2438401" y="228906"/>
            <a:ext cx="5391219" cy="67518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echo of the Big Bang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640032-6C9D-154C-A8CE-F66418F1FBEB}"/>
              </a:ext>
            </a:extLst>
          </p:cNvPr>
          <p:cNvSpPr txBox="1"/>
          <p:nvPr/>
        </p:nvSpPr>
        <p:spPr>
          <a:xfrm>
            <a:off x="1913370" y="2574817"/>
            <a:ext cx="5682966" cy="545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They had discovered the Big Bang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E57C5-D52D-9844-97F4-7E3160B13F74}"/>
              </a:ext>
            </a:extLst>
          </p:cNvPr>
          <p:cNvSpPr txBox="1"/>
          <p:nvPr/>
        </p:nvSpPr>
        <p:spPr>
          <a:xfrm>
            <a:off x="-43713" y="3573016"/>
            <a:ext cx="2843808" cy="77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cosmic microwave background radiation</a:t>
            </a:r>
          </a:p>
        </p:txBody>
      </p:sp>
    </p:spTree>
    <p:extLst>
      <p:ext uri="{BB962C8B-B14F-4D97-AF65-F5344CB8AC3E}">
        <p14:creationId xmlns:p14="http://schemas.microsoft.com/office/powerpoint/2010/main" val="16508167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81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7"/>
          <p:cNvSpPr txBox="1">
            <a:spLocks noChangeArrowheads="1"/>
          </p:cNvSpPr>
          <p:nvPr/>
        </p:nvSpPr>
        <p:spPr bwMode="auto">
          <a:xfrm>
            <a:off x="1143000" y="2618904"/>
            <a:ext cx="7505700" cy="1077218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0000FF"/>
                </a:solidFill>
              </a:rPr>
              <a:t>The gravity of the dark matter drives formation of galaxies &amp; cosmic structure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3000" y="2819400"/>
            <a:ext cx="7010400" cy="584200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0000FF"/>
                </a:solidFill>
              </a:rPr>
              <a:t>Where do the galaxies come from?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411760" y="2924944"/>
            <a:ext cx="792088" cy="864096"/>
            <a:chOff x="4139952" y="2204864"/>
            <a:chExt cx="1800200" cy="2160240"/>
          </a:xfrm>
        </p:grpSpPr>
        <p:sp>
          <p:nvSpPr>
            <p:cNvPr id="15" name="Oval 14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  <p:grpSp>
          <p:nvGrpSpPr>
            <p:cNvPr id="16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17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896059" y="3789040"/>
            <a:ext cx="1819957" cy="2101025"/>
            <a:chOff x="2106844" y="3646605"/>
            <a:chExt cx="1819957" cy="2101025"/>
          </a:xfrm>
        </p:grpSpPr>
        <p:pic>
          <p:nvPicPr>
            <p:cNvPr id="39" name="Picture 2" descr="slide7_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9752" y="4437112"/>
              <a:ext cx="1587049" cy="131051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cxnSp>
          <p:nvCxnSpPr>
            <p:cNvPr id="40" name="Straight Arrow Connector 39"/>
            <p:cNvCxnSpPr/>
            <p:nvPr/>
          </p:nvCxnSpPr>
          <p:spPr bwMode="auto">
            <a:xfrm>
              <a:off x="2106844" y="3646605"/>
              <a:ext cx="736964" cy="934523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21658" y="764704"/>
            <a:ext cx="2510756" cy="2232248"/>
            <a:chOff x="2565300" y="4437112"/>
            <a:chExt cx="2510756" cy="2232248"/>
          </a:xfrm>
        </p:grpSpPr>
        <p:pic>
          <p:nvPicPr>
            <p:cNvPr id="44" name="Picture 5" descr="the_persistence_of_me#B37E5.jpg                                00034983Macintosh HD                   BCFB972B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802" y="5013176"/>
              <a:ext cx="220824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2565300" y="4437112"/>
              <a:ext cx="2510756" cy="582467"/>
            </a:xfrm>
            <a:prstGeom prst="rect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400" b="1" dirty="0">
                  <a:solidFill>
                    <a:srgbClr val="000000"/>
                  </a:solidFill>
                </a:rPr>
                <a:t>t=0.00000000000000000000000000000000001 sec</a:t>
              </a:r>
            </a:p>
          </p:txBody>
        </p:sp>
      </p:grp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47666" y="1556793"/>
            <a:ext cx="2304256" cy="1224135"/>
            <a:chOff x="1546933" y="1556263"/>
            <a:chExt cx="2304464" cy="1223949"/>
          </a:xfrm>
        </p:grpSpPr>
        <p:sp>
          <p:nvSpPr>
            <p:cNvPr id="199684" name="TextBox 2"/>
            <p:cNvSpPr txBox="1">
              <a:spLocks noChangeArrowheads="1"/>
            </p:cNvSpPr>
            <p:nvPr/>
          </p:nvSpPr>
          <p:spPr bwMode="auto">
            <a:xfrm>
              <a:off x="1546933" y="1556263"/>
              <a:ext cx="2160434" cy="1041153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Production of dark matter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CF41"/>
                  </a:solidFill>
                </a:rPr>
                <a:t>(t ~ 10</a:t>
              </a:r>
              <a:r>
                <a:rPr lang="en-US" sz="2000" baseline="30000" dirty="0">
                  <a:solidFill>
                    <a:srgbClr val="FFCF41"/>
                  </a:solidFill>
                </a:rPr>
                <a:t>-10</a:t>
              </a:r>
              <a:r>
                <a:rPr lang="en-US" sz="2000" dirty="0">
                  <a:solidFill>
                    <a:srgbClr val="FFCF41"/>
                  </a:solidFill>
                </a:rPr>
                <a:t> s)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199685" name="Straight Arrow Connector 4"/>
            <p:cNvCxnSpPr>
              <a:cxnSpLocks noChangeShapeType="1"/>
            </p:cNvCxnSpPr>
            <p:nvPr/>
          </p:nvCxnSpPr>
          <p:spPr bwMode="auto">
            <a:xfrm>
              <a:off x="3401344" y="2404998"/>
              <a:ext cx="450053" cy="375214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107504" y="5430685"/>
            <a:ext cx="2833043" cy="800219"/>
          </a:xfrm>
          <a:prstGeom prst="rect">
            <a:avLst/>
          </a:prstGeom>
          <a:solidFill>
            <a:srgbClr val="A9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dirty="0">
                <a:solidFill>
                  <a:srgbClr val="FFFFFF"/>
                </a:solidFill>
                <a:sym typeface="Wingdings"/>
              </a:rPr>
              <a:t>Quantum f</a:t>
            </a:r>
            <a:r>
              <a:rPr lang="en-US" sz="2000" dirty="0">
                <a:solidFill>
                  <a:srgbClr val="FFFFFF"/>
                </a:solidFill>
              </a:rPr>
              <a:t>luctuations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b="1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FFFFFF"/>
                </a:solidFill>
              </a:rPr>
              <a:t>Initial conditions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0765" y="3645024"/>
            <a:ext cx="3121075" cy="1348525"/>
            <a:chOff x="607046" y="918358"/>
            <a:chExt cx="3121362" cy="1348319"/>
          </a:xfrm>
        </p:grpSpPr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607046" y="1454271"/>
              <a:ext cx="3121362" cy="812406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     Cosmic inflation    </a:t>
              </a:r>
              <a:r>
                <a:rPr lang="en-US" sz="2400" b="1" dirty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sz="3200" b="1" dirty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sz="2000" dirty="0">
                  <a:solidFill>
                    <a:srgbClr val="FFCF41"/>
                  </a:solidFill>
                </a:rPr>
                <a:t>(t ~ 10</a:t>
              </a:r>
              <a:r>
                <a:rPr lang="en-US" sz="2000" baseline="30000" dirty="0">
                  <a:solidFill>
                    <a:srgbClr val="FFCF41"/>
                  </a:solidFill>
                </a:rPr>
                <a:t>-35</a:t>
              </a:r>
              <a:r>
                <a:rPr lang="en-US" sz="2000" dirty="0">
                  <a:solidFill>
                    <a:srgbClr val="FFCF41"/>
                  </a:solidFill>
                </a:rPr>
                <a:t> s)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144086" y="918358"/>
              <a:ext cx="288060" cy="431982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2" name="TextBox 2"/>
          <p:cNvSpPr txBox="1">
            <a:spLocks noChangeArrowheads="1"/>
          </p:cNvSpPr>
          <p:nvPr/>
        </p:nvSpPr>
        <p:spPr bwMode="auto">
          <a:xfrm rot="16200000">
            <a:off x="6928229" y="3143126"/>
            <a:ext cx="2376264" cy="400110"/>
          </a:xfrm>
          <a:prstGeom prst="rect">
            <a:avLst/>
          </a:prstGeom>
          <a:solidFill>
            <a:srgbClr val="A9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dirty="0">
                <a:solidFill>
                  <a:srgbClr val="FFCF41"/>
                </a:solidFill>
              </a:rPr>
              <a:t>t = 13.7 billion </a:t>
            </a:r>
            <a:r>
              <a:rPr lang="en-US" sz="2000" dirty="0" err="1">
                <a:solidFill>
                  <a:srgbClr val="FFCF41"/>
                </a:solidFill>
              </a:rPr>
              <a:t>yrs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7" name="VacuumGas3.mov">
            <a:hlinkClick r:id="" action="ppaction://media"/>
            <a:extLst>
              <a:ext uri="{FF2B5EF4-FFF2-40B4-BE49-F238E27FC236}">
                <a16:creationId xmlns:a16="http://schemas.microsoft.com/office/drawing/2014/main" id="{C557F5FD-5F11-6447-B089-4FBE45395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1734" y="2852936"/>
            <a:ext cx="1248138" cy="93610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8FDBA-A791-8D40-ADA7-879FD35695D5}"/>
              </a:ext>
            </a:extLst>
          </p:cNvPr>
          <p:cNvGrpSpPr/>
          <p:nvPr/>
        </p:nvGrpSpPr>
        <p:grpSpPr>
          <a:xfrm>
            <a:off x="2771800" y="2348880"/>
            <a:ext cx="3240360" cy="2160240"/>
            <a:chOff x="2771800" y="2348880"/>
            <a:chExt cx="3240360" cy="21602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36D4E4-CC26-FD48-8518-AF56A56C5327}"/>
                </a:ext>
              </a:extLst>
            </p:cNvPr>
            <p:cNvGrpSpPr/>
            <p:nvPr/>
          </p:nvGrpSpPr>
          <p:grpSpPr>
            <a:xfrm>
              <a:off x="4211960" y="2348880"/>
              <a:ext cx="1800200" cy="2160240"/>
              <a:chOff x="4139952" y="2204864"/>
              <a:chExt cx="1800200" cy="216024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6CA1312-5714-654F-AE37-476D8851879E}"/>
                  </a:ext>
                </a:extLst>
              </p:cNvPr>
              <p:cNvSpPr/>
              <p:nvPr/>
            </p:nvSpPr>
            <p:spPr bwMode="auto">
              <a:xfrm>
                <a:off x="4139952" y="2204864"/>
                <a:ext cx="1800200" cy="2160240"/>
              </a:xfrm>
              <a:prstGeom prst="ellipse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  <a:latin typeface="Arial" pitchFamily="-65" charset="0"/>
                </a:endParaRPr>
              </a:p>
            </p:txBody>
          </p:sp>
          <p:grpSp>
            <p:nvGrpSpPr>
              <p:cNvPr id="50" name="Group 26">
                <a:extLst>
                  <a:ext uri="{FF2B5EF4-FFF2-40B4-BE49-F238E27FC236}">
                    <a16:creationId xmlns:a16="http://schemas.microsoft.com/office/drawing/2014/main" id="{2E3CD312-B14D-3A4B-BA4C-6D98C921A0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0947" y="2441606"/>
                <a:ext cx="1433947" cy="1874748"/>
                <a:chOff x="3880556" y="4587553"/>
                <a:chExt cx="2142066" cy="1557800"/>
              </a:xfrm>
              <a:solidFill>
                <a:srgbClr val="0000FF"/>
              </a:solidFill>
              <a:effectLst/>
            </p:grpSpPr>
            <p:sp>
              <p:nvSpPr>
                <p:cNvPr id="51" name="Freeform 18">
                  <a:extLst>
                    <a:ext uri="{FF2B5EF4-FFF2-40B4-BE49-F238E27FC236}">
                      <a16:creationId xmlns:a16="http://schemas.microsoft.com/office/drawing/2014/main" id="{EF4F04AA-354D-884D-8553-D5B129890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0556" y="4924777"/>
                  <a:ext cx="214111" cy="229704"/>
                </a:xfrm>
                <a:custGeom>
                  <a:avLst/>
                  <a:gdLst>
                    <a:gd name="T0" fmla="*/ 0 w 214111"/>
                    <a:gd name="T1" fmla="*/ 56444 h 229704"/>
                    <a:gd name="T2" fmla="*/ 14111 w 214111"/>
                    <a:gd name="T3" fmla="*/ 197555 h 229704"/>
                    <a:gd name="T4" fmla="*/ 42333 w 214111"/>
                    <a:gd name="T5" fmla="*/ 225778 h 229704"/>
                    <a:gd name="T6" fmla="*/ 183444 w 214111"/>
                    <a:gd name="T7" fmla="*/ 211666 h 229704"/>
                    <a:gd name="T8" fmla="*/ 211666 w 214111"/>
                    <a:gd name="T9" fmla="*/ 169333 h 229704"/>
                    <a:gd name="T10" fmla="*/ 197555 w 214111"/>
                    <a:gd name="T11" fmla="*/ 127000 h 229704"/>
                    <a:gd name="T12" fmla="*/ 84666 w 214111"/>
                    <a:gd name="T13" fmla="*/ 84666 h 229704"/>
                    <a:gd name="T14" fmla="*/ 56444 w 214111"/>
                    <a:gd name="T15" fmla="*/ 42333 h 229704"/>
                    <a:gd name="T16" fmla="*/ 56444 w 214111"/>
                    <a:gd name="T17" fmla="*/ 42333 h 229704"/>
                    <a:gd name="T18" fmla="*/ 56444 w 214111"/>
                    <a:gd name="T19" fmla="*/ 42333 h 229704"/>
                    <a:gd name="T20" fmla="*/ 14111 w 214111"/>
                    <a:gd name="T21" fmla="*/ 0 h 229704"/>
                    <a:gd name="T22" fmla="*/ 0 w 214111"/>
                    <a:gd name="T23" fmla="*/ 56444 h 22970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14111"/>
                    <a:gd name="T37" fmla="*/ 0 h 229704"/>
                    <a:gd name="T38" fmla="*/ 214111 w 214111"/>
                    <a:gd name="T39" fmla="*/ 229704 h 22970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4111" h="229704">
                      <a:moveTo>
                        <a:pt x="0" y="56444"/>
                      </a:moveTo>
                      <a:cubicBezTo>
                        <a:pt x="4704" y="103481"/>
                        <a:pt x="2646" y="151695"/>
                        <a:pt x="14111" y="197555"/>
                      </a:cubicBezTo>
                      <a:cubicBezTo>
                        <a:pt x="17338" y="210462"/>
                        <a:pt x="29075" y="224673"/>
                        <a:pt x="42333" y="225778"/>
                      </a:cubicBezTo>
                      <a:cubicBezTo>
                        <a:pt x="89441" y="229704"/>
                        <a:pt x="136407" y="216370"/>
                        <a:pt x="183444" y="211666"/>
                      </a:cubicBezTo>
                      <a:cubicBezTo>
                        <a:pt x="192851" y="197555"/>
                        <a:pt x="208878" y="186062"/>
                        <a:pt x="211666" y="169333"/>
                      </a:cubicBezTo>
                      <a:cubicBezTo>
                        <a:pt x="214111" y="154661"/>
                        <a:pt x="206847" y="138615"/>
                        <a:pt x="197555" y="127000"/>
                      </a:cubicBezTo>
                      <a:cubicBezTo>
                        <a:pt x="169871" y="92395"/>
                        <a:pt x="122912" y="92316"/>
                        <a:pt x="84666" y="84666"/>
                      </a:cubicBezTo>
                      <a:cubicBezTo>
                        <a:pt x="69068" y="37871"/>
                        <a:pt x="85429" y="42333"/>
                        <a:pt x="56444" y="42333"/>
                      </a:cubicBezTo>
                      <a:lnTo>
                        <a:pt x="14111" y="0"/>
                      </a:lnTo>
                      <a:lnTo>
                        <a:pt x="0" y="56444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Freeform 20">
                  <a:extLst>
                    <a:ext uri="{FF2B5EF4-FFF2-40B4-BE49-F238E27FC236}">
                      <a16:creationId xmlns:a16="http://schemas.microsoft.com/office/drawing/2014/main" id="{701F8B2D-F711-364B-9870-664E76029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3419" y="4811888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Freeform 21">
                  <a:extLst>
                    <a:ext uri="{FF2B5EF4-FFF2-40B4-BE49-F238E27FC236}">
                      <a16:creationId xmlns:a16="http://schemas.microsoft.com/office/drawing/2014/main" id="{A23157F7-3511-3A45-821B-E3373BA11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2260" y="5616221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Freeform 22">
                  <a:extLst>
                    <a:ext uri="{FF2B5EF4-FFF2-40B4-BE49-F238E27FC236}">
                      <a16:creationId xmlns:a16="http://schemas.microsoft.com/office/drawing/2014/main" id="{B98C1E4E-8033-AA4A-963F-0B63D4C68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7204" y="4587553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Freeform 23">
                  <a:extLst>
                    <a:ext uri="{FF2B5EF4-FFF2-40B4-BE49-F238E27FC236}">
                      <a16:creationId xmlns:a16="http://schemas.microsoft.com/office/drawing/2014/main" id="{B16ACB66-AE87-C946-993D-150A41345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2001" y="5714999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Freeform 24">
                  <a:extLst>
                    <a:ext uri="{FF2B5EF4-FFF2-40B4-BE49-F238E27FC236}">
                      <a16:creationId xmlns:a16="http://schemas.microsoft.com/office/drawing/2014/main" id="{8D3C145E-FB48-4F4A-8CBE-6D6CBE25BE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9600" y="4724399"/>
                  <a:ext cx="250557" cy="184925"/>
                </a:xfrm>
                <a:custGeom>
                  <a:avLst/>
                  <a:gdLst>
                    <a:gd name="T0" fmla="*/ 4470864 w 174357"/>
                    <a:gd name="T1" fmla="*/ 84667 h 184925"/>
                    <a:gd name="T2" fmla="*/ 11177365 w 174357"/>
                    <a:gd name="T3" fmla="*/ 169334 h 184925"/>
                    <a:gd name="T4" fmla="*/ 31297138 w 174357"/>
                    <a:gd name="T5" fmla="*/ 183445 h 184925"/>
                    <a:gd name="T6" fmla="*/ 78243673 w 174357"/>
                    <a:gd name="T7" fmla="*/ 155222 h 184925"/>
                    <a:gd name="T8" fmla="*/ 58123880 w 174357"/>
                    <a:gd name="T9" fmla="*/ 14111 h 184925"/>
                    <a:gd name="T10" fmla="*/ 38003617 w 174357"/>
                    <a:gd name="T11" fmla="*/ 0 h 184925"/>
                    <a:gd name="T12" fmla="*/ 4470864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Freeform 25">
                  <a:extLst>
                    <a:ext uri="{FF2B5EF4-FFF2-40B4-BE49-F238E27FC236}">
                      <a16:creationId xmlns:a16="http://schemas.microsoft.com/office/drawing/2014/main" id="{F881AC6F-269F-704D-AC39-2E02042DB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600" y="5165336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Freeform 26">
                  <a:extLst>
                    <a:ext uri="{FF2B5EF4-FFF2-40B4-BE49-F238E27FC236}">
                      <a16:creationId xmlns:a16="http://schemas.microsoft.com/office/drawing/2014/main" id="{1DAEADAF-0996-7F41-B3E6-F94F2E5D8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6400" y="5165336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reeform 27">
                  <a:extLst>
                    <a:ext uri="{FF2B5EF4-FFF2-40B4-BE49-F238E27FC236}">
                      <a16:creationId xmlns:a16="http://schemas.microsoft.com/office/drawing/2014/main" id="{59037B53-A2A8-6540-85CE-FBEC6BCB1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819" y="4964288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Freeform 28">
                  <a:extLst>
                    <a:ext uri="{FF2B5EF4-FFF2-40B4-BE49-F238E27FC236}">
                      <a16:creationId xmlns:a16="http://schemas.microsoft.com/office/drawing/2014/main" id="{E08A688D-ECFB-0245-940C-86C82E36E8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7801" y="4724399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reeform 29">
                  <a:extLst>
                    <a:ext uri="{FF2B5EF4-FFF2-40B4-BE49-F238E27FC236}">
                      <a16:creationId xmlns:a16="http://schemas.microsoft.com/office/drawing/2014/main" id="{9E0E4AAF-0F27-194C-94AF-80B191C46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15000" y="5791197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reeform 30">
                  <a:extLst>
                    <a:ext uri="{FF2B5EF4-FFF2-40B4-BE49-F238E27FC236}">
                      <a16:creationId xmlns:a16="http://schemas.microsoft.com/office/drawing/2014/main" id="{FC8C7B2B-C798-4945-92B0-5EE027455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34000" y="6006358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reeform 31">
                  <a:extLst>
                    <a:ext uri="{FF2B5EF4-FFF2-40B4-BE49-F238E27FC236}">
                      <a16:creationId xmlns:a16="http://schemas.microsoft.com/office/drawing/2014/main" id="{33F642CA-EFE3-364D-8698-797B9DEE1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600" y="6019796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Freeform 32">
                  <a:extLst>
                    <a:ext uri="{FF2B5EF4-FFF2-40B4-BE49-F238E27FC236}">
                      <a16:creationId xmlns:a16="http://schemas.microsoft.com/office/drawing/2014/main" id="{196375A7-3887-B64B-9138-143745ABC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8800" y="5562596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Freeform 33">
                  <a:extLst>
                    <a:ext uri="{FF2B5EF4-FFF2-40B4-BE49-F238E27FC236}">
                      <a16:creationId xmlns:a16="http://schemas.microsoft.com/office/drawing/2014/main" id="{381C7648-CDC2-B64E-8782-DCC7BDDD6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3400" y="5132239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Freeform 34">
                  <a:extLst>
                    <a:ext uri="{FF2B5EF4-FFF2-40B4-BE49-F238E27FC236}">
                      <a16:creationId xmlns:a16="http://schemas.microsoft.com/office/drawing/2014/main" id="{69781798-5D62-A94D-A3C7-82A4E7F17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5400" y="5791196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" name="Notched Right Arrow 47">
              <a:extLst>
                <a:ext uri="{FF2B5EF4-FFF2-40B4-BE49-F238E27FC236}">
                  <a16:creationId xmlns:a16="http://schemas.microsoft.com/office/drawing/2014/main" id="{ED7D7DB8-AEB2-3940-8675-AB2C5EFCCB6C}"/>
                </a:ext>
              </a:extLst>
            </p:cNvPr>
            <p:cNvSpPr/>
            <p:nvPr/>
          </p:nvSpPr>
          <p:spPr bwMode="auto">
            <a:xfrm>
              <a:off x="2771800" y="3212976"/>
              <a:ext cx="1482464" cy="412624"/>
            </a:xfrm>
            <a:prstGeom prst="notched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F3CEC-E2BF-FE1A-21E5-CA3DE885B9EA}"/>
              </a:ext>
            </a:extLst>
          </p:cNvPr>
          <p:cNvGrpSpPr/>
          <p:nvPr/>
        </p:nvGrpSpPr>
        <p:grpSpPr>
          <a:xfrm>
            <a:off x="4336951" y="404664"/>
            <a:ext cx="2827337" cy="1576537"/>
            <a:chOff x="4336951" y="404664"/>
            <a:chExt cx="2827337" cy="1576537"/>
          </a:xfrm>
        </p:grpSpPr>
        <p:cxnSp>
          <p:nvCxnSpPr>
            <p:cNvPr id="7" name="Straight Arrow Connector 4">
              <a:extLst>
                <a:ext uri="{FF2B5EF4-FFF2-40B4-BE49-F238E27FC236}">
                  <a16:creationId xmlns:a16="http://schemas.microsoft.com/office/drawing/2014/main" id="{18186EDB-F958-48AE-15D8-9E7F6DBEC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177661" y="1437253"/>
              <a:ext cx="711296" cy="376599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240C1869-9BD6-340B-C979-40126090D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951" y="404664"/>
              <a:ext cx="2827337" cy="1015663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25000"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The temperature of this radiation should show small irregularities </a:t>
              </a:r>
            </a:p>
          </p:txBody>
        </p:sp>
      </p:grpSp>
      <p:pic>
        <p:nvPicPr>
          <p:cNvPr id="34" name="Picture 33" descr=" maps.jpeg                                                      000822F3Macintosh HD                   BCFB972B:">
            <a:extLst>
              <a:ext uri="{FF2B5EF4-FFF2-40B4-BE49-F238E27FC236}">
                <a16:creationId xmlns:a16="http://schemas.microsoft.com/office/drawing/2014/main" id="{D8AAFD7A-0988-9C94-508D-C1BAAE66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36307" r="15790" b="47076"/>
          <a:stretch>
            <a:fillRect/>
          </a:stretch>
        </p:blipFill>
        <p:spPr bwMode="auto">
          <a:xfrm rot="5400000">
            <a:off x="4152900" y="3068588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40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>
            <a:srgbClr val="FF0000"/>
          </a:buClr>
          <a:buSzPct val="100000"/>
          <a:buFont typeface="Wingdings" charset="2"/>
          <a:buChar char="è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232500</TotalTime>
  <Words>566</Words>
  <Application>Microsoft Macintosh PowerPoint</Application>
  <PresentationFormat>On-screen Show (4:3)</PresentationFormat>
  <Paragraphs>83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Poppins</vt:lpstr>
      <vt:lpstr>Symbol</vt:lpstr>
      <vt:lpstr>Times New Roman</vt:lpstr>
      <vt:lpstr>Verdana</vt:lpstr>
      <vt:lpstr>Wingdings</vt:lpstr>
      <vt:lpstr>Default Design</vt:lpstr>
      <vt:lpstr>28_Default Design</vt:lpstr>
      <vt:lpstr>4_Black</vt:lpstr>
      <vt:lpstr>59_Default Design</vt:lpstr>
      <vt:lpstr>62_Default Design</vt:lpstr>
      <vt:lpstr>6_Default Design</vt:lpstr>
      <vt:lpstr>67_Default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popular_short</dc:title>
  <dc:subject>Popular talk</dc:subject>
  <dc:creator>Carlos Frenk</dc:creator>
  <cp:lastModifiedBy>FRENK, CARLOS S.</cp:lastModifiedBy>
  <cp:revision>880</cp:revision>
  <cp:lastPrinted>2000-05-30T08:52:53Z</cp:lastPrinted>
  <dcterms:created xsi:type="dcterms:W3CDTF">2012-07-04T20:43:59Z</dcterms:created>
  <dcterms:modified xsi:type="dcterms:W3CDTF">2023-09-10T17:53:30Z</dcterms:modified>
</cp:coreProperties>
</file>