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5.xml" ContentType="application/vnd.openxmlformats-officedocument.theme+xml"/>
  <Override PartName="/ppt/slideLayouts/slideLayout58.xml" ContentType="application/vnd.openxmlformats-officedocument.presentationml.slideLayout+xml"/>
  <Override PartName="/ppt/theme/theme16.xml" ContentType="application/vnd.openxmlformats-officedocument.theme+xml"/>
  <Override PartName="/ppt/slideLayouts/slideLayout59.xml" ContentType="application/vnd.openxmlformats-officedocument.presentationml.slideLayout+xml"/>
  <Override PartName="/ppt/theme/theme1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8.xml" ContentType="application/vnd.openxmlformats-officedocument.theme+xml"/>
  <Override PartName="/ppt/slideLayouts/slideLayout64.xml" ContentType="application/vnd.openxmlformats-officedocument.presentationml.slideLayout+xml"/>
  <Override PartName="/ppt/theme/theme19.xml" ContentType="application/vnd.openxmlformats-officedocument.theme+xml"/>
  <Override PartName="/ppt/slideLayouts/slideLayout65.xml" ContentType="application/vnd.openxmlformats-officedocument.presentationml.slideLayout+xml"/>
  <Override PartName="/ppt/theme/theme20.xml" ContentType="application/vnd.openxmlformats-officedocument.theme+xml"/>
  <Override PartName="/ppt/slideLayouts/slideLayout66.xml" ContentType="application/vnd.openxmlformats-officedocument.presentationml.slideLayout+xml"/>
  <Override PartName="/ppt/theme/theme21.xml" ContentType="application/vnd.openxmlformats-officedocument.theme+xml"/>
  <Override PartName="/ppt/slideLayouts/slideLayout67.xml" ContentType="application/vnd.openxmlformats-officedocument.presentationml.slideLayout+xml"/>
  <Override PartName="/ppt/theme/theme2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3.xml" ContentType="application/vnd.openxmlformats-officedocument.theme+xml"/>
  <Override PartName="/ppt/slideLayouts/slideLayout79.xml" ContentType="application/vnd.openxmlformats-officedocument.presentationml.slideLayout+xml"/>
  <Override PartName="/ppt/theme/theme2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5.xml" ContentType="application/vnd.openxmlformats-officedocument.theme+xml"/>
  <Override PartName="/ppt/slideLayouts/slideLayout91.xml" ContentType="application/vnd.openxmlformats-officedocument.presentationml.slideLayout+xml"/>
  <Override PartName="/ppt/theme/theme26.xml" ContentType="application/vnd.openxmlformats-officedocument.theme+xml"/>
  <Override PartName="/ppt/slideLayouts/slideLayout92.xml" ContentType="application/vnd.openxmlformats-officedocument.presentationml.slideLayout+xml"/>
  <Override PartName="/ppt/theme/theme27.xml" ContentType="application/vnd.openxmlformats-officedocument.theme+xml"/>
  <Override PartName="/ppt/slideLayouts/slideLayout93.xml" ContentType="application/vnd.openxmlformats-officedocument.presentationml.slideLayout+xml"/>
  <Override PartName="/ppt/theme/theme2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9.xml" ContentType="application/vnd.openxmlformats-officedocument.theme+xml"/>
  <Override PartName="/ppt/slideLayouts/slideLayout105.xml" ContentType="application/vnd.openxmlformats-officedocument.presentationml.slideLayout+xml"/>
  <Override PartName="/ppt/theme/theme3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1.xml" ContentType="application/vnd.openxmlformats-officedocument.theme+xml"/>
  <Override PartName="/ppt/slideLayouts/slideLayout108.xml" ContentType="application/vnd.openxmlformats-officedocument.presentationml.slideLayout+xml"/>
  <Override PartName="/ppt/theme/theme3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33.xml" ContentType="application/vnd.openxmlformats-officedocument.theme+xml"/>
  <Override PartName="/ppt/slideLayouts/slideLayout120.xml" ContentType="application/vnd.openxmlformats-officedocument.presentationml.slideLayout+xml"/>
  <Override PartName="/ppt/theme/theme3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93" r:id="rId3"/>
    <p:sldMasterId id="2147483789" r:id="rId4"/>
    <p:sldMasterId id="2147483982" r:id="rId5"/>
    <p:sldMasterId id="2147483984" r:id="rId6"/>
    <p:sldMasterId id="2147484119" r:id="rId7"/>
    <p:sldMasterId id="2147484903" r:id="rId8"/>
    <p:sldMasterId id="2147485223" r:id="rId9"/>
    <p:sldMasterId id="2147485227" r:id="rId10"/>
    <p:sldMasterId id="2147485399" r:id="rId11"/>
    <p:sldMasterId id="2147485583" r:id="rId12"/>
    <p:sldMasterId id="2147485585" r:id="rId13"/>
    <p:sldMasterId id="2147485597" r:id="rId14"/>
    <p:sldMasterId id="2147485609" r:id="rId15"/>
    <p:sldMasterId id="2147485628" r:id="rId16"/>
    <p:sldMasterId id="2147485630" r:id="rId17"/>
    <p:sldMasterId id="2147485634" r:id="rId18"/>
    <p:sldMasterId id="2147485642" r:id="rId19"/>
    <p:sldMasterId id="2147485645" r:id="rId20"/>
    <p:sldMasterId id="2147485647" r:id="rId21"/>
    <p:sldMasterId id="2147485649" r:id="rId22"/>
    <p:sldMasterId id="2147485651" r:id="rId23"/>
    <p:sldMasterId id="2147485663" r:id="rId24"/>
    <p:sldMasterId id="2147485665" r:id="rId25"/>
    <p:sldMasterId id="2147485677" r:id="rId26"/>
    <p:sldMasterId id="2147485679" r:id="rId27"/>
    <p:sldMasterId id="2147485681" r:id="rId28"/>
    <p:sldMasterId id="2147485686" r:id="rId29"/>
    <p:sldMasterId id="2147485698" r:id="rId30"/>
    <p:sldMasterId id="2147485700" r:id="rId31"/>
    <p:sldMasterId id="2147485703" r:id="rId32"/>
    <p:sldMasterId id="2147485706" r:id="rId33"/>
    <p:sldMasterId id="2147485718" r:id="rId34"/>
    <p:sldMasterId id="2147485720" r:id="rId35"/>
  </p:sldMasterIdLst>
  <p:notesMasterIdLst>
    <p:notesMasterId r:id="rId108"/>
  </p:notesMasterIdLst>
  <p:handoutMasterIdLst>
    <p:handoutMasterId r:id="rId109"/>
  </p:handoutMasterIdLst>
  <p:sldIdLst>
    <p:sldId id="1129" r:id="rId36"/>
    <p:sldId id="869" r:id="rId37"/>
    <p:sldId id="1217" r:id="rId38"/>
    <p:sldId id="1179" r:id="rId39"/>
    <p:sldId id="1177" r:id="rId40"/>
    <p:sldId id="1176" r:id="rId41"/>
    <p:sldId id="1178" r:id="rId42"/>
    <p:sldId id="1206" r:id="rId43"/>
    <p:sldId id="1218" r:id="rId44"/>
    <p:sldId id="1174" r:id="rId45"/>
    <p:sldId id="1181" r:id="rId46"/>
    <p:sldId id="1215" r:id="rId47"/>
    <p:sldId id="1183" r:id="rId48"/>
    <p:sldId id="755" r:id="rId49"/>
    <p:sldId id="1143" r:id="rId50"/>
    <p:sldId id="1184" r:id="rId51"/>
    <p:sldId id="1026" r:id="rId52"/>
    <p:sldId id="1027" r:id="rId53"/>
    <p:sldId id="1116" r:id="rId54"/>
    <p:sldId id="1107" r:id="rId55"/>
    <p:sldId id="1117" r:id="rId56"/>
    <p:sldId id="1033" r:id="rId57"/>
    <p:sldId id="1214" r:id="rId58"/>
    <p:sldId id="1182" r:id="rId59"/>
    <p:sldId id="1185" r:id="rId60"/>
    <p:sldId id="1186" r:id="rId61"/>
    <p:sldId id="1163" r:id="rId62"/>
    <p:sldId id="1152" r:id="rId63"/>
    <p:sldId id="1187" r:id="rId64"/>
    <p:sldId id="1158" r:id="rId65"/>
    <p:sldId id="1219" r:id="rId66"/>
    <p:sldId id="1167" r:id="rId67"/>
    <p:sldId id="1044" r:id="rId68"/>
    <p:sldId id="1188" r:id="rId69"/>
    <p:sldId id="1190" r:id="rId70"/>
    <p:sldId id="1172" r:id="rId71"/>
    <p:sldId id="1164" r:id="rId72"/>
    <p:sldId id="991" r:id="rId73"/>
    <p:sldId id="988" r:id="rId74"/>
    <p:sldId id="1171" r:id="rId75"/>
    <p:sldId id="1191" r:id="rId76"/>
    <p:sldId id="1192" r:id="rId77"/>
    <p:sldId id="1147" r:id="rId78"/>
    <p:sldId id="925" r:id="rId79"/>
    <p:sldId id="1194" r:id="rId80"/>
    <p:sldId id="1195" r:id="rId81"/>
    <p:sldId id="1196" r:id="rId82"/>
    <p:sldId id="1198" r:id="rId83"/>
    <p:sldId id="1199" r:id="rId84"/>
    <p:sldId id="1200" r:id="rId85"/>
    <p:sldId id="1202" r:id="rId86"/>
    <p:sldId id="1110" r:id="rId87"/>
    <p:sldId id="1204" r:id="rId88"/>
    <p:sldId id="891" r:id="rId89"/>
    <p:sldId id="892" r:id="rId90"/>
    <p:sldId id="893" r:id="rId91"/>
    <p:sldId id="894" r:id="rId92"/>
    <p:sldId id="1123" r:id="rId93"/>
    <p:sldId id="1139" r:id="rId94"/>
    <p:sldId id="1205" r:id="rId95"/>
    <p:sldId id="1045" r:id="rId96"/>
    <p:sldId id="1207" r:id="rId97"/>
    <p:sldId id="1208" r:id="rId98"/>
    <p:sldId id="1009" r:id="rId99"/>
    <p:sldId id="900" r:id="rId100"/>
    <p:sldId id="1149" r:id="rId101"/>
    <p:sldId id="1142" r:id="rId102"/>
    <p:sldId id="1209" r:id="rId103"/>
    <p:sldId id="1216" r:id="rId104"/>
    <p:sldId id="1210" r:id="rId105"/>
    <p:sldId id="1211" r:id="rId106"/>
    <p:sldId id="1212" r:id="rId107"/>
  </p:sldIdLst>
  <p:sldSz cx="9144000" cy="6858000" type="screen4x3"/>
  <p:notesSz cx="6888163" cy="9623425"/>
  <p:defaultTextStyle>
    <a:defPPr>
      <a:defRPr lang="en-US"/>
    </a:defPPr>
    <a:lvl1pPr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A66DA"/>
    <a:srgbClr val="8A5BC3"/>
    <a:srgbClr val="C300C3"/>
    <a:srgbClr val="FFCF41"/>
    <a:srgbClr val="2B2060"/>
    <a:srgbClr val="212225"/>
    <a:srgbClr val="000000"/>
    <a:srgbClr val="362A7B"/>
    <a:srgbClr val="3F3286"/>
    <a:srgbClr val="291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5" d="100"/>
          <a:sy n="75" d="100"/>
        </p:scale>
        <p:origin x="-1256" y="-112"/>
      </p:cViewPr>
      <p:guideLst>
        <p:guide orient="horz"/>
        <p:guide pos="96"/>
      </p:guideLst>
    </p:cSldViewPr>
  </p:slideViewPr>
  <p:outlineViewPr>
    <p:cViewPr>
      <p:scale>
        <a:sx n="100" d="100"/>
        <a:sy n="100" d="100"/>
      </p:scale>
      <p:origin x="0" y="8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66.xml"/><Relationship Id="rId102" Type="http://schemas.openxmlformats.org/officeDocument/2006/relationships/slide" Target="slides/slide67.xml"/><Relationship Id="rId103" Type="http://schemas.openxmlformats.org/officeDocument/2006/relationships/slide" Target="slides/slide68.xml"/><Relationship Id="rId104" Type="http://schemas.openxmlformats.org/officeDocument/2006/relationships/slide" Target="slides/slide69.xml"/><Relationship Id="rId105" Type="http://schemas.openxmlformats.org/officeDocument/2006/relationships/slide" Target="slides/slide70.xml"/><Relationship Id="rId106" Type="http://schemas.openxmlformats.org/officeDocument/2006/relationships/slide" Target="slides/slide71.xml"/><Relationship Id="rId107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notesMaster" Target="notesMasters/notesMaster1.xml"/><Relationship Id="rId10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" Target="slides/slide1.xml"/><Relationship Id="rId37" Type="http://schemas.openxmlformats.org/officeDocument/2006/relationships/slide" Target="slides/slide2.xml"/><Relationship Id="rId38" Type="http://schemas.openxmlformats.org/officeDocument/2006/relationships/slide" Target="slides/slide3.xml"/><Relationship Id="rId39" Type="http://schemas.openxmlformats.org/officeDocument/2006/relationships/slide" Target="slides/slide4.xml"/><Relationship Id="rId50" Type="http://schemas.openxmlformats.org/officeDocument/2006/relationships/slide" Target="slides/slide15.xml"/><Relationship Id="rId51" Type="http://schemas.openxmlformats.org/officeDocument/2006/relationships/slide" Target="slides/slide16.xml"/><Relationship Id="rId52" Type="http://schemas.openxmlformats.org/officeDocument/2006/relationships/slide" Target="slides/slide17.xml"/><Relationship Id="rId53" Type="http://schemas.openxmlformats.org/officeDocument/2006/relationships/slide" Target="slides/slide18.xml"/><Relationship Id="rId54" Type="http://schemas.openxmlformats.org/officeDocument/2006/relationships/slide" Target="slides/slide19.xml"/><Relationship Id="rId55" Type="http://schemas.openxmlformats.org/officeDocument/2006/relationships/slide" Target="slides/slide20.xml"/><Relationship Id="rId56" Type="http://schemas.openxmlformats.org/officeDocument/2006/relationships/slide" Target="slides/slide21.xml"/><Relationship Id="rId57" Type="http://schemas.openxmlformats.org/officeDocument/2006/relationships/slide" Target="slides/slide22.xml"/><Relationship Id="rId58" Type="http://schemas.openxmlformats.org/officeDocument/2006/relationships/slide" Target="slides/slide23.xml"/><Relationship Id="rId59" Type="http://schemas.openxmlformats.org/officeDocument/2006/relationships/slide" Target="slides/slide24.xml"/><Relationship Id="rId70" Type="http://schemas.openxmlformats.org/officeDocument/2006/relationships/slide" Target="slides/slide35.xml"/><Relationship Id="rId71" Type="http://schemas.openxmlformats.org/officeDocument/2006/relationships/slide" Target="slides/slide36.xml"/><Relationship Id="rId72" Type="http://schemas.openxmlformats.org/officeDocument/2006/relationships/slide" Target="slides/slide37.xml"/><Relationship Id="rId73" Type="http://schemas.openxmlformats.org/officeDocument/2006/relationships/slide" Target="slides/slide38.xml"/><Relationship Id="rId74" Type="http://schemas.openxmlformats.org/officeDocument/2006/relationships/slide" Target="slides/slide39.xml"/><Relationship Id="rId75" Type="http://schemas.openxmlformats.org/officeDocument/2006/relationships/slide" Target="slides/slide40.xml"/><Relationship Id="rId76" Type="http://schemas.openxmlformats.org/officeDocument/2006/relationships/slide" Target="slides/slide41.xml"/><Relationship Id="rId77" Type="http://schemas.openxmlformats.org/officeDocument/2006/relationships/slide" Target="slides/slide42.xml"/><Relationship Id="rId78" Type="http://schemas.openxmlformats.org/officeDocument/2006/relationships/slide" Target="slides/slide43.xml"/><Relationship Id="rId79" Type="http://schemas.openxmlformats.org/officeDocument/2006/relationships/slide" Target="slides/slide44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55.xml"/><Relationship Id="rId91" Type="http://schemas.openxmlformats.org/officeDocument/2006/relationships/slide" Target="slides/slide56.xml"/><Relationship Id="rId92" Type="http://schemas.openxmlformats.org/officeDocument/2006/relationships/slide" Target="slides/slide57.xml"/><Relationship Id="rId93" Type="http://schemas.openxmlformats.org/officeDocument/2006/relationships/slide" Target="slides/slide58.xml"/><Relationship Id="rId94" Type="http://schemas.openxmlformats.org/officeDocument/2006/relationships/slide" Target="slides/slide59.xml"/><Relationship Id="rId95" Type="http://schemas.openxmlformats.org/officeDocument/2006/relationships/slide" Target="slides/slide60.xml"/><Relationship Id="rId96" Type="http://schemas.openxmlformats.org/officeDocument/2006/relationships/slide" Target="slides/slide61.xml"/><Relationship Id="rId97" Type="http://schemas.openxmlformats.org/officeDocument/2006/relationships/slide" Target="slides/slide62.xml"/><Relationship Id="rId98" Type="http://schemas.openxmlformats.org/officeDocument/2006/relationships/slide" Target="slides/slide63.xml"/><Relationship Id="rId99" Type="http://schemas.openxmlformats.org/officeDocument/2006/relationships/slide" Target="slides/slide64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5.xml"/><Relationship Id="rId41" Type="http://schemas.openxmlformats.org/officeDocument/2006/relationships/slide" Target="slides/slide6.xml"/><Relationship Id="rId42" Type="http://schemas.openxmlformats.org/officeDocument/2006/relationships/slide" Target="slides/slide7.xml"/><Relationship Id="rId43" Type="http://schemas.openxmlformats.org/officeDocument/2006/relationships/slide" Target="slides/slide8.xml"/><Relationship Id="rId44" Type="http://schemas.openxmlformats.org/officeDocument/2006/relationships/slide" Target="slides/slide9.xml"/><Relationship Id="rId45" Type="http://schemas.openxmlformats.org/officeDocument/2006/relationships/slide" Target="slides/slide10.xml"/><Relationship Id="rId46" Type="http://schemas.openxmlformats.org/officeDocument/2006/relationships/slide" Target="slides/slide11.xml"/><Relationship Id="rId47" Type="http://schemas.openxmlformats.org/officeDocument/2006/relationships/slide" Target="slides/slide12.xml"/><Relationship Id="rId48" Type="http://schemas.openxmlformats.org/officeDocument/2006/relationships/slide" Target="slides/slide13.xml"/><Relationship Id="rId49" Type="http://schemas.openxmlformats.org/officeDocument/2006/relationships/slide" Target="slides/slide14.xml"/><Relationship Id="rId60" Type="http://schemas.openxmlformats.org/officeDocument/2006/relationships/slide" Target="slides/slide25.xml"/><Relationship Id="rId61" Type="http://schemas.openxmlformats.org/officeDocument/2006/relationships/slide" Target="slides/slide26.xml"/><Relationship Id="rId62" Type="http://schemas.openxmlformats.org/officeDocument/2006/relationships/slide" Target="slides/slide27.xml"/><Relationship Id="rId63" Type="http://schemas.openxmlformats.org/officeDocument/2006/relationships/slide" Target="slides/slide28.xml"/><Relationship Id="rId64" Type="http://schemas.openxmlformats.org/officeDocument/2006/relationships/slide" Target="slides/slide29.xml"/><Relationship Id="rId65" Type="http://schemas.openxmlformats.org/officeDocument/2006/relationships/slide" Target="slides/slide30.xml"/><Relationship Id="rId66" Type="http://schemas.openxmlformats.org/officeDocument/2006/relationships/slide" Target="slides/slide31.xml"/><Relationship Id="rId67" Type="http://schemas.openxmlformats.org/officeDocument/2006/relationships/slide" Target="slides/slide32.xml"/><Relationship Id="rId68" Type="http://schemas.openxmlformats.org/officeDocument/2006/relationships/slide" Target="slides/slide33.xml"/><Relationship Id="rId69" Type="http://schemas.openxmlformats.org/officeDocument/2006/relationships/slide" Target="slides/slide34.xml"/><Relationship Id="rId100" Type="http://schemas.openxmlformats.org/officeDocument/2006/relationships/slide" Target="slides/slide65.xml"/><Relationship Id="rId80" Type="http://schemas.openxmlformats.org/officeDocument/2006/relationships/slide" Target="slides/slide45.xml"/><Relationship Id="rId81" Type="http://schemas.openxmlformats.org/officeDocument/2006/relationships/slide" Target="slides/slide46.xml"/><Relationship Id="rId82" Type="http://schemas.openxmlformats.org/officeDocument/2006/relationships/slide" Target="slides/slide47.xml"/><Relationship Id="rId83" Type="http://schemas.openxmlformats.org/officeDocument/2006/relationships/slide" Target="slides/slide48.xml"/><Relationship Id="rId84" Type="http://schemas.openxmlformats.org/officeDocument/2006/relationships/slide" Target="slides/slide49.xml"/><Relationship Id="rId85" Type="http://schemas.openxmlformats.org/officeDocument/2006/relationships/slide" Target="slides/slide50.xml"/><Relationship Id="rId86" Type="http://schemas.openxmlformats.org/officeDocument/2006/relationships/slide" Target="slides/slide51.xml"/><Relationship Id="rId87" Type="http://schemas.openxmlformats.org/officeDocument/2006/relationships/slide" Target="slides/slide52.xml"/><Relationship Id="rId88" Type="http://schemas.openxmlformats.org/officeDocument/2006/relationships/slide" Target="slides/slide53.xml"/><Relationship Id="rId89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/>
            </a:lvl1pPr>
          </a:lstStyle>
          <a:p>
            <a:fld id="{3DE4EC9A-275B-5C4F-B2D9-75177C7A9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47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AB652F16-66F9-5348-891E-10D77A7D2BF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41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6C955C-D0F4-2045-B374-6026DDCACF5B}" type="slidenum">
              <a:rPr lang="en-GB" sz="1200">
                <a:solidFill>
                  <a:srgbClr val="000000"/>
                </a:solidFill>
              </a:rPr>
              <a:pPr/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17153D-68FC-AA48-9151-D8A7F9EEFCD5}" type="slidenum">
              <a:rPr lang="en-GB" sz="1200">
                <a:solidFill>
                  <a:srgbClr val="000000"/>
                </a:solidFill>
              </a:rPr>
              <a:pPr/>
              <a:t>19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7013E7-3B36-4044-8DDF-1E7D23F6DE90}" type="slidenum">
              <a:rPr lang="en-GB" sz="1200">
                <a:solidFill>
                  <a:srgbClr val="000000"/>
                </a:solidFill>
              </a:rPr>
              <a:pPr/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485C52DD-DA67-EC47-810C-CF02CA5F5C8D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11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958124C9-706F-584B-9985-D7221BE7E8C9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24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14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682BD0-4B3B-A84A-9D18-E70E9BB9C7BA}" type="slidenum">
              <a:rPr lang="en-GB" sz="1200">
                <a:solidFill>
                  <a:srgbClr val="000000"/>
                </a:solidFill>
              </a:rPr>
              <a:pPr/>
              <a:t>25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9B5EDA-A0E1-3A41-B5BE-84980D4DB059}" type="slidenum">
              <a:rPr lang="en-GB" sz="1200">
                <a:solidFill>
                  <a:srgbClr val="000000"/>
                </a:solidFill>
              </a:rPr>
              <a:pPr/>
              <a:t>26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10B936-C036-794D-BF10-F49A4E012FC0}" type="slidenum">
              <a:rPr lang="en-GB" sz="1200">
                <a:solidFill>
                  <a:srgbClr val="000000"/>
                </a:solidFill>
              </a:rPr>
              <a:pPr/>
              <a:t>28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356E21-EAD1-3F43-8B65-03DC5320A706}" type="slidenum">
              <a:rPr lang="en-GB" sz="1200">
                <a:solidFill>
                  <a:srgbClr val="000000"/>
                </a:solidFill>
              </a:rPr>
              <a:pPr/>
              <a:t>34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1F1E56-C689-964A-8ABD-CDA9521151D4}" type="slidenum">
              <a:rPr lang="en-GB" sz="1200">
                <a:solidFill>
                  <a:srgbClr val="FF0000"/>
                </a:solidFill>
              </a:rPr>
              <a:pPr/>
              <a:t>35</a:t>
            </a:fld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2641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50D88E-ADF4-F748-A467-FE6BD1FB8736}" type="slidenum">
              <a:rPr lang="en-GB" sz="1200">
                <a:solidFill>
                  <a:srgbClr val="000000"/>
                </a:solidFill>
              </a:rPr>
              <a:pPr/>
              <a:t>36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BAA1F4-3B0B-A349-9AF4-46172A1795DA}" type="slidenum">
              <a:rPr lang="en-GB" sz="1200">
                <a:solidFill>
                  <a:srgbClr val="000000"/>
                </a:solidFill>
              </a:rPr>
              <a:pPr/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rgbClr val="000000"/>
              </a:buClr>
            </a:pPr>
            <a:fld id="{6BE078F0-1301-B24A-B0DE-C5324EE634E3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37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D2F883-2EC3-9F4B-9439-93B5D6DD565C}" type="slidenum">
              <a:rPr lang="en-GB" sz="1200">
                <a:solidFill>
                  <a:srgbClr val="000000"/>
                </a:solidFill>
              </a:rPr>
              <a:pPr/>
              <a:t>38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662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50D88E-ADF4-F748-A467-FE6BD1FB8736}" type="slidenum">
              <a:rPr lang="en-GB" sz="1200">
                <a:solidFill>
                  <a:srgbClr val="000000"/>
                </a:solidFill>
              </a:rPr>
              <a:pPr/>
              <a:t>39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D2F883-2EC3-9F4B-9439-93B5D6DD565C}" type="slidenum">
              <a:rPr lang="en-GB" sz="1200">
                <a:solidFill>
                  <a:srgbClr val="000000"/>
                </a:solidFill>
              </a:rPr>
              <a:pPr/>
              <a:t>40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662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2A9943-6470-3E40-990C-81D5E2CCBA07}" type="slidenum">
              <a:rPr lang="en-GB" sz="1200">
                <a:solidFill>
                  <a:srgbClr val="000000"/>
                </a:solidFill>
              </a:rPr>
              <a:pPr/>
              <a:t>41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83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6487DB-4702-1D46-8844-808A12677540}" type="slidenum">
              <a:rPr lang="en-GB" sz="1200">
                <a:solidFill>
                  <a:srgbClr val="000000"/>
                </a:solidFill>
              </a:rPr>
              <a:pPr/>
              <a:t>42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F7DD176B-76A2-9747-B99B-9EC2C94A0892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44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F4A943-2BCB-F44A-AE55-84E795542B3A}" type="slidenum">
              <a:rPr lang="en-GB" sz="1200">
                <a:solidFill>
                  <a:srgbClr val="000000"/>
                </a:solidFill>
              </a:rPr>
              <a:pPr/>
              <a:t>45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321B1D-01F8-A34F-9041-2F765A936E7B}" type="slidenum">
              <a:rPr lang="en-GB" sz="1200">
                <a:solidFill>
                  <a:srgbClr val="000000"/>
                </a:solidFill>
              </a:rPr>
              <a:pPr/>
              <a:t>46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7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 crystal ball</a:t>
            </a:r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8530AD-93C6-EC48-9BA6-334CB42932E1}" type="slidenum">
              <a:rPr lang="en-GB" sz="1200">
                <a:solidFill>
                  <a:srgbClr val="FF0000"/>
                </a:solidFill>
              </a:rPr>
              <a:pPr/>
              <a:t>47</a:t>
            </a:fld>
            <a:endParaRPr lang="en-GB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BAA1F4-3B0B-A349-9AF4-46172A1795DA}" type="slidenum">
              <a:rPr lang="en-GB" sz="1200">
                <a:solidFill>
                  <a:srgbClr val="000000"/>
                </a:solidFill>
              </a:rPr>
              <a:pPr/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AF7975-AB27-4344-BDC2-9F0556B6B118}" type="slidenum">
              <a:rPr lang="en-GB" sz="1200">
                <a:solidFill>
                  <a:srgbClr val="000000"/>
                </a:solidFill>
              </a:rPr>
              <a:pPr/>
              <a:t>48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04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185136-A662-A64B-9A7C-2FE9679B7600}" type="slidenum">
              <a:rPr lang="en-GB" sz="1200">
                <a:solidFill>
                  <a:srgbClr val="000000"/>
                </a:solidFill>
              </a:rPr>
              <a:pPr/>
              <a:t>49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12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46C8DC29-9655-FC49-B502-BF4ADC3B9D3E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50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10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71574650-5C11-A144-9531-89F548702BBF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52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02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CD104D6D-56D3-5D42-8244-1BF59C147655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53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17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2E8FA1-B09A-964E-B7DC-0FD0F5637BEE}" type="slidenum">
              <a:rPr lang="en-GB" sz="1200">
                <a:solidFill>
                  <a:srgbClr val="000000"/>
                </a:solidFill>
              </a:rPr>
              <a:pPr/>
              <a:t>54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12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881D74-66AE-4D46-BEAB-73119EF3BB7B}" type="slidenum">
              <a:rPr lang="en-GB" sz="1200">
                <a:solidFill>
                  <a:srgbClr val="000000"/>
                </a:solidFill>
              </a:rPr>
              <a:pPr/>
              <a:t>55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14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B2F2B2-7071-DD47-9D32-C0BBEC32038D}" type="slidenum">
              <a:rPr lang="en-GB" sz="1200">
                <a:solidFill>
                  <a:srgbClr val="000000"/>
                </a:solidFill>
              </a:rPr>
              <a:pPr/>
              <a:t>56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16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3996ED-8E12-484F-A0C0-BD71C2303D16}" type="slidenum">
              <a:rPr lang="en-GB" sz="1200">
                <a:solidFill>
                  <a:srgbClr val="000000"/>
                </a:solidFill>
              </a:rPr>
              <a:pPr/>
              <a:t>57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18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6BC2B8-F0E4-134F-A614-DE84408C9828}" type="slidenum">
              <a:rPr lang="en-GB" sz="1200">
                <a:solidFill>
                  <a:srgbClr val="000000"/>
                </a:solidFill>
              </a:rPr>
              <a:pPr/>
              <a:t>58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20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15BDAD-52CA-D645-9029-1D2F623C3F47}" type="slidenum">
              <a:rPr lang="en-GB" sz="1200">
                <a:solidFill>
                  <a:srgbClr val="000000"/>
                </a:solidFill>
              </a:rPr>
              <a:pPr/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6FDFFB-7DB6-044E-8D63-4618534CE347}" type="slidenum">
              <a:rPr lang="en-GB" sz="1200">
                <a:solidFill>
                  <a:srgbClr val="000000"/>
                </a:solidFill>
              </a:rPr>
              <a:pPr/>
              <a:t>62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0E7170-4485-E44F-993A-71445E491CBC}" type="slidenum">
              <a:rPr lang="en-GB" sz="1200">
                <a:solidFill>
                  <a:srgbClr val="000000"/>
                </a:solidFill>
              </a:rPr>
              <a:pPr/>
              <a:t>63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43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E0AFDF-D176-0041-BDF1-CFD4ED0592DB}" type="slidenum">
              <a:rPr lang="en-GB" sz="1200">
                <a:solidFill>
                  <a:srgbClr val="000000"/>
                </a:solidFill>
              </a:rPr>
              <a:pPr/>
              <a:t>65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33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841DA2-8BC4-E04F-B824-A319D3AD6D9C}" type="slidenum">
              <a:rPr lang="en-GB" sz="1200">
                <a:solidFill>
                  <a:srgbClr val="000000"/>
                </a:solidFill>
              </a:rPr>
              <a:pPr/>
              <a:t>68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54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39465A64-BE17-8647-B39F-236029608274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71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45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B4CEA8-ECE1-C345-84A3-0F959F0031DC}" type="slidenum">
              <a:rPr lang="en-GB" sz="1200">
                <a:solidFill>
                  <a:srgbClr val="000000"/>
                </a:solidFill>
              </a:rPr>
              <a:pPr/>
              <a:t>72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706497-C109-0F43-8430-C66AD62E9633}" type="slidenum">
              <a:rPr lang="en-GB" sz="1200">
                <a:solidFill>
                  <a:srgbClr val="000000"/>
                </a:solidFill>
              </a:rPr>
              <a:pPr/>
              <a:t>13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31DE60-E31B-4D4A-B8A2-3D1810BEC814}" type="slidenum">
              <a:rPr lang="en-GB" sz="1200">
                <a:solidFill>
                  <a:srgbClr val="FF0000"/>
                </a:solidFill>
              </a:rPr>
              <a:pPr/>
              <a:t>14</a:t>
            </a:fld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7106CD-AFD3-C144-A6A0-E06B54F88B19}" type="slidenum">
              <a:rPr lang="en-GB" sz="1200">
                <a:solidFill>
                  <a:srgbClr val="000000"/>
                </a:solidFill>
              </a:rPr>
              <a:pPr/>
              <a:t>16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9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26D9B9-3FC4-A445-A41C-CD4609020A2A}" type="slidenum">
              <a:rPr lang="en-GB" sz="1200">
                <a:solidFill>
                  <a:srgbClr val="000000"/>
                </a:solidFill>
              </a:rPr>
              <a:pPr/>
              <a:t>17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6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E41E22-ACF6-A846-9616-EFA6DBDB9603}" type="slidenum">
              <a:rPr lang="en-GB" sz="1200">
                <a:solidFill>
                  <a:srgbClr val="000000"/>
                </a:solidFill>
              </a:rPr>
              <a:pPr/>
              <a:t>18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8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5709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5085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49353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09734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0586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867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277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85675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33138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88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36842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8642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630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717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04896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482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170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4326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8114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633499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01486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0663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0682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380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15660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4671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372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94299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3645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7751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9080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5147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460643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00405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717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2030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54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37169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4942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5171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9119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6211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08002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3398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55279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9273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79850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9388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19580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999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42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96348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7952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6001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88420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2093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9768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26189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3984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3726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9981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84EE139-3CA0-CA4D-B227-F77FDE861972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B1AB2EF-3268-7C4F-BDAC-B4D1E934B94E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0432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C48AAF4-8B32-3C40-BAF9-75DB70309A95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36266D9D-D7BF-B847-8D08-E2B974A92044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8148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2765459-915F-2F4E-A4F5-6E097DB02BFA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DABC03F3-F85B-FC45-90F9-9E7DD86292CB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669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69C5DB7-F7A6-9944-A20A-351EB27E945B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FDE90B3-2E7E-CA45-AE8B-F8FC4516FC3A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2621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201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A7F6928-E95C-FD45-8210-A4C6A8D50A7D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A1FE89F-DBA6-1640-9E51-888FF097F4DD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6240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F95BBC9-59FE-8E46-A191-9BE3D91D047D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77AFB35-0967-564F-8399-0428A66112C7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4419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3E9FD4-36C3-AB41-9E9E-80E6EF6FDF4C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6F10C7F-DF25-E741-9316-16F33227C4D6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6161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8A782689-06D4-0646-86F0-6C70A8ECD4D4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C0541EB-8086-2D4F-A672-07D6E891D0E1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821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8729FA8-489E-624D-AD86-C64DE635E12C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880EAFF-ADB0-BA49-BE36-97FA22603F29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697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28BE4A04-631A-D640-917B-7EE0A288201A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DDC218E-6C60-D74B-986C-7F289C670FB3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569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D0C8098-B08E-014D-AA73-68D652069F41}" type="datetime1">
              <a:rPr lang="en-GB"/>
              <a:pPr>
                <a:buClr>
                  <a:prstClr val="white"/>
                </a:buClr>
                <a:defRPr/>
              </a:pPr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DB953E-8729-A145-B8BF-2CC8B0C16D6C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0441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5880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4628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299914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628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2485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0319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7039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8885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6613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38783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710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6960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1261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03278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0005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3857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5723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7700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135B2CD-BD98-6F4A-A6B7-FFBD0C92CDA6}" type="slidenum">
              <a:rPr lang="en-GB" smtClean="0"/>
              <a:pPr/>
              <a:t>‹#›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999221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152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1883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04460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3890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4274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3328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0572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794503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8886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3067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590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86928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51861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30501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5049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6354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7936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20033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1022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569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13270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3072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0562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1131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91744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39206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8029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3394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88061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145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30824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81153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03562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990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5164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02473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5837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8114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67136"/>
      </p:ext>
    </p:extLst>
  </p:cSld>
  <p:clrMapOvr>
    <a:masterClrMapping/>
  </p:clrMapOvr>
  <p:transition xmlns:p14="http://schemas.microsoft.com/office/powerpoint/2010/main">
    <p:zo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0.xml"/><Relationship Id="rId3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1.xml"/><Relationship Id="rId3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12.xml"/><Relationship Id="rId3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1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theme" Target="../theme/theme16.xml"/><Relationship Id="rId3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theme" Target="../theme/theme17.xml"/><Relationship Id="rId3" Type="http://schemas.openxmlformats.org/officeDocument/2006/relationships/image" Target="../media/image1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theme" Target="../theme/theme18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theme" Target="../theme/theme19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theme" Target="../theme/theme20.xml"/><Relationship Id="rId3" Type="http://schemas.openxmlformats.org/officeDocument/2006/relationships/image" Target="../media/image1.jpeg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theme" Target="../theme/theme21.xml"/><Relationship Id="rId3" Type="http://schemas.openxmlformats.org/officeDocument/2006/relationships/image" Target="../media/image1.jpeg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theme" Target="../theme/theme22.xml"/><Relationship Id="rId3" Type="http://schemas.openxmlformats.org/officeDocument/2006/relationships/image" Target="../media/image1.jpeg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2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theme" Target="../theme/theme24.xml"/><Relationship Id="rId3" Type="http://schemas.openxmlformats.org/officeDocument/2006/relationships/image" Target="../media/image1.jpeg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2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theme" Target="../theme/theme26.xml"/><Relationship Id="rId3" Type="http://schemas.openxmlformats.org/officeDocument/2006/relationships/image" Target="../media/image1.jpeg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theme" Target="../theme/theme27.xml"/><Relationship Id="rId3" Type="http://schemas.openxmlformats.org/officeDocument/2006/relationships/image" Target="../media/image1.jpeg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theme" Target="../theme/theme28.xml"/><Relationship Id="rId3" Type="http://schemas.openxmlformats.org/officeDocument/2006/relationships/image" Target="../media/image1.jpeg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2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theme" Target="../theme/theme30.xml"/><Relationship Id="rId3" Type="http://schemas.openxmlformats.org/officeDocument/2006/relationships/image" Target="../media/image1.jpeg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theme" Target="../theme/theme3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theme" Target="../theme/theme32.xml"/><Relationship Id="rId3" Type="http://schemas.openxmlformats.org/officeDocument/2006/relationships/image" Target="../media/image1.jpeg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theme" Target="../theme/theme3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theme" Target="../theme/theme34.xml"/><Relationship Id="rId3" Type="http://schemas.openxmlformats.org/officeDocument/2006/relationships/image" Target="../media/image1.jpeg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1.xml"/><Relationship Id="rId12" Type="http://schemas.openxmlformats.org/officeDocument/2006/relationships/theme" Target="../theme/theme3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5.xml"/><Relationship Id="rId3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6.xml"/><Relationship Id="rId3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7.xml"/><Relationship Id="rId3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8.xml"/><Relationship Id="rId3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9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chemeClr val="tx2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4" r:id="rId1"/>
    <p:sldLayoutId id="2147485525" r:id="rId2"/>
    <p:sldLayoutId id="2147485526" r:id="rId3"/>
    <p:sldLayoutId id="2147485527" r:id="rId4"/>
    <p:sldLayoutId id="2147485528" r:id="rId5"/>
    <p:sldLayoutId id="2147485529" r:id="rId6"/>
    <p:sldLayoutId id="2147485530" r:id="rId7"/>
    <p:sldLayoutId id="2147485531" r:id="rId8"/>
    <p:sldLayoutId id="2147485532" r:id="rId9"/>
    <p:sldLayoutId id="2147485533" r:id="rId10"/>
    <p:sldLayoutId id="2147485534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96260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1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7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035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9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638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639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ClrTx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ClrTx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ClrTx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638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6389" name="Picture 87" descr="C:\My Documents\My Pictures\icc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99"/>
          <p:cNvGrpSpPr>
            <a:grpSpLocks/>
          </p:cNvGrpSpPr>
          <p:nvPr userDrawn="1"/>
        </p:nvGrpSpPr>
        <p:grpSpPr bwMode="auto">
          <a:xfrm>
            <a:off x="6069013" y="6496050"/>
            <a:ext cx="2973387" cy="247650"/>
            <a:chOff x="3823" y="4092"/>
            <a:chExt cx="1873" cy="156"/>
          </a:xfrm>
        </p:grpSpPr>
        <p:sp>
          <p:nvSpPr>
            <p:cNvPr id="16391" name="AutoShape 91"/>
            <p:cNvSpPr>
              <a:spLocks noChangeArrowheads="1"/>
            </p:cNvSpPr>
            <p:nvPr userDrawn="1"/>
          </p:nvSpPr>
          <p:spPr bwMode="auto">
            <a:xfrm>
              <a:off x="3823" y="4108"/>
              <a:ext cx="1855" cy="12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ClrTx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2" name="Rectangle 94"/>
            <p:cNvSpPr>
              <a:spLocks noChangeArrowheads="1"/>
            </p:cNvSpPr>
            <p:nvPr userDrawn="1"/>
          </p:nvSpPr>
          <p:spPr bwMode="auto">
            <a:xfrm>
              <a:off x="3823" y="4092"/>
              <a:ext cx="1873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92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84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71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86" r:id="rId1"/>
    <p:sldLayoutId id="2147485587" r:id="rId2"/>
    <p:sldLayoutId id="2147485588" r:id="rId3"/>
    <p:sldLayoutId id="2147485589" r:id="rId4"/>
    <p:sldLayoutId id="2147485590" r:id="rId5"/>
    <p:sldLayoutId id="2147485591" r:id="rId6"/>
    <p:sldLayoutId id="2147485592" r:id="rId7"/>
    <p:sldLayoutId id="2147485593" r:id="rId8"/>
    <p:sldLayoutId id="2147485594" r:id="rId9"/>
    <p:sldLayoutId id="2147485595" r:id="rId10"/>
    <p:sldLayoutId id="2147485596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7D349640-9ABA-594B-99A1-5D1966640DC2}" type="datetime1">
              <a:rPr lang="en-GB"/>
              <a:pPr>
                <a:lnSpc>
                  <a:spcPct val="100000"/>
                </a:lnSpc>
                <a:defRPr/>
              </a:pPr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3FD5CBBB-B9CA-DF4B-8742-91CC16D42C55}" type="slidenum">
              <a:rPr lang="en-US"/>
              <a:pPr>
                <a:lnSpc>
                  <a:spcPct val="100000"/>
                </a:lnSpc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8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598" r:id="rId1"/>
    <p:sldLayoutId id="2147485599" r:id="rId2"/>
    <p:sldLayoutId id="2147485600" r:id="rId3"/>
    <p:sldLayoutId id="2147485601" r:id="rId4"/>
    <p:sldLayoutId id="2147485602" r:id="rId5"/>
    <p:sldLayoutId id="2147485603" r:id="rId6"/>
    <p:sldLayoutId id="2147485604" r:id="rId7"/>
    <p:sldLayoutId id="2147485605" r:id="rId8"/>
    <p:sldLayoutId id="2147485606" r:id="rId9"/>
    <p:sldLayoutId id="2147485607" r:id="rId10"/>
    <p:sldLayoutId id="2147485608" r:id="rId11"/>
  </p:sldLayoutIdLst>
  <p:transition xmlns:p14="http://schemas.microsoft.com/office/powerpoint/2010/main"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87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0" r:id="rId1"/>
    <p:sldLayoutId id="2147485611" r:id="rId2"/>
    <p:sldLayoutId id="2147485612" r:id="rId3"/>
    <p:sldLayoutId id="2147485613" r:id="rId4"/>
    <p:sldLayoutId id="2147485614" r:id="rId5"/>
    <p:sldLayoutId id="2147485615" r:id="rId6"/>
    <p:sldLayoutId id="2147485616" r:id="rId7"/>
    <p:sldLayoutId id="2147485617" r:id="rId8"/>
    <p:sldLayoutId id="2147485618" r:id="rId9"/>
    <p:sldLayoutId id="2147485619" r:id="rId10"/>
    <p:sldLayoutId id="2147485620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30723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30725" name="Picture 87" descr="icc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6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18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9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5183" y="3030558"/>
            <a:ext cx="193675" cy="8080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558" tIns="47776" rIns="95558" bIns="4777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4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  <a:cs typeface="Arial" charset="0"/>
            </a:endParaRPr>
          </a:p>
        </p:txBody>
      </p:sp>
      <p:pic>
        <p:nvPicPr>
          <p:cNvPr id="24580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Group 90"/>
          <p:cNvGrpSpPr>
            <a:grpSpLocks/>
          </p:cNvGrpSpPr>
          <p:nvPr userDrawn="1"/>
        </p:nvGrpSpPr>
        <p:grpSpPr bwMode="auto">
          <a:xfrm>
            <a:off x="592933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dirty="0">
                  <a:solidFill>
                    <a:srgbClr val="000066"/>
                  </a:solidFill>
                  <a:latin typeface="Verdana" charset="0"/>
                  <a:cs typeface="Arial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dirty="0">
                  <a:solidFill>
                    <a:srgbClr val="000066"/>
                  </a:solidFill>
                  <a:latin typeface="Verdana" charset="0"/>
                  <a:cs typeface="Arial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dirty="0">
                  <a:solidFill>
                    <a:srgbClr val="000066"/>
                  </a:solidFill>
                  <a:latin typeface="Verdana" charset="0"/>
                  <a:cs typeface="Arial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39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1" r:id="rId1"/>
  </p:sldLayoutIdLst>
  <p:transition xmlns:p14="http://schemas.microsoft.com/office/powerpoint/2010/main">
    <p:zoom/>
  </p:transition>
  <p:txStyles>
    <p:titleStyle>
      <a:lvl1pPr algn="ctr" defTabSz="953696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3696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3696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3696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3696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6062" algn="ctr" defTabSz="95488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2127" algn="ctr" defTabSz="95488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68193" algn="ctr" defTabSz="95488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4255" algn="ctr" defTabSz="95488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6448" indent="-356448" algn="l" defTabSz="953696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4681" indent="-296249" algn="l" defTabSz="953696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2915" indent="-237635" algn="l" defTabSz="953696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1344" indent="-237635" algn="l" defTabSz="953696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49775" indent="-237635" algn="l" defTabSz="953696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06531" indent="-239121" algn="l" defTabSz="95488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2598" indent="-239121" algn="l" defTabSz="95488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18659" indent="-239121" algn="l" defTabSz="95488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74722" indent="-239121" algn="l" defTabSz="95488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0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62" algn="l" defTabSz="4560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27" algn="l" defTabSz="4560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193" algn="l" defTabSz="4560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55" algn="l" defTabSz="4560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21" algn="l" defTabSz="4560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382" algn="l" defTabSz="4560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440" algn="l" defTabSz="4560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509" algn="l" defTabSz="4560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3316" name="Picture 87" descr="icc5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80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5" r:id="rId1"/>
    <p:sldLayoutId id="2147485636" r:id="rId2"/>
    <p:sldLayoutId id="2147485637" r:id="rId3"/>
    <p:sldLayoutId id="2147485638" r:id="rId4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4096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0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4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331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5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5163" y="3030538"/>
            <a:ext cx="193675" cy="8080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53" tIns="47876" rIns="95753" bIns="4787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58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963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dirty="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0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6" r:id="rId1"/>
  </p:sldLayoutIdLst>
  <p:transition xmlns:p14="http://schemas.microsoft.com/office/powerpoint/2010/main"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011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021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032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041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1941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8952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5963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2973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40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0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6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8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144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2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0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149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2" r:id="rId1"/>
    <p:sldLayoutId id="2147485653" r:id="rId2"/>
    <p:sldLayoutId id="2147485654" r:id="rId3"/>
    <p:sldLayoutId id="2147485655" r:id="rId4"/>
    <p:sldLayoutId id="2147485656" r:id="rId5"/>
    <p:sldLayoutId id="2147485657" r:id="rId6"/>
    <p:sldLayoutId id="2147485658" r:id="rId7"/>
    <p:sldLayoutId id="2147485659" r:id="rId8"/>
    <p:sldLayoutId id="2147485660" r:id="rId9"/>
    <p:sldLayoutId id="2147485661" r:id="rId10"/>
    <p:sldLayoutId id="2147485662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7987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87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330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4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08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88068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38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8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94212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0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8192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43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7" r:id="rId1"/>
    <p:sldLayoutId id="2147485688" r:id="rId2"/>
    <p:sldLayoutId id="2147485689" r:id="rId3"/>
    <p:sldLayoutId id="2147485690" r:id="rId4"/>
    <p:sldLayoutId id="2147485691" r:id="rId5"/>
    <p:sldLayoutId id="2147485692" r:id="rId6"/>
    <p:sldLayoutId id="2147485693" r:id="rId7"/>
    <p:sldLayoutId id="2147485694" r:id="rId8"/>
    <p:sldLayoutId id="2147485695" r:id="rId9"/>
    <p:sldLayoutId id="2147485696" r:id="rId10"/>
    <p:sldLayoutId id="2147485697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2532" name="Picture 87" descr="icc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0" r:id="rId1"/>
    <p:sldLayoutId id="2147485541" r:id="rId2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5540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1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61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99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56324" name="Picture 87" descr="icc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47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1" r:id="rId1"/>
    <p:sldLayoutId id="2147485702" r:id="rId2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96260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1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08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4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38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7" r:id="rId1"/>
    <p:sldLayoutId id="2147485708" r:id="rId2"/>
    <p:sldLayoutId id="2147485709" r:id="rId3"/>
    <p:sldLayoutId id="2147485710" r:id="rId4"/>
    <p:sldLayoutId id="2147485711" r:id="rId5"/>
    <p:sldLayoutId id="2147485712" r:id="rId6"/>
    <p:sldLayoutId id="2147485713" r:id="rId7"/>
    <p:sldLayoutId id="2147485714" r:id="rId8"/>
    <p:sldLayoutId id="2147485715" r:id="rId9"/>
    <p:sldLayoutId id="2147485716" r:id="rId10"/>
    <p:sldLayoutId id="2147485717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9011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58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9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401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21" r:id="rId1"/>
    <p:sldLayoutId id="2147485722" r:id="rId2"/>
    <p:sldLayoutId id="2147485723" r:id="rId3"/>
    <p:sldLayoutId id="2147485724" r:id="rId4"/>
    <p:sldLayoutId id="2147485725" r:id="rId5"/>
    <p:sldLayoutId id="2147485726" r:id="rId6"/>
    <p:sldLayoutId id="2147485727" r:id="rId7"/>
    <p:sldLayoutId id="2147485728" r:id="rId8"/>
    <p:sldLayoutId id="2147485729" r:id="rId9"/>
    <p:sldLayoutId id="2147485730" r:id="rId10"/>
    <p:sldLayoutId id="2147485731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grpSp>
        <p:nvGrpSpPr>
          <p:cNvPr id="34819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/>
              <a:ahLst/>
              <a:cxnLst>
                <a:cxn ang="0">
                  <a:pos x="478" y="0"/>
                </a:cxn>
                <a:cxn ang="0">
                  <a:pos x="478" y="5"/>
                </a:cxn>
                <a:cxn ang="0">
                  <a:pos x="478" y="23"/>
                </a:cxn>
                <a:cxn ang="0">
                  <a:pos x="478" y="40"/>
                </a:cxn>
                <a:cxn ang="0">
                  <a:pos x="477" y="70"/>
                </a:cxn>
                <a:cxn ang="0">
                  <a:pos x="474" y="106"/>
                </a:cxn>
                <a:cxn ang="0">
                  <a:pos x="465" y="168"/>
                </a:cxn>
                <a:cxn ang="0">
                  <a:pos x="459" y="213"/>
                </a:cxn>
                <a:cxn ang="0">
                  <a:pos x="452" y="245"/>
                </a:cxn>
                <a:cxn ang="0">
                  <a:pos x="439" y="287"/>
                </a:cxn>
                <a:cxn ang="0">
                  <a:pos x="403" y="382"/>
                </a:cxn>
                <a:cxn ang="0">
                  <a:pos x="354" y="476"/>
                </a:cxn>
                <a:cxn ang="0">
                  <a:pos x="321" y="525"/>
                </a:cxn>
                <a:cxn ang="0">
                  <a:pos x="287" y="568"/>
                </a:cxn>
                <a:cxn ang="0">
                  <a:pos x="257" y="603"/>
                </a:cxn>
                <a:cxn ang="0">
                  <a:pos x="247" y="614"/>
                </a:cxn>
                <a:cxn ang="0">
                  <a:pos x="246" y="614"/>
                </a:cxn>
                <a:cxn ang="0">
                  <a:pos x="236" y="604"/>
                </a:cxn>
                <a:cxn ang="0">
                  <a:pos x="216" y="586"/>
                </a:cxn>
                <a:cxn ang="0">
                  <a:pos x="206" y="577"/>
                </a:cxn>
                <a:cxn ang="0">
                  <a:pos x="195" y="565"/>
                </a:cxn>
                <a:cxn ang="0">
                  <a:pos x="180" y="547"/>
                </a:cxn>
                <a:cxn ang="0">
                  <a:pos x="159" y="514"/>
                </a:cxn>
                <a:cxn ang="0">
                  <a:pos x="144" y="491"/>
                </a:cxn>
                <a:cxn ang="0">
                  <a:pos x="129" y="466"/>
                </a:cxn>
                <a:cxn ang="0">
                  <a:pos x="105" y="431"/>
                </a:cxn>
                <a:cxn ang="0">
                  <a:pos x="80" y="399"/>
                </a:cxn>
                <a:cxn ang="0">
                  <a:pos x="64" y="366"/>
                </a:cxn>
                <a:cxn ang="0">
                  <a:pos x="54" y="337"/>
                </a:cxn>
                <a:cxn ang="0">
                  <a:pos x="42" y="303"/>
                </a:cxn>
                <a:cxn ang="0">
                  <a:pos x="32" y="274"/>
                </a:cxn>
                <a:cxn ang="0">
                  <a:pos x="23" y="238"/>
                </a:cxn>
                <a:cxn ang="0">
                  <a:pos x="14" y="200"/>
                </a:cxn>
                <a:cxn ang="0">
                  <a:pos x="8" y="164"/>
                </a:cxn>
                <a:cxn ang="0">
                  <a:pos x="1" y="119"/>
                </a:cxn>
                <a:cxn ang="0">
                  <a:pos x="0" y="72"/>
                </a:cxn>
                <a:cxn ang="0">
                  <a:pos x="0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/>
              <a:ahLst/>
              <a:cxnLst>
                <a:cxn ang="0">
                  <a:pos x="480" y="6"/>
                </a:cxn>
                <a:cxn ang="0">
                  <a:pos x="478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78" y="8"/>
                </a:cxn>
                <a:cxn ang="0">
                  <a:pos x="480" y="6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5" y="23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5" y="23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/>
              <a:ahLst/>
              <a:cxnLst>
                <a:cxn ang="0">
                  <a:pos x="5" y="126"/>
                </a:cxn>
                <a:cxn ang="0">
                  <a:pos x="5" y="126"/>
                </a:cxn>
                <a:cxn ang="0">
                  <a:pos x="12" y="86"/>
                </a:cxn>
                <a:cxn ang="0">
                  <a:pos x="13" y="48"/>
                </a:cxn>
                <a:cxn ang="0">
                  <a:pos x="15" y="18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10" y="18"/>
                </a:cxn>
                <a:cxn ang="0">
                  <a:pos x="9" y="48"/>
                </a:cxn>
                <a:cxn ang="0">
                  <a:pos x="5" y="84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5" y="126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/>
              <a:ahLst/>
              <a:cxnLst>
                <a:cxn ang="0">
                  <a:pos x="6" y="139"/>
                </a:cxn>
                <a:cxn ang="0">
                  <a:pos x="6" y="139"/>
                </a:cxn>
                <a:cxn ang="0">
                  <a:pos x="18" y="99"/>
                </a:cxn>
                <a:cxn ang="0">
                  <a:pos x="24" y="67"/>
                </a:cxn>
                <a:cxn ang="0">
                  <a:pos x="29" y="36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4" y="34"/>
                </a:cxn>
                <a:cxn ang="0">
                  <a:pos x="19" y="65"/>
                </a:cxn>
                <a:cxn ang="0">
                  <a:pos x="13" y="97"/>
                </a:cxn>
                <a:cxn ang="0">
                  <a:pos x="0" y="139"/>
                </a:cxn>
                <a:cxn ang="0">
                  <a:pos x="0" y="139"/>
                </a:cxn>
                <a:cxn ang="0">
                  <a:pos x="6" y="139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/>
              <a:ahLst/>
              <a:cxnLst>
                <a:cxn ang="0">
                  <a:pos x="5" y="189"/>
                </a:cxn>
                <a:cxn ang="0">
                  <a:pos x="5" y="189"/>
                </a:cxn>
                <a:cxn ang="0">
                  <a:pos x="18" y="168"/>
                </a:cxn>
                <a:cxn ang="0">
                  <a:pos x="30" y="144"/>
                </a:cxn>
                <a:cxn ang="0">
                  <a:pos x="43" y="119"/>
                </a:cxn>
                <a:cxn ang="0">
                  <a:pos x="54" y="97"/>
                </a:cxn>
                <a:cxn ang="0">
                  <a:pos x="64" y="74"/>
                </a:cxn>
                <a:cxn ang="0">
                  <a:pos x="72" y="50"/>
                </a:cxn>
                <a:cxn ang="0">
                  <a:pos x="82" y="27"/>
                </a:cxn>
                <a:cxn ang="0">
                  <a:pos x="90" y="0"/>
                </a:cxn>
                <a:cxn ang="0">
                  <a:pos x="84" y="0"/>
                </a:cxn>
                <a:cxn ang="0">
                  <a:pos x="77" y="23"/>
                </a:cxn>
                <a:cxn ang="0">
                  <a:pos x="67" y="49"/>
                </a:cxn>
                <a:cxn ang="0">
                  <a:pos x="58" y="70"/>
                </a:cxn>
                <a:cxn ang="0">
                  <a:pos x="48" y="94"/>
                </a:cxn>
                <a:cxn ang="0">
                  <a:pos x="38" y="119"/>
                </a:cxn>
                <a:cxn ang="0">
                  <a:pos x="26" y="141"/>
                </a:cxn>
                <a:cxn ang="0">
                  <a:pos x="13" y="164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5" y="189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3" y="140"/>
                </a:cxn>
                <a:cxn ang="0">
                  <a:pos x="16" y="129"/>
                </a:cxn>
                <a:cxn ang="0">
                  <a:pos x="44" y="95"/>
                </a:cxn>
                <a:cxn ang="0">
                  <a:pos x="62" y="74"/>
                </a:cxn>
                <a:cxn ang="0">
                  <a:pos x="80" y="50"/>
                </a:cxn>
                <a:cxn ang="0">
                  <a:pos x="97" y="27"/>
                </a:cxn>
                <a:cxn ang="0">
                  <a:pos x="113" y="1"/>
                </a:cxn>
                <a:cxn ang="0">
                  <a:pos x="108" y="0"/>
                </a:cxn>
                <a:cxn ang="0">
                  <a:pos x="92" y="21"/>
                </a:cxn>
                <a:cxn ang="0">
                  <a:pos x="75" y="46"/>
                </a:cxn>
                <a:cxn ang="0">
                  <a:pos x="57" y="70"/>
                </a:cxn>
                <a:cxn ang="0">
                  <a:pos x="39" y="90"/>
                </a:cxn>
                <a:cxn ang="0">
                  <a:pos x="13" y="124"/>
                </a:cxn>
                <a:cxn ang="0">
                  <a:pos x="0" y="137"/>
                </a:cxn>
                <a:cxn ang="0">
                  <a:pos x="3" y="137"/>
                </a:cxn>
                <a:cxn ang="0">
                  <a:pos x="2" y="142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5" y="29"/>
                </a:cxn>
                <a:cxn ang="0">
                  <a:pos x="43" y="43"/>
                </a:cxn>
                <a:cxn ang="0">
                  <a:pos x="44" y="38"/>
                </a:cxn>
                <a:cxn ang="0">
                  <a:pos x="28" y="2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27"/>
                </a:cxn>
                <a:cxn ang="0">
                  <a:pos x="27" y="45"/>
                </a:cxn>
                <a:cxn ang="0">
                  <a:pos x="35" y="61"/>
                </a:cxn>
                <a:cxn ang="0">
                  <a:pos x="45" y="70"/>
                </a:cxn>
                <a:cxn ang="0">
                  <a:pos x="54" y="83"/>
                </a:cxn>
                <a:cxn ang="0">
                  <a:pos x="61" y="90"/>
                </a:cxn>
                <a:cxn ang="0">
                  <a:pos x="66" y="85"/>
                </a:cxn>
                <a:cxn ang="0">
                  <a:pos x="59" y="78"/>
                </a:cxn>
                <a:cxn ang="0">
                  <a:pos x="48" y="65"/>
                </a:cxn>
                <a:cxn ang="0">
                  <a:pos x="40" y="56"/>
                </a:cxn>
                <a:cxn ang="0">
                  <a:pos x="30" y="43"/>
                </a:cxn>
                <a:cxn ang="0">
                  <a:pos x="18" y="25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36"/>
                </a:cxn>
                <a:cxn ang="0">
                  <a:pos x="23" y="62"/>
                </a:cxn>
                <a:cxn ang="0">
                  <a:pos x="34" y="82"/>
                </a:cxn>
                <a:cxn ang="0">
                  <a:pos x="44" y="98"/>
                </a:cxn>
                <a:cxn ang="0">
                  <a:pos x="57" y="114"/>
                </a:cxn>
                <a:cxn ang="0">
                  <a:pos x="70" y="130"/>
                </a:cxn>
                <a:cxn ang="0">
                  <a:pos x="82" y="150"/>
                </a:cxn>
                <a:cxn ang="0">
                  <a:pos x="98" y="174"/>
                </a:cxn>
                <a:cxn ang="0">
                  <a:pos x="103" y="170"/>
                </a:cxn>
                <a:cxn ang="0">
                  <a:pos x="88" y="147"/>
                </a:cxn>
                <a:cxn ang="0">
                  <a:pos x="74" y="127"/>
                </a:cxn>
                <a:cxn ang="0">
                  <a:pos x="62" y="110"/>
                </a:cxn>
                <a:cxn ang="0">
                  <a:pos x="51" y="96"/>
                </a:cxn>
                <a:cxn ang="0">
                  <a:pos x="39" y="78"/>
                </a:cxn>
                <a:cxn ang="0">
                  <a:pos x="28" y="58"/>
                </a:cxn>
                <a:cxn ang="0">
                  <a:pos x="18" y="35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8" y="42"/>
                </a:cxn>
                <a:cxn ang="0">
                  <a:pos x="14" y="76"/>
                </a:cxn>
                <a:cxn ang="0">
                  <a:pos x="26" y="120"/>
                </a:cxn>
                <a:cxn ang="0">
                  <a:pos x="44" y="181"/>
                </a:cxn>
                <a:cxn ang="0">
                  <a:pos x="50" y="177"/>
                </a:cxn>
                <a:cxn ang="0">
                  <a:pos x="31" y="118"/>
                </a:cxn>
                <a:cxn ang="0">
                  <a:pos x="21" y="76"/>
                </a:cxn>
                <a:cxn ang="0">
                  <a:pos x="13" y="4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56"/>
                </a:cxn>
                <a:cxn ang="0">
                  <a:pos x="2" y="103"/>
                </a:cxn>
                <a:cxn ang="0">
                  <a:pos x="4" y="148"/>
                </a:cxn>
                <a:cxn ang="0">
                  <a:pos x="12" y="148"/>
                </a:cxn>
                <a:cxn ang="0">
                  <a:pos x="7" y="103"/>
                </a:cxn>
                <a:cxn ang="0">
                  <a:pos x="5" y="56"/>
                </a:cxn>
                <a:cxn ang="0">
                  <a:pos x="5" y="19"/>
                </a:cxn>
                <a:cxn ang="0">
                  <a:pos x="5" y="6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0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/>
              <a:ahLst/>
              <a:cxnLst>
                <a:cxn ang="0">
                  <a:pos x="510" y="2"/>
                </a:cxn>
                <a:cxn ang="0">
                  <a:pos x="511" y="0"/>
                </a:cxn>
                <a:cxn ang="0">
                  <a:pos x="513" y="2"/>
                </a:cxn>
                <a:cxn ang="0">
                  <a:pos x="513" y="17"/>
                </a:cxn>
                <a:cxn ang="0">
                  <a:pos x="508" y="60"/>
                </a:cxn>
                <a:cxn ang="0">
                  <a:pos x="506" y="105"/>
                </a:cxn>
                <a:cxn ang="0">
                  <a:pos x="503" y="141"/>
                </a:cxn>
                <a:cxn ang="0">
                  <a:pos x="498" y="181"/>
                </a:cxn>
                <a:cxn ang="0">
                  <a:pos x="492" y="215"/>
                </a:cxn>
                <a:cxn ang="0">
                  <a:pos x="485" y="249"/>
                </a:cxn>
                <a:cxn ang="0">
                  <a:pos x="475" y="287"/>
                </a:cxn>
                <a:cxn ang="0">
                  <a:pos x="464" y="338"/>
                </a:cxn>
                <a:cxn ang="0">
                  <a:pos x="441" y="408"/>
                </a:cxn>
                <a:cxn ang="0">
                  <a:pos x="421" y="455"/>
                </a:cxn>
                <a:cxn ang="0">
                  <a:pos x="396" y="504"/>
                </a:cxn>
                <a:cxn ang="0">
                  <a:pos x="359" y="556"/>
                </a:cxn>
                <a:cxn ang="0">
                  <a:pos x="316" y="605"/>
                </a:cxn>
                <a:cxn ang="0">
                  <a:pos x="280" y="641"/>
                </a:cxn>
                <a:cxn ang="0">
                  <a:pos x="269" y="652"/>
                </a:cxn>
                <a:cxn ang="0">
                  <a:pos x="265" y="655"/>
                </a:cxn>
                <a:cxn ang="0">
                  <a:pos x="259" y="650"/>
                </a:cxn>
                <a:cxn ang="0">
                  <a:pos x="247" y="641"/>
                </a:cxn>
                <a:cxn ang="0">
                  <a:pos x="226" y="625"/>
                </a:cxn>
                <a:cxn ang="0">
                  <a:pos x="218" y="616"/>
                </a:cxn>
                <a:cxn ang="0">
                  <a:pos x="206" y="600"/>
                </a:cxn>
                <a:cxn ang="0">
                  <a:pos x="185" y="576"/>
                </a:cxn>
                <a:cxn ang="0">
                  <a:pos x="160" y="538"/>
                </a:cxn>
                <a:cxn ang="0">
                  <a:pos x="116" y="462"/>
                </a:cxn>
                <a:cxn ang="0">
                  <a:pos x="82" y="390"/>
                </a:cxn>
                <a:cxn ang="0">
                  <a:pos x="65" y="349"/>
                </a:cxn>
                <a:cxn ang="0">
                  <a:pos x="47" y="293"/>
                </a:cxn>
                <a:cxn ang="0">
                  <a:pos x="24" y="206"/>
                </a:cxn>
                <a:cxn ang="0">
                  <a:pos x="11" y="132"/>
                </a:cxn>
                <a:cxn ang="0">
                  <a:pos x="5" y="82"/>
                </a:cxn>
                <a:cxn ang="0">
                  <a:pos x="1" y="35"/>
                </a:cxn>
                <a:cxn ang="0">
                  <a:pos x="0" y="11"/>
                </a:cxn>
                <a:cxn ang="0">
                  <a:pos x="1" y="2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4" y="0"/>
                </a:cxn>
                <a:cxn ang="0">
                  <a:pos x="182" y="175"/>
                </a:cxn>
                <a:cxn ang="0">
                  <a:pos x="15" y="175"/>
                </a:cxn>
                <a:cxn ang="0">
                  <a:pos x="15" y="175"/>
                </a:cxn>
                <a:cxn ang="0">
                  <a:pos x="17" y="175"/>
                </a:cxn>
                <a:cxn ang="0">
                  <a:pos x="18" y="172"/>
                </a:cxn>
                <a:cxn ang="0">
                  <a:pos x="17" y="168"/>
                </a:cxn>
                <a:cxn ang="0">
                  <a:pos x="15" y="161"/>
                </a:cxn>
                <a:cxn ang="0">
                  <a:pos x="15" y="157"/>
                </a:cxn>
                <a:cxn ang="0">
                  <a:pos x="15" y="154"/>
                </a:cxn>
                <a:cxn ang="0">
                  <a:pos x="15" y="148"/>
                </a:cxn>
                <a:cxn ang="0">
                  <a:pos x="13" y="139"/>
                </a:cxn>
                <a:cxn ang="0">
                  <a:pos x="12" y="132"/>
                </a:cxn>
                <a:cxn ang="0">
                  <a:pos x="10" y="123"/>
                </a:cxn>
                <a:cxn ang="0">
                  <a:pos x="8" y="112"/>
                </a:cxn>
                <a:cxn ang="0">
                  <a:pos x="8" y="103"/>
                </a:cxn>
                <a:cxn ang="0">
                  <a:pos x="7" y="94"/>
                </a:cxn>
                <a:cxn ang="0">
                  <a:pos x="5" y="85"/>
                </a:cxn>
                <a:cxn ang="0">
                  <a:pos x="2" y="65"/>
                </a:cxn>
                <a:cxn ang="0">
                  <a:pos x="2" y="45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0" y="11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22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23" y="11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3" y="4"/>
                </a:cxn>
                <a:cxn ang="0">
                  <a:pos x="40" y="2"/>
                </a:cxn>
                <a:cxn ang="0">
                  <a:pos x="41" y="4"/>
                </a:cxn>
                <a:cxn ang="0">
                  <a:pos x="41" y="7"/>
                </a:cxn>
                <a:cxn ang="0">
                  <a:pos x="41" y="9"/>
                </a:cxn>
                <a:cxn ang="0">
                  <a:pos x="43" y="27"/>
                </a:cxn>
                <a:cxn ang="0">
                  <a:pos x="38" y="33"/>
                </a:cxn>
                <a:cxn ang="0">
                  <a:pos x="33" y="34"/>
                </a:cxn>
                <a:cxn ang="0">
                  <a:pos x="33" y="42"/>
                </a:cxn>
                <a:cxn ang="0">
                  <a:pos x="36" y="45"/>
                </a:cxn>
                <a:cxn ang="0">
                  <a:pos x="38" y="54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1" y="31"/>
                </a:cxn>
                <a:cxn ang="0">
                  <a:pos x="58" y="38"/>
                </a:cxn>
                <a:cxn ang="0">
                  <a:pos x="51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3" y="40"/>
                </a:cxn>
                <a:cxn ang="0">
                  <a:pos x="43" y="51"/>
                </a:cxn>
                <a:cxn ang="0">
                  <a:pos x="36" y="62"/>
                </a:cxn>
                <a:cxn ang="0">
                  <a:pos x="40" y="81"/>
                </a:cxn>
                <a:cxn ang="0">
                  <a:pos x="33" y="89"/>
                </a:cxn>
                <a:cxn ang="0">
                  <a:pos x="23" y="83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30" y="72"/>
                </a:cxn>
                <a:cxn ang="0">
                  <a:pos x="23" y="72"/>
                </a:cxn>
                <a:cxn ang="0">
                  <a:pos x="12" y="65"/>
                </a:cxn>
                <a:cxn ang="0">
                  <a:pos x="9" y="58"/>
                </a:cxn>
                <a:cxn ang="0">
                  <a:pos x="12" y="54"/>
                </a:cxn>
                <a:cxn ang="0">
                  <a:pos x="15" y="53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18" y="51"/>
                </a:cxn>
                <a:cxn ang="0">
                  <a:pos x="23" y="51"/>
                </a:cxn>
                <a:cxn ang="0">
                  <a:pos x="23" y="47"/>
                </a:cxn>
                <a:cxn ang="0">
                  <a:pos x="17" y="47"/>
                </a:cxn>
                <a:cxn ang="0">
                  <a:pos x="0" y="43"/>
                </a:cxn>
                <a:cxn ang="0">
                  <a:pos x="4" y="31"/>
                </a:cxn>
                <a:cxn ang="0">
                  <a:pos x="7" y="34"/>
                </a:cxn>
                <a:cxn ang="0">
                  <a:pos x="10" y="40"/>
                </a:cxn>
                <a:cxn ang="0">
                  <a:pos x="15" y="38"/>
                </a:cxn>
                <a:cxn ang="0">
                  <a:pos x="14" y="34"/>
                </a:cxn>
                <a:cxn ang="0">
                  <a:pos x="10" y="31"/>
                </a:cxn>
                <a:cxn ang="0">
                  <a:pos x="7" y="25"/>
                </a:cxn>
                <a:cxn ang="0">
                  <a:pos x="5" y="20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5" y="24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6" y="7"/>
                </a:cxn>
                <a:cxn ang="0">
                  <a:pos x="30" y="6"/>
                </a:cxn>
                <a:cxn ang="0">
                  <a:pos x="31" y="2"/>
                </a:cxn>
                <a:cxn ang="0">
                  <a:pos x="38" y="2"/>
                </a:cxn>
                <a:cxn ang="0">
                  <a:pos x="40" y="4"/>
                </a:cxn>
                <a:cxn ang="0">
                  <a:pos x="40" y="7"/>
                </a:cxn>
                <a:cxn ang="0">
                  <a:pos x="43" y="11"/>
                </a:cxn>
                <a:cxn ang="0">
                  <a:pos x="41" y="29"/>
                </a:cxn>
                <a:cxn ang="0">
                  <a:pos x="36" y="33"/>
                </a:cxn>
                <a:cxn ang="0">
                  <a:pos x="33" y="34"/>
                </a:cxn>
                <a:cxn ang="0">
                  <a:pos x="31" y="42"/>
                </a:cxn>
                <a:cxn ang="0">
                  <a:pos x="35" y="45"/>
                </a:cxn>
                <a:cxn ang="0">
                  <a:pos x="38" y="54"/>
                </a:cxn>
                <a:cxn ang="0">
                  <a:pos x="40" y="33"/>
                </a:cxn>
                <a:cxn ang="0">
                  <a:pos x="43" y="31"/>
                </a:cxn>
                <a:cxn ang="0">
                  <a:pos x="46" y="31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40"/>
                </a:cxn>
                <a:cxn ang="0">
                  <a:pos x="46" y="34"/>
                </a:cxn>
                <a:cxn ang="0">
                  <a:pos x="43" y="34"/>
                </a:cxn>
                <a:cxn ang="0">
                  <a:pos x="41" y="36"/>
                </a:cxn>
                <a:cxn ang="0">
                  <a:pos x="41" y="42"/>
                </a:cxn>
                <a:cxn ang="0">
                  <a:pos x="41" y="56"/>
                </a:cxn>
                <a:cxn ang="0">
                  <a:pos x="36" y="63"/>
                </a:cxn>
                <a:cxn ang="0">
                  <a:pos x="38" y="81"/>
                </a:cxn>
                <a:cxn ang="0">
                  <a:pos x="25" y="89"/>
                </a:cxn>
                <a:cxn ang="0">
                  <a:pos x="20" y="81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0" y="71"/>
                </a:cxn>
                <a:cxn ang="0">
                  <a:pos x="8" y="63"/>
                </a:cxn>
                <a:cxn ang="0">
                  <a:pos x="8" y="56"/>
                </a:cxn>
                <a:cxn ang="0">
                  <a:pos x="12" y="54"/>
                </a:cxn>
                <a:cxn ang="0">
                  <a:pos x="13" y="54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20" y="51"/>
                </a:cxn>
                <a:cxn ang="0">
                  <a:pos x="22" y="51"/>
                </a:cxn>
                <a:cxn ang="0">
                  <a:pos x="22" y="47"/>
                </a:cxn>
                <a:cxn ang="0">
                  <a:pos x="12" y="47"/>
                </a:cxn>
                <a:cxn ang="0">
                  <a:pos x="0" y="40"/>
                </a:cxn>
                <a:cxn ang="0">
                  <a:pos x="2" y="31"/>
                </a:cxn>
                <a:cxn ang="0">
                  <a:pos x="7" y="38"/>
                </a:cxn>
                <a:cxn ang="0">
                  <a:pos x="12" y="40"/>
                </a:cxn>
                <a:cxn ang="0">
                  <a:pos x="13" y="36"/>
                </a:cxn>
                <a:cxn ang="0">
                  <a:pos x="12" y="33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21" y="24"/>
                </a:cxn>
                <a:cxn ang="0">
                  <a:pos x="20" y="18"/>
                </a:cxn>
                <a:cxn ang="0">
                  <a:pos x="18" y="17"/>
                </a:cxn>
                <a:cxn ang="0">
                  <a:pos x="25" y="13"/>
                </a:cxn>
                <a:cxn ang="0">
                  <a:pos x="21" y="9"/>
                </a:cxn>
                <a:cxn ang="0">
                  <a:pos x="26" y="8"/>
                </a:cxn>
                <a:cxn ang="0">
                  <a:pos x="28" y="6"/>
                </a:cxn>
                <a:cxn ang="0">
                  <a:pos x="30" y="4"/>
                </a:cxn>
                <a:cxn ang="0">
                  <a:pos x="38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9"/>
                </a:cxn>
                <a:cxn ang="0">
                  <a:pos x="41" y="27"/>
                </a:cxn>
                <a:cxn ang="0">
                  <a:pos x="36" y="33"/>
                </a:cxn>
                <a:cxn ang="0">
                  <a:pos x="33" y="35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8" y="56"/>
                </a:cxn>
                <a:cxn ang="0">
                  <a:pos x="39" y="33"/>
                </a:cxn>
                <a:cxn ang="0">
                  <a:pos x="43" y="29"/>
                </a:cxn>
                <a:cxn ang="0">
                  <a:pos x="46" y="29"/>
                </a:cxn>
                <a:cxn ang="0">
                  <a:pos x="53" y="33"/>
                </a:cxn>
                <a:cxn ang="0">
                  <a:pos x="56" y="38"/>
                </a:cxn>
                <a:cxn ang="0">
                  <a:pos x="48" y="38"/>
                </a:cxn>
                <a:cxn ang="0">
                  <a:pos x="46" y="35"/>
                </a:cxn>
                <a:cxn ang="0">
                  <a:pos x="43" y="35"/>
                </a:cxn>
                <a:cxn ang="0">
                  <a:pos x="41" y="36"/>
                </a:cxn>
                <a:cxn ang="0">
                  <a:pos x="41" y="40"/>
                </a:cxn>
                <a:cxn ang="0">
                  <a:pos x="43" y="51"/>
                </a:cxn>
                <a:cxn ang="0">
                  <a:pos x="35" y="62"/>
                </a:cxn>
                <a:cxn ang="0">
                  <a:pos x="38" y="82"/>
                </a:cxn>
                <a:cxn ang="0">
                  <a:pos x="23" y="87"/>
                </a:cxn>
                <a:cxn ang="0">
                  <a:pos x="21" y="82"/>
                </a:cxn>
                <a:cxn ang="0">
                  <a:pos x="23" y="78"/>
                </a:cxn>
                <a:cxn ang="0">
                  <a:pos x="30" y="76"/>
                </a:cxn>
                <a:cxn ang="0">
                  <a:pos x="28" y="71"/>
                </a:cxn>
                <a:cxn ang="0">
                  <a:pos x="21" y="71"/>
                </a:cxn>
                <a:cxn ang="0">
                  <a:pos x="10" y="65"/>
                </a:cxn>
                <a:cxn ang="0">
                  <a:pos x="7" y="56"/>
                </a:cxn>
                <a:cxn ang="0">
                  <a:pos x="12" y="55"/>
                </a:cxn>
                <a:cxn ang="0">
                  <a:pos x="13" y="55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1" y="47"/>
                </a:cxn>
                <a:cxn ang="0">
                  <a:pos x="12" y="47"/>
                </a:cxn>
                <a:cxn ang="0">
                  <a:pos x="0" y="38"/>
                </a:cxn>
                <a:cxn ang="0">
                  <a:pos x="2" y="31"/>
                </a:cxn>
                <a:cxn ang="0">
                  <a:pos x="7" y="36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8" y="31"/>
                </a:cxn>
                <a:cxn ang="0">
                  <a:pos x="5" y="22"/>
                </a:cxn>
                <a:cxn ang="0">
                  <a:pos x="3" y="17"/>
                </a:cxn>
                <a:cxn ang="0">
                  <a:pos x="7" y="15"/>
                </a:cxn>
                <a:cxn ang="0">
                  <a:pos x="12" y="15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2" y="0"/>
                </a:cxn>
                <a:cxn ang="0">
                  <a:pos x="146" y="99"/>
                </a:cxn>
                <a:cxn ang="0">
                  <a:pos x="146" y="122"/>
                </a:cxn>
                <a:cxn ang="0">
                  <a:pos x="72" y="30"/>
                </a:cxn>
                <a:cxn ang="0">
                  <a:pos x="2" y="124"/>
                </a:cxn>
                <a:cxn ang="0">
                  <a:pos x="0" y="99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/>
              <a:ahLst/>
              <a:cxnLst>
                <a:cxn ang="0">
                  <a:pos x="3" y="171"/>
                </a:cxn>
                <a:cxn ang="0">
                  <a:pos x="5" y="16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69"/>
                </a:cxn>
                <a:cxn ang="0">
                  <a:pos x="3" y="171"/>
                </a:cxn>
                <a:cxn ang="0">
                  <a:pos x="3" y="171"/>
                </a:cxn>
                <a:cxn ang="0">
                  <a:pos x="5" y="171"/>
                </a:cxn>
                <a:cxn ang="0">
                  <a:pos x="5" y="169"/>
                </a:cxn>
                <a:cxn ang="0">
                  <a:pos x="3" y="171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/>
              <a:ahLst/>
              <a:cxnLst>
                <a:cxn ang="0">
                  <a:pos x="505" y="7"/>
                </a:cxn>
                <a:cxn ang="0">
                  <a:pos x="505" y="0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505" y="7"/>
                </a:cxn>
                <a:cxn ang="0">
                  <a:pos x="505" y="7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/>
              <a:ahLst/>
              <a:cxnLst>
                <a:cxn ang="0">
                  <a:pos x="6" y="37"/>
                </a:cxn>
                <a:cxn ang="0">
                  <a:pos x="6" y="37"/>
                </a:cxn>
                <a:cxn ang="0">
                  <a:pos x="6" y="16"/>
                </a:cxn>
                <a:cxn ang="0">
                  <a:pos x="3" y="0"/>
                </a:cxn>
                <a:cxn ang="0">
                  <a:pos x="3" y="7"/>
                </a:cxn>
                <a:cxn ang="0">
                  <a:pos x="1" y="1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6" y="3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/>
              <a:ahLst/>
              <a:cxnLst>
                <a:cxn ang="0">
                  <a:pos x="5" y="131"/>
                </a:cxn>
                <a:cxn ang="0">
                  <a:pos x="5" y="131"/>
                </a:cxn>
                <a:cxn ang="0">
                  <a:pos x="11" y="86"/>
                </a:cxn>
                <a:cxn ang="0">
                  <a:pos x="13" y="47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8" y="47"/>
                </a:cxn>
                <a:cxn ang="0">
                  <a:pos x="3" y="86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5" y="131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/>
              <a:ahLst/>
              <a:cxnLst>
                <a:cxn ang="0">
                  <a:pos x="5" y="344"/>
                </a:cxn>
                <a:cxn ang="0">
                  <a:pos x="5" y="344"/>
                </a:cxn>
                <a:cxn ang="0">
                  <a:pos x="16" y="324"/>
                </a:cxn>
                <a:cxn ang="0">
                  <a:pos x="28" y="305"/>
                </a:cxn>
                <a:cxn ang="0">
                  <a:pos x="38" y="285"/>
                </a:cxn>
                <a:cxn ang="0">
                  <a:pos x="46" y="265"/>
                </a:cxn>
                <a:cxn ang="0">
                  <a:pos x="62" y="223"/>
                </a:cxn>
                <a:cxn ang="0">
                  <a:pos x="74" y="182"/>
                </a:cxn>
                <a:cxn ang="0">
                  <a:pos x="85" y="139"/>
                </a:cxn>
                <a:cxn ang="0">
                  <a:pos x="95" y="93"/>
                </a:cxn>
                <a:cxn ang="0">
                  <a:pos x="103" y="48"/>
                </a:cxn>
                <a:cxn ang="0">
                  <a:pos x="110" y="1"/>
                </a:cxn>
                <a:cxn ang="0">
                  <a:pos x="105" y="0"/>
                </a:cxn>
                <a:cxn ang="0">
                  <a:pos x="97" y="47"/>
                </a:cxn>
                <a:cxn ang="0">
                  <a:pos x="88" y="93"/>
                </a:cxn>
                <a:cxn ang="0">
                  <a:pos x="80" y="137"/>
                </a:cxn>
                <a:cxn ang="0">
                  <a:pos x="69" y="180"/>
                </a:cxn>
                <a:cxn ang="0">
                  <a:pos x="56" y="222"/>
                </a:cxn>
                <a:cxn ang="0">
                  <a:pos x="39" y="263"/>
                </a:cxn>
                <a:cxn ang="0">
                  <a:pos x="31" y="283"/>
                </a:cxn>
                <a:cxn ang="0">
                  <a:pos x="21" y="303"/>
                </a:cxn>
                <a:cxn ang="0">
                  <a:pos x="11" y="323"/>
                </a:cxn>
                <a:cxn ang="0">
                  <a:pos x="0" y="341"/>
                </a:cxn>
                <a:cxn ang="0">
                  <a:pos x="0" y="341"/>
                </a:cxn>
                <a:cxn ang="0">
                  <a:pos x="5" y="344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/>
              <a:ahLst/>
              <a:cxnLst>
                <a:cxn ang="0">
                  <a:pos x="0" y="155"/>
                </a:cxn>
                <a:cxn ang="0">
                  <a:pos x="0" y="155"/>
                </a:cxn>
                <a:cxn ang="0">
                  <a:pos x="8" y="153"/>
                </a:cxn>
                <a:cxn ang="0">
                  <a:pos x="18" y="146"/>
                </a:cxn>
                <a:cxn ang="0">
                  <a:pos x="31" y="131"/>
                </a:cxn>
                <a:cxn ang="0">
                  <a:pos x="49" y="113"/>
                </a:cxn>
                <a:cxn ang="0">
                  <a:pos x="67" y="90"/>
                </a:cxn>
                <a:cxn ang="0">
                  <a:pos x="88" y="65"/>
                </a:cxn>
                <a:cxn ang="0">
                  <a:pos x="111" y="34"/>
                </a:cxn>
                <a:cxn ang="0">
                  <a:pos x="131" y="3"/>
                </a:cxn>
                <a:cxn ang="0">
                  <a:pos x="126" y="0"/>
                </a:cxn>
                <a:cxn ang="0">
                  <a:pos x="105" y="30"/>
                </a:cxn>
                <a:cxn ang="0">
                  <a:pos x="83" y="59"/>
                </a:cxn>
                <a:cxn ang="0">
                  <a:pos x="64" y="86"/>
                </a:cxn>
                <a:cxn ang="0">
                  <a:pos x="44" y="108"/>
                </a:cxn>
                <a:cxn ang="0">
                  <a:pos x="26" y="126"/>
                </a:cxn>
                <a:cxn ang="0">
                  <a:pos x="13" y="139"/>
                </a:cxn>
                <a:cxn ang="0">
                  <a:pos x="5" y="148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0" y="155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9" y="15"/>
                </a:cxn>
                <a:cxn ang="0">
                  <a:pos x="23" y="24"/>
                </a:cxn>
                <a:cxn ang="0">
                  <a:pos x="34" y="34"/>
                </a:cxn>
                <a:cxn ang="0">
                  <a:pos x="41" y="40"/>
                </a:cxn>
                <a:cxn ang="0">
                  <a:pos x="46" y="34"/>
                </a:cxn>
                <a:cxn ang="0">
                  <a:pos x="37" y="29"/>
                </a:cxn>
                <a:cxn ang="0">
                  <a:pos x="26" y="20"/>
                </a:cxn>
                <a:cxn ang="0">
                  <a:pos x="13" y="9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8" y="46"/>
                </a:cxn>
                <a:cxn ang="0">
                  <a:pos x="52" y="77"/>
                </a:cxn>
                <a:cxn ang="0">
                  <a:pos x="67" y="97"/>
                </a:cxn>
                <a:cxn ang="0">
                  <a:pos x="79" y="108"/>
                </a:cxn>
                <a:cxn ang="0">
                  <a:pos x="82" y="104"/>
                </a:cxn>
                <a:cxn ang="0">
                  <a:pos x="72" y="92"/>
                </a:cxn>
                <a:cxn ang="0">
                  <a:pos x="56" y="74"/>
                </a:cxn>
                <a:cxn ang="0">
                  <a:pos x="34" y="43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2"/>
                </a:cxn>
                <a:cxn ang="0">
                  <a:pos x="13" y="42"/>
                </a:cxn>
                <a:cxn ang="0">
                  <a:pos x="23" y="64"/>
                </a:cxn>
                <a:cxn ang="0">
                  <a:pos x="33" y="85"/>
                </a:cxn>
                <a:cxn ang="0">
                  <a:pos x="44" y="111"/>
                </a:cxn>
                <a:cxn ang="0">
                  <a:pos x="57" y="136"/>
                </a:cxn>
                <a:cxn ang="0">
                  <a:pos x="71" y="161"/>
                </a:cxn>
                <a:cxn ang="0">
                  <a:pos x="87" y="186"/>
                </a:cxn>
                <a:cxn ang="0">
                  <a:pos x="92" y="185"/>
                </a:cxn>
                <a:cxn ang="0">
                  <a:pos x="77" y="157"/>
                </a:cxn>
                <a:cxn ang="0">
                  <a:pos x="62" y="132"/>
                </a:cxn>
                <a:cxn ang="0">
                  <a:pos x="51" y="107"/>
                </a:cxn>
                <a:cxn ang="0">
                  <a:pos x="38" y="83"/>
                </a:cxn>
                <a:cxn ang="0">
                  <a:pos x="28" y="60"/>
                </a:cxn>
                <a:cxn ang="0">
                  <a:pos x="20" y="38"/>
                </a:cxn>
                <a:cxn ang="0">
                  <a:pos x="12" y="18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2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49"/>
                </a:cxn>
                <a:cxn ang="0">
                  <a:pos x="22" y="94"/>
                </a:cxn>
                <a:cxn ang="0">
                  <a:pos x="33" y="137"/>
                </a:cxn>
                <a:cxn ang="0">
                  <a:pos x="43" y="173"/>
                </a:cxn>
                <a:cxn ang="0">
                  <a:pos x="50" y="171"/>
                </a:cxn>
                <a:cxn ang="0">
                  <a:pos x="38" y="135"/>
                </a:cxn>
                <a:cxn ang="0">
                  <a:pos x="27" y="92"/>
                </a:cxn>
                <a:cxn ang="0">
                  <a:pos x="15" y="47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2"/>
                </a:cxn>
                <a:cxn ang="0">
                  <a:pos x="2" y="62"/>
                </a:cxn>
                <a:cxn ang="0">
                  <a:pos x="7" y="110"/>
                </a:cxn>
                <a:cxn ang="0">
                  <a:pos x="13" y="161"/>
                </a:cxn>
                <a:cxn ang="0">
                  <a:pos x="20" y="161"/>
                </a:cxn>
                <a:cxn ang="0">
                  <a:pos x="13" y="110"/>
                </a:cxn>
                <a:cxn ang="0">
                  <a:pos x="8" y="62"/>
                </a:cxn>
                <a:cxn ang="0">
                  <a:pos x="7" y="22"/>
                </a:cxn>
                <a:cxn ang="0">
                  <a:pos x="5" y="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/>
              <a:ahLst/>
              <a:cxnLst>
                <a:cxn ang="0">
                  <a:pos x="241" y="1"/>
                </a:cxn>
                <a:cxn ang="0">
                  <a:pos x="229" y="14"/>
                </a:cxn>
                <a:cxn ang="0">
                  <a:pos x="216" y="41"/>
                </a:cxn>
                <a:cxn ang="0">
                  <a:pos x="205" y="90"/>
                </a:cxn>
                <a:cxn ang="0">
                  <a:pos x="198" y="149"/>
                </a:cxn>
                <a:cxn ang="0">
                  <a:pos x="195" y="193"/>
                </a:cxn>
                <a:cxn ang="0">
                  <a:pos x="198" y="211"/>
                </a:cxn>
                <a:cxn ang="0">
                  <a:pos x="205" y="211"/>
                </a:cxn>
                <a:cxn ang="0">
                  <a:pos x="221" y="211"/>
                </a:cxn>
                <a:cxn ang="0">
                  <a:pos x="249" y="211"/>
                </a:cxn>
                <a:cxn ang="0">
                  <a:pos x="287" y="205"/>
                </a:cxn>
                <a:cxn ang="0">
                  <a:pos x="319" y="196"/>
                </a:cxn>
                <a:cxn ang="0">
                  <a:pos x="336" y="186"/>
                </a:cxn>
                <a:cxn ang="0">
                  <a:pos x="352" y="166"/>
                </a:cxn>
                <a:cxn ang="0">
                  <a:pos x="341" y="281"/>
                </a:cxn>
                <a:cxn ang="0">
                  <a:pos x="319" y="270"/>
                </a:cxn>
                <a:cxn ang="0">
                  <a:pos x="291" y="261"/>
                </a:cxn>
                <a:cxn ang="0">
                  <a:pos x="262" y="256"/>
                </a:cxn>
                <a:cxn ang="0">
                  <a:pos x="237" y="252"/>
                </a:cxn>
                <a:cxn ang="0">
                  <a:pos x="210" y="251"/>
                </a:cxn>
                <a:cxn ang="0">
                  <a:pos x="205" y="251"/>
                </a:cxn>
                <a:cxn ang="0">
                  <a:pos x="195" y="252"/>
                </a:cxn>
                <a:cxn ang="0">
                  <a:pos x="195" y="270"/>
                </a:cxn>
                <a:cxn ang="0">
                  <a:pos x="195" y="290"/>
                </a:cxn>
                <a:cxn ang="0">
                  <a:pos x="200" y="352"/>
                </a:cxn>
                <a:cxn ang="0">
                  <a:pos x="210" y="409"/>
                </a:cxn>
                <a:cxn ang="0">
                  <a:pos x="218" y="433"/>
                </a:cxn>
                <a:cxn ang="0">
                  <a:pos x="234" y="454"/>
                </a:cxn>
                <a:cxn ang="0">
                  <a:pos x="116" y="454"/>
                </a:cxn>
                <a:cxn ang="0">
                  <a:pos x="124" y="440"/>
                </a:cxn>
                <a:cxn ang="0">
                  <a:pos x="139" y="408"/>
                </a:cxn>
                <a:cxn ang="0">
                  <a:pos x="144" y="393"/>
                </a:cxn>
                <a:cxn ang="0">
                  <a:pos x="149" y="379"/>
                </a:cxn>
                <a:cxn ang="0">
                  <a:pos x="152" y="353"/>
                </a:cxn>
                <a:cxn ang="0">
                  <a:pos x="159" y="312"/>
                </a:cxn>
                <a:cxn ang="0">
                  <a:pos x="160" y="270"/>
                </a:cxn>
                <a:cxn ang="0">
                  <a:pos x="159" y="254"/>
                </a:cxn>
                <a:cxn ang="0">
                  <a:pos x="154" y="252"/>
                </a:cxn>
                <a:cxn ang="0">
                  <a:pos x="149" y="252"/>
                </a:cxn>
                <a:cxn ang="0">
                  <a:pos x="134" y="251"/>
                </a:cxn>
                <a:cxn ang="0">
                  <a:pos x="105" y="252"/>
                </a:cxn>
                <a:cxn ang="0">
                  <a:pos x="75" y="256"/>
                </a:cxn>
                <a:cxn ang="0">
                  <a:pos x="44" y="265"/>
                </a:cxn>
                <a:cxn ang="0">
                  <a:pos x="19" y="276"/>
                </a:cxn>
                <a:cxn ang="0">
                  <a:pos x="1" y="285"/>
                </a:cxn>
                <a:cxn ang="0">
                  <a:pos x="0" y="168"/>
                </a:cxn>
                <a:cxn ang="0">
                  <a:pos x="18" y="180"/>
                </a:cxn>
                <a:cxn ang="0">
                  <a:pos x="54" y="198"/>
                </a:cxn>
                <a:cxn ang="0">
                  <a:pos x="72" y="205"/>
                </a:cxn>
                <a:cxn ang="0">
                  <a:pos x="109" y="209"/>
                </a:cxn>
                <a:cxn ang="0">
                  <a:pos x="141" y="211"/>
                </a:cxn>
                <a:cxn ang="0">
                  <a:pos x="160" y="202"/>
                </a:cxn>
                <a:cxn ang="0">
                  <a:pos x="164" y="213"/>
                </a:cxn>
                <a:cxn ang="0">
                  <a:pos x="160" y="214"/>
                </a:cxn>
                <a:cxn ang="0">
                  <a:pos x="160" y="195"/>
                </a:cxn>
                <a:cxn ang="0">
                  <a:pos x="162" y="177"/>
                </a:cxn>
                <a:cxn ang="0">
                  <a:pos x="160" y="157"/>
                </a:cxn>
                <a:cxn ang="0">
                  <a:pos x="155" y="122"/>
                </a:cxn>
                <a:cxn ang="0">
                  <a:pos x="150" y="95"/>
                </a:cxn>
                <a:cxn ang="0">
                  <a:pos x="147" y="68"/>
                </a:cxn>
                <a:cxn ang="0">
                  <a:pos x="141" y="41"/>
                </a:cxn>
                <a:cxn ang="0">
                  <a:pos x="126" y="12"/>
                </a:cxn>
                <a:cxn ang="0">
                  <a:pos x="114" y="0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127" y="5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3" y="20"/>
                </a:cxn>
                <a:cxn ang="0">
                  <a:pos x="13" y="7"/>
                </a:cxn>
                <a:cxn ang="0">
                  <a:pos x="14" y="5"/>
                </a:cxn>
                <a:cxn ang="0">
                  <a:pos x="13" y="0"/>
                </a:cxn>
                <a:cxn ang="0">
                  <a:pos x="9" y="3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20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3" y="45"/>
                </a:cxn>
                <a:cxn ang="0">
                  <a:pos x="8" y="29"/>
                </a:cxn>
                <a:cxn ang="0">
                  <a:pos x="10" y="20"/>
                </a:cxn>
                <a:cxn ang="0">
                  <a:pos x="15" y="13"/>
                </a:cxn>
                <a:cxn ang="0">
                  <a:pos x="20" y="6"/>
                </a:cxn>
                <a:cxn ang="0">
                  <a:pos x="17" y="0"/>
                </a:cxn>
                <a:cxn ang="0">
                  <a:pos x="10" y="9"/>
                </a:cxn>
                <a:cxn ang="0">
                  <a:pos x="7" y="17"/>
                </a:cxn>
                <a:cxn ang="0">
                  <a:pos x="3" y="27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3" y="4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/>
              <a:ahLst/>
              <a:cxnLst>
                <a:cxn ang="0">
                  <a:pos x="5" y="74"/>
                </a:cxn>
                <a:cxn ang="0">
                  <a:pos x="5" y="74"/>
                </a:cxn>
                <a:cxn ang="0">
                  <a:pos x="7" y="54"/>
                </a:cxn>
                <a:cxn ang="0">
                  <a:pos x="10" y="36"/>
                </a:cxn>
                <a:cxn ang="0">
                  <a:pos x="13" y="18"/>
                </a:cxn>
                <a:cxn ang="0">
                  <a:pos x="16" y="1"/>
                </a:cxn>
                <a:cxn ang="0">
                  <a:pos x="13" y="0"/>
                </a:cxn>
                <a:cxn ang="0">
                  <a:pos x="8" y="16"/>
                </a:cxn>
                <a:cxn ang="0">
                  <a:pos x="5" y="34"/>
                </a:cxn>
                <a:cxn ang="0">
                  <a:pos x="2" y="5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5" y="74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5" y="65"/>
                </a:cxn>
                <a:cxn ang="0">
                  <a:pos x="5" y="52"/>
                </a:cxn>
                <a:cxn ang="0">
                  <a:pos x="7" y="38"/>
                </a:cxn>
                <a:cxn ang="0">
                  <a:pos x="10" y="21"/>
                </a:cxn>
                <a:cxn ang="0">
                  <a:pos x="12" y="2"/>
                </a:cxn>
                <a:cxn ang="0">
                  <a:pos x="7" y="0"/>
                </a:cxn>
                <a:cxn ang="0">
                  <a:pos x="4" y="20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5" y="6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7" y="14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7" y="14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5" y="0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2" y="1"/>
                </a:cxn>
                <a:cxn ang="0">
                  <a:pos x="31" y="1"/>
                </a:cxn>
                <a:cxn ang="0">
                  <a:pos x="18" y="3"/>
                </a:cxn>
                <a:cxn ang="0">
                  <a:pos x="0" y="3"/>
                </a:cxn>
                <a:cxn ang="0">
                  <a:pos x="0" y="10"/>
                </a:cxn>
                <a:cxn ang="0">
                  <a:pos x="18" y="10"/>
                </a:cxn>
                <a:cxn ang="0">
                  <a:pos x="31" y="9"/>
                </a:cxn>
                <a:cxn ang="0">
                  <a:pos x="44" y="7"/>
                </a:cxn>
                <a:cxn ang="0">
                  <a:pos x="56" y="5"/>
                </a:cxn>
                <a:cxn ang="0">
                  <a:pos x="56" y="5"/>
                </a:cxn>
                <a:cxn ang="0">
                  <a:pos x="56" y="0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31" y="4"/>
                </a:cxn>
                <a:cxn ang="0">
                  <a:pos x="23" y="5"/>
                </a:cxn>
                <a:cxn ang="0">
                  <a:pos x="13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4" y="14"/>
                </a:cxn>
                <a:cxn ang="0">
                  <a:pos x="23" y="13"/>
                </a:cxn>
                <a:cxn ang="0">
                  <a:pos x="32" y="9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0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8" y="0"/>
                </a:cxn>
                <a:cxn ang="0">
                  <a:pos x="16" y="9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20" y="1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8" y="0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/>
              <a:ahLst/>
              <a:cxnLst>
                <a:cxn ang="0">
                  <a:pos x="2" y="122"/>
                </a:cxn>
                <a:cxn ang="0">
                  <a:pos x="5" y="119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2" y="122"/>
                </a:cxn>
                <a:cxn ang="0">
                  <a:pos x="2" y="122"/>
                </a:cxn>
                <a:cxn ang="0">
                  <a:pos x="5" y="124"/>
                </a:cxn>
                <a:cxn ang="0">
                  <a:pos x="5" y="119"/>
                </a:cxn>
                <a:cxn ang="0">
                  <a:pos x="2" y="122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13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8" y="14"/>
                </a:cxn>
                <a:cxn ang="0">
                  <a:pos x="21" y="9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0" y="12"/>
                </a:cxn>
                <a:cxn ang="0">
                  <a:pos x="30" y="16"/>
                </a:cxn>
                <a:cxn ang="0">
                  <a:pos x="32" y="11"/>
                </a:cxn>
                <a:cxn ang="0">
                  <a:pos x="22" y="7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0" y="7"/>
                </a:cxn>
                <a:cxn ang="0">
                  <a:pos x="25" y="9"/>
                </a:cxn>
                <a:cxn ang="0">
                  <a:pos x="41" y="12"/>
                </a:cxn>
                <a:cxn ang="0">
                  <a:pos x="54" y="16"/>
                </a:cxn>
                <a:cxn ang="0">
                  <a:pos x="56" y="9"/>
                </a:cxn>
                <a:cxn ang="0">
                  <a:pos x="41" y="7"/>
                </a:cxn>
                <a:cxn ang="0">
                  <a:pos x="27" y="3"/>
                </a:cxn>
                <a:cxn ang="0">
                  <a:pos x="1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13" y="7"/>
                </a:cxn>
                <a:cxn ang="0">
                  <a:pos x="32" y="9"/>
                </a:cxn>
                <a:cxn ang="0">
                  <a:pos x="32" y="2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5" y="4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14" y="7"/>
                </a:cxn>
                <a:cxn ang="0">
                  <a:pos x="19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5" y="1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7" y="36"/>
                </a:cxn>
                <a:cxn ang="0">
                  <a:pos x="5" y="16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2" y="36"/>
                </a:cxn>
                <a:cxn ang="0">
                  <a:pos x="2" y="36"/>
                </a:cxn>
                <a:cxn ang="0">
                  <a:pos x="7" y="36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/>
              <a:ahLst/>
              <a:cxnLst>
                <a:cxn ang="0">
                  <a:pos x="18" y="110"/>
                </a:cxn>
                <a:cxn ang="0">
                  <a:pos x="18" y="110"/>
                </a:cxn>
                <a:cxn ang="0">
                  <a:pos x="13" y="84"/>
                </a:cxn>
                <a:cxn ang="0">
                  <a:pos x="10" y="56"/>
                </a:cxn>
                <a:cxn ang="0">
                  <a:pos x="8" y="27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29"/>
                </a:cxn>
                <a:cxn ang="0">
                  <a:pos x="5" y="56"/>
                </a:cxn>
                <a:cxn ang="0">
                  <a:pos x="8" y="84"/>
                </a:cxn>
                <a:cxn ang="0">
                  <a:pos x="12" y="112"/>
                </a:cxn>
                <a:cxn ang="0">
                  <a:pos x="12" y="112"/>
                </a:cxn>
                <a:cxn ang="0">
                  <a:pos x="18" y="110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16" y="29"/>
                </a:cxn>
                <a:cxn ang="0">
                  <a:pos x="11" y="18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8" y="18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6" y="29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19" y="1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4" y="23"/>
                </a:cxn>
                <a:cxn ang="0">
                  <a:pos x="16" y="23"/>
                </a:cxn>
                <a:cxn ang="0">
                  <a:pos x="16" y="23"/>
                </a:cxn>
                <a:cxn ang="0">
                  <a:pos x="23" y="23"/>
                </a:cxn>
                <a:cxn ang="0">
                  <a:pos x="19" y="19"/>
                </a:cxn>
                <a:cxn ang="0">
                  <a:pos x="16" y="23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7"/>
                </a:cxn>
                <a:cxn ang="0">
                  <a:pos x="123" y="5"/>
                </a:cxn>
                <a:cxn ang="0">
                  <a:pos x="123" y="0"/>
                </a:cxn>
                <a:cxn ang="0">
                  <a:pos x="2" y="1"/>
                </a:cxn>
                <a:cxn ang="0">
                  <a:pos x="0" y="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16"/>
                </a:cxn>
                <a:cxn ang="0">
                  <a:pos x="5" y="1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8" y="0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9" y="23"/>
                </a:cxn>
                <a:cxn ang="0">
                  <a:pos x="0" y="36"/>
                </a:cxn>
                <a:cxn ang="0">
                  <a:pos x="5" y="41"/>
                </a:cxn>
                <a:cxn ang="0">
                  <a:pos x="13" y="25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17" y="0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8" y="14"/>
                </a:cxn>
                <a:cxn ang="0">
                  <a:pos x="6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6" y="39"/>
                </a:cxn>
                <a:cxn ang="0">
                  <a:pos x="10" y="29"/>
                </a:cxn>
                <a:cxn ang="0">
                  <a:pos x="11" y="23"/>
                </a:cxn>
                <a:cxn ang="0">
                  <a:pos x="13" y="1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1" y="0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5" y="14"/>
                </a:cxn>
                <a:cxn ang="0">
                  <a:pos x="3" y="27"/>
                </a:cxn>
                <a:cxn ang="0">
                  <a:pos x="3" y="40"/>
                </a:cxn>
                <a:cxn ang="0">
                  <a:pos x="0" y="58"/>
                </a:cxn>
                <a:cxn ang="0">
                  <a:pos x="5" y="58"/>
                </a:cxn>
                <a:cxn ang="0">
                  <a:pos x="8" y="41"/>
                </a:cxn>
                <a:cxn ang="0">
                  <a:pos x="10" y="27"/>
                </a:cxn>
                <a:cxn ang="0">
                  <a:pos x="12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9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0" y="49"/>
                </a:cxn>
                <a:cxn ang="0">
                  <a:pos x="5" y="49"/>
                </a:cxn>
                <a:cxn ang="0">
                  <a:pos x="7" y="33"/>
                </a:cxn>
                <a:cxn ang="0">
                  <a:pos x="7" y="20"/>
                </a:cxn>
                <a:cxn ang="0">
                  <a:pos x="7" y="7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1" y="5"/>
                </a:cxn>
                <a:cxn ang="0">
                  <a:pos x="1" y="9"/>
                </a:cxn>
                <a:cxn ang="0">
                  <a:pos x="1" y="16"/>
                </a:cxn>
                <a:cxn ang="0">
                  <a:pos x="6" y="14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18" y="7"/>
                </a:cxn>
                <a:cxn ang="0">
                  <a:pos x="23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3" y="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16" y="11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65" y="7"/>
                </a:cxn>
                <a:cxn ang="0">
                  <a:pos x="65" y="0"/>
                </a:cxn>
                <a:cxn ang="0">
                  <a:pos x="46" y="2"/>
                </a:cxn>
                <a:cxn ang="0">
                  <a:pos x="29" y="4"/>
                </a:cxn>
                <a:cxn ang="0">
                  <a:pos x="16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6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9" y="18"/>
                </a:cxn>
                <a:cxn ang="0">
                  <a:pos x="18" y="14"/>
                </a:cxn>
                <a:cxn ang="0">
                  <a:pos x="26" y="9"/>
                </a:cxn>
                <a:cxn ang="0">
                  <a:pos x="42" y="7"/>
                </a:cxn>
                <a:cxn ang="0">
                  <a:pos x="41" y="0"/>
                </a:cxn>
                <a:cxn ang="0">
                  <a:pos x="26" y="5"/>
                </a:cxn>
                <a:cxn ang="0">
                  <a:pos x="14" y="9"/>
                </a:cxn>
                <a:cxn ang="0">
                  <a:pos x="6" y="13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2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10" y="11"/>
                </a:cxn>
                <a:cxn ang="0">
                  <a:pos x="16" y="9"/>
                </a:cxn>
                <a:cxn ang="0">
                  <a:pos x="21" y="4"/>
                </a:cxn>
                <a:cxn ang="0">
                  <a:pos x="20" y="0"/>
                </a:cxn>
                <a:cxn ang="0">
                  <a:pos x="13" y="2"/>
                </a:cxn>
                <a:cxn ang="0">
                  <a:pos x="8" y="7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1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20" y="11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/>
              <a:ahLst/>
              <a:cxnLst>
                <a:cxn ang="0">
                  <a:pos x="36" y="19"/>
                </a:cxn>
                <a:cxn ang="0">
                  <a:pos x="36" y="19"/>
                </a:cxn>
                <a:cxn ang="0">
                  <a:pos x="19" y="1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18" y="18"/>
                </a:cxn>
                <a:cxn ang="0">
                  <a:pos x="34" y="23"/>
                </a:cxn>
                <a:cxn ang="0">
                  <a:pos x="34" y="23"/>
                </a:cxn>
                <a:cxn ang="0">
                  <a:pos x="36" y="19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30" y="8"/>
                </a:cxn>
                <a:cxn ang="0">
                  <a:pos x="15" y="4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30" y="8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/>
              <a:ahLst/>
              <a:cxnLst>
                <a:cxn ang="0">
                  <a:pos x="41" y="1"/>
                </a:cxn>
                <a:cxn ang="0">
                  <a:pos x="41" y="1"/>
                </a:cxn>
                <a:cxn ang="0">
                  <a:pos x="21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0" y="9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28" y="5"/>
                </a:cxn>
                <a:cxn ang="0">
                  <a:pos x="20" y="7"/>
                </a:cxn>
                <a:cxn ang="0">
                  <a:pos x="10" y="7"/>
                </a:cxn>
                <a:cxn ang="0">
                  <a:pos x="0" y="5"/>
                </a:cxn>
                <a:cxn ang="0">
                  <a:pos x="0" y="13"/>
                </a:cxn>
                <a:cxn ang="0">
                  <a:pos x="10" y="13"/>
                </a:cxn>
                <a:cxn ang="0">
                  <a:pos x="20" y="13"/>
                </a:cxn>
                <a:cxn ang="0">
                  <a:pos x="29" y="11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6" y="0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2" y="16"/>
                </a:cxn>
                <a:cxn ang="0">
                  <a:pos x="3" y="20"/>
                </a:cxn>
                <a:cxn ang="0">
                  <a:pos x="8" y="18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7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20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4" y="59"/>
                </a:cxn>
                <a:cxn ang="0">
                  <a:pos x="9" y="59"/>
                </a:cxn>
                <a:cxn ang="0">
                  <a:pos x="9" y="40"/>
                </a:cxn>
                <a:cxn ang="0">
                  <a:pos x="9" y="31"/>
                </a:cxn>
                <a:cxn ang="0">
                  <a:pos x="9" y="2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14"/>
                </a:cxn>
                <a:cxn ang="0">
                  <a:pos x="3" y="25"/>
                </a:cxn>
                <a:cxn ang="0">
                  <a:pos x="5" y="39"/>
                </a:cxn>
                <a:cxn ang="0">
                  <a:pos x="8" y="63"/>
                </a:cxn>
                <a:cxn ang="0">
                  <a:pos x="13" y="63"/>
                </a:cxn>
                <a:cxn ang="0">
                  <a:pos x="12" y="38"/>
                </a:cxn>
                <a:cxn ang="0">
                  <a:pos x="8" y="25"/>
                </a:cxn>
                <a:cxn ang="0">
                  <a:pos x="7" y="1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25"/>
                </a:cxn>
                <a:cxn ang="0">
                  <a:pos x="12" y="36"/>
                </a:cxn>
                <a:cxn ang="0">
                  <a:pos x="13" y="49"/>
                </a:cxn>
                <a:cxn ang="0">
                  <a:pos x="18" y="49"/>
                </a:cxn>
                <a:cxn ang="0">
                  <a:pos x="16" y="34"/>
                </a:cxn>
                <a:cxn ang="0">
                  <a:pos x="13" y="23"/>
                </a:cxn>
                <a:cxn ang="0">
                  <a:pos x="10" y="1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10" y="18"/>
                </a:cxn>
                <a:cxn ang="0">
                  <a:pos x="17" y="29"/>
                </a:cxn>
                <a:cxn ang="0">
                  <a:pos x="20" y="38"/>
                </a:cxn>
                <a:cxn ang="0">
                  <a:pos x="25" y="36"/>
                </a:cxn>
                <a:cxn ang="0">
                  <a:pos x="20" y="25"/>
                </a:cxn>
                <a:cxn ang="0">
                  <a:pos x="14" y="14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34821" name="Picture 87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2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  <a:defRPr/>
              </a:pPr>
              <a:endParaRPr lang="en-US" sz="24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6" r:id="rId1"/>
    <p:sldLayoutId id="2147485705" r:id="rId2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4403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1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4608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2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5632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7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88068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6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3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92164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65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  <a:ea typeface="+mn-ea"/>
                  <a:cs typeface="+mn-cs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5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7" Type="http://schemas.openxmlformats.org/officeDocument/2006/relationships/image" Target="../media/image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5.png"/><Relationship Id="rId1" Type="http://schemas.microsoft.com/office/2007/relationships/media" Target="file://localhost/Users/csf/Movies/popular/tully_hires.qt" TargetMode="External"/><Relationship Id="rId2" Type="http://schemas.openxmlformats.org/officeDocument/2006/relationships/video" Target="file://localhost/Users/csf/Movies/popular/tully_hires.q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0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9.emf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42.png"/><Relationship Id="rId1" Type="http://schemas.microsoft.com/office/2007/relationships/media" Target="file://localhost/Users/csf/Movies/popular/dijkgraaf/VacuumGas3.avi" TargetMode="External"/><Relationship Id="rId2" Type="http://schemas.openxmlformats.org/officeDocument/2006/relationships/video" Target="file://localhost/Users/csf/Movies/popular/dijkgraaf/VacuumGas3.avi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45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3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42.png"/><Relationship Id="rId1" Type="http://schemas.microsoft.com/office/2007/relationships/media" Target="file://localhost/Users/csf/Movies/popular/dijkgraaf/VacuumGas3.avi" TargetMode="External"/><Relationship Id="rId2" Type="http://schemas.openxmlformats.org/officeDocument/2006/relationships/video" Target="file://localhost/Users/csf/Movies/popular/dijkgraaf/VacuumGas3.avi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5.jpeg"/><Relationship Id="rId5" Type="http://schemas.openxmlformats.org/officeDocument/2006/relationships/oleObject" Target="../embeddings/oleObject5.bin"/><Relationship Id="rId6" Type="http://schemas.openxmlformats.org/officeDocument/2006/relationships/image" Target="../media/image43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1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48.png"/><Relationship Id="rId1" Type="http://schemas.microsoft.com/office/2007/relationships/media" Target="file://localhost/Users/csf/Movies/claudio/SPHERE_600x600MPEG1.mpg" TargetMode="External"/><Relationship Id="rId2" Type="http://schemas.openxmlformats.org/officeDocument/2006/relationships/video" Target="file://localhost/Users/csf/Movies/claudio/SPHERE_600x600MPEG1.m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1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6.jpeg"/><Relationship Id="rId5" Type="http://schemas.openxmlformats.org/officeDocument/2006/relationships/image" Target="../media/image59.jpe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6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6.jpeg"/><Relationship Id="rId5" Type="http://schemas.openxmlformats.org/officeDocument/2006/relationships/image" Target="../media/image61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jpg"/><Relationship Id="rId3" Type="http://schemas.openxmlformats.org/officeDocument/2006/relationships/image" Target="../media/image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1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7.pn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4.png"/><Relationship Id="rId1" Type="http://schemas.microsoft.com/office/2007/relationships/media" Target="file://localhost/Users/csf/Movies/volker/billennium/Aq-A-2-evolv.avi" TargetMode="External"/><Relationship Id="rId2" Type="http://schemas.openxmlformats.org/officeDocument/2006/relationships/video" Target="file://localhost/Users/csf/Movies/volker/billennium/Aq-A-2-evolv.avi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65.png"/><Relationship Id="rId1" Type="http://schemas.microsoft.com/office/2007/relationships/media" Target="file://localhost/Users/csf/Movies/volker/millennium/millennium_flythru_fast.avi" TargetMode="External"/><Relationship Id="rId2" Type="http://schemas.openxmlformats.org/officeDocument/2006/relationships/video" Target="file://localhost/Users/csf/Movies/volker/millennium/millennium_flythru_fast.avi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image" Target="../media/image6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5.jpeg"/><Relationship Id="rId5" Type="http://schemas.openxmlformats.org/officeDocument/2006/relationships/image" Target="../media/image68.jpe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3.jpeg"/><Relationship Id="rId5" Type="http://schemas.openxmlformats.org/officeDocument/2006/relationships/oleObject" Target="../embeddings/oleObject7.bin"/><Relationship Id="rId6" Type="http://schemas.openxmlformats.org/officeDocument/2006/relationships/image" Target="../media/image70.emf"/><Relationship Id="rId7" Type="http://schemas.openxmlformats.org/officeDocument/2006/relationships/image" Target="../media/image1.jpeg"/><Relationship Id="rId8" Type="http://schemas.openxmlformats.org/officeDocument/2006/relationships/image" Target="../media/image71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jp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2" descr="cat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46038" y="265113"/>
          <a:ext cx="1063625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23" name="CorelDRAW" r:id="rId5" imgW="4038600" imgH="4219575" progId="CorelDRAW.Graphic.9">
                  <p:embed/>
                </p:oleObj>
              </mc:Choice>
              <mc:Fallback>
                <p:oleObj name="CorelDRAW" r:id="rId5" imgW="4038600" imgH="4219575" progId="CorelDRAW.Graphic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265113"/>
                        <a:ext cx="1063625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rgbClr val="006600"/>
              </a:buClr>
              <a:buSzPct val="200000"/>
            </a:pPr>
            <a:endParaRPr lang="en-GB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990600" y="2971800"/>
            <a:ext cx="725963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900" i="1">
                <a:solidFill>
                  <a:srgbClr val="000066"/>
                </a:solidFill>
                <a:latin typeface="Times New Roman" charset="0"/>
              </a:rPr>
              <a:t>Carlos S.  Frenk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900" i="1">
                <a:solidFill>
                  <a:srgbClr val="000066"/>
                </a:solidFill>
                <a:latin typeface="Times New Roman" charset="0"/>
              </a:rPr>
              <a:t>  Institute for Computational Cosmology, Durham</a:t>
            </a:r>
          </a:p>
        </p:txBody>
      </p:sp>
      <p:pic>
        <p:nvPicPr>
          <p:cNvPr id="111622" name="Picture 6" descr="icc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313"/>
            <a:ext cx="2122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AutoShape 7"/>
          <p:cNvSpPr>
            <a:spLocks noChangeArrowheads="1"/>
          </p:cNvSpPr>
          <p:nvPr/>
        </p:nvSpPr>
        <p:spPr bwMode="auto">
          <a:xfrm>
            <a:off x="1043608" y="1552328"/>
            <a:ext cx="7560840" cy="1267321"/>
          </a:xfrm>
          <a:prstGeom prst="roundRect">
            <a:avLst>
              <a:gd name="adj" fmla="val 60"/>
            </a:avLst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828675" eaLnBrk="1">
              <a:lnSpc>
                <a:spcPct val="93000"/>
              </a:lnSpc>
              <a:spcBef>
                <a:spcPts val="1800"/>
              </a:spcBef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en-US" sz="4400" dirty="0">
                <a:solidFill>
                  <a:srgbClr val="FF0000"/>
                </a:solidFill>
              </a:rPr>
              <a:t>Los </a:t>
            </a:r>
            <a:r>
              <a:rPr lang="en-US" sz="4400" dirty="0" err="1" smtClean="0">
                <a:solidFill>
                  <a:srgbClr val="FF0000"/>
                </a:solidFill>
              </a:rPr>
              <a:t>límites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del </a:t>
            </a:r>
            <a:r>
              <a:rPr lang="en-US" sz="4400" dirty="0" err="1">
                <a:solidFill>
                  <a:srgbClr val="FF0000"/>
                </a:solidFill>
              </a:rPr>
              <a:t>universo</a:t>
            </a:r>
            <a:r>
              <a:rPr lang="en-US" sz="4400" dirty="0">
                <a:solidFill>
                  <a:srgbClr val="FF0000"/>
                </a:solidFill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</a:rPr>
              <a:t>investigación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y </a:t>
            </a:r>
            <a:r>
              <a:rPr lang="en-US" sz="4400" dirty="0" err="1" smtClean="0">
                <a:solidFill>
                  <a:srgbClr val="FF0000"/>
                </a:solidFill>
              </a:rPr>
              <a:t>creatividad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5868144" y="5733256"/>
            <a:ext cx="3203848" cy="115212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7" name="Picture 6" descr="dur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3400"/>
            <a:ext cx="3545027" cy="2845560"/>
          </a:xfrm>
          <a:prstGeom prst="rect">
            <a:avLst/>
          </a:prstGeom>
        </p:spPr>
      </p:pic>
      <p:pic>
        <p:nvPicPr>
          <p:cNvPr id="9" name="Picture 8" descr="picas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05" y="3573016"/>
            <a:ext cx="2705707" cy="3312368"/>
          </a:xfrm>
          <a:prstGeom prst="rect">
            <a:avLst/>
          </a:prstGeom>
        </p:spPr>
      </p:pic>
      <p:pic>
        <p:nvPicPr>
          <p:cNvPr id="10" name="Picture 9" descr="zurbar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3" y="1124744"/>
            <a:ext cx="2687435" cy="4013076"/>
          </a:xfrm>
          <a:prstGeom prst="rect">
            <a:avLst/>
          </a:prstGeom>
        </p:spPr>
      </p:pic>
      <p:pic>
        <p:nvPicPr>
          <p:cNvPr id="13" name="Picture 12" descr="planck_power_spectrum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6656" r="5328" b="6590"/>
          <a:stretch>
            <a:fillRect/>
          </a:stretch>
        </p:blipFill>
        <p:spPr bwMode="auto">
          <a:xfrm>
            <a:off x="2123728" y="4281733"/>
            <a:ext cx="4309715" cy="253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72200" y="188640"/>
            <a:ext cx="2808312" cy="71596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Creatividad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1196753"/>
            <a:ext cx="2880320" cy="178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Arte y </a:t>
            </a:r>
            <a:r>
              <a:rPr lang="en-US" sz="2400" dirty="0" err="1" smtClean="0">
                <a:solidFill>
                  <a:schemeClr val="bg1"/>
                </a:solidFill>
              </a:rPr>
              <a:t>ciencia</a:t>
            </a:r>
            <a:r>
              <a:rPr lang="en-US" sz="2400" dirty="0" smtClean="0">
                <a:solidFill>
                  <a:schemeClr val="bg1"/>
                </a:solidFill>
              </a:rPr>
              <a:t> son la </a:t>
            </a:r>
            <a:r>
              <a:rPr lang="en-US" sz="2400" dirty="0" err="1" smtClean="0">
                <a:solidFill>
                  <a:schemeClr val="bg1"/>
                </a:solidFill>
              </a:rPr>
              <a:t>expresión</a:t>
            </a:r>
            <a:r>
              <a:rPr lang="en-US" sz="2400" dirty="0" smtClean="0">
                <a:solidFill>
                  <a:schemeClr val="bg1"/>
                </a:solidFill>
              </a:rPr>
              <a:t> mas </a:t>
            </a:r>
            <a:r>
              <a:rPr lang="en-US" sz="2400" dirty="0" err="1" smtClean="0">
                <a:solidFill>
                  <a:schemeClr val="bg1"/>
                </a:solidFill>
              </a:rPr>
              <a:t>alta</a:t>
            </a:r>
            <a:r>
              <a:rPr lang="en-US" sz="2400" dirty="0" smtClean="0">
                <a:solidFill>
                  <a:schemeClr val="bg1"/>
                </a:solidFill>
              </a:rPr>
              <a:t> de la </a:t>
            </a:r>
            <a:r>
              <a:rPr lang="en-US" sz="2400" dirty="0" err="1" smtClean="0">
                <a:solidFill>
                  <a:schemeClr val="bg1"/>
                </a:solidFill>
              </a:rPr>
              <a:t>creatividad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humana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0844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3" descr="hieronymus-bosch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19050" contourW="31750"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23728" y="116632"/>
            <a:ext cx="5040560" cy="600164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Los </a:t>
            </a:r>
            <a:r>
              <a:rPr lang="en-US" sz="3600" dirty="0" err="1" smtClean="0">
                <a:solidFill>
                  <a:srgbClr val="FF0000"/>
                </a:solidFill>
              </a:rPr>
              <a:t>límites</a:t>
            </a:r>
            <a:r>
              <a:rPr lang="en-US" sz="3600" dirty="0" smtClean="0">
                <a:solidFill>
                  <a:srgbClr val="FF0000"/>
                </a:solidFill>
              </a:rPr>
              <a:t> del </a:t>
            </a:r>
            <a:r>
              <a:rPr lang="en-US" sz="3600" dirty="0" err="1" smtClean="0">
                <a:solidFill>
                  <a:srgbClr val="FF0000"/>
                </a:solidFill>
              </a:rPr>
              <a:t>Universo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75656" y="1124744"/>
            <a:ext cx="6718523" cy="4953867"/>
            <a:chOff x="2339752" y="1916832"/>
            <a:chExt cx="6718523" cy="495386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6981825" y="6335713"/>
              <a:ext cx="2076450" cy="52228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118800" rIns="90000" bIns="118800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39752" y="2195242"/>
              <a:ext cx="6472461" cy="467545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181502">
                  <a:alpha val="74998"/>
                </a:srgbClr>
              </a:outerShdw>
            </a:effec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139952" y="5765775"/>
              <a:ext cx="24511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2700000" algn="ctr" rotWithShape="0">
                <a:srgbClr val="312B05">
                  <a:alpha val="74998"/>
                </a:srgbClr>
              </a:outerShdw>
            </a:effec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/>
              </a:pPr>
              <a:r>
                <a:rPr lang="en-US" sz="2000" b="1" dirty="0">
                  <a:solidFill>
                    <a:srgbClr val="FD003D"/>
                  </a:solidFill>
                </a:rPr>
                <a:t>  Perhaps </a:t>
              </a:r>
              <a:r>
                <a:rPr lang="en-US" sz="2000" b="1" dirty="0" smtClean="0">
                  <a:solidFill>
                    <a:srgbClr val="FD003D"/>
                  </a:solidFill>
                </a:rPr>
                <a:t>10</a:t>
              </a:r>
              <a:r>
                <a:rPr lang="en-US" sz="2000" b="1" baseline="30000" dirty="0" smtClean="0">
                  <a:solidFill>
                    <a:srgbClr val="FD003D"/>
                  </a:solidFill>
                </a:rPr>
                <a:t>500</a:t>
              </a:r>
              <a:r>
                <a:rPr lang="en-US" sz="2000" b="1" dirty="0" smtClean="0">
                  <a:solidFill>
                    <a:srgbClr val="FD003D"/>
                  </a:solidFill>
                </a:rPr>
                <a:t>   </a:t>
              </a:r>
              <a:r>
                <a:rPr lang="en-US" sz="2000" b="1" dirty="0">
                  <a:solidFill>
                    <a:srgbClr val="FD003D"/>
                  </a:solidFill>
                </a:rPr>
                <a:t>different </a:t>
              </a:r>
              <a:r>
                <a:rPr lang="en-US" sz="2000" b="1" dirty="0" err="1">
                  <a:solidFill>
                    <a:srgbClr val="FD003D"/>
                  </a:solidFill>
                </a:rPr>
                <a:t>vacua</a:t>
              </a:r>
              <a:endParaRPr lang="en-US" sz="2000" b="1" dirty="0">
                <a:solidFill>
                  <a:srgbClr val="FD003D"/>
                </a:solidFill>
              </a:endParaRPr>
            </a:p>
          </p:txBody>
        </p:sp>
        <p:sp>
          <p:nvSpPr>
            <p:cNvPr id="9" name="Rectangle 6"/>
            <p:cNvSpPr>
              <a:spLocks noChangeAspect="1" noChangeArrowheads="1"/>
            </p:cNvSpPr>
            <p:nvPr/>
          </p:nvSpPr>
          <p:spPr bwMode="auto">
            <a:xfrm>
              <a:off x="4427984" y="1916832"/>
              <a:ext cx="2448272" cy="576263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82800" rIns="90000" bIns="10800" anchor="ctr" anchorCtr="1"/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ClrTx/>
              </a:pPr>
              <a:r>
                <a:rPr lang="en-US" dirty="0" smtClean="0">
                  <a:solidFill>
                    <a:srgbClr val="FF0000"/>
                  </a:solidFill>
                </a:rPr>
                <a:t>El </a:t>
              </a:r>
              <a:r>
                <a:rPr lang="en-US" dirty="0" err="1" smtClean="0">
                  <a:solidFill>
                    <a:srgbClr val="FF0000"/>
                  </a:solidFill>
                </a:rPr>
                <a:t>multiverso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21694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4"/>
          <p:cNvGrpSpPr>
            <a:grpSpLocks/>
          </p:cNvGrpSpPr>
          <p:nvPr/>
        </p:nvGrpSpPr>
        <p:grpSpPr bwMode="auto">
          <a:xfrm>
            <a:off x="152400" y="2060848"/>
            <a:ext cx="8991600" cy="4167539"/>
            <a:chOff x="304800" y="2060826"/>
            <a:chExt cx="8991600" cy="4167489"/>
          </a:xfrm>
        </p:grpSpPr>
        <p:sp>
          <p:nvSpPr>
            <p:cNvPr id="117763" name="Rectangle 2"/>
            <p:cNvSpPr>
              <a:spLocks noChangeArrowheads="1"/>
            </p:cNvSpPr>
            <p:nvPr/>
          </p:nvSpPr>
          <p:spPr bwMode="auto">
            <a:xfrm>
              <a:off x="304800" y="2708890"/>
              <a:ext cx="8991600" cy="351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Aft>
                  <a:spcPts val="1800"/>
                </a:spcAft>
                <a:buSzPct val="125000"/>
              </a:pPr>
              <a:r>
                <a:rPr lang="en-US" dirty="0">
                  <a:solidFill>
                    <a:srgbClr val="000000"/>
                  </a:solidFill>
                </a:rPr>
                <a:t>Las </a:t>
              </a:r>
              <a:r>
                <a:rPr lang="en-US" dirty="0" err="1">
                  <a:solidFill>
                    <a:srgbClr val="000000"/>
                  </a:solidFill>
                </a:rPr>
                <a:t>leyes</a:t>
              </a:r>
              <a:r>
                <a:rPr lang="en-US" dirty="0">
                  <a:solidFill>
                    <a:srgbClr val="000000"/>
                  </a:solidFill>
                </a:rPr>
                <a:t> de la </a:t>
              </a:r>
              <a:r>
                <a:rPr lang="en-US" dirty="0" err="1" smtClean="0">
                  <a:solidFill>
                    <a:srgbClr val="000000"/>
                  </a:solidFill>
                </a:rPr>
                <a:t>física</a:t>
              </a:r>
              <a:r>
                <a:rPr lang="en-US" dirty="0">
                  <a:solidFill>
                    <a:srgbClr val="000000"/>
                  </a:solidFill>
                </a:rPr>
                <a:t>: </a:t>
              </a:r>
              <a:r>
                <a:rPr lang="en-US" sz="2400" dirty="0" err="1">
                  <a:solidFill>
                    <a:srgbClr val="3366FF"/>
                  </a:solidFill>
                </a:rPr>
                <a:t>reglas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>
                  <a:solidFill>
                    <a:srgbClr val="3366FF"/>
                  </a:solidFill>
                </a:rPr>
                <a:t>generales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>
                  <a:solidFill>
                    <a:srgbClr val="3366FF"/>
                  </a:solidFill>
                </a:rPr>
                <a:t>sobre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fenómenos</a:t>
              </a:r>
              <a:r>
                <a:rPr lang="en-US" sz="2400" dirty="0" smtClean="0">
                  <a:solidFill>
                    <a:srgbClr val="3366FF"/>
                  </a:solidFill>
                </a:rPr>
                <a:t>  </a:t>
              </a:r>
              <a:r>
                <a:rPr lang="en-US" sz="2400" dirty="0" err="1">
                  <a:solidFill>
                    <a:srgbClr val="3366FF"/>
                  </a:solidFill>
                </a:rPr>
                <a:t>naturales</a:t>
              </a:r>
              <a:r>
                <a:rPr lang="en-US" sz="2400" dirty="0">
                  <a:solidFill>
                    <a:srgbClr val="3366FF"/>
                  </a:solidFill>
                </a:rPr>
                <a:t>, </a:t>
              </a:r>
              <a:r>
                <a:rPr lang="en-US" sz="2400" dirty="0" err="1">
                  <a:solidFill>
                    <a:srgbClr val="3366FF"/>
                  </a:solidFill>
                </a:rPr>
                <a:t>derivadas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empíricamente</a:t>
              </a:r>
              <a:r>
                <a:rPr lang="en-US" sz="2400" dirty="0">
                  <a:solidFill>
                    <a:srgbClr val="3366FF"/>
                  </a:solidFill>
                </a:rPr>
                <a:t>, y </a:t>
              </a:r>
              <a:r>
                <a:rPr lang="en-US" sz="2400" dirty="0" err="1">
                  <a:solidFill>
                    <a:srgbClr val="3366FF"/>
                  </a:solidFill>
                </a:rPr>
                <a:t>expresadas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>
                  <a:solidFill>
                    <a:srgbClr val="3366FF"/>
                  </a:solidFill>
                </a:rPr>
                <a:t>matematicamente</a:t>
              </a:r>
              <a:r>
                <a:rPr lang="en-US" sz="2400" dirty="0">
                  <a:solidFill>
                    <a:srgbClr val="3366FF"/>
                  </a:solidFill>
                </a:rPr>
                <a:t> e.g. ley de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gravitación</a:t>
              </a:r>
              <a:r>
                <a:rPr lang="en-US" sz="2400" dirty="0" smtClean="0">
                  <a:solidFill>
                    <a:srgbClr val="3366FF"/>
                  </a:solidFill>
                </a:rPr>
                <a:t> </a:t>
              </a:r>
              <a:r>
                <a:rPr lang="en-US" sz="2400" dirty="0">
                  <a:solidFill>
                    <a:srgbClr val="3366FF"/>
                  </a:solidFill>
                </a:rPr>
                <a:t>de Newton, ley de los gases de Boyle,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mecánica</a:t>
              </a:r>
              <a:r>
                <a:rPr lang="en-US" sz="2400" dirty="0" smtClean="0">
                  <a:solidFill>
                    <a:srgbClr val="3366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cuántica</a:t>
              </a:r>
              <a:r>
                <a:rPr lang="en-US" sz="2400" dirty="0">
                  <a:solidFill>
                    <a:srgbClr val="3366FF"/>
                  </a:solidFill>
                </a:rPr>
                <a:t>, </a:t>
              </a:r>
              <a:r>
                <a:rPr lang="en-US" sz="2400" dirty="0" err="1">
                  <a:solidFill>
                    <a:srgbClr val="3366FF"/>
                  </a:solidFill>
                </a:rPr>
                <a:t>relatividad</a:t>
              </a:r>
              <a:endParaRPr lang="en-US" sz="2400" dirty="0">
                <a:solidFill>
                  <a:srgbClr val="3366FF"/>
                </a:solidFill>
              </a:endParaRPr>
            </a:p>
            <a:p>
              <a:pPr lvl="1">
                <a:spcAft>
                  <a:spcPts val="1800"/>
                </a:spcAft>
                <a:buSzPct val="125000"/>
                <a:buFont typeface="Lucida Grande" charset="0"/>
                <a:buChar char="-"/>
              </a:pP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Verificadas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experimentalmente</a:t>
              </a:r>
              <a:r>
                <a:rPr lang="en-US" dirty="0">
                  <a:solidFill>
                    <a:srgbClr val="000000"/>
                  </a:solidFill>
                </a:rPr>
                <a:t> en la Tierra  </a:t>
              </a:r>
            </a:p>
            <a:p>
              <a:pPr lvl="1">
                <a:spcAft>
                  <a:spcPts val="1200"/>
                </a:spcAft>
                <a:buSzPct val="125000"/>
                <a:buFont typeface="Lucida Grande" charset="0"/>
                <a:buChar char="-"/>
              </a:pP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Universales</a:t>
              </a:r>
              <a:r>
                <a:rPr lang="en-US" dirty="0">
                  <a:solidFill>
                    <a:srgbClr val="000000"/>
                  </a:solidFill>
                </a:rPr>
                <a:t> (?)</a:t>
              </a:r>
            </a:p>
          </p:txBody>
        </p:sp>
        <p:sp>
          <p:nvSpPr>
            <p:cNvPr id="117765" name="TextBox 3"/>
            <p:cNvSpPr txBox="1">
              <a:spLocks noChangeArrowheads="1"/>
            </p:cNvSpPr>
            <p:nvPr/>
          </p:nvSpPr>
          <p:spPr bwMode="auto">
            <a:xfrm>
              <a:off x="1340024" y="2060826"/>
              <a:ext cx="6672169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000000"/>
                  </a:solidFill>
                </a:rPr>
                <a:t>La </a:t>
              </a:r>
              <a:r>
                <a:rPr lang="en-US" dirty="0" err="1" smtClean="0">
                  <a:solidFill>
                    <a:srgbClr val="000000"/>
                  </a:solidFill>
                </a:rPr>
                <a:t>cosmología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moderna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esta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basada</a:t>
              </a:r>
              <a:r>
                <a:rPr lang="en-US" dirty="0">
                  <a:solidFill>
                    <a:srgbClr val="000000"/>
                  </a:solidFill>
                </a:rPr>
                <a:t> en: </a:t>
              </a:r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19672" y="116632"/>
            <a:ext cx="7488832" cy="1165447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       Los </a:t>
            </a:r>
            <a:r>
              <a:rPr lang="en-US" sz="3600" dirty="0" err="1" smtClean="0">
                <a:solidFill>
                  <a:srgbClr val="FF0000"/>
                </a:solidFill>
              </a:rPr>
              <a:t>límites</a:t>
            </a:r>
            <a:r>
              <a:rPr lang="en-US" sz="3600" dirty="0" smtClean="0">
                <a:solidFill>
                  <a:srgbClr val="FF0000"/>
                </a:solidFill>
              </a:rPr>
              <a:t> del </a:t>
            </a:r>
            <a:r>
              <a:rPr lang="en-US" sz="3600" dirty="0" err="1" smtClean="0">
                <a:solidFill>
                  <a:srgbClr val="FF0000"/>
                </a:solidFill>
              </a:rPr>
              <a:t>Universo</a:t>
            </a:r>
            <a:endParaRPr lang="en-US" sz="3600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(o de </a:t>
            </a:r>
            <a:r>
              <a:rPr lang="en-US" sz="3200" dirty="0" err="1" smtClean="0">
                <a:solidFill>
                  <a:srgbClr val="0000FF"/>
                </a:solidFill>
              </a:rPr>
              <a:t>nuestra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abilidad</a:t>
            </a:r>
            <a:r>
              <a:rPr lang="en-US" sz="3200" dirty="0" smtClean="0">
                <a:solidFill>
                  <a:srgbClr val="0000FF"/>
                </a:solidFill>
              </a:rPr>
              <a:t> de </a:t>
            </a:r>
            <a:r>
              <a:rPr lang="en-US" sz="3200" dirty="0" err="1" smtClean="0">
                <a:solidFill>
                  <a:srgbClr val="0000FF"/>
                </a:solidFill>
              </a:rPr>
              <a:t>comprenderlo</a:t>
            </a:r>
            <a:r>
              <a:rPr lang="en-US" sz="3200" dirty="0" smtClean="0">
                <a:solidFill>
                  <a:srgbClr val="0000FF"/>
                </a:solidFill>
              </a:rPr>
              <a:t>) 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0338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slide7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382000" cy="69215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32099" name="Text Box 7"/>
          <p:cNvSpPr txBox="1">
            <a:spLocks noChangeArrowheads="1"/>
          </p:cNvSpPr>
          <p:nvPr/>
        </p:nvSpPr>
        <p:spPr bwMode="auto">
          <a:xfrm>
            <a:off x="838200" y="228600"/>
            <a:ext cx="771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>
                <a:solidFill>
                  <a:srgbClr val="CC0000"/>
                </a:solidFill>
              </a:rPr>
              <a:t>Los </a:t>
            </a:r>
            <a:r>
              <a:rPr lang="en-GB" sz="3200" dirty="0" err="1">
                <a:solidFill>
                  <a:srgbClr val="CC0000"/>
                </a:solidFill>
              </a:rPr>
              <a:t>bloques</a:t>
            </a:r>
            <a:r>
              <a:rPr lang="en-GB" sz="3200" dirty="0">
                <a:solidFill>
                  <a:srgbClr val="CC0000"/>
                </a:solidFill>
              </a:rPr>
              <a:t> de </a:t>
            </a:r>
            <a:r>
              <a:rPr lang="en-GB" sz="3200" dirty="0" err="1" smtClean="0">
                <a:solidFill>
                  <a:srgbClr val="CC0000"/>
                </a:solidFill>
              </a:rPr>
              <a:t>construcción</a:t>
            </a:r>
            <a:r>
              <a:rPr lang="en-GB" sz="3200" dirty="0" smtClean="0">
                <a:solidFill>
                  <a:srgbClr val="CC0000"/>
                </a:solidFill>
              </a:rPr>
              <a:t> </a:t>
            </a:r>
            <a:r>
              <a:rPr lang="en-GB" sz="3200" dirty="0">
                <a:solidFill>
                  <a:srgbClr val="CC0000"/>
                </a:solidFill>
              </a:rPr>
              <a:t>del </a:t>
            </a:r>
            <a:r>
              <a:rPr lang="en-GB" sz="3200" dirty="0" err="1">
                <a:solidFill>
                  <a:srgbClr val="CC0000"/>
                </a:solidFill>
              </a:rPr>
              <a:t>universo</a:t>
            </a:r>
            <a:endParaRPr lang="en-GB" sz="3200" dirty="0">
              <a:solidFill>
                <a:srgbClr val="CC0000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3400" y="6121400"/>
            <a:ext cx="8991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</a:rPr>
              <a:t>Galaxias: colecciones de hasta cien mil millones de estrellas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7400" y="2806700"/>
            <a:ext cx="2620809" cy="3073400"/>
            <a:chOff x="787400" y="2806700"/>
            <a:chExt cx="2620809" cy="3073400"/>
          </a:xfrm>
        </p:grpSpPr>
        <p:pic>
          <p:nvPicPr>
            <p:cNvPr id="2" name="Picture 1" descr="madri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084" y="4365104"/>
              <a:ext cx="2427125" cy="1514996"/>
            </a:xfrm>
            <a:prstGeom prst="rect">
              <a:avLst/>
            </a:prstGeom>
          </p:spPr>
        </p:pic>
        <p:grpSp>
          <p:nvGrpSpPr>
            <p:cNvPr id="132103" name="Group 3"/>
            <p:cNvGrpSpPr>
              <a:grpSpLocks/>
            </p:cNvGrpSpPr>
            <p:nvPr/>
          </p:nvGrpSpPr>
          <p:grpSpPr bwMode="auto">
            <a:xfrm>
              <a:off x="787400" y="2806700"/>
              <a:ext cx="2070178" cy="2425702"/>
              <a:chOff x="496" y="1768"/>
              <a:chExt cx="1304" cy="1528"/>
            </a:xfrm>
          </p:grpSpPr>
          <p:sp>
            <p:nvSpPr>
              <p:cNvPr id="132104" name="Line 5"/>
              <p:cNvSpPr>
                <a:spLocks noChangeShapeType="1"/>
              </p:cNvSpPr>
              <p:nvPr/>
            </p:nvSpPr>
            <p:spPr bwMode="auto">
              <a:xfrm rot="20874867" flipH="1">
                <a:off x="496" y="1864"/>
                <a:ext cx="1304" cy="130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105" name="Line 6"/>
              <p:cNvSpPr>
                <a:spLocks noChangeShapeType="1"/>
              </p:cNvSpPr>
              <p:nvPr/>
            </p:nvSpPr>
            <p:spPr bwMode="auto">
              <a:xfrm>
                <a:off x="1640" y="1768"/>
                <a:ext cx="0" cy="152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614664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tully_hires.qt" descr="/Users/csf/Movies/popular/tully_hires.qt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9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26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926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060848"/>
            <a:ext cx="183801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 5 </a:t>
            </a:r>
            <a:r>
              <a:rPr lang="en-US" sz="4000" dirty="0" err="1" smtClean="0"/>
              <a:t>mins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771800" y="3356992"/>
            <a:ext cx="295836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is 3.5 </a:t>
            </a:r>
            <a:r>
              <a:rPr lang="en-US" dirty="0" err="1" smtClean="0"/>
              <a:t>mins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2215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1143000" y="2514600"/>
            <a:ext cx="7010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000" b="1">
                <a:solidFill>
                  <a:srgbClr val="FF0000"/>
                </a:solidFill>
              </a:rPr>
              <a:t>El contenido del universo</a:t>
            </a:r>
          </a:p>
        </p:txBody>
      </p:sp>
    </p:spTree>
    <p:extLst>
      <p:ext uri="{BB962C8B-B14F-4D97-AF65-F5344CB8AC3E}">
        <p14:creationId xmlns:p14="http://schemas.microsoft.com/office/powerpoint/2010/main" val="146397183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40167" r="28038" b="33534"/>
          <a:stretch>
            <a:fillRect/>
          </a:stretch>
        </p:blipFill>
        <p:spPr bwMode="auto">
          <a:xfrm>
            <a:off x="4343400" y="3200400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5651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5663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4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5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6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7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8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69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0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1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2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3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4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5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6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7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8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79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0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1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2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3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4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5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6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7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8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89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0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1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2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3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4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5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6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7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8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699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0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1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2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3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4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5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6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7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8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09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0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1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2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3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4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5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6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7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8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19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0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1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2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3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4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5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6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7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8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29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0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1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2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3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4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5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6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7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738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55652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5654" name="Rectangle 90"/>
          <p:cNvSpPr>
            <a:spLocks noChangeArrowheads="1"/>
          </p:cNvSpPr>
          <p:nvPr/>
        </p:nvSpPr>
        <p:spPr bwMode="auto">
          <a:xfrm>
            <a:off x="914400" y="5638800"/>
            <a:ext cx="6921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   Normal matter </a:t>
            </a:r>
            <a:r>
              <a:rPr lang="en-US" sz="2400">
                <a:solidFill>
                  <a:srgbClr val="FFFFFF"/>
                </a:solidFill>
                <a:sym typeface="Symbol" charset="0"/>
              </a:rPr>
              <a:t> matter made of ordinary atoms</a:t>
            </a:r>
            <a:endParaRPr lang="en-US" sz="2400">
              <a:solidFill>
                <a:srgbClr val="FFFFFF"/>
              </a:solidFill>
            </a:endParaRPr>
          </a:p>
        </p:txBody>
      </p:sp>
      <p:sp useBgFill="1">
        <p:nvSpPr>
          <p:cNvPr id="155655" name="Right Triangle 86"/>
          <p:cNvSpPr>
            <a:spLocks noChangeAspect="1"/>
          </p:cNvSpPr>
          <p:nvPr/>
        </p:nvSpPr>
        <p:spPr bwMode="auto">
          <a:xfrm rot="157108">
            <a:off x="4310063" y="3025775"/>
            <a:ext cx="2055812" cy="1714500"/>
          </a:xfrm>
          <a:prstGeom prst="rtTriangl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55656" name="Right Triangle 87"/>
          <p:cNvSpPr>
            <a:spLocks noChangeAspect="1"/>
          </p:cNvSpPr>
          <p:nvPr/>
        </p:nvSpPr>
        <p:spPr bwMode="auto">
          <a:xfrm rot="-3968190">
            <a:off x="4815682" y="1966119"/>
            <a:ext cx="1096962" cy="2247900"/>
          </a:xfrm>
          <a:prstGeom prst="rtTriangl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55657" name="Rectangle 88"/>
          <p:cNvSpPr>
            <a:spLocks noChangeArrowheads="1"/>
          </p:cNvSpPr>
          <p:nvPr/>
        </p:nvSpPr>
        <p:spPr bwMode="auto">
          <a:xfrm rot="1611309">
            <a:off x="6016625" y="4005263"/>
            <a:ext cx="914400" cy="20161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55658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4" t="63696" r="12151" b="22462"/>
          <a:stretch>
            <a:fillRect/>
          </a:stretch>
        </p:blipFill>
        <p:spPr bwMode="auto">
          <a:xfrm>
            <a:off x="5791200" y="4495800"/>
            <a:ext cx="175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5659" name="Group 85"/>
          <p:cNvGrpSpPr>
            <a:grpSpLocks/>
          </p:cNvGrpSpPr>
          <p:nvPr/>
        </p:nvGrpSpPr>
        <p:grpSpPr bwMode="auto">
          <a:xfrm>
            <a:off x="5867398" y="1066800"/>
            <a:ext cx="3209924" cy="4343400"/>
            <a:chOff x="5867400" y="1066800"/>
            <a:chExt cx="3209499" cy="4343400"/>
          </a:xfrm>
        </p:grpSpPr>
        <p:pic>
          <p:nvPicPr>
            <p:cNvPr id="155661" name="Picture 1" descr="dark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41" t="16667" r="4842" b="8888"/>
            <a:stretch>
              <a:fillRect/>
            </a:stretch>
          </p:blipFill>
          <p:spPr bwMode="auto">
            <a:xfrm>
              <a:off x="7391400" y="1066800"/>
              <a:ext cx="1685499" cy="43434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5662" name="Straight Arrow Connector 84"/>
            <p:cNvCxnSpPr>
              <a:cxnSpLocks noChangeShapeType="1"/>
            </p:cNvCxnSpPr>
            <p:nvPr/>
          </p:nvCxnSpPr>
          <p:spPr bwMode="auto">
            <a:xfrm rot="10800000" flipV="1">
              <a:off x="5867400" y="2667000"/>
              <a:ext cx="1524000" cy="1371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5660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5 %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 t="29095"/>
          <a:stretch>
            <a:fillRect/>
          </a:stretch>
        </p:blipFill>
        <p:spPr bwMode="auto">
          <a:xfrm>
            <a:off x="4343400" y="2590800"/>
            <a:ext cx="4191000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7699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7713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4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5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6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7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8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19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0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1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2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3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4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5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6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7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8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29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0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1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2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3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4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5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6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7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8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39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0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1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2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3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4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5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6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7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8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49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0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1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2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3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4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5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6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7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8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59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0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1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2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3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4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5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6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7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8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69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0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1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2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3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4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5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6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7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8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79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0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1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2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3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4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5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6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7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788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57700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1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7702" name="Rectangle 90"/>
          <p:cNvSpPr>
            <a:spLocks noChangeArrowheads="1"/>
          </p:cNvSpPr>
          <p:nvPr/>
        </p:nvSpPr>
        <p:spPr bwMode="auto">
          <a:xfrm>
            <a:off x="169863" y="5638800"/>
            <a:ext cx="86693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Dark matter </a:t>
            </a:r>
            <a:r>
              <a:rPr lang="en-US" sz="2400">
                <a:solidFill>
                  <a:srgbClr val="FFFFFF"/>
                </a:solidFill>
                <a:sym typeface="Symbol" charset="0"/>
              </a:rPr>
              <a:t> matter that does not emit light at any wavelength</a:t>
            </a:r>
            <a:endParaRPr lang="en-US" sz="2400">
              <a:solidFill>
                <a:srgbClr val="FFFFFF"/>
              </a:solidFill>
            </a:endParaRPr>
          </a:p>
        </p:txBody>
      </p:sp>
      <p:sp useBgFill="1">
        <p:nvSpPr>
          <p:cNvPr id="157703" name="Right Triangle 85"/>
          <p:cNvSpPr>
            <a:spLocks noChangeAspect="1"/>
          </p:cNvSpPr>
          <p:nvPr/>
        </p:nvSpPr>
        <p:spPr bwMode="auto">
          <a:xfrm rot="157108">
            <a:off x="4310063" y="3024188"/>
            <a:ext cx="2052637" cy="1716087"/>
          </a:xfrm>
          <a:prstGeom prst="rtTriangl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57704" name="Right Triangle 86"/>
          <p:cNvSpPr>
            <a:spLocks noChangeAspect="1"/>
          </p:cNvSpPr>
          <p:nvPr/>
        </p:nvSpPr>
        <p:spPr bwMode="auto">
          <a:xfrm rot="5852128">
            <a:off x="4969669" y="1842294"/>
            <a:ext cx="1098550" cy="2246312"/>
          </a:xfrm>
          <a:prstGeom prst="rtTriangle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57705" name="Rectangle 87"/>
          <p:cNvSpPr>
            <a:spLocks noChangeArrowheads="1"/>
          </p:cNvSpPr>
          <p:nvPr/>
        </p:nvSpPr>
        <p:spPr bwMode="auto">
          <a:xfrm>
            <a:off x="4267200" y="2514600"/>
            <a:ext cx="304800" cy="692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157706" name="Rectangle 88"/>
          <p:cNvSpPr>
            <a:spLocks noChangeArrowheads="1"/>
          </p:cNvSpPr>
          <p:nvPr/>
        </p:nvSpPr>
        <p:spPr bwMode="auto">
          <a:xfrm>
            <a:off x="5943600" y="4495800"/>
            <a:ext cx="1619250" cy="9144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57707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4" t="63696" r="12151" b="22462"/>
          <a:stretch>
            <a:fillRect/>
          </a:stretch>
        </p:blipFill>
        <p:spPr bwMode="auto">
          <a:xfrm>
            <a:off x="5791200" y="4495800"/>
            <a:ext cx="175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9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5 %</a:t>
            </a:r>
          </a:p>
        </p:txBody>
      </p:sp>
      <p:sp>
        <p:nvSpPr>
          <p:cNvPr id="157710" name="TextBox 93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F2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25%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9013"/>
            <a:ext cx="81534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3059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73074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5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6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7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8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79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0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1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2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3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4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5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6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7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8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89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0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1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2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3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4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5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6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7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8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099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0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1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2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3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4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5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6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7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8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09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0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1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2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3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4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5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6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7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8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19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0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1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2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3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4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5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6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7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8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29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0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1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2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3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4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5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6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7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8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39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0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1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2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3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4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5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6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7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8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149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73060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73062" name="Rectangle 90"/>
          <p:cNvSpPr>
            <a:spLocks noChangeArrowheads="1"/>
          </p:cNvSpPr>
          <p:nvPr/>
        </p:nvSpPr>
        <p:spPr bwMode="auto">
          <a:xfrm>
            <a:off x="169863" y="5638800"/>
            <a:ext cx="88725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Dark energy </a:t>
            </a:r>
            <a:r>
              <a:rPr lang="en-US" sz="2400">
                <a:solidFill>
                  <a:srgbClr val="FFFFFF"/>
                </a:solidFill>
                <a:sym typeface="Symbol" charset="0"/>
              </a:rPr>
              <a:t> mysterious form of energy which opposes gravity 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6" name="Oval 84"/>
          <p:cNvSpPr>
            <a:spLocks noChangeArrowheads="1"/>
          </p:cNvSpPr>
          <p:nvPr/>
        </p:nvSpPr>
        <p:spPr bwMode="auto">
          <a:xfrm>
            <a:off x="4419600" y="2743200"/>
            <a:ext cx="2819400" cy="963613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73065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5 %</a:t>
            </a:r>
          </a:p>
        </p:txBody>
      </p:sp>
      <p:sp>
        <p:nvSpPr>
          <p:cNvPr id="173066" name="TextBox 92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F2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25%</a:t>
            </a:r>
          </a:p>
        </p:txBody>
      </p:sp>
      <p:sp>
        <p:nvSpPr>
          <p:cNvPr id="173067" name="TextBox 93"/>
          <p:cNvSpPr txBox="1">
            <a:spLocks noChangeArrowheads="1"/>
          </p:cNvSpPr>
          <p:nvPr/>
        </p:nvSpPr>
        <p:spPr bwMode="auto">
          <a:xfrm>
            <a:off x="2452688" y="3048000"/>
            <a:ext cx="595312" cy="369888"/>
          </a:xfrm>
          <a:prstGeom prst="rect">
            <a:avLst/>
          </a:prstGeom>
          <a:solidFill>
            <a:srgbClr val="1251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70%</a:t>
            </a: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3352800" y="1066800"/>
            <a:ext cx="2540000" cy="2590800"/>
            <a:chOff x="3352800" y="1066800"/>
            <a:chExt cx="2540000" cy="2590799"/>
          </a:xfrm>
        </p:grpSpPr>
        <p:pic>
          <p:nvPicPr>
            <p:cNvPr id="173069" name="Picture 84" descr="magritte_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066800"/>
              <a:ext cx="254000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3070" name="Straight Arrow Connector 86"/>
            <p:cNvCxnSpPr>
              <a:cxnSpLocks noChangeShapeType="1"/>
            </p:cNvCxnSpPr>
            <p:nvPr/>
          </p:nvCxnSpPr>
          <p:spPr bwMode="auto">
            <a:xfrm rot="10800000" flipV="1">
              <a:off x="3352800" y="2971798"/>
              <a:ext cx="762000" cy="685801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3071" name="Straight Arrow Connector 88"/>
            <p:cNvCxnSpPr>
              <a:cxnSpLocks noChangeShapeType="1"/>
            </p:cNvCxnSpPr>
            <p:nvPr/>
          </p:nvCxnSpPr>
          <p:spPr bwMode="auto">
            <a:xfrm rot="16200000" flipH="1">
              <a:off x="5029202" y="2743201"/>
              <a:ext cx="457199" cy="457198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7724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2971800" y="6415088"/>
            <a:ext cx="40735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Flammarion 1888: tete des  etoiles</a:t>
            </a:r>
          </a:p>
        </p:txBody>
      </p:sp>
      <p:pic>
        <p:nvPicPr>
          <p:cNvPr id="113668" name="Picture 4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360488" cy="552450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83768" y="2348880"/>
            <a:ext cx="5583580" cy="2316019"/>
          </a:xfrm>
          <a:prstGeom prst="rect">
            <a:avLst/>
          </a:prstGeom>
          <a:solidFill>
            <a:srgbClr val="FF66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>
                <a:solidFill>
                  <a:srgbClr val="191966"/>
                </a:solidFill>
              </a:rPr>
              <a:t> </a:t>
            </a:r>
            <a:r>
              <a:rPr lang="en-US" sz="2400" dirty="0" smtClean="0">
                <a:solidFill>
                  <a:srgbClr val="191966"/>
                </a:solidFill>
              </a:rPr>
              <a:t>      ART and SCIENCE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>
                <a:srgbClr val="00009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Both seek truth</a:t>
            </a:r>
          </a:p>
          <a:p>
            <a:pPr>
              <a:buClr>
                <a:srgbClr val="000090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Both reveal new meaning</a:t>
            </a:r>
          </a:p>
          <a:p>
            <a:pPr>
              <a:buClr>
                <a:srgbClr val="000090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Both increase our understanding 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91880" y="228600"/>
            <a:ext cx="3384376" cy="71558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Investigación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galaxies.jpg                   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2263"/>
            <a:ext cx="7620000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3059" name="Text Box 3"/>
          <p:cNvSpPr txBox="1">
            <a:spLocks noChangeArrowheads="1"/>
          </p:cNvSpPr>
          <p:nvPr/>
        </p:nvSpPr>
        <p:spPr bwMode="auto">
          <a:xfrm>
            <a:off x="152400" y="44624"/>
            <a:ext cx="9067800" cy="9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dirty="0" smtClean="0">
                <a:solidFill>
                  <a:srgbClr val="FF0000"/>
                </a:solidFill>
              </a:rPr>
              <a:t>Las </a:t>
            </a:r>
            <a:r>
              <a:rPr lang="en-GB" sz="2400" dirty="0" err="1" smtClean="0">
                <a:solidFill>
                  <a:srgbClr val="FF0000"/>
                </a:solidFill>
              </a:rPr>
              <a:t>estrellas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giran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demasiado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rápido</a:t>
            </a:r>
            <a:r>
              <a:rPr lang="en-GB" sz="2400" dirty="0" smtClean="0">
                <a:solidFill>
                  <a:srgbClr val="FF0000"/>
                </a:solidFill>
              </a:rPr>
              <a:t> dada la </a:t>
            </a:r>
            <a:r>
              <a:rPr lang="en-GB" sz="2400" dirty="0" err="1" smtClean="0">
                <a:solidFill>
                  <a:srgbClr val="FF0000"/>
                </a:solidFill>
              </a:rPr>
              <a:t>gravedad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producida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por</a:t>
            </a:r>
            <a:r>
              <a:rPr lang="en-GB" sz="2400" dirty="0" smtClean="0">
                <a:solidFill>
                  <a:srgbClr val="FF0000"/>
                </a:solidFill>
              </a:rPr>
              <a:t> la </a:t>
            </a:r>
            <a:r>
              <a:rPr lang="en-GB" sz="2400" dirty="0" err="1" smtClean="0">
                <a:solidFill>
                  <a:srgbClr val="FF0000"/>
                </a:solidFill>
              </a:rPr>
              <a:t>materia</a:t>
            </a:r>
            <a:r>
              <a:rPr lang="en-GB" sz="2400" dirty="0" smtClean="0">
                <a:solidFill>
                  <a:srgbClr val="FF0000"/>
                </a:solidFill>
              </a:rPr>
              <a:t> visible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2795588"/>
            <a:ext cx="2286000" cy="3254375"/>
            <a:chOff x="381000" y="2796207"/>
            <a:chExt cx="2286000" cy="3253756"/>
          </a:xfrm>
        </p:grpSpPr>
        <p:graphicFrame>
          <p:nvGraphicFramePr>
            <p:cNvPr id="178178" name="Object 2"/>
            <p:cNvGraphicFramePr>
              <a:graphicFrameLocks noChangeAspect="1"/>
            </p:cNvGraphicFramePr>
            <p:nvPr/>
          </p:nvGraphicFramePr>
          <p:xfrm>
            <a:off x="800100" y="5410200"/>
            <a:ext cx="1143000" cy="639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84" name="Equation" r:id="rId5" imgW="635000" imgH="355600" progId="Equation.3">
                    <p:embed/>
                  </p:oleObj>
                </mc:Choice>
                <mc:Fallback>
                  <p:oleObj name="Equation" r:id="rId5" imgW="635000" imgH="3556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0100" y="5410200"/>
                          <a:ext cx="1143000" cy="6397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818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796207"/>
              <a:ext cx="2286000" cy="2385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 descr="402_AF2604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295400"/>
            <a:ext cx="647541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1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5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3" descr="darkhalo_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09738" y="276225"/>
            <a:ext cx="6457950" cy="49371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7088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27088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37000" algn="l"/>
                <a:tab pos="4592638" algn="l"/>
                <a:tab pos="5249863" algn="l"/>
                <a:tab pos="5907088" algn="l"/>
                <a:tab pos="6562725" algn="l"/>
                <a:tab pos="7219950" algn="l"/>
                <a:tab pos="7875588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GB" sz="3200">
                <a:solidFill>
                  <a:srgbClr val="FF0000"/>
                </a:solidFill>
              </a:rPr>
              <a:t>Clumps of dark matter: dark halos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2453" y="5486400"/>
            <a:ext cx="7295326" cy="46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400" dirty="0">
                <a:solidFill>
                  <a:srgbClr val="FF0000"/>
                </a:solidFill>
                <a:sym typeface="Wingdings" charset="0"/>
              </a:rPr>
              <a:t></a:t>
            </a:r>
            <a:r>
              <a:rPr lang="en-US" sz="2400" dirty="0">
                <a:solidFill>
                  <a:srgbClr val="FFFFFF"/>
                </a:solidFill>
                <a:sym typeface="Wingdings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sym typeface="Wingdings" charset="0"/>
              </a:rPr>
              <a:t>la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materia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obscura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mantiene</a:t>
            </a:r>
            <a:r>
              <a:rPr lang="en-US" sz="2400" dirty="0" smtClean="0">
                <a:solidFill>
                  <a:srgbClr val="FFFFFF"/>
                </a:solidFill>
              </a:rPr>
              <a:t> a la </a:t>
            </a:r>
            <a:r>
              <a:rPr lang="en-US" sz="2400" dirty="0" err="1" smtClean="0">
                <a:solidFill>
                  <a:srgbClr val="FFFFFF"/>
                </a:solidFill>
              </a:rPr>
              <a:t>galaxia</a:t>
            </a:r>
            <a:r>
              <a:rPr lang="en-US" sz="2400" dirty="0" smtClean="0">
                <a:solidFill>
                  <a:srgbClr val="FFFFFF"/>
                </a:solidFill>
              </a:rPr>
              <a:t> en </a:t>
            </a:r>
            <a:r>
              <a:rPr lang="en-US" sz="2400" dirty="0" err="1" smtClean="0">
                <a:solidFill>
                  <a:srgbClr val="FFFFFF"/>
                </a:solidFill>
              </a:rPr>
              <a:t>lugar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71600" y="1219200"/>
            <a:ext cx="64865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Que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es</a:t>
            </a:r>
            <a:r>
              <a:rPr lang="en-US" sz="4000" dirty="0">
                <a:solidFill>
                  <a:srgbClr val="FFFFFF"/>
                </a:solidFill>
              </a:rPr>
              <a:t> la </a:t>
            </a:r>
            <a:r>
              <a:rPr lang="en-US" sz="4000" dirty="0" err="1">
                <a:solidFill>
                  <a:srgbClr val="FFFFFF"/>
                </a:solidFill>
              </a:rPr>
              <a:t>materia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obscura</a:t>
            </a:r>
            <a:r>
              <a:rPr lang="en-US" sz="4000" dirty="0">
                <a:solidFill>
                  <a:srgbClr val="FFFFFF"/>
                </a:solidFill>
              </a:rPr>
              <a:t>? 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1457325"/>
            <a:ext cx="2759075" cy="1266825"/>
            <a:chOff x="1751891" y="1457466"/>
            <a:chExt cx="2759443" cy="1265978"/>
          </a:xfrm>
        </p:grpSpPr>
        <p:sp>
          <p:nvSpPr>
            <p:cNvPr id="210949" name="TextBox 2"/>
            <p:cNvSpPr txBox="1">
              <a:spLocks noChangeArrowheads="1"/>
            </p:cNvSpPr>
            <p:nvPr/>
          </p:nvSpPr>
          <p:spPr bwMode="auto">
            <a:xfrm>
              <a:off x="1751891" y="1457466"/>
              <a:ext cx="2759443" cy="523141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>
                  <a:solidFill>
                    <a:srgbClr val="FFFFFF"/>
                  </a:solidFill>
                </a:rPr>
                <a:t>Materia obscura</a:t>
              </a:r>
            </a:p>
          </p:txBody>
        </p:sp>
        <p:cxnSp>
          <p:nvCxnSpPr>
            <p:cNvPr id="210950" name="Straight Arrow Connector 4"/>
            <p:cNvCxnSpPr>
              <a:cxnSpLocks noChangeShapeType="1"/>
            </p:cNvCxnSpPr>
            <p:nvPr/>
          </p:nvCxnSpPr>
          <p:spPr bwMode="auto">
            <a:xfrm>
              <a:off x="2963333" y="2074333"/>
              <a:ext cx="762000" cy="649111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0951" name="TextBox 5"/>
            <p:cNvSpPr txBox="1">
              <a:spLocks noChangeArrowheads="1"/>
            </p:cNvSpPr>
            <p:nvPr/>
          </p:nvSpPr>
          <p:spPr bwMode="auto">
            <a:xfrm>
              <a:off x="2858434" y="1905000"/>
              <a:ext cx="75493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3200">
                  <a:solidFill>
                    <a:srgbClr val="FFFFFF"/>
                  </a:solidFill>
                </a:rPr>
                <a:t>   ?</a:t>
              </a: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2819400"/>
            <a:ext cx="36052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>
                <a:solidFill>
                  <a:srgbClr val="FFFFFF"/>
                </a:solidFill>
              </a:rPr>
              <a:t>“</a:t>
            </a:r>
            <a:r>
              <a:rPr lang="en-US">
                <a:solidFill>
                  <a:srgbClr val="FFFFFF"/>
                </a:solidFill>
              </a:rPr>
              <a:t>Materia obscura fria</a:t>
            </a:r>
            <a:r>
              <a:rPr lang="ja-JP" altLang="en-US">
                <a:solidFill>
                  <a:srgbClr val="FFFFFF"/>
                </a:solidFill>
              </a:rPr>
              <a:t>”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6819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3"/>
          <p:cNvSpPr>
            <a:spLocks noChangeArrowheads="1"/>
          </p:cNvSpPr>
          <p:nvPr/>
        </p:nvSpPr>
        <p:spPr bwMode="auto">
          <a:xfrm>
            <a:off x="1371600" y="1219200"/>
            <a:ext cx="64865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Que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es</a:t>
            </a:r>
            <a:r>
              <a:rPr lang="en-US" sz="4000" dirty="0">
                <a:solidFill>
                  <a:srgbClr val="FFFFFF"/>
                </a:solidFill>
              </a:rPr>
              <a:t> la </a:t>
            </a:r>
            <a:r>
              <a:rPr lang="en-US" sz="4000" dirty="0" err="1">
                <a:solidFill>
                  <a:srgbClr val="FFFFFF"/>
                </a:solidFill>
              </a:rPr>
              <a:t>materia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obscura</a:t>
            </a:r>
            <a:r>
              <a:rPr lang="en-US" sz="4000" dirty="0">
                <a:solidFill>
                  <a:srgbClr val="FFFFFF"/>
                </a:solidFill>
              </a:rPr>
              <a:t>? </a:t>
            </a:r>
          </a:p>
        </p:txBody>
      </p:sp>
      <p:pic>
        <p:nvPicPr>
          <p:cNvPr id="6" name="Picture 5" descr="merk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/>
          <a:stretch>
            <a:fillRect/>
          </a:stretch>
        </p:blipFill>
        <p:spPr bwMode="auto">
          <a:xfrm>
            <a:off x="2057400" y="2132856"/>
            <a:ext cx="4629150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avid_camer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4864"/>
            <a:ext cx="60848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9250" y="2944813"/>
            <a:ext cx="8885238" cy="1779587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 dirty="0" err="1" smtClean="0">
                <a:solidFill>
                  <a:srgbClr val="800000"/>
                </a:solidFill>
              </a:rPr>
              <a:t>Hipótesis</a:t>
            </a:r>
            <a:r>
              <a:rPr lang="en-GB" sz="3200" dirty="0" smtClean="0">
                <a:solidFill>
                  <a:srgbClr val="800000"/>
                </a:solidFill>
              </a:rPr>
              <a:t> </a:t>
            </a:r>
            <a:r>
              <a:rPr lang="en-GB" sz="3200" dirty="0">
                <a:solidFill>
                  <a:srgbClr val="800000"/>
                </a:solidFill>
              </a:rPr>
              <a:t>clave: </a:t>
            </a:r>
            <a:r>
              <a:rPr lang="en-GB" sz="3200" dirty="0">
                <a:solidFill>
                  <a:srgbClr val="FF0000"/>
                </a:solidFill>
              </a:rPr>
              <a:t>la </a:t>
            </a:r>
            <a:r>
              <a:rPr lang="en-GB" sz="3200" dirty="0" err="1">
                <a:solidFill>
                  <a:srgbClr val="FF0000"/>
                </a:solidFill>
              </a:rPr>
              <a:t>materia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>
                <a:solidFill>
                  <a:srgbClr val="FF0000"/>
                </a:solidFill>
              </a:rPr>
              <a:t>obscura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>
                <a:solidFill>
                  <a:srgbClr val="FF0000"/>
                </a:solidFill>
              </a:rPr>
              <a:t>es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>
                <a:solidFill>
                  <a:srgbClr val="FF0000"/>
                </a:solidFill>
              </a:rPr>
              <a:t>una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partícula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>
                <a:solidFill>
                  <a:srgbClr val="FF0000"/>
                </a:solidFill>
              </a:rPr>
              <a:t>elemental, </a:t>
            </a:r>
            <a:r>
              <a:rPr lang="en-GB" sz="3200" dirty="0" err="1">
                <a:solidFill>
                  <a:srgbClr val="FF0000"/>
                </a:solidFill>
              </a:rPr>
              <a:t>diferente</a:t>
            </a:r>
            <a:r>
              <a:rPr lang="en-GB" sz="3200" dirty="0">
                <a:solidFill>
                  <a:srgbClr val="FF0000"/>
                </a:solidFill>
              </a:rPr>
              <a:t> de </a:t>
            </a:r>
            <a:r>
              <a:rPr lang="en-GB" sz="3200" dirty="0" err="1">
                <a:solidFill>
                  <a:srgbClr val="FF0000"/>
                </a:solidFill>
              </a:rPr>
              <a:t>las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partículas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>
                <a:solidFill>
                  <a:srgbClr val="FF0000"/>
                </a:solidFill>
              </a:rPr>
              <a:t>ordinarias</a:t>
            </a:r>
            <a:r>
              <a:rPr lang="en-GB" sz="3200" dirty="0">
                <a:solidFill>
                  <a:srgbClr val="FF0000"/>
                </a:solidFill>
              </a:rPr>
              <a:t>, </a:t>
            </a:r>
            <a:r>
              <a:rPr lang="en-GB" sz="3200" dirty="0" err="1">
                <a:solidFill>
                  <a:srgbClr val="FF0000"/>
                </a:solidFill>
              </a:rPr>
              <a:t>formada</a:t>
            </a:r>
            <a:r>
              <a:rPr lang="en-GB" sz="3200" dirty="0">
                <a:solidFill>
                  <a:srgbClr val="FF0000"/>
                </a:solidFill>
              </a:rPr>
              <a:t> en el </a:t>
            </a:r>
            <a:r>
              <a:rPr lang="en-GB" sz="3200" dirty="0" err="1">
                <a:solidFill>
                  <a:srgbClr val="FF0000"/>
                </a:solidFill>
              </a:rPr>
              <a:t>universo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>
                <a:solidFill>
                  <a:srgbClr val="FF0000"/>
                </a:solidFill>
              </a:rPr>
              <a:t>temprano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2" name="Picture 11" descr="blai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607218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blai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9272"/>
            <a:ext cx="607218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14316"/>
            <a:ext cx="5256584" cy="2943688"/>
          </a:xfrm>
          <a:prstGeom prst="rect">
            <a:avLst/>
          </a:prstGeom>
        </p:spPr>
      </p:pic>
      <p:pic>
        <p:nvPicPr>
          <p:cNvPr id="13" name="Picture 12" descr="Angela+Merkel+Mariano+Rajoy+Merkel+Rajoy+Meet+YPc-G__In4I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32856"/>
            <a:ext cx="5904656" cy="3936437"/>
          </a:xfrm>
          <a:prstGeom prst="rect">
            <a:avLst/>
          </a:prstGeom>
        </p:spPr>
      </p:pic>
      <p:pic>
        <p:nvPicPr>
          <p:cNvPr id="15" name="Picture 14" descr="Mariano-Rajoy-00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6346056" cy="380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1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3"/>
          <p:cNvSpPr>
            <a:spLocks noChangeArrowheads="1"/>
          </p:cNvSpPr>
          <p:nvPr/>
        </p:nvSpPr>
        <p:spPr bwMode="auto">
          <a:xfrm>
            <a:off x="457200" y="2133600"/>
            <a:ext cx="851176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La </a:t>
            </a:r>
            <a:r>
              <a:rPr lang="en-US" sz="4000" dirty="0" err="1" smtClean="0">
                <a:solidFill>
                  <a:srgbClr val="FFFFFF"/>
                </a:solidFill>
              </a:rPr>
              <a:t>búsqueda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de la </a:t>
            </a:r>
            <a:r>
              <a:rPr lang="en-US" sz="4000" dirty="0" err="1">
                <a:solidFill>
                  <a:srgbClr val="FFFFFF"/>
                </a:solidFill>
              </a:rPr>
              <a:t>materia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obscura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90800" y="3429000"/>
            <a:ext cx="4114800" cy="64611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 dirty="0" err="1" smtClean="0">
                <a:solidFill>
                  <a:srgbClr val="FF0000"/>
                </a:solidFill>
              </a:rPr>
              <a:t>Física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>
                <a:solidFill>
                  <a:srgbClr val="FF0000"/>
                </a:solidFill>
              </a:rPr>
              <a:t>experimental </a:t>
            </a:r>
          </a:p>
        </p:txBody>
      </p:sp>
    </p:spTree>
    <p:extLst>
      <p:ext uri="{BB962C8B-B14F-4D97-AF65-F5344CB8AC3E}">
        <p14:creationId xmlns:p14="http://schemas.microsoft.com/office/powerpoint/2010/main" val="276025262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3"/>
          <p:cNvSpPr>
            <a:spLocks noChangeArrowheads="1"/>
          </p:cNvSpPr>
          <p:nvPr/>
        </p:nvSpPr>
        <p:spPr bwMode="auto">
          <a:xfrm>
            <a:off x="1447800" y="0"/>
            <a:ext cx="80268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En </a:t>
            </a:r>
            <a:r>
              <a:rPr lang="en-US" sz="4000" dirty="0" err="1" smtClean="0">
                <a:solidFill>
                  <a:srgbClr val="FFFFFF"/>
                </a:solidFill>
              </a:rPr>
              <a:t>búsqueda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de </a:t>
            </a:r>
            <a:r>
              <a:rPr lang="en-US" sz="4000" dirty="0" err="1">
                <a:solidFill>
                  <a:srgbClr val="FFFFFF"/>
                </a:solidFill>
              </a:rPr>
              <a:t>materia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obscura</a:t>
            </a:r>
            <a:r>
              <a:rPr lang="en-US" sz="4000" dirty="0">
                <a:solidFill>
                  <a:srgbClr val="FFFFFF"/>
                </a:solidFill>
              </a:rPr>
              <a:t>  </a:t>
            </a:r>
          </a:p>
        </p:txBody>
      </p:sp>
      <p:pic>
        <p:nvPicPr>
          <p:cNvPr id="196613" name="Picture 5" descr="s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66800"/>
            <a:ext cx="301942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1361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3"/>
          <p:cNvSpPr>
            <a:spLocks noChangeArrowheads="1"/>
          </p:cNvSpPr>
          <p:nvPr/>
        </p:nvSpPr>
        <p:spPr bwMode="auto">
          <a:xfrm>
            <a:off x="3376613" y="204788"/>
            <a:ext cx="3979862" cy="6477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3600" smtClean="0">
                <a:solidFill>
                  <a:srgbClr val="FF0000"/>
                </a:solidFill>
              </a:rPr>
              <a:t>Cold dark matter ?</a:t>
            </a:r>
          </a:p>
        </p:txBody>
      </p:sp>
      <p:grpSp>
        <p:nvGrpSpPr>
          <p:cNvPr id="226307" name="Group 20"/>
          <p:cNvGrpSpPr>
            <a:grpSpLocks/>
          </p:cNvGrpSpPr>
          <p:nvPr/>
        </p:nvGrpSpPr>
        <p:grpSpPr bwMode="auto">
          <a:xfrm>
            <a:off x="5224463" y="2398713"/>
            <a:ext cx="3825875" cy="2865437"/>
            <a:chOff x="5225474" y="1478824"/>
            <a:chExt cx="3824970" cy="2863847"/>
          </a:xfrm>
        </p:grpSpPr>
        <p:pic>
          <p:nvPicPr>
            <p:cNvPr id="226317" name="Picture 6" descr="BoulbySurfa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474" y="1478824"/>
              <a:ext cx="3824970" cy="2238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8" name="Text Box 7"/>
            <p:cNvSpPr txBox="1">
              <a:spLocks noChangeArrowheads="1"/>
            </p:cNvSpPr>
            <p:nvPr/>
          </p:nvSpPr>
          <p:spPr bwMode="auto">
            <a:xfrm>
              <a:off x="6618208" y="3634785"/>
              <a:ext cx="219276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000" smtClean="0">
                  <a:solidFill>
                    <a:srgbClr val="FF0000"/>
                  </a:solidFill>
                </a:rPr>
                <a:t>UK DM search </a:t>
              </a:r>
              <a:r>
                <a:rPr lang="en-GB" sz="2000" smtClean="0">
                  <a:solidFill>
                    <a:srgbClr val="0000FF"/>
                  </a:solidFill>
                </a:rPr>
                <a:t>(Boulby</a:t>
              </a:r>
              <a:r>
                <a:rPr lang="en-GB" sz="2000" smtClean="0">
                  <a:solidFill>
                    <a:srgbClr val="FF0000"/>
                  </a:solidFill>
                </a:rPr>
                <a:t> </a:t>
              </a:r>
              <a:r>
                <a:rPr lang="en-GB" sz="2000" smtClean="0">
                  <a:solidFill>
                    <a:srgbClr val="0000FF"/>
                  </a:solidFill>
                </a:rPr>
                <a:t>mine)</a:t>
              </a:r>
            </a:p>
          </p:txBody>
        </p:sp>
      </p:grpSp>
      <p:pic>
        <p:nvPicPr>
          <p:cNvPr id="226308" name="Picture 5" descr="atlas_magnet_600x391.jpg                                       000349AE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3986213"/>
            <a:ext cx="35306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6309" name="Group 22"/>
          <p:cNvGrpSpPr>
            <a:grpSpLocks/>
          </p:cNvGrpSpPr>
          <p:nvPr/>
        </p:nvGrpSpPr>
        <p:grpSpPr bwMode="auto">
          <a:xfrm>
            <a:off x="287338" y="1849438"/>
            <a:ext cx="3271837" cy="2586037"/>
            <a:chOff x="287005" y="1735670"/>
            <a:chExt cx="2363788" cy="1778000"/>
          </a:xfrm>
        </p:grpSpPr>
        <p:pic>
          <p:nvPicPr>
            <p:cNvPr id="226315" name="Picture 7" descr="main_glast_22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19996">
              <a:off x="287005" y="1735670"/>
              <a:ext cx="2363788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6" name="TextBox 13"/>
            <p:cNvSpPr txBox="1">
              <a:spLocks noChangeArrowheads="1"/>
            </p:cNvSpPr>
            <p:nvPr/>
          </p:nvSpPr>
          <p:spPr bwMode="auto">
            <a:xfrm rot="-1894165">
              <a:off x="413797" y="1787967"/>
              <a:ext cx="971089" cy="317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400" smtClean="0">
                  <a:solidFill>
                    <a:srgbClr val="0000FF"/>
                  </a:solidFill>
                </a:rPr>
                <a:t>Fermi</a:t>
              </a:r>
            </a:p>
          </p:txBody>
        </p:sp>
      </p:grpSp>
      <p:sp>
        <p:nvSpPr>
          <p:cNvPr id="226310" name="TextBox 4"/>
          <p:cNvSpPr txBox="1">
            <a:spLocks noChangeArrowheads="1"/>
          </p:cNvSpPr>
          <p:nvPr/>
        </p:nvSpPr>
        <p:spPr bwMode="auto">
          <a:xfrm>
            <a:off x="1804988" y="1246188"/>
            <a:ext cx="6583362" cy="46196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400" smtClean="0">
                <a:solidFill>
                  <a:srgbClr val="800000"/>
                </a:solidFill>
              </a:rPr>
              <a:t>Dark matter discovery possible in several ways</a:t>
            </a:r>
          </a:p>
        </p:txBody>
      </p:sp>
      <p:sp>
        <p:nvSpPr>
          <p:cNvPr id="226311" name="TextBox 13"/>
          <p:cNvSpPr txBox="1">
            <a:spLocks noChangeArrowheads="1"/>
          </p:cNvSpPr>
          <p:nvPr/>
        </p:nvSpPr>
        <p:spPr bwMode="auto">
          <a:xfrm>
            <a:off x="3186113" y="6272213"/>
            <a:ext cx="2506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  <a:buFontTx/>
              <a:buChar char="•"/>
            </a:pPr>
            <a:r>
              <a:rPr lang="en-US" sz="2000" smtClean="0">
                <a:solidFill>
                  <a:srgbClr val="FFFFFF"/>
                </a:solidFill>
              </a:rPr>
              <a:t>Evidence for SUSY</a:t>
            </a:r>
          </a:p>
        </p:txBody>
      </p:sp>
      <p:sp>
        <p:nvSpPr>
          <p:cNvPr id="226312" name="TextBox 14"/>
          <p:cNvSpPr txBox="1">
            <a:spLocks noChangeArrowheads="1"/>
          </p:cNvSpPr>
          <p:nvPr/>
        </p:nvSpPr>
        <p:spPr bwMode="auto">
          <a:xfrm>
            <a:off x="0" y="4151313"/>
            <a:ext cx="2646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  <a:buFontTx/>
              <a:buChar char="•"/>
            </a:pPr>
            <a:r>
              <a:rPr lang="en-US" sz="2000" smtClean="0">
                <a:solidFill>
                  <a:srgbClr val="FFFFFF"/>
                </a:solidFill>
              </a:rPr>
              <a:t>Annihilation radiation </a:t>
            </a:r>
          </a:p>
        </p:txBody>
      </p:sp>
      <p:sp>
        <p:nvSpPr>
          <p:cNvPr id="226313" name="TextBox 15"/>
          <p:cNvSpPr txBox="1">
            <a:spLocks noChangeArrowheads="1"/>
          </p:cNvSpPr>
          <p:nvPr/>
        </p:nvSpPr>
        <p:spPr bwMode="auto">
          <a:xfrm>
            <a:off x="6269038" y="1982788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  <a:buFontTx/>
              <a:buChar char="•"/>
            </a:pPr>
            <a:r>
              <a:rPr lang="en-US" sz="2000" smtClean="0">
                <a:solidFill>
                  <a:srgbClr val="FFFFFF"/>
                </a:solidFill>
              </a:rPr>
              <a:t>Direct detection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-159306"/>
            <a:ext cx="3037510" cy="701730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95250"/>
          </a:bodyPr>
          <a:lstStyle/>
          <a:p>
            <a:pPr>
              <a:defRPr/>
            </a:pPr>
            <a:r>
              <a:rPr lang="en-US" sz="40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023056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9013"/>
            <a:ext cx="81534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9747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9762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3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4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5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6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7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8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9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0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1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2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3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4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5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6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7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8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9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0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1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2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3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4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5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6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7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8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9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0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1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2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3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4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5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6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7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8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9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0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1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2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3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4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5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6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7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8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9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0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1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2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3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4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5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6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7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8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9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0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1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2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3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4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5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6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7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8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9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0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1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2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3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4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5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6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7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59748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9750" name="Rectangle 90"/>
          <p:cNvSpPr>
            <a:spLocks noChangeArrowheads="1"/>
          </p:cNvSpPr>
          <p:nvPr/>
        </p:nvSpPr>
        <p:spPr bwMode="auto">
          <a:xfrm>
            <a:off x="169863" y="5638800"/>
            <a:ext cx="88725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Dark energy </a:t>
            </a:r>
            <a:r>
              <a:rPr lang="en-US" sz="2400">
                <a:solidFill>
                  <a:srgbClr val="FFFFFF"/>
                </a:solidFill>
                <a:sym typeface="Symbol" charset="0"/>
              </a:rPr>
              <a:t> mysterious form of energy which opposes gravity 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6" name="Oval 84"/>
          <p:cNvSpPr>
            <a:spLocks noChangeArrowheads="1"/>
          </p:cNvSpPr>
          <p:nvPr/>
        </p:nvSpPr>
        <p:spPr bwMode="auto">
          <a:xfrm>
            <a:off x="1981200" y="2846388"/>
            <a:ext cx="2819400" cy="811212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59753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5 %</a:t>
            </a:r>
          </a:p>
        </p:txBody>
      </p:sp>
      <p:sp>
        <p:nvSpPr>
          <p:cNvPr id="159754" name="TextBox 92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F2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25%</a:t>
            </a:r>
          </a:p>
        </p:txBody>
      </p:sp>
      <p:sp>
        <p:nvSpPr>
          <p:cNvPr id="159755" name="TextBox 93"/>
          <p:cNvSpPr txBox="1">
            <a:spLocks noChangeArrowheads="1"/>
          </p:cNvSpPr>
          <p:nvPr/>
        </p:nvSpPr>
        <p:spPr bwMode="auto">
          <a:xfrm>
            <a:off x="2452688" y="3048000"/>
            <a:ext cx="595312" cy="369888"/>
          </a:xfrm>
          <a:prstGeom prst="rect">
            <a:avLst/>
          </a:prstGeom>
          <a:solidFill>
            <a:srgbClr val="1251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70%</a:t>
            </a: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3352800" y="1066800"/>
            <a:ext cx="2540000" cy="2590800"/>
            <a:chOff x="3352800" y="1066800"/>
            <a:chExt cx="2540000" cy="2590799"/>
          </a:xfrm>
        </p:grpSpPr>
        <p:pic>
          <p:nvPicPr>
            <p:cNvPr id="159757" name="Picture 84" descr="magritte_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066800"/>
              <a:ext cx="254000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9758" name="Straight Arrow Connector 86"/>
            <p:cNvCxnSpPr>
              <a:cxnSpLocks noChangeShapeType="1"/>
            </p:cNvCxnSpPr>
            <p:nvPr/>
          </p:nvCxnSpPr>
          <p:spPr bwMode="auto">
            <a:xfrm rot="10800000" flipV="1">
              <a:off x="3352800" y="2971798"/>
              <a:ext cx="762000" cy="685801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759" name="Straight Arrow Connector 88"/>
            <p:cNvCxnSpPr>
              <a:cxnSpLocks noChangeShapeType="1"/>
            </p:cNvCxnSpPr>
            <p:nvPr/>
          </p:nvCxnSpPr>
          <p:spPr bwMode="auto">
            <a:xfrm rot="16200000" flipH="1">
              <a:off x="5029202" y="2743201"/>
              <a:ext cx="457199" cy="457198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8671761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5"/>
          <p:cNvSpPr txBox="1">
            <a:spLocks noChangeArrowheads="1"/>
          </p:cNvSpPr>
          <p:nvPr/>
        </p:nvSpPr>
        <p:spPr bwMode="auto">
          <a:xfrm>
            <a:off x="152400" y="192088"/>
            <a:ext cx="5562600" cy="798512"/>
          </a:xfrm>
          <a:prstGeom prst="rect">
            <a:avLst/>
          </a:prstGeom>
          <a:solidFill>
            <a:srgbClr val="FFCC00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defTabSz="957263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3800" dirty="0">
                <a:solidFill>
                  <a:srgbClr val="FF0000"/>
                </a:solidFill>
              </a:rPr>
              <a:t>La </a:t>
            </a:r>
            <a:r>
              <a:rPr lang="en-US" sz="3800" dirty="0" err="1" smtClean="0">
                <a:solidFill>
                  <a:srgbClr val="FF0000"/>
                </a:solidFill>
              </a:rPr>
              <a:t>expansión</a:t>
            </a:r>
            <a:r>
              <a:rPr lang="en-US" sz="3800" dirty="0" smtClean="0">
                <a:solidFill>
                  <a:srgbClr val="FF0000"/>
                </a:solidFill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</a:rPr>
              <a:t>cósmica</a:t>
            </a:r>
            <a:r>
              <a:rPr lang="en-US" sz="3800" dirty="0" smtClean="0">
                <a:solidFill>
                  <a:srgbClr val="FF0000"/>
                </a:solidFill>
              </a:rPr>
              <a:t> </a:t>
            </a:r>
            <a:endParaRPr lang="en-US" sz="3800" dirty="0">
              <a:solidFill>
                <a:srgbClr val="FF0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0038" y="2112963"/>
            <a:ext cx="8843962" cy="3290887"/>
            <a:chOff x="228600" y="3259138"/>
            <a:chExt cx="8843963" cy="3290887"/>
          </a:xfrm>
        </p:grpSpPr>
        <p:sp>
          <p:nvSpPr>
            <p:cNvPr id="168972" name="AutoShape 7"/>
            <p:cNvSpPr>
              <a:spLocks noChangeArrowheads="1"/>
            </p:cNvSpPr>
            <p:nvPr/>
          </p:nvSpPr>
          <p:spPr bwMode="auto">
            <a:xfrm>
              <a:off x="2951163" y="4365625"/>
              <a:ext cx="1512887" cy="792163"/>
            </a:xfrm>
            <a:prstGeom prst="rightArrow">
              <a:avLst>
                <a:gd name="adj1" fmla="val 50000"/>
                <a:gd name="adj2" fmla="val 47745"/>
              </a:avLst>
            </a:prstGeom>
            <a:solidFill>
              <a:srgbClr val="FF0000"/>
            </a:solidFill>
            <a:ln w="25400">
              <a:solidFill>
                <a:srgbClr val="080808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8973" name="Group 8"/>
            <p:cNvGrpSpPr>
              <a:grpSpLocks/>
            </p:cNvGrpSpPr>
            <p:nvPr/>
          </p:nvGrpSpPr>
          <p:grpSpPr bwMode="auto">
            <a:xfrm>
              <a:off x="4583113" y="3259138"/>
              <a:ext cx="4489450" cy="2792413"/>
              <a:chOff x="2887" y="2053"/>
              <a:chExt cx="2828" cy="1759"/>
            </a:xfrm>
          </p:grpSpPr>
          <p:pic>
            <p:nvPicPr>
              <p:cNvPr id="168978" name="Picture 9" descr="HubbleDat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243"/>
              <a:stretch>
                <a:fillRect/>
              </a:stretch>
            </p:blipFill>
            <p:spPr bwMode="auto">
              <a:xfrm>
                <a:off x="3022" y="2053"/>
                <a:ext cx="2693" cy="1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090" name="Text Box 10"/>
              <p:cNvSpPr txBox="1">
                <a:spLocks noChangeArrowheads="1"/>
              </p:cNvSpPr>
              <p:nvPr/>
            </p:nvSpPr>
            <p:spPr bwMode="auto">
              <a:xfrm>
                <a:off x="4014" y="3606"/>
                <a:ext cx="1043" cy="206"/>
              </a:xfrm>
              <a:prstGeom prst="rect">
                <a:avLst/>
              </a:prstGeom>
              <a:solidFill>
                <a:schemeClr val="tx1"/>
              </a:solidFill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8000" tIns="10800" rIns="18000" bIns="10800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buClrTx/>
                </a:pPr>
                <a:r>
                  <a:rPr lang="en-US" sz="200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Distance </a:t>
                </a:r>
                <a:r>
                  <a:rPr lang="en-US" sz="200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sym typeface="Wingdings" charset="0"/>
                  </a:rPr>
                  <a:t></a:t>
                </a:r>
                <a:endParaRPr lang="en-US" sz="2000">
                  <a:solidFill>
                    <a:srgbClr val="CCFF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686091" name="Text Box 11"/>
              <p:cNvSpPr txBox="1">
                <a:spLocks noChangeArrowheads="1"/>
              </p:cNvSpPr>
              <p:nvPr/>
            </p:nvSpPr>
            <p:spPr bwMode="auto">
              <a:xfrm rot="16200000">
                <a:off x="2459" y="2739"/>
                <a:ext cx="1043" cy="187"/>
              </a:xfrm>
              <a:prstGeom prst="rect">
                <a:avLst/>
              </a:prstGeom>
              <a:solidFill>
                <a:schemeClr val="tx1"/>
              </a:solidFill>
              <a:ln w="25400">
                <a:noFill/>
                <a:miter lim="800000"/>
                <a:headEnd/>
                <a:tailEnd/>
              </a:ln>
              <a:effectLst/>
            </p:spPr>
            <p:txBody>
              <a:bodyPr lIns="18000" tIns="10800" rIns="18000" bIns="10800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buClrTx/>
                </a:pPr>
                <a:r>
                  <a:rPr lang="en-US" sz="180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Velocity </a:t>
                </a:r>
                <a:r>
                  <a:rPr lang="en-US" sz="180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sym typeface="Wingdings" charset="0"/>
                  </a:rPr>
                  <a:t></a:t>
                </a:r>
                <a:endParaRPr lang="en-US" sz="1800">
                  <a:solidFill>
                    <a:srgbClr val="CCFF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686092" name="Text Box 12"/>
            <p:cNvSpPr txBox="1">
              <a:spLocks noChangeArrowheads="1"/>
            </p:cNvSpPr>
            <p:nvPr/>
          </p:nvSpPr>
          <p:spPr bwMode="auto">
            <a:xfrm>
              <a:off x="2916237" y="6092825"/>
              <a:ext cx="3529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US" sz="2400">
                  <a:solidFill>
                    <a:srgbClr val="CCFFCC"/>
                  </a:solidFill>
                </a:rPr>
                <a:t>Hubble 1929:   </a:t>
              </a:r>
              <a:r>
                <a:rPr lang="en-US" sz="2400" b="1" i="1">
                  <a:solidFill>
                    <a:srgbClr val="CCFF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v = H</a:t>
              </a:r>
              <a:r>
                <a:rPr lang="en-US" sz="2400" b="1" i="1" baseline="-25000">
                  <a:solidFill>
                    <a:srgbClr val="CCFF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</a:t>
              </a:r>
              <a:r>
                <a:rPr lang="en-US" sz="2400" b="1" i="1">
                  <a:solidFill>
                    <a:srgbClr val="CCFF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d</a:t>
              </a:r>
            </a:p>
          </p:txBody>
        </p:sp>
        <p:sp>
          <p:nvSpPr>
            <p:cNvPr id="686093" name="Text Box 13"/>
            <p:cNvSpPr txBox="1">
              <a:spLocks noChangeArrowheads="1"/>
            </p:cNvSpPr>
            <p:nvPr/>
          </p:nvSpPr>
          <p:spPr bwMode="auto">
            <a:xfrm>
              <a:off x="5491163" y="4117975"/>
              <a:ext cx="2895600" cy="10779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El universe se expande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228600" y="4267200"/>
              <a:ext cx="865187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US" sz="2400">
                  <a:solidFill>
                    <a:srgbClr val="CCFF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1929</a:t>
              </a:r>
            </a:p>
          </p:txBody>
        </p:sp>
        <p:pic>
          <p:nvPicPr>
            <p:cNvPr id="168977" name="Picture 4" descr="hub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3284538"/>
              <a:ext cx="2520950" cy="316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04800" y="2133600"/>
            <a:ext cx="8839200" cy="3897313"/>
            <a:chOff x="228600" y="3260738"/>
            <a:chExt cx="8839200" cy="3895962"/>
          </a:xfrm>
        </p:grpSpPr>
        <p:sp>
          <p:nvSpPr>
            <p:cNvPr id="168967" name="AutoShape 7"/>
            <p:cNvSpPr>
              <a:spLocks noChangeArrowheads="1"/>
            </p:cNvSpPr>
            <p:nvPr/>
          </p:nvSpPr>
          <p:spPr bwMode="auto">
            <a:xfrm>
              <a:off x="2951163" y="4365625"/>
              <a:ext cx="1512887" cy="792163"/>
            </a:xfrm>
            <a:prstGeom prst="rightArrow">
              <a:avLst>
                <a:gd name="adj1" fmla="val 50000"/>
                <a:gd name="adj2" fmla="val 47745"/>
              </a:avLst>
            </a:prstGeom>
            <a:solidFill>
              <a:srgbClr val="FF0000"/>
            </a:solidFill>
            <a:ln w="25400">
              <a:solidFill>
                <a:srgbClr val="080808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228600" y="4266864"/>
              <a:ext cx="865188" cy="4570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US" sz="2400">
                  <a:solidFill>
                    <a:srgbClr val="CCFF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1998</a:t>
              </a:r>
            </a:p>
          </p:txBody>
        </p:sp>
        <p:pic>
          <p:nvPicPr>
            <p:cNvPr id="168969" name="Picture 9" descr="galaxies_wlabel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429000"/>
              <a:ext cx="3095625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70" name="Picture 27" descr="Exp_univ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50" y="3260738"/>
              <a:ext cx="4540250" cy="2835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4876800" y="6079161"/>
              <a:ext cx="3886200" cy="1077539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 </a:t>
              </a:r>
              <a:r>
                <a:rPr lang="en-US" sz="3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expansión</a:t>
              </a:r>
              <a:r>
                <a:rPr lang="en-U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esta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 </a:t>
              </a:r>
              <a:r>
                <a:rPr lang="en-US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acelerandose</a:t>
              </a:r>
              <a:endPara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152400" y="6059488"/>
            <a:ext cx="8915400" cy="798512"/>
          </a:xfrm>
          <a:prstGeom prst="rect">
            <a:avLst/>
          </a:prstGeom>
          <a:solidFill>
            <a:srgbClr val="FFCC00"/>
          </a:solidFill>
          <a:ln w="317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/>
          <a:lstStyle/>
          <a:p>
            <a:pPr algn="ctr" defTabSz="957263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3800" dirty="0" smtClean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3800" dirty="0" smtClean="0">
                <a:solidFill>
                  <a:srgbClr val="FF0000"/>
                </a:solidFill>
              </a:rPr>
              <a:t>El </a:t>
            </a:r>
            <a:r>
              <a:rPr lang="en-US" sz="3800" dirty="0" err="1">
                <a:solidFill>
                  <a:srgbClr val="FF0000"/>
                </a:solidFill>
              </a:rPr>
              <a:t>U</a:t>
            </a:r>
            <a:r>
              <a:rPr lang="en-US" sz="3800" dirty="0" err="1" smtClean="0">
                <a:solidFill>
                  <a:srgbClr val="FF0000"/>
                </a:solidFill>
              </a:rPr>
              <a:t>niverso</a:t>
            </a:r>
            <a:r>
              <a:rPr lang="en-US" sz="3800" dirty="0" smtClean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lleno</a:t>
            </a:r>
            <a:r>
              <a:rPr lang="en-US" sz="3800" dirty="0">
                <a:solidFill>
                  <a:srgbClr val="FF0000"/>
                </a:solidFill>
              </a:rPr>
              <a:t> de </a:t>
            </a:r>
            <a:r>
              <a:rPr lang="en-US" sz="3800" dirty="0" err="1" smtClean="0">
                <a:solidFill>
                  <a:srgbClr val="FF0000"/>
                </a:solidFill>
              </a:rPr>
              <a:t>energía</a:t>
            </a:r>
            <a:r>
              <a:rPr lang="en-US" sz="3800" dirty="0" smtClean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obscura</a:t>
            </a:r>
            <a:r>
              <a:rPr lang="en-US" sz="38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4800" y="5822950"/>
            <a:ext cx="46482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FFFFFF"/>
                </a:solidFill>
              </a:rPr>
              <a:t>Premio</a:t>
            </a:r>
            <a:r>
              <a:rPr lang="en-US" dirty="0">
                <a:solidFill>
                  <a:srgbClr val="FFFFFF"/>
                </a:solidFill>
              </a:rPr>
              <a:t> Nobel de </a:t>
            </a:r>
            <a:r>
              <a:rPr lang="en-US" dirty="0" err="1" smtClean="0">
                <a:solidFill>
                  <a:srgbClr val="FFFFFF"/>
                </a:solidFill>
              </a:rPr>
              <a:t>física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2011 </a:t>
            </a:r>
          </a:p>
        </p:txBody>
      </p:sp>
    </p:spTree>
    <p:extLst>
      <p:ext uri="{BB962C8B-B14F-4D97-AF65-F5344CB8AC3E}">
        <p14:creationId xmlns:p14="http://schemas.microsoft.com/office/powerpoint/2010/main" val="47894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7724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2971800" y="6415088"/>
            <a:ext cx="40735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Flammarion 1888: tete des  etoiles</a:t>
            </a:r>
          </a:p>
        </p:txBody>
      </p:sp>
      <p:pic>
        <p:nvPicPr>
          <p:cNvPr id="113668" name="Picture 4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360488" cy="552450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05587" y="2132856"/>
            <a:ext cx="5852884" cy="2833083"/>
          </a:xfrm>
          <a:prstGeom prst="rect">
            <a:avLst/>
          </a:prstGeom>
          <a:solidFill>
            <a:srgbClr val="FF66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>
                <a:solidFill>
                  <a:srgbClr val="191966"/>
                </a:solidFill>
              </a:rPr>
              <a:t> </a:t>
            </a:r>
            <a:r>
              <a:rPr lang="en-US" sz="2400" dirty="0" smtClean="0">
                <a:solidFill>
                  <a:srgbClr val="191966"/>
                </a:solidFill>
              </a:rPr>
              <a:t>               ART and SCIENCE</a:t>
            </a:r>
          </a:p>
          <a:p>
            <a:r>
              <a:rPr lang="en-US" sz="2400" dirty="0" smtClean="0">
                <a:solidFill>
                  <a:srgbClr val="191966"/>
                </a:solidFill>
              </a:rPr>
              <a:t>AMBAS: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>
                <a:srgbClr val="000090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</a:t>
            </a:r>
            <a:r>
              <a:rPr lang="en-US" dirty="0" err="1" smtClean="0">
                <a:solidFill>
                  <a:srgbClr val="000000"/>
                </a:solidFill>
              </a:rPr>
              <a:t>uscan</a:t>
            </a:r>
            <a:r>
              <a:rPr lang="en-US" dirty="0" smtClean="0">
                <a:solidFill>
                  <a:srgbClr val="000000"/>
                </a:solidFill>
              </a:rPr>
              <a:t> la </a:t>
            </a:r>
            <a:r>
              <a:rPr lang="en-US" dirty="0" err="1" smtClean="0">
                <a:solidFill>
                  <a:srgbClr val="000000"/>
                </a:solidFill>
              </a:rPr>
              <a:t>verdad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>
                <a:srgbClr val="000090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</a:t>
            </a:r>
            <a:r>
              <a:rPr lang="en-US" dirty="0" err="1" smtClean="0">
                <a:solidFill>
                  <a:srgbClr val="000000"/>
                </a:solidFill>
              </a:rPr>
              <a:t>evelan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nuevos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significados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>
                <a:srgbClr val="000090"/>
              </a:buCl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Incrementan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nuestra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comprensión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91880" y="228600"/>
            <a:ext cx="3384376" cy="715581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Investigación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3529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Box 5"/>
          <p:cNvSpPr txBox="1">
            <a:spLocks noChangeArrowheads="1"/>
          </p:cNvSpPr>
          <p:nvPr/>
        </p:nvSpPr>
        <p:spPr bwMode="auto">
          <a:xfrm>
            <a:off x="1828800" y="609600"/>
            <a:ext cx="688181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FFFFFF"/>
                </a:solidFill>
              </a:rPr>
              <a:t>What is the cosmic dark energy?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1752600"/>
            <a:ext cx="81534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B51A"/>
                </a:solidFill>
              </a:rPr>
              <a:t>A form of energy that produces a repulsive force, causing the universal expansion to accelerate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9688" y="3530600"/>
            <a:ext cx="9183688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kern="0" dirty="0">
                <a:solidFill>
                  <a:srgbClr val="C0F2FF"/>
                </a:solidFill>
                <a:ea typeface="Arial" charset="0"/>
                <a:cs typeface="Arial" charset="0"/>
              </a:rPr>
              <a:t>It is likely to be energy associated with empty space – the vacuum</a:t>
            </a:r>
          </a:p>
        </p:txBody>
      </p:sp>
    </p:spTree>
    <p:extLst>
      <p:ext uri="{BB962C8B-B14F-4D97-AF65-F5344CB8AC3E}">
        <p14:creationId xmlns:p14="http://schemas.microsoft.com/office/powerpoint/2010/main" val="18063817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Box 5"/>
          <p:cNvSpPr txBox="1">
            <a:spLocks noChangeArrowheads="1"/>
          </p:cNvSpPr>
          <p:nvPr/>
        </p:nvSpPr>
        <p:spPr bwMode="auto">
          <a:xfrm>
            <a:off x="1828800" y="609600"/>
            <a:ext cx="588221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 err="1" smtClean="0">
                <a:solidFill>
                  <a:srgbClr val="FFFFFF"/>
                </a:solidFill>
              </a:rPr>
              <a:t>Que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es</a:t>
            </a:r>
            <a:r>
              <a:rPr lang="en-US" sz="3600" dirty="0" smtClean="0">
                <a:solidFill>
                  <a:srgbClr val="FFFFFF"/>
                </a:solidFill>
              </a:rPr>
              <a:t> la </a:t>
            </a:r>
            <a:r>
              <a:rPr lang="en-US" sz="3600" dirty="0" err="1" smtClean="0">
                <a:solidFill>
                  <a:srgbClr val="FFFFFF"/>
                </a:solidFill>
              </a:rPr>
              <a:t>energía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obscura</a:t>
            </a:r>
            <a:r>
              <a:rPr lang="en-US" sz="3600" dirty="0" smtClean="0">
                <a:solidFill>
                  <a:srgbClr val="FFFFFF"/>
                </a:solidFill>
              </a:rPr>
              <a:t>?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528" y="2780928"/>
            <a:ext cx="8820472" cy="302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Una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posible</a:t>
            </a:r>
            <a:r>
              <a:rPr lang="en-US" dirty="0" smtClean="0">
                <a:solidFill>
                  <a:srgbClr val="FFFFFF"/>
                </a:solidFill>
              </a:rPr>
              <a:t> “</a:t>
            </a:r>
            <a:r>
              <a:rPr lang="en-US" dirty="0" err="1" smtClean="0">
                <a:solidFill>
                  <a:srgbClr val="FFFFFF"/>
                </a:solidFill>
              </a:rPr>
              <a:t>explicación</a:t>
            </a:r>
            <a:r>
              <a:rPr lang="en-US" dirty="0" smtClean="0">
                <a:solidFill>
                  <a:srgbClr val="FFFFFF"/>
                </a:solidFill>
              </a:rPr>
              <a:t>” de la </a:t>
            </a:r>
            <a:r>
              <a:rPr lang="en-US" dirty="0" err="1" smtClean="0">
                <a:solidFill>
                  <a:srgbClr val="FFFFFF"/>
                </a:solidFill>
              </a:rPr>
              <a:t>energía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obscura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pPr marL="514350" indent="-514350" algn="ctr">
              <a:lnSpc>
                <a:spcPct val="113000"/>
              </a:lnSpc>
              <a:spcAft>
                <a:spcPts val="1200"/>
              </a:spcAft>
              <a:buAutoNum type="arabicPeriod"/>
            </a:pPr>
            <a:r>
              <a:rPr lang="en-US" dirty="0" err="1" smtClean="0">
                <a:solidFill>
                  <a:srgbClr val="FFB51A"/>
                </a:solidFill>
              </a:rPr>
              <a:t>Energía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obscura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es</a:t>
            </a:r>
            <a:r>
              <a:rPr lang="en-US" dirty="0" smtClean="0">
                <a:solidFill>
                  <a:srgbClr val="FFB51A"/>
                </a:solidFill>
              </a:rPr>
              <a:t> indispensable </a:t>
            </a:r>
            <a:r>
              <a:rPr lang="en-US" dirty="0" err="1" smtClean="0">
                <a:solidFill>
                  <a:srgbClr val="FFB51A"/>
                </a:solidFill>
              </a:rPr>
              <a:t>para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que</a:t>
            </a:r>
            <a:r>
              <a:rPr lang="en-US" dirty="0" smtClean="0">
                <a:solidFill>
                  <a:srgbClr val="FFB51A"/>
                </a:solidFill>
              </a:rPr>
              <a:t> se den </a:t>
            </a:r>
            <a:r>
              <a:rPr lang="en-US" dirty="0" err="1" smtClean="0">
                <a:solidFill>
                  <a:srgbClr val="FFB51A"/>
                </a:solidFill>
              </a:rPr>
              <a:t>las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condiciones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necesarias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para</a:t>
            </a:r>
            <a:r>
              <a:rPr lang="en-US" dirty="0" smtClean="0">
                <a:solidFill>
                  <a:srgbClr val="FFB51A"/>
                </a:solidFill>
              </a:rPr>
              <a:t> la </a:t>
            </a:r>
            <a:r>
              <a:rPr lang="en-US" dirty="0" err="1" smtClean="0">
                <a:solidFill>
                  <a:srgbClr val="FFB51A"/>
                </a:solidFill>
              </a:rPr>
              <a:t>vida</a:t>
            </a:r>
            <a:r>
              <a:rPr lang="en-US" dirty="0" smtClean="0">
                <a:solidFill>
                  <a:srgbClr val="FFB51A"/>
                </a:solidFill>
              </a:rPr>
              <a:t> (</a:t>
            </a:r>
            <a:r>
              <a:rPr lang="en-US" dirty="0" err="1" smtClean="0">
                <a:solidFill>
                  <a:srgbClr val="FFB51A"/>
                </a:solidFill>
              </a:rPr>
              <a:t>antrópico</a:t>
            </a:r>
            <a:r>
              <a:rPr lang="en-US" dirty="0" smtClean="0">
                <a:solidFill>
                  <a:srgbClr val="FFB51A"/>
                </a:solidFill>
              </a:rPr>
              <a:t>)</a:t>
            </a:r>
          </a:p>
          <a:p>
            <a:pPr marL="514350" indent="-514350" algn="ctr">
              <a:lnSpc>
                <a:spcPct val="130000"/>
              </a:lnSpc>
              <a:buFontTx/>
              <a:buAutoNum type="arabicPeriod"/>
            </a:pPr>
            <a:r>
              <a:rPr lang="en-US" dirty="0" err="1" smtClean="0">
                <a:solidFill>
                  <a:srgbClr val="FFB51A"/>
                </a:solidFill>
              </a:rPr>
              <a:t>Nuestro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Universo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>
                <a:solidFill>
                  <a:srgbClr val="FFB51A"/>
                </a:solidFill>
              </a:rPr>
              <a:t>e</a:t>
            </a:r>
            <a:r>
              <a:rPr lang="en-US" dirty="0" err="1" smtClean="0">
                <a:solidFill>
                  <a:srgbClr val="FFB51A"/>
                </a:solidFill>
              </a:rPr>
              <a:t>s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una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región</a:t>
            </a:r>
            <a:r>
              <a:rPr lang="en-US" dirty="0" smtClean="0">
                <a:solidFill>
                  <a:srgbClr val="FFB51A"/>
                </a:solidFill>
              </a:rPr>
              <a:t> del </a:t>
            </a:r>
            <a:r>
              <a:rPr lang="en-US" dirty="0" err="1" smtClean="0">
                <a:solidFill>
                  <a:srgbClr val="FFB51A"/>
                </a:solidFill>
              </a:rPr>
              <a:t>Multiverso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donde</a:t>
            </a:r>
            <a:r>
              <a:rPr lang="en-US" dirty="0" smtClean="0">
                <a:solidFill>
                  <a:srgbClr val="FFB51A"/>
                </a:solidFill>
              </a:rPr>
              <a:t> se </a:t>
            </a:r>
            <a:r>
              <a:rPr lang="en-US" dirty="0" err="1" smtClean="0">
                <a:solidFill>
                  <a:srgbClr val="FFB51A"/>
                </a:solidFill>
              </a:rPr>
              <a:t>dan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condiciones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necesarias</a:t>
            </a:r>
            <a:r>
              <a:rPr lang="en-US" dirty="0" smtClean="0">
                <a:solidFill>
                  <a:srgbClr val="FFB51A"/>
                </a:solidFill>
              </a:rPr>
              <a:t> </a:t>
            </a:r>
            <a:r>
              <a:rPr lang="en-US" dirty="0" err="1" smtClean="0">
                <a:solidFill>
                  <a:srgbClr val="FFB51A"/>
                </a:solidFill>
              </a:rPr>
              <a:t>para</a:t>
            </a:r>
            <a:r>
              <a:rPr lang="en-US" dirty="0" smtClean="0">
                <a:solidFill>
                  <a:srgbClr val="FFB51A"/>
                </a:solidFill>
              </a:rPr>
              <a:t> la </a:t>
            </a:r>
            <a:r>
              <a:rPr lang="en-US" dirty="0" err="1" smtClean="0">
                <a:solidFill>
                  <a:srgbClr val="FFB51A"/>
                </a:solidFill>
              </a:rPr>
              <a:t>vida</a:t>
            </a:r>
            <a:endParaRPr lang="en-US" dirty="0">
              <a:solidFill>
                <a:srgbClr val="FFB51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700808"/>
            <a:ext cx="9007017" cy="5770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kern="0" dirty="0" smtClean="0">
                <a:solidFill>
                  <a:srgbClr val="C0F2FF"/>
                </a:solidFill>
                <a:ea typeface="Arial" charset="0"/>
                <a:cs typeface="Arial" charset="0"/>
              </a:rPr>
              <a:t> La </a:t>
            </a:r>
            <a:r>
              <a:rPr lang="en-GB" kern="0" dirty="0" err="1" smtClean="0">
                <a:solidFill>
                  <a:srgbClr val="C0F2FF"/>
                </a:solidFill>
                <a:ea typeface="Arial" charset="0"/>
                <a:cs typeface="Arial" charset="0"/>
              </a:rPr>
              <a:t>energía</a:t>
            </a:r>
            <a:r>
              <a:rPr lang="en-GB" kern="0" dirty="0" smtClean="0">
                <a:solidFill>
                  <a:srgbClr val="C0F2FF"/>
                </a:solidFill>
                <a:ea typeface="Arial" charset="0"/>
                <a:cs typeface="Arial" charset="0"/>
              </a:rPr>
              <a:t> </a:t>
            </a:r>
            <a:r>
              <a:rPr lang="en-GB" kern="0" dirty="0" err="1" smtClean="0">
                <a:solidFill>
                  <a:srgbClr val="C0F2FF"/>
                </a:solidFill>
                <a:ea typeface="Arial" charset="0"/>
                <a:cs typeface="Arial" charset="0"/>
              </a:rPr>
              <a:t>obscura</a:t>
            </a:r>
            <a:r>
              <a:rPr lang="en-GB" kern="0" dirty="0" smtClean="0">
                <a:solidFill>
                  <a:srgbClr val="C0F2FF"/>
                </a:solidFill>
                <a:ea typeface="Arial" charset="0"/>
                <a:cs typeface="Arial" charset="0"/>
              </a:rPr>
              <a:t> da </a:t>
            </a:r>
            <a:r>
              <a:rPr lang="en-GB" kern="0" dirty="0" err="1" smtClean="0">
                <a:solidFill>
                  <a:srgbClr val="C0F2FF"/>
                </a:solidFill>
                <a:ea typeface="Arial" charset="0"/>
                <a:cs typeface="Arial" charset="0"/>
              </a:rPr>
              <a:t>una</a:t>
            </a:r>
            <a:r>
              <a:rPr lang="en-GB" kern="0" dirty="0" smtClean="0">
                <a:solidFill>
                  <a:srgbClr val="C0F2FF"/>
                </a:solidFill>
                <a:ea typeface="Arial" charset="0"/>
                <a:cs typeface="Arial" charset="0"/>
              </a:rPr>
              <a:t> clave </a:t>
            </a:r>
            <a:r>
              <a:rPr lang="en-GB" kern="0" dirty="0" err="1" smtClean="0">
                <a:solidFill>
                  <a:srgbClr val="C0F2FF"/>
                </a:solidFill>
                <a:ea typeface="Arial" charset="0"/>
                <a:cs typeface="Arial" charset="0"/>
              </a:rPr>
              <a:t>acerca</a:t>
            </a:r>
            <a:r>
              <a:rPr lang="en-GB" kern="0" dirty="0" smtClean="0">
                <a:solidFill>
                  <a:srgbClr val="C0F2FF"/>
                </a:solidFill>
                <a:ea typeface="Arial" charset="0"/>
                <a:cs typeface="Arial" charset="0"/>
              </a:rPr>
              <a:t> del </a:t>
            </a:r>
            <a:r>
              <a:rPr lang="en-GB" kern="0" dirty="0" err="1" smtClean="0">
                <a:solidFill>
                  <a:srgbClr val="C0F2FF"/>
                </a:solidFill>
                <a:ea typeface="Arial" charset="0"/>
                <a:cs typeface="Arial" charset="0"/>
              </a:rPr>
              <a:t>multiverso</a:t>
            </a:r>
            <a:endParaRPr lang="en-GB" kern="0" dirty="0">
              <a:solidFill>
                <a:srgbClr val="C0F2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99208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6981825" y="6335713"/>
            <a:ext cx="2076450" cy="52228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118800" rIns="90000" bIns="118800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8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200" y="927100"/>
            <a:ext cx="8228013" cy="5943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81502">
                <a:alpha val="74998"/>
              </a:srgbClr>
            </a:outerShdw>
          </a:effectLst>
        </p:spPr>
      </p:pic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849313" y="80963"/>
            <a:ext cx="1158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683013" name="Text Box 5"/>
          <p:cNvSpPr txBox="1">
            <a:spLocks noChangeArrowheads="1"/>
          </p:cNvSpPr>
          <p:nvPr/>
        </p:nvSpPr>
        <p:spPr bwMode="auto">
          <a:xfrm>
            <a:off x="3543300" y="5086350"/>
            <a:ext cx="31169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algn="ctr" rotWithShape="0">
              <a:srgbClr val="312B05">
                <a:alpha val="74998"/>
              </a:srgb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/>
            </a:pPr>
            <a:r>
              <a:rPr lang="en-US" sz="2400" b="1" dirty="0">
                <a:solidFill>
                  <a:srgbClr val="FD003D"/>
                </a:solidFill>
              </a:rPr>
              <a:t>  </a:t>
            </a:r>
            <a:r>
              <a:rPr lang="en-US" sz="2400" b="1" dirty="0" err="1" smtClean="0">
                <a:solidFill>
                  <a:srgbClr val="FD003D"/>
                </a:solidFill>
              </a:rPr>
              <a:t>Quiza</a:t>
            </a:r>
            <a:r>
              <a:rPr lang="en-US" sz="2400" b="1" dirty="0" smtClean="0">
                <a:solidFill>
                  <a:srgbClr val="FD003D"/>
                </a:solidFill>
              </a:rPr>
              <a:t> 10</a:t>
            </a:r>
            <a:r>
              <a:rPr lang="en-US" sz="2400" b="1" baseline="30000" dirty="0" smtClean="0">
                <a:solidFill>
                  <a:srgbClr val="FD003D"/>
                </a:solidFill>
              </a:rPr>
              <a:t>500</a:t>
            </a:r>
            <a:r>
              <a:rPr lang="en-US" sz="2400" b="1" dirty="0" smtClean="0">
                <a:solidFill>
                  <a:srgbClr val="FD003D"/>
                </a:solidFill>
              </a:rPr>
              <a:t>  </a:t>
            </a:r>
            <a:r>
              <a:rPr lang="en-US" sz="2400" b="1" dirty="0" err="1" smtClean="0">
                <a:solidFill>
                  <a:srgbClr val="FD003D"/>
                </a:solidFill>
              </a:rPr>
              <a:t>dominios</a:t>
            </a:r>
            <a:r>
              <a:rPr lang="en-US" sz="2400" b="1" dirty="0">
                <a:solidFill>
                  <a:srgbClr val="FD003D"/>
                </a:solidFill>
              </a:rPr>
              <a:t> </a:t>
            </a:r>
            <a:r>
              <a:rPr lang="en-US" sz="2400" b="1" dirty="0" err="1">
                <a:solidFill>
                  <a:srgbClr val="FD003D"/>
                </a:solidFill>
              </a:rPr>
              <a:t>diferentes</a:t>
            </a:r>
            <a:r>
              <a:rPr lang="en-US" sz="2400" b="1" dirty="0">
                <a:solidFill>
                  <a:srgbClr val="FD003D"/>
                </a:solidFill>
              </a:rPr>
              <a:t> 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35896" y="2348880"/>
            <a:ext cx="3168352" cy="932563"/>
            <a:chOff x="3635896" y="2348880"/>
            <a:chExt cx="3168352" cy="932563"/>
          </a:xfrm>
        </p:grpSpPr>
        <p:sp>
          <p:nvSpPr>
            <p:cNvPr id="2" name="TextBox 1"/>
            <p:cNvSpPr txBox="1"/>
            <p:nvPr/>
          </p:nvSpPr>
          <p:spPr>
            <a:xfrm>
              <a:off x="3635896" y="2348880"/>
              <a:ext cx="2016224" cy="93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FFFFFF"/>
                  </a:solidFill>
                </a:rPr>
                <a:t>Aquí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energía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obscura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4" name="Curved Connector 3"/>
            <p:cNvCxnSpPr/>
            <p:nvPr/>
          </p:nvCxnSpPr>
          <p:spPr bwMode="auto">
            <a:xfrm>
              <a:off x="5580112" y="2636912"/>
              <a:ext cx="1224136" cy="360040"/>
            </a:xfrm>
            <a:prstGeom prst="curvedConnector3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3" name="Rectangle 6"/>
          <p:cNvSpPr>
            <a:spLocks noChangeAspect="1" noChangeArrowheads="1"/>
          </p:cNvSpPr>
          <p:nvPr/>
        </p:nvSpPr>
        <p:spPr bwMode="auto">
          <a:xfrm>
            <a:off x="1331640" y="44624"/>
            <a:ext cx="7416824" cy="792088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0000" tIns="82800" rIns="90000" bIns="10800" anchor="ctr" anchorCtr="1"/>
          <a:lstStyle/>
          <a:p>
            <a:pPr>
              <a:lnSpc>
                <a:spcPct val="50000"/>
              </a:lnSpc>
              <a:spcBef>
                <a:spcPct val="50000"/>
              </a:spcBef>
              <a:buClrTx/>
            </a:pPr>
            <a:r>
              <a:rPr lang="en-US" sz="3600" dirty="0" smtClean="0">
                <a:solidFill>
                  <a:srgbClr val="FF0000"/>
                </a:solidFill>
              </a:rPr>
              <a:t>El </a:t>
            </a:r>
            <a:r>
              <a:rPr lang="en-US" sz="3600" dirty="0" err="1" smtClean="0">
                <a:solidFill>
                  <a:srgbClr val="FF0000"/>
                </a:solidFill>
              </a:rPr>
              <a:t>entorno</a:t>
            </a:r>
            <a:r>
              <a:rPr lang="en-US" sz="3600" dirty="0" smtClean="0">
                <a:solidFill>
                  <a:srgbClr val="FF0000"/>
                </a:solidFill>
              </a:rPr>
              <a:t> de la </a:t>
            </a:r>
            <a:r>
              <a:rPr lang="en-US" sz="3600" dirty="0" err="1" smtClean="0">
                <a:solidFill>
                  <a:srgbClr val="FF0000"/>
                </a:solidFill>
              </a:rPr>
              <a:t>teoría</a:t>
            </a:r>
            <a:r>
              <a:rPr lang="en-US" sz="3600" dirty="0" smtClean="0">
                <a:solidFill>
                  <a:srgbClr val="FF0000"/>
                </a:solidFill>
              </a:rPr>
              <a:t> de </a:t>
            </a:r>
            <a:r>
              <a:rPr lang="en-US" sz="3600" dirty="0" err="1" smtClean="0">
                <a:solidFill>
                  <a:srgbClr val="FF0000"/>
                </a:solidFill>
              </a:rPr>
              <a:t>cuerdas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67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Box 1"/>
          <p:cNvSpPr txBox="1">
            <a:spLocks noChangeArrowheads="1"/>
          </p:cNvSpPr>
          <p:nvPr/>
        </p:nvSpPr>
        <p:spPr bwMode="auto">
          <a:xfrm>
            <a:off x="3352800" y="2895600"/>
            <a:ext cx="194110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15 </a:t>
            </a:r>
            <a:r>
              <a:rPr lang="en-US" dirty="0"/>
              <a:t>minutes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3" descr="co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stine_chapel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324544" y="1116608"/>
            <a:ext cx="7010400" cy="584200"/>
          </a:xfrm>
          <a:prstGeom prst="rect">
            <a:avLst/>
          </a:prstGeom>
          <a:solidFill>
            <a:srgbClr val="CC99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>
                <a:solidFill>
                  <a:srgbClr val="0000FF"/>
                </a:solidFill>
              </a:rPr>
              <a:t>De </a:t>
            </a:r>
            <a:r>
              <a:rPr lang="en-GB" sz="3200" dirty="0" err="1">
                <a:solidFill>
                  <a:srgbClr val="0000FF"/>
                </a:solidFill>
              </a:rPr>
              <a:t>donde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vienen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las</a:t>
            </a:r>
            <a:r>
              <a:rPr lang="en-GB" sz="3200" dirty="0">
                <a:solidFill>
                  <a:srgbClr val="0000FF"/>
                </a:solidFill>
              </a:rPr>
              <a:t> galaxias? </a:t>
            </a:r>
          </a:p>
        </p:txBody>
      </p:sp>
    </p:spTree>
    <p:extLst>
      <p:ext uri="{BB962C8B-B14F-4D97-AF65-F5344CB8AC3E}">
        <p14:creationId xmlns:p14="http://schemas.microsoft.com/office/powerpoint/2010/main" val="126728718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5" descr="the_persistence_of_me#B37E5.jpg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752600" y="112713"/>
            <a:ext cx="5792788" cy="649287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>
                <a:solidFill>
                  <a:srgbClr val="FF0000"/>
                </a:solidFill>
              </a:rPr>
              <a:t>… el principio del tiempo (casi) </a:t>
            </a:r>
          </a:p>
        </p:txBody>
      </p:sp>
      <p:sp>
        <p:nvSpPr>
          <p:cNvPr id="755716" name="Text Box 4"/>
          <p:cNvSpPr txBox="1">
            <a:spLocks noChangeArrowheads="1"/>
          </p:cNvSpPr>
          <p:nvPr/>
        </p:nvSpPr>
        <p:spPr bwMode="auto">
          <a:xfrm>
            <a:off x="346075" y="6249988"/>
            <a:ext cx="8721725" cy="577850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>
                <a:solidFill>
                  <a:srgbClr val="000000"/>
                </a:solidFill>
              </a:rPr>
              <a:t>t=0.00000000000000000000000000000000001 segs</a:t>
            </a:r>
          </a:p>
        </p:txBody>
      </p:sp>
    </p:spTree>
    <p:extLst>
      <p:ext uri="{BB962C8B-B14F-4D97-AF65-F5344CB8AC3E}">
        <p14:creationId xmlns:p14="http://schemas.microsoft.com/office/powerpoint/2010/main" val="20519293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16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VacuumGas3.avi" descr="/Users/csf/Movies/popular/dijkgraaf/VacuumGas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-379413"/>
            <a:ext cx="10160001" cy="762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57333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519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19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19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90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96864" y="3573464"/>
            <a:ext cx="3699072" cy="1580484"/>
            <a:chOff x="-137170" y="1855506"/>
            <a:chExt cx="3698634" cy="1580337"/>
          </a:xfrm>
        </p:grpSpPr>
        <p:sp>
          <p:nvSpPr>
            <p:cNvPr id="78854" name="TextBox 2"/>
            <p:cNvSpPr txBox="1">
              <a:spLocks noChangeArrowheads="1"/>
            </p:cNvSpPr>
            <p:nvPr/>
          </p:nvSpPr>
          <p:spPr bwMode="auto">
            <a:xfrm>
              <a:off x="-137170" y="2481825"/>
              <a:ext cx="3698634" cy="954018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dirty="0" err="1" smtClean="0">
                  <a:solidFill>
                    <a:srgbClr val="FFFFFF"/>
                  </a:solidFill>
                </a:rPr>
                <a:t>Inflación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</a:rPr>
                <a:t>cósmica</a:t>
              </a:r>
              <a:r>
                <a:rPr lang="en-US" dirty="0" smtClean="0">
                  <a:solidFill>
                    <a:srgbClr val="FFFFFF"/>
                  </a:solidFill>
                </a:rPr>
                <a:t>   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dirty="0" smtClean="0">
                  <a:solidFill>
                    <a:srgbClr val="0000FF"/>
                  </a:solidFill>
                  <a:sym typeface="Wingdings" charset="0"/>
                </a:rPr>
                <a:t></a:t>
              </a:r>
              <a:r>
                <a:rPr lang="en-US" dirty="0" smtClean="0">
                  <a:solidFill>
                    <a:srgbClr val="FFFFFF"/>
                  </a:solidFill>
                  <a:sym typeface="Wingdings" charset="0"/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  <a:sym typeface="Wingdings" charset="0"/>
                </a:rPr>
                <a:t>condiciones</a:t>
              </a:r>
              <a:r>
                <a:rPr lang="en-US" dirty="0" smtClean="0">
                  <a:solidFill>
                    <a:srgbClr val="FFFFFF"/>
                  </a:solidFill>
                  <a:sym typeface="Wingdings" charset="0"/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  <a:sym typeface="Wingdings" charset="0"/>
                </a:rPr>
                <a:t>iniciales</a:t>
              </a:r>
              <a:endParaRPr lang="en-US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78855" name="Straight Arrow Connector 4"/>
            <p:cNvCxnSpPr>
              <a:cxnSpLocks noChangeShapeType="1"/>
            </p:cNvCxnSpPr>
            <p:nvPr/>
          </p:nvCxnSpPr>
          <p:spPr bwMode="auto">
            <a:xfrm rot="5400000" flipH="1" flipV="1">
              <a:off x="887859" y="1980995"/>
              <a:ext cx="664472" cy="413494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2604825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20" name="Group 2"/>
          <p:cNvGrpSpPr>
            <a:grpSpLocks/>
          </p:cNvGrpSpPr>
          <p:nvPr/>
        </p:nvGrpSpPr>
        <p:grpSpPr bwMode="auto">
          <a:xfrm>
            <a:off x="2238375" y="990600"/>
            <a:ext cx="4852988" cy="5607050"/>
            <a:chOff x="1410" y="624"/>
            <a:chExt cx="3057" cy="3532"/>
          </a:xfrm>
        </p:grpSpPr>
        <p:pic>
          <p:nvPicPr>
            <p:cNvPr id="579587" name="Picture 3" descr="Slide4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0" y="624"/>
              <a:ext cx="3047" cy="3532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65232" name="Text Box 4"/>
            <p:cNvSpPr txBox="1">
              <a:spLocks noChangeArrowheads="1"/>
            </p:cNvSpPr>
            <p:nvPr/>
          </p:nvSpPr>
          <p:spPr bwMode="auto">
            <a:xfrm>
              <a:off x="1410" y="2459"/>
              <a:ext cx="61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GB" sz="1600" b="1">
                  <a:solidFill>
                    <a:srgbClr val="006600"/>
                  </a:solidFill>
                </a:rPr>
                <a:t>Chaotic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GB" sz="1600" b="1">
                  <a:solidFill>
                    <a:srgbClr val="006600"/>
                  </a:solidFill>
                </a:rPr>
                <a:t>inflation</a:t>
              </a:r>
              <a:endParaRPr lang="en-US" sz="1600" b="1">
                <a:solidFill>
                  <a:srgbClr val="006600"/>
                </a:solidFill>
              </a:endParaRPr>
            </a:p>
          </p:txBody>
        </p:sp>
        <p:graphicFrame>
          <p:nvGraphicFramePr>
            <p:cNvPr id="265218" name="Object 2"/>
            <p:cNvGraphicFramePr>
              <a:graphicFrameLocks noChangeAspect="1"/>
            </p:cNvGraphicFramePr>
            <p:nvPr/>
          </p:nvGraphicFramePr>
          <p:xfrm>
            <a:off x="2342" y="1229"/>
            <a:ext cx="1774" cy="1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421" name="CorelDRAW" r:id="rId5" imgW="7363753" imgH="7363754" progId="CorelDRAW.Graphic.10">
                    <p:embed/>
                  </p:oleObj>
                </mc:Choice>
                <mc:Fallback>
                  <p:oleObj name="CorelDRAW" r:id="rId5" imgW="7363753" imgH="7363754" progId="CorelDRAW.Graphic.10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2" y="1229"/>
                          <a:ext cx="1774" cy="18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5219" name="Object 3"/>
            <p:cNvGraphicFramePr>
              <a:graphicFrameLocks noChangeAspect="1"/>
            </p:cNvGraphicFramePr>
            <p:nvPr/>
          </p:nvGraphicFramePr>
          <p:xfrm>
            <a:off x="3817" y="2117"/>
            <a:ext cx="75" cy="1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422" name="Equation" r:id="rId7" imgW="114548" imgH="216016" progId="Equation.3">
                    <p:embed/>
                  </p:oleObj>
                </mc:Choice>
                <mc:Fallback>
                  <p:oleObj name="Equation" r:id="rId7" imgW="114548" imgH="216016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7" y="2117"/>
                          <a:ext cx="75" cy="1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5221" name="Text Box 7"/>
          <p:cNvSpPr txBox="1">
            <a:spLocks noChangeArrowheads="1"/>
          </p:cNvSpPr>
          <p:nvPr/>
        </p:nvSpPr>
        <p:spPr bwMode="auto">
          <a:xfrm>
            <a:off x="3122613" y="228600"/>
            <a:ext cx="334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3200" b="1">
                <a:solidFill>
                  <a:srgbClr val="FF0000"/>
                </a:solidFill>
              </a:rPr>
              <a:t>Cosmic Inflation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65222" name="Text Box 8"/>
          <p:cNvSpPr txBox="1">
            <a:spLocks noChangeArrowheads="1"/>
          </p:cNvSpPr>
          <p:nvPr/>
        </p:nvSpPr>
        <p:spPr bwMode="auto">
          <a:xfrm>
            <a:off x="5791200" y="5791200"/>
            <a:ext cx="2590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endParaRPr lang="en-GB" sz="4600" b="1">
              <a:solidFill>
                <a:srgbClr val="000000"/>
              </a:solidFill>
            </a:endParaRPr>
          </a:p>
        </p:txBody>
      </p:sp>
      <p:grpSp>
        <p:nvGrpSpPr>
          <p:cNvPr id="265223" name="Group 9"/>
          <p:cNvGrpSpPr>
            <a:grpSpLocks/>
          </p:cNvGrpSpPr>
          <p:nvPr/>
        </p:nvGrpSpPr>
        <p:grpSpPr bwMode="auto">
          <a:xfrm>
            <a:off x="542925" y="1828800"/>
            <a:ext cx="2276475" cy="582613"/>
            <a:chOff x="342" y="1152"/>
            <a:chExt cx="1434" cy="367"/>
          </a:xfrm>
        </p:grpSpPr>
        <p:sp>
          <p:nvSpPr>
            <p:cNvPr id="265229" name="Text Box 10"/>
            <p:cNvSpPr txBox="1">
              <a:spLocks noChangeArrowheads="1"/>
            </p:cNvSpPr>
            <p:nvPr/>
          </p:nvSpPr>
          <p:spPr bwMode="auto">
            <a:xfrm>
              <a:off x="342" y="1152"/>
              <a:ext cx="954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>
                  <a:solidFill>
                    <a:srgbClr val="3333CC"/>
                  </a:solidFill>
                </a:rPr>
                <a:t>t=10</a:t>
              </a:r>
              <a:r>
                <a:rPr lang="en-GB" b="1" baseline="30000">
                  <a:solidFill>
                    <a:srgbClr val="3333CC"/>
                  </a:solidFill>
                </a:rPr>
                <a:t>-35</a:t>
              </a:r>
              <a:r>
                <a:rPr lang="en-GB">
                  <a:solidFill>
                    <a:srgbClr val="3333CC"/>
                  </a:solidFill>
                </a:rPr>
                <a:t> s</a:t>
              </a:r>
            </a:p>
          </p:txBody>
        </p:sp>
        <p:sp>
          <p:nvSpPr>
            <p:cNvPr id="265230" name="Line 11"/>
            <p:cNvSpPr>
              <a:spLocks noChangeShapeType="1"/>
            </p:cNvSpPr>
            <p:nvPr/>
          </p:nvSpPr>
          <p:spPr bwMode="auto">
            <a:xfrm>
              <a:off x="1296" y="1344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65224" name="AutoShape 12"/>
          <p:cNvSpPr>
            <a:spLocks noChangeArrowheads="1"/>
          </p:cNvSpPr>
          <p:nvPr/>
        </p:nvSpPr>
        <p:spPr bwMode="auto">
          <a:xfrm>
            <a:off x="5715000" y="6324600"/>
            <a:ext cx="3352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5" name="Rectangle 13"/>
          <p:cNvSpPr>
            <a:spLocks noChangeArrowheads="1"/>
          </p:cNvSpPr>
          <p:nvPr/>
        </p:nvSpPr>
        <p:spPr bwMode="auto">
          <a:xfrm>
            <a:off x="1905000" y="3886200"/>
            <a:ext cx="54102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6" name="Oval 15"/>
          <p:cNvSpPr>
            <a:spLocks noChangeArrowheads="1"/>
          </p:cNvSpPr>
          <p:nvPr/>
        </p:nvSpPr>
        <p:spPr bwMode="auto">
          <a:xfrm>
            <a:off x="2209800" y="3429000"/>
            <a:ext cx="2286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7" name="Rectangle 17"/>
          <p:cNvSpPr>
            <a:spLocks noChangeArrowheads="1"/>
          </p:cNvSpPr>
          <p:nvPr/>
        </p:nvSpPr>
        <p:spPr bwMode="auto">
          <a:xfrm>
            <a:off x="3810000" y="1385888"/>
            <a:ext cx="25098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2000">
                <a:solidFill>
                  <a:srgbClr val="3333CC"/>
                </a:solidFill>
              </a:rPr>
              <a:t>Observable universe</a:t>
            </a:r>
          </a:p>
        </p:txBody>
      </p:sp>
      <p:sp>
        <p:nvSpPr>
          <p:cNvPr id="265228" name="Rectangle 18"/>
          <p:cNvSpPr>
            <a:spLocks noChangeArrowheads="1"/>
          </p:cNvSpPr>
          <p:nvPr/>
        </p:nvSpPr>
        <p:spPr bwMode="auto">
          <a:xfrm>
            <a:off x="152400" y="4264725"/>
            <a:ext cx="8991600" cy="226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21200" indent="-457200" algn="ctr">
              <a:spcBef>
                <a:spcPct val="10000"/>
              </a:spcBef>
              <a:spcAft>
                <a:spcPts val="1200"/>
              </a:spcAft>
              <a:buFont typeface="Lucida Grande"/>
              <a:buChar char="&gt;"/>
            </a:pPr>
            <a:r>
              <a:rPr lang="en-GB" dirty="0" smtClean="0">
                <a:solidFill>
                  <a:srgbClr val="000000"/>
                </a:solidFill>
              </a:rPr>
              <a:t>According to theory of cosmic inflation, our visible Universe is a small patch of a much larger region. </a:t>
            </a:r>
          </a:p>
          <a:p>
            <a:pPr marL="421200" indent="-457200" algn="ctr">
              <a:spcBef>
                <a:spcPct val="10000"/>
              </a:spcBef>
              <a:spcAft>
                <a:spcPts val="1200"/>
              </a:spcAft>
              <a:buFont typeface="Lucida Grande"/>
              <a:buChar char="&gt;"/>
            </a:pPr>
            <a:r>
              <a:rPr lang="en-GB" dirty="0">
                <a:solidFill>
                  <a:srgbClr val="000000"/>
                </a:solidFill>
              </a:rPr>
              <a:t>M</a:t>
            </a:r>
            <a:r>
              <a:rPr lang="en-GB" dirty="0" smtClean="0">
                <a:solidFill>
                  <a:srgbClr val="000000"/>
                </a:solidFill>
              </a:rPr>
              <a:t>any other patches could inflate too and produce other universes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VacuumGas3.avi" descr="/Users/csf/Movies/popular/dijkgraaf/VacuumGas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-379413"/>
            <a:ext cx="10160001" cy="762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519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19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19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90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91880" y="228600"/>
            <a:ext cx="2808312" cy="71596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Creatividad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2271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20" name="Group 2"/>
          <p:cNvGrpSpPr>
            <a:grpSpLocks/>
          </p:cNvGrpSpPr>
          <p:nvPr/>
        </p:nvGrpSpPr>
        <p:grpSpPr bwMode="auto">
          <a:xfrm>
            <a:off x="2238375" y="990600"/>
            <a:ext cx="4852988" cy="5607050"/>
            <a:chOff x="1410" y="624"/>
            <a:chExt cx="3057" cy="3532"/>
          </a:xfrm>
        </p:grpSpPr>
        <p:pic>
          <p:nvPicPr>
            <p:cNvPr id="579587" name="Picture 3" descr="Slide4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0" y="624"/>
              <a:ext cx="3047" cy="3532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65232" name="Text Box 4"/>
            <p:cNvSpPr txBox="1">
              <a:spLocks noChangeArrowheads="1"/>
            </p:cNvSpPr>
            <p:nvPr/>
          </p:nvSpPr>
          <p:spPr bwMode="auto">
            <a:xfrm>
              <a:off x="1410" y="2459"/>
              <a:ext cx="61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GB" sz="1600" b="1">
                  <a:solidFill>
                    <a:srgbClr val="006600"/>
                  </a:solidFill>
                </a:rPr>
                <a:t>Chaotic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GB" sz="1600" b="1">
                  <a:solidFill>
                    <a:srgbClr val="006600"/>
                  </a:solidFill>
                </a:rPr>
                <a:t>inflation</a:t>
              </a:r>
              <a:endParaRPr lang="en-US" sz="1600" b="1">
                <a:solidFill>
                  <a:srgbClr val="006600"/>
                </a:solidFill>
              </a:endParaRPr>
            </a:p>
          </p:txBody>
        </p:sp>
        <p:graphicFrame>
          <p:nvGraphicFramePr>
            <p:cNvPr id="265218" name="Object 2"/>
            <p:cNvGraphicFramePr>
              <a:graphicFrameLocks noChangeAspect="1"/>
            </p:cNvGraphicFramePr>
            <p:nvPr/>
          </p:nvGraphicFramePr>
          <p:xfrm>
            <a:off x="2342" y="1229"/>
            <a:ext cx="1774" cy="1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678" name="CorelDRAW" r:id="rId5" imgW="7363753" imgH="7363754" progId="CorelDRAW.Graphic.10">
                    <p:embed/>
                  </p:oleObj>
                </mc:Choice>
                <mc:Fallback>
                  <p:oleObj name="CorelDRAW" r:id="rId5" imgW="7363753" imgH="7363754" progId="CorelDRAW.Graphic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2" y="1229"/>
                          <a:ext cx="1774" cy="18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5219" name="Object 3"/>
            <p:cNvGraphicFramePr>
              <a:graphicFrameLocks noChangeAspect="1"/>
            </p:cNvGraphicFramePr>
            <p:nvPr/>
          </p:nvGraphicFramePr>
          <p:xfrm>
            <a:off x="3817" y="2117"/>
            <a:ext cx="75" cy="1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679" name="Equation" r:id="rId7" imgW="114548" imgH="216016" progId="Equation.3">
                    <p:embed/>
                  </p:oleObj>
                </mc:Choice>
                <mc:Fallback>
                  <p:oleObj name="Equation" r:id="rId7" imgW="114548" imgH="21601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7" y="2117"/>
                          <a:ext cx="75" cy="1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5222" name="Text Box 8"/>
          <p:cNvSpPr txBox="1">
            <a:spLocks noChangeArrowheads="1"/>
          </p:cNvSpPr>
          <p:nvPr/>
        </p:nvSpPr>
        <p:spPr bwMode="auto">
          <a:xfrm>
            <a:off x="5791200" y="5791200"/>
            <a:ext cx="2590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endParaRPr lang="en-GB" sz="4600" b="1">
              <a:solidFill>
                <a:srgbClr val="000000"/>
              </a:solidFill>
            </a:endParaRPr>
          </a:p>
        </p:txBody>
      </p:sp>
      <p:grpSp>
        <p:nvGrpSpPr>
          <p:cNvPr id="265223" name="Group 9"/>
          <p:cNvGrpSpPr>
            <a:grpSpLocks/>
          </p:cNvGrpSpPr>
          <p:nvPr/>
        </p:nvGrpSpPr>
        <p:grpSpPr bwMode="auto">
          <a:xfrm>
            <a:off x="542925" y="1828800"/>
            <a:ext cx="2276475" cy="582613"/>
            <a:chOff x="342" y="1152"/>
            <a:chExt cx="1434" cy="367"/>
          </a:xfrm>
        </p:grpSpPr>
        <p:sp>
          <p:nvSpPr>
            <p:cNvPr id="265229" name="Text Box 10"/>
            <p:cNvSpPr txBox="1">
              <a:spLocks noChangeArrowheads="1"/>
            </p:cNvSpPr>
            <p:nvPr/>
          </p:nvSpPr>
          <p:spPr bwMode="auto">
            <a:xfrm>
              <a:off x="342" y="1152"/>
              <a:ext cx="954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>
                  <a:solidFill>
                    <a:srgbClr val="3333CC"/>
                  </a:solidFill>
                </a:rPr>
                <a:t>t=10</a:t>
              </a:r>
              <a:r>
                <a:rPr lang="en-GB" b="1" baseline="30000">
                  <a:solidFill>
                    <a:srgbClr val="3333CC"/>
                  </a:solidFill>
                </a:rPr>
                <a:t>-35</a:t>
              </a:r>
              <a:r>
                <a:rPr lang="en-GB">
                  <a:solidFill>
                    <a:srgbClr val="3333CC"/>
                  </a:solidFill>
                </a:rPr>
                <a:t> s</a:t>
              </a:r>
            </a:p>
          </p:txBody>
        </p:sp>
        <p:sp>
          <p:nvSpPr>
            <p:cNvPr id="265230" name="Line 11"/>
            <p:cNvSpPr>
              <a:spLocks noChangeShapeType="1"/>
            </p:cNvSpPr>
            <p:nvPr/>
          </p:nvSpPr>
          <p:spPr bwMode="auto">
            <a:xfrm>
              <a:off x="1296" y="1344"/>
              <a:ext cx="4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65224" name="AutoShape 12"/>
          <p:cNvSpPr>
            <a:spLocks noChangeArrowheads="1"/>
          </p:cNvSpPr>
          <p:nvPr/>
        </p:nvSpPr>
        <p:spPr bwMode="auto">
          <a:xfrm>
            <a:off x="5715000" y="6324600"/>
            <a:ext cx="3352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5" name="Rectangle 13"/>
          <p:cNvSpPr>
            <a:spLocks noChangeArrowheads="1"/>
          </p:cNvSpPr>
          <p:nvPr/>
        </p:nvSpPr>
        <p:spPr bwMode="auto">
          <a:xfrm>
            <a:off x="1905000" y="3886200"/>
            <a:ext cx="54102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6" name="Oval 15"/>
          <p:cNvSpPr>
            <a:spLocks noChangeArrowheads="1"/>
          </p:cNvSpPr>
          <p:nvPr/>
        </p:nvSpPr>
        <p:spPr bwMode="auto">
          <a:xfrm>
            <a:off x="2209800" y="3429000"/>
            <a:ext cx="2286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19872" y="903052"/>
            <a:ext cx="5907145" cy="1229804"/>
            <a:chOff x="3419872" y="903052"/>
            <a:chExt cx="5907145" cy="1229804"/>
          </a:xfrm>
        </p:grpSpPr>
        <p:grpSp>
          <p:nvGrpSpPr>
            <p:cNvPr id="17" name="Group 31"/>
            <p:cNvGrpSpPr>
              <a:grpSpLocks/>
            </p:cNvGrpSpPr>
            <p:nvPr/>
          </p:nvGrpSpPr>
          <p:grpSpPr bwMode="auto">
            <a:xfrm>
              <a:off x="3726066" y="903052"/>
              <a:ext cx="5600951" cy="1229804"/>
              <a:chOff x="3880556" y="4724400"/>
              <a:chExt cx="5538862" cy="1497157"/>
            </a:xfrm>
          </p:grpSpPr>
          <p:grpSp>
            <p:nvGrpSpPr>
              <p:cNvPr id="18" name="Group 26"/>
              <p:cNvGrpSpPr>
                <a:grpSpLocks/>
              </p:cNvGrpSpPr>
              <p:nvPr/>
            </p:nvGrpSpPr>
            <p:grpSpPr bwMode="auto">
              <a:xfrm>
                <a:off x="3880556" y="4724400"/>
                <a:ext cx="2142066" cy="1497157"/>
                <a:chOff x="3880556" y="4724400"/>
                <a:chExt cx="2142066" cy="1497157"/>
              </a:xfrm>
            </p:grpSpPr>
            <p:sp>
              <p:nvSpPr>
                <p:cNvPr id="21" name="Freeform 10"/>
                <p:cNvSpPr>
                  <a:spLocks noChangeArrowheads="1"/>
                </p:cNvSpPr>
                <p:nvPr/>
              </p:nvSpPr>
              <p:spPr bwMode="auto">
                <a:xfrm>
                  <a:off x="3880556" y="4924778"/>
                  <a:ext cx="214111" cy="229704"/>
                </a:xfrm>
                <a:custGeom>
                  <a:avLst/>
                  <a:gdLst>
                    <a:gd name="T0" fmla="*/ 0 w 214111"/>
                    <a:gd name="T1" fmla="*/ 56444 h 229704"/>
                    <a:gd name="T2" fmla="*/ 14111 w 214111"/>
                    <a:gd name="T3" fmla="*/ 197555 h 229704"/>
                    <a:gd name="T4" fmla="*/ 42333 w 214111"/>
                    <a:gd name="T5" fmla="*/ 225778 h 229704"/>
                    <a:gd name="T6" fmla="*/ 183444 w 214111"/>
                    <a:gd name="T7" fmla="*/ 211666 h 229704"/>
                    <a:gd name="T8" fmla="*/ 211666 w 214111"/>
                    <a:gd name="T9" fmla="*/ 169333 h 229704"/>
                    <a:gd name="T10" fmla="*/ 197555 w 214111"/>
                    <a:gd name="T11" fmla="*/ 127000 h 229704"/>
                    <a:gd name="T12" fmla="*/ 84666 w 214111"/>
                    <a:gd name="T13" fmla="*/ 84666 h 229704"/>
                    <a:gd name="T14" fmla="*/ 56444 w 214111"/>
                    <a:gd name="T15" fmla="*/ 42333 h 229704"/>
                    <a:gd name="T16" fmla="*/ 56444 w 214111"/>
                    <a:gd name="T17" fmla="*/ 42333 h 229704"/>
                    <a:gd name="T18" fmla="*/ 56444 w 214111"/>
                    <a:gd name="T19" fmla="*/ 42333 h 229704"/>
                    <a:gd name="T20" fmla="*/ 14111 w 214111"/>
                    <a:gd name="T21" fmla="*/ 0 h 229704"/>
                    <a:gd name="T22" fmla="*/ 0 w 214111"/>
                    <a:gd name="T23" fmla="*/ 56444 h 22970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14111"/>
                    <a:gd name="T37" fmla="*/ 0 h 229704"/>
                    <a:gd name="T38" fmla="*/ 214111 w 214111"/>
                    <a:gd name="T39" fmla="*/ 229704 h 22970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14111" h="229704">
                      <a:moveTo>
                        <a:pt x="0" y="56444"/>
                      </a:moveTo>
                      <a:cubicBezTo>
                        <a:pt x="4704" y="103481"/>
                        <a:pt x="2646" y="151695"/>
                        <a:pt x="14111" y="197555"/>
                      </a:cubicBezTo>
                      <a:cubicBezTo>
                        <a:pt x="17338" y="210462"/>
                        <a:pt x="29075" y="224673"/>
                        <a:pt x="42333" y="225778"/>
                      </a:cubicBezTo>
                      <a:cubicBezTo>
                        <a:pt x="89441" y="229704"/>
                        <a:pt x="136407" y="216370"/>
                        <a:pt x="183444" y="211666"/>
                      </a:cubicBezTo>
                      <a:cubicBezTo>
                        <a:pt x="192851" y="197555"/>
                        <a:pt x="208878" y="186062"/>
                        <a:pt x="211666" y="169333"/>
                      </a:cubicBezTo>
                      <a:cubicBezTo>
                        <a:pt x="214111" y="154661"/>
                        <a:pt x="206847" y="138615"/>
                        <a:pt x="197555" y="127000"/>
                      </a:cubicBezTo>
                      <a:cubicBezTo>
                        <a:pt x="169871" y="92395"/>
                        <a:pt x="122912" y="92316"/>
                        <a:pt x="84666" y="84666"/>
                      </a:cubicBezTo>
                      <a:cubicBezTo>
                        <a:pt x="69068" y="37871"/>
                        <a:pt x="85429" y="42333"/>
                        <a:pt x="56444" y="42333"/>
                      </a:cubicBezTo>
                      <a:lnTo>
                        <a:pt x="14111" y="0"/>
                      </a:lnTo>
                      <a:lnTo>
                        <a:pt x="0" y="5644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22" name="Freeform 11"/>
                <p:cNvSpPr>
                  <a:spLocks noChangeArrowheads="1"/>
                </p:cNvSpPr>
                <p:nvPr/>
              </p:nvSpPr>
              <p:spPr bwMode="auto">
                <a:xfrm>
                  <a:off x="5753419" y="4811889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23" name="Freeform 12"/>
                <p:cNvSpPr>
                  <a:spLocks noChangeArrowheads="1"/>
                </p:cNvSpPr>
                <p:nvPr/>
              </p:nvSpPr>
              <p:spPr bwMode="auto">
                <a:xfrm>
                  <a:off x="4012260" y="5616222"/>
                  <a:ext cx="174357" cy="184925"/>
                </a:xfrm>
                <a:custGeom>
                  <a:avLst/>
                  <a:gdLst>
                    <a:gd name="T0" fmla="*/ 9407 w 174357"/>
                    <a:gd name="T1" fmla="*/ 84667 h 184925"/>
                    <a:gd name="T2" fmla="*/ 23518 w 174357"/>
                    <a:gd name="T3" fmla="*/ 169334 h 184925"/>
                    <a:gd name="T4" fmla="*/ 65851 w 174357"/>
                    <a:gd name="T5" fmla="*/ 183445 h 184925"/>
                    <a:gd name="T6" fmla="*/ 164629 w 174357"/>
                    <a:gd name="T7" fmla="*/ 155222 h 184925"/>
                    <a:gd name="T8" fmla="*/ 122296 w 174357"/>
                    <a:gd name="T9" fmla="*/ 14111 h 184925"/>
                    <a:gd name="T10" fmla="*/ 79962 w 174357"/>
                    <a:gd name="T11" fmla="*/ 0 h 184925"/>
                    <a:gd name="T12" fmla="*/ 9407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24" name="Freeform 13"/>
                <p:cNvSpPr>
                  <a:spLocks noChangeArrowheads="1"/>
                </p:cNvSpPr>
                <p:nvPr/>
              </p:nvSpPr>
              <p:spPr bwMode="auto">
                <a:xfrm>
                  <a:off x="5001951" y="5432598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25" name="Freeform 14"/>
                <p:cNvSpPr>
                  <a:spLocks noChangeArrowheads="1"/>
                </p:cNvSpPr>
                <p:nvPr/>
              </p:nvSpPr>
              <p:spPr bwMode="auto">
                <a:xfrm>
                  <a:off x="4572000" y="5715000"/>
                  <a:ext cx="174357" cy="184925"/>
                </a:xfrm>
                <a:custGeom>
                  <a:avLst/>
                  <a:gdLst>
                    <a:gd name="T0" fmla="*/ 9407 w 174357"/>
                    <a:gd name="T1" fmla="*/ 84667 h 184925"/>
                    <a:gd name="T2" fmla="*/ 23518 w 174357"/>
                    <a:gd name="T3" fmla="*/ 169334 h 184925"/>
                    <a:gd name="T4" fmla="*/ 65851 w 174357"/>
                    <a:gd name="T5" fmla="*/ 183445 h 184925"/>
                    <a:gd name="T6" fmla="*/ 164629 w 174357"/>
                    <a:gd name="T7" fmla="*/ 155222 h 184925"/>
                    <a:gd name="T8" fmla="*/ 122296 w 174357"/>
                    <a:gd name="T9" fmla="*/ 14111 h 184925"/>
                    <a:gd name="T10" fmla="*/ 79962 w 174357"/>
                    <a:gd name="T11" fmla="*/ 0 h 184925"/>
                    <a:gd name="T12" fmla="*/ 9407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26" name="Freeform 15"/>
                <p:cNvSpPr>
                  <a:spLocks noChangeArrowheads="1"/>
                </p:cNvSpPr>
                <p:nvPr/>
              </p:nvSpPr>
              <p:spPr bwMode="auto">
                <a:xfrm>
                  <a:off x="4419600" y="4724400"/>
                  <a:ext cx="250557" cy="184925"/>
                </a:xfrm>
                <a:custGeom>
                  <a:avLst/>
                  <a:gdLst>
                    <a:gd name="T0" fmla="*/ 116841160 w 174357"/>
                    <a:gd name="T1" fmla="*/ 84667 h 184925"/>
                    <a:gd name="T2" fmla="*/ 292108256 w 174357"/>
                    <a:gd name="T3" fmla="*/ 169334 h 184925"/>
                    <a:gd name="T4" fmla="*/ 817916558 w 174357"/>
                    <a:gd name="T5" fmla="*/ 183445 h 184925"/>
                    <a:gd name="T6" fmla="*/ 2044813041 w 174357"/>
                    <a:gd name="T7" fmla="*/ 155222 h 184925"/>
                    <a:gd name="T8" fmla="*/ 1519004194 w 174357"/>
                    <a:gd name="T9" fmla="*/ 14111 h 184925"/>
                    <a:gd name="T10" fmla="*/ 993183046 w 174357"/>
                    <a:gd name="T11" fmla="*/ 0 h 184925"/>
                    <a:gd name="T12" fmla="*/ 116841160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27" name="Freeform 16"/>
                <p:cNvSpPr>
                  <a:spLocks noChangeArrowheads="1"/>
                </p:cNvSpPr>
                <p:nvPr/>
              </p:nvSpPr>
              <p:spPr bwMode="auto">
                <a:xfrm>
                  <a:off x="4800600" y="5165337"/>
                  <a:ext cx="174357" cy="184925"/>
                </a:xfrm>
                <a:custGeom>
                  <a:avLst/>
                  <a:gdLst>
                    <a:gd name="T0" fmla="*/ 9407 w 174357"/>
                    <a:gd name="T1" fmla="*/ 84667 h 184925"/>
                    <a:gd name="T2" fmla="*/ 23518 w 174357"/>
                    <a:gd name="T3" fmla="*/ 169334 h 184925"/>
                    <a:gd name="T4" fmla="*/ 65851 w 174357"/>
                    <a:gd name="T5" fmla="*/ 183445 h 184925"/>
                    <a:gd name="T6" fmla="*/ 164629 w 174357"/>
                    <a:gd name="T7" fmla="*/ 155222 h 184925"/>
                    <a:gd name="T8" fmla="*/ 122296 w 174357"/>
                    <a:gd name="T9" fmla="*/ 14111 h 184925"/>
                    <a:gd name="T10" fmla="*/ 79962 w 174357"/>
                    <a:gd name="T11" fmla="*/ 0 h 184925"/>
                    <a:gd name="T12" fmla="*/ 9407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28" name="Freeform 17"/>
                <p:cNvSpPr>
                  <a:spLocks noChangeArrowheads="1"/>
                </p:cNvSpPr>
                <p:nvPr/>
              </p:nvSpPr>
              <p:spPr bwMode="auto">
                <a:xfrm>
                  <a:off x="5486400" y="5165337"/>
                  <a:ext cx="174357" cy="184925"/>
                </a:xfrm>
                <a:custGeom>
                  <a:avLst/>
                  <a:gdLst>
                    <a:gd name="T0" fmla="*/ 9407 w 174357"/>
                    <a:gd name="T1" fmla="*/ 84667 h 184925"/>
                    <a:gd name="T2" fmla="*/ 23518 w 174357"/>
                    <a:gd name="T3" fmla="*/ 169334 h 184925"/>
                    <a:gd name="T4" fmla="*/ 65851 w 174357"/>
                    <a:gd name="T5" fmla="*/ 183445 h 184925"/>
                    <a:gd name="T6" fmla="*/ 164629 w 174357"/>
                    <a:gd name="T7" fmla="*/ 155222 h 184925"/>
                    <a:gd name="T8" fmla="*/ 122296 w 174357"/>
                    <a:gd name="T9" fmla="*/ 14111 h 184925"/>
                    <a:gd name="T10" fmla="*/ 79962 w 174357"/>
                    <a:gd name="T11" fmla="*/ 0 h 184925"/>
                    <a:gd name="T12" fmla="*/ 9407 w 174357"/>
                    <a:gd name="T13" fmla="*/ 84667 h 1849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4357"/>
                    <a:gd name="T22" fmla="*/ 0 h 184925"/>
                    <a:gd name="T23" fmla="*/ 174357 w 174357"/>
                    <a:gd name="T24" fmla="*/ 184925 h 1849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4357" h="184925">
                      <a:moveTo>
                        <a:pt x="9407" y="84667"/>
                      </a:moveTo>
                      <a:cubicBezTo>
                        <a:pt x="0" y="112889"/>
                        <a:pt x="9323" y="144492"/>
                        <a:pt x="23518" y="169334"/>
                      </a:cubicBezTo>
                      <a:cubicBezTo>
                        <a:pt x="30898" y="182249"/>
                        <a:pt x="51051" y="184925"/>
                        <a:pt x="65851" y="183445"/>
                      </a:cubicBezTo>
                      <a:cubicBezTo>
                        <a:pt x="99925" y="180037"/>
                        <a:pt x="131703" y="164630"/>
                        <a:pt x="164629" y="155222"/>
                      </a:cubicBezTo>
                      <a:cubicBezTo>
                        <a:pt x="157348" y="96976"/>
                        <a:pt x="174357" y="45348"/>
                        <a:pt x="122296" y="14111"/>
                      </a:cubicBezTo>
                      <a:cubicBezTo>
                        <a:pt x="109541" y="6458"/>
                        <a:pt x="94073" y="4704"/>
                        <a:pt x="79962" y="0"/>
                      </a:cubicBezTo>
                      <a:cubicBezTo>
                        <a:pt x="49636" y="60652"/>
                        <a:pt x="18814" y="56445"/>
                        <a:pt x="9407" y="846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29" name="Freeform 18"/>
                <p:cNvSpPr>
                  <a:spLocks noChangeArrowheads="1"/>
                </p:cNvSpPr>
                <p:nvPr/>
              </p:nvSpPr>
              <p:spPr bwMode="auto">
                <a:xfrm>
                  <a:off x="5905819" y="4964289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30" name="Freeform 19"/>
                <p:cNvSpPr>
                  <a:spLocks noChangeArrowheads="1"/>
                </p:cNvSpPr>
                <p:nvPr/>
              </p:nvSpPr>
              <p:spPr bwMode="auto">
                <a:xfrm>
                  <a:off x="5257800" y="4724400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31" name="Freeform 20"/>
                <p:cNvSpPr>
                  <a:spLocks noChangeArrowheads="1"/>
                </p:cNvSpPr>
                <p:nvPr/>
              </p:nvSpPr>
              <p:spPr bwMode="auto">
                <a:xfrm>
                  <a:off x="5715000" y="5791200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32" name="Freeform 21"/>
                <p:cNvSpPr>
                  <a:spLocks noChangeArrowheads="1"/>
                </p:cNvSpPr>
                <p:nvPr/>
              </p:nvSpPr>
              <p:spPr bwMode="auto">
                <a:xfrm>
                  <a:off x="5334000" y="6096000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33" name="Freeform 22"/>
                <p:cNvSpPr>
                  <a:spLocks noChangeArrowheads="1"/>
                </p:cNvSpPr>
                <p:nvPr/>
              </p:nvSpPr>
              <p:spPr bwMode="auto">
                <a:xfrm>
                  <a:off x="4800600" y="6019800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34" name="Freeform 23"/>
                <p:cNvSpPr>
                  <a:spLocks noChangeArrowheads="1"/>
                </p:cNvSpPr>
                <p:nvPr/>
              </p:nvSpPr>
              <p:spPr bwMode="auto">
                <a:xfrm>
                  <a:off x="5638800" y="5562600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35" name="Freeform 24"/>
                <p:cNvSpPr>
                  <a:spLocks noChangeArrowheads="1"/>
                </p:cNvSpPr>
                <p:nvPr/>
              </p:nvSpPr>
              <p:spPr bwMode="auto">
                <a:xfrm>
                  <a:off x="4343400" y="5132243"/>
                  <a:ext cx="199907" cy="125557"/>
                </a:xfrm>
                <a:custGeom>
                  <a:avLst/>
                  <a:gdLst>
                    <a:gd name="T0" fmla="*/ 16463 w 199907"/>
                    <a:gd name="T1" fmla="*/ 97335 h 125557"/>
                    <a:gd name="T2" fmla="*/ 143463 w 199907"/>
                    <a:gd name="T3" fmla="*/ 125557 h 125557"/>
                    <a:gd name="T4" fmla="*/ 199907 w 199907"/>
                    <a:gd name="T5" fmla="*/ 111446 h 125557"/>
                    <a:gd name="T6" fmla="*/ 185796 w 199907"/>
                    <a:gd name="T7" fmla="*/ 55002 h 125557"/>
                    <a:gd name="T8" fmla="*/ 44685 w 199907"/>
                    <a:gd name="T9" fmla="*/ 40890 h 125557"/>
                    <a:gd name="T10" fmla="*/ 16463 w 199907"/>
                    <a:gd name="T11" fmla="*/ 97335 h 1255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07"/>
                    <a:gd name="T19" fmla="*/ 0 h 125557"/>
                    <a:gd name="T20" fmla="*/ 199907 w 199907"/>
                    <a:gd name="T21" fmla="*/ 125557 h 1255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07" h="125557">
                      <a:moveTo>
                        <a:pt x="16463" y="97335"/>
                      </a:moveTo>
                      <a:cubicBezTo>
                        <a:pt x="32926" y="111446"/>
                        <a:pt x="93793" y="125557"/>
                        <a:pt x="143463" y="125557"/>
                      </a:cubicBezTo>
                      <a:cubicBezTo>
                        <a:pt x="162857" y="125557"/>
                        <a:pt x="181092" y="116150"/>
                        <a:pt x="199907" y="111446"/>
                      </a:cubicBezTo>
                      <a:cubicBezTo>
                        <a:pt x="195203" y="92631"/>
                        <a:pt x="194469" y="72348"/>
                        <a:pt x="185796" y="55002"/>
                      </a:cubicBezTo>
                      <a:cubicBezTo>
                        <a:pt x="158296" y="0"/>
                        <a:pt x="92286" y="25023"/>
                        <a:pt x="44685" y="40890"/>
                      </a:cubicBezTo>
                      <a:cubicBezTo>
                        <a:pt x="34707" y="44216"/>
                        <a:pt x="0" y="83224"/>
                        <a:pt x="16463" y="97335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  <p:sp>
              <p:nvSpPr>
                <p:cNvPr id="36" name="Freeform 25"/>
                <p:cNvSpPr>
                  <a:spLocks noChangeArrowheads="1"/>
                </p:cNvSpPr>
                <p:nvPr/>
              </p:nvSpPr>
              <p:spPr bwMode="auto">
                <a:xfrm>
                  <a:off x="5105400" y="5791200"/>
                  <a:ext cx="116803" cy="184744"/>
                </a:xfrm>
                <a:custGeom>
                  <a:avLst/>
                  <a:gdLst>
                    <a:gd name="T0" fmla="*/ 3914 w 116803"/>
                    <a:gd name="T1" fmla="*/ 98778 h 184744"/>
                    <a:gd name="T2" fmla="*/ 18025 w 116803"/>
                    <a:gd name="T3" fmla="*/ 155222 h 184744"/>
                    <a:gd name="T4" fmla="*/ 116803 w 116803"/>
                    <a:gd name="T5" fmla="*/ 155222 h 184744"/>
                    <a:gd name="T6" fmla="*/ 102692 w 116803"/>
                    <a:gd name="T7" fmla="*/ 70555 h 184744"/>
                    <a:gd name="T8" fmla="*/ 88581 w 116803"/>
                    <a:gd name="T9" fmla="*/ 14111 h 184744"/>
                    <a:gd name="T10" fmla="*/ 46248 w 116803"/>
                    <a:gd name="T11" fmla="*/ 0 h 184744"/>
                    <a:gd name="T12" fmla="*/ 3914 w 116803"/>
                    <a:gd name="T13" fmla="*/ 70555 h 184744"/>
                    <a:gd name="T14" fmla="*/ 3914 w 116803"/>
                    <a:gd name="T15" fmla="*/ 98778 h 1847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6803"/>
                    <a:gd name="T25" fmla="*/ 0 h 184744"/>
                    <a:gd name="T26" fmla="*/ 116803 w 116803"/>
                    <a:gd name="T27" fmla="*/ 184744 h 1847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6803" h="184744">
                      <a:moveTo>
                        <a:pt x="3914" y="98778"/>
                      </a:moveTo>
                      <a:cubicBezTo>
                        <a:pt x="6266" y="112889"/>
                        <a:pt x="5910" y="140078"/>
                        <a:pt x="18025" y="155222"/>
                      </a:cubicBezTo>
                      <a:cubicBezTo>
                        <a:pt x="41643" y="184744"/>
                        <a:pt x="94319" y="160843"/>
                        <a:pt x="116803" y="155222"/>
                      </a:cubicBezTo>
                      <a:cubicBezTo>
                        <a:pt x="112099" y="127000"/>
                        <a:pt x="108303" y="98611"/>
                        <a:pt x="102692" y="70555"/>
                      </a:cubicBezTo>
                      <a:cubicBezTo>
                        <a:pt x="98889" y="51538"/>
                        <a:pt x="100696" y="29255"/>
                        <a:pt x="88581" y="14111"/>
                      </a:cubicBezTo>
                      <a:cubicBezTo>
                        <a:pt x="79289" y="2496"/>
                        <a:pt x="60359" y="4704"/>
                        <a:pt x="46248" y="0"/>
                      </a:cubicBezTo>
                      <a:cubicBezTo>
                        <a:pt x="34117" y="36393"/>
                        <a:pt x="37121" y="48418"/>
                        <a:pt x="3914" y="70555"/>
                      </a:cubicBezTo>
                      <a:cubicBezTo>
                        <a:pt x="0" y="73164"/>
                        <a:pt x="1562" y="84667"/>
                        <a:pt x="3914" y="98778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457200" indent="-457200"/>
                  <a:endParaRPr lang="en-US"/>
                </a:p>
              </p:txBody>
            </p:sp>
          </p:grpSp>
          <p:sp>
            <p:nvSpPr>
              <p:cNvPr id="19" name="TextBox 27"/>
              <p:cNvSpPr txBox="1">
                <a:spLocks noChangeArrowheads="1"/>
              </p:cNvSpPr>
              <p:nvPr/>
            </p:nvSpPr>
            <p:spPr bwMode="auto">
              <a:xfrm rot="2283244">
                <a:off x="6683473" y="5031283"/>
                <a:ext cx="2735945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lnSpc>
                    <a:spcPct val="115000"/>
                  </a:lnSpc>
                  <a:spcBef>
                    <a:spcPct val="25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solidFill>
                      <a:srgbClr val="FF0000"/>
                    </a:solidFill>
                  </a:rPr>
                  <a:t>tiny mass irregularities</a:t>
                </a:r>
              </a:p>
            </p:txBody>
          </p:sp>
          <p:cxnSp>
            <p:nvCxnSpPr>
              <p:cNvPr id="20" name="Straight Arrow Connector 29"/>
              <p:cNvCxnSpPr>
                <a:cxnSpLocks noChangeShapeType="1"/>
              </p:cNvCxnSpPr>
              <p:nvPr/>
            </p:nvCxnSpPr>
            <p:spPr bwMode="auto">
              <a:xfrm flipH="1">
                <a:off x="5998888" y="4994287"/>
                <a:ext cx="1495405" cy="61363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" name="Freeform 10"/>
            <p:cNvSpPr>
              <a:spLocks noChangeArrowheads="1"/>
            </p:cNvSpPr>
            <p:nvPr/>
          </p:nvSpPr>
          <p:spPr bwMode="auto">
            <a:xfrm>
              <a:off x="4139952" y="1484784"/>
              <a:ext cx="216511" cy="188685"/>
            </a:xfrm>
            <a:custGeom>
              <a:avLst/>
              <a:gdLst>
                <a:gd name="T0" fmla="*/ 0 w 214111"/>
                <a:gd name="T1" fmla="*/ 56444 h 229704"/>
                <a:gd name="T2" fmla="*/ 14111 w 214111"/>
                <a:gd name="T3" fmla="*/ 197555 h 229704"/>
                <a:gd name="T4" fmla="*/ 42333 w 214111"/>
                <a:gd name="T5" fmla="*/ 225778 h 229704"/>
                <a:gd name="T6" fmla="*/ 183444 w 214111"/>
                <a:gd name="T7" fmla="*/ 211666 h 229704"/>
                <a:gd name="T8" fmla="*/ 211666 w 214111"/>
                <a:gd name="T9" fmla="*/ 169333 h 229704"/>
                <a:gd name="T10" fmla="*/ 197555 w 214111"/>
                <a:gd name="T11" fmla="*/ 127000 h 229704"/>
                <a:gd name="T12" fmla="*/ 84666 w 214111"/>
                <a:gd name="T13" fmla="*/ 84666 h 229704"/>
                <a:gd name="T14" fmla="*/ 56444 w 214111"/>
                <a:gd name="T15" fmla="*/ 42333 h 229704"/>
                <a:gd name="T16" fmla="*/ 56444 w 214111"/>
                <a:gd name="T17" fmla="*/ 42333 h 229704"/>
                <a:gd name="T18" fmla="*/ 56444 w 214111"/>
                <a:gd name="T19" fmla="*/ 42333 h 229704"/>
                <a:gd name="T20" fmla="*/ 14111 w 214111"/>
                <a:gd name="T21" fmla="*/ 0 h 229704"/>
                <a:gd name="T22" fmla="*/ 0 w 214111"/>
                <a:gd name="T23" fmla="*/ 56444 h 2297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4111"/>
                <a:gd name="T37" fmla="*/ 0 h 229704"/>
                <a:gd name="T38" fmla="*/ 214111 w 214111"/>
                <a:gd name="T39" fmla="*/ 229704 h 2297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4111" h="229704">
                  <a:moveTo>
                    <a:pt x="0" y="56444"/>
                  </a:moveTo>
                  <a:cubicBezTo>
                    <a:pt x="4704" y="103481"/>
                    <a:pt x="2646" y="151695"/>
                    <a:pt x="14111" y="197555"/>
                  </a:cubicBezTo>
                  <a:cubicBezTo>
                    <a:pt x="17338" y="210462"/>
                    <a:pt x="29075" y="224673"/>
                    <a:pt x="42333" y="225778"/>
                  </a:cubicBezTo>
                  <a:cubicBezTo>
                    <a:pt x="89441" y="229704"/>
                    <a:pt x="136407" y="216370"/>
                    <a:pt x="183444" y="211666"/>
                  </a:cubicBezTo>
                  <a:cubicBezTo>
                    <a:pt x="192851" y="197555"/>
                    <a:pt x="208878" y="186062"/>
                    <a:pt x="211666" y="169333"/>
                  </a:cubicBezTo>
                  <a:cubicBezTo>
                    <a:pt x="214111" y="154661"/>
                    <a:pt x="206847" y="138615"/>
                    <a:pt x="197555" y="127000"/>
                  </a:cubicBezTo>
                  <a:cubicBezTo>
                    <a:pt x="169871" y="92395"/>
                    <a:pt x="122912" y="92316"/>
                    <a:pt x="84666" y="84666"/>
                  </a:cubicBezTo>
                  <a:cubicBezTo>
                    <a:pt x="69068" y="37871"/>
                    <a:pt x="85429" y="42333"/>
                    <a:pt x="56444" y="42333"/>
                  </a:cubicBezTo>
                  <a:lnTo>
                    <a:pt x="14111" y="0"/>
                  </a:lnTo>
                  <a:lnTo>
                    <a:pt x="0" y="564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/>
              <a:endParaRPr lang="en-US"/>
            </a:p>
          </p:txBody>
        </p:sp>
        <p:sp>
          <p:nvSpPr>
            <p:cNvPr id="38" name="Freeform 10"/>
            <p:cNvSpPr>
              <a:spLocks noChangeArrowheads="1"/>
            </p:cNvSpPr>
            <p:nvPr/>
          </p:nvSpPr>
          <p:spPr bwMode="auto">
            <a:xfrm>
              <a:off x="6372200" y="1124744"/>
              <a:ext cx="216511" cy="188685"/>
            </a:xfrm>
            <a:custGeom>
              <a:avLst/>
              <a:gdLst>
                <a:gd name="T0" fmla="*/ 0 w 214111"/>
                <a:gd name="T1" fmla="*/ 56444 h 229704"/>
                <a:gd name="T2" fmla="*/ 14111 w 214111"/>
                <a:gd name="T3" fmla="*/ 197555 h 229704"/>
                <a:gd name="T4" fmla="*/ 42333 w 214111"/>
                <a:gd name="T5" fmla="*/ 225778 h 229704"/>
                <a:gd name="T6" fmla="*/ 183444 w 214111"/>
                <a:gd name="T7" fmla="*/ 211666 h 229704"/>
                <a:gd name="T8" fmla="*/ 211666 w 214111"/>
                <a:gd name="T9" fmla="*/ 169333 h 229704"/>
                <a:gd name="T10" fmla="*/ 197555 w 214111"/>
                <a:gd name="T11" fmla="*/ 127000 h 229704"/>
                <a:gd name="T12" fmla="*/ 84666 w 214111"/>
                <a:gd name="T13" fmla="*/ 84666 h 229704"/>
                <a:gd name="T14" fmla="*/ 56444 w 214111"/>
                <a:gd name="T15" fmla="*/ 42333 h 229704"/>
                <a:gd name="T16" fmla="*/ 56444 w 214111"/>
                <a:gd name="T17" fmla="*/ 42333 h 229704"/>
                <a:gd name="T18" fmla="*/ 56444 w 214111"/>
                <a:gd name="T19" fmla="*/ 42333 h 229704"/>
                <a:gd name="T20" fmla="*/ 14111 w 214111"/>
                <a:gd name="T21" fmla="*/ 0 h 229704"/>
                <a:gd name="T22" fmla="*/ 0 w 214111"/>
                <a:gd name="T23" fmla="*/ 56444 h 2297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4111"/>
                <a:gd name="T37" fmla="*/ 0 h 229704"/>
                <a:gd name="T38" fmla="*/ 214111 w 214111"/>
                <a:gd name="T39" fmla="*/ 229704 h 2297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4111" h="229704">
                  <a:moveTo>
                    <a:pt x="0" y="56444"/>
                  </a:moveTo>
                  <a:cubicBezTo>
                    <a:pt x="4704" y="103481"/>
                    <a:pt x="2646" y="151695"/>
                    <a:pt x="14111" y="197555"/>
                  </a:cubicBezTo>
                  <a:cubicBezTo>
                    <a:pt x="17338" y="210462"/>
                    <a:pt x="29075" y="224673"/>
                    <a:pt x="42333" y="225778"/>
                  </a:cubicBezTo>
                  <a:cubicBezTo>
                    <a:pt x="89441" y="229704"/>
                    <a:pt x="136407" y="216370"/>
                    <a:pt x="183444" y="211666"/>
                  </a:cubicBezTo>
                  <a:cubicBezTo>
                    <a:pt x="192851" y="197555"/>
                    <a:pt x="208878" y="186062"/>
                    <a:pt x="211666" y="169333"/>
                  </a:cubicBezTo>
                  <a:cubicBezTo>
                    <a:pt x="214111" y="154661"/>
                    <a:pt x="206847" y="138615"/>
                    <a:pt x="197555" y="127000"/>
                  </a:cubicBezTo>
                  <a:cubicBezTo>
                    <a:pt x="169871" y="92395"/>
                    <a:pt x="122912" y="92316"/>
                    <a:pt x="84666" y="84666"/>
                  </a:cubicBezTo>
                  <a:cubicBezTo>
                    <a:pt x="69068" y="37871"/>
                    <a:pt x="85429" y="42333"/>
                    <a:pt x="56444" y="42333"/>
                  </a:cubicBezTo>
                  <a:lnTo>
                    <a:pt x="14111" y="0"/>
                  </a:lnTo>
                  <a:lnTo>
                    <a:pt x="0" y="5644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/>
              <a:endParaRPr lang="en-US"/>
            </a:p>
          </p:txBody>
        </p:sp>
        <p:sp>
          <p:nvSpPr>
            <p:cNvPr id="39" name="Freeform 10"/>
            <p:cNvSpPr>
              <a:spLocks noChangeArrowheads="1"/>
            </p:cNvSpPr>
            <p:nvPr/>
          </p:nvSpPr>
          <p:spPr bwMode="auto">
            <a:xfrm flipH="1">
              <a:off x="5940152" y="1412776"/>
              <a:ext cx="216024" cy="144016"/>
            </a:xfrm>
            <a:custGeom>
              <a:avLst/>
              <a:gdLst>
                <a:gd name="T0" fmla="*/ 0 w 214111"/>
                <a:gd name="T1" fmla="*/ 56444 h 229704"/>
                <a:gd name="T2" fmla="*/ 14111 w 214111"/>
                <a:gd name="T3" fmla="*/ 197555 h 229704"/>
                <a:gd name="T4" fmla="*/ 42333 w 214111"/>
                <a:gd name="T5" fmla="*/ 225778 h 229704"/>
                <a:gd name="T6" fmla="*/ 183444 w 214111"/>
                <a:gd name="T7" fmla="*/ 211666 h 229704"/>
                <a:gd name="T8" fmla="*/ 211666 w 214111"/>
                <a:gd name="T9" fmla="*/ 169333 h 229704"/>
                <a:gd name="T10" fmla="*/ 197555 w 214111"/>
                <a:gd name="T11" fmla="*/ 127000 h 229704"/>
                <a:gd name="T12" fmla="*/ 84666 w 214111"/>
                <a:gd name="T13" fmla="*/ 84666 h 229704"/>
                <a:gd name="T14" fmla="*/ 56444 w 214111"/>
                <a:gd name="T15" fmla="*/ 42333 h 229704"/>
                <a:gd name="T16" fmla="*/ 56444 w 214111"/>
                <a:gd name="T17" fmla="*/ 42333 h 229704"/>
                <a:gd name="T18" fmla="*/ 56444 w 214111"/>
                <a:gd name="T19" fmla="*/ 42333 h 229704"/>
                <a:gd name="T20" fmla="*/ 14111 w 214111"/>
                <a:gd name="T21" fmla="*/ 0 h 229704"/>
                <a:gd name="T22" fmla="*/ 0 w 214111"/>
                <a:gd name="T23" fmla="*/ 56444 h 2297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4111"/>
                <a:gd name="T37" fmla="*/ 0 h 229704"/>
                <a:gd name="T38" fmla="*/ 214111 w 214111"/>
                <a:gd name="T39" fmla="*/ 229704 h 2297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4111" h="229704">
                  <a:moveTo>
                    <a:pt x="0" y="56444"/>
                  </a:moveTo>
                  <a:cubicBezTo>
                    <a:pt x="4704" y="103481"/>
                    <a:pt x="2646" y="151695"/>
                    <a:pt x="14111" y="197555"/>
                  </a:cubicBezTo>
                  <a:cubicBezTo>
                    <a:pt x="17338" y="210462"/>
                    <a:pt x="29075" y="224673"/>
                    <a:pt x="42333" y="225778"/>
                  </a:cubicBezTo>
                  <a:cubicBezTo>
                    <a:pt x="89441" y="229704"/>
                    <a:pt x="136407" y="216370"/>
                    <a:pt x="183444" y="211666"/>
                  </a:cubicBezTo>
                  <a:cubicBezTo>
                    <a:pt x="192851" y="197555"/>
                    <a:pt x="208878" y="186062"/>
                    <a:pt x="211666" y="169333"/>
                  </a:cubicBezTo>
                  <a:cubicBezTo>
                    <a:pt x="214111" y="154661"/>
                    <a:pt x="206847" y="138615"/>
                    <a:pt x="197555" y="127000"/>
                  </a:cubicBezTo>
                  <a:cubicBezTo>
                    <a:pt x="169871" y="92395"/>
                    <a:pt x="122912" y="92316"/>
                    <a:pt x="84666" y="84666"/>
                  </a:cubicBezTo>
                  <a:cubicBezTo>
                    <a:pt x="69068" y="37871"/>
                    <a:pt x="85429" y="42333"/>
                    <a:pt x="56444" y="42333"/>
                  </a:cubicBezTo>
                  <a:lnTo>
                    <a:pt x="14111" y="0"/>
                  </a:lnTo>
                  <a:lnTo>
                    <a:pt x="0" y="564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/>
              <a:endParaRPr lang="en-US"/>
            </a:p>
          </p:txBody>
        </p:sp>
        <p:sp>
          <p:nvSpPr>
            <p:cNvPr id="40" name="Freeform 10"/>
            <p:cNvSpPr>
              <a:spLocks noChangeArrowheads="1"/>
            </p:cNvSpPr>
            <p:nvPr/>
          </p:nvSpPr>
          <p:spPr bwMode="auto">
            <a:xfrm>
              <a:off x="6084168" y="1628800"/>
              <a:ext cx="216025" cy="288032"/>
            </a:xfrm>
            <a:custGeom>
              <a:avLst/>
              <a:gdLst>
                <a:gd name="T0" fmla="*/ 0 w 214111"/>
                <a:gd name="T1" fmla="*/ 56444 h 229704"/>
                <a:gd name="T2" fmla="*/ 14111 w 214111"/>
                <a:gd name="T3" fmla="*/ 197555 h 229704"/>
                <a:gd name="T4" fmla="*/ 42333 w 214111"/>
                <a:gd name="T5" fmla="*/ 225778 h 229704"/>
                <a:gd name="T6" fmla="*/ 183444 w 214111"/>
                <a:gd name="T7" fmla="*/ 211666 h 229704"/>
                <a:gd name="T8" fmla="*/ 211666 w 214111"/>
                <a:gd name="T9" fmla="*/ 169333 h 229704"/>
                <a:gd name="T10" fmla="*/ 197555 w 214111"/>
                <a:gd name="T11" fmla="*/ 127000 h 229704"/>
                <a:gd name="T12" fmla="*/ 84666 w 214111"/>
                <a:gd name="T13" fmla="*/ 84666 h 229704"/>
                <a:gd name="T14" fmla="*/ 56444 w 214111"/>
                <a:gd name="T15" fmla="*/ 42333 h 229704"/>
                <a:gd name="T16" fmla="*/ 56444 w 214111"/>
                <a:gd name="T17" fmla="*/ 42333 h 229704"/>
                <a:gd name="T18" fmla="*/ 56444 w 214111"/>
                <a:gd name="T19" fmla="*/ 42333 h 229704"/>
                <a:gd name="T20" fmla="*/ 14111 w 214111"/>
                <a:gd name="T21" fmla="*/ 0 h 229704"/>
                <a:gd name="T22" fmla="*/ 0 w 214111"/>
                <a:gd name="T23" fmla="*/ 56444 h 2297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4111"/>
                <a:gd name="T37" fmla="*/ 0 h 229704"/>
                <a:gd name="T38" fmla="*/ 214111 w 214111"/>
                <a:gd name="T39" fmla="*/ 229704 h 2297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4111" h="229704">
                  <a:moveTo>
                    <a:pt x="0" y="56444"/>
                  </a:moveTo>
                  <a:cubicBezTo>
                    <a:pt x="4704" y="103481"/>
                    <a:pt x="2646" y="151695"/>
                    <a:pt x="14111" y="197555"/>
                  </a:cubicBezTo>
                  <a:cubicBezTo>
                    <a:pt x="17338" y="210462"/>
                    <a:pt x="29075" y="224673"/>
                    <a:pt x="42333" y="225778"/>
                  </a:cubicBezTo>
                  <a:cubicBezTo>
                    <a:pt x="89441" y="229704"/>
                    <a:pt x="136407" y="216370"/>
                    <a:pt x="183444" y="211666"/>
                  </a:cubicBezTo>
                  <a:cubicBezTo>
                    <a:pt x="192851" y="197555"/>
                    <a:pt x="208878" y="186062"/>
                    <a:pt x="211666" y="169333"/>
                  </a:cubicBezTo>
                  <a:cubicBezTo>
                    <a:pt x="214111" y="154661"/>
                    <a:pt x="206847" y="138615"/>
                    <a:pt x="197555" y="127000"/>
                  </a:cubicBezTo>
                  <a:cubicBezTo>
                    <a:pt x="169871" y="92395"/>
                    <a:pt x="122912" y="92316"/>
                    <a:pt x="84666" y="84666"/>
                  </a:cubicBezTo>
                  <a:cubicBezTo>
                    <a:pt x="69068" y="37871"/>
                    <a:pt x="85429" y="42333"/>
                    <a:pt x="56444" y="42333"/>
                  </a:cubicBezTo>
                  <a:lnTo>
                    <a:pt x="14111" y="0"/>
                  </a:lnTo>
                  <a:lnTo>
                    <a:pt x="0" y="56444"/>
                  </a:lnTo>
                  <a:close/>
                </a:path>
              </a:pathLst>
            </a:custGeom>
            <a:solidFill>
              <a:srgbClr val="0000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/>
              <a:endParaRPr lang="en-US"/>
            </a:p>
          </p:txBody>
        </p:sp>
        <p:sp>
          <p:nvSpPr>
            <p:cNvPr id="41" name="Freeform 22"/>
            <p:cNvSpPr>
              <a:spLocks noChangeArrowheads="1"/>
            </p:cNvSpPr>
            <p:nvPr/>
          </p:nvSpPr>
          <p:spPr bwMode="auto">
            <a:xfrm>
              <a:off x="3419872" y="1412776"/>
              <a:ext cx="216024" cy="216024"/>
            </a:xfrm>
            <a:custGeom>
              <a:avLst/>
              <a:gdLst>
                <a:gd name="T0" fmla="*/ 16463 w 199907"/>
                <a:gd name="T1" fmla="*/ 97335 h 125557"/>
                <a:gd name="T2" fmla="*/ 143463 w 199907"/>
                <a:gd name="T3" fmla="*/ 125557 h 125557"/>
                <a:gd name="T4" fmla="*/ 199907 w 199907"/>
                <a:gd name="T5" fmla="*/ 111446 h 125557"/>
                <a:gd name="T6" fmla="*/ 185796 w 199907"/>
                <a:gd name="T7" fmla="*/ 55002 h 125557"/>
                <a:gd name="T8" fmla="*/ 44685 w 199907"/>
                <a:gd name="T9" fmla="*/ 40890 h 125557"/>
                <a:gd name="T10" fmla="*/ 16463 w 199907"/>
                <a:gd name="T11" fmla="*/ 97335 h 1255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907"/>
                <a:gd name="T19" fmla="*/ 0 h 125557"/>
                <a:gd name="T20" fmla="*/ 199907 w 199907"/>
                <a:gd name="T21" fmla="*/ 125557 h 1255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907" h="125557">
                  <a:moveTo>
                    <a:pt x="16463" y="97335"/>
                  </a:moveTo>
                  <a:cubicBezTo>
                    <a:pt x="32926" y="111446"/>
                    <a:pt x="93793" y="125557"/>
                    <a:pt x="143463" y="125557"/>
                  </a:cubicBezTo>
                  <a:cubicBezTo>
                    <a:pt x="162857" y="125557"/>
                    <a:pt x="181092" y="116150"/>
                    <a:pt x="199907" y="111446"/>
                  </a:cubicBezTo>
                  <a:cubicBezTo>
                    <a:pt x="195203" y="92631"/>
                    <a:pt x="194469" y="72348"/>
                    <a:pt x="185796" y="55002"/>
                  </a:cubicBezTo>
                  <a:cubicBezTo>
                    <a:pt x="158296" y="0"/>
                    <a:pt x="92286" y="25023"/>
                    <a:pt x="44685" y="40890"/>
                  </a:cubicBezTo>
                  <a:cubicBezTo>
                    <a:pt x="34707" y="44216"/>
                    <a:pt x="0" y="83224"/>
                    <a:pt x="16463" y="97335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/>
              <a:endParaRPr lang="en-US"/>
            </a:p>
          </p:txBody>
        </p:sp>
      </p:grp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122613" y="228600"/>
            <a:ext cx="3340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3200" b="1" dirty="0">
                <a:solidFill>
                  <a:srgbClr val="FF0000"/>
                </a:solidFill>
              </a:rPr>
              <a:t>Cosmic Inflation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Rectangle 18"/>
          <p:cNvSpPr>
            <a:spLocks noChangeArrowheads="1"/>
          </p:cNvSpPr>
          <p:nvPr/>
        </p:nvSpPr>
        <p:spPr bwMode="auto">
          <a:xfrm>
            <a:off x="683568" y="4581128"/>
            <a:ext cx="8136904" cy="161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GB" dirty="0"/>
              <a:t>Inflation theory predicts:</a:t>
            </a:r>
          </a:p>
          <a:p>
            <a:pPr algn="ctr">
              <a:spcBef>
                <a:spcPct val="10000"/>
              </a:spcBef>
            </a:pPr>
            <a:r>
              <a:rPr lang="en-GB" dirty="0"/>
              <a:t>early universe seeded by tiny fluctuations in mass produced by quantum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9506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26" name="Group 15"/>
          <p:cNvGrpSpPr>
            <a:grpSpLocks/>
          </p:cNvGrpSpPr>
          <p:nvPr/>
        </p:nvGrpSpPr>
        <p:grpSpPr bwMode="auto">
          <a:xfrm>
            <a:off x="4267200" y="838200"/>
            <a:ext cx="4191000" cy="2667000"/>
            <a:chOff x="2573869" y="3801290"/>
            <a:chExt cx="4663112" cy="2971799"/>
          </a:xfrm>
        </p:grpSpPr>
        <p:pic>
          <p:nvPicPr>
            <p:cNvPr id="28263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77"/>
            <a:stretch>
              <a:fillRect/>
            </a:stretch>
          </p:blipFill>
          <p:spPr bwMode="auto">
            <a:xfrm>
              <a:off x="2573869" y="3801290"/>
              <a:ext cx="4663112" cy="29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2638" name="Group 26"/>
            <p:cNvGrpSpPr>
              <a:grpSpLocks/>
            </p:cNvGrpSpPr>
            <p:nvPr/>
          </p:nvGrpSpPr>
          <p:grpSpPr bwMode="auto">
            <a:xfrm>
              <a:off x="3880556" y="4587554"/>
              <a:ext cx="2142066" cy="1634003"/>
              <a:chOff x="3880556" y="4587554"/>
              <a:chExt cx="2142066" cy="1634003"/>
            </a:xfrm>
          </p:grpSpPr>
          <p:sp>
            <p:nvSpPr>
              <p:cNvPr id="282639" name="Freeform 18"/>
              <p:cNvSpPr>
                <a:spLocks noChangeArrowheads="1"/>
              </p:cNvSpPr>
              <p:nvPr/>
            </p:nvSpPr>
            <p:spPr bwMode="auto">
              <a:xfrm>
                <a:off x="3880556" y="4924778"/>
                <a:ext cx="214111" cy="229704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0" name="Freeform 20"/>
              <p:cNvSpPr>
                <a:spLocks noChangeArrowheads="1"/>
              </p:cNvSpPr>
              <p:nvPr/>
            </p:nvSpPr>
            <p:spPr bwMode="auto">
              <a:xfrm>
                <a:off x="5753419" y="481188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1" name="Freeform 21"/>
              <p:cNvSpPr>
                <a:spLocks noChangeArrowheads="1"/>
              </p:cNvSpPr>
              <p:nvPr/>
            </p:nvSpPr>
            <p:spPr bwMode="auto">
              <a:xfrm>
                <a:off x="4012260" y="5616222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2" name="Freeform 22"/>
              <p:cNvSpPr>
                <a:spLocks noChangeArrowheads="1"/>
              </p:cNvSpPr>
              <p:nvPr/>
            </p:nvSpPr>
            <p:spPr bwMode="auto">
              <a:xfrm>
                <a:off x="4767204" y="4587554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3" name="Freeform 23"/>
              <p:cNvSpPr>
                <a:spLocks noChangeArrowheads="1"/>
              </p:cNvSpPr>
              <p:nvPr/>
            </p:nvSpPr>
            <p:spPr bwMode="auto">
              <a:xfrm>
                <a:off x="4572000" y="5715000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4" name="Freeform 24"/>
              <p:cNvSpPr>
                <a:spLocks noChangeArrowheads="1"/>
              </p:cNvSpPr>
              <p:nvPr/>
            </p:nvSpPr>
            <p:spPr bwMode="auto">
              <a:xfrm>
                <a:off x="4419600" y="4724400"/>
                <a:ext cx="250557" cy="184925"/>
              </a:xfrm>
              <a:custGeom>
                <a:avLst/>
                <a:gdLst>
                  <a:gd name="T0" fmla="*/ 241284912 w 174357"/>
                  <a:gd name="T1" fmla="*/ 84667 h 184925"/>
                  <a:gd name="T2" fmla="*/ 603223340 w 174357"/>
                  <a:gd name="T3" fmla="*/ 169334 h 184925"/>
                  <a:gd name="T4" fmla="*/ 1689053109 w 174357"/>
                  <a:gd name="T5" fmla="*/ 183445 h 184925"/>
                  <a:gd name="T6" fmla="*/ 2147483647 w 174357"/>
                  <a:gd name="T7" fmla="*/ 155222 h 184925"/>
                  <a:gd name="T8" fmla="*/ 2147483647 w 174357"/>
                  <a:gd name="T9" fmla="*/ 14111 h 184925"/>
                  <a:gd name="T10" fmla="*/ 2050990281 w 174357"/>
                  <a:gd name="T11" fmla="*/ 0 h 184925"/>
                  <a:gd name="T12" fmla="*/ 241284912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5" name="Freeform 25"/>
              <p:cNvSpPr>
                <a:spLocks noChangeArrowheads="1"/>
              </p:cNvSpPr>
              <p:nvPr/>
            </p:nvSpPr>
            <p:spPr bwMode="auto">
              <a:xfrm>
                <a:off x="4800600" y="5165337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6" name="Freeform 26"/>
              <p:cNvSpPr>
                <a:spLocks noChangeArrowheads="1"/>
              </p:cNvSpPr>
              <p:nvPr/>
            </p:nvSpPr>
            <p:spPr bwMode="auto">
              <a:xfrm>
                <a:off x="5486400" y="5165337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7" name="Freeform 27"/>
              <p:cNvSpPr>
                <a:spLocks noChangeArrowheads="1"/>
              </p:cNvSpPr>
              <p:nvPr/>
            </p:nvSpPr>
            <p:spPr bwMode="auto">
              <a:xfrm>
                <a:off x="5905819" y="496428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8" name="Freeform 28"/>
              <p:cNvSpPr>
                <a:spLocks noChangeArrowheads="1"/>
              </p:cNvSpPr>
              <p:nvPr/>
            </p:nvSpPr>
            <p:spPr bwMode="auto">
              <a:xfrm>
                <a:off x="5257800" y="4724400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49" name="Freeform 29"/>
              <p:cNvSpPr>
                <a:spLocks noChangeArrowheads="1"/>
              </p:cNvSpPr>
              <p:nvPr/>
            </p:nvSpPr>
            <p:spPr bwMode="auto">
              <a:xfrm>
                <a:off x="5715000" y="5791200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50" name="Freeform 30"/>
              <p:cNvSpPr>
                <a:spLocks noChangeArrowheads="1"/>
              </p:cNvSpPr>
              <p:nvPr/>
            </p:nvSpPr>
            <p:spPr bwMode="auto">
              <a:xfrm>
                <a:off x="5334000" y="6096000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51" name="Freeform 31"/>
              <p:cNvSpPr>
                <a:spLocks noChangeArrowheads="1"/>
              </p:cNvSpPr>
              <p:nvPr/>
            </p:nvSpPr>
            <p:spPr bwMode="auto">
              <a:xfrm>
                <a:off x="4800600" y="6019800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52" name="Freeform 32"/>
              <p:cNvSpPr>
                <a:spLocks noChangeArrowheads="1"/>
              </p:cNvSpPr>
              <p:nvPr/>
            </p:nvSpPr>
            <p:spPr bwMode="auto">
              <a:xfrm>
                <a:off x="5638800" y="5562600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53" name="Freeform 33"/>
              <p:cNvSpPr>
                <a:spLocks noChangeArrowheads="1"/>
              </p:cNvSpPr>
              <p:nvPr/>
            </p:nvSpPr>
            <p:spPr bwMode="auto">
              <a:xfrm>
                <a:off x="4343400" y="5132243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  <p:sp>
            <p:nvSpPr>
              <p:cNvPr id="282654" name="Freeform 34"/>
              <p:cNvSpPr>
                <a:spLocks noChangeArrowheads="1"/>
              </p:cNvSpPr>
              <p:nvPr/>
            </p:nvSpPr>
            <p:spPr bwMode="auto">
              <a:xfrm>
                <a:off x="5105400" y="5791200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/>
              </a:p>
            </p:txBody>
          </p:sp>
        </p:grpSp>
      </p:grpSp>
      <p:sp>
        <p:nvSpPr>
          <p:cNvPr id="282627" name="Text Box 2"/>
          <p:cNvSpPr txBox="1">
            <a:spLocks noChangeArrowheads="1"/>
          </p:cNvSpPr>
          <p:nvPr/>
        </p:nvSpPr>
        <p:spPr bwMode="auto">
          <a:xfrm>
            <a:off x="1752600" y="177800"/>
            <a:ext cx="6934200" cy="5842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>
                <a:solidFill>
                  <a:srgbClr val="FF0000"/>
                </a:solidFill>
              </a:rPr>
              <a:t>El </a:t>
            </a:r>
            <a:r>
              <a:rPr lang="en-GB" sz="3200" dirty="0" err="1">
                <a:solidFill>
                  <a:srgbClr val="FF0000"/>
                </a:solidFill>
              </a:rPr>
              <a:t>crecimiento</a:t>
            </a:r>
            <a:r>
              <a:rPr lang="en-GB" sz="3200" dirty="0">
                <a:solidFill>
                  <a:srgbClr val="FF0000"/>
                </a:solidFill>
              </a:rPr>
              <a:t> de </a:t>
            </a:r>
            <a:r>
              <a:rPr lang="en-GB" sz="3200" dirty="0" err="1">
                <a:solidFill>
                  <a:srgbClr val="FF0000"/>
                </a:solidFill>
              </a:rPr>
              <a:t>estructura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cósmica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282628" name="Picture 19" descr="the_persistence_of_me#B37E5.jpg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39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Line 23"/>
          <p:cNvSpPr>
            <a:spLocks noChangeShapeType="1"/>
          </p:cNvSpPr>
          <p:nvPr/>
        </p:nvSpPr>
        <p:spPr bwMode="auto">
          <a:xfrm flipV="1">
            <a:off x="3124200" y="1981200"/>
            <a:ext cx="1981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2630" name="Rectangle 24"/>
          <p:cNvSpPr>
            <a:spLocks noChangeArrowheads="1"/>
          </p:cNvSpPr>
          <p:nvPr/>
        </p:nvSpPr>
        <p:spPr bwMode="auto">
          <a:xfrm>
            <a:off x="4343400" y="3067050"/>
            <a:ext cx="19653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t=10</a:t>
            </a:r>
            <a:r>
              <a:rPr lang="en-US" sz="2000" baseline="30000">
                <a:solidFill>
                  <a:schemeClr val="bg1"/>
                </a:solidFill>
              </a:rPr>
              <a:t>-35</a:t>
            </a:r>
            <a:r>
              <a:rPr lang="en-US" sz="2000">
                <a:solidFill>
                  <a:schemeClr val="bg1"/>
                </a:solidFill>
              </a:rPr>
              <a:t> seconds 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84211" y="2590800"/>
            <a:ext cx="8056563" cy="4114800"/>
            <a:chOff x="684211" y="2590800"/>
            <a:chExt cx="8056563" cy="4114800"/>
          </a:xfrm>
        </p:grpSpPr>
        <p:grpSp>
          <p:nvGrpSpPr>
            <p:cNvPr id="282632" name="Group 29"/>
            <p:cNvGrpSpPr>
              <a:grpSpLocks/>
            </p:cNvGrpSpPr>
            <p:nvPr/>
          </p:nvGrpSpPr>
          <p:grpSpPr bwMode="auto">
            <a:xfrm>
              <a:off x="684211" y="2590800"/>
              <a:ext cx="8056563" cy="4114800"/>
              <a:chOff x="431" y="1632"/>
              <a:chExt cx="5075" cy="2592"/>
            </a:xfrm>
          </p:grpSpPr>
          <p:pic>
            <p:nvPicPr>
              <p:cNvPr id="282634" name="Picture 3" descr="slice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6" y="2056"/>
                <a:ext cx="1850" cy="2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2635" name="Line 4"/>
              <p:cNvSpPr>
                <a:spLocks noChangeShapeType="1"/>
              </p:cNvSpPr>
              <p:nvPr/>
            </p:nvSpPr>
            <p:spPr bwMode="auto">
              <a:xfrm>
                <a:off x="3984" y="1632"/>
                <a:ext cx="505" cy="94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2636" name="Rectangle 25"/>
              <p:cNvSpPr>
                <a:spLocks noChangeArrowheads="1"/>
              </p:cNvSpPr>
              <p:nvPr/>
            </p:nvSpPr>
            <p:spPr bwMode="auto">
              <a:xfrm>
                <a:off x="431" y="3622"/>
                <a:ext cx="3220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0000FF"/>
                    </a:solidFill>
                  </a:rPr>
                  <a:t>c</a:t>
                </a:r>
                <a:r>
                  <a:rPr lang="en-US" sz="2400" dirty="0" err="1" smtClean="0">
                    <a:solidFill>
                      <a:srgbClr val="0000FF"/>
                    </a:solidFill>
                  </a:rPr>
                  <a:t>readas</a:t>
                </a:r>
                <a:r>
                  <a:rPr lang="en-US" sz="24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0000FF"/>
                    </a:solidFill>
                  </a:rPr>
                  <a:t>approximadamente</a:t>
                </a:r>
                <a:r>
                  <a:rPr lang="en-US" sz="24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0000FF"/>
                    </a:solidFill>
                  </a:rPr>
                  <a:t>hace</a:t>
                </a:r>
                <a:r>
                  <a:rPr lang="en-US" sz="2400" dirty="0" smtClean="0">
                    <a:solidFill>
                      <a:srgbClr val="0000FF"/>
                    </a:solidFill>
                  </a:rPr>
                  <a:t> 14 </a:t>
                </a:r>
                <a:r>
                  <a:rPr lang="en-US" sz="2400" dirty="0">
                    <a:solidFill>
                      <a:srgbClr val="0000FF"/>
                    </a:solidFill>
                  </a:rPr>
                  <a:t>mil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milliones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años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82633" name="TextBox 18"/>
            <p:cNvSpPr txBox="1">
              <a:spLocks noChangeArrowheads="1"/>
            </p:cNvSpPr>
            <p:nvPr/>
          </p:nvSpPr>
          <p:spPr bwMode="auto">
            <a:xfrm>
              <a:off x="1371600" y="3886200"/>
              <a:ext cx="4038600" cy="178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De </a:t>
              </a:r>
              <a:r>
                <a:rPr lang="en-US" sz="2400" dirty="0" err="1">
                  <a:solidFill>
                    <a:srgbClr val="000000"/>
                  </a:solidFill>
                </a:rPr>
                <a:t>acuerdo</a:t>
              </a:r>
              <a:r>
                <a:rPr lang="en-US" sz="2400" dirty="0">
                  <a:solidFill>
                    <a:srgbClr val="000000"/>
                  </a:solidFill>
                </a:rPr>
                <a:t> a la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teoría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</a:rPr>
                <a:t>de la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inflación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</a:rPr>
                <a:t>las</a:t>
              </a:r>
              <a:r>
                <a:rPr lang="en-US" sz="2400" dirty="0">
                  <a:solidFill>
                    <a:srgbClr val="000000"/>
                  </a:solidFill>
                </a:rPr>
                <a:t> galaxias </a:t>
              </a:r>
              <a:r>
                <a:rPr lang="en-US" sz="2400" dirty="0" err="1">
                  <a:solidFill>
                    <a:srgbClr val="000000"/>
                  </a:solidFill>
                </a:rPr>
                <a:t>surgieron</a:t>
              </a:r>
              <a:r>
                <a:rPr lang="en-US" sz="2400" dirty="0">
                  <a:solidFill>
                    <a:srgbClr val="000000"/>
                  </a:solidFill>
                </a:rPr>
                <a:t> de </a:t>
              </a:r>
              <a:r>
                <a:rPr lang="en-US" sz="2400" dirty="0" err="1">
                  <a:solidFill>
                    <a:srgbClr val="000000"/>
                  </a:solidFill>
                </a:rPr>
                <a:t>pequñas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ja-JP" altLang="en-US" sz="2400" dirty="0">
                  <a:solidFill>
                    <a:srgbClr val="000000"/>
                  </a:solidFill>
                </a:rPr>
                <a:t>“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fluctuaciones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cuánticas</a:t>
              </a:r>
              <a:r>
                <a:rPr lang="ja-JP" altLang="en-US" sz="2400" dirty="0">
                  <a:solidFill>
                    <a:srgbClr val="000000"/>
                  </a:solidFill>
                </a:rPr>
                <a:t>”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76669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3" descr="co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stine_chapel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7"/>
          <p:cNvSpPr txBox="1">
            <a:spLocks noChangeArrowheads="1"/>
          </p:cNvSpPr>
          <p:nvPr/>
        </p:nvSpPr>
        <p:spPr bwMode="auto">
          <a:xfrm>
            <a:off x="152400" y="2579688"/>
            <a:ext cx="8763000" cy="1570037"/>
          </a:xfrm>
          <a:prstGeom prst="rect">
            <a:avLst/>
          </a:prstGeom>
          <a:solidFill>
            <a:srgbClr val="CC99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>
                <a:solidFill>
                  <a:srgbClr val="0000FF"/>
                </a:solidFill>
              </a:rPr>
              <a:t>Las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pequñas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irregularidades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 smtClean="0">
                <a:solidFill>
                  <a:srgbClr val="0000FF"/>
                </a:solidFill>
              </a:rPr>
              <a:t>cuánticas</a:t>
            </a:r>
            <a:r>
              <a:rPr lang="en-GB" sz="3200" dirty="0" smtClean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fueron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amplificadas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enormemente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por</a:t>
            </a:r>
            <a:r>
              <a:rPr lang="en-GB" sz="3200" dirty="0">
                <a:solidFill>
                  <a:srgbClr val="0000FF"/>
                </a:solidFill>
              </a:rPr>
              <a:t> la </a:t>
            </a:r>
            <a:r>
              <a:rPr lang="en-GB" sz="3200" dirty="0" err="1" smtClean="0">
                <a:solidFill>
                  <a:srgbClr val="0000FF"/>
                </a:solidFill>
              </a:rPr>
              <a:t>gravitación</a:t>
            </a:r>
            <a:r>
              <a:rPr lang="en-GB" sz="3200" dirty="0" smtClean="0">
                <a:solidFill>
                  <a:srgbClr val="0000FF"/>
                </a:solidFill>
              </a:rPr>
              <a:t> </a:t>
            </a:r>
            <a:r>
              <a:rPr lang="en-GB" sz="3200" dirty="0">
                <a:solidFill>
                  <a:srgbClr val="0000FF"/>
                </a:solidFill>
              </a:rPr>
              <a:t>de la </a:t>
            </a:r>
            <a:r>
              <a:rPr lang="en-GB" sz="3200" dirty="0" err="1">
                <a:solidFill>
                  <a:srgbClr val="0000FF"/>
                </a:solidFill>
              </a:rPr>
              <a:t>materia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obscura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4359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Box 1"/>
          <p:cNvSpPr txBox="1">
            <a:spLocks noChangeArrowheads="1"/>
          </p:cNvSpPr>
          <p:nvPr/>
        </p:nvSpPr>
        <p:spPr bwMode="auto">
          <a:xfrm>
            <a:off x="3352800" y="2895600"/>
            <a:ext cx="194110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2</a:t>
            </a:r>
            <a:r>
              <a:rPr lang="en-US" dirty="0" smtClean="0"/>
              <a:t>0 </a:t>
            </a:r>
            <a:r>
              <a:rPr lang="en-US" dirty="0"/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59058794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2"/>
          <p:cNvSpPr txBox="1">
            <a:spLocks noChangeArrowheads="1"/>
          </p:cNvSpPr>
          <p:nvPr/>
        </p:nvSpPr>
        <p:spPr bwMode="auto">
          <a:xfrm>
            <a:off x="0" y="2097088"/>
            <a:ext cx="2598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000">
                <a:solidFill>
                  <a:srgbClr val="FF0000"/>
                </a:solidFill>
                <a:latin typeface="Comic Sans MS" charset="0"/>
              </a:rPr>
              <a:t>Small irregularities in the early universe grow under the action of gravity: </a:t>
            </a:r>
          </a:p>
        </p:txBody>
      </p:sp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1143000" y="-38100"/>
            <a:ext cx="77136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 b="1">
                <a:solidFill>
                  <a:srgbClr val="A5A5E9"/>
                </a:solidFill>
              </a:rPr>
              <a:t>Large Scale Structure</a:t>
            </a:r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0" y="769938"/>
            <a:ext cx="23510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A5A5E9"/>
                </a:solidFill>
              </a:rPr>
              <a:t>Computer simulation</a:t>
            </a:r>
          </a:p>
        </p:txBody>
      </p:sp>
      <p:sp>
        <p:nvSpPr>
          <p:cNvPr id="273413" name="Line 8"/>
          <p:cNvSpPr>
            <a:spLocks noChangeShapeType="1"/>
          </p:cNvSpPr>
          <p:nvPr/>
        </p:nvSpPr>
        <p:spPr bwMode="auto">
          <a:xfrm rot="16200000" flipV="1">
            <a:off x="1816101" y="5784850"/>
            <a:ext cx="1619250" cy="3175"/>
          </a:xfrm>
          <a:prstGeom prst="line">
            <a:avLst/>
          </a:prstGeom>
          <a:noFill/>
          <a:ln w="28575">
            <a:solidFill>
              <a:srgbClr val="A5A5E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73414" name="Group 10"/>
          <p:cNvGrpSpPr>
            <a:grpSpLocks/>
          </p:cNvGrpSpPr>
          <p:nvPr/>
        </p:nvGrpSpPr>
        <p:grpSpPr bwMode="auto">
          <a:xfrm>
            <a:off x="2406650" y="904875"/>
            <a:ext cx="442913" cy="4071938"/>
            <a:chOff x="3429000" y="1582815"/>
            <a:chExt cx="442913" cy="4072363"/>
          </a:xfrm>
        </p:grpSpPr>
        <p:sp>
          <p:nvSpPr>
            <p:cNvPr id="273416" name="Text Box 9"/>
            <p:cNvSpPr txBox="1">
              <a:spLocks noChangeArrowheads="1"/>
            </p:cNvSpPr>
            <p:nvPr/>
          </p:nvSpPr>
          <p:spPr bwMode="auto">
            <a:xfrm rot="-5400000">
              <a:off x="2336801" y="4120065"/>
              <a:ext cx="2627312" cy="44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rgbClr val="A5A5E9"/>
                  </a:solidFill>
                </a:rPr>
                <a:t>500 million light years</a:t>
              </a:r>
            </a:p>
          </p:txBody>
        </p:sp>
        <p:sp>
          <p:nvSpPr>
            <p:cNvPr id="166920" name="Line 10"/>
            <p:cNvSpPr>
              <a:spLocks noChangeShapeType="1"/>
            </p:cNvSpPr>
            <p:nvPr/>
          </p:nvSpPr>
          <p:spPr bwMode="auto">
            <a:xfrm rot="16200000">
              <a:off x="3011414" y="2290914"/>
              <a:ext cx="1419373" cy="3175"/>
            </a:xfrm>
            <a:prstGeom prst="line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A5A5E9"/>
                </a:solidFill>
                <a:ea typeface="+mn-ea"/>
                <a:cs typeface="+mn-cs"/>
              </a:endParaRPr>
            </a:p>
          </p:txBody>
        </p:sp>
      </p:grpSp>
      <p:pic>
        <p:nvPicPr>
          <p:cNvPr id="273415" name="SPHERE_600x600MPEG1.mpg" descr="/Users/csf/Movies/claudio/SPHERE_600x600MPEG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611188"/>
            <a:ext cx="6230937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3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3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4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341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4"/>
          <p:cNvGrpSpPr>
            <a:grpSpLocks/>
          </p:cNvGrpSpPr>
          <p:nvPr/>
        </p:nvGrpSpPr>
        <p:grpSpPr bwMode="auto">
          <a:xfrm>
            <a:off x="152400" y="228600"/>
            <a:ext cx="8991600" cy="5272088"/>
            <a:chOff x="304800" y="228600"/>
            <a:chExt cx="8991600" cy="5272025"/>
          </a:xfrm>
        </p:grpSpPr>
        <p:sp>
          <p:nvSpPr>
            <p:cNvPr id="294916" name="Rectangle 2"/>
            <p:cNvSpPr>
              <a:spLocks noChangeArrowheads="1"/>
            </p:cNvSpPr>
            <p:nvPr/>
          </p:nvSpPr>
          <p:spPr bwMode="auto">
            <a:xfrm>
              <a:off x="304800" y="1981200"/>
              <a:ext cx="8991600" cy="351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Aft>
                  <a:spcPts val="1800"/>
                </a:spcAft>
                <a:buSzPct val="125000"/>
              </a:pPr>
              <a:r>
                <a:rPr lang="en-US" dirty="0">
                  <a:solidFill>
                    <a:srgbClr val="000000"/>
                  </a:solidFill>
                </a:rPr>
                <a:t>Las </a:t>
              </a:r>
              <a:r>
                <a:rPr lang="en-US" dirty="0" err="1">
                  <a:solidFill>
                    <a:srgbClr val="000000"/>
                  </a:solidFill>
                </a:rPr>
                <a:t>leyes</a:t>
              </a:r>
              <a:r>
                <a:rPr lang="en-US" dirty="0">
                  <a:solidFill>
                    <a:srgbClr val="000000"/>
                  </a:solidFill>
                </a:rPr>
                <a:t> de la </a:t>
              </a:r>
              <a:r>
                <a:rPr lang="en-US" dirty="0" err="1" smtClean="0">
                  <a:solidFill>
                    <a:srgbClr val="000000"/>
                  </a:solidFill>
                </a:rPr>
                <a:t>física</a:t>
              </a:r>
              <a:r>
                <a:rPr lang="en-US" dirty="0">
                  <a:solidFill>
                    <a:srgbClr val="000000"/>
                  </a:solidFill>
                </a:rPr>
                <a:t>: </a:t>
              </a:r>
              <a:r>
                <a:rPr lang="en-US" sz="2400" dirty="0" err="1">
                  <a:solidFill>
                    <a:srgbClr val="3366FF"/>
                  </a:solidFill>
                </a:rPr>
                <a:t>reglas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>
                  <a:solidFill>
                    <a:srgbClr val="3366FF"/>
                  </a:solidFill>
                </a:rPr>
                <a:t>generales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>
                  <a:solidFill>
                    <a:srgbClr val="3366FF"/>
                  </a:solidFill>
                </a:rPr>
                <a:t>sobre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fenómenos</a:t>
              </a:r>
              <a:r>
                <a:rPr lang="en-US" sz="2400" dirty="0" smtClean="0">
                  <a:solidFill>
                    <a:srgbClr val="3366FF"/>
                  </a:solidFill>
                </a:rPr>
                <a:t>  </a:t>
              </a:r>
              <a:r>
                <a:rPr lang="en-US" sz="2400" dirty="0" err="1">
                  <a:solidFill>
                    <a:srgbClr val="3366FF"/>
                  </a:solidFill>
                </a:rPr>
                <a:t>naturales</a:t>
              </a:r>
              <a:r>
                <a:rPr lang="en-US" sz="2400" dirty="0">
                  <a:solidFill>
                    <a:srgbClr val="3366FF"/>
                  </a:solidFill>
                </a:rPr>
                <a:t>, </a:t>
              </a:r>
              <a:r>
                <a:rPr lang="en-US" sz="2400" dirty="0" err="1">
                  <a:solidFill>
                    <a:srgbClr val="3366FF"/>
                  </a:solidFill>
                </a:rPr>
                <a:t>derivadas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empíricamente</a:t>
              </a:r>
              <a:r>
                <a:rPr lang="en-US" sz="2400" dirty="0">
                  <a:solidFill>
                    <a:srgbClr val="3366FF"/>
                  </a:solidFill>
                </a:rPr>
                <a:t>, y </a:t>
              </a:r>
              <a:r>
                <a:rPr lang="en-US" sz="2400" dirty="0" err="1">
                  <a:solidFill>
                    <a:srgbClr val="3366FF"/>
                  </a:solidFill>
                </a:rPr>
                <a:t>expresadas</a:t>
              </a: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matemáticamente</a:t>
              </a:r>
              <a:r>
                <a:rPr lang="en-US" sz="2400" dirty="0" smtClean="0">
                  <a:solidFill>
                    <a:srgbClr val="3366FF"/>
                  </a:solidFill>
                </a:rPr>
                <a:t> </a:t>
              </a:r>
              <a:r>
                <a:rPr lang="en-US" sz="2400" dirty="0">
                  <a:solidFill>
                    <a:srgbClr val="3366FF"/>
                  </a:solidFill>
                </a:rPr>
                <a:t>e.g. ley de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gravitación</a:t>
              </a:r>
              <a:r>
                <a:rPr lang="en-US" sz="2400" dirty="0" smtClean="0">
                  <a:solidFill>
                    <a:srgbClr val="3366FF"/>
                  </a:solidFill>
                </a:rPr>
                <a:t> </a:t>
              </a:r>
              <a:r>
                <a:rPr lang="en-US" sz="2400" dirty="0">
                  <a:solidFill>
                    <a:srgbClr val="3366FF"/>
                  </a:solidFill>
                </a:rPr>
                <a:t>de Newton, ley de los gases de Boyle,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mecánica</a:t>
              </a:r>
              <a:r>
                <a:rPr lang="en-US" sz="2400" dirty="0" smtClean="0">
                  <a:solidFill>
                    <a:srgbClr val="3366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3366FF"/>
                  </a:solidFill>
                </a:rPr>
                <a:t>cuántica</a:t>
              </a:r>
              <a:r>
                <a:rPr lang="en-US" sz="2400" dirty="0">
                  <a:solidFill>
                    <a:srgbClr val="3366FF"/>
                  </a:solidFill>
                </a:rPr>
                <a:t>, </a:t>
              </a:r>
              <a:r>
                <a:rPr lang="en-US" sz="2400" dirty="0" err="1">
                  <a:solidFill>
                    <a:srgbClr val="3366FF"/>
                  </a:solidFill>
                </a:rPr>
                <a:t>relatividad</a:t>
              </a:r>
              <a:endParaRPr lang="en-US" sz="2400" dirty="0">
                <a:solidFill>
                  <a:srgbClr val="3366FF"/>
                </a:solidFill>
              </a:endParaRPr>
            </a:p>
            <a:p>
              <a:pPr lvl="1">
                <a:spcAft>
                  <a:spcPts val="1800"/>
                </a:spcAft>
                <a:buSzPct val="125000"/>
                <a:buFont typeface="Lucida Grande" charset="0"/>
                <a:buChar char="-"/>
              </a:pPr>
              <a:r>
                <a:rPr lang="en-US" sz="2400" dirty="0">
                  <a:solidFill>
                    <a:srgbClr val="3366FF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Verificadas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experimentalmente</a:t>
              </a:r>
              <a:r>
                <a:rPr lang="en-US" dirty="0">
                  <a:solidFill>
                    <a:srgbClr val="000000"/>
                  </a:solidFill>
                </a:rPr>
                <a:t> en la Tierra  </a:t>
              </a:r>
            </a:p>
            <a:p>
              <a:pPr lvl="1">
                <a:spcAft>
                  <a:spcPts val="1200"/>
                </a:spcAft>
                <a:buSzPct val="125000"/>
                <a:buFont typeface="Lucida Grande" charset="0"/>
                <a:buChar char="-"/>
              </a:pP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Universales</a:t>
              </a:r>
              <a:r>
                <a:rPr lang="en-US" dirty="0">
                  <a:solidFill>
                    <a:srgbClr val="000000"/>
                  </a:solidFill>
                </a:rPr>
                <a:t> (?)</a:t>
              </a:r>
            </a:p>
          </p:txBody>
        </p:sp>
        <p:sp>
          <p:nvSpPr>
            <p:cNvPr id="294917" name="Rectangle 3"/>
            <p:cNvSpPr>
              <a:spLocks noChangeArrowheads="1"/>
            </p:cNvSpPr>
            <p:nvPr/>
          </p:nvSpPr>
          <p:spPr bwMode="auto">
            <a:xfrm>
              <a:off x="1981200" y="228600"/>
              <a:ext cx="6096000" cy="715581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La ciencia del universo</a:t>
              </a:r>
            </a:p>
          </p:txBody>
        </p:sp>
        <p:sp>
          <p:nvSpPr>
            <p:cNvPr id="294918" name="TextBox 3"/>
            <p:cNvSpPr txBox="1">
              <a:spLocks noChangeArrowheads="1"/>
            </p:cNvSpPr>
            <p:nvPr/>
          </p:nvSpPr>
          <p:spPr bwMode="auto">
            <a:xfrm>
              <a:off x="1447800" y="1295400"/>
              <a:ext cx="6672169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000000"/>
                  </a:solidFill>
                </a:rPr>
                <a:t>La </a:t>
              </a:r>
              <a:r>
                <a:rPr lang="en-US" dirty="0" err="1" smtClean="0">
                  <a:solidFill>
                    <a:srgbClr val="000000"/>
                  </a:solidFill>
                </a:rPr>
                <a:t>cosmología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moderna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esta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basada</a:t>
              </a:r>
              <a:r>
                <a:rPr lang="en-US" dirty="0">
                  <a:solidFill>
                    <a:srgbClr val="000000"/>
                  </a:solidFill>
                </a:rPr>
                <a:t> en: </a:t>
              </a:r>
            </a:p>
          </p:txBody>
        </p:sp>
      </p:grp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5684838"/>
            <a:ext cx="8077200" cy="71596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Para </a:t>
            </a:r>
            <a:r>
              <a:rPr lang="en-US" sz="3600" dirty="0" err="1">
                <a:solidFill>
                  <a:srgbClr val="FF0000"/>
                </a:solidFill>
              </a:rPr>
              <a:t>ser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física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debe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ser</a:t>
            </a:r>
            <a:r>
              <a:rPr lang="en-US" sz="3600" dirty="0">
                <a:solidFill>
                  <a:srgbClr val="FF0000"/>
                </a:solidFill>
              </a:rPr>
              <a:t> refutable! </a:t>
            </a:r>
          </a:p>
        </p:txBody>
      </p:sp>
    </p:spTree>
    <p:extLst>
      <p:ext uri="{BB962C8B-B14F-4D97-AF65-F5344CB8AC3E}">
        <p14:creationId xmlns:p14="http://schemas.microsoft.com/office/powerpoint/2010/main" val="374677915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32"/>
          <p:cNvSpPr>
            <a:spLocks noChangeArrowheads="1"/>
          </p:cNvSpPr>
          <p:nvPr/>
        </p:nvSpPr>
        <p:spPr bwMode="auto">
          <a:xfrm>
            <a:off x="5486400" y="6248400"/>
            <a:ext cx="3657600" cy="609600"/>
          </a:xfrm>
          <a:prstGeom prst="rect">
            <a:avLst/>
          </a:prstGeom>
          <a:solidFill>
            <a:srgbClr val="C5F5FE"/>
          </a:solidFill>
          <a:ln w="9525">
            <a:solidFill>
              <a:srgbClr val="B4F2FD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96963" name="Group 15"/>
          <p:cNvGrpSpPr>
            <a:grpSpLocks/>
          </p:cNvGrpSpPr>
          <p:nvPr/>
        </p:nvGrpSpPr>
        <p:grpSpPr bwMode="auto">
          <a:xfrm>
            <a:off x="4267200" y="838200"/>
            <a:ext cx="4191000" cy="2667000"/>
            <a:chOff x="2573869" y="3801290"/>
            <a:chExt cx="4663112" cy="2971799"/>
          </a:xfrm>
        </p:grpSpPr>
        <p:pic>
          <p:nvPicPr>
            <p:cNvPr id="29697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77"/>
            <a:stretch>
              <a:fillRect/>
            </a:stretch>
          </p:blipFill>
          <p:spPr bwMode="auto">
            <a:xfrm>
              <a:off x="2573869" y="3801290"/>
              <a:ext cx="4663112" cy="29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6977" name="Group 26"/>
            <p:cNvGrpSpPr>
              <a:grpSpLocks/>
            </p:cNvGrpSpPr>
            <p:nvPr/>
          </p:nvGrpSpPr>
          <p:grpSpPr bwMode="auto">
            <a:xfrm>
              <a:off x="3880556" y="4587554"/>
              <a:ext cx="2142066" cy="1634003"/>
              <a:chOff x="3880556" y="4587554"/>
              <a:chExt cx="2142066" cy="1634003"/>
            </a:xfrm>
          </p:grpSpPr>
          <p:sp>
            <p:nvSpPr>
              <p:cNvPr id="296978" name="Freeform 18"/>
              <p:cNvSpPr>
                <a:spLocks noChangeArrowheads="1"/>
              </p:cNvSpPr>
              <p:nvPr/>
            </p:nvSpPr>
            <p:spPr bwMode="auto">
              <a:xfrm>
                <a:off x="3880556" y="4924778"/>
                <a:ext cx="214111" cy="229704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79" name="Freeform 20"/>
              <p:cNvSpPr>
                <a:spLocks noChangeArrowheads="1"/>
              </p:cNvSpPr>
              <p:nvPr/>
            </p:nvSpPr>
            <p:spPr bwMode="auto">
              <a:xfrm>
                <a:off x="5753419" y="481188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0" name="Freeform 21"/>
              <p:cNvSpPr>
                <a:spLocks noChangeArrowheads="1"/>
              </p:cNvSpPr>
              <p:nvPr/>
            </p:nvSpPr>
            <p:spPr bwMode="auto">
              <a:xfrm>
                <a:off x="4012260" y="5616222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1" name="Freeform 22"/>
              <p:cNvSpPr>
                <a:spLocks noChangeArrowheads="1"/>
              </p:cNvSpPr>
              <p:nvPr/>
            </p:nvSpPr>
            <p:spPr bwMode="auto">
              <a:xfrm>
                <a:off x="4767204" y="4587554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2" name="Freeform 23"/>
              <p:cNvSpPr>
                <a:spLocks noChangeArrowheads="1"/>
              </p:cNvSpPr>
              <p:nvPr/>
            </p:nvSpPr>
            <p:spPr bwMode="auto">
              <a:xfrm>
                <a:off x="4572000" y="5715000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3" name="Freeform 24"/>
              <p:cNvSpPr>
                <a:spLocks noChangeArrowheads="1"/>
              </p:cNvSpPr>
              <p:nvPr/>
            </p:nvSpPr>
            <p:spPr bwMode="auto">
              <a:xfrm>
                <a:off x="4419600" y="4724400"/>
                <a:ext cx="250557" cy="184925"/>
              </a:xfrm>
              <a:custGeom>
                <a:avLst/>
                <a:gdLst>
                  <a:gd name="T0" fmla="*/ 241284912 w 174357"/>
                  <a:gd name="T1" fmla="*/ 84667 h 184925"/>
                  <a:gd name="T2" fmla="*/ 603223340 w 174357"/>
                  <a:gd name="T3" fmla="*/ 169334 h 184925"/>
                  <a:gd name="T4" fmla="*/ 1689053109 w 174357"/>
                  <a:gd name="T5" fmla="*/ 183445 h 184925"/>
                  <a:gd name="T6" fmla="*/ 2147483647 w 174357"/>
                  <a:gd name="T7" fmla="*/ 155222 h 184925"/>
                  <a:gd name="T8" fmla="*/ 2147483647 w 174357"/>
                  <a:gd name="T9" fmla="*/ 14111 h 184925"/>
                  <a:gd name="T10" fmla="*/ 2050990281 w 174357"/>
                  <a:gd name="T11" fmla="*/ 0 h 184925"/>
                  <a:gd name="T12" fmla="*/ 241284912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4" name="Freeform 25"/>
              <p:cNvSpPr>
                <a:spLocks noChangeArrowheads="1"/>
              </p:cNvSpPr>
              <p:nvPr/>
            </p:nvSpPr>
            <p:spPr bwMode="auto">
              <a:xfrm>
                <a:off x="4800600" y="5165337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5" name="Freeform 26"/>
              <p:cNvSpPr>
                <a:spLocks noChangeArrowheads="1"/>
              </p:cNvSpPr>
              <p:nvPr/>
            </p:nvSpPr>
            <p:spPr bwMode="auto">
              <a:xfrm>
                <a:off x="5486400" y="5165337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6" name="Freeform 27"/>
              <p:cNvSpPr>
                <a:spLocks noChangeArrowheads="1"/>
              </p:cNvSpPr>
              <p:nvPr/>
            </p:nvSpPr>
            <p:spPr bwMode="auto">
              <a:xfrm>
                <a:off x="5905819" y="496428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7" name="Freeform 28"/>
              <p:cNvSpPr>
                <a:spLocks noChangeArrowheads="1"/>
              </p:cNvSpPr>
              <p:nvPr/>
            </p:nvSpPr>
            <p:spPr bwMode="auto">
              <a:xfrm>
                <a:off x="5257800" y="4724400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8" name="Freeform 29"/>
              <p:cNvSpPr>
                <a:spLocks noChangeArrowheads="1"/>
              </p:cNvSpPr>
              <p:nvPr/>
            </p:nvSpPr>
            <p:spPr bwMode="auto">
              <a:xfrm>
                <a:off x="5715000" y="5791200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89" name="Freeform 30"/>
              <p:cNvSpPr>
                <a:spLocks noChangeArrowheads="1"/>
              </p:cNvSpPr>
              <p:nvPr/>
            </p:nvSpPr>
            <p:spPr bwMode="auto">
              <a:xfrm>
                <a:off x="5334000" y="6096000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90" name="Freeform 31"/>
              <p:cNvSpPr>
                <a:spLocks noChangeArrowheads="1"/>
              </p:cNvSpPr>
              <p:nvPr/>
            </p:nvSpPr>
            <p:spPr bwMode="auto">
              <a:xfrm>
                <a:off x="4800600" y="6019800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91" name="Freeform 32"/>
              <p:cNvSpPr>
                <a:spLocks noChangeArrowheads="1"/>
              </p:cNvSpPr>
              <p:nvPr/>
            </p:nvSpPr>
            <p:spPr bwMode="auto">
              <a:xfrm>
                <a:off x="5638800" y="5562600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92" name="Freeform 33"/>
              <p:cNvSpPr>
                <a:spLocks noChangeArrowheads="1"/>
              </p:cNvSpPr>
              <p:nvPr/>
            </p:nvSpPr>
            <p:spPr bwMode="auto">
              <a:xfrm>
                <a:off x="4343400" y="5132243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93" name="Freeform 34"/>
              <p:cNvSpPr>
                <a:spLocks noChangeArrowheads="1"/>
              </p:cNvSpPr>
              <p:nvPr/>
            </p:nvSpPr>
            <p:spPr bwMode="auto">
              <a:xfrm>
                <a:off x="5105400" y="5791200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96964" name="Picture 19" descr="the_persistence_of_me#B37E5.jpg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39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5" name="Line 23"/>
          <p:cNvSpPr>
            <a:spLocks noChangeShapeType="1"/>
          </p:cNvSpPr>
          <p:nvPr/>
        </p:nvSpPr>
        <p:spPr bwMode="auto">
          <a:xfrm flipV="1">
            <a:off x="3124200" y="1981200"/>
            <a:ext cx="1981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6966" name="Rectangle 24"/>
          <p:cNvSpPr>
            <a:spLocks noChangeArrowheads="1"/>
          </p:cNvSpPr>
          <p:nvPr/>
        </p:nvSpPr>
        <p:spPr bwMode="auto">
          <a:xfrm>
            <a:off x="4343400" y="3067050"/>
            <a:ext cx="19653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t=10</a:t>
            </a:r>
            <a:r>
              <a:rPr lang="en-US" sz="2000" baseline="30000">
                <a:solidFill>
                  <a:srgbClr val="FFFFFF"/>
                </a:solidFill>
              </a:rPr>
              <a:t>-35</a:t>
            </a:r>
            <a:r>
              <a:rPr lang="en-US" sz="2000">
                <a:solidFill>
                  <a:srgbClr val="FFFFFF"/>
                </a:solidFill>
              </a:rPr>
              <a:t> seconds 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371600" y="2590800"/>
            <a:ext cx="7369175" cy="4165600"/>
            <a:chOff x="1371600" y="2590800"/>
            <a:chExt cx="7369175" cy="4165600"/>
          </a:xfrm>
        </p:grpSpPr>
        <p:grpSp>
          <p:nvGrpSpPr>
            <p:cNvPr id="296971" name="Group 29"/>
            <p:cNvGrpSpPr>
              <a:grpSpLocks/>
            </p:cNvGrpSpPr>
            <p:nvPr/>
          </p:nvGrpSpPr>
          <p:grpSpPr bwMode="auto">
            <a:xfrm>
              <a:off x="4343400" y="2590800"/>
              <a:ext cx="4397375" cy="4165600"/>
              <a:chOff x="2736" y="1632"/>
              <a:chExt cx="2770" cy="2624"/>
            </a:xfrm>
          </p:grpSpPr>
          <p:pic>
            <p:nvPicPr>
              <p:cNvPr id="296973" name="Picture 3" descr="slice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6" y="2056"/>
                <a:ext cx="1850" cy="2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6974" name="Line 4"/>
              <p:cNvSpPr>
                <a:spLocks noChangeShapeType="1"/>
              </p:cNvSpPr>
              <p:nvPr/>
            </p:nvSpPr>
            <p:spPr bwMode="auto">
              <a:xfrm>
                <a:off x="3984" y="1632"/>
                <a:ext cx="505" cy="94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975" name="Rectangle 25"/>
              <p:cNvSpPr>
                <a:spLocks noChangeArrowheads="1"/>
              </p:cNvSpPr>
              <p:nvPr/>
            </p:nvSpPr>
            <p:spPr bwMode="auto">
              <a:xfrm>
                <a:off x="2736" y="3936"/>
                <a:ext cx="2137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</a:rPr>
                  <a:t>t=14 mil milliones años</a:t>
                </a:r>
              </a:p>
            </p:txBody>
          </p:sp>
        </p:grpSp>
        <p:sp>
          <p:nvSpPr>
            <p:cNvPr id="296972" name="TextBox 18"/>
            <p:cNvSpPr txBox="1">
              <a:spLocks noChangeArrowheads="1"/>
            </p:cNvSpPr>
            <p:nvPr/>
          </p:nvSpPr>
          <p:spPr bwMode="auto">
            <a:xfrm>
              <a:off x="1371600" y="3886200"/>
              <a:ext cx="4038600" cy="1782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De </a:t>
              </a:r>
              <a:r>
                <a:rPr lang="en-US" sz="2400" dirty="0" err="1">
                  <a:solidFill>
                    <a:srgbClr val="000000"/>
                  </a:solidFill>
                </a:rPr>
                <a:t>acuerdo</a:t>
              </a:r>
              <a:r>
                <a:rPr lang="en-US" sz="2400" dirty="0">
                  <a:solidFill>
                    <a:srgbClr val="000000"/>
                  </a:solidFill>
                </a:rPr>
                <a:t> a la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teoría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</a:rPr>
                <a:t>de la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inflación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</a:rPr>
                <a:t>las</a:t>
              </a:r>
              <a:r>
                <a:rPr lang="en-US" sz="2400" dirty="0">
                  <a:solidFill>
                    <a:srgbClr val="000000"/>
                  </a:solidFill>
                </a:rPr>
                <a:t> galaxias </a:t>
              </a:r>
              <a:r>
                <a:rPr lang="en-US" sz="2400" dirty="0" err="1">
                  <a:solidFill>
                    <a:srgbClr val="000000"/>
                  </a:solidFill>
                </a:rPr>
                <a:t>surgieron</a:t>
              </a:r>
              <a:r>
                <a:rPr lang="en-US" sz="2400" dirty="0">
                  <a:solidFill>
                    <a:srgbClr val="000000"/>
                  </a:solidFill>
                </a:rPr>
                <a:t> de </a:t>
              </a:r>
              <a:r>
                <a:rPr lang="en-US" sz="2400" dirty="0" err="1">
                  <a:solidFill>
                    <a:srgbClr val="000000"/>
                  </a:solidFill>
                </a:rPr>
                <a:t>pequñas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ja-JP" altLang="en-US" sz="2400" dirty="0">
                  <a:solidFill>
                    <a:srgbClr val="000000"/>
                  </a:solidFill>
                </a:rPr>
                <a:t>“</a:t>
              </a:r>
              <a:r>
                <a:rPr lang="en-US" sz="2400" dirty="0" err="1">
                  <a:solidFill>
                    <a:srgbClr val="000000"/>
                  </a:solidFill>
                </a:rPr>
                <a:t>fluctuaciones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cuánticas</a:t>
              </a:r>
              <a:r>
                <a:rPr lang="ja-JP" altLang="en-US" sz="2400" dirty="0">
                  <a:solidFill>
                    <a:srgbClr val="000000"/>
                  </a:solidFill>
                </a:rPr>
                <a:t>”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95536" y="5589240"/>
            <a:ext cx="618923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Como </a:t>
            </a:r>
            <a:r>
              <a:rPr lang="en-US" sz="3600" dirty="0" err="1" smtClean="0">
                <a:solidFill>
                  <a:srgbClr val="FF0000"/>
                </a:solidFill>
              </a:rPr>
              <a:t>probamos</a:t>
            </a:r>
            <a:r>
              <a:rPr lang="en-US" sz="3600" dirty="0" smtClean="0">
                <a:solidFill>
                  <a:srgbClr val="FF0000"/>
                </a:solidFill>
              </a:rPr>
              <a:t> (o no) </a:t>
            </a:r>
            <a:r>
              <a:rPr lang="en-US" sz="3600" dirty="0" err="1">
                <a:solidFill>
                  <a:srgbClr val="FF0000"/>
                </a:solidFill>
              </a:rPr>
              <a:t>esto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6969" name="Rectangle 31"/>
          <p:cNvSpPr>
            <a:spLocks noChangeArrowheads="1"/>
          </p:cNvSpPr>
          <p:nvPr/>
        </p:nvSpPr>
        <p:spPr bwMode="auto">
          <a:xfrm>
            <a:off x="5638800" y="6248400"/>
            <a:ext cx="350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296970" name="Text Box 2"/>
          <p:cNvSpPr txBox="1">
            <a:spLocks noChangeArrowheads="1"/>
          </p:cNvSpPr>
          <p:nvPr/>
        </p:nvSpPr>
        <p:spPr bwMode="auto">
          <a:xfrm>
            <a:off x="1752600" y="177800"/>
            <a:ext cx="6934200" cy="5842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>
                <a:solidFill>
                  <a:srgbClr val="FF0000"/>
                </a:solidFill>
              </a:rPr>
              <a:t>El crecimiento de estructura cosmica </a:t>
            </a:r>
          </a:p>
        </p:txBody>
      </p:sp>
    </p:spTree>
    <p:extLst>
      <p:ext uri="{BB962C8B-B14F-4D97-AF65-F5344CB8AC3E}">
        <p14:creationId xmlns:p14="http://schemas.microsoft.com/office/powerpoint/2010/main" val="268643164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/>
          <p:cNvSpPr txBox="1">
            <a:spLocks noChangeArrowheads="1"/>
          </p:cNvSpPr>
          <p:nvPr/>
        </p:nvSpPr>
        <p:spPr bwMode="auto">
          <a:xfrm>
            <a:off x="1905000" y="762000"/>
            <a:ext cx="5867400" cy="584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>
                <a:solidFill>
                  <a:srgbClr val="FFFFFF"/>
                </a:solidFill>
              </a:rPr>
              <a:t>Necesitamos ver al pasado!</a:t>
            </a:r>
          </a:p>
        </p:txBody>
      </p:sp>
      <p:pic>
        <p:nvPicPr>
          <p:cNvPr id="299011" name="Picture 3" descr="crystal-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33513"/>
            <a:ext cx="53340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5715000" y="6248400"/>
            <a:ext cx="3276600" cy="609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5410200"/>
            <a:ext cx="8686800" cy="1077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>
                <a:solidFill>
                  <a:srgbClr val="FFFFFF"/>
                </a:solidFill>
              </a:rPr>
              <a:t>Es posible porque la luz viaja a velocidad finita (300,000 km/s) </a:t>
            </a:r>
          </a:p>
        </p:txBody>
      </p:sp>
    </p:spTree>
    <p:extLst>
      <p:ext uri="{BB962C8B-B14F-4D97-AF65-F5344CB8AC3E}">
        <p14:creationId xmlns:p14="http://schemas.microsoft.com/office/powerpoint/2010/main" val="7870519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E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5791200" y="6248400"/>
            <a:ext cx="3352800" cy="609600"/>
          </a:xfrm>
          <a:prstGeom prst="rect">
            <a:avLst/>
          </a:prstGeom>
          <a:solidFill>
            <a:srgbClr val="F39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40674" name="Picture 2" descr="Slide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4763" y="609600"/>
            <a:ext cx="4541837" cy="60960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03108" name="TextBox 3"/>
          <p:cNvSpPr txBox="1">
            <a:spLocks noChangeArrowheads="1"/>
          </p:cNvSpPr>
          <p:nvPr/>
        </p:nvSpPr>
        <p:spPr bwMode="auto">
          <a:xfrm>
            <a:off x="1981200" y="-112713"/>
            <a:ext cx="7186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800000"/>
                </a:solidFill>
              </a:rPr>
              <a:t>El universo temprano era muy caliente </a:t>
            </a:r>
          </a:p>
        </p:txBody>
      </p:sp>
    </p:spTree>
    <p:extLst>
      <p:ext uri="{BB962C8B-B14F-4D97-AF65-F5344CB8AC3E}">
        <p14:creationId xmlns:p14="http://schemas.microsoft.com/office/powerpoint/2010/main" val="377397391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Slide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0988" y="609600"/>
            <a:ext cx="43418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2895600" y="-112713"/>
            <a:ext cx="4129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 b="1">
                <a:solidFill>
                  <a:srgbClr val="FF0000"/>
                </a:solidFill>
              </a:rPr>
              <a:t>El eco del Big Bang</a:t>
            </a:r>
          </a:p>
        </p:txBody>
      </p:sp>
    </p:spTree>
    <p:extLst>
      <p:ext uri="{BB962C8B-B14F-4D97-AF65-F5344CB8AC3E}">
        <p14:creationId xmlns:p14="http://schemas.microsoft.com/office/powerpoint/2010/main" val="370909179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868144" y="5733256"/>
            <a:ext cx="3203848" cy="115212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10" name="Picture 9" descr="zurbar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72" y="836712"/>
            <a:ext cx="3761283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993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72655" y="2217058"/>
            <a:ext cx="2395289" cy="2887871"/>
            <a:chOff x="1672655" y="2492896"/>
            <a:chExt cx="2395289" cy="2887871"/>
          </a:xfrm>
        </p:grpSpPr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1672655" y="4365104"/>
              <a:ext cx="2395289" cy="1015663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 smtClean="0">
                  <a:solidFill>
                    <a:srgbClr val="FFFFFF"/>
                  </a:solidFill>
                </a:rPr>
                <a:t>El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universo</a:t>
              </a:r>
              <a:r>
                <a:rPr lang="en-US" sz="2000" dirty="0" smtClean="0">
                  <a:solidFill>
                    <a:srgbClr val="FFFFFF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temprano</a:t>
              </a:r>
              <a:r>
                <a:rPr lang="en-US" sz="2000" dirty="0" smtClean="0">
                  <a:solidFill>
                    <a:srgbClr val="FFFFFF"/>
                  </a:solidFill>
                </a:rPr>
                <a:t> era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brumoso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5" descr="york_minster_fo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90" r="7654"/>
            <a:stretch>
              <a:fillRect/>
            </a:stretch>
          </p:blipFill>
          <p:spPr bwMode="auto">
            <a:xfrm>
              <a:off x="1979712" y="2492896"/>
              <a:ext cx="1748513" cy="1864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4275138" y="381000"/>
            <a:ext cx="2963862" cy="1600200"/>
            <a:chOff x="-567834" y="1705880"/>
            <a:chExt cx="6091897" cy="1601076"/>
          </a:xfrm>
        </p:grpSpPr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-567834" y="1705880"/>
              <a:ext cx="6091897" cy="1016219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 smtClean="0">
                  <a:solidFill>
                    <a:srgbClr val="FFFFFF"/>
                  </a:solidFill>
                </a:rPr>
                <a:t>A los 350,000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años</a:t>
              </a:r>
              <a:r>
                <a:rPr lang="en-US" sz="2000" dirty="0" smtClean="0">
                  <a:solidFill>
                    <a:srgbClr val="FFFFFF"/>
                  </a:solidFill>
                </a:rPr>
                <a:t> se </a:t>
              </a:r>
              <a:r>
                <a:rPr lang="en-US" sz="2000" dirty="0" err="1">
                  <a:solidFill>
                    <a:srgbClr val="FFFFFF"/>
                  </a:solidFill>
                </a:rPr>
                <a:t>emite</a:t>
              </a:r>
              <a:r>
                <a:rPr lang="en-US" sz="2000" dirty="0">
                  <a:solidFill>
                    <a:srgbClr val="FFFFFF"/>
                  </a:solidFill>
                </a:rPr>
                <a:t> la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radiación</a:t>
              </a:r>
              <a:r>
                <a:rPr lang="en-US" sz="2000" dirty="0" smtClean="0">
                  <a:solidFill>
                    <a:srgbClr val="FFFFFF"/>
                  </a:solidFill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</a:rPr>
                <a:t>de </a:t>
              </a:r>
              <a:r>
                <a:rPr lang="en-US" sz="2000" dirty="0" err="1">
                  <a:solidFill>
                    <a:srgbClr val="FFFFFF"/>
                  </a:solidFill>
                </a:rPr>
                <a:t>microondas</a:t>
              </a:r>
              <a:r>
                <a:rPr lang="en-US" sz="2000" dirty="0">
                  <a:solidFill>
                    <a:srgbClr val="FFFFFF"/>
                  </a:solidFill>
                </a:rPr>
                <a:t> de </a:t>
              </a:r>
              <a:r>
                <a:rPr lang="en-US" sz="2000" dirty="0" err="1">
                  <a:solidFill>
                    <a:srgbClr val="FFFFFF"/>
                  </a:solidFill>
                </a:rPr>
                <a:t>fondo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1662358" y="2564085"/>
              <a:ext cx="711685" cy="774058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5812079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rgbClr val="006600"/>
              </a:buClr>
              <a:buSzPct val="200000"/>
            </a:pPr>
            <a:endParaRPr lang="en-GB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6526213" y="4756150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GB" sz="24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-76200" y="1295400"/>
            <a:ext cx="9372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000">
                <a:solidFill>
                  <a:srgbClr val="000000"/>
                </a:solidFill>
              </a:rPr>
              <a:t>In 1964, Arno Penzias &amp; Bob Wilson were carrying out experiments using a microwave antenna for satellite communications.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000">
                <a:solidFill>
                  <a:srgbClr val="000000"/>
                </a:solidFill>
              </a:rPr>
              <a:t>As they pointed the antenna towards the sky, their receiver registered a faint ‘hiss’ coming from all directions that would not go away.</a:t>
            </a:r>
          </a:p>
        </p:txBody>
      </p:sp>
      <p:pic>
        <p:nvPicPr>
          <p:cNvPr id="313349" name="Picture 5" descr="penzia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267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Text Box 7"/>
          <p:cNvSpPr txBox="1">
            <a:spLocks noChangeArrowheads="1"/>
          </p:cNvSpPr>
          <p:nvPr/>
        </p:nvSpPr>
        <p:spPr bwMode="auto">
          <a:xfrm>
            <a:off x="2438400" y="228600"/>
            <a:ext cx="5724525" cy="7524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600" b="1">
                <a:solidFill>
                  <a:srgbClr val="FF0000"/>
                </a:solidFill>
              </a:rPr>
              <a:t>The echo of the Big Bang</a:t>
            </a:r>
          </a:p>
        </p:txBody>
      </p:sp>
    </p:spTree>
    <p:extLst>
      <p:ext uri="{BB962C8B-B14F-4D97-AF65-F5344CB8AC3E}">
        <p14:creationId xmlns:p14="http://schemas.microsoft.com/office/powerpoint/2010/main" val="363580588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rystal-b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10155" r="10014" b="8618"/>
          <a:stretch>
            <a:fillRect/>
          </a:stretch>
        </p:blipFill>
        <p:spPr bwMode="auto">
          <a:xfrm>
            <a:off x="4191000" y="2743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Group 78"/>
          <p:cNvGrpSpPr/>
          <p:nvPr/>
        </p:nvGrpSpPr>
        <p:grpSpPr>
          <a:xfrm>
            <a:off x="4211960" y="2348880"/>
            <a:ext cx="1800200" cy="2160240"/>
            <a:chOff x="4139952" y="2204864"/>
            <a:chExt cx="1800200" cy="2160240"/>
          </a:xfrm>
        </p:grpSpPr>
        <p:sp>
          <p:nvSpPr>
            <p:cNvPr id="81" name="Oval 80"/>
            <p:cNvSpPr/>
            <p:nvPr/>
          </p:nvSpPr>
          <p:spPr bwMode="auto">
            <a:xfrm>
              <a:off x="4139952" y="2204864"/>
              <a:ext cx="1800200" cy="2160240"/>
            </a:xfrm>
            <a:prstGeom prst="ellipse">
              <a:avLst/>
            </a:prstGeom>
            <a:solidFill>
              <a:schemeClr val="bg1">
                <a:lumMod val="8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grpSp>
          <p:nvGrpSpPr>
            <p:cNvPr id="80" name="Group 26"/>
            <p:cNvGrpSpPr>
              <a:grpSpLocks/>
            </p:cNvGrpSpPr>
            <p:nvPr/>
          </p:nvGrpSpPr>
          <p:grpSpPr bwMode="auto">
            <a:xfrm>
              <a:off x="4260947" y="2441606"/>
              <a:ext cx="1433947" cy="1874748"/>
              <a:chOff x="3880556" y="4587553"/>
              <a:chExt cx="2142066" cy="1557800"/>
            </a:xfrm>
            <a:solidFill>
              <a:srgbClr val="0000FF"/>
            </a:solidFill>
            <a:effectLst/>
          </p:grpSpPr>
          <p:sp>
            <p:nvSpPr>
              <p:cNvPr id="82" name="Freeform 18"/>
              <p:cNvSpPr>
                <a:spLocks noChangeArrowheads="1"/>
              </p:cNvSpPr>
              <p:nvPr/>
            </p:nvSpPr>
            <p:spPr bwMode="auto">
              <a:xfrm>
                <a:off x="3880556" y="4924777"/>
                <a:ext cx="214111" cy="229704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83" name="Freeform 20"/>
              <p:cNvSpPr>
                <a:spLocks noChangeArrowheads="1"/>
              </p:cNvSpPr>
              <p:nvPr/>
            </p:nvSpPr>
            <p:spPr bwMode="auto">
              <a:xfrm>
                <a:off x="5753419" y="48118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84" name="Freeform 21"/>
              <p:cNvSpPr>
                <a:spLocks noChangeArrowheads="1"/>
              </p:cNvSpPr>
              <p:nvPr/>
            </p:nvSpPr>
            <p:spPr bwMode="auto">
              <a:xfrm>
                <a:off x="4012260" y="5616221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85" name="Freeform 22"/>
              <p:cNvSpPr>
                <a:spLocks noChangeArrowheads="1"/>
              </p:cNvSpPr>
              <p:nvPr/>
            </p:nvSpPr>
            <p:spPr bwMode="auto">
              <a:xfrm>
                <a:off x="4767204" y="4587553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86" name="Freeform 23"/>
              <p:cNvSpPr>
                <a:spLocks noChangeArrowheads="1"/>
              </p:cNvSpPr>
              <p:nvPr/>
            </p:nvSpPr>
            <p:spPr bwMode="auto">
              <a:xfrm>
                <a:off x="4572001" y="5714999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87" name="Freeform 24"/>
              <p:cNvSpPr>
                <a:spLocks noChangeArrowheads="1"/>
              </p:cNvSpPr>
              <p:nvPr/>
            </p:nvSpPr>
            <p:spPr bwMode="auto">
              <a:xfrm>
                <a:off x="4419600" y="4724399"/>
                <a:ext cx="250557" cy="184925"/>
              </a:xfrm>
              <a:custGeom>
                <a:avLst/>
                <a:gdLst>
                  <a:gd name="T0" fmla="*/ 4470864 w 174357"/>
                  <a:gd name="T1" fmla="*/ 84667 h 184925"/>
                  <a:gd name="T2" fmla="*/ 11177365 w 174357"/>
                  <a:gd name="T3" fmla="*/ 169334 h 184925"/>
                  <a:gd name="T4" fmla="*/ 31297138 w 174357"/>
                  <a:gd name="T5" fmla="*/ 183445 h 184925"/>
                  <a:gd name="T6" fmla="*/ 78243673 w 174357"/>
                  <a:gd name="T7" fmla="*/ 155222 h 184925"/>
                  <a:gd name="T8" fmla="*/ 58123880 w 174357"/>
                  <a:gd name="T9" fmla="*/ 14111 h 184925"/>
                  <a:gd name="T10" fmla="*/ 38003617 w 174357"/>
                  <a:gd name="T11" fmla="*/ 0 h 184925"/>
                  <a:gd name="T12" fmla="*/ 4470864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88" name="Freeform 25"/>
              <p:cNvSpPr>
                <a:spLocks noChangeArrowheads="1"/>
              </p:cNvSpPr>
              <p:nvPr/>
            </p:nvSpPr>
            <p:spPr bwMode="auto">
              <a:xfrm>
                <a:off x="48006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89" name="Freeform 26"/>
              <p:cNvSpPr>
                <a:spLocks noChangeArrowheads="1"/>
              </p:cNvSpPr>
              <p:nvPr/>
            </p:nvSpPr>
            <p:spPr bwMode="auto">
              <a:xfrm>
                <a:off x="54864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90" name="Freeform 27"/>
              <p:cNvSpPr>
                <a:spLocks noChangeArrowheads="1"/>
              </p:cNvSpPr>
              <p:nvPr/>
            </p:nvSpPr>
            <p:spPr bwMode="auto">
              <a:xfrm>
                <a:off x="5905819" y="49642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91" name="Freeform 28"/>
              <p:cNvSpPr>
                <a:spLocks noChangeArrowheads="1"/>
              </p:cNvSpPr>
              <p:nvPr/>
            </p:nvSpPr>
            <p:spPr bwMode="auto">
              <a:xfrm>
                <a:off x="5257801" y="472439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92" name="Freeform 29"/>
              <p:cNvSpPr>
                <a:spLocks noChangeArrowheads="1"/>
              </p:cNvSpPr>
              <p:nvPr/>
            </p:nvSpPr>
            <p:spPr bwMode="auto">
              <a:xfrm>
                <a:off x="5715000" y="5791197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93" name="Freeform 30"/>
              <p:cNvSpPr>
                <a:spLocks noChangeArrowheads="1"/>
              </p:cNvSpPr>
              <p:nvPr/>
            </p:nvSpPr>
            <p:spPr bwMode="auto">
              <a:xfrm>
                <a:off x="5334000" y="6006358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94" name="Freeform 31"/>
              <p:cNvSpPr>
                <a:spLocks noChangeArrowheads="1"/>
              </p:cNvSpPr>
              <p:nvPr/>
            </p:nvSpPr>
            <p:spPr bwMode="auto">
              <a:xfrm>
                <a:off x="4800600" y="60197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95" name="Freeform 32"/>
              <p:cNvSpPr>
                <a:spLocks noChangeArrowheads="1"/>
              </p:cNvSpPr>
              <p:nvPr/>
            </p:nvSpPr>
            <p:spPr bwMode="auto">
              <a:xfrm>
                <a:off x="5638800" y="55625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96" name="Freeform 33"/>
              <p:cNvSpPr>
                <a:spLocks noChangeArrowheads="1"/>
              </p:cNvSpPr>
              <p:nvPr/>
            </p:nvSpPr>
            <p:spPr bwMode="auto">
              <a:xfrm>
                <a:off x="4343400" y="5132239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97" name="Freeform 34"/>
              <p:cNvSpPr>
                <a:spLocks noChangeArrowheads="1"/>
              </p:cNvSpPr>
              <p:nvPr/>
            </p:nvSpPr>
            <p:spPr bwMode="auto">
              <a:xfrm>
                <a:off x="5105400" y="5791196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1691680" y="2924944"/>
            <a:ext cx="792088" cy="864096"/>
            <a:chOff x="4139952" y="2204864"/>
            <a:chExt cx="1800200" cy="2160240"/>
          </a:xfrm>
        </p:grpSpPr>
        <p:sp>
          <p:nvSpPr>
            <p:cNvPr id="100" name="Oval 99"/>
            <p:cNvSpPr/>
            <p:nvPr/>
          </p:nvSpPr>
          <p:spPr bwMode="auto">
            <a:xfrm>
              <a:off x="4139952" y="2204864"/>
              <a:ext cx="1800200" cy="2160240"/>
            </a:xfrm>
            <a:prstGeom prst="ellipse">
              <a:avLst/>
            </a:prstGeom>
            <a:solidFill>
              <a:schemeClr val="bg1">
                <a:lumMod val="85000"/>
                <a:alpha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grpSp>
          <p:nvGrpSpPr>
            <p:cNvPr id="99" name="Group 26"/>
            <p:cNvGrpSpPr>
              <a:grpSpLocks/>
            </p:cNvGrpSpPr>
            <p:nvPr/>
          </p:nvGrpSpPr>
          <p:grpSpPr bwMode="auto">
            <a:xfrm>
              <a:off x="4260947" y="2441606"/>
              <a:ext cx="1433947" cy="1874748"/>
              <a:chOff x="3880556" y="4587553"/>
              <a:chExt cx="2142066" cy="1557800"/>
            </a:xfrm>
            <a:solidFill>
              <a:srgbClr val="0000FF"/>
            </a:solidFill>
            <a:effectLst/>
          </p:grpSpPr>
          <p:sp>
            <p:nvSpPr>
              <p:cNvPr id="101" name="Freeform 18"/>
              <p:cNvSpPr>
                <a:spLocks noChangeArrowheads="1"/>
              </p:cNvSpPr>
              <p:nvPr/>
            </p:nvSpPr>
            <p:spPr bwMode="auto">
              <a:xfrm>
                <a:off x="3880556" y="4924777"/>
                <a:ext cx="214111" cy="229704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2" name="Freeform 20"/>
              <p:cNvSpPr>
                <a:spLocks noChangeArrowheads="1"/>
              </p:cNvSpPr>
              <p:nvPr/>
            </p:nvSpPr>
            <p:spPr bwMode="auto">
              <a:xfrm>
                <a:off x="5753419" y="48118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3" name="Freeform 21"/>
              <p:cNvSpPr>
                <a:spLocks noChangeArrowheads="1"/>
              </p:cNvSpPr>
              <p:nvPr/>
            </p:nvSpPr>
            <p:spPr bwMode="auto">
              <a:xfrm>
                <a:off x="4012260" y="5616221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4" name="Freeform 22"/>
              <p:cNvSpPr>
                <a:spLocks noChangeArrowheads="1"/>
              </p:cNvSpPr>
              <p:nvPr/>
            </p:nvSpPr>
            <p:spPr bwMode="auto">
              <a:xfrm>
                <a:off x="4767204" y="4587553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5" name="Freeform 23"/>
              <p:cNvSpPr>
                <a:spLocks noChangeArrowheads="1"/>
              </p:cNvSpPr>
              <p:nvPr/>
            </p:nvSpPr>
            <p:spPr bwMode="auto">
              <a:xfrm>
                <a:off x="4572001" y="5714999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6" name="Freeform 24"/>
              <p:cNvSpPr>
                <a:spLocks noChangeArrowheads="1"/>
              </p:cNvSpPr>
              <p:nvPr/>
            </p:nvSpPr>
            <p:spPr bwMode="auto">
              <a:xfrm>
                <a:off x="4419600" y="4724399"/>
                <a:ext cx="250557" cy="184925"/>
              </a:xfrm>
              <a:custGeom>
                <a:avLst/>
                <a:gdLst>
                  <a:gd name="T0" fmla="*/ 4470864 w 174357"/>
                  <a:gd name="T1" fmla="*/ 84667 h 184925"/>
                  <a:gd name="T2" fmla="*/ 11177365 w 174357"/>
                  <a:gd name="T3" fmla="*/ 169334 h 184925"/>
                  <a:gd name="T4" fmla="*/ 31297138 w 174357"/>
                  <a:gd name="T5" fmla="*/ 183445 h 184925"/>
                  <a:gd name="T6" fmla="*/ 78243673 w 174357"/>
                  <a:gd name="T7" fmla="*/ 155222 h 184925"/>
                  <a:gd name="T8" fmla="*/ 58123880 w 174357"/>
                  <a:gd name="T9" fmla="*/ 14111 h 184925"/>
                  <a:gd name="T10" fmla="*/ 38003617 w 174357"/>
                  <a:gd name="T11" fmla="*/ 0 h 184925"/>
                  <a:gd name="T12" fmla="*/ 4470864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7" name="Freeform 25"/>
              <p:cNvSpPr>
                <a:spLocks noChangeArrowheads="1"/>
              </p:cNvSpPr>
              <p:nvPr/>
            </p:nvSpPr>
            <p:spPr bwMode="auto">
              <a:xfrm>
                <a:off x="48006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8" name="Freeform 26"/>
              <p:cNvSpPr>
                <a:spLocks noChangeArrowheads="1"/>
              </p:cNvSpPr>
              <p:nvPr/>
            </p:nvSpPr>
            <p:spPr bwMode="auto">
              <a:xfrm>
                <a:off x="54864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9" name="Freeform 27"/>
              <p:cNvSpPr>
                <a:spLocks noChangeArrowheads="1"/>
              </p:cNvSpPr>
              <p:nvPr/>
            </p:nvSpPr>
            <p:spPr bwMode="auto">
              <a:xfrm>
                <a:off x="5905819" y="49642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0" name="Freeform 28"/>
              <p:cNvSpPr>
                <a:spLocks noChangeArrowheads="1"/>
              </p:cNvSpPr>
              <p:nvPr/>
            </p:nvSpPr>
            <p:spPr bwMode="auto">
              <a:xfrm>
                <a:off x="5257801" y="472439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1" name="Freeform 29"/>
              <p:cNvSpPr>
                <a:spLocks noChangeArrowheads="1"/>
              </p:cNvSpPr>
              <p:nvPr/>
            </p:nvSpPr>
            <p:spPr bwMode="auto">
              <a:xfrm>
                <a:off x="5715000" y="5791197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2" name="Freeform 30"/>
              <p:cNvSpPr>
                <a:spLocks noChangeArrowheads="1"/>
              </p:cNvSpPr>
              <p:nvPr/>
            </p:nvSpPr>
            <p:spPr bwMode="auto">
              <a:xfrm>
                <a:off x="5334000" y="6006358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3" name="Freeform 31"/>
              <p:cNvSpPr>
                <a:spLocks noChangeArrowheads="1"/>
              </p:cNvSpPr>
              <p:nvPr/>
            </p:nvSpPr>
            <p:spPr bwMode="auto">
              <a:xfrm>
                <a:off x="4800600" y="60197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4" name="Freeform 32"/>
              <p:cNvSpPr>
                <a:spLocks noChangeArrowheads="1"/>
              </p:cNvSpPr>
              <p:nvPr/>
            </p:nvSpPr>
            <p:spPr bwMode="auto">
              <a:xfrm>
                <a:off x="5638800" y="55625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5" name="Freeform 33"/>
              <p:cNvSpPr>
                <a:spLocks noChangeArrowheads="1"/>
              </p:cNvSpPr>
              <p:nvPr/>
            </p:nvSpPr>
            <p:spPr bwMode="auto">
              <a:xfrm>
                <a:off x="4343400" y="5132239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6" name="Freeform 34"/>
              <p:cNvSpPr>
                <a:spLocks noChangeArrowheads="1"/>
              </p:cNvSpPr>
              <p:nvPr/>
            </p:nvSpPr>
            <p:spPr bwMode="auto">
              <a:xfrm>
                <a:off x="5105400" y="5791196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Group 6"/>
          <p:cNvGrpSpPr>
            <a:grpSpLocks/>
          </p:cNvGrpSpPr>
          <p:nvPr/>
        </p:nvGrpSpPr>
        <p:grpSpPr bwMode="auto">
          <a:xfrm>
            <a:off x="4114800" y="381000"/>
            <a:ext cx="3048000" cy="1671063"/>
            <a:chOff x="-897391" y="1705880"/>
            <a:chExt cx="6264834" cy="1671978"/>
          </a:xfrm>
        </p:grpSpPr>
        <p:sp>
          <p:nvSpPr>
            <p:cNvPr id="47" name="TextBox 2"/>
            <p:cNvSpPr txBox="1">
              <a:spLocks noChangeArrowheads="1"/>
            </p:cNvSpPr>
            <p:nvPr/>
          </p:nvSpPr>
          <p:spPr bwMode="auto">
            <a:xfrm>
              <a:off x="-897391" y="1705880"/>
              <a:ext cx="6264834" cy="1016219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>
                  <a:solidFill>
                    <a:srgbClr val="FFFFFF"/>
                  </a:solidFill>
                </a:rPr>
                <a:t>La </a:t>
              </a:r>
              <a:r>
                <a:rPr lang="en-US" sz="2000" dirty="0" err="1">
                  <a:solidFill>
                    <a:srgbClr val="FFFFFF"/>
                  </a:solidFill>
                </a:rPr>
                <a:t>temperatura</a:t>
              </a:r>
              <a:r>
                <a:rPr lang="en-US" sz="2000" dirty="0">
                  <a:solidFill>
                    <a:srgbClr val="FFFFFF"/>
                  </a:solidFill>
                </a:rPr>
                <a:t> de la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radiación</a:t>
              </a:r>
              <a:r>
                <a:rPr lang="en-US" sz="2000" dirty="0" smtClean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adquire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pequeñas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irregulardades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</a:p>
          </p:txBody>
        </p:sp>
        <p:cxnSp>
          <p:nvCxnSpPr>
            <p:cNvPr id="48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1662358" y="2634987"/>
              <a:ext cx="711685" cy="774058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6419" name="Group 6"/>
          <p:cNvGrpSpPr>
            <a:grpSpLocks/>
          </p:cNvGrpSpPr>
          <p:nvPr/>
        </p:nvGrpSpPr>
        <p:grpSpPr bwMode="auto">
          <a:xfrm>
            <a:off x="4114800" y="381000"/>
            <a:ext cx="3048000" cy="1671063"/>
            <a:chOff x="-897391" y="1705880"/>
            <a:chExt cx="6264834" cy="1671978"/>
          </a:xfrm>
        </p:grpSpPr>
        <p:sp>
          <p:nvSpPr>
            <p:cNvPr id="316422" name="TextBox 2"/>
            <p:cNvSpPr txBox="1">
              <a:spLocks noChangeArrowheads="1"/>
            </p:cNvSpPr>
            <p:nvPr/>
          </p:nvSpPr>
          <p:spPr bwMode="auto">
            <a:xfrm>
              <a:off x="-897391" y="1705880"/>
              <a:ext cx="6264834" cy="1016219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>
                  <a:solidFill>
                    <a:srgbClr val="FFFFFF"/>
                  </a:solidFill>
                </a:rPr>
                <a:t>La </a:t>
              </a:r>
              <a:r>
                <a:rPr lang="en-US" sz="2000" dirty="0" err="1">
                  <a:solidFill>
                    <a:srgbClr val="FFFFFF"/>
                  </a:solidFill>
                </a:rPr>
                <a:t>temperatura</a:t>
              </a:r>
              <a:r>
                <a:rPr lang="en-US" sz="2000" dirty="0">
                  <a:solidFill>
                    <a:srgbClr val="FFFFFF"/>
                  </a:solidFill>
                </a:rPr>
                <a:t> de la </a:t>
              </a:r>
              <a:r>
                <a:rPr lang="en-US" sz="2000" dirty="0" err="1" smtClean="0">
                  <a:solidFill>
                    <a:srgbClr val="FFFFFF"/>
                  </a:solidFill>
                </a:rPr>
                <a:t>radiación</a:t>
              </a:r>
              <a:r>
                <a:rPr lang="en-US" sz="2000" dirty="0" smtClean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adquire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pequeñas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irregulardades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</a:p>
          </p:txBody>
        </p:sp>
        <p:cxnSp>
          <p:nvCxnSpPr>
            <p:cNvPr id="316423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1662358" y="2634987"/>
              <a:ext cx="711685" cy="774058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" name="Picture 6" descr=" maps.jpeg                                                      000822F3Macintosh HD                   BCFB972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36307" r="15790" b="47076"/>
          <a:stretch>
            <a:fillRect/>
          </a:stretch>
        </p:blipFill>
        <p:spPr bwMode="auto">
          <a:xfrm rot="5400000">
            <a:off x="4152900" y="2705100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acoustic_peaks1.jpeg                                           00092B0AMacintosh HD                   BCFB972B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9950"/>
            <a:ext cx="205581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4471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3" name="Picture 3" descr="slide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65275"/>
            <a:ext cx="1981200" cy="14986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82700" y="533400"/>
            <a:ext cx="7742238" cy="5983288"/>
            <a:chOff x="1282700" y="533400"/>
            <a:chExt cx="7742238" cy="5983288"/>
          </a:xfrm>
        </p:grpSpPr>
        <p:pic>
          <p:nvPicPr>
            <p:cNvPr id="311302" name="Picture 2" descr="030628W_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588" y="533400"/>
              <a:ext cx="5784850" cy="593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1303" name="Rectangle 4"/>
            <p:cNvSpPr>
              <a:spLocks noChangeArrowheads="1"/>
            </p:cNvSpPr>
            <p:nvPr/>
          </p:nvSpPr>
          <p:spPr bwMode="auto">
            <a:xfrm>
              <a:off x="1562100" y="3562350"/>
              <a:ext cx="7366000" cy="295433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304" name="Text Box 5"/>
            <p:cNvSpPr txBox="1">
              <a:spLocks noChangeArrowheads="1"/>
            </p:cNvSpPr>
            <p:nvPr/>
          </p:nvSpPr>
          <p:spPr bwMode="auto">
            <a:xfrm>
              <a:off x="1282700" y="4032250"/>
              <a:ext cx="7742238" cy="173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400">
                  <a:solidFill>
                    <a:srgbClr val="FF5050"/>
                  </a:solidFill>
                </a:rPr>
                <a:t>The cosmic microwave background radiation (CMB) provides a window to the universe at t~3x10</a:t>
              </a:r>
              <a:r>
                <a:rPr lang="en-GB" sz="2400" b="1" baseline="30000">
                  <a:solidFill>
                    <a:srgbClr val="FF5050"/>
                  </a:solidFill>
                </a:rPr>
                <a:t>5</a:t>
              </a:r>
              <a:r>
                <a:rPr lang="en-GB" sz="2400">
                  <a:solidFill>
                    <a:srgbClr val="FF5050"/>
                  </a:solidFill>
                </a:rPr>
                <a:t> yrs</a:t>
              </a:r>
            </a:p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400">
                  <a:solidFill>
                    <a:srgbClr val="FF5050"/>
                  </a:solidFill>
                </a:rPr>
                <a:t>In 1992 COBE discovered temperature fluctuations (</a:t>
              </a:r>
              <a:r>
                <a:rPr lang="en-GB" sz="2400">
                  <a:solidFill>
                    <a:srgbClr val="FF5050"/>
                  </a:solidFill>
                  <a:latin typeface="Symbol" charset="0"/>
                </a:rPr>
                <a:t>D</a:t>
              </a:r>
              <a:r>
                <a:rPr lang="en-GB" sz="2400">
                  <a:solidFill>
                    <a:srgbClr val="FF5050"/>
                  </a:solidFill>
                </a:rPr>
                <a:t>T/T~10</a:t>
              </a:r>
              <a:r>
                <a:rPr lang="en-GB" sz="2400" b="1" baseline="30000">
                  <a:solidFill>
                    <a:srgbClr val="FF5050"/>
                  </a:solidFill>
                </a:rPr>
                <a:t>-5</a:t>
              </a:r>
              <a:r>
                <a:rPr lang="en-GB" sz="2400">
                  <a:solidFill>
                    <a:srgbClr val="FF5050"/>
                  </a:solidFill>
                </a:rPr>
                <a:t>) consistent with inflation predictions </a:t>
              </a:r>
            </a:p>
          </p:txBody>
        </p:sp>
      </p:grpSp>
      <p:sp>
        <p:nvSpPr>
          <p:cNvPr id="311300" name="Text Box 6"/>
          <p:cNvSpPr txBox="1">
            <a:spLocks noChangeArrowheads="1"/>
          </p:cNvSpPr>
          <p:nvPr/>
        </p:nvSpPr>
        <p:spPr bwMode="auto">
          <a:xfrm>
            <a:off x="4543425" y="0"/>
            <a:ext cx="1754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>
                <a:solidFill>
                  <a:srgbClr val="FF3300"/>
                </a:solidFill>
              </a:rPr>
              <a:t>The CMB</a:t>
            </a:r>
          </a:p>
        </p:txBody>
      </p:sp>
      <p:sp>
        <p:nvSpPr>
          <p:cNvPr id="311301" name="Text Box 7"/>
          <p:cNvSpPr txBox="1">
            <a:spLocks noChangeArrowheads="1"/>
          </p:cNvSpPr>
          <p:nvPr/>
        </p:nvSpPr>
        <p:spPr bwMode="auto">
          <a:xfrm>
            <a:off x="661988" y="1125538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>
                <a:solidFill>
                  <a:srgbClr val="FF5050"/>
                </a:solidFill>
              </a:rPr>
              <a:t>1992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7724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2971800" y="6415088"/>
            <a:ext cx="40735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Flammarion 1888: tete des  etoiles</a:t>
            </a:r>
          </a:p>
        </p:txBody>
      </p:sp>
      <p:pic>
        <p:nvPicPr>
          <p:cNvPr id="313348" name="Picture 4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360488" cy="552450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1493" name="Picture 5" descr="slide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9675" y="228600"/>
            <a:ext cx="6486525" cy="61737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95400" y="763588"/>
            <a:ext cx="7086600" cy="5637212"/>
            <a:chOff x="816" y="481"/>
            <a:chExt cx="4464" cy="3551"/>
          </a:xfrm>
        </p:grpSpPr>
        <p:pic>
          <p:nvPicPr>
            <p:cNvPr id="831494" name="Picture 6" descr="slide49"/>
            <p:cNvPicPr>
              <a:picLocks noChangeAspect="1" noChangeArrowheads="1"/>
            </p:cNvPicPr>
            <p:nvPr/>
          </p:nvPicPr>
          <p:blipFill>
            <a:blip r:embed="rId5"/>
            <a:srcRect t="60478" r="62262" b="443"/>
            <a:stretch>
              <a:fillRect/>
            </a:stretch>
          </p:blipFill>
          <p:spPr bwMode="auto">
            <a:xfrm>
              <a:off x="1776" y="481"/>
              <a:ext cx="3504" cy="3455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313352" name="Rectangle 8"/>
            <p:cNvSpPr>
              <a:spLocks noChangeArrowheads="1"/>
            </p:cNvSpPr>
            <p:nvPr/>
          </p:nvSpPr>
          <p:spPr bwMode="auto">
            <a:xfrm>
              <a:off x="816" y="3072"/>
              <a:ext cx="624" cy="9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353" name="Line 9"/>
            <p:cNvSpPr>
              <a:spLocks noChangeShapeType="1"/>
            </p:cNvSpPr>
            <p:nvPr/>
          </p:nvSpPr>
          <p:spPr bwMode="auto">
            <a:xfrm flipV="1">
              <a:off x="1440" y="528"/>
              <a:ext cx="384" cy="25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3354" name="Line 10"/>
            <p:cNvSpPr>
              <a:spLocks noChangeShapeType="1"/>
            </p:cNvSpPr>
            <p:nvPr/>
          </p:nvSpPr>
          <p:spPr bwMode="auto">
            <a:xfrm flipV="1">
              <a:off x="1440" y="3888"/>
              <a:ext cx="38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3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030628W_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533400"/>
            <a:ext cx="5784850" cy="593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6979" name="Picture 3" descr="slide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65275"/>
            <a:ext cx="1981200" cy="14986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1562100" y="3562350"/>
            <a:ext cx="7366000" cy="2954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4543425" y="0"/>
            <a:ext cx="1754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>
                <a:solidFill>
                  <a:srgbClr val="FF3300"/>
                </a:solidFill>
              </a:rPr>
              <a:t>The CMB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661988" y="1125538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>
                <a:solidFill>
                  <a:srgbClr val="FF5050"/>
                </a:solidFill>
              </a:rPr>
              <a:t>1992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" y="3733800"/>
            <a:ext cx="7183438" cy="2590800"/>
            <a:chOff x="288" y="2352"/>
            <a:chExt cx="4525" cy="1632"/>
          </a:xfrm>
        </p:grpSpPr>
        <p:pic>
          <p:nvPicPr>
            <p:cNvPr id="315400" name="Picture 8" descr=" smoot.jpg                                                      00034983Macintosh HD                   BCFB972B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352"/>
              <a:ext cx="1165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5401" name="Picture 9" descr="kva-logo.gif                                                   00034983Macintosh HD                   BCFB972B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312"/>
              <a:ext cx="150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5402" name="Rectangle 10"/>
            <p:cNvSpPr>
              <a:spLocks noChangeArrowheads="1"/>
            </p:cNvSpPr>
            <p:nvPr/>
          </p:nvSpPr>
          <p:spPr bwMode="auto">
            <a:xfrm>
              <a:off x="288" y="2880"/>
              <a:ext cx="3010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</a:rPr>
                <a:t>George Smoot - Nobel Prize 2006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030628W_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533400"/>
            <a:ext cx="5784850" cy="593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9027" name="Picture 3" descr="slide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65275"/>
            <a:ext cx="1981200" cy="14986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4543425" y="0"/>
            <a:ext cx="1754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>
                <a:solidFill>
                  <a:srgbClr val="FF3300"/>
                </a:solidFill>
              </a:rPr>
              <a:t>The CMB</a:t>
            </a:r>
          </a:p>
        </p:txBody>
      </p:sp>
      <p:pic>
        <p:nvPicPr>
          <p:cNvPr id="317445" name="Picture 5" descr="WMAP990293B_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886200"/>
            <a:ext cx="20447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661988" y="1125538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>
                <a:solidFill>
                  <a:srgbClr val="FF5050"/>
                </a:solidFill>
              </a:rPr>
              <a:t>1992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750888" y="3449638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>
                <a:solidFill>
                  <a:srgbClr val="FF5050"/>
                </a:solidFill>
              </a:rPr>
              <a:t>2003</a:t>
            </a:r>
          </a:p>
        </p:txBody>
      </p:sp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8"/>
          <p:cNvSpPr>
            <a:spLocks noChangeArrowheads="1"/>
          </p:cNvSpPr>
          <p:nvPr/>
        </p:nvSpPr>
        <p:spPr bwMode="auto">
          <a:xfrm>
            <a:off x="5486400" y="6248400"/>
            <a:ext cx="3657600" cy="609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/>
          </a:p>
        </p:txBody>
      </p:sp>
      <p:pic>
        <p:nvPicPr>
          <p:cNvPr id="319491" name="Picture 2" descr="030628W_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533400"/>
            <a:ext cx="5784850" cy="593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9027" name="Picture 3" descr="slide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65275"/>
            <a:ext cx="1981200" cy="14986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19493" name="Text Box 4"/>
          <p:cNvSpPr txBox="1">
            <a:spLocks noChangeArrowheads="1"/>
          </p:cNvSpPr>
          <p:nvPr/>
        </p:nvSpPr>
        <p:spPr bwMode="auto">
          <a:xfrm>
            <a:off x="4543425" y="0"/>
            <a:ext cx="1754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>
                <a:solidFill>
                  <a:srgbClr val="FF3300"/>
                </a:solidFill>
              </a:rPr>
              <a:t>The CMB</a:t>
            </a:r>
          </a:p>
        </p:txBody>
      </p:sp>
      <p:pic>
        <p:nvPicPr>
          <p:cNvPr id="319494" name="Picture 5" descr="WMAP990293B_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886200"/>
            <a:ext cx="20447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5" name="Text Box 6"/>
          <p:cNvSpPr txBox="1">
            <a:spLocks noChangeArrowheads="1"/>
          </p:cNvSpPr>
          <p:nvPr/>
        </p:nvSpPr>
        <p:spPr bwMode="auto">
          <a:xfrm>
            <a:off x="661988" y="1125538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>
                <a:solidFill>
                  <a:srgbClr val="FF5050"/>
                </a:solidFill>
              </a:rPr>
              <a:t>1992</a:t>
            </a:r>
          </a:p>
        </p:txBody>
      </p:sp>
      <p:sp>
        <p:nvSpPr>
          <p:cNvPr id="319496" name="Text Box 7"/>
          <p:cNvSpPr txBox="1">
            <a:spLocks noChangeArrowheads="1"/>
          </p:cNvSpPr>
          <p:nvPr/>
        </p:nvSpPr>
        <p:spPr bwMode="auto">
          <a:xfrm>
            <a:off x="750888" y="3449638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>
                <a:solidFill>
                  <a:srgbClr val="FF5050"/>
                </a:solidFill>
              </a:rPr>
              <a:t>2012</a:t>
            </a:r>
          </a:p>
        </p:txBody>
      </p:sp>
      <p:pic>
        <p:nvPicPr>
          <p:cNvPr id="319497" name="Picture 7" descr="planck_CMB_node_full_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65525"/>
            <a:ext cx="575945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8" name="TextBox 9"/>
          <p:cNvSpPr txBox="1">
            <a:spLocks noChangeArrowheads="1"/>
          </p:cNvSpPr>
          <p:nvPr/>
        </p:nvSpPr>
        <p:spPr bwMode="auto">
          <a:xfrm>
            <a:off x="7315200" y="59547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cs typeface="Arial" charset="0"/>
              </a:rPr>
              <a:t>Planck</a:t>
            </a:r>
            <a:endParaRPr lang="en-US" sz="2400" b="1"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 descr="power_spectrum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192213"/>
            <a:ext cx="6954837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80"/>
          <p:cNvSpPr txBox="1">
            <a:spLocks noChangeArrowheads="1"/>
          </p:cNvSpPr>
          <p:nvPr/>
        </p:nvSpPr>
        <p:spPr bwMode="auto">
          <a:xfrm>
            <a:off x="2058988" y="228600"/>
            <a:ext cx="7035800" cy="64611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Temperature anisotropies in CMB </a:t>
            </a:r>
            <a:endParaRPr lang="en-GB" sz="3600">
              <a:solidFill>
                <a:srgbClr val="000000"/>
              </a:solidFill>
            </a:endParaRPr>
          </a:p>
        </p:txBody>
      </p:sp>
      <p:sp>
        <p:nvSpPr>
          <p:cNvPr id="116740" name="TextBox 3"/>
          <p:cNvSpPr txBox="1">
            <a:spLocks noChangeArrowheads="1"/>
          </p:cNvSpPr>
          <p:nvPr/>
        </p:nvSpPr>
        <p:spPr bwMode="auto">
          <a:xfrm>
            <a:off x="20638" y="6321425"/>
            <a:ext cx="382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000" dirty="0">
                <a:solidFill>
                  <a:srgbClr val="008000"/>
                </a:solidFill>
              </a:rPr>
              <a:t>Peebles &amp; Yu </a:t>
            </a:r>
            <a:r>
              <a:rPr lang="ja-JP" altLang="en-US" sz="2000" dirty="0">
                <a:solidFill>
                  <a:srgbClr val="008000"/>
                </a:solidFill>
              </a:rPr>
              <a:t>‘</a:t>
            </a:r>
            <a:r>
              <a:rPr lang="en-US" altLang="ja-JP" sz="2000" dirty="0">
                <a:solidFill>
                  <a:srgbClr val="008000"/>
                </a:solidFill>
              </a:rPr>
              <a:t>70;  </a:t>
            </a:r>
            <a:r>
              <a:rPr lang="en-US" altLang="ja-JP" sz="2000" dirty="0" smtClean="0">
                <a:solidFill>
                  <a:srgbClr val="008000"/>
                </a:solidFill>
              </a:rPr>
              <a:t>Peebles</a:t>
            </a:r>
            <a:r>
              <a:rPr lang="ja-JP" altLang="en-US" sz="2000" dirty="0" smtClean="0">
                <a:solidFill>
                  <a:srgbClr val="008000"/>
                </a:solidFill>
              </a:rPr>
              <a:t>‘</a:t>
            </a:r>
            <a:r>
              <a:rPr lang="en-US" altLang="ja-JP" sz="2000" dirty="0">
                <a:solidFill>
                  <a:srgbClr val="008000"/>
                </a:solidFill>
              </a:rPr>
              <a:t>82 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16741" name="Text Box 4"/>
          <p:cNvSpPr txBox="1">
            <a:spLocks noChangeArrowheads="1"/>
          </p:cNvSpPr>
          <p:nvPr/>
        </p:nvSpPr>
        <p:spPr bwMode="auto">
          <a:xfrm>
            <a:off x="2720975" y="1457325"/>
            <a:ext cx="17700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GB" sz="1600" b="1">
                <a:solidFill>
                  <a:srgbClr val="009900"/>
                </a:solidFill>
              </a:rPr>
              <a:t>Large scales</a:t>
            </a:r>
          </a:p>
        </p:txBody>
      </p:sp>
      <p:sp>
        <p:nvSpPr>
          <p:cNvPr id="116742" name="Text Box 4"/>
          <p:cNvSpPr txBox="1">
            <a:spLocks noChangeArrowheads="1"/>
          </p:cNvSpPr>
          <p:nvPr/>
        </p:nvSpPr>
        <p:spPr bwMode="auto">
          <a:xfrm>
            <a:off x="6532563" y="1458913"/>
            <a:ext cx="17700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GB" sz="1600" b="1">
                <a:solidFill>
                  <a:srgbClr val="009900"/>
                </a:solidFill>
              </a:rPr>
              <a:t>Small scales</a:t>
            </a:r>
          </a:p>
        </p:txBody>
      </p:sp>
      <p:sp>
        <p:nvSpPr>
          <p:cNvPr id="116743" name="TextBox 6"/>
          <p:cNvSpPr txBox="1">
            <a:spLocks noChangeArrowheads="1"/>
          </p:cNvSpPr>
          <p:nvPr/>
        </p:nvSpPr>
        <p:spPr bwMode="auto">
          <a:xfrm>
            <a:off x="2976563" y="2335213"/>
            <a:ext cx="2497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1800">
                <a:solidFill>
                  <a:srgbClr val="0000FF"/>
                </a:solidFill>
              </a:rPr>
              <a:t>coherent oscillations of </a:t>
            </a:r>
            <a:r>
              <a:rPr lang="en-US" sz="1800">
                <a:solidFill>
                  <a:srgbClr val="0000FF"/>
                </a:solidFill>
                <a:latin typeface="Symbol" charset="0"/>
                <a:cs typeface="Symbol" charset="0"/>
              </a:rPr>
              <a:t>g </a:t>
            </a:r>
            <a:r>
              <a:rPr lang="en-US" sz="1800">
                <a:solidFill>
                  <a:srgbClr val="0000FF"/>
                </a:solidFill>
                <a:cs typeface="Arial" charset="0"/>
              </a:rPr>
              <a:t>– baryon fluid</a:t>
            </a:r>
          </a:p>
        </p:txBody>
      </p:sp>
      <p:cxnSp>
        <p:nvCxnSpPr>
          <p:cNvPr id="116744" name="Elbow Connector 8"/>
          <p:cNvCxnSpPr>
            <a:cxnSpLocks noChangeShapeType="1"/>
          </p:cNvCxnSpPr>
          <p:nvPr/>
        </p:nvCxnSpPr>
        <p:spPr bwMode="auto">
          <a:xfrm>
            <a:off x="5200650" y="2659063"/>
            <a:ext cx="620713" cy="304800"/>
          </a:xfrm>
          <a:prstGeom prst="bentConnector3">
            <a:avLst>
              <a:gd name="adj1" fmla="val 50000"/>
            </a:avLst>
          </a:prstGeom>
          <a:noFill/>
          <a:ln w="2222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6745" name="TextBox 8"/>
          <p:cNvSpPr txBox="1">
            <a:spLocks noChangeArrowheads="1"/>
          </p:cNvSpPr>
          <p:nvPr/>
        </p:nvSpPr>
        <p:spPr bwMode="auto">
          <a:xfrm rot="-5400000">
            <a:off x="-410368" y="3175794"/>
            <a:ext cx="2852737" cy="4603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>
                <a:solidFill>
                  <a:srgbClr val="000000"/>
                </a:solidFill>
              </a:rPr>
              <a:t>2D power spectrum</a:t>
            </a:r>
          </a:p>
        </p:txBody>
      </p:sp>
      <p:sp>
        <p:nvSpPr>
          <p:cNvPr id="116746" name="TextBox 12"/>
          <p:cNvSpPr txBox="1">
            <a:spLocks noChangeArrowheads="1"/>
          </p:cNvSpPr>
          <p:nvPr/>
        </p:nvSpPr>
        <p:spPr bwMode="auto">
          <a:xfrm>
            <a:off x="-5015" y="5995988"/>
            <a:ext cx="31358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000" dirty="0" err="1">
                <a:solidFill>
                  <a:srgbClr val="008000"/>
                </a:solidFill>
              </a:rPr>
              <a:t>Sunyaev</a:t>
            </a:r>
            <a:r>
              <a:rPr lang="en-US" sz="2000" dirty="0">
                <a:solidFill>
                  <a:srgbClr val="008000"/>
                </a:solidFill>
              </a:rPr>
              <a:t> &amp; </a:t>
            </a:r>
            <a:r>
              <a:rPr lang="en-US" sz="2000" dirty="0" err="1" smtClean="0">
                <a:solidFill>
                  <a:srgbClr val="008000"/>
                </a:solidFill>
              </a:rPr>
              <a:t>Zel</a:t>
            </a:r>
            <a:r>
              <a:rPr lang="ja-JP" altLang="en-US" sz="2000" dirty="0" smtClean="0">
                <a:solidFill>
                  <a:srgbClr val="008000"/>
                </a:solidFill>
              </a:rPr>
              <a:t>’</a:t>
            </a:r>
            <a:r>
              <a:rPr lang="en-US" altLang="ja-JP" sz="2000" dirty="0" err="1" smtClean="0">
                <a:solidFill>
                  <a:srgbClr val="008000"/>
                </a:solidFill>
              </a:rPr>
              <a:t>dovich</a:t>
            </a:r>
            <a:r>
              <a:rPr lang="ja-JP" altLang="en-US" sz="2000" dirty="0" smtClean="0">
                <a:solidFill>
                  <a:srgbClr val="008000"/>
                </a:solidFill>
              </a:rPr>
              <a:t>‘</a:t>
            </a:r>
            <a:r>
              <a:rPr lang="en-US" altLang="ja-JP" sz="2000" dirty="0">
                <a:solidFill>
                  <a:srgbClr val="008000"/>
                </a:solidFill>
              </a:rPr>
              <a:t>70 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0007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020544" y="5885656"/>
            <a:ext cx="3203848" cy="115212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868144" y="5733256"/>
            <a:ext cx="3203848" cy="115212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9" name="Picture 8" descr="picas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0728"/>
            <a:ext cx="3888432" cy="47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6178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power_spectrum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3072"/>
            <a:ext cx="9144000" cy="5449623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81200" y="238125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defRPr/>
            </a:pPr>
            <a:r>
              <a:rPr lang="en-GB" b="1" kern="0" dirty="0">
                <a:solidFill>
                  <a:srgbClr val="CC0000"/>
                </a:solidFill>
              </a:rPr>
              <a:t>Planck: </a:t>
            </a:r>
            <a:r>
              <a:rPr lang="en-GB" b="1" kern="0" dirty="0" err="1" smtClean="0">
                <a:solidFill>
                  <a:srgbClr val="CC0000"/>
                </a:solidFill>
              </a:rPr>
              <a:t>anisotropías</a:t>
            </a:r>
            <a:r>
              <a:rPr lang="en-GB" b="1" kern="0" dirty="0" smtClean="0">
                <a:solidFill>
                  <a:srgbClr val="CC0000"/>
                </a:solidFill>
              </a:rPr>
              <a:t> </a:t>
            </a:r>
            <a:r>
              <a:rPr lang="en-GB" b="1" kern="0" dirty="0">
                <a:solidFill>
                  <a:srgbClr val="CC0000"/>
                </a:solidFill>
              </a:rPr>
              <a:t>en la temp. del CMB</a:t>
            </a:r>
          </a:p>
        </p:txBody>
      </p:sp>
      <p:pic>
        <p:nvPicPr>
          <p:cNvPr id="6" name="Picture 12" descr="planck_CMB_node_full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14400"/>
            <a:ext cx="27130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652120" y="2708920"/>
            <a:ext cx="2819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kern="0" dirty="0">
                <a:solidFill>
                  <a:srgbClr val="000000"/>
                </a:solidFill>
              </a:rPr>
              <a:t>Los </a:t>
            </a:r>
            <a:r>
              <a:rPr lang="en-US" sz="2400" kern="0" dirty="0" err="1">
                <a:solidFill>
                  <a:srgbClr val="000000"/>
                </a:solidFill>
              </a:rPr>
              <a:t>datos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</a:rPr>
              <a:t>confirman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</a:rPr>
              <a:t>las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</a:rPr>
              <a:t>predicciones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</a:rPr>
              <a:t>teóricas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020543" y="1907540"/>
            <a:ext cx="3071737" cy="369332"/>
          </a:xfrm>
          <a:prstGeom prst="rect">
            <a:avLst/>
          </a:prstGeom>
          <a:solidFill>
            <a:srgbClr val="FF6600">
              <a:alpha val="18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1800" kern="0" dirty="0" err="1">
                <a:solidFill>
                  <a:srgbClr val="000000"/>
                </a:solidFill>
              </a:rPr>
              <a:t>Amplitud</a:t>
            </a:r>
            <a:r>
              <a:rPr lang="en-GB" sz="1800" kern="0" dirty="0">
                <a:solidFill>
                  <a:srgbClr val="000000"/>
                </a:solidFill>
              </a:rPr>
              <a:t> de la </a:t>
            </a:r>
            <a:r>
              <a:rPr lang="en-GB" sz="1800" kern="0" dirty="0" err="1">
                <a:solidFill>
                  <a:srgbClr val="000000"/>
                </a:solidFill>
              </a:rPr>
              <a:t>fluctuaciones</a:t>
            </a:r>
            <a:endParaRPr lang="en-GB" sz="1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1490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Box 1"/>
          <p:cNvSpPr txBox="1">
            <a:spLocks noChangeArrowheads="1"/>
          </p:cNvSpPr>
          <p:nvPr/>
        </p:nvSpPr>
        <p:spPr bwMode="auto">
          <a:xfrm>
            <a:off x="3352800" y="2895600"/>
            <a:ext cx="194110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27 </a:t>
            </a:r>
            <a:r>
              <a:rPr lang="en-US" dirty="0"/>
              <a:t>minutes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planck_CMB_node_full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4169151" cy="210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0" name="Picture 19" descr="the_persistence_of_me#B37E5.jpg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39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2" name="Line 23"/>
          <p:cNvSpPr>
            <a:spLocks noChangeShapeType="1"/>
          </p:cNvSpPr>
          <p:nvPr/>
        </p:nvSpPr>
        <p:spPr bwMode="auto">
          <a:xfrm flipV="1">
            <a:off x="3124200" y="1676400"/>
            <a:ext cx="198120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114800" y="2667000"/>
            <a:ext cx="4625975" cy="4038600"/>
            <a:chOff x="2592" y="1680"/>
            <a:chExt cx="2914" cy="2544"/>
          </a:xfrm>
        </p:grpSpPr>
        <p:pic>
          <p:nvPicPr>
            <p:cNvPr id="339978" name="Picture 3" descr="slic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" y="2056"/>
              <a:ext cx="1850" cy="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9979" name="Line 4"/>
            <p:cNvSpPr>
              <a:spLocks noChangeShapeType="1"/>
            </p:cNvSpPr>
            <p:nvPr/>
          </p:nvSpPr>
          <p:spPr bwMode="auto">
            <a:xfrm>
              <a:off x="3552" y="1680"/>
              <a:ext cx="937" cy="89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39980" name="Rectangle 25"/>
            <p:cNvSpPr>
              <a:spLocks noChangeArrowheads="1"/>
            </p:cNvSpPr>
            <p:nvPr/>
          </p:nvSpPr>
          <p:spPr bwMode="auto">
            <a:xfrm>
              <a:off x="2592" y="3517"/>
              <a:ext cx="15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t=13.8 billion yrs </a:t>
              </a:r>
            </a:p>
          </p:txBody>
        </p:sp>
        <p:sp>
          <p:nvSpPr>
            <p:cNvPr id="339981" name="Rectangle 26"/>
            <p:cNvSpPr>
              <a:spLocks noChangeArrowheads="1"/>
            </p:cNvSpPr>
            <p:nvPr/>
          </p:nvSpPr>
          <p:spPr bwMode="auto">
            <a:xfrm>
              <a:off x="2880" y="3840"/>
              <a:ext cx="11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US" sz="2400">
                  <a:solidFill>
                    <a:srgbClr val="000000"/>
                  </a:solidFill>
                  <a:latin typeface="Symbol" charset="0"/>
                </a:rPr>
                <a:t>dr/r ~1-</a:t>
              </a:r>
              <a:r>
                <a:rPr lang="en-US" sz="2400">
                  <a:solidFill>
                    <a:srgbClr val="000000"/>
                  </a:solidFill>
                </a:rPr>
                <a:t>10</a:t>
              </a:r>
              <a:r>
                <a:rPr lang="en-US" sz="2400" baseline="30000">
                  <a:solidFill>
                    <a:srgbClr val="000000"/>
                  </a:solidFill>
                </a:rPr>
                <a:t>6</a:t>
              </a:r>
              <a:endParaRPr lang="en-US" sz="2400">
                <a:solidFill>
                  <a:srgbClr val="000000"/>
                </a:solidFill>
                <a:latin typeface="Symbol" charset="0"/>
              </a:endParaRPr>
            </a:p>
          </p:txBody>
        </p:sp>
      </p:grpSp>
      <p:grpSp>
        <p:nvGrpSpPr>
          <p:cNvPr id="339974" name="Group 28"/>
          <p:cNvGrpSpPr>
            <a:grpSpLocks/>
          </p:cNvGrpSpPr>
          <p:nvPr/>
        </p:nvGrpSpPr>
        <p:grpSpPr bwMode="auto">
          <a:xfrm>
            <a:off x="4267200" y="3048000"/>
            <a:ext cx="2124075" cy="914400"/>
            <a:chOff x="2886" y="1920"/>
            <a:chExt cx="1338" cy="576"/>
          </a:xfrm>
        </p:grpSpPr>
        <p:sp>
          <p:nvSpPr>
            <p:cNvPr id="339976" name="Rectangle 24"/>
            <p:cNvSpPr>
              <a:spLocks noChangeArrowheads="1"/>
            </p:cNvSpPr>
            <p:nvPr/>
          </p:nvSpPr>
          <p:spPr bwMode="auto">
            <a:xfrm>
              <a:off x="2886" y="1920"/>
              <a:ext cx="1338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t=380,000 yrs </a:t>
              </a:r>
            </a:p>
          </p:txBody>
        </p:sp>
        <p:sp>
          <p:nvSpPr>
            <p:cNvPr id="339977" name="Rectangle 27"/>
            <p:cNvSpPr>
              <a:spLocks noChangeArrowheads="1"/>
            </p:cNvSpPr>
            <p:nvPr/>
          </p:nvSpPr>
          <p:spPr bwMode="auto">
            <a:xfrm>
              <a:off x="3029" y="2208"/>
              <a:ext cx="9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US" sz="2400">
                  <a:solidFill>
                    <a:srgbClr val="000000"/>
                  </a:solidFill>
                  <a:latin typeface="Symbol" charset="0"/>
                </a:rPr>
                <a:t>dr/r ~</a:t>
              </a:r>
              <a:r>
                <a:rPr lang="en-US" sz="2400">
                  <a:solidFill>
                    <a:srgbClr val="000000"/>
                  </a:solidFill>
                </a:rPr>
                <a:t>10</a:t>
              </a:r>
              <a:r>
                <a:rPr lang="en-US" sz="2400" baseline="30000">
                  <a:solidFill>
                    <a:srgbClr val="000000"/>
                  </a:solidFill>
                </a:rPr>
                <a:t>-5</a:t>
              </a:r>
              <a:endParaRPr lang="en-US" sz="2400">
                <a:solidFill>
                  <a:srgbClr val="000000"/>
                </a:solidFill>
                <a:latin typeface="Symbol" charset="0"/>
              </a:endParaRPr>
            </a:p>
          </p:txBody>
        </p:sp>
      </p:grpSp>
      <p:sp>
        <p:nvSpPr>
          <p:cNvPr id="339975" name="Text Box 2"/>
          <p:cNvSpPr txBox="1">
            <a:spLocks noChangeArrowheads="1"/>
          </p:cNvSpPr>
          <p:nvPr/>
        </p:nvSpPr>
        <p:spPr bwMode="auto">
          <a:xfrm>
            <a:off x="1752600" y="177800"/>
            <a:ext cx="6934200" cy="5842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>
                <a:solidFill>
                  <a:srgbClr val="FF0000"/>
                </a:solidFill>
              </a:rPr>
              <a:t>El crecimiento de estructura cosmica </a:t>
            </a:r>
          </a:p>
        </p:txBody>
      </p:sp>
    </p:spTree>
    <p:extLst>
      <p:ext uri="{BB962C8B-B14F-4D97-AF65-F5344CB8AC3E}">
        <p14:creationId xmlns:p14="http://schemas.microsoft.com/office/powerpoint/2010/main" val="395906527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Text Box 2"/>
          <p:cNvSpPr txBox="1">
            <a:spLocks noChangeArrowheads="1"/>
          </p:cNvSpPr>
          <p:nvPr/>
        </p:nvSpPr>
        <p:spPr bwMode="auto">
          <a:xfrm>
            <a:off x="2952750" y="161925"/>
            <a:ext cx="3600450" cy="5238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b="1">
                <a:solidFill>
                  <a:srgbClr val="FF0000"/>
                </a:solidFill>
              </a:rPr>
              <a:t>Tests del paradigma</a:t>
            </a:r>
          </a:p>
        </p:txBody>
      </p:sp>
      <p:pic>
        <p:nvPicPr>
          <p:cNvPr id="342019" name="Picture 3" descr="the_persistence_of_me#B37E5.jpg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39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7" descr="sl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3263900"/>
            <a:ext cx="29368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1" name="Rectangle 9"/>
          <p:cNvSpPr>
            <a:spLocks noChangeArrowheads="1"/>
          </p:cNvSpPr>
          <p:nvPr/>
        </p:nvSpPr>
        <p:spPr bwMode="auto">
          <a:xfrm>
            <a:off x="4114800" y="5735638"/>
            <a:ext cx="24812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t=13.8 billion yrs </a:t>
            </a:r>
          </a:p>
        </p:txBody>
      </p:sp>
      <p:sp>
        <p:nvSpPr>
          <p:cNvPr id="342022" name="Rectangle 10"/>
          <p:cNvSpPr>
            <a:spLocks noChangeArrowheads="1"/>
          </p:cNvSpPr>
          <p:nvPr/>
        </p:nvSpPr>
        <p:spPr bwMode="auto">
          <a:xfrm>
            <a:off x="4114800" y="6248400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sz="2400">
                <a:solidFill>
                  <a:srgbClr val="000000"/>
                </a:solidFill>
                <a:latin typeface="Symbol" charset="0"/>
              </a:rPr>
              <a:t>dr/r ~1-</a:t>
            </a:r>
            <a:r>
              <a:rPr lang="en-US" sz="2400">
                <a:solidFill>
                  <a:srgbClr val="000000"/>
                </a:solidFill>
              </a:rPr>
              <a:t>10</a:t>
            </a:r>
            <a:r>
              <a:rPr lang="en-US" sz="2400" baseline="30000">
                <a:solidFill>
                  <a:srgbClr val="000000"/>
                </a:solidFill>
              </a:rPr>
              <a:t>6</a:t>
            </a:r>
            <a:endParaRPr lang="en-US" sz="2400">
              <a:solidFill>
                <a:srgbClr val="000000"/>
              </a:solidFill>
              <a:latin typeface="Symbol" charset="0"/>
            </a:endParaRPr>
          </a:p>
        </p:txBody>
      </p:sp>
      <p:grpSp>
        <p:nvGrpSpPr>
          <p:cNvPr id="342023" name="Group 11"/>
          <p:cNvGrpSpPr>
            <a:grpSpLocks/>
          </p:cNvGrpSpPr>
          <p:nvPr/>
        </p:nvGrpSpPr>
        <p:grpSpPr bwMode="auto">
          <a:xfrm>
            <a:off x="4267200" y="3048000"/>
            <a:ext cx="2124075" cy="914400"/>
            <a:chOff x="2886" y="1920"/>
            <a:chExt cx="1338" cy="576"/>
          </a:xfrm>
        </p:grpSpPr>
        <p:sp>
          <p:nvSpPr>
            <p:cNvPr id="342030" name="Rectangle 12"/>
            <p:cNvSpPr>
              <a:spLocks noChangeArrowheads="1"/>
            </p:cNvSpPr>
            <p:nvPr/>
          </p:nvSpPr>
          <p:spPr bwMode="auto">
            <a:xfrm>
              <a:off x="2886" y="1920"/>
              <a:ext cx="1338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t=380,000 yrs </a:t>
              </a:r>
            </a:p>
          </p:txBody>
        </p:sp>
        <p:sp>
          <p:nvSpPr>
            <p:cNvPr id="342031" name="Rectangle 13"/>
            <p:cNvSpPr>
              <a:spLocks noChangeArrowheads="1"/>
            </p:cNvSpPr>
            <p:nvPr/>
          </p:nvSpPr>
          <p:spPr bwMode="auto">
            <a:xfrm>
              <a:off x="3029" y="2208"/>
              <a:ext cx="9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US" sz="2400">
                  <a:solidFill>
                    <a:srgbClr val="000000"/>
                  </a:solidFill>
                  <a:latin typeface="Symbol" charset="0"/>
                </a:rPr>
                <a:t>dr/r ~</a:t>
              </a:r>
              <a:r>
                <a:rPr lang="en-US" sz="2400">
                  <a:solidFill>
                    <a:srgbClr val="000000"/>
                  </a:solidFill>
                </a:rPr>
                <a:t>10</a:t>
              </a:r>
              <a:r>
                <a:rPr lang="en-US" sz="2400" baseline="30000">
                  <a:solidFill>
                    <a:srgbClr val="000000"/>
                  </a:solidFill>
                </a:rPr>
                <a:t>-5</a:t>
              </a:r>
              <a:endParaRPr lang="en-US" sz="2400">
                <a:solidFill>
                  <a:srgbClr val="000000"/>
                </a:solidFill>
                <a:latin typeface="Symbol" charset="0"/>
              </a:endParaRPr>
            </a:p>
          </p:txBody>
        </p:sp>
      </p:grpSp>
      <p:pic>
        <p:nvPicPr>
          <p:cNvPr id="342024" name="Picture 16" descr="cosm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71550"/>
            <a:ext cx="257333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5" name="Line 17"/>
          <p:cNvSpPr>
            <a:spLocks noChangeShapeType="1"/>
          </p:cNvSpPr>
          <p:nvPr/>
        </p:nvSpPr>
        <p:spPr bwMode="auto">
          <a:xfrm flipV="1">
            <a:off x="3352800" y="1905000"/>
            <a:ext cx="1941513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2026" name="Text Box 19"/>
          <p:cNvSpPr txBox="1">
            <a:spLocks noChangeArrowheads="1"/>
          </p:cNvSpPr>
          <p:nvPr/>
        </p:nvSpPr>
        <p:spPr bwMode="auto">
          <a:xfrm>
            <a:off x="6248400" y="31242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>
                <a:solidFill>
                  <a:srgbClr val="000000"/>
                </a:solidFill>
              </a:rPr>
              <a:t>Simulaciones</a:t>
            </a:r>
          </a:p>
        </p:txBody>
      </p:sp>
      <p:sp>
        <p:nvSpPr>
          <p:cNvPr id="342027" name="Text Box 20"/>
          <p:cNvSpPr txBox="1">
            <a:spLocks noChangeArrowheads="1"/>
          </p:cNvSpPr>
          <p:nvPr/>
        </p:nvSpPr>
        <p:spPr bwMode="auto">
          <a:xfrm>
            <a:off x="5133975" y="609600"/>
            <a:ext cx="2943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000">
                <a:solidFill>
                  <a:srgbClr val="3333CC"/>
                </a:solidFill>
              </a:rPr>
              <a:t>“Cosmology machine”</a:t>
            </a:r>
          </a:p>
        </p:txBody>
      </p:sp>
      <p:sp>
        <p:nvSpPr>
          <p:cNvPr id="342028" name="Rectangle 22"/>
          <p:cNvSpPr>
            <a:spLocks noChangeArrowheads="1"/>
          </p:cNvSpPr>
          <p:nvPr/>
        </p:nvSpPr>
        <p:spPr bwMode="auto">
          <a:xfrm>
            <a:off x="76200" y="4191000"/>
            <a:ext cx="5410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Simulaciones</a:t>
            </a:r>
            <a:r>
              <a:rPr lang="en-US" sz="2400" dirty="0">
                <a:solidFill>
                  <a:srgbClr val="000000"/>
                </a:solidFill>
              </a:rPr>
              <a:t> en </a:t>
            </a:r>
            <a:r>
              <a:rPr lang="en-US" sz="2400" dirty="0" err="1">
                <a:solidFill>
                  <a:srgbClr val="000000"/>
                </a:solidFill>
              </a:rPr>
              <a:t>supercomputadoras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usan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leyes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de la </a:t>
            </a:r>
            <a:r>
              <a:rPr lang="en-US" sz="2400" dirty="0" err="1" smtClean="0">
                <a:solidFill>
                  <a:srgbClr val="FF0000"/>
                </a:solidFill>
              </a:rPr>
              <a:t>física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para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calcular</a:t>
            </a:r>
            <a:r>
              <a:rPr lang="en-US" sz="2400" dirty="0">
                <a:solidFill>
                  <a:srgbClr val="000000"/>
                </a:solidFill>
              </a:rPr>
              <a:t> come </a:t>
            </a:r>
            <a:r>
              <a:rPr lang="en-US" sz="2400" dirty="0" err="1">
                <a:solidFill>
                  <a:srgbClr val="000000"/>
                </a:solidFill>
              </a:rPr>
              <a:t>pequeñas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</a:rPr>
              <a:t>fluctuaciones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primordiales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dan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lugar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las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</a:rPr>
              <a:t>galaxias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42029" name="AutoShape 28"/>
          <p:cNvSpPr>
            <a:spLocks noChangeArrowheads="1"/>
          </p:cNvSpPr>
          <p:nvPr/>
        </p:nvSpPr>
        <p:spPr bwMode="auto">
          <a:xfrm>
            <a:off x="7848600" y="2057400"/>
            <a:ext cx="914400" cy="2667000"/>
          </a:xfrm>
          <a:prstGeom prst="curvedLeftArrow">
            <a:avLst>
              <a:gd name="adj1" fmla="val 14057"/>
              <a:gd name="adj2" fmla="val 121001"/>
              <a:gd name="adj3" fmla="val 2856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9119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Aq-A-2-evolv.avi" descr="/Users/csf/Movies/volker/billennium/Aq-A-2-evolv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0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0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75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075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millennium_flythru_fast.avi" descr="/Users/csf/Movies/volker/millennium/millennium_flythru_fast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5088"/>
            <a:ext cx="8999538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28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28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80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280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_componen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1211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8050" y="6456362"/>
            <a:ext cx="17904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1800" dirty="0" err="1">
                <a:solidFill>
                  <a:srgbClr val="FFFFFF"/>
                </a:solidFill>
                <a:latin typeface="Calibri"/>
              </a:rPr>
              <a:t>Trayford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 et al ‘</a:t>
            </a: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15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6603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 descr="the_persistence_of_me#B37E5.jpg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28688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3" name="Text Box 10"/>
          <p:cNvSpPr txBox="1">
            <a:spLocks noChangeArrowheads="1"/>
          </p:cNvSpPr>
          <p:nvPr/>
        </p:nvSpPr>
        <p:spPr bwMode="auto">
          <a:xfrm>
            <a:off x="784225" y="5870575"/>
            <a:ext cx="914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endParaRPr lang="en-GB" sz="4600">
              <a:solidFill>
                <a:srgbClr val="000000"/>
              </a:solidFill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01625" y="1012825"/>
            <a:ext cx="7013575" cy="2187575"/>
            <a:chOff x="301625" y="1012825"/>
            <a:chExt cx="7013575" cy="2187575"/>
          </a:xfrm>
        </p:grpSpPr>
        <p:pic>
          <p:nvPicPr>
            <p:cNvPr id="792578" name="Picture 2" descr="Slide46"/>
            <p:cNvPicPr>
              <a:picLocks noChangeAspect="1" noChangeArrowheads="1"/>
            </p:cNvPicPr>
            <p:nvPr/>
          </p:nvPicPr>
          <p:blipFill>
            <a:blip r:embed="rId4"/>
            <a:srcRect b="47676"/>
            <a:stretch>
              <a:fillRect/>
            </a:stretch>
          </p:blipFill>
          <p:spPr bwMode="auto">
            <a:xfrm>
              <a:off x="301625" y="1449388"/>
              <a:ext cx="2887663" cy="1751012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353304" name="Text Box 9"/>
            <p:cNvSpPr txBox="1">
              <a:spLocks noChangeArrowheads="1"/>
            </p:cNvSpPr>
            <p:nvPr/>
          </p:nvSpPr>
          <p:spPr bwMode="auto">
            <a:xfrm>
              <a:off x="3124200" y="1447800"/>
              <a:ext cx="4191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GB" sz="2000" b="1" dirty="0">
                  <a:solidFill>
                    <a:srgbClr val="FF0000"/>
                  </a:solidFill>
                </a:rPr>
                <a:t> </a:t>
              </a:r>
              <a:r>
                <a:rPr lang="en-GB" sz="2000" dirty="0" err="1">
                  <a:solidFill>
                    <a:srgbClr val="FF0000"/>
                  </a:solidFill>
                </a:rPr>
                <a:t>Pequeñas</a:t>
              </a:r>
              <a:r>
                <a:rPr lang="en-GB" sz="2000" dirty="0">
                  <a:solidFill>
                    <a:srgbClr val="FF0000"/>
                  </a:solidFill>
                </a:rPr>
                <a:t> </a:t>
              </a:r>
              <a:r>
                <a:rPr lang="en-GB" sz="2000" dirty="0" err="1">
                  <a:solidFill>
                    <a:srgbClr val="FF0000"/>
                  </a:solidFill>
                </a:rPr>
                <a:t>fluctuaciones</a:t>
              </a:r>
              <a:r>
                <a:rPr lang="en-GB" sz="2000" dirty="0">
                  <a:solidFill>
                    <a:srgbClr val="FF0000"/>
                  </a:solidFill>
                </a:rPr>
                <a:t> </a:t>
              </a:r>
              <a:r>
                <a:rPr lang="en-GB" sz="2000" dirty="0" err="1" smtClean="0">
                  <a:solidFill>
                    <a:srgbClr val="FF0000"/>
                  </a:solidFill>
                </a:rPr>
                <a:t>cuánticas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53305" name="Text Box 11"/>
            <p:cNvSpPr txBox="1">
              <a:spLocks noChangeArrowheads="1"/>
            </p:cNvSpPr>
            <p:nvPr/>
          </p:nvSpPr>
          <p:spPr bwMode="auto">
            <a:xfrm>
              <a:off x="560388" y="1012825"/>
              <a:ext cx="2454275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000" dirty="0" err="1" smtClean="0">
                  <a:solidFill>
                    <a:srgbClr val="3333CC"/>
                  </a:solidFill>
                </a:rPr>
                <a:t>Inflación</a:t>
              </a:r>
              <a:r>
                <a:rPr lang="en-GB" sz="2000" dirty="0" smtClean="0">
                  <a:solidFill>
                    <a:srgbClr val="3333CC"/>
                  </a:solidFill>
                </a:rPr>
                <a:t> </a:t>
              </a:r>
              <a:r>
                <a:rPr lang="en-GB" sz="2000" dirty="0">
                  <a:solidFill>
                    <a:srgbClr val="3333CC"/>
                  </a:solidFill>
                </a:rPr>
                <a:t>(t~10</a:t>
              </a:r>
              <a:r>
                <a:rPr lang="en-GB" sz="2000" b="1" baseline="30000" dirty="0">
                  <a:solidFill>
                    <a:srgbClr val="3333CC"/>
                  </a:solidFill>
                </a:rPr>
                <a:t>-35 </a:t>
              </a:r>
              <a:r>
                <a:rPr lang="en-GB" sz="2000" dirty="0">
                  <a:solidFill>
                    <a:srgbClr val="3333CC"/>
                  </a:solidFill>
                </a:rPr>
                <a:t>s)</a:t>
              </a:r>
              <a:endParaRPr lang="en-GB" sz="2000" baseline="30000" dirty="0">
                <a:solidFill>
                  <a:srgbClr val="3333CC"/>
                </a:solidFill>
              </a:endParaRP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76238" y="2406650"/>
            <a:ext cx="5992812" cy="3044950"/>
            <a:chOff x="376238" y="2406650"/>
            <a:chExt cx="5992812" cy="3045535"/>
          </a:xfrm>
        </p:grpSpPr>
        <p:pic>
          <p:nvPicPr>
            <p:cNvPr id="353294" name="Picture 5" descr="020598_ilc_409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50" y="2874963"/>
              <a:ext cx="28194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3295" name="Text Box 12"/>
            <p:cNvSpPr txBox="1">
              <a:spLocks noChangeArrowheads="1"/>
            </p:cNvSpPr>
            <p:nvPr/>
          </p:nvSpPr>
          <p:spPr bwMode="auto">
            <a:xfrm>
              <a:off x="3800475" y="2406650"/>
              <a:ext cx="2376488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000">
                  <a:solidFill>
                    <a:srgbClr val="3333CC"/>
                  </a:solidFill>
                </a:rPr>
                <a:t>CMB (t~3x10</a:t>
              </a:r>
              <a:r>
                <a:rPr lang="en-GB" sz="2000" b="1" baseline="30000">
                  <a:solidFill>
                    <a:srgbClr val="3333CC"/>
                  </a:solidFill>
                </a:rPr>
                <a:t>5</a:t>
              </a:r>
              <a:r>
                <a:rPr lang="en-GB" sz="2000" b="1">
                  <a:solidFill>
                    <a:srgbClr val="3333CC"/>
                  </a:solidFill>
                </a:rPr>
                <a:t> </a:t>
              </a:r>
              <a:r>
                <a:rPr lang="en-GB" sz="2000">
                  <a:solidFill>
                    <a:srgbClr val="3333CC"/>
                  </a:solidFill>
                </a:rPr>
                <a:t>yrs)</a:t>
              </a:r>
              <a:endParaRPr lang="en-GB" sz="2000" b="1">
                <a:solidFill>
                  <a:srgbClr val="3333CC"/>
                </a:solidFill>
              </a:endParaRPr>
            </a:p>
          </p:txBody>
        </p:sp>
        <p:sp>
          <p:nvSpPr>
            <p:cNvPr id="353296" name="Text Box 13"/>
            <p:cNvSpPr txBox="1">
              <a:spLocks noChangeArrowheads="1"/>
            </p:cNvSpPr>
            <p:nvPr/>
          </p:nvSpPr>
          <p:spPr bwMode="auto">
            <a:xfrm>
              <a:off x="725488" y="3479800"/>
              <a:ext cx="2455862" cy="461754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400">
                  <a:solidFill>
                    <a:srgbClr val="000000"/>
                  </a:solidFill>
                </a:rPr>
                <a:t>Materia obscura  </a:t>
              </a:r>
            </a:p>
          </p:txBody>
        </p:sp>
        <p:sp>
          <p:nvSpPr>
            <p:cNvPr id="353297" name="Line 15"/>
            <p:cNvSpPr>
              <a:spLocks noChangeShapeType="1"/>
            </p:cNvSpPr>
            <p:nvPr/>
          </p:nvSpPr>
          <p:spPr bwMode="auto">
            <a:xfrm flipH="1">
              <a:off x="400050" y="3206750"/>
              <a:ext cx="0" cy="50323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3298" name="Line 16"/>
            <p:cNvSpPr>
              <a:spLocks noChangeShapeType="1"/>
            </p:cNvSpPr>
            <p:nvPr/>
          </p:nvSpPr>
          <p:spPr bwMode="auto">
            <a:xfrm>
              <a:off x="376238" y="3705225"/>
              <a:ext cx="33813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3299" name="Line 17"/>
            <p:cNvSpPr>
              <a:spLocks noChangeShapeType="1"/>
            </p:cNvSpPr>
            <p:nvPr/>
          </p:nvSpPr>
          <p:spPr bwMode="auto">
            <a:xfrm>
              <a:off x="3119438" y="3679825"/>
              <a:ext cx="40005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3300" name="Line 18"/>
            <p:cNvSpPr>
              <a:spLocks noChangeShapeType="1"/>
            </p:cNvSpPr>
            <p:nvPr/>
          </p:nvSpPr>
          <p:spPr bwMode="auto">
            <a:xfrm flipH="1">
              <a:off x="1890713" y="3959225"/>
              <a:ext cx="0" cy="86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3301" name="Line 19"/>
            <p:cNvSpPr>
              <a:spLocks noChangeShapeType="1"/>
            </p:cNvSpPr>
            <p:nvPr/>
          </p:nvSpPr>
          <p:spPr bwMode="auto">
            <a:xfrm>
              <a:off x="1890713" y="4784725"/>
              <a:ext cx="3057525" cy="127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3302" name="Text Box 20"/>
            <p:cNvSpPr txBox="1">
              <a:spLocks noChangeArrowheads="1"/>
            </p:cNvSpPr>
            <p:nvPr/>
          </p:nvSpPr>
          <p:spPr bwMode="auto">
            <a:xfrm>
              <a:off x="1066800" y="4800600"/>
              <a:ext cx="3867150" cy="651585"/>
            </a:xfrm>
            <a:prstGeom prst="rect">
              <a:avLst/>
            </a:prstGeom>
            <a:solidFill>
              <a:srgbClr val="F243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GB" sz="2000" dirty="0" err="1" smtClean="0">
                  <a:solidFill>
                    <a:srgbClr val="000000"/>
                  </a:solidFill>
                </a:rPr>
                <a:t>Fluctuaciones</a:t>
              </a:r>
              <a:r>
                <a:rPr lang="en-GB" sz="2000" dirty="0" smtClean="0">
                  <a:solidFill>
                    <a:srgbClr val="000000"/>
                  </a:solidFill>
                </a:rPr>
                <a:t> </a:t>
              </a:r>
              <a:r>
                <a:rPr lang="en-GB" sz="2000" dirty="0" err="1" smtClean="0">
                  <a:solidFill>
                    <a:srgbClr val="000000"/>
                  </a:solidFill>
                </a:rPr>
                <a:t>observadas</a:t>
              </a:r>
              <a:r>
                <a:rPr lang="en-GB" sz="2000" dirty="0" smtClean="0">
                  <a:solidFill>
                    <a:srgbClr val="000000"/>
                  </a:solidFill>
                </a:rPr>
                <a:t> en la temp.  de  la </a:t>
              </a:r>
              <a:r>
                <a:rPr lang="en-GB" sz="2000" dirty="0" err="1" smtClean="0">
                  <a:solidFill>
                    <a:srgbClr val="000000"/>
                  </a:solidFill>
                </a:rPr>
                <a:t>radiación</a:t>
              </a:r>
              <a:r>
                <a:rPr lang="en-GB" sz="2000" dirty="0" smtClean="0">
                  <a:solidFill>
                    <a:srgbClr val="000000"/>
                  </a:solidFill>
                </a:rPr>
                <a:t> </a:t>
              </a:r>
              <a:r>
                <a:rPr lang="en-GB" sz="2000" dirty="0" err="1" smtClean="0">
                  <a:solidFill>
                    <a:srgbClr val="000000"/>
                  </a:solidFill>
                </a:rPr>
                <a:t>cósmica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727575" y="2714625"/>
            <a:ext cx="4327525" cy="3854450"/>
            <a:chOff x="4727575" y="2714625"/>
            <a:chExt cx="4327525" cy="3854450"/>
          </a:xfrm>
        </p:grpSpPr>
        <p:pic>
          <p:nvPicPr>
            <p:cNvPr id="353289" name="Picture 4" descr="slic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3465513"/>
              <a:ext cx="2647950" cy="310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3290" name="Line 6"/>
            <p:cNvSpPr>
              <a:spLocks noChangeShapeType="1"/>
            </p:cNvSpPr>
            <p:nvPr/>
          </p:nvSpPr>
          <p:spPr bwMode="auto">
            <a:xfrm>
              <a:off x="4937125" y="4284663"/>
              <a:ext cx="0" cy="90328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3291" name="Line 7"/>
            <p:cNvSpPr>
              <a:spLocks noChangeShapeType="1"/>
            </p:cNvSpPr>
            <p:nvPr/>
          </p:nvSpPr>
          <p:spPr bwMode="auto">
            <a:xfrm>
              <a:off x="4910138" y="5164138"/>
              <a:ext cx="1316037" cy="12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3292" name="Text Box 14"/>
            <p:cNvSpPr txBox="1">
              <a:spLocks noChangeArrowheads="1"/>
            </p:cNvSpPr>
            <p:nvPr/>
          </p:nvSpPr>
          <p:spPr bwMode="auto">
            <a:xfrm>
              <a:off x="6888163" y="2714625"/>
              <a:ext cx="2166937" cy="7016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000">
                  <a:solidFill>
                    <a:srgbClr val="3333CC"/>
                  </a:solidFill>
                </a:rPr>
                <a:t>Galaxias (t~13x10</a:t>
              </a:r>
              <a:r>
                <a:rPr lang="en-GB" sz="2000" b="1" baseline="30000">
                  <a:solidFill>
                    <a:srgbClr val="3333CC"/>
                  </a:solidFill>
                </a:rPr>
                <a:t>9</a:t>
              </a:r>
              <a:r>
                <a:rPr lang="en-GB" sz="2000">
                  <a:solidFill>
                    <a:srgbClr val="3333CC"/>
                  </a:solidFill>
                </a:rPr>
                <a:t>yrs)</a:t>
              </a:r>
            </a:p>
          </p:txBody>
        </p:sp>
        <p:sp>
          <p:nvSpPr>
            <p:cNvPr id="353293" name="Text Box 21"/>
            <p:cNvSpPr txBox="1">
              <a:spLocks noChangeArrowheads="1"/>
            </p:cNvSpPr>
            <p:nvPr/>
          </p:nvSpPr>
          <p:spPr bwMode="auto">
            <a:xfrm>
              <a:off x="4727575" y="5156200"/>
              <a:ext cx="17667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rgbClr val="000000"/>
                  </a:solidFill>
                </a:rPr>
                <a:t>Galaxies form</a:t>
              </a:r>
            </a:p>
          </p:txBody>
        </p:sp>
      </p:grpSp>
      <p:sp>
        <p:nvSpPr>
          <p:cNvPr id="792598" name="Rectangle 22"/>
          <p:cNvSpPr>
            <a:spLocks noChangeArrowheads="1"/>
          </p:cNvSpPr>
          <p:nvPr/>
        </p:nvSpPr>
        <p:spPr bwMode="auto">
          <a:xfrm>
            <a:off x="0" y="5949280"/>
            <a:ext cx="5652120" cy="707886"/>
          </a:xfrm>
          <a:prstGeom prst="rect">
            <a:avLst/>
          </a:prstGeom>
          <a:solidFill>
            <a:srgbClr val="FFCA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SzPct val="150000"/>
            </a:pP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Mediciones</a:t>
            </a:r>
            <a:r>
              <a:rPr lang="en-GB" sz="2000" dirty="0" smtClean="0">
                <a:solidFill>
                  <a:srgbClr val="000000"/>
                </a:solidFill>
              </a:rPr>
              <a:t> de la temp. del CMB y de la </a:t>
            </a:r>
            <a:r>
              <a:rPr lang="en-GB" sz="2000" dirty="0" err="1" smtClean="0">
                <a:solidFill>
                  <a:srgbClr val="000000"/>
                </a:solidFill>
              </a:rPr>
              <a:t>distribución</a:t>
            </a:r>
            <a:r>
              <a:rPr lang="en-GB" sz="2000" dirty="0" smtClean="0">
                <a:solidFill>
                  <a:srgbClr val="000000"/>
                </a:solidFill>
              </a:rPr>
              <a:t> de galaxias </a:t>
            </a:r>
            <a:r>
              <a:rPr lang="en-GB" sz="2000" dirty="0" err="1" smtClean="0">
                <a:solidFill>
                  <a:srgbClr val="FF0000"/>
                </a:solidFill>
              </a:rPr>
              <a:t>confirman</a:t>
            </a:r>
            <a:r>
              <a:rPr lang="en-GB" sz="2000" dirty="0" smtClean="0">
                <a:solidFill>
                  <a:srgbClr val="FF0000"/>
                </a:solidFill>
              </a:rPr>
              <a:t> el </a:t>
            </a:r>
            <a:r>
              <a:rPr lang="en-GB" sz="2000" dirty="0" err="1" smtClean="0">
                <a:solidFill>
                  <a:srgbClr val="FF0000"/>
                </a:solidFill>
              </a:rPr>
              <a:t>paradigma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53288" name="Text Box 2"/>
          <p:cNvSpPr txBox="1">
            <a:spLocks noChangeArrowheads="1"/>
          </p:cNvSpPr>
          <p:nvPr/>
        </p:nvSpPr>
        <p:spPr bwMode="auto">
          <a:xfrm>
            <a:off x="2514600" y="39688"/>
            <a:ext cx="6607175" cy="64611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 dirty="0">
                <a:solidFill>
                  <a:srgbClr val="FF0000"/>
                </a:solidFill>
              </a:rPr>
              <a:t>El </a:t>
            </a:r>
            <a:r>
              <a:rPr lang="en-GB" sz="3200" dirty="0" err="1">
                <a:solidFill>
                  <a:srgbClr val="FF0000"/>
                </a:solidFill>
              </a:rPr>
              <a:t>origen</a:t>
            </a:r>
            <a:r>
              <a:rPr lang="en-GB" sz="3200" dirty="0">
                <a:solidFill>
                  <a:srgbClr val="FF0000"/>
                </a:solidFill>
              </a:rPr>
              <a:t> de la </a:t>
            </a:r>
            <a:r>
              <a:rPr lang="en-GB" sz="3200" dirty="0" err="1">
                <a:solidFill>
                  <a:srgbClr val="FF0000"/>
                </a:solidFill>
              </a:rPr>
              <a:t>estructura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cósmica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0883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598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extBox 3"/>
          <p:cNvSpPr txBox="1">
            <a:spLocks noChangeArrowheads="1"/>
          </p:cNvSpPr>
          <p:nvPr/>
        </p:nvSpPr>
        <p:spPr bwMode="auto">
          <a:xfrm>
            <a:off x="1905000" y="2057400"/>
            <a:ext cx="5316538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Es el final de la historia ?</a:t>
            </a:r>
          </a:p>
        </p:txBody>
      </p:sp>
    </p:spTree>
    <p:extLst>
      <p:ext uri="{BB962C8B-B14F-4D97-AF65-F5344CB8AC3E}">
        <p14:creationId xmlns:p14="http://schemas.microsoft.com/office/powerpoint/2010/main" val="168638225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868144" y="5733256"/>
            <a:ext cx="3203848" cy="115212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7" name="Picture 6" descr="dur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40768"/>
            <a:ext cx="4754541" cy="38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981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3" descr="hieronymus-bosch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1" name="TextBox 4"/>
          <p:cNvSpPr txBox="1">
            <a:spLocks noChangeArrowheads="1"/>
          </p:cNvSpPr>
          <p:nvPr/>
        </p:nvSpPr>
        <p:spPr bwMode="auto">
          <a:xfrm>
            <a:off x="3200400" y="3194050"/>
            <a:ext cx="3124200" cy="1073150"/>
          </a:xfrm>
          <a:prstGeom prst="rect">
            <a:avLst/>
          </a:prstGeom>
          <a:solidFill>
            <a:srgbClr val="FF8E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Que es la materia obscura? </a:t>
            </a:r>
          </a:p>
        </p:txBody>
      </p:sp>
      <p:sp>
        <p:nvSpPr>
          <p:cNvPr id="361476" name="Text Box 2"/>
          <p:cNvSpPr txBox="1">
            <a:spLocks noChangeArrowheads="1"/>
          </p:cNvSpPr>
          <p:nvPr/>
        </p:nvSpPr>
        <p:spPr bwMode="auto">
          <a:xfrm>
            <a:off x="2590800" y="396875"/>
            <a:ext cx="4114800" cy="64611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</a:rPr>
              <a:t>Preguntas abiertas </a:t>
            </a:r>
          </a:p>
        </p:txBody>
      </p:sp>
      <p:sp>
        <p:nvSpPr>
          <p:cNvPr id="299013" name="TextBox 4"/>
          <p:cNvSpPr txBox="1">
            <a:spLocks noChangeArrowheads="1"/>
          </p:cNvSpPr>
          <p:nvPr/>
        </p:nvSpPr>
        <p:spPr bwMode="auto">
          <a:xfrm>
            <a:off x="6019800" y="1219200"/>
            <a:ext cx="3124200" cy="1073150"/>
          </a:xfrm>
          <a:prstGeom prst="rect">
            <a:avLst/>
          </a:prstGeom>
          <a:solidFill>
            <a:srgbClr val="FF8E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la </a:t>
            </a:r>
            <a:r>
              <a:rPr lang="en-US" dirty="0" err="1" smtClean="0"/>
              <a:t>energía</a:t>
            </a:r>
            <a:r>
              <a:rPr lang="en-US" dirty="0" smtClean="0"/>
              <a:t> </a:t>
            </a:r>
            <a:r>
              <a:rPr lang="en-US" dirty="0" err="1"/>
              <a:t>obscura</a:t>
            </a:r>
            <a:r>
              <a:rPr lang="en-US" dirty="0"/>
              <a:t>?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-152400" y="1828800"/>
            <a:ext cx="2819400" cy="1073150"/>
          </a:xfrm>
          <a:prstGeom prst="rect">
            <a:avLst/>
          </a:prstGeom>
          <a:solidFill>
            <a:srgbClr val="FF8E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Come </a:t>
            </a:r>
            <a:r>
              <a:rPr lang="en-US" smtClean="0"/>
              <a:t>empezó </a:t>
            </a:r>
            <a:r>
              <a:rPr lang="en-US"/>
              <a:t>el </a:t>
            </a:r>
            <a:r>
              <a:rPr lang="en-US" dirty="0" err="1"/>
              <a:t>universo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649914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9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animBg="1"/>
      <p:bldP spid="299013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IMG_1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503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3475" name="Text Box 3"/>
          <p:cNvSpPr txBox="1">
            <a:spLocks noChangeArrowheads="1"/>
          </p:cNvSpPr>
          <p:nvPr/>
        </p:nvSpPr>
        <p:spPr bwMode="auto">
          <a:xfrm>
            <a:off x="152400" y="0"/>
            <a:ext cx="88820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>
                <a:solidFill>
                  <a:srgbClr val="0000FF"/>
                </a:solidFill>
              </a:rPr>
              <a:t>Ha habido enorme progreso en la cosmologia en los ultimos 30 años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43608" y="1412776"/>
            <a:ext cx="7263446" cy="5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>
                <a:solidFill>
                  <a:srgbClr val="800000"/>
                </a:solidFill>
              </a:rPr>
              <a:t>… </a:t>
            </a:r>
            <a:r>
              <a:rPr lang="en-GB" sz="3200" dirty="0" err="1">
                <a:solidFill>
                  <a:srgbClr val="800000"/>
                </a:solidFill>
              </a:rPr>
              <a:t>pero</a:t>
            </a:r>
            <a:r>
              <a:rPr lang="en-GB" sz="3200" dirty="0">
                <a:solidFill>
                  <a:srgbClr val="800000"/>
                </a:solidFill>
              </a:rPr>
              <a:t> lo </a:t>
            </a:r>
            <a:r>
              <a:rPr lang="en-GB" sz="3200" dirty="0" err="1">
                <a:solidFill>
                  <a:srgbClr val="800000"/>
                </a:solidFill>
              </a:rPr>
              <a:t>mejor</a:t>
            </a:r>
            <a:r>
              <a:rPr lang="en-GB" sz="3200" dirty="0">
                <a:solidFill>
                  <a:srgbClr val="800000"/>
                </a:solidFill>
              </a:rPr>
              <a:t> </a:t>
            </a:r>
            <a:r>
              <a:rPr lang="en-GB" sz="3200" dirty="0" err="1">
                <a:solidFill>
                  <a:srgbClr val="800000"/>
                </a:solidFill>
              </a:rPr>
              <a:t>esta</a:t>
            </a:r>
            <a:r>
              <a:rPr lang="en-GB" sz="3200" dirty="0">
                <a:solidFill>
                  <a:srgbClr val="800000"/>
                </a:solidFill>
              </a:rPr>
              <a:t> </a:t>
            </a:r>
            <a:r>
              <a:rPr lang="en-GB" sz="3200" dirty="0" err="1" smtClean="0">
                <a:solidFill>
                  <a:srgbClr val="800000"/>
                </a:solidFill>
              </a:rPr>
              <a:t>todavía</a:t>
            </a:r>
            <a:r>
              <a:rPr lang="en-GB" sz="3200" dirty="0" smtClean="0">
                <a:solidFill>
                  <a:srgbClr val="800000"/>
                </a:solidFill>
              </a:rPr>
              <a:t> </a:t>
            </a:r>
            <a:r>
              <a:rPr lang="en-GB" sz="3200" dirty="0" err="1" smtClean="0">
                <a:solidFill>
                  <a:srgbClr val="800000"/>
                </a:solidFill>
              </a:rPr>
              <a:t>por</a:t>
            </a:r>
            <a:r>
              <a:rPr lang="en-GB" sz="3200" dirty="0" smtClean="0">
                <a:solidFill>
                  <a:srgbClr val="800000"/>
                </a:solidFill>
              </a:rPr>
              <a:t> </a:t>
            </a:r>
            <a:r>
              <a:rPr lang="en-GB" sz="3200" dirty="0" err="1" smtClean="0">
                <a:solidFill>
                  <a:srgbClr val="800000"/>
                </a:solidFill>
              </a:rPr>
              <a:t>llegar</a:t>
            </a:r>
            <a:r>
              <a:rPr lang="en-GB" sz="3200" dirty="0" smtClean="0">
                <a:solidFill>
                  <a:srgbClr val="800000"/>
                </a:solidFill>
              </a:rPr>
              <a:t> </a:t>
            </a:r>
            <a:endParaRPr lang="en-GB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8988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9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3475" grpId="0" autoUpdateAnimBg="0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1" name="Picture 2" descr="cat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5570" name="Object 2"/>
          <p:cNvGraphicFramePr>
            <a:graphicFrameLocks noChangeAspect="1"/>
          </p:cNvGraphicFramePr>
          <p:nvPr/>
        </p:nvGraphicFramePr>
        <p:xfrm>
          <a:off x="46038" y="265113"/>
          <a:ext cx="1063625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orelDRAW" r:id="rId5" imgW="4038600" imgH="4219575" progId="CorelDRAW.Graphic.9">
                  <p:embed/>
                </p:oleObj>
              </mc:Choice>
              <mc:Fallback>
                <p:oleObj name="CorelDRAW" r:id="rId5" imgW="4038600" imgH="4219575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265113"/>
                        <a:ext cx="1063625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5572" name="Picture 5" descr="icc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313"/>
            <a:ext cx="2122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3" name="AutoShape 6"/>
          <p:cNvSpPr>
            <a:spLocks noChangeArrowheads="1"/>
          </p:cNvSpPr>
          <p:nvPr/>
        </p:nvSpPr>
        <p:spPr bwMode="auto">
          <a:xfrm>
            <a:off x="2483768" y="1454819"/>
            <a:ext cx="5760640" cy="695575"/>
          </a:xfrm>
          <a:prstGeom prst="roundRect">
            <a:avLst>
              <a:gd name="adj" fmla="val 60"/>
            </a:avLst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828675" eaLnBrk="1">
              <a:lnSpc>
                <a:spcPct val="93000"/>
              </a:lnSpc>
              <a:spcBef>
                <a:spcPts val="1800"/>
              </a:spcBef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en-GB" sz="4800" dirty="0" err="1" smtClean="0">
                <a:solidFill>
                  <a:srgbClr val="FF0000"/>
                </a:solidFill>
              </a:rPr>
              <a:t>Todo</a:t>
            </a:r>
            <a:r>
              <a:rPr lang="en-GB" sz="4800" dirty="0" smtClean="0">
                <a:solidFill>
                  <a:srgbClr val="FF0000"/>
                </a:solidFill>
              </a:rPr>
              <a:t> de la nada</a:t>
            </a:r>
            <a:endParaRPr lang="en-GB" sz="4800" dirty="0">
              <a:solidFill>
                <a:srgbClr val="FF0000"/>
              </a:solidFill>
            </a:endParaRPr>
          </a:p>
        </p:txBody>
      </p:sp>
      <p:sp>
        <p:nvSpPr>
          <p:cNvPr id="365575" name="Rectangle 4"/>
          <p:cNvSpPr>
            <a:spLocks noChangeArrowheads="1"/>
          </p:cNvSpPr>
          <p:nvPr/>
        </p:nvSpPr>
        <p:spPr bwMode="auto">
          <a:xfrm>
            <a:off x="4852987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rgbClr val="006600"/>
              </a:buClr>
              <a:buSzPct val="200000"/>
            </a:pPr>
            <a:endParaRPr lang="en-GB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5576" name="Rectangle 7"/>
          <p:cNvSpPr>
            <a:spLocks noChangeArrowheads="1"/>
          </p:cNvSpPr>
          <p:nvPr/>
        </p:nvSpPr>
        <p:spPr bwMode="auto">
          <a:xfrm>
            <a:off x="2411412" y="2743200"/>
            <a:ext cx="6696074" cy="1876425"/>
          </a:xfrm>
          <a:prstGeom prst="rect">
            <a:avLst/>
          </a:prstGeom>
          <a:solidFill>
            <a:srgbClr val="FFCC00">
              <a:alpha val="50195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Si el </a:t>
            </a:r>
            <a:r>
              <a:rPr lang="en-US" sz="2400" dirty="0" err="1">
                <a:solidFill>
                  <a:srgbClr val="0000FF"/>
                </a:solidFill>
              </a:rPr>
              <a:t>Señor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todo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poderoso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me </a:t>
            </a:r>
            <a:r>
              <a:rPr lang="en-US" sz="2400" dirty="0" err="1">
                <a:solidFill>
                  <a:srgbClr val="0000FF"/>
                </a:solidFill>
              </a:rPr>
              <a:t>hubiera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consultado</a:t>
            </a:r>
            <a:r>
              <a:rPr lang="en-US" sz="2400" dirty="0">
                <a:solidFill>
                  <a:srgbClr val="0000FF"/>
                </a:solidFill>
              </a:rPr>
              <a:t> antes de </a:t>
            </a:r>
            <a:r>
              <a:rPr lang="en-US" sz="2400" dirty="0" err="1">
                <a:solidFill>
                  <a:srgbClr val="0000FF"/>
                </a:solidFill>
              </a:rPr>
              <a:t>embarcarse</a:t>
            </a:r>
            <a:r>
              <a:rPr lang="en-US" sz="2400" dirty="0">
                <a:solidFill>
                  <a:srgbClr val="0000FF"/>
                </a:solidFill>
              </a:rPr>
              <a:t> en la </a:t>
            </a:r>
            <a:r>
              <a:rPr lang="en-US" sz="2400" dirty="0" err="1">
                <a:solidFill>
                  <a:srgbClr val="0000FF"/>
                </a:solidFill>
              </a:rPr>
              <a:t>creación</a:t>
            </a:r>
            <a:r>
              <a:rPr lang="en-US" sz="2400" dirty="0">
                <a:solidFill>
                  <a:srgbClr val="0000FF"/>
                </a:solidFill>
              </a:rPr>
              <a:t>, le </a:t>
            </a:r>
            <a:r>
              <a:rPr lang="en-US" sz="2400" dirty="0" err="1">
                <a:solidFill>
                  <a:srgbClr val="0000FF"/>
                </a:solidFill>
              </a:rPr>
              <a:t>habría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recomendado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algo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más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simple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Alfonso </a:t>
            </a:r>
            <a:r>
              <a:rPr lang="en-US" sz="2400" dirty="0">
                <a:solidFill>
                  <a:srgbClr val="FF0000"/>
                </a:solidFill>
              </a:rPr>
              <a:t>X, </a:t>
            </a:r>
            <a:r>
              <a:rPr lang="en-US" sz="2400" dirty="0" smtClean="0">
                <a:solidFill>
                  <a:srgbClr val="FF0000"/>
                </a:solidFill>
              </a:rPr>
              <a:t>el </a:t>
            </a:r>
            <a:r>
              <a:rPr lang="en-US" sz="2400" dirty="0" err="1" smtClean="0">
                <a:solidFill>
                  <a:srgbClr val="FF0000"/>
                </a:solidFill>
              </a:rPr>
              <a:t>sabio</a:t>
            </a:r>
            <a:endParaRPr lang="en-US" sz="2400" dirty="0">
              <a:solidFill>
                <a:srgbClr val="3333CC"/>
              </a:solidFill>
            </a:endParaRPr>
          </a:p>
        </p:txBody>
      </p:sp>
      <p:pic>
        <p:nvPicPr>
          <p:cNvPr id="36557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86000"/>
            <a:ext cx="228123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76322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65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power_spectrum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3072"/>
            <a:ext cx="9144000" cy="5449623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81200" y="238125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defRPr/>
            </a:pPr>
            <a:r>
              <a:rPr lang="en-GB" b="1" kern="0" dirty="0">
                <a:solidFill>
                  <a:srgbClr val="CC0000"/>
                </a:solidFill>
              </a:rPr>
              <a:t>Planck: </a:t>
            </a:r>
            <a:r>
              <a:rPr lang="en-GB" b="1" kern="0" dirty="0" err="1">
                <a:solidFill>
                  <a:srgbClr val="CC0000"/>
                </a:solidFill>
              </a:rPr>
              <a:t>anisotropias</a:t>
            </a:r>
            <a:r>
              <a:rPr lang="en-GB" b="1" kern="0" dirty="0">
                <a:solidFill>
                  <a:srgbClr val="CC0000"/>
                </a:solidFill>
              </a:rPr>
              <a:t> en la temp. del CMB</a:t>
            </a:r>
          </a:p>
        </p:txBody>
      </p:sp>
      <p:pic>
        <p:nvPicPr>
          <p:cNvPr id="6" name="Picture 12" descr="planck_CMB_node_full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14400"/>
            <a:ext cx="27130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652120" y="2708920"/>
            <a:ext cx="2819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kern="0" dirty="0">
                <a:solidFill>
                  <a:srgbClr val="000000"/>
                </a:solidFill>
              </a:rPr>
              <a:t>Los </a:t>
            </a:r>
            <a:r>
              <a:rPr lang="en-US" sz="2400" kern="0" dirty="0" err="1">
                <a:solidFill>
                  <a:srgbClr val="000000"/>
                </a:solidFill>
              </a:rPr>
              <a:t>datos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</a:rPr>
              <a:t>confirman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</a:rPr>
              <a:t>las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</a:rPr>
              <a:t>predicciones</a:t>
            </a:r>
            <a:r>
              <a:rPr lang="en-US" sz="2400" kern="0" dirty="0">
                <a:solidFill>
                  <a:srgbClr val="000000"/>
                </a:solidFill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</a:rPr>
              <a:t>teóricas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020543" y="1907540"/>
            <a:ext cx="3071737" cy="369332"/>
          </a:xfrm>
          <a:prstGeom prst="rect">
            <a:avLst/>
          </a:prstGeom>
          <a:solidFill>
            <a:srgbClr val="FF6600">
              <a:alpha val="18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1800" kern="0" dirty="0" err="1">
                <a:solidFill>
                  <a:srgbClr val="000000"/>
                </a:solidFill>
              </a:rPr>
              <a:t>Amplitud</a:t>
            </a:r>
            <a:r>
              <a:rPr lang="en-GB" sz="1800" kern="0" dirty="0">
                <a:solidFill>
                  <a:srgbClr val="000000"/>
                </a:solidFill>
              </a:rPr>
              <a:t> de la </a:t>
            </a:r>
            <a:r>
              <a:rPr lang="en-GB" sz="1800" kern="0" dirty="0" err="1">
                <a:solidFill>
                  <a:srgbClr val="000000"/>
                </a:solidFill>
              </a:rPr>
              <a:t>fluctuaciones</a:t>
            </a:r>
            <a:endParaRPr lang="en-GB" sz="1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5090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5868144" y="5733256"/>
            <a:ext cx="3203848" cy="115212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7" name="Picture 6" descr="dur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3400"/>
            <a:ext cx="3545027" cy="2845560"/>
          </a:xfrm>
          <a:prstGeom prst="rect">
            <a:avLst/>
          </a:prstGeom>
        </p:spPr>
      </p:pic>
      <p:pic>
        <p:nvPicPr>
          <p:cNvPr id="9" name="Picture 8" descr="picas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05" y="3573016"/>
            <a:ext cx="2705707" cy="3312368"/>
          </a:xfrm>
          <a:prstGeom prst="rect">
            <a:avLst/>
          </a:prstGeom>
        </p:spPr>
      </p:pic>
      <p:pic>
        <p:nvPicPr>
          <p:cNvPr id="10" name="Picture 9" descr="zurbar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3" y="1124744"/>
            <a:ext cx="2687435" cy="4013076"/>
          </a:xfrm>
          <a:prstGeom prst="rect">
            <a:avLst/>
          </a:prstGeom>
        </p:spPr>
      </p:pic>
      <p:pic>
        <p:nvPicPr>
          <p:cNvPr id="13" name="Picture 12" descr="planck_power_spectrum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6656" r="5328" b="6590"/>
          <a:stretch>
            <a:fillRect/>
          </a:stretch>
        </p:blipFill>
        <p:spPr bwMode="auto">
          <a:xfrm>
            <a:off x="2123728" y="4281733"/>
            <a:ext cx="4309715" cy="253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72200" y="188640"/>
            <a:ext cx="2808312" cy="71596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Creatividad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1196753"/>
            <a:ext cx="2880320" cy="178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Art and science are the highest expressions of human creativity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1664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118800" rIns="90000" bIns="118800" numCol="1" anchor="b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118800" rIns="90000" bIns="118800" numCol="1" anchor="b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4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5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8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145508</TotalTime>
  <Words>1340</Words>
  <Application>Microsoft Macintosh PowerPoint</Application>
  <PresentationFormat>On-screen Show (4:3)</PresentationFormat>
  <Paragraphs>253</Paragraphs>
  <Slides>72</Slides>
  <Notes>45</Notes>
  <HiddenSlides>7</HiddenSlides>
  <MMClips>7</MMClips>
  <ScaleCrop>false</ScaleCrop>
  <HeadingPairs>
    <vt:vector size="6" baseType="variant">
      <vt:variant>
        <vt:lpstr>Theme</vt:lpstr>
      </vt:variant>
      <vt:variant>
        <vt:i4>35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109" baseType="lpstr">
      <vt:lpstr>Default Design</vt:lpstr>
      <vt:lpstr>1_Default Design</vt:lpstr>
      <vt:lpstr>8_Default Design</vt:lpstr>
      <vt:lpstr>18_Default Design</vt:lpstr>
      <vt:lpstr>23_Default Design</vt:lpstr>
      <vt:lpstr>24_Default Design</vt:lpstr>
      <vt:lpstr>28_Default Design</vt:lpstr>
      <vt:lpstr>33_Default Design</vt:lpstr>
      <vt:lpstr>35_Default Design</vt:lpstr>
      <vt:lpstr>37_Default Design</vt:lpstr>
      <vt:lpstr>40_Default Design</vt:lpstr>
      <vt:lpstr>69_Default Design</vt:lpstr>
      <vt:lpstr>43_Default Design</vt:lpstr>
      <vt:lpstr>4_Black</vt:lpstr>
      <vt:lpstr>7_Default Design</vt:lpstr>
      <vt:lpstr>32_Default Design</vt:lpstr>
      <vt:lpstr>65_Default Design</vt:lpstr>
      <vt:lpstr>4_Default Design</vt:lpstr>
      <vt:lpstr>29_Default Design</vt:lpstr>
      <vt:lpstr>39_Default Design</vt:lpstr>
      <vt:lpstr>45_Default Design</vt:lpstr>
      <vt:lpstr>41_Default Design</vt:lpstr>
      <vt:lpstr>6_Default Design</vt:lpstr>
      <vt:lpstr>13_Default Design</vt:lpstr>
      <vt:lpstr>10_Default Design</vt:lpstr>
      <vt:lpstr>46_Default Design</vt:lpstr>
      <vt:lpstr>47_Default Design</vt:lpstr>
      <vt:lpstr>20_Default Design</vt:lpstr>
      <vt:lpstr>21_Default Design</vt:lpstr>
      <vt:lpstr>17_Default Design</vt:lpstr>
      <vt:lpstr>48_Default Design</vt:lpstr>
      <vt:lpstr>49_Default Design</vt:lpstr>
      <vt:lpstr>11_Default Design</vt:lpstr>
      <vt:lpstr>50_Default Design</vt:lpstr>
      <vt:lpstr>14_Default Design</vt:lpstr>
      <vt:lpstr>CorelDRAW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Carlos Frenk</Manager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popular_short</dc:title>
  <dc:subject>Popular talk</dc:subject>
  <dc:creator>Carlos Frenk</dc:creator>
  <cp:lastModifiedBy>Carlos Frenk</cp:lastModifiedBy>
  <cp:revision>696</cp:revision>
  <cp:lastPrinted>2000-05-30T08:52:53Z</cp:lastPrinted>
  <dcterms:created xsi:type="dcterms:W3CDTF">2012-07-04T20:43:59Z</dcterms:created>
  <dcterms:modified xsi:type="dcterms:W3CDTF">2015-06-24T07:23:20Z</dcterms:modified>
</cp:coreProperties>
</file>