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avi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4.xml" ContentType="application/vnd.openxmlformats-officedocument.theme+xml"/>
  <Override PartName="/ppt/slideLayouts/slideLayout17.xml" ContentType="application/vnd.openxmlformats-officedocument.presentationml.slideLayout+xml"/>
  <Override PartName="/ppt/theme/theme5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8.xml" ContentType="application/vnd.openxmlformats-officedocument.theme+xml"/>
  <Override PartName="/ppt/slideLayouts/slideLayout34.xml" ContentType="application/vnd.openxmlformats-officedocument.presentationml.slideLayout+xml"/>
  <Override PartName="/ppt/theme/theme9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0.xml" ContentType="application/vnd.openxmlformats-officedocument.theme+xml"/>
  <Override PartName="/ppt/slideLayouts/slideLayout37.xml" ContentType="application/vnd.openxmlformats-officedocument.presentationml.slideLayout+xml"/>
  <Override PartName="/ppt/theme/theme11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2.xml" ContentType="application/vnd.openxmlformats-officedocument.theme+xml"/>
  <Override PartName="/ppt/slideLayouts/slideLayout49.xml" ContentType="application/vnd.openxmlformats-officedocument.presentationml.slideLayout+xml"/>
  <Override PartName="/ppt/theme/theme13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14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embeddings/oleObject1.bin" ContentType="application/vnd.openxmlformats-officedocument.oleObject"/>
  <Override PartName="/ppt/notesSlides/notesSlide2.xml" ContentType="application/vnd.openxmlformats-officedocument.presentationml.notesSlide+xml"/>
  <Override PartName="/ppt/embeddings/oleObject2.bin" ContentType="application/vnd.openxmlformats-officedocument.oleObject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media/image25.jpg" ContentType="image/png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  <p:sldMasterId id="2147483733" r:id="rId2"/>
    <p:sldMasterId id="2147483962" r:id="rId3"/>
    <p:sldMasterId id="2147483981" r:id="rId4"/>
    <p:sldMasterId id="2147483985" r:id="rId5"/>
    <p:sldMasterId id="2147483987" r:id="rId6"/>
    <p:sldMasterId id="2147483991" r:id="rId7"/>
    <p:sldMasterId id="2147484013" r:id="rId8"/>
    <p:sldMasterId id="2147484025" r:id="rId9"/>
    <p:sldMasterId id="2147484027" r:id="rId10"/>
    <p:sldMasterId id="2147484030" r:id="rId11"/>
    <p:sldMasterId id="2147484032" r:id="rId12"/>
    <p:sldMasterId id="2147484046" r:id="rId13"/>
    <p:sldMasterId id="2147484048" r:id="rId14"/>
    <p:sldMasterId id="2147484060" r:id="rId15"/>
  </p:sldMasterIdLst>
  <p:notesMasterIdLst>
    <p:notesMasterId r:id="rId48"/>
  </p:notesMasterIdLst>
  <p:handoutMasterIdLst>
    <p:handoutMasterId r:id="rId49"/>
  </p:handoutMasterIdLst>
  <p:sldIdLst>
    <p:sldId id="1184" r:id="rId16"/>
    <p:sldId id="868" r:id="rId17"/>
    <p:sldId id="1159" r:id="rId18"/>
    <p:sldId id="1146" r:id="rId19"/>
    <p:sldId id="1149" r:id="rId20"/>
    <p:sldId id="1148" r:id="rId21"/>
    <p:sldId id="1137" r:id="rId22"/>
    <p:sldId id="1097" r:id="rId23"/>
    <p:sldId id="1103" r:id="rId24"/>
    <p:sldId id="1122" r:id="rId25"/>
    <p:sldId id="1107" r:id="rId26"/>
    <p:sldId id="1112" r:id="rId27"/>
    <p:sldId id="1123" r:id="rId28"/>
    <p:sldId id="1135" r:id="rId29"/>
    <p:sldId id="1160" r:id="rId30"/>
    <p:sldId id="1119" r:id="rId31"/>
    <p:sldId id="1126" r:id="rId32"/>
    <p:sldId id="1170" r:id="rId33"/>
    <p:sldId id="1162" r:id="rId34"/>
    <p:sldId id="1165" r:id="rId35"/>
    <p:sldId id="1166" r:id="rId36"/>
    <p:sldId id="1167" r:id="rId37"/>
    <p:sldId id="1171" r:id="rId38"/>
    <p:sldId id="1169" r:id="rId39"/>
    <p:sldId id="1173" r:id="rId40"/>
    <p:sldId id="1182" r:id="rId41"/>
    <p:sldId id="1181" r:id="rId42"/>
    <p:sldId id="1176" r:id="rId43"/>
    <p:sldId id="1183" r:id="rId44"/>
    <p:sldId id="1175" r:id="rId45"/>
    <p:sldId id="1180" r:id="rId46"/>
    <p:sldId id="1177" r:id="rId47"/>
  </p:sldIdLst>
  <p:sldSz cx="9144000" cy="6858000" type="screen4x3"/>
  <p:notesSz cx="6888163" cy="9623425"/>
  <p:defaultTextStyle>
    <a:defPPr>
      <a:defRPr lang="en-US"/>
    </a:defPPr>
    <a:lvl1pPr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lnSpc>
        <a:spcPct val="115000"/>
      </a:lnSpc>
      <a:spcBef>
        <a:spcPct val="25000"/>
      </a:spcBef>
      <a:spcAft>
        <a:spcPct val="0"/>
      </a:spcAft>
      <a:buClr>
        <a:srgbClr val="FF0000"/>
      </a:buClr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8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6A6A6"/>
    <a:srgbClr val="4F0000"/>
    <a:srgbClr val="5F0000"/>
    <a:srgbClr val="340000"/>
    <a:srgbClr val="450000"/>
    <a:srgbClr val="620000"/>
    <a:srgbClr val="920000"/>
    <a:srgbClr val="FFCF45"/>
    <a:srgbClr val="E4C822"/>
    <a:srgbClr val="E4BE1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856" y="-112"/>
      </p:cViewPr>
      <p:guideLst>
        <p:guide orient="horz" pos="2087"/>
        <p:guide pos="2"/>
      </p:guideLst>
    </p:cSldViewPr>
  </p:slideViewPr>
  <p:outlineViewPr>
    <p:cViewPr>
      <p:scale>
        <a:sx n="100" d="100"/>
        <a:sy n="100" d="100"/>
      </p:scale>
      <p:origin x="0" y="887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" Target="slides/slide1.xml"/><Relationship Id="rId17" Type="http://schemas.openxmlformats.org/officeDocument/2006/relationships/slide" Target="slides/slide2.xml"/><Relationship Id="rId18" Type="http://schemas.openxmlformats.org/officeDocument/2006/relationships/slide" Target="slides/slide3.xml"/><Relationship Id="rId19" Type="http://schemas.openxmlformats.org/officeDocument/2006/relationships/slide" Target="slides/slide4.xml"/><Relationship Id="rId50" Type="http://schemas.openxmlformats.org/officeDocument/2006/relationships/printerSettings" Target="printerSettings/printerSettings1.bin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25.xml"/><Relationship Id="rId41" Type="http://schemas.openxmlformats.org/officeDocument/2006/relationships/slide" Target="slides/slide26.xml"/><Relationship Id="rId42" Type="http://schemas.openxmlformats.org/officeDocument/2006/relationships/slide" Target="slides/slide27.xml"/><Relationship Id="rId43" Type="http://schemas.openxmlformats.org/officeDocument/2006/relationships/slide" Target="slides/slide28.xml"/><Relationship Id="rId44" Type="http://schemas.openxmlformats.org/officeDocument/2006/relationships/slide" Target="slides/slide29.xml"/><Relationship Id="rId45" Type="http://schemas.openxmlformats.org/officeDocument/2006/relationships/slide" Target="slides/slide30.xml"/><Relationship Id="rId46" Type="http://schemas.openxmlformats.org/officeDocument/2006/relationships/slide" Target="slides/slide31.xml"/><Relationship Id="rId47" Type="http://schemas.openxmlformats.org/officeDocument/2006/relationships/slide" Target="slides/slide32.xml"/><Relationship Id="rId48" Type="http://schemas.openxmlformats.org/officeDocument/2006/relationships/notesMaster" Target="notesMasters/notesMaster1.xml"/><Relationship Id="rId4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" Target="slides/slide15.xml"/><Relationship Id="rId31" Type="http://schemas.openxmlformats.org/officeDocument/2006/relationships/slide" Target="slides/slide16.xml"/><Relationship Id="rId32" Type="http://schemas.openxmlformats.org/officeDocument/2006/relationships/slide" Target="slides/slide17.xml"/><Relationship Id="rId33" Type="http://schemas.openxmlformats.org/officeDocument/2006/relationships/slide" Target="slides/slide18.xml"/><Relationship Id="rId34" Type="http://schemas.openxmlformats.org/officeDocument/2006/relationships/slide" Target="slides/slide19.xml"/><Relationship Id="rId35" Type="http://schemas.openxmlformats.org/officeDocument/2006/relationships/slide" Target="slides/slide20.xml"/><Relationship Id="rId36" Type="http://schemas.openxmlformats.org/officeDocument/2006/relationships/slide" Target="slides/slide21.xml"/><Relationship Id="rId37" Type="http://schemas.openxmlformats.org/officeDocument/2006/relationships/slide" Target="slides/slide22.xml"/><Relationship Id="rId38" Type="http://schemas.openxmlformats.org/officeDocument/2006/relationships/slide" Target="slides/slide23.xml"/><Relationship Id="rId39" Type="http://schemas.openxmlformats.org/officeDocument/2006/relationships/slide" Target="slides/slide24.xml"/><Relationship Id="rId20" Type="http://schemas.openxmlformats.org/officeDocument/2006/relationships/slide" Target="slides/slide5.xml"/><Relationship Id="rId21" Type="http://schemas.openxmlformats.org/officeDocument/2006/relationships/slide" Target="slides/slide6.xml"/><Relationship Id="rId22" Type="http://schemas.openxmlformats.org/officeDocument/2006/relationships/slide" Target="slides/slide7.xml"/><Relationship Id="rId23" Type="http://schemas.openxmlformats.org/officeDocument/2006/relationships/slide" Target="slides/slide8.xml"/><Relationship Id="rId24" Type="http://schemas.openxmlformats.org/officeDocument/2006/relationships/slide" Target="slides/slide9.xml"/><Relationship Id="rId25" Type="http://schemas.openxmlformats.org/officeDocument/2006/relationships/slide" Target="slides/slide10.xml"/><Relationship Id="rId26" Type="http://schemas.openxmlformats.org/officeDocument/2006/relationships/slide" Target="slides/slide11.xml"/><Relationship Id="rId27" Type="http://schemas.openxmlformats.org/officeDocument/2006/relationships/slide" Target="slides/slide12.xml"/><Relationship Id="rId28" Type="http://schemas.openxmlformats.org/officeDocument/2006/relationships/slide" Target="slides/slide13.xml"/><Relationship Id="rId29" Type="http://schemas.openxmlformats.org/officeDocument/2006/relationships/slide" Target="slides/slide14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buClrTx/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933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buClrTx/>
              <a:defRPr sz="1200"/>
            </a:lvl1pPr>
          </a:lstStyle>
          <a:p>
            <a:pPr>
              <a:defRPr/>
            </a:pPr>
            <a:fld id="{D4849D01-346A-7F46-92D2-15C2086281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41828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6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685800"/>
            <a:ext cx="4876800" cy="36576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3926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72000"/>
            <a:ext cx="502920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3927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1">
                <a:solidFill>
                  <a:srgbClr val="FF0000"/>
                </a:solidFill>
                <a:ea typeface="+mn-ea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3927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1440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1">
                <a:solidFill>
                  <a:srgbClr val="FF0000"/>
                </a:solidFill>
              </a:defRPr>
            </a:lvl1pPr>
          </a:lstStyle>
          <a:p>
            <a:pPr>
              <a:defRPr/>
            </a:pPr>
            <a:fld id="{2675D762-2C54-0244-B65F-2C79E4D3084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978427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ＭＳ Ｐゴシック" pitchFamily="-65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-65" charset="0"/>
        <a:ea typeface="ＭＳ Ｐゴシック" pitchFamily="-65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63DA260-61BF-5544-8028-FEC3CD506F54}" type="slidenum">
              <a:rPr lang="en-GB" sz="1200">
                <a:solidFill>
                  <a:srgbClr val="000000"/>
                </a:solidFill>
              </a:rPr>
              <a:pPr/>
              <a:t>2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18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8C094FBB-C358-FA4B-B899-5332C476E6B1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7890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71574650-5C11-A144-9531-89F548702BBF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0208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20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988A1A80-C0F7-2745-A989-3404E140542C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04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6E17251-C565-2845-9545-7B461061F569}" type="slidenum">
              <a:rPr lang="en-GB" sz="1200">
                <a:solidFill>
                  <a:srgbClr val="000000"/>
                </a:solidFill>
              </a:rPr>
              <a:pPr/>
              <a:t>20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88419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1884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D8974E6-305B-DA48-A43C-7CC2F63404DD}" type="slidenum">
              <a:rPr lang="en-GB" sz="1200">
                <a:solidFill>
                  <a:srgbClr val="000000"/>
                </a:solidFill>
              </a:rPr>
              <a:pPr/>
              <a:t>21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904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904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006BC2B8-F0E4-134F-A614-DE84408C9828}" type="slidenum">
              <a:rPr lang="en-GB" sz="1200">
                <a:solidFill>
                  <a:srgbClr val="000000"/>
                </a:solidFill>
              </a:rPr>
              <a:pPr/>
              <a:t>22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20515" name="Rectangle 2"/>
          <p:cNvSpPr>
            <a:spLocks noGrp="1" noRot="1" noChangeAspect="1" noChangeArrowheads="1"/>
          </p:cNvSpPr>
          <p:nvPr>
            <p:ph type="sldImg"/>
          </p:nvPr>
        </p:nvSpPr>
        <p:spPr>
          <a:xfrm>
            <a:off x="1038225" y="731838"/>
            <a:ext cx="4781550" cy="3586162"/>
          </a:xfrm>
          <a:solidFill>
            <a:srgbClr val="FFFFFF"/>
          </a:solidFill>
          <a:ln/>
        </p:spPr>
      </p:sp>
      <p:sp>
        <p:nvSpPr>
          <p:cNvPr id="3205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537075"/>
            <a:ext cx="5029200" cy="4391025"/>
          </a:xfrm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988A1A80-C0F7-2745-A989-3404E140542C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23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0413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041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610B936-C036-794D-BF10-F49A4E012FC0}" type="slidenum">
              <a:rPr lang="en-GB" sz="1200">
                <a:solidFill>
                  <a:srgbClr val="000000"/>
                </a:solidFill>
              </a:rPr>
              <a:pPr/>
              <a:t>27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6077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AFD5AAD5-B959-3949-BBD4-3180F065B64A}" type="slidenum">
              <a:rPr lang="en-GB" sz="1200">
                <a:solidFill>
                  <a:srgbClr val="000000"/>
                </a:solidFill>
              </a:rPr>
              <a:pPr/>
              <a:t>31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340995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409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0B897529-B767-2244-939A-460A7530A7B5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32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3619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4D86AD03-6E21-1346-9FCC-CE663D468234}" type="slidenum">
              <a:rPr lang="en-GB" sz="1200">
                <a:solidFill>
                  <a:srgbClr val="000000"/>
                </a:solidFill>
              </a:rPr>
              <a:pPr/>
              <a:t>3</a:t>
            </a:fld>
            <a:endParaRPr lang="en-GB" sz="1200" dirty="0">
              <a:solidFill>
                <a:srgbClr val="000000"/>
              </a:solidFill>
            </a:endParaRPr>
          </a:p>
        </p:txBody>
      </p:sp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1730012-950E-AD45-A2A1-4CDAEF94FD35}" type="slidenum">
              <a:rPr lang="en-GB" sz="1200">
                <a:solidFill>
                  <a:srgbClr val="FF0000"/>
                </a:solidFill>
              </a:rPr>
              <a:pPr/>
              <a:t>6</a:t>
            </a:fld>
            <a:endParaRPr lang="en-GB" sz="1200">
              <a:solidFill>
                <a:srgbClr val="FF0000"/>
              </a:solidFill>
            </a:endParaRPr>
          </a:p>
        </p:txBody>
      </p:sp>
      <p:sp>
        <p:nvSpPr>
          <p:cNvPr id="78851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88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D9AF1188-4CE8-2C49-AB44-BB903A993286}" type="slidenum">
              <a:rPr lang="en-GB" sz="1200">
                <a:solidFill>
                  <a:srgbClr val="000000"/>
                </a:solidFill>
              </a:rPr>
              <a:pPr/>
              <a:t>8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8806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8806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FE71CCD3-2169-564C-BFCD-D412FAAA843E}" type="slidenum">
              <a:rPr lang="en-GB" sz="1200">
                <a:solidFill>
                  <a:srgbClr val="000000"/>
                </a:solidFill>
              </a:rPr>
              <a:pPr/>
              <a:t>9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9625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962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buClr>
                <a:srgbClr val="000000"/>
              </a:buClr>
            </a:pPr>
            <a:fld id="{1CC98D3B-0B12-5A41-B1E9-C77DA31F512E}" type="slidenum">
              <a:rPr lang="en-GB" sz="1200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10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529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6232B42D-D203-844F-804A-B8B8C65EC78F}" type="slidenum">
              <a:rPr lang="en-GB" sz="1200">
                <a:solidFill>
                  <a:srgbClr val="000000"/>
                </a:solidFill>
              </a:rPr>
              <a:pPr/>
              <a:t>11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7F3D2C7-8912-0F45-BD33-DA5D71C80792}" type="slidenum">
              <a:rPr lang="en-GB" sz="1200">
                <a:solidFill>
                  <a:srgbClr val="000000"/>
                </a:solidFill>
              </a:rPr>
              <a:pPr/>
              <a:t>15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2478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BA72B5B7-B9BB-2048-9C0D-3946C9B02CBA}" type="slidenum">
              <a:rPr lang="en-GB" sz="1200">
                <a:solidFill>
                  <a:srgbClr val="000000"/>
                </a:solidFill>
              </a:rPr>
              <a:pPr/>
              <a:t>16</a:t>
            </a:fld>
            <a:endParaRPr lang="en-GB" sz="1200">
              <a:solidFill>
                <a:srgbClr val="000000"/>
              </a:solidFill>
            </a:endParaRPr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363554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04783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4468502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320190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87879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15632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81017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33771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458968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482397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92352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584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7091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8713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60393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34978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047197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121847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10798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35586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7289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286555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521911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48544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347970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33141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98986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286124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07592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155590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368134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9294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752396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30380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2893342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2398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57165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98840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650615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915254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16623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4395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1476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9878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77010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3483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6681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834205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93392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1064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803320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504223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803265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625720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36613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203230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72199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84EE139-3CA0-CA4D-B227-F77FDE861972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B1AB2EF-3268-7C4F-BDAC-B4D1E934B94E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541885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C48AAF4-8B32-3C40-BAF9-75DB70309A95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36266D9D-D7BF-B847-8D08-E2B974A92044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458492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2765459-915F-2F4E-A4F5-6E097DB02BFA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DABC03F3-F85B-FC45-90F9-9E7DD86292CB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4598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69C5DB7-F7A6-9944-A20A-351EB27E945B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FDE90B3-2E7E-CA45-AE8B-F8FC4516FC3A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42127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4A7F6928-E95C-FD45-8210-A4C6A8D50A7D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A1FE89F-DBA6-1640-9E51-888FF097F4DD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1128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0F95BBC9-59FE-8E46-A191-9BE3D91D047D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77AFB35-0967-564F-8399-0428A66112C7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86013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3E9FD4-36C3-AB41-9E9E-80E6EF6FDF4C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6F10C7F-DF25-E741-9316-16F33227C4D6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09423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8A782689-06D4-0646-86F0-6C70A8ECD4D4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AC0541EB-8086-2D4F-A672-07D6E891D0E1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847256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GB" noProof="0" smtClean="0"/>
              <a:t>Drag picture to placeholder or click icon to add</a:t>
            </a:r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78729FA8-489E-624D-AD86-C64DE635E12C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1880EAFF-ADB0-BA49-BE36-97FA22603F29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295718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65010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28BE4A04-631A-D640-917B-7EE0A288201A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BDDC218E-6C60-D74B-986C-7F289C670FB3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249474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6D0C8098-B08E-014D-AA73-68D652069F41}" type="datetime1">
              <a:rPr lang="en-GB"/>
              <a:pPr>
                <a:buClr>
                  <a:prstClr val="white"/>
                </a:buClr>
                <a:defRPr/>
              </a:pPr>
              <a:t>13/11/15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50000"/>
              </a:spcBef>
              <a:spcAft>
                <a:spcPct val="0"/>
              </a:spcAft>
              <a:buClr>
                <a:schemeClr val="tx1"/>
              </a:buClr>
              <a:buSzPct val="125000"/>
              <a:buFontTx/>
              <a:buChar char="•"/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buClr>
                <a:prstClr val="white"/>
              </a:buClr>
              <a:defRPr/>
            </a:pPr>
            <a:fld id="{EDDB953E-8729-A145-B8BF-2CC8B0C16D6C}" type="slidenum">
              <a:rPr lang="en-US"/>
              <a:pPr>
                <a:buClr>
                  <a:prstClr val="white"/>
                </a:buCl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550561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423189"/>
      </p:ext>
    </p:extLst>
  </p:cSld>
  <p:clrMapOvr>
    <a:masterClrMapping/>
  </p:clrMapOvr>
  <p:transition xmlns:p14="http://schemas.microsoft.com/office/powerpoint/2010/main"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489426"/>
      </p:ext>
    </p:extLst>
  </p:cSld>
  <p:clrMapOvr>
    <a:masterClrMapping/>
  </p:clrMapOvr>
  <p:transition xmlns:p14="http://schemas.microsoft.com/office/powerpoint/2010/main"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theme" Target="../theme/theme10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6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Relationship Id="rId2" Type="http://schemas.openxmlformats.org/officeDocument/2006/relationships/theme" Target="../theme/theme11.xml"/><Relationship Id="rId3" Type="http://schemas.openxmlformats.org/officeDocument/2006/relationships/image" Target="../media/image1.jpeg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8.xml"/><Relationship Id="rId12" Type="http://schemas.openxmlformats.org/officeDocument/2006/relationships/theme" Target="../theme/theme1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9.xml"/><Relationship Id="rId3" Type="http://schemas.openxmlformats.org/officeDocument/2006/relationships/slideLayout" Target="../slideLayouts/slideLayout40.xml"/><Relationship Id="rId4" Type="http://schemas.openxmlformats.org/officeDocument/2006/relationships/slideLayout" Target="../slideLayouts/slideLayout41.xml"/><Relationship Id="rId5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4.xml"/><Relationship Id="rId8" Type="http://schemas.openxmlformats.org/officeDocument/2006/relationships/slideLayout" Target="../slideLayouts/slideLayout45.xml"/><Relationship Id="rId9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47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Relationship Id="rId2" Type="http://schemas.openxmlformats.org/officeDocument/2006/relationships/theme" Target="../theme/theme13.xml"/><Relationship Id="rId3" Type="http://schemas.openxmlformats.org/officeDocument/2006/relationships/image" Target="../media/image1.jpeg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0.xml"/><Relationship Id="rId12" Type="http://schemas.openxmlformats.org/officeDocument/2006/relationships/theme" Target="../theme/theme14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50.xml"/><Relationship Id="rId2" Type="http://schemas.openxmlformats.org/officeDocument/2006/relationships/slideLayout" Target="../slideLayouts/slideLayout51.xml"/><Relationship Id="rId3" Type="http://schemas.openxmlformats.org/officeDocument/2006/relationships/slideLayout" Target="../slideLayouts/slideLayout52.xml"/><Relationship Id="rId4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6.xml"/><Relationship Id="rId8" Type="http://schemas.openxmlformats.org/officeDocument/2006/relationships/slideLayout" Target="../slideLayouts/slideLayout57.xml"/><Relationship Id="rId9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59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1.xml"/><Relationship Id="rId12" Type="http://schemas.openxmlformats.org/officeDocument/2006/relationships/theme" Target="../theme/theme15.xml"/><Relationship Id="rId1" Type="http://schemas.openxmlformats.org/officeDocument/2006/relationships/slideLayout" Target="../slideLayouts/slideLayout61.xml"/><Relationship Id="rId2" Type="http://schemas.openxmlformats.org/officeDocument/2006/relationships/slideLayout" Target="../slideLayouts/slideLayout62.xml"/><Relationship Id="rId3" Type="http://schemas.openxmlformats.org/officeDocument/2006/relationships/slideLayout" Target="../slideLayouts/slideLayout63.xml"/><Relationship Id="rId4" Type="http://schemas.openxmlformats.org/officeDocument/2006/relationships/slideLayout" Target="../slideLayouts/slideLayout64.xml"/><Relationship Id="rId5" Type="http://schemas.openxmlformats.org/officeDocument/2006/relationships/slideLayout" Target="../slideLayouts/slideLayout65.xml"/><Relationship Id="rId6" Type="http://schemas.openxmlformats.org/officeDocument/2006/relationships/slideLayout" Target="../slideLayouts/slideLayout66.xml"/><Relationship Id="rId7" Type="http://schemas.openxmlformats.org/officeDocument/2006/relationships/slideLayout" Target="../slideLayouts/slideLayout67.xml"/><Relationship Id="rId8" Type="http://schemas.openxmlformats.org/officeDocument/2006/relationships/slideLayout" Target="../slideLayouts/slideLayout68.xml"/><Relationship Id="rId9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Relationship Id="rId3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.xml"/><Relationship Id="rId12" Type="http://schemas.openxmlformats.org/officeDocument/2006/relationships/theme" Target="../theme/theme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slideLayout" Target="../slideLayouts/slideLayout9.xml"/><Relationship Id="rId7" Type="http://schemas.openxmlformats.org/officeDocument/2006/relationships/slideLayout" Target="../slideLayouts/slideLayout10.xml"/><Relationship Id="rId8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theme" Target="../theme/theme4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theme" Target="../theme/theme5.xml"/><Relationship Id="rId3" Type="http://schemas.openxmlformats.org/officeDocument/2006/relationships/image" Target="../media/image1.jpeg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9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4" Type="http://schemas.openxmlformats.org/officeDocument/2006/relationships/theme" Target="../theme/theme7.xml"/><Relationship Id="rId5" Type="http://schemas.openxmlformats.org/officeDocument/2006/relationships/image" Target="../media/image1.jpeg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theme" Target="../theme/theme9.xml"/><Relationship Id="rId3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7"/>
          <p:cNvSpPr>
            <a:spLocks noChangeArrowheads="1"/>
          </p:cNvSpPr>
          <p:nvPr userDrawn="1"/>
        </p:nvSpPr>
        <p:spPr bwMode="auto">
          <a:xfrm>
            <a:off x="4475163" y="3030538"/>
            <a:ext cx="1936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2051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58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052" name="Picture 87" descr="icc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2054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055" name="Rectangle 92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6" name="Rectangle 93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2057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2532" name="Picture 87" descr="icc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914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8" r:id="rId1"/>
    <p:sldLayoutId id="2147484029" r:id="rId2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638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639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0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ClrTx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1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ClrTx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2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3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4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5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46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ClrTx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638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6389" name="Picture 87" descr="C:\My Documents\My Pictures\icc5.jpg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0" name="Group 99"/>
          <p:cNvGrpSpPr>
            <a:grpSpLocks/>
          </p:cNvGrpSpPr>
          <p:nvPr userDrawn="1"/>
        </p:nvGrpSpPr>
        <p:grpSpPr bwMode="auto">
          <a:xfrm>
            <a:off x="6069013" y="6496050"/>
            <a:ext cx="2973387" cy="247650"/>
            <a:chOff x="3823" y="4092"/>
            <a:chExt cx="1873" cy="156"/>
          </a:xfrm>
        </p:grpSpPr>
        <p:sp>
          <p:nvSpPr>
            <p:cNvPr id="16391" name="AutoShape 91"/>
            <p:cNvSpPr>
              <a:spLocks noChangeArrowheads="1"/>
            </p:cNvSpPr>
            <p:nvPr userDrawn="1"/>
          </p:nvSpPr>
          <p:spPr bwMode="auto">
            <a:xfrm>
              <a:off x="3823" y="4108"/>
              <a:ext cx="1855" cy="12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>
                <a:lnSpc>
                  <a:spcPct val="50000"/>
                </a:lnSpc>
                <a:spcBef>
                  <a:spcPct val="50000"/>
                </a:spcBef>
                <a:buClrTx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6392" name="Rectangle 94"/>
            <p:cNvSpPr>
              <a:spLocks noChangeArrowheads="1"/>
            </p:cNvSpPr>
            <p:nvPr userDrawn="1"/>
          </p:nvSpPr>
          <p:spPr bwMode="auto">
            <a:xfrm>
              <a:off x="3823" y="4092"/>
              <a:ext cx="1873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359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1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  <a:ea typeface="ＭＳ Ｐゴシック" charset="-128"/>
          <a:cs typeface="ＭＳ Ｐゴシック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7"/>
          <p:cNvSpPr>
            <a:spLocks noChangeArrowheads="1"/>
          </p:cNvSpPr>
          <p:nvPr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grpSp>
        <p:nvGrpSpPr>
          <p:cNvPr id="1027" name="Group 9"/>
          <p:cNvGrpSpPr>
            <a:grpSpLocks/>
          </p:cNvGrpSpPr>
          <p:nvPr/>
        </p:nvGrpSpPr>
        <p:grpSpPr bwMode="auto">
          <a:xfrm>
            <a:off x="228600" y="304800"/>
            <a:ext cx="533400" cy="561975"/>
            <a:chOff x="146" y="195"/>
            <a:chExt cx="582" cy="669"/>
          </a:xfrm>
        </p:grpSpPr>
        <p:sp>
          <p:nvSpPr>
            <p:cNvPr id="1033" name="Freeform 10"/>
            <p:cNvSpPr>
              <a:spLocks/>
            </p:cNvSpPr>
            <p:nvPr/>
          </p:nvSpPr>
          <p:spPr bwMode="auto">
            <a:xfrm>
              <a:off x="246" y="248"/>
              <a:ext cx="478" cy="612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1 h 614"/>
                <a:gd name="T14" fmla="*/ 459 w 478"/>
                <a:gd name="T15" fmla="*/ 206 h 614"/>
                <a:gd name="T16" fmla="*/ 452 w 478"/>
                <a:gd name="T17" fmla="*/ 238 h 614"/>
                <a:gd name="T18" fmla="*/ 439 w 478"/>
                <a:gd name="T19" fmla="*/ 280 h 614"/>
                <a:gd name="T20" fmla="*/ 403 w 478"/>
                <a:gd name="T21" fmla="*/ 375 h 614"/>
                <a:gd name="T22" fmla="*/ 354 w 478"/>
                <a:gd name="T23" fmla="*/ 462 h 614"/>
                <a:gd name="T24" fmla="*/ 321 w 478"/>
                <a:gd name="T25" fmla="*/ 511 h 614"/>
                <a:gd name="T26" fmla="*/ 287 w 478"/>
                <a:gd name="T27" fmla="*/ 554 h 614"/>
                <a:gd name="T28" fmla="*/ 257 w 478"/>
                <a:gd name="T29" fmla="*/ 589 h 614"/>
                <a:gd name="T30" fmla="*/ 247 w 478"/>
                <a:gd name="T31" fmla="*/ 600 h 614"/>
                <a:gd name="T32" fmla="*/ 246 w 478"/>
                <a:gd name="T33" fmla="*/ 600 h 614"/>
                <a:gd name="T34" fmla="*/ 236 w 478"/>
                <a:gd name="T35" fmla="*/ 590 h 614"/>
                <a:gd name="T36" fmla="*/ 216 w 478"/>
                <a:gd name="T37" fmla="*/ 572 h 614"/>
                <a:gd name="T38" fmla="*/ 206 w 478"/>
                <a:gd name="T39" fmla="*/ 563 h 614"/>
                <a:gd name="T40" fmla="*/ 195 w 478"/>
                <a:gd name="T41" fmla="*/ 551 h 614"/>
                <a:gd name="T42" fmla="*/ 180 w 478"/>
                <a:gd name="T43" fmla="*/ 533 h 614"/>
                <a:gd name="T44" fmla="*/ 159 w 478"/>
                <a:gd name="T45" fmla="*/ 500 h 614"/>
                <a:gd name="T46" fmla="*/ 144 w 478"/>
                <a:gd name="T47" fmla="*/ 477 h 614"/>
                <a:gd name="T48" fmla="*/ 129 w 478"/>
                <a:gd name="T49" fmla="*/ 456 h 614"/>
                <a:gd name="T50" fmla="*/ 105 w 478"/>
                <a:gd name="T51" fmla="*/ 424 h 614"/>
                <a:gd name="T52" fmla="*/ 80 w 478"/>
                <a:gd name="T53" fmla="*/ 392 h 614"/>
                <a:gd name="T54" fmla="*/ 64 w 478"/>
                <a:gd name="T55" fmla="*/ 359 h 614"/>
                <a:gd name="T56" fmla="*/ 54 w 478"/>
                <a:gd name="T57" fmla="*/ 330 h 614"/>
                <a:gd name="T58" fmla="*/ 42 w 478"/>
                <a:gd name="T59" fmla="*/ 296 h 614"/>
                <a:gd name="T60" fmla="*/ 32 w 478"/>
                <a:gd name="T61" fmla="*/ 267 h 614"/>
                <a:gd name="T62" fmla="*/ 23 w 478"/>
                <a:gd name="T63" fmla="*/ 231 h 614"/>
                <a:gd name="T64" fmla="*/ 14 w 478"/>
                <a:gd name="T65" fmla="*/ 193 h 614"/>
                <a:gd name="T66" fmla="*/ 8 w 478"/>
                <a:gd name="T67" fmla="*/ 157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4" name="Freeform 11"/>
            <p:cNvSpPr>
              <a:spLocks/>
            </p:cNvSpPr>
            <p:nvPr/>
          </p:nvSpPr>
          <p:spPr bwMode="auto">
            <a:xfrm>
              <a:off x="246" y="240"/>
              <a:ext cx="480" cy="9"/>
            </a:xfrm>
            <a:custGeom>
              <a:avLst/>
              <a:gdLst>
                <a:gd name="T0" fmla="*/ 480 w 480"/>
                <a:gd name="T1" fmla="*/ 14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18 h 8"/>
                <a:gd name="T8" fmla="*/ 478 w 480"/>
                <a:gd name="T9" fmla="*/ 18 h 8"/>
                <a:gd name="T10" fmla="*/ 480 w 480"/>
                <a:gd name="T11" fmla="*/ 14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5" name="Freeform 12"/>
            <p:cNvSpPr>
              <a:spLocks/>
            </p:cNvSpPr>
            <p:nvPr/>
          </p:nvSpPr>
          <p:spPr bwMode="auto">
            <a:xfrm>
              <a:off x="721" y="248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6" name="Freeform 13"/>
            <p:cNvSpPr>
              <a:spLocks/>
            </p:cNvSpPr>
            <p:nvPr/>
          </p:nvSpPr>
          <p:spPr bwMode="auto">
            <a:xfrm>
              <a:off x="711" y="269"/>
              <a:ext cx="16" cy="127"/>
            </a:xfrm>
            <a:custGeom>
              <a:avLst/>
              <a:gdLst>
                <a:gd name="T0" fmla="*/ 5 w 15"/>
                <a:gd name="T1" fmla="*/ 133 h 126"/>
                <a:gd name="T2" fmla="*/ 5 w 15"/>
                <a:gd name="T3" fmla="*/ 133 h 126"/>
                <a:gd name="T4" fmla="*/ 19 w 15"/>
                <a:gd name="T5" fmla="*/ 93 h 126"/>
                <a:gd name="T6" fmla="*/ 20 w 15"/>
                <a:gd name="T7" fmla="*/ 48 h 126"/>
                <a:gd name="T8" fmla="*/ 22 w 15"/>
                <a:gd name="T9" fmla="*/ 18 h 126"/>
                <a:gd name="T10" fmla="*/ 22 w 15"/>
                <a:gd name="T11" fmla="*/ 1 h 126"/>
                <a:gd name="T12" fmla="*/ 17 w 15"/>
                <a:gd name="T13" fmla="*/ 0 h 126"/>
                <a:gd name="T14" fmla="*/ 17 w 15"/>
                <a:gd name="T15" fmla="*/ 18 h 126"/>
                <a:gd name="T16" fmla="*/ 16 w 15"/>
                <a:gd name="T17" fmla="*/ 48 h 126"/>
                <a:gd name="T18" fmla="*/ 5 w 15"/>
                <a:gd name="T19" fmla="*/ 91 h 126"/>
                <a:gd name="T20" fmla="*/ 0 w 15"/>
                <a:gd name="T21" fmla="*/ 133 h 126"/>
                <a:gd name="T22" fmla="*/ 0 w 15"/>
                <a:gd name="T23" fmla="*/ 133 h 126"/>
                <a:gd name="T24" fmla="*/ 5 w 15"/>
                <a:gd name="T25" fmla="*/ 133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7" name="Freeform 14"/>
            <p:cNvSpPr>
              <a:spLocks/>
            </p:cNvSpPr>
            <p:nvPr/>
          </p:nvSpPr>
          <p:spPr bwMode="auto">
            <a:xfrm>
              <a:off x="681" y="395"/>
              <a:ext cx="35" cy="138"/>
            </a:xfrm>
            <a:custGeom>
              <a:avLst/>
              <a:gdLst>
                <a:gd name="T0" fmla="*/ 6 w 34"/>
                <a:gd name="T1" fmla="*/ 132 h 139"/>
                <a:gd name="T2" fmla="*/ 6 w 34"/>
                <a:gd name="T3" fmla="*/ 132 h 139"/>
                <a:gd name="T4" fmla="*/ 25 w 34"/>
                <a:gd name="T5" fmla="*/ 92 h 139"/>
                <a:gd name="T6" fmla="*/ 31 w 34"/>
                <a:gd name="T7" fmla="*/ 67 h 139"/>
                <a:gd name="T8" fmla="*/ 36 w 34"/>
                <a:gd name="T9" fmla="*/ 36 h 139"/>
                <a:gd name="T10" fmla="*/ 41 w 34"/>
                <a:gd name="T11" fmla="*/ 0 h 139"/>
                <a:gd name="T12" fmla="*/ 36 w 34"/>
                <a:gd name="T13" fmla="*/ 0 h 139"/>
                <a:gd name="T14" fmla="*/ 31 w 34"/>
                <a:gd name="T15" fmla="*/ 34 h 139"/>
                <a:gd name="T16" fmla="*/ 26 w 34"/>
                <a:gd name="T17" fmla="*/ 65 h 139"/>
                <a:gd name="T18" fmla="*/ 13 w 34"/>
                <a:gd name="T19" fmla="*/ 90 h 139"/>
                <a:gd name="T20" fmla="*/ 0 w 34"/>
                <a:gd name="T21" fmla="*/ 132 h 139"/>
                <a:gd name="T22" fmla="*/ 0 w 34"/>
                <a:gd name="T23" fmla="*/ 132 h 139"/>
                <a:gd name="T24" fmla="*/ 6 w 34"/>
                <a:gd name="T25" fmla="*/ 132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8" name="Freeform 15"/>
            <p:cNvSpPr>
              <a:spLocks/>
            </p:cNvSpPr>
            <p:nvPr/>
          </p:nvSpPr>
          <p:spPr bwMode="auto">
            <a:xfrm>
              <a:off x="598" y="533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9" name="Freeform 16"/>
            <p:cNvSpPr>
              <a:spLocks/>
            </p:cNvSpPr>
            <p:nvPr/>
          </p:nvSpPr>
          <p:spPr bwMode="auto">
            <a:xfrm>
              <a:off x="491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0" name="Freeform 17"/>
            <p:cNvSpPr>
              <a:spLocks/>
            </p:cNvSpPr>
            <p:nvPr/>
          </p:nvSpPr>
          <p:spPr bwMode="auto">
            <a:xfrm>
              <a:off x="449" y="821"/>
              <a:ext cx="43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2 w 44"/>
                <a:gd name="T5" fmla="*/ 29 h 43"/>
                <a:gd name="T6" fmla="*/ 36 w 44"/>
                <a:gd name="T7" fmla="*/ 43 h 43"/>
                <a:gd name="T8" fmla="*/ 37 w 44"/>
                <a:gd name="T9" fmla="*/ 38 h 43"/>
                <a:gd name="T10" fmla="*/ 22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1" name="Freeform 18"/>
            <p:cNvSpPr>
              <a:spLocks/>
            </p:cNvSpPr>
            <p:nvPr/>
          </p:nvSpPr>
          <p:spPr bwMode="auto">
            <a:xfrm>
              <a:off x="389" y="735"/>
              <a:ext cx="66" cy="91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52 h 90"/>
                <a:gd name="T8" fmla="*/ 35 w 66"/>
                <a:gd name="T9" fmla="*/ 68 h 90"/>
                <a:gd name="T10" fmla="*/ 45 w 66"/>
                <a:gd name="T11" fmla="*/ 77 h 90"/>
                <a:gd name="T12" fmla="*/ 54 w 66"/>
                <a:gd name="T13" fmla="*/ 90 h 90"/>
                <a:gd name="T14" fmla="*/ 61 w 66"/>
                <a:gd name="T15" fmla="*/ 97 h 90"/>
                <a:gd name="T16" fmla="*/ 66 w 66"/>
                <a:gd name="T17" fmla="*/ 92 h 90"/>
                <a:gd name="T18" fmla="*/ 59 w 66"/>
                <a:gd name="T19" fmla="*/ 85 h 90"/>
                <a:gd name="T20" fmla="*/ 48 w 66"/>
                <a:gd name="T21" fmla="*/ 72 h 90"/>
                <a:gd name="T22" fmla="*/ 40 w 66"/>
                <a:gd name="T23" fmla="*/ 63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2" name="Freeform 19"/>
            <p:cNvSpPr>
              <a:spLocks/>
            </p:cNvSpPr>
            <p:nvPr/>
          </p:nvSpPr>
          <p:spPr bwMode="auto">
            <a:xfrm>
              <a:off x="290" y="565"/>
              <a:ext cx="104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64 w 103"/>
                <a:gd name="T13" fmla="*/ 114 h 174"/>
                <a:gd name="T14" fmla="*/ 77 w 103"/>
                <a:gd name="T15" fmla="*/ 130 h 174"/>
                <a:gd name="T16" fmla="*/ 89 w 103"/>
                <a:gd name="T17" fmla="*/ 150 h 174"/>
                <a:gd name="T18" fmla="*/ 105 w 103"/>
                <a:gd name="T19" fmla="*/ 174 h 174"/>
                <a:gd name="T20" fmla="*/ 110 w 103"/>
                <a:gd name="T21" fmla="*/ 170 h 174"/>
                <a:gd name="T22" fmla="*/ 95 w 103"/>
                <a:gd name="T23" fmla="*/ 147 h 174"/>
                <a:gd name="T24" fmla="*/ 81 w 103"/>
                <a:gd name="T25" fmla="*/ 127 h 174"/>
                <a:gd name="T26" fmla="*/ 69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3" name="Freeform 20"/>
            <p:cNvSpPr>
              <a:spLocks/>
            </p:cNvSpPr>
            <p:nvPr/>
          </p:nvSpPr>
          <p:spPr bwMode="auto">
            <a:xfrm>
              <a:off x="246" y="390"/>
              <a:ext cx="50" cy="180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13 h 181"/>
                <a:gd name="T10" fmla="*/ 44 w 50"/>
                <a:gd name="T11" fmla="*/ 174 h 181"/>
                <a:gd name="T12" fmla="*/ 50 w 50"/>
                <a:gd name="T13" fmla="*/ 170 h 181"/>
                <a:gd name="T14" fmla="*/ 31 w 50"/>
                <a:gd name="T15" fmla="*/ 111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4" name="Freeform 21"/>
            <p:cNvSpPr>
              <a:spLocks/>
            </p:cNvSpPr>
            <p:nvPr/>
          </p:nvSpPr>
          <p:spPr bwMode="auto">
            <a:xfrm>
              <a:off x="241" y="240"/>
              <a:ext cx="12" cy="149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10 h 148"/>
                <a:gd name="T10" fmla="*/ 4 w 12"/>
                <a:gd name="T11" fmla="*/ 155 h 148"/>
                <a:gd name="T12" fmla="*/ 12 w 12"/>
                <a:gd name="T13" fmla="*/ 155 h 148"/>
                <a:gd name="T14" fmla="*/ 7 w 12"/>
                <a:gd name="T15" fmla="*/ 110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5" name="Freeform 22"/>
            <p:cNvSpPr>
              <a:spLocks/>
            </p:cNvSpPr>
            <p:nvPr/>
          </p:nvSpPr>
          <p:spPr bwMode="auto">
            <a:xfrm>
              <a:off x="146" y="197"/>
              <a:ext cx="514" cy="654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1 h 655"/>
                <a:gd name="T24" fmla="*/ 441 w 514"/>
                <a:gd name="T25" fmla="*/ 401 h 655"/>
                <a:gd name="T26" fmla="*/ 421 w 514"/>
                <a:gd name="T27" fmla="*/ 448 h 655"/>
                <a:gd name="T28" fmla="*/ 396 w 514"/>
                <a:gd name="T29" fmla="*/ 497 h 655"/>
                <a:gd name="T30" fmla="*/ 359 w 514"/>
                <a:gd name="T31" fmla="*/ 549 h 655"/>
                <a:gd name="T32" fmla="*/ 316 w 514"/>
                <a:gd name="T33" fmla="*/ 598 h 655"/>
                <a:gd name="T34" fmla="*/ 280 w 514"/>
                <a:gd name="T35" fmla="*/ 634 h 655"/>
                <a:gd name="T36" fmla="*/ 269 w 514"/>
                <a:gd name="T37" fmla="*/ 645 h 655"/>
                <a:gd name="T38" fmla="*/ 265 w 514"/>
                <a:gd name="T39" fmla="*/ 648 h 655"/>
                <a:gd name="T40" fmla="*/ 259 w 514"/>
                <a:gd name="T41" fmla="*/ 643 h 655"/>
                <a:gd name="T42" fmla="*/ 247 w 514"/>
                <a:gd name="T43" fmla="*/ 634 h 655"/>
                <a:gd name="T44" fmla="*/ 226 w 514"/>
                <a:gd name="T45" fmla="*/ 618 h 655"/>
                <a:gd name="T46" fmla="*/ 218 w 514"/>
                <a:gd name="T47" fmla="*/ 609 h 655"/>
                <a:gd name="T48" fmla="*/ 206 w 514"/>
                <a:gd name="T49" fmla="*/ 593 h 655"/>
                <a:gd name="T50" fmla="*/ 185 w 514"/>
                <a:gd name="T51" fmla="*/ 569 h 655"/>
                <a:gd name="T52" fmla="*/ 160 w 514"/>
                <a:gd name="T53" fmla="*/ 531 h 655"/>
                <a:gd name="T54" fmla="*/ 116 w 514"/>
                <a:gd name="T55" fmla="*/ 455 h 655"/>
                <a:gd name="T56" fmla="*/ 82 w 514"/>
                <a:gd name="T57" fmla="*/ 383 h 655"/>
                <a:gd name="T58" fmla="*/ 65 w 514"/>
                <a:gd name="T59" fmla="*/ 342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6" name="Freeform 23"/>
            <p:cNvSpPr>
              <a:spLocks/>
            </p:cNvSpPr>
            <p:nvPr/>
          </p:nvSpPr>
          <p:spPr bwMode="auto">
            <a:xfrm>
              <a:off x="148" y="199"/>
              <a:ext cx="184" cy="174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68 h 175"/>
                <a:gd name="T6" fmla="*/ 15 w 184"/>
                <a:gd name="T7" fmla="*/ 168 h 175"/>
                <a:gd name="T8" fmla="*/ 15 w 184"/>
                <a:gd name="T9" fmla="*/ 168 h 175"/>
                <a:gd name="T10" fmla="*/ 17 w 184"/>
                <a:gd name="T11" fmla="*/ 168 h 175"/>
                <a:gd name="T12" fmla="*/ 18 w 184"/>
                <a:gd name="T13" fmla="*/ 165 h 175"/>
                <a:gd name="T14" fmla="*/ 17 w 184"/>
                <a:gd name="T15" fmla="*/ 161 h 175"/>
                <a:gd name="T16" fmla="*/ 15 w 184"/>
                <a:gd name="T17" fmla="*/ 154 h 175"/>
                <a:gd name="T18" fmla="*/ 15 w 184"/>
                <a:gd name="T19" fmla="*/ 150 h 175"/>
                <a:gd name="T20" fmla="*/ 15 w 184"/>
                <a:gd name="T21" fmla="*/ 147 h 175"/>
                <a:gd name="T22" fmla="*/ 15 w 184"/>
                <a:gd name="T23" fmla="*/ 141 h 175"/>
                <a:gd name="T24" fmla="*/ 13 w 184"/>
                <a:gd name="T25" fmla="*/ 132 h 175"/>
                <a:gd name="T26" fmla="*/ 12 w 184"/>
                <a:gd name="T27" fmla="*/ 125 h 175"/>
                <a:gd name="T28" fmla="*/ 10 w 184"/>
                <a:gd name="T29" fmla="*/ 116 h 175"/>
                <a:gd name="T30" fmla="*/ 8 w 184"/>
                <a:gd name="T31" fmla="*/ 105 h 175"/>
                <a:gd name="T32" fmla="*/ 8 w 184"/>
                <a:gd name="T33" fmla="*/ 96 h 175"/>
                <a:gd name="T34" fmla="*/ 7 w 184"/>
                <a:gd name="T35" fmla="*/ 87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7" name="Freeform 24"/>
            <p:cNvSpPr>
              <a:spLocks/>
            </p:cNvSpPr>
            <p:nvPr/>
          </p:nvSpPr>
          <p:spPr bwMode="auto">
            <a:xfrm>
              <a:off x="160" y="206"/>
              <a:ext cx="59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7 w 58"/>
                <a:gd name="T15" fmla="*/ 6 h 89"/>
                <a:gd name="T16" fmla="*/ 40 w 58"/>
                <a:gd name="T17" fmla="*/ 4 h 89"/>
                <a:gd name="T18" fmla="*/ 47 w 58"/>
                <a:gd name="T19" fmla="*/ 2 h 89"/>
                <a:gd name="T20" fmla="*/ 48 w 58"/>
                <a:gd name="T21" fmla="*/ 4 h 89"/>
                <a:gd name="T22" fmla="*/ 48 w 58"/>
                <a:gd name="T23" fmla="*/ 7 h 89"/>
                <a:gd name="T24" fmla="*/ 48 w 58"/>
                <a:gd name="T25" fmla="*/ 9 h 89"/>
                <a:gd name="T26" fmla="*/ 50 w 58"/>
                <a:gd name="T27" fmla="*/ 27 h 89"/>
                <a:gd name="T28" fmla="*/ 45 w 58"/>
                <a:gd name="T29" fmla="*/ 33 h 89"/>
                <a:gd name="T30" fmla="*/ 40 w 58"/>
                <a:gd name="T31" fmla="*/ 34 h 89"/>
                <a:gd name="T32" fmla="*/ 40 w 58"/>
                <a:gd name="T33" fmla="*/ 42 h 89"/>
                <a:gd name="T34" fmla="*/ 43 w 58"/>
                <a:gd name="T35" fmla="*/ 45 h 89"/>
                <a:gd name="T36" fmla="*/ 45 w 58"/>
                <a:gd name="T37" fmla="*/ 54 h 89"/>
                <a:gd name="T38" fmla="*/ 48 w 58"/>
                <a:gd name="T39" fmla="*/ 33 h 89"/>
                <a:gd name="T40" fmla="*/ 50 w 58"/>
                <a:gd name="T41" fmla="*/ 31 h 89"/>
                <a:gd name="T42" fmla="*/ 53 w 58"/>
                <a:gd name="T43" fmla="*/ 31 h 89"/>
                <a:gd name="T44" fmla="*/ 58 w 58"/>
                <a:gd name="T45" fmla="*/ 31 h 89"/>
                <a:gd name="T46" fmla="*/ 65 w 58"/>
                <a:gd name="T47" fmla="*/ 38 h 89"/>
                <a:gd name="T48" fmla="*/ 58 w 58"/>
                <a:gd name="T49" fmla="*/ 40 h 89"/>
                <a:gd name="T50" fmla="*/ 53 w 58"/>
                <a:gd name="T51" fmla="*/ 34 h 89"/>
                <a:gd name="T52" fmla="*/ 50 w 58"/>
                <a:gd name="T53" fmla="*/ 34 h 89"/>
                <a:gd name="T54" fmla="*/ 48 w 58"/>
                <a:gd name="T55" fmla="*/ 36 h 89"/>
                <a:gd name="T56" fmla="*/ 50 w 58"/>
                <a:gd name="T57" fmla="*/ 40 h 89"/>
                <a:gd name="T58" fmla="*/ 50 w 58"/>
                <a:gd name="T59" fmla="*/ 51 h 89"/>
                <a:gd name="T60" fmla="*/ 43 w 58"/>
                <a:gd name="T61" fmla="*/ 62 h 89"/>
                <a:gd name="T62" fmla="*/ 47 w 58"/>
                <a:gd name="T63" fmla="*/ 81 h 89"/>
                <a:gd name="T64" fmla="*/ 40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7 w 58"/>
                <a:gd name="T71" fmla="*/ 76 h 89"/>
                <a:gd name="T72" fmla="*/ 37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8" name="Freeform 25"/>
            <p:cNvSpPr>
              <a:spLocks/>
            </p:cNvSpPr>
            <p:nvPr/>
          </p:nvSpPr>
          <p:spPr bwMode="auto">
            <a:xfrm>
              <a:off x="271" y="206"/>
              <a:ext cx="55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28 w 56"/>
                <a:gd name="T15" fmla="*/ 6 h 89"/>
                <a:gd name="T16" fmla="*/ 28 w 56"/>
                <a:gd name="T17" fmla="*/ 2 h 89"/>
                <a:gd name="T18" fmla="*/ 31 w 56"/>
                <a:gd name="T19" fmla="*/ 2 h 89"/>
                <a:gd name="T20" fmla="*/ 33 w 56"/>
                <a:gd name="T21" fmla="*/ 4 h 89"/>
                <a:gd name="T22" fmla="*/ 33 w 56"/>
                <a:gd name="T23" fmla="*/ 7 h 89"/>
                <a:gd name="T24" fmla="*/ 36 w 56"/>
                <a:gd name="T25" fmla="*/ 11 h 89"/>
                <a:gd name="T26" fmla="*/ 34 w 56"/>
                <a:gd name="T27" fmla="*/ 29 h 89"/>
                <a:gd name="T28" fmla="*/ 29 w 56"/>
                <a:gd name="T29" fmla="*/ 33 h 89"/>
                <a:gd name="T30" fmla="*/ 28 w 56"/>
                <a:gd name="T31" fmla="*/ 34 h 89"/>
                <a:gd name="T32" fmla="*/ 28 w 56"/>
                <a:gd name="T33" fmla="*/ 42 h 89"/>
                <a:gd name="T34" fmla="*/ 28 w 56"/>
                <a:gd name="T35" fmla="*/ 45 h 89"/>
                <a:gd name="T36" fmla="*/ 31 w 56"/>
                <a:gd name="T37" fmla="*/ 54 h 89"/>
                <a:gd name="T38" fmla="*/ 33 w 56"/>
                <a:gd name="T39" fmla="*/ 33 h 89"/>
                <a:gd name="T40" fmla="*/ 36 w 56"/>
                <a:gd name="T41" fmla="*/ 31 h 89"/>
                <a:gd name="T42" fmla="*/ 39 w 56"/>
                <a:gd name="T43" fmla="*/ 31 h 89"/>
                <a:gd name="T44" fmla="*/ 46 w 56"/>
                <a:gd name="T45" fmla="*/ 33 h 89"/>
                <a:gd name="T46" fmla="*/ 49 w 56"/>
                <a:gd name="T47" fmla="*/ 38 h 89"/>
                <a:gd name="T48" fmla="*/ 41 w 56"/>
                <a:gd name="T49" fmla="*/ 40 h 89"/>
                <a:gd name="T50" fmla="*/ 39 w 56"/>
                <a:gd name="T51" fmla="*/ 34 h 89"/>
                <a:gd name="T52" fmla="*/ 36 w 56"/>
                <a:gd name="T53" fmla="*/ 34 h 89"/>
                <a:gd name="T54" fmla="*/ 34 w 56"/>
                <a:gd name="T55" fmla="*/ 36 h 89"/>
                <a:gd name="T56" fmla="*/ 34 w 56"/>
                <a:gd name="T57" fmla="*/ 42 h 89"/>
                <a:gd name="T58" fmla="*/ 34 w 56"/>
                <a:gd name="T59" fmla="*/ 56 h 89"/>
                <a:gd name="T60" fmla="*/ 29 w 56"/>
                <a:gd name="T61" fmla="*/ 63 h 89"/>
                <a:gd name="T62" fmla="*/ 31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28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49" name="Freeform 26"/>
            <p:cNvSpPr>
              <a:spLocks/>
            </p:cNvSpPr>
            <p:nvPr/>
          </p:nvSpPr>
          <p:spPr bwMode="auto">
            <a:xfrm>
              <a:off x="215" y="278"/>
              <a:ext cx="57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35 w 56"/>
                <a:gd name="T15" fmla="*/ 6 h 87"/>
                <a:gd name="T16" fmla="*/ 37 w 56"/>
                <a:gd name="T17" fmla="*/ 4 h 87"/>
                <a:gd name="T18" fmla="*/ 45 w 56"/>
                <a:gd name="T19" fmla="*/ 0 h 87"/>
                <a:gd name="T20" fmla="*/ 46 w 56"/>
                <a:gd name="T21" fmla="*/ 4 h 87"/>
                <a:gd name="T22" fmla="*/ 46 w 56"/>
                <a:gd name="T23" fmla="*/ 8 h 87"/>
                <a:gd name="T24" fmla="*/ 50 w 56"/>
                <a:gd name="T25" fmla="*/ 9 h 87"/>
                <a:gd name="T26" fmla="*/ 48 w 56"/>
                <a:gd name="T27" fmla="*/ 27 h 87"/>
                <a:gd name="T28" fmla="*/ 43 w 56"/>
                <a:gd name="T29" fmla="*/ 33 h 87"/>
                <a:gd name="T30" fmla="*/ 40 w 56"/>
                <a:gd name="T31" fmla="*/ 35 h 87"/>
                <a:gd name="T32" fmla="*/ 40 w 56"/>
                <a:gd name="T33" fmla="*/ 44 h 87"/>
                <a:gd name="T34" fmla="*/ 43 w 56"/>
                <a:gd name="T35" fmla="*/ 45 h 87"/>
                <a:gd name="T36" fmla="*/ 45 w 56"/>
                <a:gd name="T37" fmla="*/ 56 h 87"/>
                <a:gd name="T38" fmla="*/ 46 w 56"/>
                <a:gd name="T39" fmla="*/ 33 h 87"/>
                <a:gd name="T40" fmla="*/ 50 w 56"/>
                <a:gd name="T41" fmla="*/ 29 h 87"/>
                <a:gd name="T42" fmla="*/ 53 w 56"/>
                <a:gd name="T43" fmla="*/ 29 h 87"/>
                <a:gd name="T44" fmla="*/ 60 w 56"/>
                <a:gd name="T45" fmla="*/ 33 h 87"/>
                <a:gd name="T46" fmla="*/ 63 w 56"/>
                <a:gd name="T47" fmla="*/ 38 h 87"/>
                <a:gd name="T48" fmla="*/ 55 w 56"/>
                <a:gd name="T49" fmla="*/ 38 h 87"/>
                <a:gd name="T50" fmla="*/ 53 w 56"/>
                <a:gd name="T51" fmla="*/ 35 h 87"/>
                <a:gd name="T52" fmla="*/ 50 w 56"/>
                <a:gd name="T53" fmla="*/ 35 h 87"/>
                <a:gd name="T54" fmla="*/ 48 w 56"/>
                <a:gd name="T55" fmla="*/ 36 h 87"/>
                <a:gd name="T56" fmla="*/ 48 w 56"/>
                <a:gd name="T57" fmla="*/ 40 h 87"/>
                <a:gd name="T58" fmla="*/ 50 w 56"/>
                <a:gd name="T59" fmla="*/ 51 h 87"/>
                <a:gd name="T60" fmla="*/ 42 w 56"/>
                <a:gd name="T61" fmla="*/ 62 h 87"/>
                <a:gd name="T62" fmla="*/ 45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7 w 56"/>
                <a:gd name="T71" fmla="*/ 76 h 87"/>
                <a:gd name="T72" fmla="*/ 35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0" name="Freeform 27"/>
            <p:cNvSpPr>
              <a:spLocks/>
            </p:cNvSpPr>
            <p:nvPr/>
          </p:nvSpPr>
          <p:spPr bwMode="auto">
            <a:xfrm>
              <a:off x="172" y="231"/>
              <a:ext cx="145" cy="125"/>
            </a:xfrm>
            <a:custGeom>
              <a:avLst/>
              <a:gdLst>
                <a:gd name="T0" fmla="*/ 0 w 146"/>
                <a:gd name="T1" fmla="*/ 106 h 124"/>
                <a:gd name="T2" fmla="*/ 72 w 146"/>
                <a:gd name="T3" fmla="*/ 0 h 124"/>
                <a:gd name="T4" fmla="*/ 139 w 146"/>
                <a:gd name="T5" fmla="*/ 106 h 124"/>
                <a:gd name="T6" fmla="*/ 139 w 146"/>
                <a:gd name="T7" fmla="*/ 129 h 124"/>
                <a:gd name="T8" fmla="*/ 72 w 146"/>
                <a:gd name="T9" fmla="*/ 30 h 124"/>
                <a:gd name="T10" fmla="*/ 2 w 146"/>
                <a:gd name="T11" fmla="*/ 131 h 124"/>
                <a:gd name="T12" fmla="*/ 0 w 146"/>
                <a:gd name="T13" fmla="*/ 106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1" name="Freeform 28"/>
            <p:cNvSpPr>
              <a:spLocks/>
            </p:cNvSpPr>
            <p:nvPr/>
          </p:nvSpPr>
          <p:spPr bwMode="auto">
            <a:xfrm>
              <a:off x="326" y="204"/>
              <a:ext cx="5" cy="170"/>
            </a:xfrm>
            <a:custGeom>
              <a:avLst/>
              <a:gdLst>
                <a:gd name="T0" fmla="*/ 3 w 5"/>
                <a:gd name="T1" fmla="*/ 164 h 171"/>
                <a:gd name="T2" fmla="*/ 5 w 5"/>
                <a:gd name="T3" fmla="*/ 162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2 h 171"/>
                <a:gd name="T10" fmla="*/ 3 w 5"/>
                <a:gd name="T11" fmla="*/ 164 h 171"/>
                <a:gd name="T12" fmla="*/ 3 w 5"/>
                <a:gd name="T13" fmla="*/ 164 h 171"/>
                <a:gd name="T14" fmla="*/ 5 w 5"/>
                <a:gd name="T15" fmla="*/ 164 h 171"/>
                <a:gd name="T16" fmla="*/ 5 w 5"/>
                <a:gd name="T17" fmla="*/ 162 h 171"/>
                <a:gd name="T18" fmla="*/ 3 w 5"/>
                <a:gd name="T19" fmla="*/ 164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2" name="Rectangle 29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3" name="Freeform 30"/>
            <p:cNvSpPr>
              <a:spLocks/>
            </p:cNvSpPr>
            <p:nvPr/>
          </p:nvSpPr>
          <p:spPr bwMode="auto">
            <a:xfrm>
              <a:off x="149" y="195"/>
              <a:ext cx="504" cy="9"/>
            </a:xfrm>
            <a:custGeom>
              <a:avLst/>
              <a:gdLst>
                <a:gd name="T0" fmla="*/ 498 w 505"/>
                <a:gd name="T1" fmla="*/ 7 h 9"/>
                <a:gd name="T2" fmla="*/ 498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498 w 505"/>
                <a:gd name="T9" fmla="*/ 7 h 9"/>
                <a:gd name="T10" fmla="*/ 498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4" name="Freeform 31"/>
            <p:cNvSpPr>
              <a:spLocks/>
            </p:cNvSpPr>
            <p:nvPr/>
          </p:nvSpPr>
          <p:spPr bwMode="auto">
            <a:xfrm>
              <a:off x="652" y="195"/>
              <a:ext cx="5" cy="38"/>
            </a:xfrm>
            <a:custGeom>
              <a:avLst/>
              <a:gdLst>
                <a:gd name="T0" fmla="*/ 3 w 6"/>
                <a:gd name="T1" fmla="*/ 44 h 37"/>
                <a:gd name="T2" fmla="*/ 3 w 6"/>
                <a:gd name="T3" fmla="*/ 44 h 37"/>
                <a:gd name="T4" fmla="*/ 3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43 h 37"/>
                <a:gd name="T14" fmla="*/ 0 w 6"/>
                <a:gd name="T15" fmla="*/ 43 h 37"/>
                <a:gd name="T16" fmla="*/ 3 w 6"/>
                <a:gd name="T17" fmla="*/ 44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5" name="Freeform 32"/>
            <p:cNvSpPr>
              <a:spLocks/>
            </p:cNvSpPr>
            <p:nvPr/>
          </p:nvSpPr>
          <p:spPr bwMode="auto">
            <a:xfrm>
              <a:off x="641" y="231"/>
              <a:ext cx="16" cy="130"/>
            </a:xfrm>
            <a:custGeom>
              <a:avLst/>
              <a:gdLst>
                <a:gd name="T0" fmla="*/ 5 w 16"/>
                <a:gd name="T1" fmla="*/ 124 h 131"/>
                <a:gd name="T2" fmla="*/ 5 w 16"/>
                <a:gd name="T3" fmla="*/ 124 h 131"/>
                <a:gd name="T4" fmla="*/ 11 w 16"/>
                <a:gd name="T5" fmla="*/ 79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79 h 131"/>
                <a:gd name="T20" fmla="*/ 0 w 16"/>
                <a:gd name="T21" fmla="*/ 123 h 131"/>
                <a:gd name="T22" fmla="*/ 0 w 16"/>
                <a:gd name="T23" fmla="*/ 123 h 131"/>
                <a:gd name="T24" fmla="*/ 5 w 16"/>
                <a:gd name="T25" fmla="*/ 124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6" name="Freeform 33"/>
            <p:cNvSpPr>
              <a:spLocks/>
            </p:cNvSpPr>
            <p:nvPr/>
          </p:nvSpPr>
          <p:spPr bwMode="auto">
            <a:xfrm>
              <a:off x="536" y="361"/>
              <a:ext cx="111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9 w 110"/>
                <a:gd name="T13" fmla="*/ 223 h 344"/>
                <a:gd name="T14" fmla="*/ 81 w 110"/>
                <a:gd name="T15" fmla="*/ 182 h 344"/>
                <a:gd name="T16" fmla="*/ 92 w 110"/>
                <a:gd name="T17" fmla="*/ 139 h 344"/>
                <a:gd name="T18" fmla="*/ 102 w 110"/>
                <a:gd name="T19" fmla="*/ 93 h 344"/>
                <a:gd name="T20" fmla="*/ 110 w 110"/>
                <a:gd name="T21" fmla="*/ 48 h 344"/>
                <a:gd name="T22" fmla="*/ 117 w 110"/>
                <a:gd name="T23" fmla="*/ 1 h 344"/>
                <a:gd name="T24" fmla="*/ 112 w 110"/>
                <a:gd name="T25" fmla="*/ 0 h 344"/>
                <a:gd name="T26" fmla="*/ 104 w 110"/>
                <a:gd name="T27" fmla="*/ 47 h 344"/>
                <a:gd name="T28" fmla="*/ 95 w 110"/>
                <a:gd name="T29" fmla="*/ 93 h 344"/>
                <a:gd name="T30" fmla="*/ 87 w 110"/>
                <a:gd name="T31" fmla="*/ 137 h 344"/>
                <a:gd name="T32" fmla="*/ 76 w 110"/>
                <a:gd name="T33" fmla="*/ 180 h 344"/>
                <a:gd name="T34" fmla="*/ 63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7" name="Freeform 34"/>
            <p:cNvSpPr>
              <a:spLocks/>
            </p:cNvSpPr>
            <p:nvPr/>
          </p:nvSpPr>
          <p:spPr bwMode="auto">
            <a:xfrm>
              <a:off x="409" y="701"/>
              <a:ext cx="132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74 w 131"/>
                <a:gd name="T13" fmla="*/ 90 h 155"/>
                <a:gd name="T14" fmla="*/ 95 w 131"/>
                <a:gd name="T15" fmla="*/ 65 h 155"/>
                <a:gd name="T16" fmla="*/ 118 w 131"/>
                <a:gd name="T17" fmla="*/ 34 h 155"/>
                <a:gd name="T18" fmla="*/ 138 w 131"/>
                <a:gd name="T19" fmla="*/ 3 h 155"/>
                <a:gd name="T20" fmla="*/ 133 w 131"/>
                <a:gd name="T21" fmla="*/ 0 h 155"/>
                <a:gd name="T22" fmla="*/ 112 w 131"/>
                <a:gd name="T23" fmla="*/ 30 h 155"/>
                <a:gd name="T24" fmla="*/ 90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8" name="Freeform 35"/>
            <p:cNvSpPr>
              <a:spLocks/>
            </p:cNvSpPr>
            <p:nvPr/>
          </p:nvSpPr>
          <p:spPr bwMode="auto">
            <a:xfrm>
              <a:off x="369" y="817"/>
              <a:ext cx="45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27 w 46"/>
                <a:gd name="T9" fmla="*/ 34 h 40"/>
                <a:gd name="T10" fmla="*/ 34 w 46"/>
                <a:gd name="T11" fmla="*/ 40 h 40"/>
                <a:gd name="T12" fmla="*/ 39 w 46"/>
                <a:gd name="T13" fmla="*/ 34 h 40"/>
                <a:gd name="T14" fmla="*/ 30 w 46"/>
                <a:gd name="T15" fmla="*/ 29 h 40"/>
                <a:gd name="T16" fmla="*/ 23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59" name="Freeform 36"/>
            <p:cNvSpPr>
              <a:spLocks/>
            </p:cNvSpPr>
            <p:nvPr/>
          </p:nvSpPr>
          <p:spPr bwMode="auto">
            <a:xfrm>
              <a:off x="290" y="713"/>
              <a:ext cx="81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45 w 82"/>
                <a:gd name="T7" fmla="*/ 77 h 108"/>
                <a:gd name="T8" fmla="*/ 60 w 82"/>
                <a:gd name="T9" fmla="*/ 97 h 108"/>
                <a:gd name="T10" fmla="*/ 72 w 82"/>
                <a:gd name="T11" fmla="*/ 108 h 108"/>
                <a:gd name="T12" fmla="*/ 75 w 82"/>
                <a:gd name="T13" fmla="*/ 104 h 108"/>
                <a:gd name="T14" fmla="*/ 65 w 82"/>
                <a:gd name="T15" fmla="*/ 92 h 108"/>
                <a:gd name="T16" fmla="*/ 49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0" name="Freeform 37"/>
            <p:cNvSpPr>
              <a:spLocks/>
            </p:cNvSpPr>
            <p:nvPr/>
          </p:nvSpPr>
          <p:spPr bwMode="auto">
            <a:xfrm>
              <a:off x="203" y="528"/>
              <a:ext cx="92" cy="187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8 h 186"/>
                <a:gd name="T14" fmla="*/ 57 w 92"/>
                <a:gd name="T15" fmla="*/ 143 h 186"/>
                <a:gd name="T16" fmla="*/ 71 w 92"/>
                <a:gd name="T17" fmla="*/ 168 h 186"/>
                <a:gd name="T18" fmla="*/ 87 w 92"/>
                <a:gd name="T19" fmla="*/ 193 h 186"/>
                <a:gd name="T20" fmla="*/ 92 w 92"/>
                <a:gd name="T21" fmla="*/ 192 h 186"/>
                <a:gd name="T22" fmla="*/ 77 w 92"/>
                <a:gd name="T23" fmla="*/ 164 h 186"/>
                <a:gd name="T24" fmla="*/ 62 w 92"/>
                <a:gd name="T25" fmla="*/ 139 h 186"/>
                <a:gd name="T26" fmla="*/ 51 w 92"/>
                <a:gd name="T27" fmla="*/ 114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1" name="Freeform 38"/>
            <p:cNvSpPr>
              <a:spLocks/>
            </p:cNvSpPr>
            <p:nvPr/>
          </p:nvSpPr>
          <p:spPr bwMode="auto">
            <a:xfrm>
              <a:off x="160" y="358"/>
              <a:ext cx="50" cy="172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87 h 173"/>
                <a:gd name="T8" fmla="*/ 33 w 50"/>
                <a:gd name="T9" fmla="*/ 130 h 173"/>
                <a:gd name="T10" fmla="*/ 43 w 50"/>
                <a:gd name="T11" fmla="*/ 166 h 173"/>
                <a:gd name="T12" fmla="*/ 50 w 50"/>
                <a:gd name="T13" fmla="*/ 164 h 173"/>
                <a:gd name="T14" fmla="*/ 38 w 50"/>
                <a:gd name="T15" fmla="*/ 128 h 173"/>
                <a:gd name="T16" fmla="*/ 27 w 50"/>
                <a:gd name="T17" fmla="*/ 86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2" name="Freeform 39"/>
            <p:cNvSpPr>
              <a:spLocks/>
            </p:cNvSpPr>
            <p:nvPr/>
          </p:nvSpPr>
          <p:spPr bwMode="auto">
            <a:xfrm>
              <a:off x="148" y="197"/>
              <a:ext cx="19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0 w 20"/>
                <a:gd name="T11" fmla="*/ 161 h 161"/>
                <a:gd name="T12" fmla="*/ 13 w 20"/>
                <a:gd name="T13" fmla="*/ 161 h 161"/>
                <a:gd name="T14" fmla="*/ 10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0" t="0" r="r" b="b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3" name="Rectangle 40"/>
            <p:cNvSpPr>
              <a:spLocks noChangeArrowheads="1"/>
            </p:cNvSpPr>
            <p:nvPr/>
          </p:nvSpPr>
          <p:spPr bwMode="auto">
            <a:xfrm>
              <a:off x="369" y="439"/>
              <a:ext cx="73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4" name="Freeform 41"/>
            <p:cNvSpPr>
              <a:spLocks/>
            </p:cNvSpPr>
            <p:nvPr/>
          </p:nvSpPr>
          <p:spPr bwMode="auto">
            <a:xfrm>
              <a:off x="227" y="250"/>
              <a:ext cx="353" cy="455"/>
            </a:xfrm>
            <a:custGeom>
              <a:avLst/>
              <a:gdLst>
                <a:gd name="T0" fmla="*/ 248 w 352"/>
                <a:gd name="T1" fmla="*/ 1 h 456"/>
                <a:gd name="T2" fmla="*/ 236 w 352"/>
                <a:gd name="T3" fmla="*/ 14 h 456"/>
                <a:gd name="T4" fmla="*/ 223 w 352"/>
                <a:gd name="T5" fmla="*/ 41 h 456"/>
                <a:gd name="T6" fmla="*/ 212 w 352"/>
                <a:gd name="T7" fmla="*/ 90 h 456"/>
                <a:gd name="T8" fmla="*/ 205 w 352"/>
                <a:gd name="T9" fmla="*/ 149 h 456"/>
                <a:gd name="T10" fmla="*/ 202 w 352"/>
                <a:gd name="T11" fmla="*/ 193 h 456"/>
                <a:gd name="T12" fmla="*/ 205 w 352"/>
                <a:gd name="T13" fmla="*/ 211 h 456"/>
                <a:gd name="T14" fmla="*/ 212 w 352"/>
                <a:gd name="T15" fmla="*/ 211 h 456"/>
                <a:gd name="T16" fmla="*/ 228 w 352"/>
                <a:gd name="T17" fmla="*/ 211 h 456"/>
                <a:gd name="T18" fmla="*/ 256 w 352"/>
                <a:gd name="T19" fmla="*/ 211 h 456"/>
                <a:gd name="T20" fmla="*/ 294 w 352"/>
                <a:gd name="T21" fmla="*/ 205 h 456"/>
                <a:gd name="T22" fmla="*/ 326 w 352"/>
                <a:gd name="T23" fmla="*/ 196 h 456"/>
                <a:gd name="T24" fmla="*/ 343 w 352"/>
                <a:gd name="T25" fmla="*/ 186 h 456"/>
                <a:gd name="T26" fmla="*/ 359 w 352"/>
                <a:gd name="T27" fmla="*/ 166 h 456"/>
                <a:gd name="T28" fmla="*/ 348 w 352"/>
                <a:gd name="T29" fmla="*/ 274 h 456"/>
                <a:gd name="T30" fmla="*/ 326 w 352"/>
                <a:gd name="T31" fmla="*/ 263 h 456"/>
                <a:gd name="T32" fmla="*/ 298 w 352"/>
                <a:gd name="T33" fmla="*/ 254 h 456"/>
                <a:gd name="T34" fmla="*/ 269 w 352"/>
                <a:gd name="T35" fmla="*/ 249 h 456"/>
                <a:gd name="T36" fmla="*/ 244 w 352"/>
                <a:gd name="T37" fmla="*/ 245 h 456"/>
                <a:gd name="T38" fmla="*/ 217 w 352"/>
                <a:gd name="T39" fmla="*/ 244 h 456"/>
                <a:gd name="T40" fmla="*/ 212 w 352"/>
                <a:gd name="T41" fmla="*/ 244 h 456"/>
                <a:gd name="T42" fmla="*/ 202 w 352"/>
                <a:gd name="T43" fmla="*/ 245 h 456"/>
                <a:gd name="T44" fmla="*/ 202 w 352"/>
                <a:gd name="T45" fmla="*/ 263 h 456"/>
                <a:gd name="T46" fmla="*/ 202 w 352"/>
                <a:gd name="T47" fmla="*/ 283 h 456"/>
                <a:gd name="T48" fmla="*/ 207 w 352"/>
                <a:gd name="T49" fmla="*/ 345 h 456"/>
                <a:gd name="T50" fmla="*/ 217 w 352"/>
                <a:gd name="T51" fmla="*/ 402 h 456"/>
                <a:gd name="T52" fmla="*/ 225 w 352"/>
                <a:gd name="T53" fmla="*/ 426 h 456"/>
                <a:gd name="T54" fmla="*/ 241 w 352"/>
                <a:gd name="T55" fmla="*/ 447 h 456"/>
                <a:gd name="T56" fmla="*/ 116 w 352"/>
                <a:gd name="T57" fmla="*/ 447 h 456"/>
                <a:gd name="T58" fmla="*/ 124 w 352"/>
                <a:gd name="T59" fmla="*/ 433 h 456"/>
                <a:gd name="T60" fmla="*/ 139 w 352"/>
                <a:gd name="T61" fmla="*/ 401 h 456"/>
                <a:gd name="T62" fmla="*/ 144 w 352"/>
                <a:gd name="T63" fmla="*/ 386 h 456"/>
                <a:gd name="T64" fmla="*/ 149 w 352"/>
                <a:gd name="T65" fmla="*/ 372 h 456"/>
                <a:gd name="T66" fmla="*/ 152 w 352"/>
                <a:gd name="T67" fmla="*/ 346 h 456"/>
                <a:gd name="T68" fmla="*/ 159 w 352"/>
                <a:gd name="T69" fmla="*/ 305 h 456"/>
                <a:gd name="T70" fmla="*/ 160 w 352"/>
                <a:gd name="T71" fmla="*/ 263 h 456"/>
                <a:gd name="T72" fmla="*/ 159 w 352"/>
                <a:gd name="T73" fmla="*/ 247 h 456"/>
                <a:gd name="T74" fmla="*/ 154 w 352"/>
                <a:gd name="T75" fmla="*/ 245 h 456"/>
                <a:gd name="T76" fmla="*/ 149 w 352"/>
                <a:gd name="T77" fmla="*/ 245 h 456"/>
                <a:gd name="T78" fmla="*/ 134 w 352"/>
                <a:gd name="T79" fmla="*/ 244 h 456"/>
                <a:gd name="T80" fmla="*/ 105 w 352"/>
                <a:gd name="T81" fmla="*/ 245 h 456"/>
                <a:gd name="T82" fmla="*/ 75 w 352"/>
                <a:gd name="T83" fmla="*/ 249 h 456"/>
                <a:gd name="T84" fmla="*/ 44 w 352"/>
                <a:gd name="T85" fmla="*/ 258 h 456"/>
                <a:gd name="T86" fmla="*/ 19 w 352"/>
                <a:gd name="T87" fmla="*/ 269 h 456"/>
                <a:gd name="T88" fmla="*/ 1 w 352"/>
                <a:gd name="T89" fmla="*/ 278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5" name="Freeform 42"/>
            <p:cNvSpPr>
              <a:spLocks/>
            </p:cNvSpPr>
            <p:nvPr/>
          </p:nvSpPr>
          <p:spPr bwMode="auto">
            <a:xfrm>
              <a:off x="342" y="248"/>
              <a:ext cx="128" cy="4"/>
            </a:xfrm>
            <a:custGeom>
              <a:avLst/>
              <a:gdLst>
                <a:gd name="T0" fmla="*/ 128 w 128"/>
                <a:gd name="T1" fmla="*/ 2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2 h 5"/>
                <a:gd name="T8" fmla="*/ 127 w 128"/>
                <a:gd name="T9" fmla="*/ 2 h 5"/>
                <a:gd name="T10" fmla="*/ 128 w 128"/>
                <a:gd name="T11" fmla="*/ 2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6" name="Freeform 43"/>
            <p:cNvSpPr>
              <a:spLocks/>
            </p:cNvSpPr>
            <p:nvPr/>
          </p:nvSpPr>
          <p:spPr bwMode="auto">
            <a:xfrm>
              <a:off x="456" y="248"/>
              <a:ext cx="14" cy="19"/>
            </a:xfrm>
            <a:custGeom>
              <a:avLst/>
              <a:gdLst>
                <a:gd name="T0" fmla="*/ 3 w 14"/>
                <a:gd name="T1" fmla="*/ 13 h 20"/>
                <a:gd name="T2" fmla="*/ 3 w 14"/>
                <a:gd name="T3" fmla="*/ 13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0 h 20"/>
                <a:gd name="T14" fmla="*/ 0 w 14"/>
                <a:gd name="T15" fmla="*/ 10 h 20"/>
                <a:gd name="T16" fmla="*/ 3 w 14"/>
                <a:gd name="T17" fmla="*/ 13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7" name="Freeform 44"/>
            <p:cNvSpPr>
              <a:spLocks/>
            </p:cNvSpPr>
            <p:nvPr/>
          </p:nvSpPr>
          <p:spPr bwMode="auto">
            <a:xfrm>
              <a:off x="439" y="261"/>
              <a:ext cx="21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7 w 20"/>
                <a:gd name="T7" fmla="*/ 20 h 45"/>
                <a:gd name="T8" fmla="*/ 22 w 20"/>
                <a:gd name="T9" fmla="*/ 13 h 45"/>
                <a:gd name="T10" fmla="*/ 27 w 20"/>
                <a:gd name="T11" fmla="*/ 6 h 45"/>
                <a:gd name="T12" fmla="*/ 24 w 20"/>
                <a:gd name="T13" fmla="*/ 0 h 45"/>
                <a:gd name="T14" fmla="*/ 17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8" name="Freeform 45"/>
            <p:cNvSpPr>
              <a:spLocks/>
            </p:cNvSpPr>
            <p:nvPr/>
          </p:nvSpPr>
          <p:spPr bwMode="auto">
            <a:xfrm>
              <a:off x="427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69" name="Freeform 46"/>
            <p:cNvSpPr>
              <a:spLocks/>
            </p:cNvSpPr>
            <p:nvPr/>
          </p:nvSpPr>
          <p:spPr bwMode="auto">
            <a:xfrm>
              <a:off x="420" y="376"/>
              <a:ext cx="12" cy="66"/>
            </a:xfrm>
            <a:custGeom>
              <a:avLst/>
              <a:gdLst>
                <a:gd name="T0" fmla="*/ 5 w 12"/>
                <a:gd name="T1" fmla="*/ 72 h 65"/>
                <a:gd name="T2" fmla="*/ 5 w 12"/>
                <a:gd name="T3" fmla="*/ 72 h 65"/>
                <a:gd name="T4" fmla="*/ 5 w 12"/>
                <a:gd name="T5" fmla="*/ 59 h 65"/>
                <a:gd name="T6" fmla="*/ 7 w 12"/>
                <a:gd name="T7" fmla="*/ 45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45 h 65"/>
                <a:gd name="T18" fmla="*/ 2 w 12"/>
                <a:gd name="T19" fmla="*/ 57 h 65"/>
                <a:gd name="T20" fmla="*/ 0 w 12"/>
                <a:gd name="T21" fmla="*/ 72 h 65"/>
                <a:gd name="T22" fmla="*/ 0 w 12"/>
                <a:gd name="T23" fmla="*/ 72 h 65"/>
                <a:gd name="T24" fmla="*/ 5 w 12"/>
                <a:gd name="T25" fmla="*/ 72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0" name="Freeform 47"/>
            <p:cNvSpPr>
              <a:spLocks/>
            </p:cNvSpPr>
            <p:nvPr/>
          </p:nvSpPr>
          <p:spPr bwMode="auto">
            <a:xfrm>
              <a:off x="420" y="443"/>
              <a:ext cx="7" cy="19"/>
            </a:xfrm>
            <a:custGeom>
              <a:avLst/>
              <a:gdLst>
                <a:gd name="T0" fmla="*/ 7 w 7"/>
                <a:gd name="T1" fmla="*/ 10 h 20"/>
                <a:gd name="T2" fmla="*/ 7 w 7"/>
                <a:gd name="T3" fmla="*/ 10 h 20"/>
                <a:gd name="T4" fmla="*/ 7 w 7"/>
                <a:gd name="T5" fmla="*/ 10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0 h 20"/>
                <a:gd name="T12" fmla="*/ 5 w 7"/>
                <a:gd name="T13" fmla="*/ 13 h 20"/>
                <a:gd name="T14" fmla="*/ 5 w 7"/>
                <a:gd name="T15" fmla="*/ 13 h 20"/>
                <a:gd name="T16" fmla="*/ 7 w 7"/>
                <a:gd name="T17" fmla="*/ 1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1" name="Freeform 48"/>
            <p:cNvSpPr>
              <a:spLocks/>
            </p:cNvSpPr>
            <p:nvPr/>
          </p:nvSpPr>
          <p:spPr bwMode="auto">
            <a:xfrm>
              <a:off x="423" y="456"/>
              <a:ext cx="36" cy="8"/>
            </a:xfrm>
            <a:custGeom>
              <a:avLst/>
              <a:gdLst>
                <a:gd name="T0" fmla="*/ 42 w 35"/>
                <a:gd name="T1" fmla="*/ 0 h 7"/>
                <a:gd name="T2" fmla="*/ 42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15 h 7"/>
                <a:gd name="T10" fmla="*/ 9 w 35"/>
                <a:gd name="T11" fmla="*/ 17 h 7"/>
                <a:gd name="T12" fmla="*/ 42 w 35"/>
                <a:gd name="T13" fmla="*/ 17 h 7"/>
                <a:gd name="T14" fmla="*/ 42 w 35"/>
                <a:gd name="T15" fmla="*/ 17 h 7"/>
                <a:gd name="T16" fmla="*/ 42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2" name="Freeform 49"/>
            <p:cNvSpPr>
              <a:spLocks/>
            </p:cNvSpPr>
            <p:nvPr/>
          </p:nvSpPr>
          <p:spPr bwMode="auto">
            <a:xfrm>
              <a:off x="460" y="454"/>
              <a:ext cx="55" cy="9"/>
            </a:xfrm>
            <a:custGeom>
              <a:avLst/>
              <a:gdLst>
                <a:gd name="T0" fmla="*/ 49 w 56"/>
                <a:gd name="T1" fmla="*/ 0 h 10"/>
                <a:gd name="T2" fmla="*/ 49 w 56"/>
                <a:gd name="T3" fmla="*/ 0 h 10"/>
                <a:gd name="T4" fmla="*/ 35 w 56"/>
                <a:gd name="T5" fmla="*/ 1 h 10"/>
                <a:gd name="T6" fmla="*/ 28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5 h 10"/>
                <a:gd name="T14" fmla="*/ 18 w 56"/>
                <a:gd name="T15" fmla="*/ 5 h 10"/>
                <a:gd name="T16" fmla="*/ 28 w 56"/>
                <a:gd name="T17" fmla="*/ 5 h 10"/>
                <a:gd name="T18" fmla="*/ 37 w 56"/>
                <a:gd name="T19" fmla="*/ 5 h 10"/>
                <a:gd name="T20" fmla="*/ 49 w 56"/>
                <a:gd name="T21" fmla="*/ 5 h 10"/>
                <a:gd name="T22" fmla="*/ 49 w 56"/>
                <a:gd name="T23" fmla="*/ 5 h 10"/>
                <a:gd name="T24" fmla="*/ 49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3" name="Freeform 50"/>
            <p:cNvSpPr>
              <a:spLocks/>
            </p:cNvSpPr>
            <p:nvPr/>
          </p:nvSpPr>
          <p:spPr bwMode="auto">
            <a:xfrm>
              <a:off x="515" y="441"/>
              <a:ext cx="42" cy="17"/>
            </a:xfrm>
            <a:custGeom>
              <a:avLst/>
              <a:gdLst>
                <a:gd name="T0" fmla="*/ 46 w 41"/>
                <a:gd name="T1" fmla="*/ 0 h 18"/>
                <a:gd name="T2" fmla="*/ 46 w 41"/>
                <a:gd name="T3" fmla="*/ 0 h 18"/>
                <a:gd name="T4" fmla="*/ 38 w 41"/>
                <a:gd name="T5" fmla="*/ 4 h 18"/>
                <a:gd name="T6" fmla="*/ 30 w 41"/>
                <a:gd name="T7" fmla="*/ 5 h 18"/>
                <a:gd name="T8" fmla="*/ 13 w 41"/>
                <a:gd name="T9" fmla="*/ 9 h 18"/>
                <a:gd name="T10" fmla="*/ 0 w 41"/>
                <a:gd name="T11" fmla="*/ 9 h 18"/>
                <a:gd name="T12" fmla="*/ 0 w 41"/>
                <a:gd name="T13" fmla="*/ 11 h 18"/>
                <a:gd name="T14" fmla="*/ 14 w 41"/>
                <a:gd name="T15" fmla="*/ 9 h 18"/>
                <a:gd name="T16" fmla="*/ 30 w 41"/>
                <a:gd name="T17" fmla="*/ 9 h 18"/>
                <a:gd name="T18" fmla="*/ 39 w 41"/>
                <a:gd name="T19" fmla="*/ 9 h 18"/>
                <a:gd name="T20" fmla="*/ 48 w 41"/>
                <a:gd name="T21" fmla="*/ 5 h 18"/>
                <a:gd name="T22" fmla="*/ 48 w 41"/>
                <a:gd name="T23" fmla="*/ 5 h 18"/>
                <a:gd name="T24" fmla="*/ 46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4" name="Freeform 51"/>
            <p:cNvSpPr>
              <a:spLocks/>
            </p:cNvSpPr>
            <p:nvPr/>
          </p:nvSpPr>
          <p:spPr bwMode="auto">
            <a:xfrm>
              <a:off x="555" y="414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5" name="Freeform 52"/>
            <p:cNvSpPr>
              <a:spLocks/>
            </p:cNvSpPr>
            <p:nvPr/>
          </p:nvSpPr>
          <p:spPr bwMode="auto">
            <a:xfrm>
              <a:off x="577" y="414"/>
              <a:ext cx="5" cy="125"/>
            </a:xfrm>
            <a:custGeom>
              <a:avLst/>
              <a:gdLst>
                <a:gd name="T0" fmla="*/ 2 w 5"/>
                <a:gd name="T1" fmla="*/ 129 h 124"/>
                <a:gd name="T2" fmla="*/ 5 w 5"/>
                <a:gd name="T3" fmla="*/ 126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26 h 124"/>
                <a:gd name="T10" fmla="*/ 2 w 5"/>
                <a:gd name="T11" fmla="*/ 129 h 124"/>
                <a:gd name="T12" fmla="*/ 2 w 5"/>
                <a:gd name="T13" fmla="*/ 129 h 124"/>
                <a:gd name="T14" fmla="*/ 5 w 5"/>
                <a:gd name="T15" fmla="*/ 131 h 124"/>
                <a:gd name="T16" fmla="*/ 5 w 5"/>
                <a:gd name="T17" fmla="*/ 126 h 124"/>
                <a:gd name="T18" fmla="*/ 2 w 5"/>
                <a:gd name="T19" fmla="*/ 129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6" name="Freeform 53"/>
            <p:cNvSpPr>
              <a:spLocks/>
            </p:cNvSpPr>
            <p:nvPr/>
          </p:nvSpPr>
          <p:spPr bwMode="auto">
            <a:xfrm>
              <a:off x="567" y="528"/>
              <a:ext cx="14" cy="9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9 w 13"/>
                <a:gd name="T5" fmla="*/ 5 h 10"/>
                <a:gd name="T6" fmla="*/ 20 w 13"/>
                <a:gd name="T7" fmla="*/ 5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7" name="Freeform 54"/>
            <p:cNvSpPr>
              <a:spLocks/>
            </p:cNvSpPr>
            <p:nvPr/>
          </p:nvSpPr>
          <p:spPr bwMode="auto">
            <a:xfrm>
              <a:off x="550" y="518"/>
              <a:ext cx="21" cy="13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7 h 14"/>
                <a:gd name="T6" fmla="*/ 21 w 21"/>
                <a:gd name="T7" fmla="*/ 7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8" name="Freeform 55"/>
            <p:cNvSpPr>
              <a:spLocks/>
            </p:cNvSpPr>
            <p:nvPr/>
          </p:nvSpPr>
          <p:spPr bwMode="auto">
            <a:xfrm>
              <a:off x="518" y="507"/>
              <a:ext cx="33" cy="17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7 w 32"/>
                <a:gd name="T5" fmla="*/ 19 h 16"/>
                <a:gd name="T6" fmla="*/ 37 w 32"/>
                <a:gd name="T7" fmla="*/ 23 h 16"/>
                <a:gd name="T8" fmla="*/ 39 w 32"/>
                <a:gd name="T9" fmla="*/ 18 h 16"/>
                <a:gd name="T10" fmla="*/ 29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79" name="Freeform 56"/>
            <p:cNvSpPr>
              <a:spLocks/>
            </p:cNvSpPr>
            <p:nvPr/>
          </p:nvSpPr>
          <p:spPr bwMode="auto">
            <a:xfrm>
              <a:off x="465" y="497"/>
              <a:ext cx="55" cy="17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16 h 16"/>
                <a:gd name="T8" fmla="*/ 34 w 56"/>
                <a:gd name="T9" fmla="*/ 19 h 16"/>
                <a:gd name="T10" fmla="*/ 47 w 56"/>
                <a:gd name="T11" fmla="*/ 23 h 16"/>
                <a:gd name="T12" fmla="*/ 49 w 56"/>
                <a:gd name="T13" fmla="*/ 16 h 16"/>
                <a:gd name="T14" fmla="*/ 34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0" name="Freeform 57"/>
            <p:cNvSpPr>
              <a:spLocks/>
            </p:cNvSpPr>
            <p:nvPr/>
          </p:nvSpPr>
          <p:spPr bwMode="auto">
            <a:xfrm>
              <a:off x="434" y="495"/>
              <a:ext cx="31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25 w 32"/>
                <a:gd name="T7" fmla="*/ 9 h 9"/>
                <a:gd name="T8" fmla="*/ 25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1" name="Freeform 58"/>
            <p:cNvSpPr>
              <a:spLocks/>
            </p:cNvSpPr>
            <p:nvPr/>
          </p:nvSpPr>
          <p:spPr bwMode="auto">
            <a:xfrm>
              <a:off x="420" y="495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2" name="Freeform 59"/>
            <p:cNvSpPr>
              <a:spLocks/>
            </p:cNvSpPr>
            <p:nvPr/>
          </p:nvSpPr>
          <p:spPr bwMode="auto">
            <a:xfrm>
              <a:off x="420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3" name="Freeform 60"/>
            <p:cNvSpPr>
              <a:spLocks/>
            </p:cNvSpPr>
            <p:nvPr/>
          </p:nvSpPr>
          <p:spPr bwMode="auto">
            <a:xfrm>
              <a:off x="421" y="545"/>
              <a:ext cx="17" cy="111"/>
            </a:xfrm>
            <a:custGeom>
              <a:avLst/>
              <a:gdLst>
                <a:gd name="T0" fmla="*/ 11 w 18"/>
                <a:gd name="T1" fmla="*/ 103 h 112"/>
                <a:gd name="T2" fmla="*/ 11 w 18"/>
                <a:gd name="T3" fmla="*/ 103 h 112"/>
                <a:gd name="T4" fmla="*/ 9 w 18"/>
                <a:gd name="T5" fmla="*/ 77 h 112"/>
                <a:gd name="T6" fmla="*/ 9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77 h 112"/>
                <a:gd name="T20" fmla="*/ 9 w 18"/>
                <a:gd name="T21" fmla="*/ 105 h 112"/>
                <a:gd name="T22" fmla="*/ 9 w 18"/>
                <a:gd name="T23" fmla="*/ 105 h 112"/>
                <a:gd name="T24" fmla="*/ 11 w 18"/>
                <a:gd name="T25" fmla="*/ 103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4" name="Freeform 61"/>
            <p:cNvSpPr>
              <a:spLocks/>
            </p:cNvSpPr>
            <p:nvPr/>
          </p:nvSpPr>
          <p:spPr bwMode="auto">
            <a:xfrm>
              <a:off x="434" y="654"/>
              <a:ext cx="17" cy="32"/>
            </a:xfrm>
            <a:custGeom>
              <a:avLst/>
              <a:gdLst>
                <a:gd name="T0" fmla="*/ 23 w 16"/>
                <a:gd name="T1" fmla="*/ 29 h 32"/>
                <a:gd name="T2" fmla="*/ 23 w 16"/>
                <a:gd name="T3" fmla="*/ 29 h 32"/>
                <a:gd name="T4" fmla="*/ 18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15 w 16"/>
                <a:gd name="T11" fmla="*/ 18 h 32"/>
                <a:gd name="T12" fmla="*/ 20 w 16"/>
                <a:gd name="T13" fmla="*/ 32 h 32"/>
                <a:gd name="T14" fmla="*/ 20 w 16"/>
                <a:gd name="T15" fmla="*/ 32 h 32"/>
                <a:gd name="T16" fmla="*/ 23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5" name="Freeform 62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6" name="Freeform 63"/>
            <p:cNvSpPr>
              <a:spLocks/>
            </p:cNvSpPr>
            <p:nvPr/>
          </p:nvSpPr>
          <p:spPr bwMode="auto">
            <a:xfrm>
              <a:off x="338" y="701"/>
              <a:ext cx="123" cy="8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17 h 7"/>
                <a:gd name="T4" fmla="*/ 123 w 123"/>
                <a:gd name="T5" fmla="*/ 13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7" name="Freeform 64"/>
            <p:cNvSpPr>
              <a:spLocks/>
            </p:cNvSpPr>
            <p:nvPr/>
          </p:nvSpPr>
          <p:spPr bwMode="auto">
            <a:xfrm>
              <a:off x="338" y="694"/>
              <a:ext cx="14" cy="15"/>
            </a:xfrm>
            <a:custGeom>
              <a:avLst/>
              <a:gdLst>
                <a:gd name="T0" fmla="*/ 15 w 13"/>
                <a:gd name="T1" fmla="*/ 0 h 16"/>
                <a:gd name="T2" fmla="*/ 15 w 13"/>
                <a:gd name="T3" fmla="*/ 0 h 16"/>
                <a:gd name="T4" fmla="*/ 2 w 13"/>
                <a:gd name="T5" fmla="*/ 8 h 16"/>
                <a:gd name="T6" fmla="*/ 0 w 13"/>
                <a:gd name="T7" fmla="*/ 8 h 16"/>
                <a:gd name="T8" fmla="*/ 2 w 13"/>
                <a:gd name="T9" fmla="*/ 9 h 16"/>
                <a:gd name="T10" fmla="*/ 5 w 13"/>
                <a:gd name="T11" fmla="*/ 8 h 16"/>
                <a:gd name="T12" fmla="*/ 20 w 13"/>
                <a:gd name="T13" fmla="*/ 5 h 16"/>
                <a:gd name="T14" fmla="*/ 20 w 13"/>
                <a:gd name="T15" fmla="*/ 5 h 16"/>
                <a:gd name="T16" fmla="*/ 15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8" name="Freeform 65"/>
            <p:cNvSpPr>
              <a:spLocks/>
            </p:cNvSpPr>
            <p:nvPr/>
          </p:nvSpPr>
          <p:spPr bwMode="auto">
            <a:xfrm>
              <a:off x="347" y="656"/>
              <a:ext cx="23" cy="42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30 h 41"/>
                <a:gd name="T6" fmla="*/ 0 w 23"/>
                <a:gd name="T7" fmla="*/ 43 h 41"/>
                <a:gd name="T8" fmla="*/ 5 w 23"/>
                <a:gd name="T9" fmla="*/ 48 h 41"/>
                <a:gd name="T10" fmla="*/ 13 w 23"/>
                <a:gd name="T11" fmla="*/ 32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89" name="Freeform 66"/>
            <p:cNvSpPr>
              <a:spLocks/>
            </p:cNvSpPr>
            <p:nvPr/>
          </p:nvSpPr>
          <p:spPr bwMode="auto">
            <a:xfrm>
              <a:off x="364" y="618"/>
              <a:ext cx="16" cy="40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8 h 39"/>
                <a:gd name="T8" fmla="*/ 5 w 16"/>
                <a:gd name="T9" fmla="*/ 34 h 39"/>
                <a:gd name="T10" fmla="*/ 0 w 16"/>
                <a:gd name="T11" fmla="*/ 45 h 39"/>
                <a:gd name="T12" fmla="*/ 6 w 16"/>
                <a:gd name="T13" fmla="*/ 46 h 39"/>
                <a:gd name="T14" fmla="*/ 10 w 16"/>
                <a:gd name="T15" fmla="*/ 36 h 39"/>
                <a:gd name="T16" fmla="*/ 11 w 16"/>
                <a:gd name="T17" fmla="*/ 30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0" name="Freeform 67"/>
            <p:cNvSpPr>
              <a:spLocks/>
            </p:cNvSpPr>
            <p:nvPr/>
          </p:nvSpPr>
          <p:spPr bwMode="auto">
            <a:xfrm>
              <a:off x="375" y="562"/>
              <a:ext cx="14" cy="57"/>
            </a:xfrm>
            <a:custGeom>
              <a:avLst/>
              <a:gdLst>
                <a:gd name="T0" fmla="*/ 15 w 13"/>
                <a:gd name="T1" fmla="*/ 0 h 58"/>
                <a:gd name="T2" fmla="*/ 15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33 h 58"/>
                <a:gd name="T10" fmla="*/ 0 w 13"/>
                <a:gd name="T11" fmla="*/ 51 h 58"/>
                <a:gd name="T12" fmla="*/ 5 w 13"/>
                <a:gd name="T13" fmla="*/ 51 h 58"/>
                <a:gd name="T14" fmla="*/ 15 w 13"/>
                <a:gd name="T15" fmla="*/ 34 h 58"/>
                <a:gd name="T16" fmla="*/ 17 w 13"/>
                <a:gd name="T17" fmla="*/ 27 h 58"/>
                <a:gd name="T18" fmla="*/ 19 w 13"/>
                <a:gd name="T19" fmla="*/ 14 h 58"/>
                <a:gd name="T20" fmla="*/ 20 w 13"/>
                <a:gd name="T21" fmla="*/ 0 h 58"/>
                <a:gd name="T22" fmla="*/ 20 w 13"/>
                <a:gd name="T23" fmla="*/ 0 h 58"/>
                <a:gd name="T24" fmla="*/ 15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1" name="Freeform 68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2" name="Freeform 69"/>
            <p:cNvSpPr>
              <a:spLocks/>
            </p:cNvSpPr>
            <p:nvPr/>
          </p:nvSpPr>
          <p:spPr bwMode="auto">
            <a:xfrm>
              <a:off x="382" y="497"/>
              <a:ext cx="7" cy="17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11 w 6"/>
                <a:gd name="T5" fmla="*/ 7 h 16"/>
                <a:gd name="T6" fmla="*/ 1 w 6"/>
                <a:gd name="T7" fmla="*/ 5 h 16"/>
                <a:gd name="T8" fmla="*/ 1 w 6"/>
                <a:gd name="T9" fmla="*/ 16 h 16"/>
                <a:gd name="T10" fmla="*/ 1 w 6"/>
                <a:gd name="T11" fmla="*/ 23 h 16"/>
                <a:gd name="T12" fmla="*/ 18 w 6"/>
                <a:gd name="T13" fmla="*/ 21 h 16"/>
                <a:gd name="T14" fmla="*/ 18 w 6"/>
                <a:gd name="T15" fmla="*/ 16 h 16"/>
                <a:gd name="T16" fmla="*/ 18 w 6"/>
                <a:gd name="T17" fmla="*/ 7 h 16"/>
                <a:gd name="T18" fmla="*/ 18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3" name="Freeform 70"/>
            <p:cNvSpPr>
              <a:spLocks/>
            </p:cNvSpPr>
            <p:nvPr/>
          </p:nvSpPr>
          <p:spPr bwMode="auto">
            <a:xfrm>
              <a:off x="352" y="495"/>
              <a:ext cx="29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5 w 30"/>
                <a:gd name="T5" fmla="*/ 7 h 9"/>
                <a:gd name="T6" fmla="*/ 16 w 30"/>
                <a:gd name="T7" fmla="*/ 7 h 9"/>
                <a:gd name="T8" fmla="*/ 19 w 30"/>
                <a:gd name="T9" fmla="*/ 9 h 9"/>
                <a:gd name="T10" fmla="*/ 23 w 30"/>
                <a:gd name="T11" fmla="*/ 9 h 9"/>
                <a:gd name="T12" fmla="*/ 23 w 30"/>
                <a:gd name="T13" fmla="*/ 2 h 9"/>
                <a:gd name="T14" fmla="*/ 19 w 30"/>
                <a:gd name="T15" fmla="*/ 2 h 9"/>
                <a:gd name="T16" fmla="*/ 16 w 30"/>
                <a:gd name="T17" fmla="*/ 2 h 9"/>
                <a:gd name="T18" fmla="*/ 15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4" name="Freeform 71"/>
            <p:cNvSpPr>
              <a:spLocks/>
            </p:cNvSpPr>
            <p:nvPr/>
          </p:nvSpPr>
          <p:spPr bwMode="auto">
            <a:xfrm>
              <a:off x="286" y="495"/>
              <a:ext cx="66" cy="17"/>
            </a:xfrm>
            <a:custGeom>
              <a:avLst/>
              <a:gdLst>
                <a:gd name="T0" fmla="*/ 1 w 65"/>
                <a:gd name="T1" fmla="*/ 23 h 16"/>
                <a:gd name="T2" fmla="*/ 1 w 65"/>
                <a:gd name="T3" fmla="*/ 23 h 16"/>
                <a:gd name="T4" fmla="*/ 16 w 65"/>
                <a:gd name="T5" fmla="*/ 18 h 16"/>
                <a:gd name="T6" fmla="*/ 29 w 65"/>
                <a:gd name="T7" fmla="*/ 16 h 16"/>
                <a:gd name="T8" fmla="*/ 53 w 65"/>
                <a:gd name="T9" fmla="*/ 16 h 16"/>
                <a:gd name="T10" fmla="*/ 72 w 65"/>
                <a:gd name="T11" fmla="*/ 7 h 16"/>
                <a:gd name="T12" fmla="*/ 72 w 65"/>
                <a:gd name="T13" fmla="*/ 0 h 16"/>
                <a:gd name="T14" fmla="*/ 53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16 h 16"/>
                <a:gd name="T22" fmla="*/ 0 w 65"/>
                <a:gd name="T23" fmla="*/ 16 h 16"/>
                <a:gd name="T24" fmla="*/ 1 w 65"/>
                <a:gd name="T25" fmla="*/ 23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5" name="Freeform 72"/>
            <p:cNvSpPr>
              <a:spLocks/>
            </p:cNvSpPr>
            <p:nvPr/>
          </p:nvSpPr>
          <p:spPr bwMode="auto">
            <a:xfrm>
              <a:off x="246" y="505"/>
              <a:ext cx="42" cy="23"/>
            </a:xfrm>
            <a:custGeom>
              <a:avLst/>
              <a:gdLst>
                <a:gd name="T0" fmla="*/ 1 w 42"/>
                <a:gd name="T1" fmla="*/ 29 h 22"/>
                <a:gd name="T2" fmla="*/ 1 w 42"/>
                <a:gd name="T3" fmla="*/ 29 h 22"/>
                <a:gd name="T4" fmla="*/ 9 w 42"/>
                <a:gd name="T5" fmla="*/ 25 h 22"/>
                <a:gd name="T6" fmla="*/ 18 w 42"/>
                <a:gd name="T7" fmla="*/ 21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20 h 22"/>
                <a:gd name="T20" fmla="*/ 0 w 42"/>
                <a:gd name="T21" fmla="*/ 25 h 22"/>
                <a:gd name="T22" fmla="*/ 0 w 42"/>
                <a:gd name="T23" fmla="*/ 25 h 22"/>
                <a:gd name="T24" fmla="*/ 1 w 42"/>
                <a:gd name="T25" fmla="*/ 29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6" name="Freeform 73"/>
            <p:cNvSpPr>
              <a:spLocks/>
            </p:cNvSpPr>
            <p:nvPr/>
          </p:nvSpPr>
          <p:spPr bwMode="auto">
            <a:xfrm>
              <a:off x="226" y="524"/>
              <a:ext cx="21" cy="13"/>
            </a:xfrm>
            <a:custGeom>
              <a:avLst/>
              <a:gdLst>
                <a:gd name="T0" fmla="*/ 0 w 21"/>
                <a:gd name="T1" fmla="*/ 7 h 14"/>
                <a:gd name="T2" fmla="*/ 0 w 21"/>
                <a:gd name="T3" fmla="*/ 7 h 14"/>
                <a:gd name="T4" fmla="*/ 3 w 21"/>
                <a:gd name="T5" fmla="*/ 7 h 14"/>
                <a:gd name="T6" fmla="*/ 10 w 21"/>
                <a:gd name="T7" fmla="*/ 7 h 14"/>
                <a:gd name="T8" fmla="*/ 16 w 21"/>
                <a:gd name="T9" fmla="*/ 7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7 h 14"/>
                <a:gd name="T20" fmla="*/ 3 w 21"/>
                <a:gd name="T21" fmla="*/ 7 h 14"/>
                <a:gd name="T22" fmla="*/ 3 w 21"/>
                <a:gd name="T23" fmla="*/ 7 h 14"/>
                <a:gd name="T24" fmla="*/ 0 w 21"/>
                <a:gd name="T25" fmla="*/ 7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7" name="Freeform 74"/>
            <p:cNvSpPr>
              <a:spLocks/>
            </p:cNvSpPr>
            <p:nvPr/>
          </p:nvSpPr>
          <p:spPr bwMode="auto">
            <a:xfrm>
              <a:off x="226" y="414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8" name="Freeform 75"/>
            <p:cNvSpPr>
              <a:spLocks/>
            </p:cNvSpPr>
            <p:nvPr/>
          </p:nvSpPr>
          <p:spPr bwMode="auto">
            <a:xfrm>
              <a:off x="226" y="414"/>
              <a:ext cx="21" cy="19"/>
            </a:xfrm>
            <a:custGeom>
              <a:avLst/>
              <a:gdLst>
                <a:gd name="T0" fmla="*/ 27 w 20"/>
                <a:gd name="T1" fmla="*/ 18 h 18"/>
                <a:gd name="T2" fmla="*/ 27 w 20"/>
                <a:gd name="T3" fmla="*/ 18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7 w 20"/>
                <a:gd name="T13" fmla="*/ 25 h 18"/>
                <a:gd name="T14" fmla="*/ 27 w 20"/>
                <a:gd name="T15" fmla="*/ 25 h 18"/>
                <a:gd name="T16" fmla="*/ 27 w 20"/>
                <a:gd name="T17" fmla="*/ 18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99" name="Freeform 76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0" name="Freeform 77"/>
            <p:cNvSpPr>
              <a:spLocks/>
            </p:cNvSpPr>
            <p:nvPr/>
          </p:nvSpPr>
          <p:spPr bwMode="auto">
            <a:xfrm>
              <a:off x="279" y="444"/>
              <a:ext cx="31" cy="13"/>
            </a:xfrm>
            <a:custGeom>
              <a:avLst/>
              <a:gdLst>
                <a:gd name="T0" fmla="*/ 37 w 30"/>
                <a:gd name="T1" fmla="*/ 8 h 13"/>
                <a:gd name="T2" fmla="*/ 37 w 30"/>
                <a:gd name="T3" fmla="*/ 8 h 13"/>
                <a:gd name="T4" fmla="*/ 22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35 w 30"/>
                <a:gd name="T13" fmla="*/ 13 h 13"/>
                <a:gd name="T14" fmla="*/ 35 w 30"/>
                <a:gd name="T15" fmla="*/ 13 h 13"/>
                <a:gd name="T16" fmla="*/ 37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1" name="Freeform 78"/>
            <p:cNvSpPr>
              <a:spLocks/>
            </p:cNvSpPr>
            <p:nvPr/>
          </p:nvSpPr>
          <p:spPr bwMode="auto">
            <a:xfrm>
              <a:off x="309" y="454"/>
              <a:ext cx="40" cy="8"/>
            </a:xfrm>
            <a:custGeom>
              <a:avLst/>
              <a:gdLst>
                <a:gd name="T0" fmla="*/ 34 w 41"/>
                <a:gd name="T1" fmla="*/ 1 h 9"/>
                <a:gd name="T2" fmla="*/ 34 w 41"/>
                <a:gd name="T3" fmla="*/ 1 h 9"/>
                <a:gd name="T4" fmla="*/ 20 w 41"/>
                <a:gd name="T5" fmla="*/ 1 h 9"/>
                <a:gd name="T6" fmla="*/ 2 w 41"/>
                <a:gd name="T7" fmla="*/ 0 h 9"/>
                <a:gd name="T8" fmla="*/ 0 w 41"/>
                <a:gd name="T9" fmla="*/ 4 h 9"/>
                <a:gd name="T10" fmla="*/ 20 w 41"/>
                <a:gd name="T11" fmla="*/ 4 h 9"/>
                <a:gd name="T12" fmla="*/ 34 w 41"/>
                <a:gd name="T13" fmla="*/ 4 h 9"/>
                <a:gd name="T14" fmla="*/ 34 w 41"/>
                <a:gd name="T15" fmla="*/ 4 h 9"/>
                <a:gd name="T16" fmla="*/ 34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2" name="Freeform 79"/>
            <p:cNvSpPr>
              <a:spLocks/>
            </p:cNvSpPr>
            <p:nvPr/>
          </p:nvSpPr>
          <p:spPr bwMode="auto">
            <a:xfrm>
              <a:off x="349" y="448"/>
              <a:ext cx="40" cy="13"/>
            </a:xfrm>
            <a:custGeom>
              <a:avLst/>
              <a:gdLst>
                <a:gd name="T0" fmla="*/ 43 w 39"/>
                <a:gd name="T1" fmla="*/ 0 h 13"/>
                <a:gd name="T2" fmla="*/ 43 w 39"/>
                <a:gd name="T3" fmla="*/ 0 h 13"/>
                <a:gd name="T4" fmla="*/ 35 w 39"/>
                <a:gd name="T5" fmla="*/ 5 h 13"/>
                <a:gd name="T6" fmla="*/ 27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7 w 39"/>
                <a:gd name="T17" fmla="*/ 13 h 13"/>
                <a:gd name="T18" fmla="*/ 36 w 39"/>
                <a:gd name="T19" fmla="*/ 11 h 13"/>
                <a:gd name="T20" fmla="*/ 46 w 39"/>
                <a:gd name="T21" fmla="*/ 5 h 13"/>
                <a:gd name="T22" fmla="*/ 46 w 39"/>
                <a:gd name="T23" fmla="*/ 5 h 13"/>
                <a:gd name="T24" fmla="*/ 43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3" name="Freeform 80"/>
            <p:cNvSpPr>
              <a:spLocks/>
            </p:cNvSpPr>
            <p:nvPr/>
          </p:nvSpPr>
          <p:spPr bwMode="auto">
            <a:xfrm>
              <a:off x="385" y="446"/>
              <a:ext cx="10" cy="21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23 h 20"/>
                <a:gd name="T6" fmla="*/ 3 w 10"/>
                <a:gd name="T7" fmla="*/ 27 h 20"/>
                <a:gd name="T8" fmla="*/ 8 w 10"/>
                <a:gd name="T9" fmla="*/ 25 h 20"/>
                <a:gd name="T10" fmla="*/ 8 w 10"/>
                <a:gd name="T11" fmla="*/ 22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22 h 20"/>
                <a:gd name="T38" fmla="*/ 3 w 10"/>
                <a:gd name="T39" fmla="*/ 23 h 20"/>
                <a:gd name="T40" fmla="*/ 7 w 10"/>
                <a:gd name="T41" fmla="*/ 25 h 20"/>
                <a:gd name="T42" fmla="*/ 7 w 10"/>
                <a:gd name="T43" fmla="*/ 22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4" name="Freeform 81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5" name="Freeform 82"/>
            <p:cNvSpPr>
              <a:spLocks/>
            </p:cNvSpPr>
            <p:nvPr/>
          </p:nvSpPr>
          <p:spPr bwMode="auto">
            <a:xfrm>
              <a:off x="375" y="331"/>
              <a:ext cx="14" cy="64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46 h 63"/>
                <a:gd name="T10" fmla="*/ 15 w 13"/>
                <a:gd name="T11" fmla="*/ 70 h 63"/>
                <a:gd name="T12" fmla="*/ 20 w 13"/>
                <a:gd name="T13" fmla="*/ 70 h 63"/>
                <a:gd name="T14" fmla="*/ 19 w 13"/>
                <a:gd name="T15" fmla="*/ 45 h 63"/>
                <a:gd name="T16" fmla="*/ 15 w 13"/>
                <a:gd name="T17" fmla="*/ 25 h 63"/>
                <a:gd name="T18" fmla="*/ 14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6" name="Freeform 83"/>
            <p:cNvSpPr>
              <a:spLocks/>
            </p:cNvSpPr>
            <p:nvPr/>
          </p:nvSpPr>
          <p:spPr bwMode="auto">
            <a:xfrm>
              <a:off x="363" y="284"/>
              <a:ext cx="17" cy="47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2 h 49"/>
                <a:gd name="T6" fmla="*/ 8 w 18"/>
                <a:gd name="T7" fmla="*/ 18 h 49"/>
                <a:gd name="T8" fmla="*/ 9 w 18"/>
                <a:gd name="T9" fmla="*/ 29 h 49"/>
                <a:gd name="T10" fmla="*/ 9 w 18"/>
                <a:gd name="T11" fmla="*/ 35 h 49"/>
                <a:gd name="T12" fmla="*/ 11 w 18"/>
                <a:gd name="T13" fmla="*/ 35 h 49"/>
                <a:gd name="T14" fmla="*/ 9 w 18"/>
                <a:gd name="T15" fmla="*/ 27 h 49"/>
                <a:gd name="T16" fmla="*/ 9 w 18"/>
                <a:gd name="T17" fmla="*/ 16 h 49"/>
                <a:gd name="T18" fmla="*/ 9 w 18"/>
                <a:gd name="T19" fmla="*/ 12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7" name="Freeform 84"/>
            <p:cNvSpPr>
              <a:spLocks/>
            </p:cNvSpPr>
            <p:nvPr/>
          </p:nvSpPr>
          <p:spPr bwMode="auto">
            <a:xfrm>
              <a:off x="342" y="248"/>
              <a:ext cx="26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24 w 25"/>
                <a:gd name="T9" fmla="*/ 29 h 38"/>
                <a:gd name="T10" fmla="*/ 27 w 25"/>
                <a:gd name="T11" fmla="*/ 38 h 38"/>
                <a:gd name="T12" fmla="*/ 32 w 25"/>
                <a:gd name="T13" fmla="*/ 36 h 38"/>
                <a:gd name="T14" fmla="*/ 27 w 25"/>
                <a:gd name="T15" fmla="*/ 25 h 38"/>
                <a:gd name="T16" fmla="*/ 21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108" name="Rectangle 85"/>
            <p:cNvSpPr>
              <a:spLocks noChangeArrowheads="1"/>
            </p:cNvSpPr>
            <p:nvPr/>
          </p:nvSpPr>
          <p:spPr bwMode="auto">
            <a:xfrm>
              <a:off x="149" y="197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</p:grpSp>
      <p:sp>
        <p:nvSpPr>
          <p:cNvPr id="1028" name="Rectangle 86"/>
          <p:cNvSpPr>
            <a:spLocks noChangeArrowheads="1"/>
          </p:cNvSpPr>
          <p:nvPr/>
        </p:nvSpPr>
        <p:spPr bwMode="auto">
          <a:xfrm>
            <a:off x="685800" y="762000"/>
            <a:ext cx="1347788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9" name="Picture 87" descr="icc5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860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96"/>
          <p:cNvGrpSpPr>
            <a:grpSpLocks/>
          </p:cNvGrpSpPr>
          <p:nvPr userDrawn="1"/>
        </p:nvGrpSpPr>
        <p:grpSpPr bwMode="auto">
          <a:xfrm>
            <a:off x="5994400" y="6464300"/>
            <a:ext cx="2998788" cy="266700"/>
            <a:chOff x="3696" y="4016"/>
            <a:chExt cx="1889" cy="168"/>
          </a:xfrm>
        </p:grpSpPr>
        <p:sp>
          <p:nvSpPr>
            <p:cNvPr id="1031" name="AutoShape 91"/>
            <p:cNvSpPr>
              <a:spLocks noChangeArrowheads="1"/>
            </p:cNvSpPr>
            <p:nvPr/>
          </p:nvSpPr>
          <p:spPr bwMode="auto">
            <a:xfrm>
              <a:off x="3728" y="4032"/>
              <a:ext cx="1840" cy="152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  <a:buFontTx/>
                <a:buChar char="•"/>
              </a:pPr>
              <a:endParaRPr lang="en-US" sz="2400">
                <a:solidFill>
                  <a:srgbClr val="000000"/>
                </a:solidFill>
              </a:endParaRPr>
            </a:p>
          </p:txBody>
        </p:sp>
        <p:sp>
          <p:nvSpPr>
            <p:cNvPr id="1032" name="Rectangle 94"/>
            <p:cNvSpPr>
              <a:spLocks noChangeArrowheads="1"/>
            </p:cNvSpPr>
            <p:nvPr/>
          </p:nvSpPr>
          <p:spPr bwMode="auto">
            <a:xfrm>
              <a:off x="3696" y="4016"/>
              <a:ext cx="1889" cy="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 b="1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02039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29700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9701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13262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7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65990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9" r:id="rId1"/>
    <p:sldLayoutId id="2147484050" r:id="rId2"/>
    <p:sldLayoutId id="2147484051" r:id="rId3"/>
    <p:sldLayoutId id="2147484052" r:id="rId4"/>
    <p:sldLayoutId id="2147484053" r:id="rId5"/>
    <p:sldLayoutId id="2147484054" r:id="rId6"/>
    <p:sldLayoutId id="2147484055" r:id="rId7"/>
    <p:sldLayoutId id="2147484056" r:id="rId8"/>
    <p:sldLayoutId id="2147484057" r:id="rId9"/>
    <p:sldLayoutId id="2147484058" r:id="rId10"/>
    <p:sldLayoutId id="2147484059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632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7D349640-9ABA-594B-99A1-5D1966640DC2}" type="datetime1">
              <a:rPr lang="en-GB"/>
              <a:pPr>
                <a:lnSpc>
                  <a:spcPct val="100000"/>
                </a:lnSpc>
                <a:defRPr/>
              </a:pPr>
              <a:t>13/11/15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r>
              <a:rPr lang="en-US"/>
              <a:t>Virgo June 2013 - EAGLE: Comparison with Observations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 sz="1200">
                <a:solidFill>
                  <a:prstClr val="white">
                    <a:tint val="75000"/>
                  </a:prstClr>
                </a:solidFill>
                <a:latin typeface="Calibri"/>
                <a:ea typeface="+mn-ea"/>
                <a:cs typeface="+mn-cs"/>
              </a:defRPr>
            </a:lvl1pPr>
          </a:lstStyle>
          <a:p>
            <a:pPr>
              <a:lnSpc>
                <a:spcPct val="100000"/>
              </a:lnSpc>
              <a:defRPr/>
            </a:pPr>
            <a:fld id="{3FD5CBBB-B9CA-DF4B-8742-91CC16D42C55}" type="slidenum">
              <a:rPr lang="en-US"/>
              <a:pPr>
                <a:lnSpc>
                  <a:spcPct val="100000"/>
                </a:lnSpc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284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1" r:id="rId1"/>
    <p:sldLayoutId id="2147484062" r:id="rId2"/>
    <p:sldLayoutId id="2147484063" r:id="rId3"/>
    <p:sldLayoutId id="2147484064" r:id="rId4"/>
    <p:sldLayoutId id="2147484065" r:id="rId5"/>
    <p:sldLayoutId id="2147484066" r:id="rId6"/>
    <p:sldLayoutId id="2147484067" r:id="rId7"/>
    <p:sldLayoutId id="2147484068" r:id="rId8"/>
    <p:sldLayoutId id="2147484069" r:id="rId9"/>
    <p:sldLayoutId id="2147484070" r:id="rId10"/>
    <p:sldLayoutId id="2147484071" r:id="rId11"/>
  </p:sldLayoutIdLst>
  <p:transition xmlns:p14="http://schemas.microsoft.com/office/powerpoint/2010/main">
    <p:zoom/>
  </p:transition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ChangeArrowheads="1"/>
          </p:cNvSpPr>
          <p:nvPr userDrawn="1"/>
        </p:nvSpPr>
        <p:spPr bwMode="auto">
          <a:xfrm>
            <a:off x="4475163" y="3030538"/>
            <a:ext cx="193675" cy="804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753" tIns="47876" rIns="95753" bIns="4787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8195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58900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8196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8198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199" name="Rectangle 92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8200" name="Rectangle 93"/>
            <p:cNvSpPr>
              <a:spLocks noChangeArrowheads="1"/>
            </p:cNvSpPr>
            <p:nvPr/>
          </p:nvSpPr>
          <p:spPr bwMode="auto">
            <a:xfrm>
              <a:off x="3989" y="4032"/>
              <a:ext cx="1487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8201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6" r:id="rId1"/>
  </p:sldLayoutIdLst>
  <p:transition xmlns:p14="http://schemas.microsoft.com/office/powerpoint/2010/main">
    <p:zoom/>
  </p:transition>
  <p:txStyles>
    <p:titleStyle>
      <a:lvl1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5675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011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021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032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041" algn="ctr" defTabSz="956867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7188" indent="-357188" algn="l" defTabSz="955675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6288" indent="-296863" algn="l" defTabSz="955675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5388" indent="-238125" algn="l" defTabSz="955675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4813" indent="-238125" algn="l" defTabSz="955675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4238" indent="-238125" algn="l" defTabSz="955675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1941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68952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5963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2973" indent="-239614" algn="l" defTabSz="956867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1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02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03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041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05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06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072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083" algn="l" defTabSz="457011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66179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3316" name="Picture 87" descr="icc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0921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2" r:id="rId1"/>
    <p:sldLayoutId id="2147483984" r:id="rId2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34820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4821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68905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6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3316" name="Picture 87" descr="icc5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4793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90" r:id="rId2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 smtClean="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 smtClean="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3316" name="Picture 87" descr="icc5"/>
          <p:cNvPicPr>
            <a:picLocks noChangeAspect="1" noChangeArrowheads="1"/>
          </p:cNvPicPr>
          <p:nvPr userDrawn="1"/>
        </p:nvPicPr>
        <p:blipFill>
          <a:blip r:embed="rId5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317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67161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2" r:id="rId1"/>
    <p:sldLayoutId id="2147483993" r:id="rId2"/>
    <p:sldLayoutId id="2147483994" r:id="rId3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1028" name="Picture 87" descr="icc5"/>
          <p:cNvPicPr>
            <a:picLocks noChangeAspect="1" noChangeArrowheads="1"/>
          </p:cNvPicPr>
          <p:nvPr userDrawn="1"/>
        </p:nvPicPr>
        <p:blipFill>
          <a:blip r:embed="rId1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29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53292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CCFF"/>
            </a:gs>
            <a:gs pos="100000">
              <a:srgbClr val="C1F3FF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4476750" y="3030538"/>
            <a:ext cx="190500" cy="79692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wrap="none" lIns="95793" tIns="47896" rIns="95793" bIns="47896"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ClrTx/>
              <a:defRPr/>
            </a:pPr>
            <a:endParaRPr lang="en-GB" sz="4600">
              <a:solidFill>
                <a:srgbClr val="000000"/>
              </a:solidFill>
              <a:latin typeface="Times New Roman" charset="0"/>
            </a:endParaRPr>
          </a:p>
        </p:txBody>
      </p:sp>
      <p:sp>
        <p:nvSpPr>
          <p:cNvPr id="1110" name="Rectangle 86"/>
          <p:cNvSpPr>
            <a:spLocks noChangeArrowheads="1"/>
          </p:cNvSpPr>
          <p:nvPr userDrawn="1"/>
        </p:nvSpPr>
        <p:spPr bwMode="auto">
          <a:xfrm>
            <a:off x="152400" y="685800"/>
            <a:ext cx="1347788" cy="182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</a:pPr>
            <a:r>
              <a:rPr lang="en-GB" sz="1200">
                <a:solidFill>
                  <a:srgbClr val="000000"/>
                </a:solidFill>
                <a:latin typeface="Times New Roman" charset="0"/>
              </a:rPr>
              <a:t>University of Durham</a:t>
            </a:r>
            <a:endParaRPr lang="en-GB" sz="1200">
              <a:solidFill>
                <a:srgbClr val="000000"/>
              </a:solidFill>
              <a:latin typeface="Verdana" charset="0"/>
            </a:endParaRPr>
          </a:p>
        </p:txBody>
      </p:sp>
      <p:pic>
        <p:nvPicPr>
          <p:cNvPr id="96260" name="Picture 87" descr="icc5"/>
          <p:cNvPicPr>
            <a:picLocks noChangeAspect="1" noChangeArrowheads="1"/>
          </p:cNvPicPr>
          <p:nvPr userDrawn="1"/>
        </p:nvPicPr>
        <p:blipFill>
          <a:blip r:embed="rId3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33350"/>
            <a:ext cx="136048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6261" name="Group 90"/>
          <p:cNvGrpSpPr>
            <a:grpSpLocks/>
          </p:cNvGrpSpPr>
          <p:nvPr userDrawn="1"/>
        </p:nvGrpSpPr>
        <p:grpSpPr bwMode="auto">
          <a:xfrm>
            <a:off x="5929313" y="6477000"/>
            <a:ext cx="3062287" cy="298450"/>
            <a:chOff x="3888" y="4032"/>
            <a:chExt cx="1689" cy="144"/>
          </a:xfrm>
        </p:grpSpPr>
        <p:sp>
          <p:nvSpPr>
            <p:cNvPr id="1115" name="AutoShape 91"/>
            <p:cNvSpPr>
              <a:spLocks noChangeArrowheads="1"/>
            </p:cNvSpPr>
            <p:nvPr/>
          </p:nvSpPr>
          <p:spPr bwMode="auto">
            <a:xfrm>
              <a:off x="3888" y="4032"/>
              <a:ext cx="1680" cy="144"/>
            </a:xfrm>
            <a:prstGeom prst="roundRect">
              <a:avLst>
                <a:gd name="adj" fmla="val 16667"/>
              </a:avLst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16" name="Rectangle 92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7" name="Rectangle 93"/>
            <p:cNvSpPr>
              <a:spLocks noChangeArrowheads="1"/>
            </p:cNvSpPr>
            <p:nvPr/>
          </p:nvSpPr>
          <p:spPr bwMode="auto">
            <a:xfrm>
              <a:off x="3993" y="4032"/>
              <a:ext cx="147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none"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  <p:sp>
          <p:nvSpPr>
            <p:cNvPr id="1118" name="Rectangle 94"/>
            <p:cNvSpPr>
              <a:spLocks noChangeArrowheads="1"/>
            </p:cNvSpPr>
            <p:nvPr/>
          </p:nvSpPr>
          <p:spPr bwMode="auto">
            <a:xfrm>
              <a:off x="3888" y="4032"/>
              <a:ext cx="1689" cy="120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lIns="95793" tIns="47896" rIns="95793" bIns="47896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defRPr/>
              </a:pPr>
              <a:r>
                <a:rPr lang="en-US" sz="1000">
                  <a:solidFill>
                    <a:srgbClr val="000066"/>
                  </a:solidFill>
                  <a:latin typeface="Verdana" charset="0"/>
                </a:rPr>
                <a:t>Institute for Computational Cosmology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44159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6" r:id="rId1"/>
  </p:sldLayoutIdLst>
  <p:transition xmlns:p14="http://schemas.microsoft.com/office/powerpoint/2010/main">
    <p:zoom/>
  </p:transition>
  <p:txStyles>
    <p:titleStyle>
      <a:lvl1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+mj-lt"/>
          <a:ea typeface="ＭＳ Ｐゴシック" pitchFamily="-65" charset="-128"/>
          <a:cs typeface="ＭＳ Ｐゴシック" pitchFamily="-65" charset="-128"/>
        </a:defRPr>
      </a:lvl1pPr>
      <a:lvl2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2pPr>
      <a:lvl3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3pPr>
      <a:lvl4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4pPr>
      <a:lvl5pPr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  <a:ea typeface="ＭＳ Ｐゴシック" pitchFamily="-65" charset="-128"/>
          <a:cs typeface="ＭＳ Ｐゴシック" pitchFamily="-65" charset="-128"/>
        </a:defRPr>
      </a:lvl5pPr>
      <a:lvl6pPr marL="4572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6pPr>
      <a:lvl7pPr marL="9144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7pPr>
      <a:lvl8pPr marL="13716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8pPr>
      <a:lvl9pPr marL="1828800" algn="ctr" defTabSz="957263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Times New Roman" pitchFamily="-65" charset="0"/>
        </a:defRPr>
      </a:lvl9pPr>
    </p:titleStyle>
    <p:bodyStyle>
      <a:lvl1pPr marL="358775" indent="-358775" algn="l" defTabSz="957263" rtl="0" eaLnBrk="0" fontAlgn="base" hangingPunct="0">
        <a:spcBef>
          <a:spcPct val="20000"/>
        </a:spcBef>
        <a:spcAft>
          <a:spcPct val="0"/>
        </a:spcAft>
        <a:buChar char="•"/>
        <a:defRPr sz="3400">
          <a:solidFill>
            <a:schemeClr val="tx1"/>
          </a:solidFill>
          <a:latin typeface="+mn-lt"/>
          <a:ea typeface="ＭＳ Ｐゴシック" pitchFamily="-65" charset="-128"/>
          <a:cs typeface="ＭＳ Ｐゴシック" pitchFamily="-65" charset="-128"/>
        </a:defRPr>
      </a:lvl1pPr>
      <a:lvl2pPr marL="777875" indent="-298450" algn="l" defTabSz="957263" rtl="0" eaLnBrk="0" fontAlgn="base" hangingPunct="0">
        <a:spcBef>
          <a:spcPct val="20000"/>
        </a:spcBef>
        <a:spcAft>
          <a:spcPct val="0"/>
        </a:spcAft>
        <a:buChar char="–"/>
        <a:defRPr sz="2900">
          <a:solidFill>
            <a:schemeClr val="tx1"/>
          </a:solidFill>
          <a:latin typeface="+mn-lt"/>
          <a:ea typeface="ＭＳ Ｐゴシック" pitchFamily="-65" charset="-128"/>
        </a:defRPr>
      </a:lvl2pPr>
      <a:lvl3pPr marL="1196975" indent="-239713" algn="l" defTabSz="957263" rtl="0" eaLnBrk="0" fontAlgn="base" hangingPunct="0">
        <a:spcBef>
          <a:spcPct val="20000"/>
        </a:spcBef>
        <a:spcAft>
          <a:spcPct val="0"/>
        </a:spcAft>
        <a:buChar char="•"/>
        <a:defRPr sz="2500">
          <a:solidFill>
            <a:schemeClr val="tx1"/>
          </a:solidFill>
          <a:latin typeface="+mn-lt"/>
          <a:ea typeface="ＭＳ Ｐゴシック" pitchFamily="-65" charset="-128"/>
        </a:defRPr>
      </a:lvl3pPr>
      <a:lvl4pPr marL="1676400" indent="-239713" algn="l" defTabSz="957263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  <a:ea typeface="ＭＳ Ｐゴシック" pitchFamily="-65" charset="-128"/>
        </a:defRPr>
      </a:lvl4pPr>
      <a:lvl5pPr marL="21558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5pPr>
      <a:lvl6pPr marL="26130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6pPr>
      <a:lvl7pPr marL="30702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7pPr>
      <a:lvl8pPr marL="35274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8pPr>
      <a:lvl9pPr marL="3984625" indent="-239713" algn="l" defTabSz="957263" rtl="0" eaLnBrk="0" fontAlgn="base" hangingPunct="0">
        <a:spcBef>
          <a:spcPct val="20000"/>
        </a:spcBef>
        <a:spcAft>
          <a:spcPct val="0"/>
        </a:spcAft>
        <a:buChar char="»"/>
        <a:defRPr sz="2100">
          <a:solidFill>
            <a:schemeClr val="tx1"/>
          </a:solidFill>
          <a:latin typeface="+mn-lt"/>
          <a:ea typeface="ＭＳ Ｐゴシック" pitchFamily="-65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8.jpeg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9.xml"/><Relationship Id="rId2" Type="http://schemas.openxmlformats.org/officeDocument/2006/relationships/notesSlide" Target="../notesSlides/notesSlide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9.xml"/><Relationship Id="rId5" Type="http://schemas.openxmlformats.org/officeDocument/2006/relationships/image" Target="../media/image16.png"/><Relationship Id="rId1" Type="http://schemas.microsoft.com/office/2007/relationships/media" Target="file://localhost/Users/csf/Movies/popular/dijkgraaf/VacuumGas3.avi" TargetMode="External"/><Relationship Id="rId2" Type="http://schemas.openxmlformats.org/officeDocument/2006/relationships/video" Target="file://localhost/Users/csf/Movies/popular/dijkgraaf/VacuumGas3.avi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4" Type="http://schemas.openxmlformats.org/officeDocument/2006/relationships/image" Target="../media/image4.jpeg"/><Relationship Id="rId5" Type="http://schemas.openxmlformats.org/officeDocument/2006/relationships/oleObject" Target="../embeddings/oleObject1.bin"/><Relationship Id="rId6" Type="http://schemas.openxmlformats.org/officeDocument/2006/relationships/image" Target="../media/image3.emf"/><Relationship Id="rId7" Type="http://schemas.openxmlformats.org/officeDocument/2006/relationships/image" Target="../media/image1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1.jpeg"/><Relationship Id="rId5" Type="http://schemas.openxmlformats.org/officeDocument/2006/relationships/image" Target="../media/image21.jpe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1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4" Type="http://schemas.openxmlformats.org/officeDocument/2006/relationships/image" Target="../media/image18.jpeg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1" Type="http://schemas.openxmlformats.org/officeDocument/2006/relationships/slideLayout" Target="../slideLayouts/slideLayout35.xml"/><Relationship Id="rId2" Type="http://schemas.openxmlformats.org/officeDocument/2006/relationships/notesSlide" Target="../notesSlides/notesSlide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17.jpe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34.xml"/><Relationship Id="rId2" Type="http://schemas.openxmlformats.org/officeDocument/2006/relationships/notesSlide" Target="../notesSlides/notesSlide16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Relationship Id="rId2" Type="http://schemas.openxmlformats.org/officeDocument/2006/relationships/image" Target="../media/image25.jpg"/><Relationship Id="rId3" Type="http://schemas.openxmlformats.org/officeDocument/2006/relationships/image" Target="../media/image23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4" Type="http://schemas.openxmlformats.org/officeDocument/2006/relationships/image" Target="../media/image23.jpe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4" Type="http://schemas.openxmlformats.org/officeDocument/2006/relationships/image" Target="../media/image1.jpeg"/><Relationship Id="rId1" Type="http://schemas.openxmlformats.org/officeDocument/2006/relationships/slideLayout" Target="../slideLayouts/slideLayout56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jpeg"/><Relationship Id="rId3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2.xml"/><Relationship Id="rId4" Type="http://schemas.openxmlformats.org/officeDocument/2006/relationships/image" Target="../media/image31.png"/><Relationship Id="rId1" Type="http://schemas.microsoft.com/office/2007/relationships/media" Target="../media/media1.avi"/><Relationship Id="rId2" Type="http://schemas.openxmlformats.org/officeDocument/2006/relationships/video" Target="../media/media1.avi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4.jpeg"/><Relationship Id="rId5" Type="http://schemas.openxmlformats.org/officeDocument/2006/relationships/oleObject" Target="../embeddings/oleObject2.bin"/><Relationship Id="rId6" Type="http://schemas.openxmlformats.org/officeDocument/2006/relationships/image" Target="../media/image3.emf"/><Relationship Id="rId7" Type="http://schemas.openxmlformats.org/officeDocument/2006/relationships/image" Target="../media/image1.jpe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4" Type="http://schemas.openxmlformats.org/officeDocument/2006/relationships/image" Target="../media/image34.jpeg"/><Relationship Id="rId5" Type="http://schemas.openxmlformats.org/officeDocument/2006/relationships/image" Target="../media/image35.jpeg"/><Relationship Id="rId6" Type="http://schemas.openxmlformats.org/officeDocument/2006/relationships/image" Target="../media/image36.png"/><Relationship Id="rId1" Type="http://schemas.openxmlformats.org/officeDocument/2006/relationships/slideLayout" Target="../slideLayouts/slideLayout49.xml"/><Relationship Id="rId2" Type="http://schemas.openxmlformats.org/officeDocument/2006/relationships/notesSlide" Target="../notesSlides/notesSlide1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umiere_postcard_2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5066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durham_cathedral_in_fo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51" b="20229"/>
          <a:stretch>
            <a:fillRect/>
          </a:stretch>
        </p:blipFill>
        <p:spPr bwMode="auto">
          <a:xfrm>
            <a:off x="2771775" y="2708275"/>
            <a:ext cx="229235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prom1743_eit_bi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752600"/>
            <a:ext cx="9906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5630863" y="1828800"/>
            <a:ext cx="2827337" cy="708025"/>
          </a:xfrm>
          <a:prstGeom prst="rect">
            <a:avLst/>
          </a:prstGeom>
          <a:solidFill>
            <a:srgbClr val="98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</a:pPr>
            <a:r>
              <a:rPr lang="en-US" sz="2000">
                <a:solidFill>
                  <a:srgbClr val="FFFFFF"/>
                </a:solidFill>
              </a:rPr>
              <a:t>Radiation from the early universe escapes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75138" y="381000"/>
            <a:ext cx="2827337" cy="1600200"/>
            <a:chOff x="-567834" y="1705880"/>
            <a:chExt cx="5811285" cy="1601076"/>
          </a:xfrm>
        </p:grpSpPr>
        <p:sp>
          <p:nvSpPr>
            <p:cNvPr id="54279" name="TextBox 2"/>
            <p:cNvSpPr txBox="1">
              <a:spLocks noChangeArrowheads="1"/>
            </p:cNvSpPr>
            <p:nvPr/>
          </p:nvSpPr>
          <p:spPr bwMode="auto">
            <a:xfrm>
              <a:off x="-567834" y="1705880"/>
              <a:ext cx="5811285" cy="1016219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>
                  <a:solidFill>
                    <a:srgbClr val="FFFFFF"/>
                  </a:solidFill>
                </a:rPr>
                <a:t>At t=380,000 yrs, first H atoms form &amp; fog of the Big Bang lifts</a:t>
              </a:r>
            </a:p>
          </p:txBody>
        </p:sp>
        <p:cxnSp>
          <p:nvCxnSpPr>
            <p:cNvPr id="54280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1662358" y="2564085"/>
              <a:ext cx="711685" cy="774058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48937331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 bwMode="auto">
          <a:xfrm>
            <a:off x="5724128" y="6453336"/>
            <a:ext cx="3384376" cy="432048"/>
          </a:xfrm>
          <a:prstGeom prst="rect">
            <a:avLst/>
          </a:prstGeom>
          <a:solidFill>
            <a:srgbClr val="A6A6A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457200" marR="0" indent="-457200" algn="l" defTabSz="914400" rtl="0" eaLnBrk="0" fontAlgn="base" latinLnBrk="0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buSzTx/>
              <a:buFontTx/>
              <a:buNone/>
              <a:tabLst/>
            </a:pPr>
            <a:endParaRPr kumimoji="0" lang="en-US" sz="2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-65" charset="0"/>
            </a:endParaRPr>
          </a:p>
        </p:txBody>
      </p:sp>
      <p:pic>
        <p:nvPicPr>
          <p:cNvPr id="542722" name="Picture 2" descr="Slide2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20988" y="609600"/>
            <a:ext cx="4341812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542723" name="Text Box 3"/>
          <p:cNvSpPr txBox="1">
            <a:spLocks noChangeArrowheads="1"/>
          </p:cNvSpPr>
          <p:nvPr/>
        </p:nvSpPr>
        <p:spPr bwMode="auto">
          <a:xfrm>
            <a:off x="394468" y="6105490"/>
            <a:ext cx="828198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000" dirty="0" smtClean="0">
                <a:solidFill>
                  <a:srgbClr val="FF0000"/>
                </a:solidFill>
                <a:latin typeface="Comic Sans MS" charset="0"/>
              </a:rPr>
              <a:t>This radiation has </a:t>
            </a:r>
            <a:r>
              <a:rPr lang="en-GB" sz="2000" dirty="0" smtClean="0">
                <a:solidFill>
                  <a:srgbClr val="FF0000"/>
                </a:solidFill>
                <a:latin typeface="Comic Sans MS" charset="0"/>
              </a:rPr>
              <a:t>been propagating ever since and today it is so cold that it is in the form of microwaves</a:t>
            </a:r>
            <a:endParaRPr lang="en-GB" sz="2000" dirty="0" smtClean="0">
              <a:solidFill>
                <a:srgbClr val="FF0000"/>
              </a:solidFill>
              <a:latin typeface="Comic Sans MS" charset="0"/>
            </a:endParaRPr>
          </a:p>
        </p:txBody>
      </p:sp>
      <p:sp>
        <p:nvSpPr>
          <p:cNvPr id="102404" name="Text Box 4"/>
          <p:cNvSpPr txBox="1">
            <a:spLocks noChangeArrowheads="1"/>
          </p:cNvSpPr>
          <p:nvPr/>
        </p:nvSpPr>
        <p:spPr bwMode="auto">
          <a:xfrm>
            <a:off x="2393950" y="-76200"/>
            <a:ext cx="5073650" cy="65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 b="1" smtClean="0">
                <a:solidFill>
                  <a:srgbClr val="FF0000"/>
                </a:solidFill>
              </a:rPr>
              <a:t>The echo of the Big Bang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51520" y="1340768"/>
            <a:ext cx="2066310" cy="3550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As the Universe expanded the radiation began to cool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174615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7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2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23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rgbClr val="006600"/>
              </a:buClr>
              <a:buSzPct val="200000"/>
            </a:pPr>
            <a:endParaRPr lang="en-GB" sz="18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6526213" y="4756150"/>
            <a:ext cx="16986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</a:pPr>
            <a:endParaRPr lang="en-GB" sz="2400" smtClean="0">
              <a:solidFill>
                <a:srgbClr val="000000"/>
              </a:solidFill>
              <a:latin typeface="Verdana" charset="0"/>
            </a:endParaRPr>
          </a:p>
        </p:txBody>
      </p:sp>
      <p:sp>
        <p:nvSpPr>
          <p:cNvPr id="104452" name="Text Box 4"/>
          <p:cNvSpPr txBox="1">
            <a:spLocks noChangeArrowheads="1"/>
          </p:cNvSpPr>
          <p:nvPr/>
        </p:nvSpPr>
        <p:spPr bwMode="auto">
          <a:xfrm>
            <a:off x="-76200" y="1295400"/>
            <a:ext cx="9372600" cy="147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000" smtClean="0">
                <a:solidFill>
                  <a:srgbClr val="000000"/>
                </a:solidFill>
              </a:rPr>
              <a:t>In 1964, Arno Penzias &amp; Bob Wilson were carrying out experiments using a microwave antenna for satellite communications.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000" smtClean="0">
                <a:solidFill>
                  <a:srgbClr val="000000"/>
                </a:solidFill>
              </a:rPr>
              <a:t>As they pointed the antenna towards the sky, their receiver registered a faint ‘hiss’ coming from all directions that would not go away.</a:t>
            </a:r>
          </a:p>
        </p:txBody>
      </p:sp>
      <p:pic>
        <p:nvPicPr>
          <p:cNvPr id="104453" name="Picture 5" descr="penzias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124200"/>
            <a:ext cx="42672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7"/>
          <p:cNvSpPr txBox="1">
            <a:spLocks noChangeArrowheads="1"/>
          </p:cNvSpPr>
          <p:nvPr/>
        </p:nvSpPr>
        <p:spPr bwMode="auto">
          <a:xfrm>
            <a:off x="2438400" y="228600"/>
            <a:ext cx="5724525" cy="75247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600" b="1" smtClean="0">
                <a:solidFill>
                  <a:srgbClr val="FF0000"/>
                </a:solidFill>
              </a:rPr>
              <a:t>The echo of the Big Bang</a:t>
            </a:r>
          </a:p>
        </p:txBody>
      </p:sp>
      <p:sp>
        <p:nvSpPr>
          <p:cNvPr id="7" name="Text Box 7"/>
          <p:cNvSpPr txBox="1">
            <a:spLocks noChangeArrowheads="1"/>
          </p:cNvSpPr>
          <p:nvPr/>
        </p:nvSpPr>
        <p:spPr bwMode="auto">
          <a:xfrm rot="19431123">
            <a:off x="-223838" y="3273425"/>
            <a:ext cx="8686801" cy="523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Tx/>
              <a:defRPr/>
            </a:pPr>
            <a:r>
              <a:rPr lang="en-GB" dirty="0" smtClean="0">
                <a:solidFill>
                  <a:srgbClr val="FF0000"/>
                </a:solidFill>
                <a:latin typeface="Comic Sans MS" charset="0"/>
              </a:rPr>
              <a:t>A </a:t>
            </a:r>
            <a:r>
              <a:rPr lang="en-GB" dirty="0">
                <a:solidFill>
                  <a:srgbClr val="FF0000"/>
                </a:solidFill>
                <a:latin typeface="Comic Sans MS" charset="0"/>
              </a:rPr>
              <a:t>stunning triumph for the Big Bang theory!</a:t>
            </a:r>
          </a:p>
        </p:txBody>
      </p:sp>
    </p:spTree>
    <p:extLst>
      <p:ext uri="{BB962C8B-B14F-4D97-AF65-F5344CB8AC3E}">
        <p14:creationId xmlns:p14="http://schemas.microsoft.com/office/powerpoint/2010/main" val="322049936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mic_dark_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12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8520" y="5456081"/>
            <a:ext cx="4464496" cy="13572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/>
                <a:cs typeface="Comic Sans MS"/>
              </a:rPr>
              <a:t>After the initial burst of light from the fireball, the Universe entered a dark age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45689344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osmic_dark_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312727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108520" y="5664789"/>
            <a:ext cx="4464496" cy="932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Comic Sans MS"/>
                <a:cs typeface="Comic Sans MS"/>
              </a:rPr>
              <a:t>The dark ages ended when the first suns began to shine</a:t>
            </a:r>
            <a:endParaRPr lang="en-US" sz="24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76788186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786" name="Picture 3" descr="coll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2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sistine_chapel_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259632" y="0"/>
            <a:ext cx="7010400" cy="1077218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200" dirty="0">
                <a:solidFill>
                  <a:srgbClr val="0000FF"/>
                </a:solidFill>
              </a:rPr>
              <a:t>Where do the </a:t>
            </a:r>
            <a:r>
              <a:rPr lang="en-GB" sz="3200" dirty="0" smtClean="0">
                <a:solidFill>
                  <a:srgbClr val="0000FF"/>
                </a:solidFill>
              </a:rPr>
              <a:t>stars and galaxies </a:t>
            </a:r>
            <a:r>
              <a:rPr lang="en-GB" sz="3200" dirty="0">
                <a:solidFill>
                  <a:srgbClr val="0000FF"/>
                </a:solidFill>
              </a:rPr>
              <a:t>come from? </a:t>
            </a:r>
          </a:p>
        </p:txBody>
      </p:sp>
    </p:spTree>
    <p:extLst>
      <p:ext uri="{BB962C8B-B14F-4D97-AF65-F5344CB8AC3E}">
        <p14:creationId xmlns:p14="http://schemas.microsoft.com/office/powerpoint/2010/main" val="119937054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VacuumGas3.avi" descr="/Users/csf/Movies/popular/dijkgraaf/VacuumGas3.avi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9588" y="-379413"/>
            <a:ext cx="10160001" cy="7620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665195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57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734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7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734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34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96863" y="3717031"/>
            <a:ext cx="2716212" cy="1313758"/>
            <a:chOff x="-137170" y="1999065"/>
            <a:chExt cx="2715887" cy="1313680"/>
          </a:xfrm>
        </p:grpSpPr>
        <p:sp>
          <p:nvSpPr>
            <p:cNvPr id="36869" name="TextBox 2"/>
            <p:cNvSpPr txBox="1">
              <a:spLocks noChangeArrowheads="1"/>
            </p:cNvSpPr>
            <p:nvPr/>
          </p:nvSpPr>
          <p:spPr bwMode="auto">
            <a:xfrm>
              <a:off x="-137170" y="2481825"/>
              <a:ext cx="2715887" cy="830920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400" dirty="0">
                  <a:solidFill>
                    <a:srgbClr val="FFFFFF"/>
                  </a:solidFill>
                </a:rPr>
                <a:t>Cosmic inflation  </a:t>
              </a:r>
              <a:r>
                <a:rPr lang="en-US" sz="2400" dirty="0">
                  <a:solidFill>
                    <a:srgbClr val="0000FF"/>
                  </a:solidFill>
                  <a:sym typeface="Wingdings" charset="0"/>
                </a:rPr>
                <a:t></a:t>
              </a:r>
              <a:r>
                <a:rPr lang="en-US" sz="2400" dirty="0">
                  <a:solidFill>
                    <a:srgbClr val="FFFFFF"/>
                  </a:solidFill>
                  <a:sym typeface="Wingdings" charset="0"/>
                </a:rPr>
                <a:t> initial conditions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36870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1401479" y="1999065"/>
              <a:ext cx="503996" cy="448461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391270312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0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1059" name="Group 6"/>
          <p:cNvGrpSpPr>
            <a:grpSpLocks/>
          </p:cNvGrpSpPr>
          <p:nvPr/>
        </p:nvGrpSpPr>
        <p:grpSpPr bwMode="auto">
          <a:xfrm>
            <a:off x="4275138" y="381000"/>
            <a:ext cx="2827337" cy="1600200"/>
            <a:chOff x="-567834" y="1705880"/>
            <a:chExt cx="5811285" cy="1601076"/>
          </a:xfrm>
        </p:grpSpPr>
        <p:sp>
          <p:nvSpPr>
            <p:cNvPr id="301062" name="TextBox 2"/>
            <p:cNvSpPr txBox="1">
              <a:spLocks noChangeArrowheads="1"/>
            </p:cNvSpPr>
            <p:nvPr/>
          </p:nvSpPr>
          <p:spPr bwMode="auto">
            <a:xfrm>
              <a:off x="-567834" y="1705880"/>
              <a:ext cx="5811285" cy="707778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>
                  <a:solidFill>
                    <a:srgbClr val="FFFFFF"/>
                  </a:solidFill>
                </a:rPr>
                <a:t>The cosmic microwave background is emitted</a:t>
              </a:r>
            </a:p>
          </p:txBody>
        </p:sp>
        <p:cxnSp>
          <p:nvCxnSpPr>
            <p:cNvPr id="301063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1662358" y="2564085"/>
              <a:ext cx="711685" cy="774058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grpSp>
        <p:nvGrpSpPr>
          <p:cNvPr id="79" name="Group 78"/>
          <p:cNvGrpSpPr/>
          <p:nvPr/>
        </p:nvGrpSpPr>
        <p:grpSpPr>
          <a:xfrm>
            <a:off x="4499992" y="2348880"/>
            <a:ext cx="1800200" cy="2160240"/>
            <a:chOff x="4139952" y="2204864"/>
            <a:chExt cx="1800200" cy="2160240"/>
          </a:xfrm>
        </p:grpSpPr>
        <p:sp>
          <p:nvSpPr>
            <p:cNvPr id="81" name="Oval 80"/>
            <p:cNvSpPr/>
            <p:nvPr/>
          </p:nvSpPr>
          <p:spPr bwMode="auto">
            <a:xfrm>
              <a:off x="4139952" y="2204864"/>
              <a:ext cx="1800200" cy="2160240"/>
            </a:xfrm>
            <a:prstGeom prst="ellipse">
              <a:avLst/>
            </a:prstGeom>
            <a:solidFill>
              <a:schemeClr val="bg1">
                <a:lumMod val="8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indent="-457200"/>
              <a:endParaRPr lang="en-US">
                <a:solidFill>
                  <a:srgbClr val="000000"/>
                </a:solidFill>
                <a:latin typeface="Arial" pitchFamily="-65" charset="0"/>
              </a:endParaRPr>
            </a:p>
          </p:txBody>
        </p:sp>
        <p:grpSp>
          <p:nvGrpSpPr>
            <p:cNvPr id="80" name="Group 26"/>
            <p:cNvGrpSpPr>
              <a:grpSpLocks/>
            </p:cNvGrpSpPr>
            <p:nvPr/>
          </p:nvGrpSpPr>
          <p:grpSpPr bwMode="auto">
            <a:xfrm>
              <a:off x="4260947" y="2441606"/>
              <a:ext cx="1433947" cy="1874748"/>
              <a:chOff x="3880556" y="4587553"/>
              <a:chExt cx="2142066" cy="1557800"/>
            </a:xfrm>
            <a:solidFill>
              <a:srgbClr val="0000FF"/>
            </a:solidFill>
            <a:effectLst/>
          </p:grpSpPr>
          <p:sp>
            <p:nvSpPr>
              <p:cNvPr id="82" name="Freeform 18"/>
              <p:cNvSpPr>
                <a:spLocks noChangeArrowheads="1"/>
              </p:cNvSpPr>
              <p:nvPr/>
            </p:nvSpPr>
            <p:spPr bwMode="auto">
              <a:xfrm>
                <a:off x="3880556" y="4924777"/>
                <a:ext cx="214111" cy="229704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3" name="Freeform 20"/>
              <p:cNvSpPr>
                <a:spLocks noChangeArrowheads="1"/>
              </p:cNvSpPr>
              <p:nvPr/>
            </p:nvSpPr>
            <p:spPr bwMode="auto">
              <a:xfrm>
                <a:off x="5753419" y="48118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4" name="Freeform 21"/>
              <p:cNvSpPr>
                <a:spLocks noChangeArrowheads="1"/>
              </p:cNvSpPr>
              <p:nvPr/>
            </p:nvSpPr>
            <p:spPr bwMode="auto">
              <a:xfrm>
                <a:off x="4012260" y="5616221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5" name="Freeform 22"/>
              <p:cNvSpPr>
                <a:spLocks noChangeArrowheads="1"/>
              </p:cNvSpPr>
              <p:nvPr/>
            </p:nvSpPr>
            <p:spPr bwMode="auto">
              <a:xfrm>
                <a:off x="4767204" y="4587553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6" name="Freeform 23"/>
              <p:cNvSpPr>
                <a:spLocks noChangeArrowheads="1"/>
              </p:cNvSpPr>
              <p:nvPr/>
            </p:nvSpPr>
            <p:spPr bwMode="auto">
              <a:xfrm>
                <a:off x="4572001" y="5714999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7" name="Freeform 24"/>
              <p:cNvSpPr>
                <a:spLocks noChangeArrowheads="1"/>
              </p:cNvSpPr>
              <p:nvPr/>
            </p:nvSpPr>
            <p:spPr bwMode="auto">
              <a:xfrm>
                <a:off x="4419600" y="4724399"/>
                <a:ext cx="250557" cy="184925"/>
              </a:xfrm>
              <a:custGeom>
                <a:avLst/>
                <a:gdLst>
                  <a:gd name="T0" fmla="*/ 4470864 w 174357"/>
                  <a:gd name="T1" fmla="*/ 84667 h 184925"/>
                  <a:gd name="T2" fmla="*/ 11177365 w 174357"/>
                  <a:gd name="T3" fmla="*/ 169334 h 184925"/>
                  <a:gd name="T4" fmla="*/ 31297138 w 174357"/>
                  <a:gd name="T5" fmla="*/ 183445 h 184925"/>
                  <a:gd name="T6" fmla="*/ 78243673 w 174357"/>
                  <a:gd name="T7" fmla="*/ 155222 h 184925"/>
                  <a:gd name="T8" fmla="*/ 58123880 w 174357"/>
                  <a:gd name="T9" fmla="*/ 14111 h 184925"/>
                  <a:gd name="T10" fmla="*/ 38003617 w 174357"/>
                  <a:gd name="T11" fmla="*/ 0 h 184925"/>
                  <a:gd name="T12" fmla="*/ 4470864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8" name="Freeform 25"/>
              <p:cNvSpPr>
                <a:spLocks noChangeArrowheads="1"/>
              </p:cNvSpPr>
              <p:nvPr/>
            </p:nvSpPr>
            <p:spPr bwMode="auto">
              <a:xfrm>
                <a:off x="48006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89" name="Freeform 26"/>
              <p:cNvSpPr>
                <a:spLocks noChangeArrowheads="1"/>
              </p:cNvSpPr>
              <p:nvPr/>
            </p:nvSpPr>
            <p:spPr bwMode="auto">
              <a:xfrm>
                <a:off x="54864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0" name="Freeform 27"/>
              <p:cNvSpPr>
                <a:spLocks noChangeArrowheads="1"/>
              </p:cNvSpPr>
              <p:nvPr/>
            </p:nvSpPr>
            <p:spPr bwMode="auto">
              <a:xfrm>
                <a:off x="5905819" y="49642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Freeform 28"/>
              <p:cNvSpPr>
                <a:spLocks noChangeArrowheads="1"/>
              </p:cNvSpPr>
              <p:nvPr/>
            </p:nvSpPr>
            <p:spPr bwMode="auto">
              <a:xfrm>
                <a:off x="5257801" y="472439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2" name="Freeform 29"/>
              <p:cNvSpPr>
                <a:spLocks noChangeArrowheads="1"/>
              </p:cNvSpPr>
              <p:nvPr/>
            </p:nvSpPr>
            <p:spPr bwMode="auto">
              <a:xfrm>
                <a:off x="5715000" y="5791197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30"/>
              <p:cNvSpPr>
                <a:spLocks noChangeArrowheads="1"/>
              </p:cNvSpPr>
              <p:nvPr/>
            </p:nvSpPr>
            <p:spPr bwMode="auto">
              <a:xfrm>
                <a:off x="5334000" y="6006358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4" name="Freeform 31"/>
              <p:cNvSpPr>
                <a:spLocks noChangeArrowheads="1"/>
              </p:cNvSpPr>
              <p:nvPr/>
            </p:nvSpPr>
            <p:spPr bwMode="auto">
              <a:xfrm>
                <a:off x="4800600" y="60197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5" name="Freeform 32"/>
              <p:cNvSpPr>
                <a:spLocks noChangeArrowheads="1"/>
              </p:cNvSpPr>
              <p:nvPr/>
            </p:nvSpPr>
            <p:spPr bwMode="auto">
              <a:xfrm>
                <a:off x="5638800" y="55625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6" name="Freeform 33"/>
              <p:cNvSpPr>
                <a:spLocks noChangeArrowheads="1"/>
              </p:cNvSpPr>
              <p:nvPr/>
            </p:nvSpPr>
            <p:spPr bwMode="auto">
              <a:xfrm>
                <a:off x="4343400" y="5132239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97" name="Freeform 34"/>
              <p:cNvSpPr>
                <a:spLocks noChangeArrowheads="1"/>
              </p:cNvSpPr>
              <p:nvPr/>
            </p:nvSpPr>
            <p:spPr bwMode="auto">
              <a:xfrm>
                <a:off x="5105400" y="5791196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98" name="Group 97"/>
          <p:cNvGrpSpPr/>
          <p:nvPr/>
        </p:nvGrpSpPr>
        <p:grpSpPr>
          <a:xfrm>
            <a:off x="1691680" y="2924944"/>
            <a:ext cx="792088" cy="864096"/>
            <a:chOff x="4139952" y="2204864"/>
            <a:chExt cx="1800200" cy="2160240"/>
          </a:xfrm>
        </p:grpSpPr>
        <p:sp>
          <p:nvSpPr>
            <p:cNvPr id="100" name="Oval 99"/>
            <p:cNvSpPr/>
            <p:nvPr/>
          </p:nvSpPr>
          <p:spPr bwMode="auto">
            <a:xfrm>
              <a:off x="4139952" y="2204864"/>
              <a:ext cx="1800200" cy="2160240"/>
            </a:xfrm>
            <a:prstGeom prst="ellipse">
              <a:avLst/>
            </a:prstGeom>
            <a:solidFill>
              <a:schemeClr val="bg1">
                <a:lumMod val="85000"/>
                <a:alpha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indent="-457200"/>
              <a:endParaRPr lang="en-US">
                <a:solidFill>
                  <a:srgbClr val="000000"/>
                </a:solidFill>
                <a:latin typeface="Arial" pitchFamily="-65" charset="0"/>
              </a:endParaRPr>
            </a:p>
          </p:txBody>
        </p:sp>
        <p:grpSp>
          <p:nvGrpSpPr>
            <p:cNvPr id="99" name="Group 26"/>
            <p:cNvGrpSpPr>
              <a:grpSpLocks/>
            </p:cNvGrpSpPr>
            <p:nvPr/>
          </p:nvGrpSpPr>
          <p:grpSpPr bwMode="auto">
            <a:xfrm>
              <a:off x="4260947" y="2441606"/>
              <a:ext cx="1433947" cy="1874748"/>
              <a:chOff x="3880556" y="4587553"/>
              <a:chExt cx="2142066" cy="1557800"/>
            </a:xfrm>
            <a:solidFill>
              <a:srgbClr val="0000FF"/>
            </a:solidFill>
            <a:effectLst/>
          </p:grpSpPr>
          <p:sp>
            <p:nvSpPr>
              <p:cNvPr id="101" name="Freeform 18"/>
              <p:cNvSpPr>
                <a:spLocks noChangeArrowheads="1"/>
              </p:cNvSpPr>
              <p:nvPr/>
            </p:nvSpPr>
            <p:spPr bwMode="auto">
              <a:xfrm>
                <a:off x="3880556" y="4924777"/>
                <a:ext cx="214111" cy="229704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2" name="Freeform 20"/>
              <p:cNvSpPr>
                <a:spLocks noChangeArrowheads="1"/>
              </p:cNvSpPr>
              <p:nvPr/>
            </p:nvSpPr>
            <p:spPr bwMode="auto">
              <a:xfrm>
                <a:off x="5753419" y="48118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3" name="Freeform 21"/>
              <p:cNvSpPr>
                <a:spLocks noChangeArrowheads="1"/>
              </p:cNvSpPr>
              <p:nvPr/>
            </p:nvSpPr>
            <p:spPr bwMode="auto">
              <a:xfrm>
                <a:off x="4012260" y="5616221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4" name="Freeform 22"/>
              <p:cNvSpPr>
                <a:spLocks noChangeArrowheads="1"/>
              </p:cNvSpPr>
              <p:nvPr/>
            </p:nvSpPr>
            <p:spPr bwMode="auto">
              <a:xfrm>
                <a:off x="4767204" y="4587553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5" name="Freeform 23"/>
              <p:cNvSpPr>
                <a:spLocks noChangeArrowheads="1"/>
              </p:cNvSpPr>
              <p:nvPr/>
            </p:nvSpPr>
            <p:spPr bwMode="auto">
              <a:xfrm>
                <a:off x="4572001" y="5714999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6" name="Freeform 24"/>
              <p:cNvSpPr>
                <a:spLocks noChangeArrowheads="1"/>
              </p:cNvSpPr>
              <p:nvPr/>
            </p:nvSpPr>
            <p:spPr bwMode="auto">
              <a:xfrm>
                <a:off x="4419600" y="4724399"/>
                <a:ext cx="250557" cy="184925"/>
              </a:xfrm>
              <a:custGeom>
                <a:avLst/>
                <a:gdLst>
                  <a:gd name="T0" fmla="*/ 4470864 w 174357"/>
                  <a:gd name="T1" fmla="*/ 84667 h 184925"/>
                  <a:gd name="T2" fmla="*/ 11177365 w 174357"/>
                  <a:gd name="T3" fmla="*/ 169334 h 184925"/>
                  <a:gd name="T4" fmla="*/ 31297138 w 174357"/>
                  <a:gd name="T5" fmla="*/ 183445 h 184925"/>
                  <a:gd name="T6" fmla="*/ 78243673 w 174357"/>
                  <a:gd name="T7" fmla="*/ 155222 h 184925"/>
                  <a:gd name="T8" fmla="*/ 58123880 w 174357"/>
                  <a:gd name="T9" fmla="*/ 14111 h 184925"/>
                  <a:gd name="T10" fmla="*/ 38003617 w 174357"/>
                  <a:gd name="T11" fmla="*/ 0 h 184925"/>
                  <a:gd name="T12" fmla="*/ 4470864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7" name="Freeform 25"/>
              <p:cNvSpPr>
                <a:spLocks noChangeArrowheads="1"/>
              </p:cNvSpPr>
              <p:nvPr/>
            </p:nvSpPr>
            <p:spPr bwMode="auto">
              <a:xfrm>
                <a:off x="48006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8" name="Freeform 26"/>
              <p:cNvSpPr>
                <a:spLocks noChangeArrowheads="1"/>
              </p:cNvSpPr>
              <p:nvPr/>
            </p:nvSpPr>
            <p:spPr bwMode="auto">
              <a:xfrm>
                <a:off x="54864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09" name="Freeform 27"/>
              <p:cNvSpPr>
                <a:spLocks noChangeArrowheads="1"/>
              </p:cNvSpPr>
              <p:nvPr/>
            </p:nvSpPr>
            <p:spPr bwMode="auto">
              <a:xfrm>
                <a:off x="5905819" y="49642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0" name="Freeform 28"/>
              <p:cNvSpPr>
                <a:spLocks noChangeArrowheads="1"/>
              </p:cNvSpPr>
              <p:nvPr/>
            </p:nvSpPr>
            <p:spPr bwMode="auto">
              <a:xfrm>
                <a:off x="5257801" y="472439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1" name="Freeform 29"/>
              <p:cNvSpPr>
                <a:spLocks noChangeArrowheads="1"/>
              </p:cNvSpPr>
              <p:nvPr/>
            </p:nvSpPr>
            <p:spPr bwMode="auto">
              <a:xfrm>
                <a:off x="5715000" y="5791197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2" name="Freeform 30"/>
              <p:cNvSpPr>
                <a:spLocks noChangeArrowheads="1"/>
              </p:cNvSpPr>
              <p:nvPr/>
            </p:nvSpPr>
            <p:spPr bwMode="auto">
              <a:xfrm>
                <a:off x="5334000" y="6006358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3" name="Freeform 31"/>
              <p:cNvSpPr>
                <a:spLocks noChangeArrowheads="1"/>
              </p:cNvSpPr>
              <p:nvPr/>
            </p:nvSpPr>
            <p:spPr bwMode="auto">
              <a:xfrm>
                <a:off x="4800600" y="60197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4" name="Freeform 32"/>
              <p:cNvSpPr>
                <a:spLocks noChangeArrowheads="1"/>
              </p:cNvSpPr>
              <p:nvPr/>
            </p:nvSpPr>
            <p:spPr bwMode="auto">
              <a:xfrm>
                <a:off x="5638800" y="55625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5" name="Freeform 33"/>
              <p:cNvSpPr>
                <a:spLocks noChangeArrowheads="1"/>
              </p:cNvSpPr>
              <p:nvPr/>
            </p:nvSpPr>
            <p:spPr bwMode="auto">
              <a:xfrm>
                <a:off x="4343400" y="5132239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16" name="Freeform 34"/>
              <p:cNvSpPr>
                <a:spLocks noChangeArrowheads="1"/>
              </p:cNvSpPr>
              <p:nvPr/>
            </p:nvSpPr>
            <p:spPr bwMode="auto">
              <a:xfrm>
                <a:off x="5105400" y="5791196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49" name="Group 6"/>
          <p:cNvGrpSpPr>
            <a:grpSpLocks/>
          </p:cNvGrpSpPr>
          <p:nvPr/>
        </p:nvGrpSpPr>
        <p:grpSpPr bwMode="auto">
          <a:xfrm>
            <a:off x="296863" y="3717031"/>
            <a:ext cx="2716212" cy="1313758"/>
            <a:chOff x="-137170" y="1999065"/>
            <a:chExt cx="2715887" cy="1313680"/>
          </a:xfrm>
        </p:grpSpPr>
        <p:sp>
          <p:nvSpPr>
            <p:cNvPr id="50" name="TextBox 2"/>
            <p:cNvSpPr txBox="1">
              <a:spLocks noChangeArrowheads="1"/>
            </p:cNvSpPr>
            <p:nvPr/>
          </p:nvSpPr>
          <p:spPr bwMode="auto">
            <a:xfrm>
              <a:off x="-137170" y="2481825"/>
              <a:ext cx="2715887" cy="830920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400" dirty="0">
                  <a:solidFill>
                    <a:srgbClr val="FFFFFF"/>
                  </a:solidFill>
                </a:rPr>
                <a:t>Cosmic inflation  </a:t>
              </a:r>
              <a:r>
                <a:rPr lang="en-US" sz="2400" dirty="0">
                  <a:solidFill>
                    <a:srgbClr val="0000FF"/>
                  </a:solidFill>
                  <a:sym typeface="Wingdings" charset="0"/>
                </a:rPr>
                <a:t></a:t>
              </a:r>
              <a:r>
                <a:rPr lang="en-US" sz="2400" dirty="0">
                  <a:solidFill>
                    <a:srgbClr val="FFFFFF"/>
                  </a:solidFill>
                  <a:sym typeface="Wingdings" charset="0"/>
                </a:rPr>
                <a:t> initial conditions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51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1401479" y="1999065"/>
              <a:ext cx="503996" cy="448461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75500522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01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75138" y="381000"/>
            <a:ext cx="2827337" cy="1600200"/>
            <a:chOff x="-567834" y="1705880"/>
            <a:chExt cx="5811285" cy="1601076"/>
          </a:xfrm>
        </p:grpSpPr>
        <p:sp>
          <p:nvSpPr>
            <p:cNvPr id="303110" name="TextBox 2"/>
            <p:cNvSpPr txBox="1">
              <a:spLocks noChangeArrowheads="1"/>
            </p:cNvSpPr>
            <p:nvPr/>
          </p:nvSpPr>
          <p:spPr bwMode="auto">
            <a:xfrm>
              <a:off x="-567834" y="1705880"/>
              <a:ext cx="5811285" cy="1016219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>
                  <a:solidFill>
                    <a:srgbClr val="FFFFFF"/>
                  </a:solidFill>
                </a:rPr>
                <a:t>The temperature of this radiation should show small irregularities </a:t>
              </a:r>
            </a:p>
          </p:txBody>
        </p:sp>
        <p:cxnSp>
          <p:nvCxnSpPr>
            <p:cNvPr id="303111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1662358" y="2564085"/>
              <a:ext cx="711685" cy="774058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" name="Picture 6" descr=" maps.jpeg                                                      000822F3Macintosh HD                   BCFB972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36307" r="15790" b="47076"/>
          <a:stretch>
            <a:fillRect/>
          </a:stretch>
        </p:blipFill>
        <p:spPr bwMode="auto">
          <a:xfrm rot="5400000">
            <a:off x="4152900" y="2887588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691680" y="2924944"/>
            <a:ext cx="792088" cy="864096"/>
            <a:chOff x="4139952" y="2204864"/>
            <a:chExt cx="1800200" cy="2160240"/>
          </a:xfrm>
        </p:grpSpPr>
        <p:sp>
          <p:nvSpPr>
            <p:cNvPr id="10" name="Oval 9"/>
            <p:cNvSpPr/>
            <p:nvPr/>
          </p:nvSpPr>
          <p:spPr bwMode="auto">
            <a:xfrm>
              <a:off x="4139952" y="2204864"/>
              <a:ext cx="1800200" cy="2160240"/>
            </a:xfrm>
            <a:prstGeom prst="ellipse">
              <a:avLst/>
            </a:prstGeom>
            <a:solidFill>
              <a:schemeClr val="bg1">
                <a:lumMod val="85000"/>
                <a:alpha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indent="-457200"/>
              <a:endParaRPr lang="en-US">
                <a:solidFill>
                  <a:srgbClr val="000000"/>
                </a:solidFill>
                <a:latin typeface="Arial" pitchFamily="-65" charset="0"/>
              </a:endParaRPr>
            </a:p>
          </p:txBody>
        </p:sp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4260947" y="2441606"/>
              <a:ext cx="1433947" cy="1874748"/>
              <a:chOff x="3880556" y="4587553"/>
              <a:chExt cx="2142066" cy="1557800"/>
            </a:xfrm>
            <a:solidFill>
              <a:srgbClr val="0000FF"/>
            </a:solidFill>
            <a:effectLst/>
          </p:grpSpPr>
          <p:sp>
            <p:nvSpPr>
              <p:cNvPr id="12" name="Freeform 18"/>
              <p:cNvSpPr>
                <a:spLocks noChangeArrowheads="1"/>
              </p:cNvSpPr>
              <p:nvPr/>
            </p:nvSpPr>
            <p:spPr bwMode="auto">
              <a:xfrm>
                <a:off x="3880556" y="4924777"/>
                <a:ext cx="214111" cy="229704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20"/>
              <p:cNvSpPr>
                <a:spLocks noChangeArrowheads="1"/>
              </p:cNvSpPr>
              <p:nvPr/>
            </p:nvSpPr>
            <p:spPr bwMode="auto">
              <a:xfrm>
                <a:off x="5753419" y="48118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21"/>
              <p:cNvSpPr>
                <a:spLocks noChangeArrowheads="1"/>
              </p:cNvSpPr>
              <p:nvPr/>
            </p:nvSpPr>
            <p:spPr bwMode="auto">
              <a:xfrm>
                <a:off x="4012260" y="5616221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22"/>
              <p:cNvSpPr>
                <a:spLocks noChangeArrowheads="1"/>
              </p:cNvSpPr>
              <p:nvPr/>
            </p:nvSpPr>
            <p:spPr bwMode="auto">
              <a:xfrm>
                <a:off x="4767204" y="4587553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23"/>
              <p:cNvSpPr>
                <a:spLocks noChangeArrowheads="1"/>
              </p:cNvSpPr>
              <p:nvPr/>
            </p:nvSpPr>
            <p:spPr bwMode="auto">
              <a:xfrm>
                <a:off x="4572001" y="5714999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24"/>
              <p:cNvSpPr>
                <a:spLocks noChangeArrowheads="1"/>
              </p:cNvSpPr>
              <p:nvPr/>
            </p:nvSpPr>
            <p:spPr bwMode="auto">
              <a:xfrm>
                <a:off x="4419600" y="4724399"/>
                <a:ext cx="250557" cy="184925"/>
              </a:xfrm>
              <a:custGeom>
                <a:avLst/>
                <a:gdLst>
                  <a:gd name="T0" fmla="*/ 4470864 w 174357"/>
                  <a:gd name="T1" fmla="*/ 84667 h 184925"/>
                  <a:gd name="T2" fmla="*/ 11177365 w 174357"/>
                  <a:gd name="T3" fmla="*/ 169334 h 184925"/>
                  <a:gd name="T4" fmla="*/ 31297138 w 174357"/>
                  <a:gd name="T5" fmla="*/ 183445 h 184925"/>
                  <a:gd name="T6" fmla="*/ 78243673 w 174357"/>
                  <a:gd name="T7" fmla="*/ 155222 h 184925"/>
                  <a:gd name="T8" fmla="*/ 58123880 w 174357"/>
                  <a:gd name="T9" fmla="*/ 14111 h 184925"/>
                  <a:gd name="T10" fmla="*/ 38003617 w 174357"/>
                  <a:gd name="T11" fmla="*/ 0 h 184925"/>
                  <a:gd name="T12" fmla="*/ 4470864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25"/>
              <p:cNvSpPr>
                <a:spLocks noChangeArrowheads="1"/>
              </p:cNvSpPr>
              <p:nvPr/>
            </p:nvSpPr>
            <p:spPr bwMode="auto">
              <a:xfrm>
                <a:off x="48006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26"/>
              <p:cNvSpPr>
                <a:spLocks noChangeArrowheads="1"/>
              </p:cNvSpPr>
              <p:nvPr/>
            </p:nvSpPr>
            <p:spPr bwMode="auto">
              <a:xfrm>
                <a:off x="54864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27"/>
              <p:cNvSpPr>
                <a:spLocks noChangeArrowheads="1"/>
              </p:cNvSpPr>
              <p:nvPr/>
            </p:nvSpPr>
            <p:spPr bwMode="auto">
              <a:xfrm>
                <a:off x="5905819" y="49642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8"/>
              <p:cNvSpPr>
                <a:spLocks noChangeArrowheads="1"/>
              </p:cNvSpPr>
              <p:nvPr/>
            </p:nvSpPr>
            <p:spPr bwMode="auto">
              <a:xfrm>
                <a:off x="5257801" y="472439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9"/>
              <p:cNvSpPr>
                <a:spLocks noChangeArrowheads="1"/>
              </p:cNvSpPr>
              <p:nvPr/>
            </p:nvSpPr>
            <p:spPr bwMode="auto">
              <a:xfrm>
                <a:off x="5715000" y="5791197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30"/>
              <p:cNvSpPr>
                <a:spLocks noChangeArrowheads="1"/>
              </p:cNvSpPr>
              <p:nvPr/>
            </p:nvSpPr>
            <p:spPr bwMode="auto">
              <a:xfrm>
                <a:off x="5334000" y="6006358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31"/>
              <p:cNvSpPr>
                <a:spLocks noChangeArrowheads="1"/>
              </p:cNvSpPr>
              <p:nvPr/>
            </p:nvSpPr>
            <p:spPr bwMode="auto">
              <a:xfrm>
                <a:off x="4800600" y="60197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32"/>
              <p:cNvSpPr>
                <a:spLocks noChangeArrowheads="1"/>
              </p:cNvSpPr>
              <p:nvPr/>
            </p:nvSpPr>
            <p:spPr bwMode="auto">
              <a:xfrm>
                <a:off x="5638800" y="55625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33"/>
              <p:cNvSpPr>
                <a:spLocks noChangeArrowheads="1"/>
              </p:cNvSpPr>
              <p:nvPr/>
            </p:nvSpPr>
            <p:spPr bwMode="auto">
              <a:xfrm>
                <a:off x="4343400" y="5132239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34"/>
              <p:cNvSpPr>
                <a:spLocks noChangeArrowheads="1"/>
              </p:cNvSpPr>
              <p:nvPr/>
            </p:nvSpPr>
            <p:spPr bwMode="auto">
              <a:xfrm>
                <a:off x="5105400" y="5791196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8" name="Group 6"/>
          <p:cNvGrpSpPr>
            <a:grpSpLocks/>
          </p:cNvGrpSpPr>
          <p:nvPr/>
        </p:nvGrpSpPr>
        <p:grpSpPr bwMode="auto">
          <a:xfrm>
            <a:off x="296863" y="3717031"/>
            <a:ext cx="2716212" cy="1313758"/>
            <a:chOff x="-137170" y="1999065"/>
            <a:chExt cx="2715887" cy="1313680"/>
          </a:xfrm>
        </p:grpSpPr>
        <p:sp>
          <p:nvSpPr>
            <p:cNvPr id="29" name="TextBox 2"/>
            <p:cNvSpPr txBox="1">
              <a:spLocks noChangeArrowheads="1"/>
            </p:cNvSpPr>
            <p:nvPr/>
          </p:nvSpPr>
          <p:spPr bwMode="auto">
            <a:xfrm>
              <a:off x="-137170" y="2481825"/>
              <a:ext cx="2715887" cy="830920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400" dirty="0">
                  <a:solidFill>
                    <a:srgbClr val="FFFFFF"/>
                  </a:solidFill>
                </a:rPr>
                <a:t>Cosmic inflation  </a:t>
              </a:r>
              <a:r>
                <a:rPr lang="en-US" sz="2400" dirty="0">
                  <a:solidFill>
                    <a:srgbClr val="0000FF"/>
                  </a:solidFill>
                  <a:sym typeface="Wingdings" charset="0"/>
                </a:rPr>
                <a:t></a:t>
              </a:r>
              <a:r>
                <a:rPr lang="en-US" sz="2400" dirty="0">
                  <a:solidFill>
                    <a:srgbClr val="FFFFFF"/>
                  </a:solidFill>
                  <a:sym typeface="Wingdings" charset="0"/>
                </a:rPr>
                <a:t> initial conditions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1401479" y="1999065"/>
              <a:ext cx="503996" cy="448461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72754605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at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7411" name="Object 2"/>
          <p:cNvGraphicFramePr>
            <a:graphicFrameLocks noChangeAspect="1"/>
          </p:cNvGraphicFramePr>
          <p:nvPr/>
        </p:nvGraphicFramePr>
        <p:xfrm>
          <a:off x="46038" y="265113"/>
          <a:ext cx="1063625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9" name="CorelDRAW" r:id="rId5" imgW="4038600" imgH="4216400" progId="CorelDRAW.Graphic.9">
                  <p:embed/>
                </p:oleObj>
              </mc:Choice>
              <mc:Fallback>
                <p:oleObj name="CorelDRAW" r:id="rId5" imgW="4038600" imgH="4216400" progId="CorelDRAW.Graphic.9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265113"/>
                        <a:ext cx="1063625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rgbClr val="006600"/>
              </a:buClr>
              <a:buSzPct val="200000"/>
            </a:pPr>
            <a:endParaRPr lang="en-GB" sz="1800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7413" name="Picture 6" descr="icc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313"/>
            <a:ext cx="2122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2883" name="Picture 3" descr="slide2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565275"/>
            <a:ext cx="1981200" cy="14986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282700" y="533400"/>
            <a:ext cx="7742238" cy="5983288"/>
            <a:chOff x="1282700" y="533400"/>
            <a:chExt cx="7742238" cy="5983288"/>
          </a:xfrm>
        </p:grpSpPr>
        <p:pic>
          <p:nvPicPr>
            <p:cNvPr id="187398" name="Picture 2" descr="030628W_m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4588" y="533400"/>
              <a:ext cx="5784850" cy="5930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7399" name="Rectangle 4"/>
            <p:cNvSpPr>
              <a:spLocks noChangeArrowheads="1"/>
            </p:cNvSpPr>
            <p:nvPr/>
          </p:nvSpPr>
          <p:spPr bwMode="auto">
            <a:xfrm>
              <a:off x="1562100" y="3562350"/>
              <a:ext cx="7366000" cy="2954338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7400" name="Text Box 5"/>
            <p:cNvSpPr txBox="1">
              <a:spLocks noChangeArrowheads="1"/>
            </p:cNvSpPr>
            <p:nvPr/>
          </p:nvSpPr>
          <p:spPr bwMode="auto">
            <a:xfrm>
              <a:off x="1282700" y="4032250"/>
              <a:ext cx="7742238" cy="1735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400" smtClean="0">
                  <a:solidFill>
                    <a:srgbClr val="FF5050"/>
                  </a:solidFill>
                </a:rPr>
                <a:t>The cosmic microwave background radiation (CMB) provides a window to the universe at t~3x10</a:t>
              </a:r>
              <a:r>
                <a:rPr lang="en-GB" sz="2400" b="1" baseline="30000" smtClean="0">
                  <a:solidFill>
                    <a:srgbClr val="FF5050"/>
                  </a:solidFill>
                </a:rPr>
                <a:t>5</a:t>
              </a:r>
              <a:r>
                <a:rPr lang="en-GB" sz="2400" smtClean="0">
                  <a:solidFill>
                    <a:srgbClr val="FF5050"/>
                  </a:solidFill>
                </a:rPr>
                <a:t> yrs</a:t>
              </a:r>
            </a:p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400" smtClean="0">
                  <a:solidFill>
                    <a:srgbClr val="FF5050"/>
                  </a:solidFill>
                </a:rPr>
                <a:t>In 1992 COBE discovered temperature fluctuations (</a:t>
              </a:r>
              <a:r>
                <a:rPr lang="en-GB" sz="2400" smtClean="0">
                  <a:solidFill>
                    <a:srgbClr val="FF5050"/>
                  </a:solidFill>
                  <a:latin typeface="Symbol" charset="0"/>
                </a:rPr>
                <a:t>D</a:t>
              </a:r>
              <a:r>
                <a:rPr lang="en-GB" sz="2400" smtClean="0">
                  <a:solidFill>
                    <a:srgbClr val="FF5050"/>
                  </a:solidFill>
                </a:rPr>
                <a:t>T/T~10</a:t>
              </a:r>
              <a:r>
                <a:rPr lang="en-GB" sz="2400" b="1" baseline="30000" smtClean="0">
                  <a:solidFill>
                    <a:srgbClr val="FF5050"/>
                  </a:solidFill>
                </a:rPr>
                <a:t>-5</a:t>
              </a:r>
              <a:r>
                <a:rPr lang="en-GB" sz="2400" smtClean="0">
                  <a:solidFill>
                    <a:srgbClr val="FF5050"/>
                  </a:solidFill>
                </a:rPr>
                <a:t>) consistent with inflation predictions </a:t>
              </a:r>
            </a:p>
          </p:txBody>
        </p:sp>
      </p:grpSp>
      <p:sp>
        <p:nvSpPr>
          <p:cNvPr id="187396" name="Text Box 6"/>
          <p:cNvSpPr txBox="1">
            <a:spLocks noChangeArrowheads="1"/>
          </p:cNvSpPr>
          <p:nvPr/>
        </p:nvSpPr>
        <p:spPr bwMode="auto">
          <a:xfrm>
            <a:off x="4543425" y="0"/>
            <a:ext cx="1754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mtClean="0">
                <a:solidFill>
                  <a:srgbClr val="FF3300"/>
                </a:solidFill>
              </a:rPr>
              <a:t>The CMB</a:t>
            </a:r>
          </a:p>
        </p:txBody>
      </p:sp>
      <p:sp>
        <p:nvSpPr>
          <p:cNvPr id="187397" name="Text Box 7"/>
          <p:cNvSpPr txBox="1">
            <a:spLocks noChangeArrowheads="1"/>
          </p:cNvSpPr>
          <p:nvPr/>
        </p:nvSpPr>
        <p:spPr bwMode="auto">
          <a:xfrm>
            <a:off x="661988" y="1125538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 smtClean="0">
                <a:solidFill>
                  <a:srgbClr val="FF5050"/>
                </a:solidFill>
              </a:rPr>
              <a:t>1992</a:t>
            </a:r>
          </a:p>
        </p:txBody>
      </p:sp>
    </p:spTree>
    <p:extLst>
      <p:ext uri="{BB962C8B-B14F-4D97-AF65-F5344CB8AC3E}">
        <p14:creationId xmlns:p14="http://schemas.microsoft.com/office/powerpoint/2010/main" val="42264694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4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152400"/>
            <a:ext cx="7772400" cy="627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9443" name="Rectangle 3"/>
          <p:cNvSpPr>
            <a:spLocks noChangeArrowheads="1"/>
          </p:cNvSpPr>
          <p:nvPr/>
        </p:nvSpPr>
        <p:spPr bwMode="auto">
          <a:xfrm>
            <a:off x="2971800" y="6415088"/>
            <a:ext cx="4073525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000" tIns="46800" rIns="90000" bIns="46800">
            <a:spAutoFit/>
          </a:bodyPr>
          <a:lstStyle/>
          <a:p>
            <a:r>
              <a:rPr lang="en-US" sz="2000" smtClean="0">
                <a:solidFill>
                  <a:srgbClr val="FFFFFF"/>
                </a:solidFill>
              </a:rPr>
              <a:t>Flammarion 1888: tete des  etoiles</a:t>
            </a:r>
          </a:p>
        </p:txBody>
      </p:sp>
      <p:pic>
        <p:nvPicPr>
          <p:cNvPr id="189444" name="Picture 4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52400"/>
            <a:ext cx="1360488" cy="552450"/>
          </a:xfrm>
          <a:prstGeom prst="rect">
            <a:avLst/>
          </a:prstGeom>
          <a:solidFill>
            <a:srgbClr val="FF99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1493" name="Picture 5" descr="slide49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09675" y="228600"/>
            <a:ext cx="6486525" cy="6173788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295400" y="763588"/>
            <a:ext cx="7086600" cy="5637212"/>
            <a:chOff x="816" y="481"/>
            <a:chExt cx="4464" cy="3551"/>
          </a:xfrm>
        </p:grpSpPr>
        <p:pic>
          <p:nvPicPr>
            <p:cNvPr id="831494" name="Picture 6" descr="slide49"/>
            <p:cNvPicPr>
              <a:picLocks noChangeAspect="1" noChangeArrowheads="1"/>
            </p:cNvPicPr>
            <p:nvPr/>
          </p:nvPicPr>
          <p:blipFill>
            <a:blip r:embed="rId5"/>
            <a:srcRect t="60478" r="62262" b="443"/>
            <a:stretch>
              <a:fillRect/>
            </a:stretch>
          </p:blipFill>
          <p:spPr bwMode="auto">
            <a:xfrm>
              <a:off x="1776" y="481"/>
              <a:ext cx="3504" cy="3455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189448" name="Rectangle 8"/>
            <p:cNvSpPr>
              <a:spLocks noChangeArrowheads="1"/>
            </p:cNvSpPr>
            <p:nvPr/>
          </p:nvSpPr>
          <p:spPr bwMode="auto">
            <a:xfrm>
              <a:off x="816" y="3072"/>
              <a:ext cx="624" cy="960"/>
            </a:xfrm>
            <a:prstGeom prst="rect">
              <a:avLst/>
            </a:prstGeom>
            <a:noFill/>
            <a:ln w="28575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9449" name="Line 9"/>
            <p:cNvSpPr>
              <a:spLocks noChangeShapeType="1"/>
            </p:cNvSpPr>
            <p:nvPr/>
          </p:nvSpPr>
          <p:spPr bwMode="auto">
            <a:xfrm flipV="1">
              <a:off x="1440" y="528"/>
              <a:ext cx="384" cy="25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sp>
          <p:nvSpPr>
            <p:cNvPr id="189450" name="Line 10"/>
            <p:cNvSpPr>
              <a:spLocks noChangeShapeType="1"/>
            </p:cNvSpPr>
            <p:nvPr/>
          </p:nvSpPr>
          <p:spPr bwMode="auto">
            <a:xfrm flipV="1">
              <a:off x="1440" y="3888"/>
              <a:ext cx="38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98327346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1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31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0" name="Rectangle 8"/>
          <p:cNvSpPr>
            <a:spLocks noChangeArrowheads="1"/>
          </p:cNvSpPr>
          <p:nvPr/>
        </p:nvSpPr>
        <p:spPr bwMode="auto">
          <a:xfrm>
            <a:off x="5486400" y="6248400"/>
            <a:ext cx="3657600" cy="60960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pic>
        <p:nvPicPr>
          <p:cNvPr id="319491" name="Picture 2" descr="030628W_m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533400"/>
            <a:ext cx="5784850" cy="593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9027" name="Picture 3" descr="slide2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565275"/>
            <a:ext cx="1981200" cy="14986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319493" name="Text Box 4"/>
          <p:cNvSpPr txBox="1">
            <a:spLocks noChangeArrowheads="1"/>
          </p:cNvSpPr>
          <p:nvPr/>
        </p:nvSpPr>
        <p:spPr bwMode="auto">
          <a:xfrm>
            <a:off x="4543425" y="0"/>
            <a:ext cx="175418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>
                <a:solidFill>
                  <a:srgbClr val="FF3300"/>
                </a:solidFill>
              </a:rPr>
              <a:t>The CMB</a:t>
            </a:r>
          </a:p>
        </p:txBody>
      </p:sp>
      <p:pic>
        <p:nvPicPr>
          <p:cNvPr id="319494" name="Picture 5" descr="WMAP990293B_1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3886200"/>
            <a:ext cx="2044700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5" name="Text Box 6"/>
          <p:cNvSpPr txBox="1">
            <a:spLocks noChangeArrowheads="1"/>
          </p:cNvSpPr>
          <p:nvPr/>
        </p:nvSpPr>
        <p:spPr bwMode="auto">
          <a:xfrm>
            <a:off x="661988" y="1125538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>
                <a:solidFill>
                  <a:srgbClr val="FF5050"/>
                </a:solidFill>
              </a:rPr>
              <a:t>1992</a:t>
            </a:r>
          </a:p>
        </p:txBody>
      </p:sp>
      <p:sp>
        <p:nvSpPr>
          <p:cNvPr id="319496" name="Text Box 7"/>
          <p:cNvSpPr txBox="1">
            <a:spLocks noChangeArrowheads="1"/>
          </p:cNvSpPr>
          <p:nvPr/>
        </p:nvSpPr>
        <p:spPr bwMode="auto">
          <a:xfrm>
            <a:off x="750888" y="3449638"/>
            <a:ext cx="93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400">
                <a:solidFill>
                  <a:srgbClr val="FF5050"/>
                </a:solidFill>
              </a:rPr>
              <a:t>2012</a:t>
            </a:r>
          </a:p>
        </p:txBody>
      </p:sp>
      <p:pic>
        <p:nvPicPr>
          <p:cNvPr id="319497" name="Picture 7" descr="planck_CMB_node_full_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3565525"/>
            <a:ext cx="5759450" cy="291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9498" name="TextBox 9"/>
          <p:cNvSpPr txBox="1">
            <a:spLocks noChangeArrowheads="1"/>
          </p:cNvSpPr>
          <p:nvPr/>
        </p:nvSpPr>
        <p:spPr bwMode="auto">
          <a:xfrm>
            <a:off x="7315200" y="5954713"/>
            <a:ext cx="8509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b="1">
                <a:solidFill>
                  <a:srgbClr val="000000"/>
                </a:solidFill>
                <a:cs typeface="Arial" charset="0"/>
              </a:rPr>
              <a:t>Planck</a:t>
            </a:r>
            <a:endParaRPr lang="en-US" sz="2400" b="1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516352"/>
      </p:ext>
    </p:extLst>
  </p:cSld>
  <p:clrMapOvr>
    <a:masterClrMapping/>
  </p:clrMapOvr>
  <p:transition xmlns:p14="http://schemas.microsoft.com/office/powerpoint/2010/main">
    <p:zoom dir="in"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31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4275138" y="381000"/>
            <a:ext cx="2827337" cy="1600200"/>
            <a:chOff x="-567834" y="1705880"/>
            <a:chExt cx="5811285" cy="1601076"/>
          </a:xfrm>
        </p:grpSpPr>
        <p:sp>
          <p:nvSpPr>
            <p:cNvPr id="303110" name="TextBox 2"/>
            <p:cNvSpPr txBox="1">
              <a:spLocks noChangeArrowheads="1"/>
            </p:cNvSpPr>
            <p:nvPr/>
          </p:nvSpPr>
          <p:spPr bwMode="auto">
            <a:xfrm>
              <a:off x="-567834" y="1705880"/>
              <a:ext cx="5811285" cy="1016219"/>
            </a:xfrm>
            <a:prstGeom prst="rect">
              <a:avLst/>
            </a:prstGeom>
            <a:solidFill>
              <a:srgbClr val="98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000" dirty="0">
                  <a:solidFill>
                    <a:srgbClr val="FFFFFF"/>
                  </a:solidFill>
                </a:rPr>
                <a:t>The temperature of this radiation should show small irregularities </a:t>
              </a:r>
            </a:p>
          </p:txBody>
        </p:sp>
        <p:cxnSp>
          <p:nvCxnSpPr>
            <p:cNvPr id="303111" name="Straight Arrow Connector 4"/>
            <p:cNvCxnSpPr>
              <a:cxnSpLocks noChangeShapeType="1"/>
            </p:cNvCxnSpPr>
            <p:nvPr/>
          </p:nvCxnSpPr>
          <p:spPr bwMode="auto">
            <a:xfrm rot="5400000">
              <a:off x="1662358" y="2564085"/>
              <a:ext cx="711685" cy="774058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7" name="Picture 6" descr=" maps.jpeg                                                      000822F3Macintosh HD                   BCFB972B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1" t="36307" r="15790" b="47076"/>
          <a:stretch>
            <a:fillRect/>
          </a:stretch>
        </p:blipFill>
        <p:spPr bwMode="auto">
          <a:xfrm rot="5400000">
            <a:off x="4152900" y="2887588"/>
            <a:ext cx="19812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8" descr="acoustic_peaks1.jpeg                                           00092B0AMacintosh HD                   BCFB972B: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9950"/>
            <a:ext cx="2055813" cy="189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1691680" y="2924944"/>
            <a:ext cx="792088" cy="864096"/>
            <a:chOff x="4139952" y="2204864"/>
            <a:chExt cx="1800200" cy="2160240"/>
          </a:xfrm>
        </p:grpSpPr>
        <p:sp>
          <p:nvSpPr>
            <p:cNvPr id="10" name="Oval 9"/>
            <p:cNvSpPr/>
            <p:nvPr/>
          </p:nvSpPr>
          <p:spPr bwMode="auto">
            <a:xfrm>
              <a:off x="4139952" y="2204864"/>
              <a:ext cx="1800200" cy="2160240"/>
            </a:xfrm>
            <a:prstGeom prst="ellipse">
              <a:avLst/>
            </a:prstGeom>
            <a:solidFill>
              <a:schemeClr val="bg1">
                <a:lumMod val="85000"/>
                <a:alpha val="65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457200" indent="-457200"/>
              <a:endParaRPr lang="en-US">
                <a:solidFill>
                  <a:srgbClr val="000000"/>
                </a:solidFill>
                <a:latin typeface="Arial" pitchFamily="-65" charset="0"/>
              </a:endParaRPr>
            </a:p>
          </p:txBody>
        </p:sp>
        <p:grpSp>
          <p:nvGrpSpPr>
            <p:cNvPr id="11" name="Group 26"/>
            <p:cNvGrpSpPr>
              <a:grpSpLocks/>
            </p:cNvGrpSpPr>
            <p:nvPr/>
          </p:nvGrpSpPr>
          <p:grpSpPr bwMode="auto">
            <a:xfrm>
              <a:off x="4260947" y="2441606"/>
              <a:ext cx="1433947" cy="1874748"/>
              <a:chOff x="3880556" y="4587553"/>
              <a:chExt cx="2142066" cy="1557800"/>
            </a:xfrm>
            <a:solidFill>
              <a:srgbClr val="0000FF"/>
            </a:solidFill>
            <a:effectLst/>
          </p:grpSpPr>
          <p:sp>
            <p:nvSpPr>
              <p:cNvPr id="12" name="Freeform 18"/>
              <p:cNvSpPr>
                <a:spLocks noChangeArrowheads="1"/>
              </p:cNvSpPr>
              <p:nvPr/>
            </p:nvSpPr>
            <p:spPr bwMode="auto">
              <a:xfrm>
                <a:off x="3880556" y="4924777"/>
                <a:ext cx="214111" cy="229704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Freeform 20"/>
              <p:cNvSpPr>
                <a:spLocks noChangeArrowheads="1"/>
              </p:cNvSpPr>
              <p:nvPr/>
            </p:nvSpPr>
            <p:spPr bwMode="auto">
              <a:xfrm>
                <a:off x="5753419" y="48118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" name="Freeform 21"/>
              <p:cNvSpPr>
                <a:spLocks noChangeArrowheads="1"/>
              </p:cNvSpPr>
              <p:nvPr/>
            </p:nvSpPr>
            <p:spPr bwMode="auto">
              <a:xfrm>
                <a:off x="4012260" y="5616221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5" name="Freeform 22"/>
              <p:cNvSpPr>
                <a:spLocks noChangeArrowheads="1"/>
              </p:cNvSpPr>
              <p:nvPr/>
            </p:nvSpPr>
            <p:spPr bwMode="auto">
              <a:xfrm>
                <a:off x="4767204" y="4587553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6" name="Freeform 23"/>
              <p:cNvSpPr>
                <a:spLocks noChangeArrowheads="1"/>
              </p:cNvSpPr>
              <p:nvPr/>
            </p:nvSpPr>
            <p:spPr bwMode="auto">
              <a:xfrm>
                <a:off x="4572001" y="5714999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7" name="Freeform 24"/>
              <p:cNvSpPr>
                <a:spLocks noChangeArrowheads="1"/>
              </p:cNvSpPr>
              <p:nvPr/>
            </p:nvSpPr>
            <p:spPr bwMode="auto">
              <a:xfrm>
                <a:off x="4419600" y="4724399"/>
                <a:ext cx="250557" cy="184925"/>
              </a:xfrm>
              <a:custGeom>
                <a:avLst/>
                <a:gdLst>
                  <a:gd name="T0" fmla="*/ 4470864 w 174357"/>
                  <a:gd name="T1" fmla="*/ 84667 h 184925"/>
                  <a:gd name="T2" fmla="*/ 11177365 w 174357"/>
                  <a:gd name="T3" fmla="*/ 169334 h 184925"/>
                  <a:gd name="T4" fmla="*/ 31297138 w 174357"/>
                  <a:gd name="T5" fmla="*/ 183445 h 184925"/>
                  <a:gd name="T6" fmla="*/ 78243673 w 174357"/>
                  <a:gd name="T7" fmla="*/ 155222 h 184925"/>
                  <a:gd name="T8" fmla="*/ 58123880 w 174357"/>
                  <a:gd name="T9" fmla="*/ 14111 h 184925"/>
                  <a:gd name="T10" fmla="*/ 38003617 w 174357"/>
                  <a:gd name="T11" fmla="*/ 0 h 184925"/>
                  <a:gd name="T12" fmla="*/ 4470864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8" name="Freeform 25"/>
              <p:cNvSpPr>
                <a:spLocks noChangeArrowheads="1"/>
              </p:cNvSpPr>
              <p:nvPr/>
            </p:nvSpPr>
            <p:spPr bwMode="auto">
              <a:xfrm>
                <a:off x="48006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9" name="Freeform 26"/>
              <p:cNvSpPr>
                <a:spLocks noChangeArrowheads="1"/>
              </p:cNvSpPr>
              <p:nvPr/>
            </p:nvSpPr>
            <p:spPr bwMode="auto">
              <a:xfrm>
                <a:off x="5486400" y="5165336"/>
                <a:ext cx="174357" cy="184925"/>
              </a:xfrm>
              <a:custGeom>
                <a:avLst/>
                <a:gdLst>
                  <a:gd name="T0" fmla="*/ 9407 w 174357"/>
                  <a:gd name="T1" fmla="*/ 84667 h 184925"/>
                  <a:gd name="T2" fmla="*/ 23518 w 174357"/>
                  <a:gd name="T3" fmla="*/ 169334 h 184925"/>
                  <a:gd name="T4" fmla="*/ 65851 w 174357"/>
                  <a:gd name="T5" fmla="*/ 183445 h 184925"/>
                  <a:gd name="T6" fmla="*/ 164629 w 174357"/>
                  <a:gd name="T7" fmla="*/ 155222 h 184925"/>
                  <a:gd name="T8" fmla="*/ 122296 w 174357"/>
                  <a:gd name="T9" fmla="*/ 14111 h 184925"/>
                  <a:gd name="T10" fmla="*/ 79962 w 174357"/>
                  <a:gd name="T11" fmla="*/ 0 h 184925"/>
                  <a:gd name="T12" fmla="*/ 9407 w 174357"/>
                  <a:gd name="T13" fmla="*/ 84667 h 18492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74357"/>
                  <a:gd name="T22" fmla="*/ 0 h 184925"/>
                  <a:gd name="T23" fmla="*/ 174357 w 174357"/>
                  <a:gd name="T24" fmla="*/ 184925 h 184925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74357" h="184925">
                    <a:moveTo>
                      <a:pt x="9407" y="84667"/>
                    </a:moveTo>
                    <a:cubicBezTo>
                      <a:pt x="0" y="112889"/>
                      <a:pt x="9323" y="144492"/>
                      <a:pt x="23518" y="169334"/>
                    </a:cubicBezTo>
                    <a:cubicBezTo>
                      <a:pt x="30898" y="182249"/>
                      <a:pt x="51051" y="184925"/>
                      <a:pt x="65851" y="183445"/>
                    </a:cubicBezTo>
                    <a:cubicBezTo>
                      <a:pt x="99925" y="180037"/>
                      <a:pt x="131703" y="164630"/>
                      <a:pt x="164629" y="155222"/>
                    </a:cubicBezTo>
                    <a:cubicBezTo>
                      <a:pt x="157348" y="96976"/>
                      <a:pt x="174357" y="45348"/>
                      <a:pt x="122296" y="14111"/>
                    </a:cubicBezTo>
                    <a:cubicBezTo>
                      <a:pt x="109541" y="6458"/>
                      <a:pt x="94073" y="4704"/>
                      <a:pt x="79962" y="0"/>
                    </a:cubicBezTo>
                    <a:cubicBezTo>
                      <a:pt x="49636" y="60652"/>
                      <a:pt x="18814" y="56445"/>
                      <a:pt x="9407" y="84667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0" name="Freeform 27"/>
              <p:cNvSpPr>
                <a:spLocks noChangeArrowheads="1"/>
              </p:cNvSpPr>
              <p:nvPr/>
            </p:nvSpPr>
            <p:spPr bwMode="auto">
              <a:xfrm>
                <a:off x="5905819" y="4964288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1" name="Freeform 28"/>
              <p:cNvSpPr>
                <a:spLocks noChangeArrowheads="1"/>
              </p:cNvSpPr>
              <p:nvPr/>
            </p:nvSpPr>
            <p:spPr bwMode="auto">
              <a:xfrm>
                <a:off x="5257801" y="4724399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2" name="Freeform 29"/>
              <p:cNvSpPr>
                <a:spLocks noChangeArrowheads="1"/>
              </p:cNvSpPr>
              <p:nvPr/>
            </p:nvSpPr>
            <p:spPr bwMode="auto">
              <a:xfrm>
                <a:off x="5715000" y="5791197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3" name="Freeform 30"/>
              <p:cNvSpPr>
                <a:spLocks noChangeArrowheads="1"/>
              </p:cNvSpPr>
              <p:nvPr/>
            </p:nvSpPr>
            <p:spPr bwMode="auto">
              <a:xfrm>
                <a:off x="5334000" y="6006358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4" name="Freeform 31"/>
              <p:cNvSpPr>
                <a:spLocks noChangeArrowheads="1"/>
              </p:cNvSpPr>
              <p:nvPr/>
            </p:nvSpPr>
            <p:spPr bwMode="auto">
              <a:xfrm>
                <a:off x="4800600" y="60197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5" name="Freeform 32"/>
              <p:cNvSpPr>
                <a:spLocks noChangeArrowheads="1"/>
              </p:cNvSpPr>
              <p:nvPr/>
            </p:nvSpPr>
            <p:spPr bwMode="auto">
              <a:xfrm>
                <a:off x="5638800" y="5562596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6" name="Freeform 33"/>
              <p:cNvSpPr>
                <a:spLocks noChangeArrowheads="1"/>
              </p:cNvSpPr>
              <p:nvPr/>
            </p:nvSpPr>
            <p:spPr bwMode="auto">
              <a:xfrm>
                <a:off x="4343400" y="5132239"/>
                <a:ext cx="199907" cy="125557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grpFill/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Freeform 34"/>
              <p:cNvSpPr>
                <a:spLocks noChangeArrowheads="1"/>
              </p:cNvSpPr>
              <p:nvPr/>
            </p:nvSpPr>
            <p:spPr bwMode="auto">
              <a:xfrm>
                <a:off x="5105400" y="5791196"/>
                <a:ext cx="116803" cy="184744"/>
              </a:xfrm>
              <a:custGeom>
                <a:avLst/>
                <a:gdLst>
                  <a:gd name="T0" fmla="*/ 3914 w 116803"/>
                  <a:gd name="T1" fmla="*/ 98778 h 184744"/>
                  <a:gd name="T2" fmla="*/ 18025 w 116803"/>
                  <a:gd name="T3" fmla="*/ 155222 h 184744"/>
                  <a:gd name="T4" fmla="*/ 116803 w 116803"/>
                  <a:gd name="T5" fmla="*/ 155222 h 184744"/>
                  <a:gd name="T6" fmla="*/ 102692 w 116803"/>
                  <a:gd name="T7" fmla="*/ 70555 h 184744"/>
                  <a:gd name="T8" fmla="*/ 88581 w 116803"/>
                  <a:gd name="T9" fmla="*/ 14111 h 184744"/>
                  <a:gd name="T10" fmla="*/ 46248 w 116803"/>
                  <a:gd name="T11" fmla="*/ 0 h 184744"/>
                  <a:gd name="T12" fmla="*/ 3914 w 116803"/>
                  <a:gd name="T13" fmla="*/ 70555 h 184744"/>
                  <a:gd name="T14" fmla="*/ 3914 w 116803"/>
                  <a:gd name="T15" fmla="*/ 98778 h 1847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16803"/>
                  <a:gd name="T25" fmla="*/ 0 h 184744"/>
                  <a:gd name="T26" fmla="*/ 116803 w 116803"/>
                  <a:gd name="T27" fmla="*/ 184744 h 184744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16803" h="184744">
                    <a:moveTo>
                      <a:pt x="3914" y="98778"/>
                    </a:moveTo>
                    <a:cubicBezTo>
                      <a:pt x="6266" y="112889"/>
                      <a:pt x="5910" y="140078"/>
                      <a:pt x="18025" y="155222"/>
                    </a:cubicBezTo>
                    <a:cubicBezTo>
                      <a:pt x="41643" y="184744"/>
                      <a:pt x="94319" y="160843"/>
                      <a:pt x="116803" y="155222"/>
                    </a:cubicBezTo>
                    <a:cubicBezTo>
                      <a:pt x="112099" y="127000"/>
                      <a:pt x="108303" y="98611"/>
                      <a:pt x="102692" y="70555"/>
                    </a:cubicBezTo>
                    <a:cubicBezTo>
                      <a:pt x="98889" y="51538"/>
                      <a:pt x="100696" y="29255"/>
                      <a:pt x="88581" y="14111"/>
                    </a:cubicBezTo>
                    <a:cubicBezTo>
                      <a:pt x="79289" y="2496"/>
                      <a:pt x="60359" y="4704"/>
                      <a:pt x="46248" y="0"/>
                    </a:cubicBezTo>
                    <a:cubicBezTo>
                      <a:pt x="34117" y="36393"/>
                      <a:pt x="37121" y="48418"/>
                      <a:pt x="3914" y="70555"/>
                    </a:cubicBezTo>
                    <a:cubicBezTo>
                      <a:pt x="0" y="73164"/>
                      <a:pt x="1562" y="84667"/>
                      <a:pt x="3914" y="98778"/>
                    </a:cubicBezTo>
                    <a:close/>
                  </a:path>
                </a:pathLst>
              </a:custGeom>
              <a:solidFill>
                <a:srgbClr val="8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>
                  <a:defRPr/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grpSp>
        <p:nvGrpSpPr>
          <p:cNvPr id="28" name="Group 6"/>
          <p:cNvGrpSpPr>
            <a:grpSpLocks/>
          </p:cNvGrpSpPr>
          <p:nvPr/>
        </p:nvGrpSpPr>
        <p:grpSpPr bwMode="auto">
          <a:xfrm>
            <a:off x="296863" y="3717031"/>
            <a:ext cx="2716212" cy="1313758"/>
            <a:chOff x="-137170" y="1999065"/>
            <a:chExt cx="2715887" cy="1313680"/>
          </a:xfrm>
        </p:grpSpPr>
        <p:sp>
          <p:nvSpPr>
            <p:cNvPr id="29" name="TextBox 2"/>
            <p:cNvSpPr txBox="1">
              <a:spLocks noChangeArrowheads="1"/>
            </p:cNvSpPr>
            <p:nvPr/>
          </p:nvSpPr>
          <p:spPr bwMode="auto">
            <a:xfrm>
              <a:off x="-137170" y="2481825"/>
              <a:ext cx="2715887" cy="830920"/>
            </a:xfrm>
            <a:prstGeom prst="rect">
              <a:avLst/>
            </a:prstGeom>
            <a:solidFill>
              <a:srgbClr val="A9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buClr>
                  <a:srgbClr val="FF0000"/>
                </a:buCl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>
                  <a:srgbClr val="000000"/>
                </a:buClr>
                <a:buSzPct val="125000"/>
              </a:pPr>
              <a:r>
                <a:rPr lang="en-US" sz="2400" dirty="0">
                  <a:solidFill>
                    <a:srgbClr val="FFFFFF"/>
                  </a:solidFill>
                </a:rPr>
                <a:t>Cosmic inflation  </a:t>
              </a:r>
              <a:r>
                <a:rPr lang="en-US" sz="2400" dirty="0">
                  <a:solidFill>
                    <a:srgbClr val="0000FF"/>
                  </a:solidFill>
                  <a:sym typeface="Wingdings" charset="0"/>
                </a:rPr>
                <a:t></a:t>
              </a:r>
              <a:r>
                <a:rPr lang="en-US" sz="2400" dirty="0">
                  <a:solidFill>
                    <a:srgbClr val="FFFFFF"/>
                  </a:solidFill>
                  <a:sym typeface="Wingdings" charset="0"/>
                </a:rPr>
                <a:t> initial conditions</a:t>
              </a:r>
              <a:endParaRPr lang="en-US" sz="2400" dirty="0">
                <a:solidFill>
                  <a:srgbClr val="FFFFFF"/>
                </a:solidFill>
              </a:endParaRPr>
            </a:p>
          </p:txBody>
        </p:sp>
        <p:cxnSp>
          <p:nvCxnSpPr>
            <p:cNvPr id="30" name="Straight Arrow Connector 4"/>
            <p:cNvCxnSpPr>
              <a:cxnSpLocks noChangeShapeType="1"/>
            </p:cNvCxnSpPr>
            <p:nvPr/>
          </p:nvCxnSpPr>
          <p:spPr bwMode="auto">
            <a:xfrm flipV="1">
              <a:off x="1401479" y="1999065"/>
              <a:ext cx="503996" cy="448461"/>
            </a:xfrm>
            <a:prstGeom prst="straightConnector1">
              <a:avLst/>
            </a:prstGeom>
            <a:noFill/>
            <a:ln w="31750">
              <a:solidFill>
                <a:schemeClr val="bg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136578663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lanck_power_spectrum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980728"/>
            <a:ext cx="9144000" cy="5449623"/>
          </a:xfrm>
          <a:prstGeom prst="rect">
            <a:avLst/>
          </a:prstGeom>
        </p:spPr>
      </p:pic>
      <p:pic>
        <p:nvPicPr>
          <p:cNvPr id="6" name="Picture 12" descr="planck_CMB_node_full_imag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3" y="914400"/>
            <a:ext cx="2713037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4020543" y="1907540"/>
            <a:ext cx="2378814" cy="369332"/>
          </a:xfrm>
          <a:prstGeom prst="rect">
            <a:avLst/>
          </a:prstGeom>
          <a:solidFill>
            <a:srgbClr val="FF6600">
              <a:alpha val="18000"/>
            </a:srgbClr>
          </a:solidFill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GB" sz="1800" kern="0" dirty="0" smtClean="0">
                <a:solidFill>
                  <a:srgbClr val="000000"/>
                </a:solidFill>
              </a:rPr>
              <a:t>Fluctuation amplitude</a:t>
            </a:r>
            <a:endParaRPr lang="en-GB" sz="1800" kern="0" dirty="0">
              <a:solidFill>
                <a:srgbClr val="000000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555776" y="241484"/>
            <a:ext cx="6912768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b="1" dirty="0" smtClean="0">
                <a:solidFill>
                  <a:srgbClr val="CC0000"/>
                </a:solidFill>
              </a:rPr>
              <a:t>Planck: CMB temperature anisotropies</a:t>
            </a:r>
            <a:endParaRPr lang="en-GB" b="1" dirty="0">
              <a:solidFill>
                <a:srgbClr val="CC0000"/>
              </a:solidFill>
            </a:endParaRPr>
          </a:p>
        </p:txBody>
      </p:sp>
      <p:sp>
        <p:nvSpPr>
          <p:cNvPr id="11" name="Rectangle 11"/>
          <p:cNvSpPr>
            <a:spLocks noChangeArrowheads="1"/>
          </p:cNvSpPr>
          <p:nvPr/>
        </p:nvSpPr>
        <p:spPr bwMode="auto">
          <a:xfrm>
            <a:off x="5292080" y="2578918"/>
            <a:ext cx="28194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000000"/>
                </a:solidFill>
              </a:rPr>
              <a:t>The data confirm the theoretical predictions</a:t>
            </a:r>
          </a:p>
        </p:txBody>
      </p:sp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152400" y="6272485"/>
            <a:ext cx="22050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2000" dirty="0">
                <a:solidFill>
                  <a:srgbClr val="006600"/>
                </a:solidFill>
              </a:rPr>
              <a:t>Planck  coll. </a:t>
            </a:r>
            <a:r>
              <a:rPr lang="en-GB" sz="2000" dirty="0" smtClean="0">
                <a:solidFill>
                  <a:srgbClr val="006600"/>
                </a:solidFill>
              </a:rPr>
              <a:t>2015</a:t>
            </a:r>
            <a:endParaRPr lang="en-GB" sz="20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32891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TextBox 1"/>
          <p:cNvSpPr txBox="1">
            <a:spLocks noChangeArrowheads="1"/>
          </p:cNvSpPr>
          <p:nvPr/>
        </p:nvSpPr>
        <p:spPr bwMode="auto">
          <a:xfrm>
            <a:off x="251520" y="1556792"/>
            <a:ext cx="8772525" cy="3139321"/>
          </a:xfrm>
          <a:prstGeom prst="rect">
            <a:avLst/>
          </a:prstGeom>
          <a:solidFill>
            <a:srgbClr val="FF8B6C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  <a:defRPr/>
            </a:pPr>
            <a:r>
              <a:rPr lang="en-US" sz="3600" dirty="0" smtClean="0">
                <a:solidFill>
                  <a:srgbClr val="0000FF"/>
                </a:solidFill>
              </a:rPr>
              <a:t> The quantum fluctuations from inflation reflected in the temperature of the microwave background  </a:t>
            </a:r>
            <a:r>
              <a:rPr lang="en-US" sz="3600" dirty="0" smtClean="0">
                <a:solidFill>
                  <a:srgbClr val="FF0000"/>
                </a:solidFill>
                <a:sym typeface="Wingdings"/>
              </a:rPr>
              <a:t></a:t>
            </a:r>
          </a:p>
          <a:p>
            <a:pPr algn="ctr">
              <a:lnSpc>
                <a:spcPct val="100000"/>
              </a:lnSpc>
              <a:spcBef>
                <a:spcPct val="50000"/>
              </a:spcBef>
              <a:buClr>
                <a:srgbClr val="000000"/>
              </a:buClr>
              <a:buSzPct val="125000"/>
              <a:defRPr/>
            </a:pPr>
            <a:r>
              <a:rPr lang="en-US" sz="3600" dirty="0" smtClean="0">
                <a:solidFill>
                  <a:srgbClr val="800000"/>
                </a:solidFill>
                <a:sym typeface="Wingdings"/>
              </a:rPr>
              <a:t>Initial conditions for the formation of galaxies</a:t>
            </a:r>
            <a:endParaRPr lang="en-US" sz="3600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573653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5C5D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1" descr="sistine_chapel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8231188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Box 1"/>
          <p:cNvSpPr txBox="1">
            <a:spLocks noChangeArrowheads="1"/>
          </p:cNvSpPr>
          <p:nvPr/>
        </p:nvSpPr>
        <p:spPr bwMode="auto">
          <a:xfrm>
            <a:off x="2555776" y="166311"/>
            <a:ext cx="5154612" cy="57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dirty="0">
                <a:solidFill>
                  <a:srgbClr val="000000"/>
                </a:solidFill>
              </a:rPr>
              <a:t>Where do galaxies come from?</a:t>
            </a:r>
          </a:p>
        </p:txBody>
      </p:sp>
      <p:pic>
        <p:nvPicPr>
          <p:cNvPr id="3" name="Picture 2" descr="slide7_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8910" y="4437112"/>
            <a:ext cx="2898993" cy="239328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grpSp>
        <p:nvGrpSpPr>
          <p:cNvPr id="6" name="Group 5"/>
          <p:cNvGrpSpPr/>
          <p:nvPr/>
        </p:nvGrpSpPr>
        <p:grpSpPr>
          <a:xfrm>
            <a:off x="5364088" y="764704"/>
            <a:ext cx="3442701" cy="1740519"/>
            <a:chOff x="5364088" y="1052736"/>
            <a:chExt cx="3442701" cy="1740519"/>
          </a:xfrm>
        </p:grpSpPr>
        <p:pic>
          <p:nvPicPr>
            <p:cNvPr id="106507" name="Picture 7" descr="planck_CMB_node_full_image.jp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1052736"/>
              <a:ext cx="3442701" cy="17405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724128" y="1484784"/>
              <a:ext cx="2739552" cy="5770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Initial conditions</a:t>
              </a:r>
              <a:endParaRPr lang="en-US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408208" y="1619685"/>
            <a:ext cx="5206984" cy="3549423"/>
            <a:chOff x="1408208" y="1619685"/>
            <a:chExt cx="5206984" cy="3549423"/>
          </a:xfrm>
        </p:grpSpPr>
        <p:grpSp>
          <p:nvGrpSpPr>
            <p:cNvPr id="4" name="Group 3"/>
            <p:cNvGrpSpPr/>
            <p:nvPr/>
          </p:nvGrpSpPr>
          <p:grpSpPr>
            <a:xfrm>
              <a:off x="1408208" y="1838070"/>
              <a:ext cx="5206984" cy="3331038"/>
              <a:chOff x="1408208" y="1838070"/>
              <a:chExt cx="5206984" cy="3331038"/>
            </a:xfrm>
          </p:grpSpPr>
          <p:sp>
            <p:nvSpPr>
              <p:cNvPr id="106504" name="AutoShape 28"/>
              <p:cNvSpPr>
                <a:spLocks noChangeArrowheads="1"/>
              </p:cNvSpPr>
              <p:nvPr/>
            </p:nvSpPr>
            <p:spPr bwMode="auto">
              <a:xfrm rot="999783">
                <a:off x="5785429" y="1838070"/>
                <a:ext cx="829763" cy="2558107"/>
              </a:xfrm>
              <a:prstGeom prst="curvedLeftArrow">
                <a:avLst>
                  <a:gd name="adj1" fmla="val 14069"/>
                  <a:gd name="adj2" fmla="val 120986"/>
                  <a:gd name="adj3" fmla="val 22605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3" name="AutoShape 28"/>
              <p:cNvSpPr>
                <a:spLocks noChangeArrowheads="1"/>
              </p:cNvSpPr>
              <p:nvPr/>
            </p:nvSpPr>
            <p:spPr bwMode="auto">
              <a:xfrm rot="2783006" flipH="1">
                <a:off x="2273239" y="3476032"/>
                <a:ext cx="828045" cy="2558107"/>
              </a:xfrm>
              <a:prstGeom prst="curvedLeftArrow">
                <a:avLst>
                  <a:gd name="adj1" fmla="val 14069"/>
                  <a:gd name="adj2" fmla="val 120986"/>
                  <a:gd name="adj3" fmla="val 22605"/>
                </a:avLst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miter lim="800000"/>
                <a:headEnd/>
                <a:tailEnd/>
              </a:ln>
            </p:spPr>
            <p:txBody>
              <a:bodyPr wrap="square" anchor="ctr">
                <a:spAutoFit/>
              </a:bodyPr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4139952" y="1619685"/>
              <a:ext cx="1603956" cy="3537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9900" dirty="0" smtClean="0">
                  <a:solidFill>
                    <a:srgbClr val="FF0000"/>
                  </a:solidFill>
                </a:rPr>
                <a:t>?</a:t>
              </a:r>
              <a:endParaRPr lang="en-US" sz="19900" dirty="0">
                <a:solidFill>
                  <a:srgbClr val="FF0000"/>
                </a:solidFill>
              </a:endParaRPr>
            </a:p>
          </p:txBody>
        </p:sp>
      </p:grpSp>
      <p:pic>
        <p:nvPicPr>
          <p:cNvPr id="15" name="Picture 17" descr="cosma3_1.jpg"/>
          <p:cNvPicPr>
            <a:picLocks noChangeAspect="1"/>
          </p:cNvPicPr>
          <p:nvPr/>
        </p:nvPicPr>
        <p:blipFill>
          <a:blip r:embed="rId5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348880"/>
            <a:ext cx="3672566" cy="2449513"/>
          </a:xfrm>
          <a:prstGeom prst="rect">
            <a:avLst/>
          </a:prstGeom>
          <a:noFill/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404489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91" descr="&#10;pie_chart.jpg                                                  00092B0B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89013"/>
            <a:ext cx="8153400" cy="550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59747" name="Group 2"/>
          <p:cNvGrpSpPr>
            <a:grpSpLocks/>
          </p:cNvGrpSpPr>
          <p:nvPr/>
        </p:nvGrpSpPr>
        <p:grpSpPr bwMode="auto">
          <a:xfrm>
            <a:off x="152400" y="152400"/>
            <a:ext cx="609600" cy="533400"/>
            <a:chOff x="146" y="195"/>
            <a:chExt cx="582" cy="669"/>
          </a:xfrm>
        </p:grpSpPr>
        <p:sp>
          <p:nvSpPr>
            <p:cNvPr id="159762" name="Freeform 3"/>
            <p:cNvSpPr>
              <a:spLocks/>
            </p:cNvSpPr>
            <p:nvPr/>
          </p:nvSpPr>
          <p:spPr bwMode="auto">
            <a:xfrm>
              <a:off x="246" y="247"/>
              <a:ext cx="478" cy="614"/>
            </a:xfrm>
            <a:custGeom>
              <a:avLst/>
              <a:gdLst>
                <a:gd name="T0" fmla="*/ 478 w 478"/>
                <a:gd name="T1" fmla="*/ 0 h 614"/>
                <a:gd name="T2" fmla="*/ 478 w 478"/>
                <a:gd name="T3" fmla="*/ 5 h 614"/>
                <a:gd name="T4" fmla="*/ 478 w 478"/>
                <a:gd name="T5" fmla="*/ 23 h 614"/>
                <a:gd name="T6" fmla="*/ 478 w 478"/>
                <a:gd name="T7" fmla="*/ 40 h 614"/>
                <a:gd name="T8" fmla="*/ 477 w 478"/>
                <a:gd name="T9" fmla="*/ 70 h 614"/>
                <a:gd name="T10" fmla="*/ 474 w 478"/>
                <a:gd name="T11" fmla="*/ 106 h 614"/>
                <a:gd name="T12" fmla="*/ 465 w 478"/>
                <a:gd name="T13" fmla="*/ 168 h 614"/>
                <a:gd name="T14" fmla="*/ 459 w 478"/>
                <a:gd name="T15" fmla="*/ 213 h 614"/>
                <a:gd name="T16" fmla="*/ 452 w 478"/>
                <a:gd name="T17" fmla="*/ 245 h 614"/>
                <a:gd name="T18" fmla="*/ 439 w 478"/>
                <a:gd name="T19" fmla="*/ 287 h 614"/>
                <a:gd name="T20" fmla="*/ 403 w 478"/>
                <a:gd name="T21" fmla="*/ 382 h 614"/>
                <a:gd name="T22" fmla="*/ 354 w 478"/>
                <a:gd name="T23" fmla="*/ 476 h 614"/>
                <a:gd name="T24" fmla="*/ 321 w 478"/>
                <a:gd name="T25" fmla="*/ 525 h 614"/>
                <a:gd name="T26" fmla="*/ 287 w 478"/>
                <a:gd name="T27" fmla="*/ 568 h 614"/>
                <a:gd name="T28" fmla="*/ 257 w 478"/>
                <a:gd name="T29" fmla="*/ 603 h 614"/>
                <a:gd name="T30" fmla="*/ 247 w 478"/>
                <a:gd name="T31" fmla="*/ 614 h 614"/>
                <a:gd name="T32" fmla="*/ 246 w 478"/>
                <a:gd name="T33" fmla="*/ 614 h 614"/>
                <a:gd name="T34" fmla="*/ 236 w 478"/>
                <a:gd name="T35" fmla="*/ 604 h 614"/>
                <a:gd name="T36" fmla="*/ 216 w 478"/>
                <a:gd name="T37" fmla="*/ 586 h 614"/>
                <a:gd name="T38" fmla="*/ 206 w 478"/>
                <a:gd name="T39" fmla="*/ 577 h 614"/>
                <a:gd name="T40" fmla="*/ 195 w 478"/>
                <a:gd name="T41" fmla="*/ 565 h 614"/>
                <a:gd name="T42" fmla="*/ 180 w 478"/>
                <a:gd name="T43" fmla="*/ 547 h 614"/>
                <a:gd name="T44" fmla="*/ 159 w 478"/>
                <a:gd name="T45" fmla="*/ 514 h 614"/>
                <a:gd name="T46" fmla="*/ 144 w 478"/>
                <a:gd name="T47" fmla="*/ 491 h 614"/>
                <a:gd name="T48" fmla="*/ 129 w 478"/>
                <a:gd name="T49" fmla="*/ 466 h 614"/>
                <a:gd name="T50" fmla="*/ 105 w 478"/>
                <a:gd name="T51" fmla="*/ 431 h 614"/>
                <a:gd name="T52" fmla="*/ 80 w 478"/>
                <a:gd name="T53" fmla="*/ 399 h 614"/>
                <a:gd name="T54" fmla="*/ 64 w 478"/>
                <a:gd name="T55" fmla="*/ 366 h 614"/>
                <a:gd name="T56" fmla="*/ 54 w 478"/>
                <a:gd name="T57" fmla="*/ 337 h 614"/>
                <a:gd name="T58" fmla="*/ 42 w 478"/>
                <a:gd name="T59" fmla="*/ 303 h 614"/>
                <a:gd name="T60" fmla="*/ 32 w 478"/>
                <a:gd name="T61" fmla="*/ 274 h 614"/>
                <a:gd name="T62" fmla="*/ 23 w 478"/>
                <a:gd name="T63" fmla="*/ 238 h 614"/>
                <a:gd name="T64" fmla="*/ 14 w 478"/>
                <a:gd name="T65" fmla="*/ 200 h 614"/>
                <a:gd name="T66" fmla="*/ 8 w 478"/>
                <a:gd name="T67" fmla="*/ 164 h 614"/>
                <a:gd name="T68" fmla="*/ 1 w 478"/>
                <a:gd name="T69" fmla="*/ 119 h 614"/>
                <a:gd name="T70" fmla="*/ 0 w 478"/>
                <a:gd name="T71" fmla="*/ 72 h 614"/>
                <a:gd name="T72" fmla="*/ 0 w 478"/>
                <a:gd name="T73" fmla="*/ 31 h 614"/>
                <a:gd name="T74" fmla="*/ 0 w 478"/>
                <a:gd name="T75" fmla="*/ 9 h 614"/>
                <a:gd name="T76" fmla="*/ 0 w 478"/>
                <a:gd name="T77" fmla="*/ 0 h 61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478"/>
                <a:gd name="T118" fmla="*/ 0 h 614"/>
                <a:gd name="T119" fmla="*/ 478 w 478"/>
                <a:gd name="T120" fmla="*/ 614 h 614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478" h="614">
                  <a:moveTo>
                    <a:pt x="0" y="0"/>
                  </a:moveTo>
                  <a:lnTo>
                    <a:pt x="478" y="0"/>
                  </a:lnTo>
                  <a:lnTo>
                    <a:pt x="478" y="5"/>
                  </a:lnTo>
                  <a:lnTo>
                    <a:pt x="478" y="13"/>
                  </a:lnTo>
                  <a:lnTo>
                    <a:pt x="478" y="23"/>
                  </a:lnTo>
                  <a:lnTo>
                    <a:pt x="478" y="31"/>
                  </a:lnTo>
                  <a:lnTo>
                    <a:pt x="478" y="40"/>
                  </a:lnTo>
                  <a:lnTo>
                    <a:pt x="477" y="54"/>
                  </a:lnTo>
                  <a:lnTo>
                    <a:pt x="477" y="70"/>
                  </a:lnTo>
                  <a:lnTo>
                    <a:pt x="475" y="88"/>
                  </a:lnTo>
                  <a:lnTo>
                    <a:pt x="474" y="106"/>
                  </a:lnTo>
                  <a:lnTo>
                    <a:pt x="469" y="148"/>
                  </a:lnTo>
                  <a:lnTo>
                    <a:pt x="465" y="168"/>
                  </a:lnTo>
                  <a:lnTo>
                    <a:pt x="462" y="182"/>
                  </a:lnTo>
                  <a:lnTo>
                    <a:pt x="459" y="213"/>
                  </a:lnTo>
                  <a:lnTo>
                    <a:pt x="455" y="227"/>
                  </a:lnTo>
                  <a:lnTo>
                    <a:pt x="452" y="245"/>
                  </a:lnTo>
                  <a:lnTo>
                    <a:pt x="446" y="265"/>
                  </a:lnTo>
                  <a:lnTo>
                    <a:pt x="439" y="287"/>
                  </a:lnTo>
                  <a:lnTo>
                    <a:pt x="423" y="337"/>
                  </a:lnTo>
                  <a:lnTo>
                    <a:pt x="403" y="382"/>
                  </a:lnTo>
                  <a:lnTo>
                    <a:pt x="380" y="429"/>
                  </a:lnTo>
                  <a:lnTo>
                    <a:pt x="354" y="476"/>
                  </a:lnTo>
                  <a:lnTo>
                    <a:pt x="339" y="500"/>
                  </a:lnTo>
                  <a:lnTo>
                    <a:pt x="321" y="525"/>
                  </a:lnTo>
                  <a:lnTo>
                    <a:pt x="303" y="547"/>
                  </a:lnTo>
                  <a:lnTo>
                    <a:pt x="287" y="568"/>
                  </a:lnTo>
                  <a:lnTo>
                    <a:pt x="272" y="586"/>
                  </a:lnTo>
                  <a:lnTo>
                    <a:pt x="257" y="603"/>
                  </a:lnTo>
                  <a:lnTo>
                    <a:pt x="249" y="612"/>
                  </a:lnTo>
                  <a:lnTo>
                    <a:pt x="247" y="614"/>
                  </a:lnTo>
                  <a:lnTo>
                    <a:pt x="246" y="614"/>
                  </a:lnTo>
                  <a:lnTo>
                    <a:pt x="241" y="610"/>
                  </a:lnTo>
                  <a:lnTo>
                    <a:pt x="236" y="604"/>
                  </a:lnTo>
                  <a:lnTo>
                    <a:pt x="231" y="599"/>
                  </a:lnTo>
                  <a:lnTo>
                    <a:pt x="216" y="586"/>
                  </a:lnTo>
                  <a:lnTo>
                    <a:pt x="211" y="583"/>
                  </a:lnTo>
                  <a:lnTo>
                    <a:pt x="206" y="577"/>
                  </a:lnTo>
                  <a:lnTo>
                    <a:pt x="198" y="570"/>
                  </a:lnTo>
                  <a:lnTo>
                    <a:pt x="195" y="565"/>
                  </a:lnTo>
                  <a:lnTo>
                    <a:pt x="187" y="558"/>
                  </a:lnTo>
                  <a:lnTo>
                    <a:pt x="180" y="547"/>
                  </a:lnTo>
                  <a:lnTo>
                    <a:pt x="170" y="534"/>
                  </a:lnTo>
                  <a:lnTo>
                    <a:pt x="159" y="514"/>
                  </a:lnTo>
                  <a:lnTo>
                    <a:pt x="151" y="505"/>
                  </a:lnTo>
                  <a:lnTo>
                    <a:pt x="144" y="491"/>
                  </a:lnTo>
                  <a:lnTo>
                    <a:pt x="137" y="478"/>
                  </a:lnTo>
                  <a:lnTo>
                    <a:pt x="129" y="466"/>
                  </a:lnTo>
                  <a:lnTo>
                    <a:pt x="116" y="447"/>
                  </a:lnTo>
                  <a:lnTo>
                    <a:pt x="105" y="431"/>
                  </a:lnTo>
                  <a:lnTo>
                    <a:pt x="91" y="417"/>
                  </a:lnTo>
                  <a:lnTo>
                    <a:pt x="80" y="399"/>
                  </a:lnTo>
                  <a:lnTo>
                    <a:pt x="70" y="379"/>
                  </a:lnTo>
                  <a:lnTo>
                    <a:pt x="64" y="366"/>
                  </a:lnTo>
                  <a:lnTo>
                    <a:pt x="59" y="354"/>
                  </a:lnTo>
                  <a:lnTo>
                    <a:pt x="54" y="337"/>
                  </a:lnTo>
                  <a:lnTo>
                    <a:pt x="47" y="321"/>
                  </a:lnTo>
                  <a:lnTo>
                    <a:pt x="42" y="303"/>
                  </a:lnTo>
                  <a:lnTo>
                    <a:pt x="36" y="287"/>
                  </a:lnTo>
                  <a:lnTo>
                    <a:pt x="32" y="274"/>
                  </a:lnTo>
                  <a:lnTo>
                    <a:pt x="28" y="260"/>
                  </a:lnTo>
                  <a:lnTo>
                    <a:pt x="23" y="238"/>
                  </a:lnTo>
                  <a:lnTo>
                    <a:pt x="18" y="218"/>
                  </a:lnTo>
                  <a:lnTo>
                    <a:pt x="14" y="200"/>
                  </a:lnTo>
                  <a:lnTo>
                    <a:pt x="11" y="182"/>
                  </a:lnTo>
                  <a:lnTo>
                    <a:pt x="8" y="164"/>
                  </a:lnTo>
                  <a:lnTo>
                    <a:pt x="5" y="142"/>
                  </a:lnTo>
                  <a:lnTo>
                    <a:pt x="1" y="119"/>
                  </a:lnTo>
                  <a:lnTo>
                    <a:pt x="0" y="97"/>
                  </a:lnTo>
                  <a:lnTo>
                    <a:pt x="0" y="72"/>
                  </a:lnTo>
                  <a:lnTo>
                    <a:pt x="0" y="50"/>
                  </a:lnTo>
                  <a:lnTo>
                    <a:pt x="0" y="31"/>
                  </a:lnTo>
                  <a:lnTo>
                    <a:pt x="0" y="14"/>
                  </a:lnTo>
                  <a:lnTo>
                    <a:pt x="0" y="9"/>
                  </a:lnTo>
                  <a:lnTo>
                    <a:pt x="0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3" name="Freeform 4"/>
            <p:cNvSpPr>
              <a:spLocks/>
            </p:cNvSpPr>
            <p:nvPr/>
          </p:nvSpPr>
          <p:spPr bwMode="auto">
            <a:xfrm>
              <a:off x="246" y="241"/>
              <a:ext cx="480" cy="8"/>
            </a:xfrm>
            <a:custGeom>
              <a:avLst/>
              <a:gdLst>
                <a:gd name="T0" fmla="*/ 480 w 480"/>
                <a:gd name="T1" fmla="*/ 6 h 8"/>
                <a:gd name="T2" fmla="*/ 478 w 480"/>
                <a:gd name="T3" fmla="*/ 0 h 8"/>
                <a:gd name="T4" fmla="*/ 0 w 480"/>
                <a:gd name="T5" fmla="*/ 0 h 8"/>
                <a:gd name="T6" fmla="*/ 0 w 480"/>
                <a:gd name="T7" fmla="*/ 8 h 8"/>
                <a:gd name="T8" fmla="*/ 478 w 480"/>
                <a:gd name="T9" fmla="*/ 8 h 8"/>
                <a:gd name="T10" fmla="*/ 480 w 480"/>
                <a:gd name="T11" fmla="*/ 6 h 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480"/>
                <a:gd name="T19" fmla="*/ 0 h 8"/>
                <a:gd name="T20" fmla="*/ 480 w 480"/>
                <a:gd name="T21" fmla="*/ 8 h 8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480" h="8">
                  <a:moveTo>
                    <a:pt x="480" y="6"/>
                  </a:moveTo>
                  <a:lnTo>
                    <a:pt x="478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478" y="8"/>
                  </a:lnTo>
                  <a:lnTo>
                    <a:pt x="480" y="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4" name="Freeform 5"/>
            <p:cNvSpPr>
              <a:spLocks/>
            </p:cNvSpPr>
            <p:nvPr/>
          </p:nvSpPr>
          <p:spPr bwMode="auto">
            <a:xfrm>
              <a:off x="721" y="247"/>
              <a:ext cx="7" cy="23"/>
            </a:xfrm>
            <a:custGeom>
              <a:avLst/>
              <a:gdLst>
                <a:gd name="T0" fmla="*/ 5 w 7"/>
                <a:gd name="T1" fmla="*/ 23 h 23"/>
                <a:gd name="T2" fmla="*/ 5 w 7"/>
                <a:gd name="T3" fmla="*/ 23 h 23"/>
                <a:gd name="T4" fmla="*/ 7 w 7"/>
                <a:gd name="T5" fmla="*/ 5 h 23"/>
                <a:gd name="T6" fmla="*/ 5 w 7"/>
                <a:gd name="T7" fmla="*/ 0 h 23"/>
                <a:gd name="T8" fmla="*/ 0 w 7"/>
                <a:gd name="T9" fmla="*/ 0 h 23"/>
                <a:gd name="T10" fmla="*/ 0 w 7"/>
                <a:gd name="T11" fmla="*/ 5 h 23"/>
                <a:gd name="T12" fmla="*/ 0 w 7"/>
                <a:gd name="T13" fmla="*/ 22 h 23"/>
                <a:gd name="T14" fmla="*/ 0 w 7"/>
                <a:gd name="T15" fmla="*/ 22 h 23"/>
                <a:gd name="T16" fmla="*/ 5 w 7"/>
                <a:gd name="T17" fmla="*/ 23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3"/>
                <a:gd name="T29" fmla="*/ 7 w 7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3">
                  <a:moveTo>
                    <a:pt x="5" y="23"/>
                  </a:moveTo>
                  <a:lnTo>
                    <a:pt x="5" y="23"/>
                  </a:lnTo>
                  <a:lnTo>
                    <a:pt x="7" y="5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22"/>
                  </a:lnTo>
                  <a:lnTo>
                    <a:pt x="5" y="23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5" name="Freeform 6"/>
            <p:cNvSpPr>
              <a:spLocks/>
            </p:cNvSpPr>
            <p:nvPr/>
          </p:nvSpPr>
          <p:spPr bwMode="auto">
            <a:xfrm>
              <a:off x="711" y="269"/>
              <a:ext cx="15" cy="126"/>
            </a:xfrm>
            <a:custGeom>
              <a:avLst/>
              <a:gdLst>
                <a:gd name="T0" fmla="*/ 5 w 15"/>
                <a:gd name="T1" fmla="*/ 126 h 126"/>
                <a:gd name="T2" fmla="*/ 5 w 15"/>
                <a:gd name="T3" fmla="*/ 126 h 126"/>
                <a:gd name="T4" fmla="*/ 12 w 15"/>
                <a:gd name="T5" fmla="*/ 86 h 126"/>
                <a:gd name="T6" fmla="*/ 13 w 15"/>
                <a:gd name="T7" fmla="*/ 48 h 126"/>
                <a:gd name="T8" fmla="*/ 15 w 15"/>
                <a:gd name="T9" fmla="*/ 18 h 126"/>
                <a:gd name="T10" fmla="*/ 15 w 15"/>
                <a:gd name="T11" fmla="*/ 1 h 126"/>
                <a:gd name="T12" fmla="*/ 10 w 15"/>
                <a:gd name="T13" fmla="*/ 0 h 126"/>
                <a:gd name="T14" fmla="*/ 10 w 15"/>
                <a:gd name="T15" fmla="*/ 18 h 126"/>
                <a:gd name="T16" fmla="*/ 9 w 15"/>
                <a:gd name="T17" fmla="*/ 48 h 126"/>
                <a:gd name="T18" fmla="*/ 5 w 15"/>
                <a:gd name="T19" fmla="*/ 84 h 126"/>
                <a:gd name="T20" fmla="*/ 0 w 15"/>
                <a:gd name="T21" fmla="*/ 126 h 126"/>
                <a:gd name="T22" fmla="*/ 0 w 15"/>
                <a:gd name="T23" fmla="*/ 126 h 126"/>
                <a:gd name="T24" fmla="*/ 5 w 15"/>
                <a:gd name="T25" fmla="*/ 126 h 12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5"/>
                <a:gd name="T40" fmla="*/ 0 h 126"/>
                <a:gd name="T41" fmla="*/ 15 w 15"/>
                <a:gd name="T42" fmla="*/ 126 h 12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5" h="126">
                  <a:moveTo>
                    <a:pt x="5" y="126"/>
                  </a:moveTo>
                  <a:lnTo>
                    <a:pt x="5" y="126"/>
                  </a:lnTo>
                  <a:lnTo>
                    <a:pt x="12" y="86"/>
                  </a:lnTo>
                  <a:lnTo>
                    <a:pt x="13" y="48"/>
                  </a:lnTo>
                  <a:lnTo>
                    <a:pt x="15" y="18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10" y="18"/>
                  </a:lnTo>
                  <a:lnTo>
                    <a:pt x="9" y="48"/>
                  </a:lnTo>
                  <a:lnTo>
                    <a:pt x="5" y="84"/>
                  </a:lnTo>
                  <a:lnTo>
                    <a:pt x="0" y="126"/>
                  </a:lnTo>
                  <a:lnTo>
                    <a:pt x="5" y="126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6" name="Freeform 7"/>
            <p:cNvSpPr>
              <a:spLocks/>
            </p:cNvSpPr>
            <p:nvPr/>
          </p:nvSpPr>
          <p:spPr bwMode="auto">
            <a:xfrm>
              <a:off x="682" y="395"/>
              <a:ext cx="34" cy="139"/>
            </a:xfrm>
            <a:custGeom>
              <a:avLst/>
              <a:gdLst>
                <a:gd name="T0" fmla="*/ 6 w 34"/>
                <a:gd name="T1" fmla="*/ 139 h 139"/>
                <a:gd name="T2" fmla="*/ 6 w 34"/>
                <a:gd name="T3" fmla="*/ 139 h 139"/>
                <a:gd name="T4" fmla="*/ 18 w 34"/>
                <a:gd name="T5" fmla="*/ 99 h 139"/>
                <a:gd name="T6" fmla="*/ 24 w 34"/>
                <a:gd name="T7" fmla="*/ 67 h 139"/>
                <a:gd name="T8" fmla="*/ 29 w 34"/>
                <a:gd name="T9" fmla="*/ 36 h 139"/>
                <a:gd name="T10" fmla="*/ 34 w 34"/>
                <a:gd name="T11" fmla="*/ 0 h 139"/>
                <a:gd name="T12" fmla="*/ 29 w 34"/>
                <a:gd name="T13" fmla="*/ 0 h 139"/>
                <a:gd name="T14" fmla="*/ 24 w 34"/>
                <a:gd name="T15" fmla="*/ 34 h 139"/>
                <a:gd name="T16" fmla="*/ 19 w 34"/>
                <a:gd name="T17" fmla="*/ 65 h 139"/>
                <a:gd name="T18" fmla="*/ 13 w 34"/>
                <a:gd name="T19" fmla="*/ 97 h 139"/>
                <a:gd name="T20" fmla="*/ 0 w 34"/>
                <a:gd name="T21" fmla="*/ 139 h 139"/>
                <a:gd name="T22" fmla="*/ 0 w 34"/>
                <a:gd name="T23" fmla="*/ 139 h 139"/>
                <a:gd name="T24" fmla="*/ 6 w 34"/>
                <a:gd name="T25" fmla="*/ 139 h 1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4"/>
                <a:gd name="T40" fmla="*/ 0 h 139"/>
                <a:gd name="T41" fmla="*/ 34 w 34"/>
                <a:gd name="T42" fmla="*/ 139 h 1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4" h="139">
                  <a:moveTo>
                    <a:pt x="6" y="139"/>
                  </a:moveTo>
                  <a:lnTo>
                    <a:pt x="6" y="139"/>
                  </a:lnTo>
                  <a:lnTo>
                    <a:pt x="18" y="99"/>
                  </a:lnTo>
                  <a:lnTo>
                    <a:pt x="24" y="67"/>
                  </a:lnTo>
                  <a:lnTo>
                    <a:pt x="29" y="36"/>
                  </a:lnTo>
                  <a:lnTo>
                    <a:pt x="34" y="0"/>
                  </a:lnTo>
                  <a:lnTo>
                    <a:pt x="29" y="0"/>
                  </a:lnTo>
                  <a:lnTo>
                    <a:pt x="24" y="34"/>
                  </a:lnTo>
                  <a:lnTo>
                    <a:pt x="19" y="65"/>
                  </a:lnTo>
                  <a:lnTo>
                    <a:pt x="13" y="97"/>
                  </a:lnTo>
                  <a:lnTo>
                    <a:pt x="0" y="139"/>
                  </a:lnTo>
                  <a:lnTo>
                    <a:pt x="6" y="13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7" name="Freeform 8"/>
            <p:cNvSpPr>
              <a:spLocks/>
            </p:cNvSpPr>
            <p:nvPr/>
          </p:nvSpPr>
          <p:spPr bwMode="auto">
            <a:xfrm>
              <a:off x="598" y="534"/>
              <a:ext cx="90" cy="189"/>
            </a:xfrm>
            <a:custGeom>
              <a:avLst/>
              <a:gdLst>
                <a:gd name="T0" fmla="*/ 5 w 90"/>
                <a:gd name="T1" fmla="*/ 189 h 189"/>
                <a:gd name="T2" fmla="*/ 5 w 90"/>
                <a:gd name="T3" fmla="*/ 189 h 189"/>
                <a:gd name="T4" fmla="*/ 18 w 90"/>
                <a:gd name="T5" fmla="*/ 168 h 189"/>
                <a:gd name="T6" fmla="*/ 30 w 90"/>
                <a:gd name="T7" fmla="*/ 144 h 189"/>
                <a:gd name="T8" fmla="*/ 43 w 90"/>
                <a:gd name="T9" fmla="*/ 119 h 189"/>
                <a:gd name="T10" fmla="*/ 54 w 90"/>
                <a:gd name="T11" fmla="*/ 97 h 189"/>
                <a:gd name="T12" fmla="*/ 64 w 90"/>
                <a:gd name="T13" fmla="*/ 74 h 189"/>
                <a:gd name="T14" fmla="*/ 72 w 90"/>
                <a:gd name="T15" fmla="*/ 50 h 189"/>
                <a:gd name="T16" fmla="*/ 82 w 90"/>
                <a:gd name="T17" fmla="*/ 27 h 189"/>
                <a:gd name="T18" fmla="*/ 90 w 90"/>
                <a:gd name="T19" fmla="*/ 0 h 189"/>
                <a:gd name="T20" fmla="*/ 84 w 90"/>
                <a:gd name="T21" fmla="*/ 0 h 189"/>
                <a:gd name="T22" fmla="*/ 77 w 90"/>
                <a:gd name="T23" fmla="*/ 23 h 189"/>
                <a:gd name="T24" fmla="*/ 67 w 90"/>
                <a:gd name="T25" fmla="*/ 49 h 189"/>
                <a:gd name="T26" fmla="*/ 58 w 90"/>
                <a:gd name="T27" fmla="*/ 70 h 189"/>
                <a:gd name="T28" fmla="*/ 48 w 90"/>
                <a:gd name="T29" fmla="*/ 94 h 189"/>
                <a:gd name="T30" fmla="*/ 38 w 90"/>
                <a:gd name="T31" fmla="*/ 119 h 189"/>
                <a:gd name="T32" fmla="*/ 26 w 90"/>
                <a:gd name="T33" fmla="*/ 141 h 189"/>
                <a:gd name="T34" fmla="*/ 13 w 90"/>
                <a:gd name="T35" fmla="*/ 164 h 189"/>
                <a:gd name="T36" fmla="*/ 0 w 90"/>
                <a:gd name="T37" fmla="*/ 188 h 189"/>
                <a:gd name="T38" fmla="*/ 0 w 90"/>
                <a:gd name="T39" fmla="*/ 188 h 189"/>
                <a:gd name="T40" fmla="*/ 5 w 90"/>
                <a:gd name="T41" fmla="*/ 189 h 18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0"/>
                <a:gd name="T64" fmla="*/ 0 h 189"/>
                <a:gd name="T65" fmla="*/ 90 w 90"/>
                <a:gd name="T66" fmla="*/ 189 h 18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0" h="189">
                  <a:moveTo>
                    <a:pt x="5" y="189"/>
                  </a:moveTo>
                  <a:lnTo>
                    <a:pt x="5" y="189"/>
                  </a:lnTo>
                  <a:lnTo>
                    <a:pt x="18" y="168"/>
                  </a:lnTo>
                  <a:lnTo>
                    <a:pt x="30" y="144"/>
                  </a:lnTo>
                  <a:lnTo>
                    <a:pt x="43" y="119"/>
                  </a:lnTo>
                  <a:lnTo>
                    <a:pt x="54" y="97"/>
                  </a:lnTo>
                  <a:lnTo>
                    <a:pt x="64" y="74"/>
                  </a:lnTo>
                  <a:lnTo>
                    <a:pt x="72" y="50"/>
                  </a:lnTo>
                  <a:lnTo>
                    <a:pt x="82" y="27"/>
                  </a:lnTo>
                  <a:lnTo>
                    <a:pt x="90" y="0"/>
                  </a:lnTo>
                  <a:lnTo>
                    <a:pt x="84" y="0"/>
                  </a:lnTo>
                  <a:lnTo>
                    <a:pt x="77" y="23"/>
                  </a:lnTo>
                  <a:lnTo>
                    <a:pt x="67" y="49"/>
                  </a:lnTo>
                  <a:lnTo>
                    <a:pt x="58" y="70"/>
                  </a:lnTo>
                  <a:lnTo>
                    <a:pt x="48" y="94"/>
                  </a:lnTo>
                  <a:lnTo>
                    <a:pt x="38" y="119"/>
                  </a:lnTo>
                  <a:lnTo>
                    <a:pt x="26" y="141"/>
                  </a:lnTo>
                  <a:lnTo>
                    <a:pt x="13" y="164"/>
                  </a:lnTo>
                  <a:lnTo>
                    <a:pt x="0" y="188"/>
                  </a:lnTo>
                  <a:lnTo>
                    <a:pt x="5" y="189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8" name="Freeform 9"/>
            <p:cNvSpPr>
              <a:spLocks/>
            </p:cNvSpPr>
            <p:nvPr/>
          </p:nvSpPr>
          <p:spPr bwMode="auto">
            <a:xfrm>
              <a:off x="490" y="722"/>
              <a:ext cx="113" cy="142"/>
            </a:xfrm>
            <a:custGeom>
              <a:avLst/>
              <a:gdLst>
                <a:gd name="T0" fmla="*/ 2 w 113"/>
                <a:gd name="T1" fmla="*/ 142 h 142"/>
                <a:gd name="T2" fmla="*/ 3 w 113"/>
                <a:gd name="T3" fmla="*/ 140 h 142"/>
                <a:gd name="T4" fmla="*/ 16 w 113"/>
                <a:gd name="T5" fmla="*/ 129 h 142"/>
                <a:gd name="T6" fmla="*/ 44 w 113"/>
                <a:gd name="T7" fmla="*/ 95 h 142"/>
                <a:gd name="T8" fmla="*/ 62 w 113"/>
                <a:gd name="T9" fmla="*/ 74 h 142"/>
                <a:gd name="T10" fmla="*/ 80 w 113"/>
                <a:gd name="T11" fmla="*/ 50 h 142"/>
                <a:gd name="T12" fmla="*/ 97 w 113"/>
                <a:gd name="T13" fmla="*/ 27 h 142"/>
                <a:gd name="T14" fmla="*/ 113 w 113"/>
                <a:gd name="T15" fmla="*/ 1 h 142"/>
                <a:gd name="T16" fmla="*/ 108 w 113"/>
                <a:gd name="T17" fmla="*/ 0 h 142"/>
                <a:gd name="T18" fmla="*/ 92 w 113"/>
                <a:gd name="T19" fmla="*/ 21 h 142"/>
                <a:gd name="T20" fmla="*/ 75 w 113"/>
                <a:gd name="T21" fmla="*/ 46 h 142"/>
                <a:gd name="T22" fmla="*/ 57 w 113"/>
                <a:gd name="T23" fmla="*/ 70 h 142"/>
                <a:gd name="T24" fmla="*/ 39 w 113"/>
                <a:gd name="T25" fmla="*/ 90 h 142"/>
                <a:gd name="T26" fmla="*/ 13 w 113"/>
                <a:gd name="T27" fmla="*/ 124 h 142"/>
                <a:gd name="T28" fmla="*/ 0 w 113"/>
                <a:gd name="T29" fmla="*/ 137 h 142"/>
                <a:gd name="T30" fmla="*/ 3 w 113"/>
                <a:gd name="T31" fmla="*/ 137 h 142"/>
                <a:gd name="T32" fmla="*/ 2 w 113"/>
                <a:gd name="T33" fmla="*/ 142 h 14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13"/>
                <a:gd name="T52" fmla="*/ 0 h 142"/>
                <a:gd name="T53" fmla="*/ 113 w 113"/>
                <a:gd name="T54" fmla="*/ 142 h 142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13" h="142">
                  <a:moveTo>
                    <a:pt x="2" y="142"/>
                  </a:moveTo>
                  <a:lnTo>
                    <a:pt x="3" y="140"/>
                  </a:lnTo>
                  <a:lnTo>
                    <a:pt x="16" y="129"/>
                  </a:lnTo>
                  <a:lnTo>
                    <a:pt x="44" y="95"/>
                  </a:lnTo>
                  <a:lnTo>
                    <a:pt x="62" y="74"/>
                  </a:lnTo>
                  <a:lnTo>
                    <a:pt x="80" y="50"/>
                  </a:lnTo>
                  <a:lnTo>
                    <a:pt x="97" y="27"/>
                  </a:lnTo>
                  <a:lnTo>
                    <a:pt x="113" y="1"/>
                  </a:lnTo>
                  <a:lnTo>
                    <a:pt x="108" y="0"/>
                  </a:lnTo>
                  <a:lnTo>
                    <a:pt x="92" y="21"/>
                  </a:lnTo>
                  <a:lnTo>
                    <a:pt x="75" y="46"/>
                  </a:lnTo>
                  <a:lnTo>
                    <a:pt x="57" y="70"/>
                  </a:lnTo>
                  <a:lnTo>
                    <a:pt x="39" y="90"/>
                  </a:lnTo>
                  <a:lnTo>
                    <a:pt x="13" y="124"/>
                  </a:lnTo>
                  <a:lnTo>
                    <a:pt x="0" y="137"/>
                  </a:lnTo>
                  <a:lnTo>
                    <a:pt x="3" y="137"/>
                  </a:lnTo>
                  <a:lnTo>
                    <a:pt x="2" y="14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69" name="Freeform 10"/>
            <p:cNvSpPr>
              <a:spLocks/>
            </p:cNvSpPr>
            <p:nvPr/>
          </p:nvSpPr>
          <p:spPr bwMode="auto">
            <a:xfrm>
              <a:off x="449" y="821"/>
              <a:ext cx="44" cy="43"/>
            </a:xfrm>
            <a:custGeom>
              <a:avLst/>
              <a:gdLst>
                <a:gd name="T0" fmla="*/ 0 w 44"/>
                <a:gd name="T1" fmla="*/ 5 h 43"/>
                <a:gd name="T2" fmla="*/ 0 w 44"/>
                <a:gd name="T3" fmla="*/ 5 h 43"/>
                <a:gd name="T4" fmla="*/ 25 w 44"/>
                <a:gd name="T5" fmla="*/ 29 h 43"/>
                <a:gd name="T6" fmla="*/ 43 w 44"/>
                <a:gd name="T7" fmla="*/ 43 h 43"/>
                <a:gd name="T8" fmla="*/ 44 w 44"/>
                <a:gd name="T9" fmla="*/ 38 h 43"/>
                <a:gd name="T10" fmla="*/ 28 w 44"/>
                <a:gd name="T11" fmla="*/ 23 h 43"/>
                <a:gd name="T12" fmla="*/ 5 w 44"/>
                <a:gd name="T13" fmla="*/ 0 h 43"/>
                <a:gd name="T14" fmla="*/ 5 w 44"/>
                <a:gd name="T15" fmla="*/ 0 h 43"/>
                <a:gd name="T16" fmla="*/ 0 w 44"/>
                <a:gd name="T17" fmla="*/ 5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4"/>
                <a:gd name="T28" fmla="*/ 0 h 43"/>
                <a:gd name="T29" fmla="*/ 44 w 44"/>
                <a:gd name="T30" fmla="*/ 43 h 4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4" h="43">
                  <a:moveTo>
                    <a:pt x="0" y="5"/>
                  </a:moveTo>
                  <a:lnTo>
                    <a:pt x="0" y="5"/>
                  </a:lnTo>
                  <a:lnTo>
                    <a:pt x="25" y="29"/>
                  </a:lnTo>
                  <a:lnTo>
                    <a:pt x="43" y="43"/>
                  </a:lnTo>
                  <a:lnTo>
                    <a:pt x="44" y="38"/>
                  </a:lnTo>
                  <a:lnTo>
                    <a:pt x="28" y="23"/>
                  </a:lnTo>
                  <a:lnTo>
                    <a:pt x="5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0" name="Freeform 11"/>
            <p:cNvSpPr>
              <a:spLocks/>
            </p:cNvSpPr>
            <p:nvPr/>
          </p:nvSpPr>
          <p:spPr bwMode="auto">
            <a:xfrm>
              <a:off x="388" y="736"/>
              <a:ext cx="66" cy="90"/>
            </a:xfrm>
            <a:custGeom>
              <a:avLst/>
              <a:gdLst>
                <a:gd name="T0" fmla="*/ 0 w 66"/>
                <a:gd name="T1" fmla="*/ 4 h 90"/>
                <a:gd name="T2" fmla="*/ 0 w 66"/>
                <a:gd name="T3" fmla="*/ 4 h 90"/>
                <a:gd name="T4" fmla="*/ 13 w 66"/>
                <a:gd name="T5" fmla="*/ 27 h 90"/>
                <a:gd name="T6" fmla="*/ 27 w 66"/>
                <a:gd name="T7" fmla="*/ 45 h 90"/>
                <a:gd name="T8" fmla="*/ 35 w 66"/>
                <a:gd name="T9" fmla="*/ 61 h 90"/>
                <a:gd name="T10" fmla="*/ 45 w 66"/>
                <a:gd name="T11" fmla="*/ 70 h 90"/>
                <a:gd name="T12" fmla="*/ 54 w 66"/>
                <a:gd name="T13" fmla="*/ 83 h 90"/>
                <a:gd name="T14" fmla="*/ 61 w 66"/>
                <a:gd name="T15" fmla="*/ 90 h 90"/>
                <a:gd name="T16" fmla="*/ 66 w 66"/>
                <a:gd name="T17" fmla="*/ 85 h 90"/>
                <a:gd name="T18" fmla="*/ 59 w 66"/>
                <a:gd name="T19" fmla="*/ 78 h 90"/>
                <a:gd name="T20" fmla="*/ 48 w 66"/>
                <a:gd name="T21" fmla="*/ 65 h 90"/>
                <a:gd name="T22" fmla="*/ 40 w 66"/>
                <a:gd name="T23" fmla="*/ 56 h 90"/>
                <a:gd name="T24" fmla="*/ 30 w 66"/>
                <a:gd name="T25" fmla="*/ 43 h 90"/>
                <a:gd name="T26" fmla="*/ 18 w 66"/>
                <a:gd name="T27" fmla="*/ 25 h 90"/>
                <a:gd name="T28" fmla="*/ 5 w 66"/>
                <a:gd name="T29" fmla="*/ 0 h 90"/>
                <a:gd name="T30" fmla="*/ 5 w 66"/>
                <a:gd name="T31" fmla="*/ 0 h 90"/>
                <a:gd name="T32" fmla="*/ 0 w 66"/>
                <a:gd name="T33" fmla="*/ 4 h 9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66"/>
                <a:gd name="T52" fmla="*/ 0 h 90"/>
                <a:gd name="T53" fmla="*/ 66 w 66"/>
                <a:gd name="T54" fmla="*/ 90 h 9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66" h="90">
                  <a:moveTo>
                    <a:pt x="0" y="4"/>
                  </a:moveTo>
                  <a:lnTo>
                    <a:pt x="0" y="4"/>
                  </a:lnTo>
                  <a:lnTo>
                    <a:pt x="13" y="27"/>
                  </a:lnTo>
                  <a:lnTo>
                    <a:pt x="27" y="45"/>
                  </a:lnTo>
                  <a:lnTo>
                    <a:pt x="35" y="61"/>
                  </a:lnTo>
                  <a:lnTo>
                    <a:pt x="45" y="70"/>
                  </a:lnTo>
                  <a:lnTo>
                    <a:pt x="54" y="83"/>
                  </a:lnTo>
                  <a:lnTo>
                    <a:pt x="61" y="90"/>
                  </a:lnTo>
                  <a:lnTo>
                    <a:pt x="66" y="85"/>
                  </a:lnTo>
                  <a:lnTo>
                    <a:pt x="59" y="78"/>
                  </a:lnTo>
                  <a:lnTo>
                    <a:pt x="48" y="65"/>
                  </a:lnTo>
                  <a:lnTo>
                    <a:pt x="40" y="56"/>
                  </a:lnTo>
                  <a:lnTo>
                    <a:pt x="30" y="43"/>
                  </a:lnTo>
                  <a:lnTo>
                    <a:pt x="18" y="25"/>
                  </a:lnTo>
                  <a:lnTo>
                    <a:pt x="5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1" name="Freeform 12"/>
            <p:cNvSpPr>
              <a:spLocks/>
            </p:cNvSpPr>
            <p:nvPr/>
          </p:nvSpPr>
          <p:spPr bwMode="auto">
            <a:xfrm>
              <a:off x="290" y="566"/>
              <a:ext cx="103" cy="174"/>
            </a:xfrm>
            <a:custGeom>
              <a:avLst/>
              <a:gdLst>
                <a:gd name="T0" fmla="*/ 0 w 103"/>
                <a:gd name="T1" fmla="*/ 4 h 174"/>
                <a:gd name="T2" fmla="*/ 0 w 103"/>
                <a:gd name="T3" fmla="*/ 4 h 174"/>
                <a:gd name="T4" fmla="*/ 11 w 103"/>
                <a:gd name="T5" fmla="*/ 36 h 174"/>
                <a:gd name="T6" fmla="*/ 23 w 103"/>
                <a:gd name="T7" fmla="*/ 62 h 174"/>
                <a:gd name="T8" fmla="*/ 34 w 103"/>
                <a:gd name="T9" fmla="*/ 82 h 174"/>
                <a:gd name="T10" fmla="*/ 44 w 103"/>
                <a:gd name="T11" fmla="*/ 98 h 174"/>
                <a:gd name="T12" fmla="*/ 57 w 103"/>
                <a:gd name="T13" fmla="*/ 114 h 174"/>
                <a:gd name="T14" fmla="*/ 70 w 103"/>
                <a:gd name="T15" fmla="*/ 130 h 174"/>
                <a:gd name="T16" fmla="*/ 82 w 103"/>
                <a:gd name="T17" fmla="*/ 150 h 174"/>
                <a:gd name="T18" fmla="*/ 98 w 103"/>
                <a:gd name="T19" fmla="*/ 174 h 174"/>
                <a:gd name="T20" fmla="*/ 103 w 103"/>
                <a:gd name="T21" fmla="*/ 170 h 174"/>
                <a:gd name="T22" fmla="*/ 88 w 103"/>
                <a:gd name="T23" fmla="*/ 147 h 174"/>
                <a:gd name="T24" fmla="*/ 74 w 103"/>
                <a:gd name="T25" fmla="*/ 127 h 174"/>
                <a:gd name="T26" fmla="*/ 62 w 103"/>
                <a:gd name="T27" fmla="*/ 110 h 174"/>
                <a:gd name="T28" fmla="*/ 51 w 103"/>
                <a:gd name="T29" fmla="*/ 96 h 174"/>
                <a:gd name="T30" fmla="*/ 39 w 103"/>
                <a:gd name="T31" fmla="*/ 78 h 174"/>
                <a:gd name="T32" fmla="*/ 28 w 103"/>
                <a:gd name="T33" fmla="*/ 58 h 174"/>
                <a:gd name="T34" fmla="*/ 18 w 103"/>
                <a:gd name="T35" fmla="*/ 35 h 174"/>
                <a:gd name="T36" fmla="*/ 6 w 103"/>
                <a:gd name="T37" fmla="*/ 0 h 174"/>
                <a:gd name="T38" fmla="*/ 6 w 103"/>
                <a:gd name="T39" fmla="*/ 0 h 174"/>
                <a:gd name="T40" fmla="*/ 0 w 103"/>
                <a:gd name="T41" fmla="*/ 4 h 17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03"/>
                <a:gd name="T64" fmla="*/ 0 h 174"/>
                <a:gd name="T65" fmla="*/ 103 w 103"/>
                <a:gd name="T66" fmla="*/ 174 h 17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03" h="174">
                  <a:moveTo>
                    <a:pt x="0" y="4"/>
                  </a:moveTo>
                  <a:lnTo>
                    <a:pt x="0" y="4"/>
                  </a:lnTo>
                  <a:lnTo>
                    <a:pt x="11" y="36"/>
                  </a:lnTo>
                  <a:lnTo>
                    <a:pt x="23" y="62"/>
                  </a:lnTo>
                  <a:lnTo>
                    <a:pt x="34" y="82"/>
                  </a:lnTo>
                  <a:lnTo>
                    <a:pt x="44" y="98"/>
                  </a:lnTo>
                  <a:lnTo>
                    <a:pt x="57" y="114"/>
                  </a:lnTo>
                  <a:lnTo>
                    <a:pt x="70" y="130"/>
                  </a:lnTo>
                  <a:lnTo>
                    <a:pt x="82" y="150"/>
                  </a:lnTo>
                  <a:lnTo>
                    <a:pt x="98" y="174"/>
                  </a:lnTo>
                  <a:lnTo>
                    <a:pt x="103" y="170"/>
                  </a:lnTo>
                  <a:lnTo>
                    <a:pt x="88" y="147"/>
                  </a:lnTo>
                  <a:lnTo>
                    <a:pt x="74" y="127"/>
                  </a:lnTo>
                  <a:lnTo>
                    <a:pt x="62" y="110"/>
                  </a:lnTo>
                  <a:lnTo>
                    <a:pt x="51" y="96"/>
                  </a:lnTo>
                  <a:lnTo>
                    <a:pt x="39" y="78"/>
                  </a:lnTo>
                  <a:lnTo>
                    <a:pt x="28" y="58"/>
                  </a:lnTo>
                  <a:lnTo>
                    <a:pt x="18" y="35"/>
                  </a:lnTo>
                  <a:lnTo>
                    <a:pt x="6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2" name="Freeform 13"/>
            <p:cNvSpPr>
              <a:spLocks/>
            </p:cNvSpPr>
            <p:nvPr/>
          </p:nvSpPr>
          <p:spPr bwMode="auto">
            <a:xfrm>
              <a:off x="246" y="389"/>
              <a:ext cx="50" cy="181"/>
            </a:xfrm>
            <a:custGeom>
              <a:avLst/>
              <a:gdLst>
                <a:gd name="T0" fmla="*/ 0 w 50"/>
                <a:gd name="T1" fmla="*/ 0 h 181"/>
                <a:gd name="T2" fmla="*/ 1 w 50"/>
                <a:gd name="T3" fmla="*/ 0 h 181"/>
                <a:gd name="T4" fmla="*/ 8 w 50"/>
                <a:gd name="T5" fmla="*/ 42 h 181"/>
                <a:gd name="T6" fmla="*/ 14 w 50"/>
                <a:gd name="T7" fmla="*/ 76 h 181"/>
                <a:gd name="T8" fmla="*/ 26 w 50"/>
                <a:gd name="T9" fmla="*/ 120 h 181"/>
                <a:gd name="T10" fmla="*/ 44 w 50"/>
                <a:gd name="T11" fmla="*/ 181 h 181"/>
                <a:gd name="T12" fmla="*/ 50 w 50"/>
                <a:gd name="T13" fmla="*/ 177 h 181"/>
                <a:gd name="T14" fmla="*/ 31 w 50"/>
                <a:gd name="T15" fmla="*/ 118 h 181"/>
                <a:gd name="T16" fmla="*/ 21 w 50"/>
                <a:gd name="T17" fmla="*/ 76 h 181"/>
                <a:gd name="T18" fmla="*/ 13 w 50"/>
                <a:gd name="T19" fmla="*/ 40 h 181"/>
                <a:gd name="T20" fmla="*/ 8 w 50"/>
                <a:gd name="T21" fmla="*/ 0 h 181"/>
                <a:gd name="T22" fmla="*/ 8 w 50"/>
                <a:gd name="T23" fmla="*/ 0 h 181"/>
                <a:gd name="T24" fmla="*/ 0 w 50"/>
                <a:gd name="T25" fmla="*/ 0 h 18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81"/>
                <a:gd name="T41" fmla="*/ 50 w 50"/>
                <a:gd name="T42" fmla="*/ 181 h 18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81">
                  <a:moveTo>
                    <a:pt x="0" y="0"/>
                  </a:moveTo>
                  <a:lnTo>
                    <a:pt x="1" y="0"/>
                  </a:lnTo>
                  <a:lnTo>
                    <a:pt x="8" y="42"/>
                  </a:lnTo>
                  <a:lnTo>
                    <a:pt x="14" y="76"/>
                  </a:lnTo>
                  <a:lnTo>
                    <a:pt x="26" y="120"/>
                  </a:lnTo>
                  <a:lnTo>
                    <a:pt x="44" y="181"/>
                  </a:lnTo>
                  <a:lnTo>
                    <a:pt x="50" y="177"/>
                  </a:lnTo>
                  <a:lnTo>
                    <a:pt x="31" y="118"/>
                  </a:lnTo>
                  <a:lnTo>
                    <a:pt x="21" y="76"/>
                  </a:lnTo>
                  <a:lnTo>
                    <a:pt x="13" y="40"/>
                  </a:lnTo>
                  <a:lnTo>
                    <a:pt x="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3" name="Freeform 14"/>
            <p:cNvSpPr>
              <a:spLocks/>
            </p:cNvSpPr>
            <p:nvPr/>
          </p:nvSpPr>
          <p:spPr bwMode="auto">
            <a:xfrm>
              <a:off x="242" y="241"/>
              <a:ext cx="12" cy="148"/>
            </a:xfrm>
            <a:custGeom>
              <a:avLst/>
              <a:gdLst>
                <a:gd name="T0" fmla="*/ 4 w 12"/>
                <a:gd name="T1" fmla="*/ 0 h 148"/>
                <a:gd name="T2" fmla="*/ 0 w 12"/>
                <a:gd name="T3" fmla="*/ 6 h 148"/>
                <a:gd name="T4" fmla="*/ 0 w 12"/>
                <a:gd name="T5" fmla="*/ 19 h 148"/>
                <a:gd name="T6" fmla="*/ 0 w 12"/>
                <a:gd name="T7" fmla="*/ 56 h 148"/>
                <a:gd name="T8" fmla="*/ 2 w 12"/>
                <a:gd name="T9" fmla="*/ 103 h 148"/>
                <a:gd name="T10" fmla="*/ 4 w 12"/>
                <a:gd name="T11" fmla="*/ 148 h 148"/>
                <a:gd name="T12" fmla="*/ 12 w 12"/>
                <a:gd name="T13" fmla="*/ 148 h 148"/>
                <a:gd name="T14" fmla="*/ 7 w 12"/>
                <a:gd name="T15" fmla="*/ 103 h 148"/>
                <a:gd name="T16" fmla="*/ 5 w 12"/>
                <a:gd name="T17" fmla="*/ 56 h 148"/>
                <a:gd name="T18" fmla="*/ 5 w 12"/>
                <a:gd name="T19" fmla="*/ 19 h 148"/>
                <a:gd name="T20" fmla="*/ 5 w 12"/>
                <a:gd name="T21" fmla="*/ 6 h 148"/>
                <a:gd name="T22" fmla="*/ 4 w 12"/>
                <a:gd name="T23" fmla="*/ 8 h 148"/>
                <a:gd name="T24" fmla="*/ 4 w 12"/>
                <a:gd name="T25" fmla="*/ 0 h 148"/>
                <a:gd name="T26" fmla="*/ 0 w 12"/>
                <a:gd name="T27" fmla="*/ 0 h 148"/>
                <a:gd name="T28" fmla="*/ 0 w 12"/>
                <a:gd name="T29" fmla="*/ 6 h 148"/>
                <a:gd name="T30" fmla="*/ 4 w 12"/>
                <a:gd name="T31" fmla="*/ 0 h 148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2"/>
                <a:gd name="T49" fmla="*/ 0 h 148"/>
                <a:gd name="T50" fmla="*/ 12 w 12"/>
                <a:gd name="T51" fmla="*/ 148 h 148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2" h="148">
                  <a:moveTo>
                    <a:pt x="4" y="0"/>
                  </a:moveTo>
                  <a:lnTo>
                    <a:pt x="0" y="6"/>
                  </a:lnTo>
                  <a:lnTo>
                    <a:pt x="0" y="19"/>
                  </a:lnTo>
                  <a:lnTo>
                    <a:pt x="0" y="56"/>
                  </a:lnTo>
                  <a:lnTo>
                    <a:pt x="2" y="103"/>
                  </a:lnTo>
                  <a:lnTo>
                    <a:pt x="4" y="148"/>
                  </a:lnTo>
                  <a:lnTo>
                    <a:pt x="12" y="148"/>
                  </a:lnTo>
                  <a:lnTo>
                    <a:pt x="7" y="103"/>
                  </a:lnTo>
                  <a:lnTo>
                    <a:pt x="5" y="56"/>
                  </a:lnTo>
                  <a:lnTo>
                    <a:pt x="5" y="19"/>
                  </a:lnTo>
                  <a:lnTo>
                    <a:pt x="5" y="6"/>
                  </a:lnTo>
                  <a:lnTo>
                    <a:pt x="4" y="8"/>
                  </a:lnTo>
                  <a:lnTo>
                    <a:pt x="4" y="0"/>
                  </a:lnTo>
                  <a:lnTo>
                    <a:pt x="0" y="0"/>
                  </a:lnTo>
                  <a:lnTo>
                    <a:pt x="0" y="6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4" name="Freeform 15"/>
            <p:cNvSpPr>
              <a:spLocks/>
            </p:cNvSpPr>
            <p:nvPr/>
          </p:nvSpPr>
          <p:spPr bwMode="auto">
            <a:xfrm>
              <a:off x="146" y="196"/>
              <a:ext cx="514" cy="655"/>
            </a:xfrm>
            <a:custGeom>
              <a:avLst/>
              <a:gdLst>
                <a:gd name="T0" fmla="*/ 510 w 514"/>
                <a:gd name="T1" fmla="*/ 2 h 655"/>
                <a:gd name="T2" fmla="*/ 511 w 514"/>
                <a:gd name="T3" fmla="*/ 0 h 655"/>
                <a:gd name="T4" fmla="*/ 513 w 514"/>
                <a:gd name="T5" fmla="*/ 2 h 655"/>
                <a:gd name="T6" fmla="*/ 513 w 514"/>
                <a:gd name="T7" fmla="*/ 17 h 655"/>
                <a:gd name="T8" fmla="*/ 508 w 514"/>
                <a:gd name="T9" fmla="*/ 60 h 655"/>
                <a:gd name="T10" fmla="*/ 506 w 514"/>
                <a:gd name="T11" fmla="*/ 105 h 655"/>
                <a:gd name="T12" fmla="*/ 503 w 514"/>
                <a:gd name="T13" fmla="*/ 141 h 655"/>
                <a:gd name="T14" fmla="*/ 498 w 514"/>
                <a:gd name="T15" fmla="*/ 181 h 655"/>
                <a:gd name="T16" fmla="*/ 492 w 514"/>
                <a:gd name="T17" fmla="*/ 215 h 655"/>
                <a:gd name="T18" fmla="*/ 485 w 514"/>
                <a:gd name="T19" fmla="*/ 249 h 655"/>
                <a:gd name="T20" fmla="*/ 475 w 514"/>
                <a:gd name="T21" fmla="*/ 287 h 655"/>
                <a:gd name="T22" fmla="*/ 464 w 514"/>
                <a:gd name="T23" fmla="*/ 338 h 655"/>
                <a:gd name="T24" fmla="*/ 441 w 514"/>
                <a:gd name="T25" fmla="*/ 408 h 655"/>
                <a:gd name="T26" fmla="*/ 421 w 514"/>
                <a:gd name="T27" fmla="*/ 455 h 655"/>
                <a:gd name="T28" fmla="*/ 396 w 514"/>
                <a:gd name="T29" fmla="*/ 504 h 655"/>
                <a:gd name="T30" fmla="*/ 359 w 514"/>
                <a:gd name="T31" fmla="*/ 556 h 655"/>
                <a:gd name="T32" fmla="*/ 316 w 514"/>
                <a:gd name="T33" fmla="*/ 605 h 655"/>
                <a:gd name="T34" fmla="*/ 280 w 514"/>
                <a:gd name="T35" fmla="*/ 641 h 655"/>
                <a:gd name="T36" fmla="*/ 269 w 514"/>
                <a:gd name="T37" fmla="*/ 652 h 655"/>
                <a:gd name="T38" fmla="*/ 265 w 514"/>
                <a:gd name="T39" fmla="*/ 655 h 655"/>
                <a:gd name="T40" fmla="*/ 259 w 514"/>
                <a:gd name="T41" fmla="*/ 650 h 655"/>
                <a:gd name="T42" fmla="*/ 247 w 514"/>
                <a:gd name="T43" fmla="*/ 641 h 655"/>
                <a:gd name="T44" fmla="*/ 226 w 514"/>
                <a:gd name="T45" fmla="*/ 625 h 655"/>
                <a:gd name="T46" fmla="*/ 218 w 514"/>
                <a:gd name="T47" fmla="*/ 616 h 655"/>
                <a:gd name="T48" fmla="*/ 206 w 514"/>
                <a:gd name="T49" fmla="*/ 600 h 655"/>
                <a:gd name="T50" fmla="*/ 185 w 514"/>
                <a:gd name="T51" fmla="*/ 576 h 655"/>
                <a:gd name="T52" fmla="*/ 160 w 514"/>
                <a:gd name="T53" fmla="*/ 538 h 655"/>
                <a:gd name="T54" fmla="*/ 116 w 514"/>
                <a:gd name="T55" fmla="*/ 462 h 655"/>
                <a:gd name="T56" fmla="*/ 82 w 514"/>
                <a:gd name="T57" fmla="*/ 390 h 655"/>
                <a:gd name="T58" fmla="*/ 65 w 514"/>
                <a:gd name="T59" fmla="*/ 349 h 655"/>
                <a:gd name="T60" fmla="*/ 47 w 514"/>
                <a:gd name="T61" fmla="*/ 293 h 655"/>
                <a:gd name="T62" fmla="*/ 24 w 514"/>
                <a:gd name="T63" fmla="*/ 206 h 655"/>
                <a:gd name="T64" fmla="*/ 11 w 514"/>
                <a:gd name="T65" fmla="*/ 132 h 655"/>
                <a:gd name="T66" fmla="*/ 5 w 514"/>
                <a:gd name="T67" fmla="*/ 82 h 655"/>
                <a:gd name="T68" fmla="*/ 1 w 514"/>
                <a:gd name="T69" fmla="*/ 35 h 655"/>
                <a:gd name="T70" fmla="*/ 0 w 514"/>
                <a:gd name="T71" fmla="*/ 11 h 655"/>
                <a:gd name="T72" fmla="*/ 1 w 514"/>
                <a:gd name="T73" fmla="*/ 2 h 655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14"/>
                <a:gd name="T112" fmla="*/ 0 h 655"/>
                <a:gd name="T113" fmla="*/ 514 w 514"/>
                <a:gd name="T114" fmla="*/ 655 h 655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14" h="655">
                  <a:moveTo>
                    <a:pt x="1" y="2"/>
                  </a:moveTo>
                  <a:lnTo>
                    <a:pt x="510" y="2"/>
                  </a:lnTo>
                  <a:lnTo>
                    <a:pt x="511" y="2"/>
                  </a:lnTo>
                  <a:lnTo>
                    <a:pt x="511" y="0"/>
                  </a:lnTo>
                  <a:lnTo>
                    <a:pt x="513" y="0"/>
                  </a:lnTo>
                  <a:lnTo>
                    <a:pt x="513" y="2"/>
                  </a:lnTo>
                  <a:lnTo>
                    <a:pt x="514" y="8"/>
                  </a:lnTo>
                  <a:lnTo>
                    <a:pt x="513" y="17"/>
                  </a:lnTo>
                  <a:lnTo>
                    <a:pt x="511" y="29"/>
                  </a:lnTo>
                  <a:lnTo>
                    <a:pt x="508" y="60"/>
                  </a:lnTo>
                  <a:lnTo>
                    <a:pt x="508" y="89"/>
                  </a:lnTo>
                  <a:lnTo>
                    <a:pt x="506" y="105"/>
                  </a:lnTo>
                  <a:lnTo>
                    <a:pt x="505" y="121"/>
                  </a:lnTo>
                  <a:lnTo>
                    <a:pt x="503" y="141"/>
                  </a:lnTo>
                  <a:lnTo>
                    <a:pt x="500" y="161"/>
                  </a:lnTo>
                  <a:lnTo>
                    <a:pt x="498" y="181"/>
                  </a:lnTo>
                  <a:lnTo>
                    <a:pt x="495" y="199"/>
                  </a:lnTo>
                  <a:lnTo>
                    <a:pt x="492" y="215"/>
                  </a:lnTo>
                  <a:lnTo>
                    <a:pt x="490" y="231"/>
                  </a:lnTo>
                  <a:lnTo>
                    <a:pt x="485" y="249"/>
                  </a:lnTo>
                  <a:lnTo>
                    <a:pt x="480" y="267"/>
                  </a:lnTo>
                  <a:lnTo>
                    <a:pt x="475" y="287"/>
                  </a:lnTo>
                  <a:lnTo>
                    <a:pt x="469" y="311"/>
                  </a:lnTo>
                  <a:lnTo>
                    <a:pt x="464" y="338"/>
                  </a:lnTo>
                  <a:lnTo>
                    <a:pt x="455" y="361"/>
                  </a:lnTo>
                  <a:lnTo>
                    <a:pt x="441" y="408"/>
                  </a:lnTo>
                  <a:lnTo>
                    <a:pt x="433" y="432"/>
                  </a:lnTo>
                  <a:lnTo>
                    <a:pt x="421" y="455"/>
                  </a:lnTo>
                  <a:lnTo>
                    <a:pt x="410" y="479"/>
                  </a:lnTo>
                  <a:lnTo>
                    <a:pt x="396" y="504"/>
                  </a:lnTo>
                  <a:lnTo>
                    <a:pt x="380" y="529"/>
                  </a:lnTo>
                  <a:lnTo>
                    <a:pt x="359" y="556"/>
                  </a:lnTo>
                  <a:lnTo>
                    <a:pt x="337" y="581"/>
                  </a:lnTo>
                  <a:lnTo>
                    <a:pt x="316" y="605"/>
                  </a:lnTo>
                  <a:lnTo>
                    <a:pt x="295" y="625"/>
                  </a:lnTo>
                  <a:lnTo>
                    <a:pt x="280" y="641"/>
                  </a:lnTo>
                  <a:lnTo>
                    <a:pt x="273" y="646"/>
                  </a:lnTo>
                  <a:lnTo>
                    <a:pt x="269" y="652"/>
                  </a:lnTo>
                  <a:lnTo>
                    <a:pt x="267" y="654"/>
                  </a:lnTo>
                  <a:lnTo>
                    <a:pt x="265" y="655"/>
                  </a:lnTo>
                  <a:lnTo>
                    <a:pt x="264" y="654"/>
                  </a:lnTo>
                  <a:lnTo>
                    <a:pt x="259" y="650"/>
                  </a:lnTo>
                  <a:lnTo>
                    <a:pt x="254" y="646"/>
                  </a:lnTo>
                  <a:lnTo>
                    <a:pt x="247" y="641"/>
                  </a:lnTo>
                  <a:lnTo>
                    <a:pt x="232" y="630"/>
                  </a:lnTo>
                  <a:lnTo>
                    <a:pt x="226" y="625"/>
                  </a:lnTo>
                  <a:lnTo>
                    <a:pt x="223" y="619"/>
                  </a:lnTo>
                  <a:lnTo>
                    <a:pt x="218" y="616"/>
                  </a:lnTo>
                  <a:lnTo>
                    <a:pt x="213" y="609"/>
                  </a:lnTo>
                  <a:lnTo>
                    <a:pt x="206" y="600"/>
                  </a:lnTo>
                  <a:lnTo>
                    <a:pt x="196" y="589"/>
                  </a:lnTo>
                  <a:lnTo>
                    <a:pt x="185" y="576"/>
                  </a:lnTo>
                  <a:lnTo>
                    <a:pt x="173" y="558"/>
                  </a:lnTo>
                  <a:lnTo>
                    <a:pt x="160" y="538"/>
                  </a:lnTo>
                  <a:lnTo>
                    <a:pt x="144" y="515"/>
                  </a:lnTo>
                  <a:lnTo>
                    <a:pt x="116" y="462"/>
                  </a:lnTo>
                  <a:lnTo>
                    <a:pt x="91" y="414"/>
                  </a:lnTo>
                  <a:lnTo>
                    <a:pt x="82" y="390"/>
                  </a:lnTo>
                  <a:lnTo>
                    <a:pt x="72" y="369"/>
                  </a:lnTo>
                  <a:lnTo>
                    <a:pt x="65" y="349"/>
                  </a:lnTo>
                  <a:lnTo>
                    <a:pt x="57" y="331"/>
                  </a:lnTo>
                  <a:lnTo>
                    <a:pt x="47" y="293"/>
                  </a:lnTo>
                  <a:lnTo>
                    <a:pt x="36" y="251"/>
                  </a:lnTo>
                  <a:lnTo>
                    <a:pt x="24" y="206"/>
                  </a:lnTo>
                  <a:lnTo>
                    <a:pt x="16" y="157"/>
                  </a:lnTo>
                  <a:lnTo>
                    <a:pt x="11" y="132"/>
                  </a:lnTo>
                  <a:lnTo>
                    <a:pt x="8" y="107"/>
                  </a:lnTo>
                  <a:lnTo>
                    <a:pt x="5" y="82"/>
                  </a:lnTo>
                  <a:lnTo>
                    <a:pt x="3" y="56"/>
                  </a:lnTo>
                  <a:lnTo>
                    <a:pt x="1" y="35"/>
                  </a:lnTo>
                  <a:lnTo>
                    <a:pt x="0" y="17"/>
                  </a:lnTo>
                  <a:lnTo>
                    <a:pt x="0" y="11"/>
                  </a:lnTo>
                  <a:lnTo>
                    <a:pt x="0" y="6"/>
                  </a:lnTo>
                  <a:lnTo>
                    <a:pt x="1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5" name="Freeform 16"/>
            <p:cNvSpPr>
              <a:spLocks/>
            </p:cNvSpPr>
            <p:nvPr/>
          </p:nvSpPr>
          <p:spPr bwMode="auto">
            <a:xfrm>
              <a:off x="147" y="198"/>
              <a:ext cx="184" cy="175"/>
            </a:xfrm>
            <a:custGeom>
              <a:avLst/>
              <a:gdLst>
                <a:gd name="T0" fmla="*/ 17 w 184"/>
                <a:gd name="T1" fmla="*/ 0 h 175"/>
                <a:gd name="T2" fmla="*/ 184 w 184"/>
                <a:gd name="T3" fmla="*/ 0 h 175"/>
                <a:gd name="T4" fmla="*/ 182 w 184"/>
                <a:gd name="T5" fmla="*/ 175 h 175"/>
                <a:gd name="T6" fmla="*/ 15 w 184"/>
                <a:gd name="T7" fmla="*/ 175 h 175"/>
                <a:gd name="T8" fmla="*/ 15 w 184"/>
                <a:gd name="T9" fmla="*/ 175 h 175"/>
                <a:gd name="T10" fmla="*/ 17 w 184"/>
                <a:gd name="T11" fmla="*/ 175 h 175"/>
                <a:gd name="T12" fmla="*/ 18 w 184"/>
                <a:gd name="T13" fmla="*/ 172 h 175"/>
                <a:gd name="T14" fmla="*/ 17 w 184"/>
                <a:gd name="T15" fmla="*/ 168 h 175"/>
                <a:gd name="T16" fmla="*/ 15 w 184"/>
                <a:gd name="T17" fmla="*/ 161 h 175"/>
                <a:gd name="T18" fmla="*/ 15 w 184"/>
                <a:gd name="T19" fmla="*/ 157 h 175"/>
                <a:gd name="T20" fmla="*/ 15 w 184"/>
                <a:gd name="T21" fmla="*/ 154 h 175"/>
                <a:gd name="T22" fmla="*/ 15 w 184"/>
                <a:gd name="T23" fmla="*/ 148 h 175"/>
                <a:gd name="T24" fmla="*/ 13 w 184"/>
                <a:gd name="T25" fmla="*/ 139 h 175"/>
                <a:gd name="T26" fmla="*/ 12 w 184"/>
                <a:gd name="T27" fmla="*/ 132 h 175"/>
                <a:gd name="T28" fmla="*/ 10 w 184"/>
                <a:gd name="T29" fmla="*/ 123 h 175"/>
                <a:gd name="T30" fmla="*/ 8 w 184"/>
                <a:gd name="T31" fmla="*/ 112 h 175"/>
                <a:gd name="T32" fmla="*/ 8 w 184"/>
                <a:gd name="T33" fmla="*/ 103 h 175"/>
                <a:gd name="T34" fmla="*/ 7 w 184"/>
                <a:gd name="T35" fmla="*/ 94 h 175"/>
                <a:gd name="T36" fmla="*/ 5 w 184"/>
                <a:gd name="T37" fmla="*/ 85 h 175"/>
                <a:gd name="T38" fmla="*/ 2 w 184"/>
                <a:gd name="T39" fmla="*/ 65 h 175"/>
                <a:gd name="T40" fmla="*/ 2 w 184"/>
                <a:gd name="T41" fmla="*/ 45 h 175"/>
                <a:gd name="T42" fmla="*/ 2 w 184"/>
                <a:gd name="T43" fmla="*/ 40 h 175"/>
                <a:gd name="T44" fmla="*/ 2 w 184"/>
                <a:gd name="T45" fmla="*/ 33 h 175"/>
                <a:gd name="T46" fmla="*/ 2 w 184"/>
                <a:gd name="T47" fmla="*/ 20 h 175"/>
                <a:gd name="T48" fmla="*/ 0 w 184"/>
                <a:gd name="T49" fmla="*/ 11 h 175"/>
                <a:gd name="T50" fmla="*/ 0 w 184"/>
                <a:gd name="T51" fmla="*/ 6 h 175"/>
                <a:gd name="T52" fmla="*/ 0 w 184"/>
                <a:gd name="T53" fmla="*/ 2 h 175"/>
                <a:gd name="T54" fmla="*/ 0 w 184"/>
                <a:gd name="T55" fmla="*/ 0 h 175"/>
                <a:gd name="T56" fmla="*/ 17 w 184"/>
                <a:gd name="T57" fmla="*/ 0 h 17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184"/>
                <a:gd name="T88" fmla="*/ 0 h 175"/>
                <a:gd name="T89" fmla="*/ 184 w 184"/>
                <a:gd name="T90" fmla="*/ 175 h 175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184" h="175">
                  <a:moveTo>
                    <a:pt x="17" y="0"/>
                  </a:moveTo>
                  <a:lnTo>
                    <a:pt x="184" y="0"/>
                  </a:lnTo>
                  <a:lnTo>
                    <a:pt x="182" y="175"/>
                  </a:lnTo>
                  <a:lnTo>
                    <a:pt x="15" y="175"/>
                  </a:lnTo>
                  <a:lnTo>
                    <a:pt x="17" y="175"/>
                  </a:lnTo>
                  <a:lnTo>
                    <a:pt x="18" y="172"/>
                  </a:lnTo>
                  <a:lnTo>
                    <a:pt x="17" y="168"/>
                  </a:lnTo>
                  <a:lnTo>
                    <a:pt x="15" y="161"/>
                  </a:lnTo>
                  <a:lnTo>
                    <a:pt x="15" y="157"/>
                  </a:lnTo>
                  <a:lnTo>
                    <a:pt x="15" y="154"/>
                  </a:lnTo>
                  <a:lnTo>
                    <a:pt x="15" y="148"/>
                  </a:lnTo>
                  <a:lnTo>
                    <a:pt x="13" y="139"/>
                  </a:lnTo>
                  <a:lnTo>
                    <a:pt x="12" y="132"/>
                  </a:lnTo>
                  <a:lnTo>
                    <a:pt x="10" y="123"/>
                  </a:lnTo>
                  <a:lnTo>
                    <a:pt x="8" y="112"/>
                  </a:lnTo>
                  <a:lnTo>
                    <a:pt x="8" y="103"/>
                  </a:lnTo>
                  <a:lnTo>
                    <a:pt x="7" y="94"/>
                  </a:lnTo>
                  <a:lnTo>
                    <a:pt x="5" y="85"/>
                  </a:lnTo>
                  <a:lnTo>
                    <a:pt x="2" y="65"/>
                  </a:lnTo>
                  <a:lnTo>
                    <a:pt x="2" y="45"/>
                  </a:lnTo>
                  <a:lnTo>
                    <a:pt x="2" y="40"/>
                  </a:lnTo>
                  <a:lnTo>
                    <a:pt x="2" y="33"/>
                  </a:lnTo>
                  <a:lnTo>
                    <a:pt x="2" y="20"/>
                  </a:lnTo>
                  <a:lnTo>
                    <a:pt x="0" y="11"/>
                  </a:ln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6" name="Freeform 17"/>
            <p:cNvSpPr>
              <a:spLocks/>
            </p:cNvSpPr>
            <p:nvPr/>
          </p:nvSpPr>
          <p:spPr bwMode="auto">
            <a:xfrm>
              <a:off x="160" y="207"/>
              <a:ext cx="58" cy="89"/>
            </a:xfrm>
            <a:custGeom>
              <a:avLst/>
              <a:gdLst>
                <a:gd name="T0" fmla="*/ 20 w 58"/>
                <a:gd name="T1" fmla="*/ 25 h 89"/>
                <a:gd name="T2" fmla="*/ 22 w 58"/>
                <a:gd name="T3" fmla="*/ 24 h 89"/>
                <a:gd name="T4" fmla="*/ 20 w 58"/>
                <a:gd name="T5" fmla="*/ 18 h 89"/>
                <a:gd name="T6" fmla="*/ 20 w 58"/>
                <a:gd name="T7" fmla="*/ 15 h 89"/>
                <a:gd name="T8" fmla="*/ 25 w 58"/>
                <a:gd name="T9" fmla="*/ 13 h 89"/>
                <a:gd name="T10" fmla="*/ 23 w 58"/>
                <a:gd name="T11" fmla="*/ 11 h 89"/>
                <a:gd name="T12" fmla="*/ 27 w 58"/>
                <a:gd name="T13" fmla="*/ 7 h 89"/>
                <a:gd name="T14" fmla="*/ 30 w 58"/>
                <a:gd name="T15" fmla="*/ 6 h 89"/>
                <a:gd name="T16" fmla="*/ 33 w 58"/>
                <a:gd name="T17" fmla="*/ 4 h 89"/>
                <a:gd name="T18" fmla="*/ 40 w 58"/>
                <a:gd name="T19" fmla="*/ 2 h 89"/>
                <a:gd name="T20" fmla="*/ 41 w 58"/>
                <a:gd name="T21" fmla="*/ 4 h 89"/>
                <a:gd name="T22" fmla="*/ 41 w 58"/>
                <a:gd name="T23" fmla="*/ 7 h 89"/>
                <a:gd name="T24" fmla="*/ 41 w 58"/>
                <a:gd name="T25" fmla="*/ 9 h 89"/>
                <a:gd name="T26" fmla="*/ 43 w 58"/>
                <a:gd name="T27" fmla="*/ 27 h 89"/>
                <a:gd name="T28" fmla="*/ 38 w 58"/>
                <a:gd name="T29" fmla="*/ 33 h 89"/>
                <a:gd name="T30" fmla="*/ 33 w 58"/>
                <a:gd name="T31" fmla="*/ 34 h 89"/>
                <a:gd name="T32" fmla="*/ 33 w 58"/>
                <a:gd name="T33" fmla="*/ 42 h 89"/>
                <a:gd name="T34" fmla="*/ 36 w 58"/>
                <a:gd name="T35" fmla="*/ 45 h 89"/>
                <a:gd name="T36" fmla="*/ 38 w 58"/>
                <a:gd name="T37" fmla="*/ 54 h 89"/>
                <a:gd name="T38" fmla="*/ 41 w 58"/>
                <a:gd name="T39" fmla="*/ 33 h 89"/>
                <a:gd name="T40" fmla="*/ 43 w 58"/>
                <a:gd name="T41" fmla="*/ 31 h 89"/>
                <a:gd name="T42" fmla="*/ 46 w 58"/>
                <a:gd name="T43" fmla="*/ 31 h 89"/>
                <a:gd name="T44" fmla="*/ 51 w 58"/>
                <a:gd name="T45" fmla="*/ 31 h 89"/>
                <a:gd name="T46" fmla="*/ 58 w 58"/>
                <a:gd name="T47" fmla="*/ 38 h 89"/>
                <a:gd name="T48" fmla="*/ 51 w 58"/>
                <a:gd name="T49" fmla="*/ 40 h 89"/>
                <a:gd name="T50" fmla="*/ 46 w 58"/>
                <a:gd name="T51" fmla="*/ 34 h 89"/>
                <a:gd name="T52" fmla="*/ 43 w 58"/>
                <a:gd name="T53" fmla="*/ 34 h 89"/>
                <a:gd name="T54" fmla="*/ 41 w 58"/>
                <a:gd name="T55" fmla="*/ 36 h 89"/>
                <a:gd name="T56" fmla="*/ 43 w 58"/>
                <a:gd name="T57" fmla="*/ 40 h 89"/>
                <a:gd name="T58" fmla="*/ 43 w 58"/>
                <a:gd name="T59" fmla="*/ 51 h 89"/>
                <a:gd name="T60" fmla="*/ 36 w 58"/>
                <a:gd name="T61" fmla="*/ 62 h 89"/>
                <a:gd name="T62" fmla="*/ 40 w 58"/>
                <a:gd name="T63" fmla="*/ 81 h 89"/>
                <a:gd name="T64" fmla="*/ 33 w 58"/>
                <a:gd name="T65" fmla="*/ 89 h 89"/>
                <a:gd name="T66" fmla="*/ 23 w 58"/>
                <a:gd name="T67" fmla="*/ 83 h 89"/>
                <a:gd name="T68" fmla="*/ 23 w 58"/>
                <a:gd name="T69" fmla="*/ 78 h 89"/>
                <a:gd name="T70" fmla="*/ 30 w 58"/>
                <a:gd name="T71" fmla="*/ 76 h 89"/>
                <a:gd name="T72" fmla="*/ 30 w 58"/>
                <a:gd name="T73" fmla="*/ 72 h 89"/>
                <a:gd name="T74" fmla="*/ 23 w 58"/>
                <a:gd name="T75" fmla="*/ 72 h 89"/>
                <a:gd name="T76" fmla="*/ 12 w 58"/>
                <a:gd name="T77" fmla="*/ 65 h 89"/>
                <a:gd name="T78" fmla="*/ 9 w 58"/>
                <a:gd name="T79" fmla="*/ 58 h 89"/>
                <a:gd name="T80" fmla="*/ 12 w 58"/>
                <a:gd name="T81" fmla="*/ 54 h 89"/>
                <a:gd name="T82" fmla="*/ 15 w 58"/>
                <a:gd name="T83" fmla="*/ 53 h 89"/>
                <a:gd name="T84" fmla="*/ 18 w 58"/>
                <a:gd name="T85" fmla="*/ 60 h 89"/>
                <a:gd name="T86" fmla="*/ 20 w 58"/>
                <a:gd name="T87" fmla="*/ 60 h 89"/>
                <a:gd name="T88" fmla="*/ 18 w 58"/>
                <a:gd name="T89" fmla="*/ 51 h 89"/>
                <a:gd name="T90" fmla="*/ 23 w 58"/>
                <a:gd name="T91" fmla="*/ 51 h 89"/>
                <a:gd name="T92" fmla="*/ 23 w 58"/>
                <a:gd name="T93" fmla="*/ 47 h 89"/>
                <a:gd name="T94" fmla="*/ 17 w 58"/>
                <a:gd name="T95" fmla="*/ 47 h 89"/>
                <a:gd name="T96" fmla="*/ 0 w 58"/>
                <a:gd name="T97" fmla="*/ 43 h 89"/>
                <a:gd name="T98" fmla="*/ 4 w 58"/>
                <a:gd name="T99" fmla="*/ 31 h 89"/>
                <a:gd name="T100" fmla="*/ 7 w 58"/>
                <a:gd name="T101" fmla="*/ 34 h 89"/>
                <a:gd name="T102" fmla="*/ 10 w 58"/>
                <a:gd name="T103" fmla="*/ 40 h 89"/>
                <a:gd name="T104" fmla="*/ 15 w 58"/>
                <a:gd name="T105" fmla="*/ 38 h 89"/>
                <a:gd name="T106" fmla="*/ 14 w 58"/>
                <a:gd name="T107" fmla="*/ 34 h 89"/>
                <a:gd name="T108" fmla="*/ 10 w 58"/>
                <a:gd name="T109" fmla="*/ 31 h 89"/>
                <a:gd name="T110" fmla="*/ 7 w 58"/>
                <a:gd name="T111" fmla="*/ 25 h 89"/>
                <a:gd name="T112" fmla="*/ 5 w 58"/>
                <a:gd name="T113" fmla="*/ 20 h 89"/>
                <a:gd name="T114" fmla="*/ 7 w 58"/>
                <a:gd name="T115" fmla="*/ 15 h 89"/>
                <a:gd name="T116" fmla="*/ 12 w 58"/>
                <a:gd name="T117" fmla="*/ 15 h 89"/>
                <a:gd name="T118" fmla="*/ 15 w 58"/>
                <a:gd name="T119" fmla="*/ 24 h 8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w 58"/>
                <a:gd name="T181" fmla="*/ 0 h 89"/>
                <a:gd name="T182" fmla="*/ 58 w 58"/>
                <a:gd name="T183" fmla="*/ 89 h 89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T180" t="T181" r="T182" b="T183"/>
              <a:pathLst>
                <a:path w="58" h="89">
                  <a:moveTo>
                    <a:pt x="15" y="24"/>
                  </a:moveTo>
                  <a:lnTo>
                    <a:pt x="15" y="24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2" y="24"/>
                  </a:lnTo>
                  <a:lnTo>
                    <a:pt x="22" y="20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20" y="16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3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7" y="9"/>
                  </a:lnTo>
                  <a:lnTo>
                    <a:pt x="27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2" y="6"/>
                  </a:lnTo>
                  <a:lnTo>
                    <a:pt x="32" y="4"/>
                  </a:lnTo>
                  <a:lnTo>
                    <a:pt x="33" y="4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40" y="2"/>
                  </a:lnTo>
                  <a:lnTo>
                    <a:pt x="40" y="4"/>
                  </a:lnTo>
                  <a:lnTo>
                    <a:pt x="41" y="4"/>
                  </a:lnTo>
                  <a:lnTo>
                    <a:pt x="41" y="6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5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3" y="40"/>
                  </a:lnTo>
                  <a:lnTo>
                    <a:pt x="33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8" y="51"/>
                  </a:lnTo>
                  <a:lnTo>
                    <a:pt x="38" y="53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40" y="56"/>
                  </a:lnTo>
                  <a:lnTo>
                    <a:pt x="41" y="54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8" y="31"/>
                  </a:lnTo>
                  <a:lnTo>
                    <a:pt x="48" y="29"/>
                  </a:lnTo>
                  <a:lnTo>
                    <a:pt x="50" y="31"/>
                  </a:lnTo>
                  <a:lnTo>
                    <a:pt x="51" y="31"/>
                  </a:lnTo>
                  <a:lnTo>
                    <a:pt x="53" y="33"/>
                  </a:lnTo>
                  <a:lnTo>
                    <a:pt x="55" y="34"/>
                  </a:lnTo>
                  <a:lnTo>
                    <a:pt x="56" y="36"/>
                  </a:lnTo>
                  <a:lnTo>
                    <a:pt x="58" y="36"/>
                  </a:lnTo>
                  <a:lnTo>
                    <a:pt x="58" y="38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5" y="40"/>
                  </a:lnTo>
                  <a:lnTo>
                    <a:pt x="51" y="40"/>
                  </a:lnTo>
                  <a:lnTo>
                    <a:pt x="50" y="40"/>
                  </a:lnTo>
                  <a:lnTo>
                    <a:pt x="48" y="38"/>
                  </a:lnTo>
                  <a:lnTo>
                    <a:pt x="48" y="36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6" y="33"/>
                  </a:lnTo>
                  <a:lnTo>
                    <a:pt x="45" y="33"/>
                  </a:lnTo>
                  <a:lnTo>
                    <a:pt x="45" y="34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3" y="40"/>
                  </a:lnTo>
                  <a:lnTo>
                    <a:pt x="43" y="42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1" y="60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40" y="72"/>
                  </a:lnTo>
                  <a:lnTo>
                    <a:pt x="40" y="81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9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0" y="89"/>
                  </a:lnTo>
                  <a:lnTo>
                    <a:pt x="27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3" y="81"/>
                  </a:lnTo>
                  <a:lnTo>
                    <a:pt x="22" y="80"/>
                  </a:lnTo>
                  <a:lnTo>
                    <a:pt x="23" y="80"/>
                  </a:lnTo>
                  <a:lnTo>
                    <a:pt x="23" y="78"/>
                  </a:lnTo>
                  <a:lnTo>
                    <a:pt x="27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2" y="76"/>
                  </a:lnTo>
                  <a:lnTo>
                    <a:pt x="32" y="74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7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1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4" y="67"/>
                  </a:lnTo>
                  <a:lnTo>
                    <a:pt x="12" y="67"/>
                  </a:lnTo>
                  <a:lnTo>
                    <a:pt x="12" y="65"/>
                  </a:lnTo>
                  <a:lnTo>
                    <a:pt x="10" y="65"/>
                  </a:lnTo>
                  <a:lnTo>
                    <a:pt x="9" y="63"/>
                  </a:lnTo>
                  <a:lnTo>
                    <a:pt x="9" y="60"/>
                  </a:lnTo>
                  <a:lnTo>
                    <a:pt x="9" y="58"/>
                  </a:lnTo>
                  <a:lnTo>
                    <a:pt x="9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4" y="53"/>
                  </a:lnTo>
                  <a:lnTo>
                    <a:pt x="15" y="53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3" y="51"/>
                  </a:lnTo>
                  <a:lnTo>
                    <a:pt x="23" y="49"/>
                  </a:lnTo>
                  <a:lnTo>
                    <a:pt x="23" y="47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7" y="47"/>
                  </a:lnTo>
                  <a:lnTo>
                    <a:pt x="15" y="47"/>
                  </a:lnTo>
                  <a:lnTo>
                    <a:pt x="9" y="45"/>
                  </a:lnTo>
                  <a:lnTo>
                    <a:pt x="7" y="45"/>
                  </a:lnTo>
                  <a:lnTo>
                    <a:pt x="5" y="45"/>
                  </a:lnTo>
                  <a:lnTo>
                    <a:pt x="4" y="45"/>
                  </a:lnTo>
                  <a:lnTo>
                    <a:pt x="2" y="43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4" y="31"/>
                  </a:lnTo>
                  <a:lnTo>
                    <a:pt x="5" y="31"/>
                  </a:lnTo>
                  <a:lnTo>
                    <a:pt x="5" y="33"/>
                  </a:lnTo>
                  <a:lnTo>
                    <a:pt x="7" y="33"/>
                  </a:lnTo>
                  <a:lnTo>
                    <a:pt x="7" y="34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9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4" y="40"/>
                  </a:lnTo>
                  <a:lnTo>
                    <a:pt x="14" y="38"/>
                  </a:lnTo>
                  <a:lnTo>
                    <a:pt x="15" y="38"/>
                  </a:lnTo>
                  <a:lnTo>
                    <a:pt x="15" y="36"/>
                  </a:lnTo>
                  <a:lnTo>
                    <a:pt x="14" y="36"/>
                  </a:lnTo>
                  <a:lnTo>
                    <a:pt x="14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9" y="31"/>
                  </a:lnTo>
                  <a:lnTo>
                    <a:pt x="9" y="29"/>
                  </a:lnTo>
                  <a:lnTo>
                    <a:pt x="7" y="25"/>
                  </a:lnTo>
                  <a:lnTo>
                    <a:pt x="7" y="24"/>
                  </a:lnTo>
                  <a:lnTo>
                    <a:pt x="7" y="22"/>
                  </a:lnTo>
                  <a:lnTo>
                    <a:pt x="5" y="22"/>
                  </a:lnTo>
                  <a:lnTo>
                    <a:pt x="4" y="20"/>
                  </a:lnTo>
                  <a:lnTo>
                    <a:pt x="5" y="20"/>
                  </a:lnTo>
                  <a:lnTo>
                    <a:pt x="5" y="18"/>
                  </a:lnTo>
                  <a:lnTo>
                    <a:pt x="7" y="18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9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4" y="15"/>
                  </a:lnTo>
                  <a:lnTo>
                    <a:pt x="14" y="22"/>
                  </a:lnTo>
                  <a:lnTo>
                    <a:pt x="14" y="24"/>
                  </a:lnTo>
                  <a:lnTo>
                    <a:pt x="15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7" name="Freeform 18"/>
            <p:cNvSpPr>
              <a:spLocks/>
            </p:cNvSpPr>
            <p:nvPr/>
          </p:nvSpPr>
          <p:spPr bwMode="auto">
            <a:xfrm>
              <a:off x="270" y="207"/>
              <a:ext cx="56" cy="89"/>
            </a:xfrm>
            <a:custGeom>
              <a:avLst/>
              <a:gdLst>
                <a:gd name="T0" fmla="*/ 18 w 56"/>
                <a:gd name="T1" fmla="*/ 25 h 89"/>
                <a:gd name="T2" fmla="*/ 20 w 56"/>
                <a:gd name="T3" fmla="*/ 24 h 89"/>
                <a:gd name="T4" fmla="*/ 20 w 56"/>
                <a:gd name="T5" fmla="*/ 18 h 89"/>
                <a:gd name="T6" fmla="*/ 20 w 56"/>
                <a:gd name="T7" fmla="*/ 15 h 89"/>
                <a:gd name="T8" fmla="*/ 23 w 56"/>
                <a:gd name="T9" fmla="*/ 13 h 89"/>
                <a:gd name="T10" fmla="*/ 23 w 56"/>
                <a:gd name="T11" fmla="*/ 11 h 89"/>
                <a:gd name="T12" fmla="*/ 26 w 56"/>
                <a:gd name="T13" fmla="*/ 7 h 89"/>
                <a:gd name="T14" fmla="*/ 30 w 56"/>
                <a:gd name="T15" fmla="*/ 6 h 89"/>
                <a:gd name="T16" fmla="*/ 31 w 56"/>
                <a:gd name="T17" fmla="*/ 2 h 89"/>
                <a:gd name="T18" fmla="*/ 38 w 56"/>
                <a:gd name="T19" fmla="*/ 2 h 89"/>
                <a:gd name="T20" fmla="*/ 40 w 56"/>
                <a:gd name="T21" fmla="*/ 4 h 89"/>
                <a:gd name="T22" fmla="*/ 40 w 56"/>
                <a:gd name="T23" fmla="*/ 7 h 89"/>
                <a:gd name="T24" fmla="*/ 43 w 56"/>
                <a:gd name="T25" fmla="*/ 11 h 89"/>
                <a:gd name="T26" fmla="*/ 41 w 56"/>
                <a:gd name="T27" fmla="*/ 29 h 89"/>
                <a:gd name="T28" fmla="*/ 36 w 56"/>
                <a:gd name="T29" fmla="*/ 33 h 89"/>
                <a:gd name="T30" fmla="*/ 33 w 56"/>
                <a:gd name="T31" fmla="*/ 34 h 89"/>
                <a:gd name="T32" fmla="*/ 31 w 56"/>
                <a:gd name="T33" fmla="*/ 42 h 89"/>
                <a:gd name="T34" fmla="*/ 35 w 56"/>
                <a:gd name="T35" fmla="*/ 45 h 89"/>
                <a:gd name="T36" fmla="*/ 38 w 56"/>
                <a:gd name="T37" fmla="*/ 54 h 89"/>
                <a:gd name="T38" fmla="*/ 40 w 56"/>
                <a:gd name="T39" fmla="*/ 33 h 89"/>
                <a:gd name="T40" fmla="*/ 43 w 56"/>
                <a:gd name="T41" fmla="*/ 31 h 89"/>
                <a:gd name="T42" fmla="*/ 46 w 56"/>
                <a:gd name="T43" fmla="*/ 31 h 89"/>
                <a:gd name="T44" fmla="*/ 53 w 56"/>
                <a:gd name="T45" fmla="*/ 33 h 89"/>
                <a:gd name="T46" fmla="*/ 56 w 56"/>
                <a:gd name="T47" fmla="*/ 38 h 89"/>
                <a:gd name="T48" fmla="*/ 48 w 56"/>
                <a:gd name="T49" fmla="*/ 40 h 89"/>
                <a:gd name="T50" fmla="*/ 46 w 56"/>
                <a:gd name="T51" fmla="*/ 34 h 89"/>
                <a:gd name="T52" fmla="*/ 43 w 56"/>
                <a:gd name="T53" fmla="*/ 34 h 89"/>
                <a:gd name="T54" fmla="*/ 41 w 56"/>
                <a:gd name="T55" fmla="*/ 36 h 89"/>
                <a:gd name="T56" fmla="*/ 41 w 56"/>
                <a:gd name="T57" fmla="*/ 42 h 89"/>
                <a:gd name="T58" fmla="*/ 41 w 56"/>
                <a:gd name="T59" fmla="*/ 56 h 89"/>
                <a:gd name="T60" fmla="*/ 36 w 56"/>
                <a:gd name="T61" fmla="*/ 63 h 89"/>
                <a:gd name="T62" fmla="*/ 38 w 56"/>
                <a:gd name="T63" fmla="*/ 81 h 89"/>
                <a:gd name="T64" fmla="*/ 25 w 56"/>
                <a:gd name="T65" fmla="*/ 89 h 89"/>
                <a:gd name="T66" fmla="*/ 20 w 56"/>
                <a:gd name="T67" fmla="*/ 81 h 89"/>
                <a:gd name="T68" fmla="*/ 23 w 56"/>
                <a:gd name="T69" fmla="*/ 78 h 89"/>
                <a:gd name="T70" fmla="*/ 30 w 56"/>
                <a:gd name="T71" fmla="*/ 76 h 89"/>
                <a:gd name="T72" fmla="*/ 28 w 56"/>
                <a:gd name="T73" fmla="*/ 71 h 89"/>
                <a:gd name="T74" fmla="*/ 20 w 56"/>
                <a:gd name="T75" fmla="*/ 71 h 89"/>
                <a:gd name="T76" fmla="*/ 8 w 56"/>
                <a:gd name="T77" fmla="*/ 63 h 89"/>
                <a:gd name="T78" fmla="*/ 8 w 56"/>
                <a:gd name="T79" fmla="*/ 56 h 89"/>
                <a:gd name="T80" fmla="*/ 12 w 56"/>
                <a:gd name="T81" fmla="*/ 54 h 89"/>
                <a:gd name="T82" fmla="*/ 13 w 56"/>
                <a:gd name="T83" fmla="*/ 54 h 89"/>
                <a:gd name="T84" fmla="*/ 18 w 56"/>
                <a:gd name="T85" fmla="*/ 60 h 89"/>
                <a:gd name="T86" fmla="*/ 18 w 56"/>
                <a:gd name="T87" fmla="*/ 60 h 89"/>
                <a:gd name="T88" fmla="*/ 20 w 56"/>
                <a:gd name="T89" fmla="*/ 51 h 89"/>
                <a:gd name="T90" fmla="*/ 22 w 56"/>
                <a:gd name="T91" fmla="*/ 51 h 89"/>
                <a:gd name="T92" fmla="*/ 22 w 56"/>
                <a:gd name="T93" fmla="*/ 47 h 89"/>
                <a:gd name="T94" fmla="*/ 12 w 56"/>
                <a:gd name="T95" fmla="*/ 47 h 89"/>
                <a:gd name="T96" fmla="*/ 0 w 56"/>
                <a:gd name="T97" fmla="*/ 40 h 89"/>
                <a:gd name="T98" fmla="*/ 2 w 56"/>
                <a:gd name="T99" fmla="*/ 31 h 89"/>
                <a:gd name="T100" fmla="*/ 7 w 56"/>
                <a:gd name="T101" fmla="*/ 38 h 89"/>
                <a:gd name="T102" fmla="*/ 12 w 56"/>
                <a:gd name="T103" fmla="*/ 40 h 89"/>
                <a:gd name="T104" fmla="*/ 13 w 56"/>
                <a:gd name="T105" fmla="*/ 36 h 89"/>
                <a:gd name="T106" fmla="*/ 12 w 56"/>
                <a:gd name="T107" fmla="*/ 33 h 89"/>
                <a:gd name="T108" fmla="*/ 8 w 56"/>
                <a:gd name="T109" fmla="*/ 31 h 89"/>
                <a:gd name="T110" fmla="*/ 5 w 56"/>
                <a:gd name="T111" fmla="*/ 22 h 89"/>
                <a:gd name="T112" fmla="*/ 4 w 56"/>
                <a:gd name="T113" fmla="*/ 18 h 89"/>
                <a:gd name="T114" fmla="*/ 7 w 56"/>
                <a:gd name="T115" fmla="*/ 15 h 89"/>
                <a:gd name="T116" fmla="*/ 12 w 56"/>
                <a:gd name="T117" fmla="*/ 15 h 89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9"/>
                <a:gd name="T179" fmla="*/ 56 w 56"/>
                <a:gd name="T180" fmla="*/ 89 h 89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9">
                  <a:moveTo>
                    <a:pt x="12" y="24"/>
                  </a:moveTo>
                  <a:lnTo>
                    <a:pt x="12" y="24"/>
                  </a:lnTo>
                  <a:lnTo>
                    <a:pt x="13" y="25"/>
                  </a:lnTo>
                  <a:lnTo>
                    <a:pt x="15" y="25"/>
                  </a:lnTo>
                  <a:lnTo>
                    <a:pt x="17" y="25"/>
                  </a:lnTo>
                  <a:lnTo>
                    <a:pt x="18" y="25"/>
                  </a:lnTo>
                  <a:lnTo>
                    <a:pt x="20" y="25"/>
                  </a:lnTo>
                  <a:lnTo>
                    <a:pt x="20" y="24"/>
                  </a:lnTo>
                  <a:lnTo>
                    <a:pt x="20" y="20"/>
                  </a:lnTo>
                  <a:lnTo>
                    <a:pt x="20" y="18"/>
                  </a:lnTo>
                  <a:lnTo>
                    <a:pt x="18" y="16"/>
                  </a:lnTo>
                  <a:lnTo>
                    <a:pt x="20" y="16"/>
                  </a:lnTo>
                  <a:lnTo>
                    <a:pt x="20" y="15"/>
                  </a:lnTo>
                  <a:lnTo>
                    <a:pt x="22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2" y="13"/>
                  </a:lnTo>
                  <a:lnTo>
                    <a:pt x="20" y="13"/>
                  </a:lnTo>
                  <a:lnTo>
                    <a:pt x="20" y="11"/>
                  </a:lnTo>
                  <a:lnTo>
                    <a:pt x="22" y="11"/>
                  </a:lnTo>
                  <a:lnTo>
                    <a:pt x="23" y="11"/>
                  </a:lnTo>
                  <a:lnTo>
                    <a:pt x="25" y="11"/>
                  </a:lnTo>
                  <a:lnTo>
                    <a:pt x="25" y="9"/>
                  </a:lnTo>
                  <a:lnTo>
                    <a:pt x="25" y="7"/>
                  </a:lnTo>
                  <a:lnTo>
                    <a:pt x="26" y="7"/>
                  </a:lnTo>
                  <a:lnTo>
                    <a:pt x="28" y="7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1" y="4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8" y="4"/>
                  </a:lnTo>
                  <a:lnTo>
                    <a:pt x="40" y="4"/>
                  </a:lnTo>
                  <a:lnTo>
                    <a:pt x="40" y="6"/>
                  </a:lnTo>
                  <a:lnTo>
                    <a:pt x="40" y="7"/>
                  </a:lnTo>
                  <a:lnTo>
                    <a:pt x="41" y="7"/>
                  </a:lnTo>
                  <a:lnTo>
                    <a:pt x="41" y="9"/>
                  </a:lnTo>
                  <a:lnTo>
                    <a:pt x="43" y="11"/>
                  </a:lnTo>
                  <a:lnTo>
                    <a:pt x="41" y="11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5" y="18"/>
                  </a:lnTo>
                  <a:lnTo>
                    <a:pt x="45" y="20"/>
                  </a:lnTo>
                  <a:lnTo>
                    <a:pt x="43" y="22"/>
                  </a:lnTo>
                  <a:lnTo>
                    <a:pt x="43" y="25"/>
                  </a:lnTo>
                  <a:lnTo>
                    <a:pt x="43" y="27"/>
                  </a:lnTo>
                  <a:lnTo>
                    <a:pt x="41" y="29"/>
                  </a:lnTo>
                  <a:lnTo>
                    <a:pt x="41" y="31"/>
                  </a:lnTo>
                  <a:lnTo>
                    <a:pt x="40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4"/>
                  </a:lnTo>
                  <a:lnTo>
                    <a:pt x="33" y="34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40"/>
                  </a:lnTo>
                  <a:lnTo>
                    <a:pt x="31" y="42"/>
                  </a:lnTo>
                  <a:lnTo>
                    <a:pt x="33" y="43"/>
                  </a:lnTo>
                  <a:lnTo>
                    <a:pt x="35" y="43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4"/>
                  </a:lnTo>
                  <a:lnTo>
                    <a:pt x="38" y="54"/>
                  </a:lnTo>
                  <a:lnTo>
                    <a:pt x="38" y="56"/>
                  </a:lnTo>
                  <a:lnTo>
                    <a:pt x="38" y="54"/>
                  </a:lnTo>
                  <a:lnTo>
                    <a:pt x="40" y="33"/>
                  </a:lnTo>
                  <a:lnTo>
                    <a:pt x="41" y="33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5" y="31"/>
                  </a:lnTo>
                  <a:lnTo>
                    <a:pt x="46" y="31"/>
                  </a:lnTo>
                  <a:lnTo>
                    <a:pt x="46" y="29"/>
                  </a:lnTo>
                  <a:lnTo>
                    <a:pt x="48" y="31"/>
                  </a:lnTo>
                  <a:lnTo>
                    <a:pt x="49" y="31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4"/>
                  </a:lnTo>
                  <a:lnTo>
                    <a:pt x="54" y="34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6" y="40"/>
                  </a:lnTo>
                  <a:lnTo>
                    <a:pt x="54" y="40"/>
                  </a:lnTo>
                  <a:lnTo>
                    <a:pt x="51" y="40"/>
                  </a:lnTo>
                  <a:lnTo>
                    <a:pt x="48" y="40"/>
                  </a:lnTo>
                  <a:lnTo>
                    <a:pt x="46" y="38"/>
                  </a:lnTo>
                  <a:lnTo>
                    <a:pt x="46" y="36"/>
                  </a:lnTo>
                  <a:lnTo>
                    <a:pt x="46" y="34"/>
                  </a:lnTo>
                  <a:lnTo>
                    <a:pt x="45" y="34"/>
                  </a:lnTo>
                  <a:lnTo>
                    <a:pt x="45" y="33"/>
                  </a:lnTo>
                  <a:lnTo>
                    <a:pt x="43" y="33"/>
                  </a:lnTo>
                  <a:lnTo>
                    <a:pt x="43" y="34"/>
                  </a:lnTo>
                  <a:lnTo>
                    <a:pt x="41" y="34"/>
                  </a:lnTo>
                  <a:lnTo>
                    <a:pt x="41" y="36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3"/>
                  </a:lnTo>
                  <a:lnTo>
                    <a:pt x="43" y="43"/>
                  </a:lnTo>
                  <a:lnTo>
                    <a:pt x="43" y="49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40" y="60"/>
                  </a:lnTo>
                  <a:lnTo>
                    <a:pt x="38" y="60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6" y="63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69"/>
                  </a:lnTo>
                  <a:lnTo>
                    <a:pt x="36" y="71"/>
                  </a:lnTo>
                  <a:lnTo>
                    <a:pt x="38" y="72"/>
                  </a:lnTo>
                  <a:lnTo>
                    <a:pt x="38" y="81"/>
                  </a:lnTo>
                  <a:lnTo>
                    <a:pt x="38" y="83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9"/>
                  </a:lnTo>
                  <a:lnTo>
                    <a:pt x="33" y="89"/>
                  </a:lnTo>
                  <a:lnTo>
                    <a:pt x="31" y="89"/>
                  </a:lnTo>
                  <a:lnTo>
                    <a:pt x="30" y="89"/>
                  </a:lnTo>
                  <a:lnTo>
                    <a:pt x="25" y="89"/>
                  </a:lnTo>
                  <a:lnTo>
                    <a:pt x="23" y="89"/>
                  </a:lnTo>
                  <a:lnTo>
                    <a:pt x="22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2" y="83"/>
                  </a:lnTo>
                  <a:lnTo>
                    <a:pt x="22" y="81"/>
                  </a:lnTo>
                  <a:lnTo>
                    <a:pt x="20" y="81"/>
                  </a:lnTo>
                  <a:lnTo>
                    <a:pt x="20" y="80"/>
                  </a:lnTo>
                  <a:lnTo>
                    <a:pt x="22" y="80"/>
                  </a:lnTo>
                  <a:lnTo>
                    <a:pt x="22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2"/>
                  </a:lnTo>
                  <a:lnTo>
                    <a:pt x="28" y="71"/>
                  </a:lnTo>
                  <a:lnTo>
                    <a:pt x="26" y="71"/>
                  </a:lnTo>
                  <a:lnTo>
                    <a:pt x="25" y="72"/>
                  </a:lnTo>
                  <a:lnTo>
                    <a:pt x="23" y="72"/>
                  </a:lnTo>
                  <a:lnTo>
                    <a:pt x="22" y="72"/>
                  </a:lnTo>
                  <a:lnTo>
                    <a:pt x="20" y="71"/>
                  </a:lnTo>
                  <a:lnTo>
                    <a:pt x="15" y="71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3"/>
                  </a:lnTo>
                  <a:lnTo>
                    <a:pt x="7" y="63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8" y="58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4"/>
                  </a:lnTo>
                  <a:lnTo>
                    <a:pt x="12" y="54"/>
                  </a:lnTo>
                  <a:lnTo>
                    <a:pt x="12" y="53"/>
                  </a:lnTo>
                  <a:lnTo>
                    <a:pt x="13" y="53"/>
                  </a:lnTo>
                  <a:lnTo>
                    <a:pt x="13" y="54"/>
                  </a:lnTo>
                  <a:lnTo>
                    <a:pt x="15" y="54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18" y="60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2" y="51"/>
                  </a:lnTo>
                  <a:lnTo>
                    <a:pt x="22" y="49"/>
                  </a:lnTo>
                  <a:lnTo>
                    <a:pt x="22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5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4" y="45"/>
                  </a:lnTo>
                  <a:lnTo>
                    <a:pt x="0" y="43"/>
                  </a:lnTo>
                  <a:lnTo>
                    <a:pt x="0" y="42"/>
                  </a:lnTo>
                  <a:lnTo>
                    <a:pt x="0" y="40"/>
                  </a:lnTo>
                  <a:lnTo>
                    <a:pt x="0" y="36"/>
                  </a:lnTo>
                  <a:lnTo>
                    <a:pt x="0" y="34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4" y="33"/>
                  </a:lnTo>
                  <a:lnTo>
                    <a:pt x="5" y="34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7" y="40"/>
                  </a:lnTo>
                  <a:lnTo>
                    <a:pt x="8" y="40"/>
                  </a:lnTo>
                  <a:lnTo>
                    <a:pt x="10" y="40"/>
                  </a:lnTo>
                  <a:lnTo>
                    <a:pt x="12" y="40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4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7" y="29"/>
                  </a:lnTo>
                  <a:lnTo>
                    <a:pt x="7" y="25"/>
                  </a:lnTo>
                  <a:lnTo>
                    <a:pt x="5" y="25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4" y="22"/>
                  </a:lnTo>
                  <a:lnTo>
                    <a:pt x="2" y="20"/>
                  </a:lnTo>
                  <a:lnTo>
                    <a:pt x="4" y="20"/>
                  </a:lnTo>
                  <a:lnTo>
                    <a:pt x="4" y="18"/>
                  </a:lnTo>
                  <a:lnTo>
                    <a:pt x="5" y="18"/>
                  </a:lnTo>
                  <a:lnTo>
                    <a:pt x="5" y="16"/>
                  </a:lnTo>
                  <a:lnTo>
                    <a:pt x="7" y="16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5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8" name="Freeform 19"/>
            <p:cNvSpPr>
              <a:spLocks/>
            </p:cNvSpPr>
            <p:nvPr/>
          </p:nvSpPr>
          <p:spPr bwMode="auto">
            <a:xfrm>
              <a:off x="216" y="279"/>
              <a:ext cx="56" cy="87"/>
            </a:xfrm>
            <a:custGeom>
              <a:avLst/>
              <a:gdLst>
                <a:gd name="T0" fmla="*/ 18 w 56"/>
                <a:gd name="T1" fmla="*/ 26 h 87"/>
                <a:gd name="T2" fmla="*/ 21 w 56"/>
                <a:gd name="T3" fmla="*/ 24 h 87"/>
                <a:gd name="T4" fmla="*/ 20 w 56"/>
                <a:gd name="T5" fmla="*/ 18 h 87"/>
                <a:gd name="T6" fmla="*/ 18 w 56"/>
                <a:gd name="T7" fmla="*/ 17 h 87"/>
                <a:gd name="T8" fmla="*/ 25 w 56"/>
                <a:gd name="T9" fmla="*/ 13 h 87"/>
                <a:gd name="T10" fmla="*/ 21 w 56"/>
                <a:gd name="T11" fmla="*/ 9 h 87"/>
                <a:gd name="T12" fmla="*/ 26 w 56"/>
                <a:gd name="T13" fmla="*/ 8 h 87"/>
                <a:gd name="T14" fmla="*/ 28 w 56"/>
                <a:gd name="T15" fmla="*/ 6 h 87"/>
                <a:gd name="T16" fmla="*/ 30 w 56"/>
                <a:gd name="T17" fmla="*/ 4 h 87"/>
                <a:gd name="T18" fmla="*/ 38 w 56"/>
                <a:gd name="T19" fmla="*/ 0 h 87"/>
                <a:gd name="T20" fmla="*/ 39 w 56"/>
                <a:gd name="T21" fmla="*/ 4 h 87"/>
                <a:gd name="T22" fmla="*/ 39 w 56"/>
                <a:gd name="T23" fmla="*/ 8 h 87"/>
                <a:gd name="T24" fmla="*/ 43 w 56"/>
                <a:gd name="T25" fmla="*/ 9 h 87"/>
                <a:gd name="T26" fmla="*/ 41 w 56"/>
                <a:gd name="T27" fmla="*/ 27 h 87"/>
                <a:gd name="T28" fmla="*/ 36 w 56"/>
                <a:gd name="T29" fmla="*/ 33 h 87"/>
                <a:gd name="T30" fmla="*/ 33 w 56"/>
                <a:gd name="T31" fmla="*/ 35 h 87"/>
                <a:gd name="T32" fmla="*/ 33 w 56"/>
                <a:gd name="T33" fmla="*/ 44 h 87"/>
                <a:gd name="T34" fmla="*/ 36 w 56"/>
                <a:gd name="T35" fmla="*/ 45 h 87"/>
                <a:gd name="T36" fmla="*/ 38 w 56"/>
                <a:gd name="T37" fmla="*/ 56 h 87"/>
                <a:gd name="T38" fmla="*/ 39 w 56"/>
                <a:gd name="T39" fmla="*/ 33 h 87"/>
                <a:gd name="T40" fmla="*/ 43 w 56"/>
                <a:gd name="T41" fmla="*/ 29 h 87"/>
                <a:gd name="T42" fmla="*/ 46 w 56"/>
                <a:gd name="T43" fmla="*/ 29 h 87"/>
                <a:gd name="T44" fmla="*/ 53 w 56"/>
                <a:gd name="T45" fmla="*/ 33 h 87"/>
                <a:gd name="T46" fmla="*/ 56 w 56"/>
                <a:gd name="T47" fmla="*/ 38 h 87"/>
                <a:gd name="T48" fmla="*/ 48 w 56"/>
                <a:gd name="T49" fmla="*/ 38 h 87"/>
                <a:gd name="T50" fmla="*/ 46 w 56"/>
                <a:gd name="T51" fmla="*/ 35 h 87"/>
                <a:gd name="T52" fmla="*/ 43 w 56"/>
                <a:gd name="T53" fmla="*/ 35 h 87"/>
                <a:gd name="T54" fmla="*/ 41 w 56"/>
                <a:gd name="T55" fmla="*/ 36 h 87"/>
                <a:gd name="T56" fmla="*/ 41 w 56"/>
                <a:gd name="T57" fmla="*/ 40 h 87"/>
                <a:gd name="T58" fmla="*/ 43 w 56"/>
                <a:gd name="T59" fmla="*/ 51 h 87"/>
                <a:gd name="T60" fmla="*/ 35 w 56"/>
                <a:gd name="T61" fmla="*/ 62 h 87"/>
                <a:gd name="T62" fmla="*/ 38 w 56"/>
                <a:gd name="T63" fmla="*/ 82 h 87"/>
                <a:gd name="T64" fmla="*/ 23 w 56"/>
                <a:gd name="T65" fmla="*/ 87 h 87"/>
                <a:gd name="T66" fmla="*/ 21 w 56"/>
                <a:gd name="T67" fmla="*/ 82 h 87"/>
                <a:gd name="T68" fmla="*/ 23 w 56"/>
                <a:gd name="T69" fmla="*/ 78 h 87"/>
                <a:gd name="T70" fmla="*/ 30 w 56"/>
                <a:gd name="T71" fmla="*/ 76 h 87"/>
                <a:gd name="T72" fmla="*/ 28 w 56"/>
                <a:gd name="T73" fmla="*/ 71 h 87"/>
                <a:gd name="T74" fmla="*/ 21 w 56"/>
                <a:gd name="T75" fmla="*/ 71 h 87"/>
                <a:gd name="T76" fmla="*/ 10 w 56"/>
                <a:gd name="T77" fmla="*/ 65 h 87"/>
                <a:gd name="T78" fmla="*/ 7 w 56"/>
                <a:gd name="T79" fmla="*/ 56 h 87"/>
                <a:gd name="T80" fmla="*/ 12 w 56"/>
                <a:gd name="T81" fmla="*/ 55 h 87"/>
                <a:gd name="T82" fmla="*/ 13 w 56"/>
                <a:gd name="T83" fmla="*/ 55 h 87"/>
                <a:gd name="T84" fmla="*/ 18 w 56"/>
                <a:gd name="T85" fmla="*/ 60 h 87"/>
                <a:gd name="T86" fmla="*/ 18 w 56"/>
                <a:gd name="T87" fmla="*/ 58 h 87"/>
                <a:gd name="T88" fmla="*/ 18 w 56"/>
                <a:gd name="T89" fmla="*/ 51 h 87"/>
                <a:gd name="T90" fmla="*/ 21 w 56"/>
                <a:gd name="T91" fmla="*/ 49 h 87"/>
                <a:gd name="T92" fmla="*/ 21 w 56"/>
                <a:gd name="T93" fmla="*/ 47 h 87"/>
                <a:gd name="T94" fmla="*/ 12 w 56"/>
                <a:gd name="T95" fmla="*/ 47 h 87"/>
                <a:gd name="T96" fmla="*/ 0 w 56"/>
                <a:gd name="T97" fmla="*/ 38 h 87"/>
                <a:gd name="T98" fmla="*/ 2 w 56"/>
                <a:gd name="T99" fmla="*/ 31 h 87"/>
                <a:gd name="T100" fmla="*/ 7 w 56"/>
                <a:gd name="T101" fmla="*/ 36 h 87"/>
                <a:gd name="T102" fmla="*/ 12 w 56"/>
                <a:gd name="T103" fmla="*/ 38 h 87"/>
                <a:gd name="T104" fmla="*/ 12 w 56"/>
                <a:gd name="T105" fmla="*/ 36 h 87"/>
                <a:gd name="T106" fmla="*/ 12 w 56"/>
                <a:gd name="T107" fmla="*/ 35 h 87"/>
                <a:gd name="T108" fmla="*/ 8 w 56"/>
                <a:gd name="T109" fmla="*/ 31 h 87"/>
                <a:gd name="T110" fmla="*/ 5 w 56"/>
                <a:gd name="T111" fmla="*/ 22 h 87"/>
                <a:gd name="T112" fmla="*/ 3 w 56"/>
                <a:gd name="T113" fmla="*/ 17 h 87"/>
                <a:gd name="T114" fmla="*/ 7 w 56"/>
                <a:gd name="T115" fmla="*/ 15 h 87"/>
                <a:gd name="T116" fmla="*/ 12 w 56"/>
                <a:gd name="T117" fmla="*/ 15 h 8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w 56"/>
                <a:gd name="T178" fmla="*/ 0 h 87"/>
                <a:gd name="T179" fmla="*/ 56 w 56"/>
                <a:gd name="T180" fmla="*/ 87 h 87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T177" t="T178" r="T179" b="T180"/>
              <a:pathLst>
                <a:path w="56" h="87">
                  <a:moveTo>
                    <a:pt x="12" y="24"/>
                  </a:moveTo>
                  <a:lnTo>
                    <a:pt x="12" y="24"/>
                  </a:lnTo>
                  <a:lnTo>
                    <a:pt x="13" y="24"/>
                  </a:lnTo>
                  <a:lnTo>
                    <a:pt x="13" y="26"/>
                  </a:lnTo>
                  <a:lnTo>
                    <a:pt x="15" y="26"/>
                  </a:lnTo>
                  <a:lnTo>
                    <a:pt x="17" y="26"/>
                  </a:lnTo>
                  <a:lnTo>
                    <a:pt x="18" y="26"/>
                  </a:lnTo>
                  <a:lnTo>
                    <a:pt x="20" y="26"/>
                  </a:lnTo>
                  <a:lnTo>
                    <a:pt x="20" y="24"/>
                  </a:lnTo>
                  <a:lnTo>
                    <a:pt x="21" y="24"/>
                  </a:lnTo>
                  <a:lnTo>
                    <a:pt x="21" y="22"/>
                  </a:lnTo>
                  <a:lnTo>
                    <a:pt x="21" y="18"/>
                  </a:lnTo>
                  <a:lnTo>
                    <a:pt x="20" y="18"/>
                  </a:lnTo>
                  <a:lnTo>
                    <a:pt x="18" y="17"/>
                  </a:lnTo>
                  <a:lnTo>
                    <a:pt x="20" y="17"/>
                  </a:lnTo>
                  <a:lnTo>
                    <a:pt x="20" y="15"/>
                  </a:lnTo>
                  <a:lnTo>
                    <a:pt x="21" y="15"/>
                  </a:lnTo>
                  <a:lnTo>
                    <a:pt x="25" y="15"/>
                  </a:lnTo>
                  <a:lnTo>
                    <a:pt x="25" y="13"/>
                  </a:lnTo>
                  <a:lnTo>
                    <a:pt x="23" y="13"/>
                  </a:lnTo>
                  <a:lnTo>
                    <a:pt x="21" y="13"/>
                  </a:lnTo>
                  <a:lnTo>
                    <a:pt x="21" y="11"/>
                  </a:lnTo>
                  <a:lnTo>
                    <a:pt x="21" y="9"/>
                  </a:lnTo>
                  <a:lnTo>
                    <a:pt x="23" y="9"/>
                  </a:lnTo>
                  <a:lnTo>
                    <a:pt x="23" y="8"/>
                  </a:lnTo>
                  <a:lnTo>
                    <a:pt x="25" y="8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28" y="6"/>
                  </a:lnTo>
                  <a:lnTo>
                    <a:pt x="30" y="6"/>
                  </a:lnTo>
                  <a:lnTo>
                    <a:pt x="30" y="4"/>
                  </a:lnTo>
                  <a:lnTo>
                    <a:pt x="30" y="2"/>
                  </a:lnTo>
                  <a:lnTo>
                    <a:pt x="31" y="2"/>
                  </a:lnTo>
                  <a:lnTo>
                    <a:pt x="33" y="2"/>
                  </a:lnTo>
                  <a:lnTo>
                    <a:pt x="35" y="0"/>
                  </a:lnTo>
                  <a:lnTo>
                    <a:pt x="36" y="0"/>
                  </a:lnTo>
                  <a:lnTo>
                    <a:pt x="38" y="0"/>
                  </a:lnTo>
                  <a:lnTo>
                    <a:pt x="38" y="2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9" y="6"/>
                  </a:lnTo>
                  <a:lnTo>
                    <a:pt x="39" y="8"/>
                  </a:lnTo>
                  <a:lnTo>
                    <a:pt x="41" y="8"/>
                  </a:lnTo>
                  <a:lnTo>
                    <a:pt x="43" y="9"/>
                  </a:lnTo>
                  <a:lnTo>
                    <a:pt x="41" y="9"/>
                  </a:lnTo>
                  <a:lnTo>
                    <a:pt x="43" y="13"/>
                  </a:lnTo>
                  <a:lnTo>
                    <a:pt x="43" y="15"/>
                  </a:lnTo>
                  <a:lnTo>
                    <a:pt x="44" y="18"/>
                  </a:lnTo>
                  <a:lnTo>
                    <a:pt x="44" y="20"/>
                  </a:lnTo>
                  <a:lnTo>
                    <a:pt x="43" y="22"/>
                  </a:lnTo>
                  <a:lnTo>
                    <a:pt x="43" y="24"/>
                  </a:lnTo>
                  <a:lnTo>
                    <a:pt x="43" y="26"/>
                  </a:lnTo>
                  <a:lnTo>
                    <a:pt x="41" y="27"/>
                  </a:lnTo>
                  <a:lnTo>
                    <a:pt x="41" y="29"/>
                  </a:lnTo>
                  <a:lnTo>
                    <a:pt x="39" y="31"/>
                  </a:lnTo>
                  <a:lnTo>
                    <a:pt x="38" y="31"/>
                  </a:lnTo>
                  <a:lnTo>
                    <a:pt x="38" y="33"/>
                  </a:lnTo>
                  <a:lnTo>
                    <a:pt x="36" y="33"/>
                  </a:lnTo>
                  <a:lnTo>
                    <a:pt x="35" y="33"/>
                  </a:lnTo>
                  <a:lnTo>
                    <a:pt x="35" y="35"/>
                  </a:lnTo>
                  <a:lnTo>
                    <a:pt x="33" y="35"/>
                  </a:lnTo>
                  <a:lnTo>
                    <a:pt x="33" y="36"/>
                  </a:lnTo>
                  <a:lnTo>
                    <a:pt x="31" y="36"/>
                  </a:lnTo>
                  <a:lnTo>
                    <a:pt x="31" y="38"/>
                  </a:lnTo>
                  <a:lnTo>
                    <a:pt x="31" y="42"/>
                  </a:lnTo>
                  <a:lnTo>
                    <a:pt x="33" y="44"/>
                  </a:lnTo>
                  <a:lnTo>
                    <a:pt x="35" y="44"/>
                  </a:lnTo>
                  <a:lnTo>
                    <a:pt x="35" y="45"/>
                  </a:lnTo>
                  <a:lnTo>
                    <a:pt x="36" y="45"/>
                  </a:lnTo>
                  <a:lnTo>
                    <a:pt x="36" y="47"/>
                  </a:lnTo>
                  <a:lnTo>
                    <a:pt x="36" y="49"/>
                  </a:lnTo>
                  <a:lnTo>
                    <a:pt x="36" y="51"/>
                  </a:lnTo>
                  <a:lnTo>
                    <a:pt x="36" y="53"/>
                  </a:lnTo>
                  <a:lnTo>
                    <a:pt x="36" y="55"/>
                  </a:lnTo>
                  <a:lnTo>
                    <a:pt x="38" y="55"/>
                  </a:lnTo>
                  <a:lnTo>
                    <a:pt x="38" y="56"/>
                  </a:lnTo>
                  <a:lnTo>
                    <a:pt x="39" y="56"/>
                  </a:lnTo>
                  <a:lnTo>
                    <a:pt x="39" y="55"/>
                  </a:lnTo>
                  <a:lnTo>
                    <a:pt x="39" y="33"/>
                  </a:lnTo>
                  <a:lnTo>
                    <a:pt x="39" y="31"/>
                  </a:lnTo>
                  <a:lnTo>
                    <a:pt x="41" y="31"/>
                  </a:lnTo>
                  <a:lnTo>
                    <a:pt x="43" y="31"/>
                  </a:lnTo>
                  <a:lnTo>
                    <a:pt x="43" y="29"/>
                  </a:lnTo>
                  <a:lnTo>
                    <a:pt x="44" y="29"/>
                  </a:lnTo>
                  <a:lnTo>
                    <a:pt x="46" y="29"/>
                  </a:lnTo>
                  <a:lnTo>
                    <a:pt x="48" y="29"/>
                  </a:lnTo>
                  <a:lnTo>
                    <a:pt x="48" y="27"/>
                  </a:lnTo>
                  <a:lnTo>
                    <a:pt x="48" y="29"/>
                  </a:lnTo>
                  <a:lnTo>
                    <a:pt x="49" y="29"/>
                  </a:lnTo>
                  <a:lnTo>
                    <a:pt x="51" y="31"/>
                  </a:lnTo>
                  <a:lnTo>
                    <a:pt x="51" y="33"/>
                  </a:lnTo>
                  <a:lnTo>
                    <a:pt x="53" y="33"/>
                  </a:lnTo>
                  <a:lnTo>
                    <a:pt x="53" y="35"/>
                  </a:lnTo>
                  <a:lnTo>
                    <a:pt x="54" y="35"/>
                  </a:lnTo>
                  <a:lnTo>
                    <a:pt x="56" y="36"/>
                  </a:lnTo>
                  <a:lnTo>
                    <a:pt x="56" y="38"/>
                  </a:lnTo>
                  <a:lnTo>
                    <a:pt x="54" y="38"/>
                  </a:lnTo>
                  <a:lnTo>
                    <a:pt x="53" y="38"/>
                  </a:lnTo>
                  <a:lnTo>
                    <a:pt x="51" y="38"/>
                  </a:lnTo>
                  <a:lnTo>
                    <a:pt x="48" y="38"/>
                  </a:lnTo>
                  <a:lnTo>
                    <a:pt x="46" y="36"/>
                  </a:lnTo>
                  <a:lnTo>
                    <a:pt x="46" y="35"/>
                  </a:lnTo>
                  <a:lnTo>
                    <a:pt x="44" y="35"/>
                  </a:lnTo>
                  <a:lnTo>
                    <a:pt x="44" y="33"/>
                  </a:lnTo>
                  <a:lnTo>
                    <a:pt x="43" y="33"/>
                  </a:lnTo>
                  <a:lnTo>
                    <a:pt x="43" y="35"/>
                  </a:lnTo>
                  <a:lnTo>
                    <a:pt x="41" y="35"/>
                  </a:lnTo>
                  <a:lnTo>
                    <a:pt x="41" y="36"/>
                  </a:lnTo>
                  <a:lnTo>
                    <a:pt x="41" y="38"/>
                  </a:lnTo>
                  <a:lnTo>
                    <a:pt x="41" y="40"/>
                  </a:lnTo>
                  <a:lnTo>
                    <a:pt x="41" y="42"/>
                  </a:lnTo>
                  <a:lnTo>
                    <a:pt x="41" y="44"/>
                  </a:lnTo>
                  <a:lnTo>
                    <a:pt x="43" y="44"/>
                  </a:lnTo>
                  <a:lnTo>
                    <a:pt x="43" y="47"/>
                  </a:lnTo>
                  <a:lnTo>
                    <a:pt x="43" y="51"/>
                  </a:lnTo>
                  <a:lnTo>
                    <a:pt x="41" y="56"/>
                  </a:lnTo>
                  <a:lnTo>
                    <a:pt x="39" y="60"/>
                  </a:lnTo>
                  <a:lnTo>
                    <a:pt x="38" y="58"/>
                  </a:lnTo>
                  <a:lnTo>
                    <a:pt x="36" y="58"/>
                  </a:lnTo>
                  <a:lnTo>
                    <a:pt x="36" y="60"/>
                  </a:lnTo>
                  <a:lnTo>
                    <a:pt x="36" y="62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6" y="65"/>
                  </a:lnTo>
                  <a:lnTo>
                    <a:pt x="36" y="67"/>
                  </a:lnTo>
                  <a:lnTo>
                    <a:pt x="36" y="71"/>
                  </a:lnTo>
                  <a:lnTo>
                    <a:pt x="38" y="71"/>
                  </a:lnTo>
                  <a:lnTo>
                    <a:pt x="39" y="73"/>
                  </a:lnTo>
                  <a:lnTo>
                    <a:pt x="39" y="82"/>
                  </a:lnTo>
                  <a:lnTo>
                    <a:pt x="38" y="82"/>
                  </a:lnTo>
                  <a:lnTo>
                    <a:pt x="36" y="83"/>
                  </a:lnTo>
                  <a:lnTo>
                    <a:pt x="36" y="87"/>
                  </a:lnTo>
                  <a:lnTo>
                    <a:pt x="35" y="87"/>
                  </a:lnTo>
                  <a:lnTo>
                    <a:pt x="33" y="87"/>
                  </a:lnTo>
                  <a:lnTo>
                    <a:pt x="31" y="87"/>
                  </a:lnTo>
                  <a:lnTo>
                    <a:pt x="30" y="87"/>
                  </a:lnTo>
                  <a:lnTo>
                    <a:pt x="25" y="87"/>
                  </a:lnTo>
                  <a:lnTo>
                    <a:pt x="23" y="87"/>
                  </a:lnTo>
                  <a:lnTo>
                    <a:pt x="21" y="87"/>
                  </a:lnTo>
                  <a:lnTo>
                    <a:pt x="23" y="87"/>
                  </a:lnTo>
                  <a:lnTo>
                    <a:pt x="23" y="85"/>
                  </a:lnTo>
                  <a:lnTo>
                    <a:pt x="23" y="83"/>
                  </a:lnTo>
                  <a:lnTo>
                    <a:pt x="21" y="83"/>
                  </a:lnTo>
                  <a:lnTo>
                    <a:pt x="21" y="82"/>
                  </a:lnTo>
                  <a:lnTo>
                    <a:pt x="21" y="80"/>
                  </a:lnTo>
                  <a:lnTo>
                    <a:pt x="21" y="78"/>
                  </a:lnTo>
                  <a:lnTo>
                    <a:pt x="23" y="78"/>
                  </a:lnTo>
                  <a:lnTo>
                    <a:pt x="25" y="78"/>
                  </a:lnTo>
                  <a:lnTo>
                    <a:pt x="28" y="78"/>
                  </a:lnTo>
                  <a:lnTo>
                    <a:pt x="28" y="76"/>
                  </a:lnTo>
                  <a:lnTo>
                    <a:pt x="30" y="76"/>
                  </a:lnTo>
                  <a:lnTo>
                    <a:pt x="30" y="74"/>
                  </a:lnTo>
                  <a:lnTo>
                    <a:pt x="30" y="73"/>
                  </a:lnTo>
                  <a:lnTo>
                    <a:pt x="30" y="71"/>
                  </a:lnTo>
                  <a:lnTo>
                    <a:pt x="28" y="71"/>
                  </a:lnTo>
                  <a:lnTo>
                    <a:pt x="26" y="69"/>
                  </a:lnTo>
                  <a:lnTo>
                    <a:pt x="26" y="71"/>
                  </a:lnTo>
                  <a:lnTo>
                    <a:pt x="25" y="73"/>
                  </a:lnTo>
                  <a:lnTo>
                    <a:pt x="23" y="73"/>
                  </a:lnTo>
                  <a:lnTo>
                    <a:pt x="21" y="73"/>
                  </a:lnTo>
                  <a:lnTo>
                    <a:pt x="21" y="71"/>
                  </a:lnTo>
                  <a:lnTo>
                    <a:pt x="20" y="69"/>
                  </a:lnTo>
                  <a:lnTo>
                    <a:pt x="15" y="67"/>
                  </a:lnTo>
                  <a:lnTo>
                    <a:pt x="13" y="67"/>
                  </a:lnTo>
                  <a:lnTo>
                    <a:pt x="12" y="67"/>
                  </a:lnTo>
                  <a:lnTo>
                    <a:pt x="10" y="65"/>
                  </a:lnTo>
                  <a:lnTo>
                    <a:pt x="8" y="65"/>
                  </a:lnTo>
                  <a:lnTo>
                    <a:pt x="8" y="64"/>
                  </a:lnTo>
                  <a:lnTo>
                    <a:pt x="7" y="64"/>
                  </a:lnTo>
                  <a:lnTo>
                    <a:pt x="7" y="60"/>
                  </a:lnTo>
                  <a:lnTo>
                    <a:pt x="7" y="58"/>
                  </a:lnTo>
                  <a:lnTo>
                    <a:pt x="7" y="56"/>
                  </a:lnTo>
                  <a:lnTo>
                    <a:pt x="8" y="56"/>
                  </a:lnTo>
                  <a:lnTo>
                    <a:pt x="10" y="56"/>
                  </a:lnTo>
                  <a:lnTo>
                    <a:pt x="10" y="55"/>
                  </a:lnTo>
                  <a:lnTo>
                    <a:pt x="12" y="55"/>
                  </a:lnTo>
                  <a:lnTo>
                    <a:pt x="12" y="53"/>
                  </a:lnTo>
                  <a:lnTo>
                    <a:pt x="12" y="51"/>
                  </a:lnTo>
                  <a:lnTo>
                    <a:pt x="13" y="53"/>
                  </a:lnTo>
                  <a:lnTo>
                    <a:pt x="13" y="55"/>
                  </a:lnTo>
                  <a:lnTo>
                    <a:pt x="15" y="55"/>
                  </a:lnTo>
                  <a:lnTo>
                    <a:pt x="15" y="58"/>
                  </a:lnTo>
                  <a:lnTo>
                    <a:pt x="15" y="60"/>
                  </a:lnTo>
                  <a:lnTo>
                    <a:pt x="17" y="60"/>
                  </a:lnTo>
                  <a:lnTo>
                    <a:pt x="18" y="60"/>
                  </a:lnTo>
                  <a:lnTo>
                    <a:pt x="18" y="62"/>
                  </a:lnTo>
                  <a:lnTo>
                    <a:pt x="20" y="62"/>
                  </a:lnTo>
                  <a:lnTo>
                    <a:pt x="20" y="60"/>
                  </a:lnTo>
                  <a:lnTo>
                    <a:pt x="20" y="58"/>
                  </a:lnTo>
                  <a:lnTo>
                    <a:pt x="18" y="58"/>
                  </a:lnTo>
                  <a:lnTo>
                    <a:pt x="18" y="56"/>
                  </a:lnTo>
                  <a:lnTo>
                    <a:pt x="17" y="53"/>
                  </a:lnTo>
                  <a:lnTo>
                    <a:pt x="18" y="53"/>
                  </a:lnTo>
                  <a:lnTo>
                    <a:pt x="18" y="51"/>
                  </a:lnTo>
                  <a:lnTo>
                    <a:pt x="20" y="51"/>
                  </a:lnTo>
                  <a:lnTo>
                    <a:pt x="21" y="51"/>
                  </a:lnTo>
                  <a:lnTo>
                    <a:pt x="21" y="49"/>
                  </a:lnTo>
                  <a:lnTo>
                    <a:pt x="21" y="47"/>
                  </a:lnTo>
                  <a:lnTo>
                    <a:pt x="20" y="47"/>
                  </a:lnTo>
                  <a:lnTo>
                    <a:pt x="18" y="47"/>
                  </a:lnTo>
                  <a:lnTo>
                    <a:pt x="12" y="47"/>
                  </a:lnTo>
                  <a:lnTo>
                    <a:pt x="7" y="45"/>
                  </a:lnTo>
                  <a:lnTo>
                    <a:pt x="7" y="44"/>
                  </a:lnTo>
                  <a:lnTo>
                    <a:pt x="3" y="44"/>
                  </a:lnTo>
                  <a:lnTo>
                    <a:pt x="0" y="44"/>
                  </a:lnTo>
                  <a:lnTo>
                    <a:pt x="0" y="42"/>
                  </a:lnTo>
                  <a:lnTo>
                    <a:pt x="0" y="38"/>
                  </a:lnTo>
                  <a:lnTo>
                    <a:pt x="0" y="36"/>
                  </a:lnTo>
                  <a:lnTo>
                    <a:pt x="0" y="33"/>
                  </a:lnTo>
                  <a:lnTo>
                    <a:pt x="2" y="33"/>
                  </a:lnTo>
                  <a:lnTo>
                    <a:pt x="2" y="31"/>
                  </a:lnTo>
                  <a:lnTo>
                    <a:pt x="3" y="31"/>
                  </a:lnTo>
                  <a:lnTo>
                    <a:pt x="3" y="33"/>
                  </a:lnTo>
                  <a:lnTo>
                    <a:pt x="3" y="35"/>
                  </a:lnTo>
                  <a:lnTo>
                    <a:pt x="5" y="35"/>
                  </a:lnTo>
                  <a:lnTo>
                    <a:pt x="5" y="36"/>
                  </a:lnTo>
                  <a:lnTo>
                    <a:pt x="7" y="36"/>
                  </a:lnTo>
                  <a:lnTo>
                    <a:pt x="7" y="38"/>
                  </a:lnTo>
                  <a:lnTo>
                    <a:pt x="8" y="38"/>
                  </a:lnTo>
                  <a:lnTo>
                    <a:pt x="10" y="38"/>
                  </a:lnTo>
                  <a:lnTo>
                    <a:pt x="12" y="38"/>
                  </a:lnTo>
                  <a:lnTo>
                    <a:pt x="12" y="36"/>
                  </a:lnTo>
                  <a:lnTo>
                    <a:pt x="13" y="36"/>
                  </a:lnTo>
                  <a:lnTo>
                    <a:pt x="12" y="36"/>
                  </a:lnTo>
                  <a:lnTo>
                    <a:pt x="12" y="35"/>
                  </a:lnTo>
                  <a:lnTo>
                    <a:pt x="12" y="33"/>
                  </a:lnTo>
                  <a:lnTo>
                    <a:pt x="10" y="33"/>
                  </a:lnTo>
                  <a:lnTo>
                    <a:pt x="10" y="31"/>
                  </a:lnTo>
                  <a:lnTo>
                    <a:pt x="8" y="31"/>
                  </a:lnTo>
                  <a:lnTo>
                    <a:pt x="8" y="29"/>
                  </a:lnTo>
                  <a:lnTo>
                    <a:pt x="7" y="27"/>
                  </a:lnTo>
                  <a:lnTo>
                    <a:pt x="7" y="26"/>
                  </a:lnTo>
                  <a:lnTo>
                    <a:pt x="7" y="24"/>
                  </a:lnTo>
                  <a:lnTo>
                    <a:pt x="5" y="24"/>
                  </a:lnTo>
                  <a:lnTo>
                    <a:pt x="5" y="22"/>
                  </a:lnTo>
                  <a:lnTo>
                    <a:pt x="3" y="22"/>
                  </a:lnTo>
                  <a:lnTo>
                    <a:pt x="3" y="20"/>
                  </a:lnTo>
                  <a:lnTo>
                    <a:pt x="3" y="18"/>
                  </a:lnTo>
                  <a:lnTo>
                    <a:pt x="3" y="17"/>
                  </a:lnTo>
                  <a:lnTo>
                    <a:pt x="5" y="17"/>
                  </a:lnTo>
                  <a:lnTo>
                    <a:pt x="7" y="17"/>
                  </a:lnTo>
                  <a:lnTo>
                    <a:pt x="7" y="15"/>
                  </a:lnTo>
                  <a:lnTo>
                    <a:pt x="8" y="15"/>
                  </a:lnTo>
                  <a:lnTo>
                    <a:pt x="10" y="13"/>
                  </a:lnTo>
                  <a:lnTo>
                    <a:pt x="12" y="13"/>
                  </a:lnTo>
                  <a:lnTo>
                    <a:pt x="12" y="15"/>
                  </a:lnTo>
                  <a:lnTo>
                    <a:pt x="12" y="22"/>
                  </a:lnTo>
                  <a:lnTo>
                    <a:pt x="12" y="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79" name="Freeform 20"/>
            <p:cNvSpPr>
              <a:spLocks/>
            </p:cNvSpPr>
            <p:nvPr/>
          </p:nvSpPr>
          <p:spPr bwMode="auto">
            <a:xfrm>
              <a:off x="172" y="231"/>
              <a:ext cx="146" cy="124"/>
            </a:xfrm>
            <a:custGeom>
              <a:avLst/>
              <a:gdLst>
                <a:gd name="T0" fmla="*/ 0 w 146"/>
                <a:gd name="T1" fmla="*/ 99 h 124"/>
                <a:gd name="T2" fmla="*/ 72 w 146"/>
                <a:gd name="T3" fmla="*/ 0 h 124"/>
                <a:gd name="T4" fmla="*/ 146 w 146"/>
                <a:gd name="T5" fmla="*/ 99 h 124"/>
                <a:gd name="T6" fmla="*/ 146 w 146"/>
                <a:gd name="T7" fmla="*/ 122 h 124"/>
                <a:gd name="T8" fmla="*/ 72 w 146"/>
                <a:gd name="T9" fmla="*/ 30 h 124"/>
                <a:gd name="T10" fmla="*/ 2 w 146"/>
                <a:gd name="T11" fmla="*/ 124 h 124"/>
                <a:gd name="T12" fmla="*/ 0 w 146"/>
                <a:gd name="T13" fmla="*/ 99 h 12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w 146"/>
                <a:gd name="T22" fmla="*/ 0 h 124"/>
                <a:gd name="T23" fmla="*/ 146 w 146"/>
                <a:gd name="T24" fmla="*/ 124 h 124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T21" t="T22" r="T23" b="T24"/>
              <a:pathLst>
                <a:path w="146" h="124">
                  <a:moveTo>
                    <a:pt x="0" y="99"/>
                  </a:moveTo>
                  <a:lnTo>
                    <a:pt x="72" y="0"/>
                  </a:lnTo>
                  <a:lnTo>
                    <a:pt x="146" y="99"/>
                  </a:lnTo>
                  <a:lnTo>
                    <a:pt x="146" y="122"/>
                  </a:lnTo>
                  <a:lnTo>
                    <a:pt x="72" y="30"/>
                  </a:lnTo>
                  <a:lnTo>
                    <a:pt x="2" y="124"/>
                  </a:lnTo>
                  <a:lnTo>
                    <a:pt x="0" y="99"/>
                  </a:lnTo>
                  <a:close/>
                </a:path>
              </a:pathLst>
            </a:custGeom>
            <a:solidFill>
              <a:srgbClr val="F9A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0" name="Freeform 21"/>
            <p:cNvSpPr>
              <a:spLocks/>
            </p:cNvSpPr>
            <p:nvPr/>
          </p:nvSpPr>
          <p:spPr bwMode="auto">
            <a:xfrm>
              <a:off x="326" y="204"/>
              <a:ext cx="5" cy="171"/>
            </a:xfrm>
            <a:custGeom>
              <a:avLst/>
              <a:gdLst>
                <a:gd name="T0" fmla="*/ 3 w 5"/>
                <a:gd name="T1" fmla="*/ 171 h 171"/>
                <a:gd name="T2" fmla="*/ 5 w 5"/>
                <a:gd name="T3" fmla="*/ 169 h 171"/>
                <a:gd name="T4" fmla="*/ 5 w 5"/>
                <a:gd name="T5" fmla="*/ 0 h 171"/>
                <a:gd name="T6" fmla="*/ 0 w 5"/>
                <a:gd name="T7" fmla="*/ 0 h 171"/>
                <a:gd name="T8" fmla="*/ 0 w 5"/>
                <a:gd name="T9" fmla="*/ 169 h 171"/>
                <a:gd name="T10" fmla="*/ 3 w 5"/>
                <a:gd name="T11" fmla="*/ 171 h 171"/>
                <a:gd name="T12" fmla="*/ 3 w 5"/>
                <a:gd name="T13" fmla="*/ 171 h 171"/>
                <a:gd name="T14" fmla="*/ 5 w 5"/>
                <a:gd name="T15" fmla="*/ 171 h 171"/>
                <a:gd name="T16" fmla="*/ 5 w 5"/>
                <a:gd name="T17" fmla="*/ 169 h 171"/>
                <a:gd name="T18" fmla="*/ 3 w 5"/>
                <a:gd name="T19" fmla="*/ 171 h 17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71"/>
                <a:gd name="T32" fmla="*/ 5 w 5"/>
                <a:gd name="T33" fmla="*/ 171 h 17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71">
                  <a:moveTo>
                    <a:pt x="3" y="171"/>
                  </a:moveTo>
                  <a:lnTo>
                    <a:pt x="5" y="16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69"/>
                  </a:lnTo>
                  <a:lnTo>
                    <a:pt x="3" y="171"/>
                  </a:lnTo>
                  <a:lnTo>
                    <a:pt x="5" y="171"/>
                  </a:lnTo>
                  <a:lnTo>
                    <a:pt x="5" y="169"/>
                  </a:lnTo>
                  <a:lnTo>
                    <a:pt x="3" y="171"/>
                  </a:lnTo>
                  <a:close/>
                </a:path>
              </a:pathLst>
            </a:cu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1" name="Rectangle 22"/>
            <p:cNvSpPr>
              <a:spLocks noChangeArrowheads="1"/>
            </p:cNvSpPr>
            <p:nvPr/>
          </p:nvSpPr>
          <p:spPr bwMode="auto">
            <a:xfrm>
              <a:off x="170" y="371"/>
              <a:ext cx="159" cy="4"/>
            </a:xfrm>
            <a:prstGeom prst="rect">
              <a:avLst/>
            </a:prstGeom>
            <a:solidFill>
              <a:srgbClr val="61BF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2" name="Freeform 23"/>
            <p:cNvSpPr>
              <a:spLocks/>
            </p:cNvSpPr>
            <p:nvPr/>
          </p:nvSpPr>
          <p:spPr bwMode="auto">
            <a:xfrm>
              <a:off x="149" y="195"/>
              <a:ext cx="505" cy="9"/>
            </a:xfrm>
            <a:custGeom>
              <a:avLst/>
              <a:gdLst>
                <a:gd name="T0" fmla="*/ 505 w 505"/>
                <a:gd name="T1" fmla="*/ 7 h 9"/>
                <a:gd name="T2" fmla="*/ 505 w 505"/>
                <a:gd name="T3" fmla="*/ 0 h 9"/>
                <a:gd name="T4" fmla="*/ 0 w 505"/>
                <a:gd name="T5" fmla="*/ 1 h 9"/>
                <a:gd name="T6" fmla="*/ 0 w 505"/>
                <a:gd name="T7" fmla="*/ 9 h 9"/>
                <a:gd name="T8" fmla="*/ 505 w 505"/>
                <a:gd name="T9" fmla="*/ 7 h 9"/>
                <a:gd name="T10" fmla="*/ 505 w 505"/>
                <a:gd name="T11" fmla="*/ 7 h 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9"/>
                <a:gd name="T20" fmla="*/ 505 w 505"/>
                <a:gd name="T21" fmla="*/ 9 h 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9">
                  <a:moveTo>
                    <a:pt x="505" y="7"/>
                  </a:moveTo>
                  <a:lnTo>
                    <a:pt x="505" y="0"/>
                  </a:lnTo>
                  <a:lnTo>
                    <a:pt x="0" y="1"/>
                  </a:lnTo>
                  <a:lnTo>
                    <a:pt x="0" y="9"/>
                  </a:lnTo>
                  <a:lnTo>
                    <a:pt x="505" y="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3" name="Freeform 24"/>
            <p:cNvSpPr>
              <a:spLocks/>
            </p:cNvSpPr>
            <p:nvPr/>
          </p:nvSpPr>
          <p:spPr bwMode="auto">
            <a:xfrm>
              <a:off x="651" y="195"/>
              <a:ext cx="6" cy="37"/>
            </a:xfrm>
            <a:custGeom>
              <a:avLst/>
              <a:gdLst>
                <a:gd name="T0" fmla="*/ 6 w 6"/>
                <a:gd name="T1" fmla="*/ 37 h 37"/>
                <a:gd name="T2" fmla="*/ 6 w 6"/>
                <a:gd name="T3" fmla="*/ 37 h 37"/>
                <a:gd name="T4" fmla="*/ 6 w 6"/>
                <a:gd name="T5" fmla="*/ 16 h 37"/>
                <a:gd name="T6" fmla="*/ 3 w 6"/>
                <a:gd name="T7" fmla="*/ 0 h 37"/>
                <a:gd name="T8" fmla="*/ 3 w 6"/>
                <a:gd name="T9" fmla="*/ 7 h 37"/>
                <a:gd name="T10" fmla="*/ 1 w 6"/>
                <a:gd name="T11" fmla="*/ 16 h 37"/>
                <a:gd name="T12" fmla="*/ 0 w 6"/>
                <a:gd name="T13" fmla="*/ 36 h 37"/>
                <a:gd name="T14" fmla="*/ 0 w 6"/>
                <a:gd name="T15" fmla="*/ 36 h 37"/>
                <a:gd name="T16" fmla="*/ 6 w 6"/>
                <a:gd name="T17" fmla="*/ 37 h 3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"/>
                <a:gd name="T28" fmla="*/ 0 h 37"/>
                <a:gd name="T29" fmla="*/ 6 w 6"/>
                <a:gd name="T30" fmla="*/ 37 h 3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" h="37">
                  <a:moveTo>
                    <a:pt x="6" y="37"/>
                  </a:moveTo>
                  <a:lnTo>
                    <a:pt x="6" y="37"/>
                  </a:lnTo>
                  <a:lnTo>
                    <a:pt x="6" y="16"/>
                  </a:lnTo>
                  <a:lnTo>
                    <a:pt x="3" y="0"/>
                  </a:lnTo>
                  <a:lnTo>
                    <a:pt x="3" y="7"/>
                  </a:lnTo>
                  <a:lnTo>
                    <a:pt x="1" y="16"/>
                  </a:lnTo>
                  <a:lnTo>
                    <a:pt x="0" y="36"/>
                  </a:lnTo>
                  <a:lnTo>
                    <a:pt x="6" y="37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4" name="Freeform 25"/>
            <p:cNvSpPr>
              <a:spLocks/>
            </p:cNvSpPr>
            <p:nvPr/>
          </p:nvSpPr>
          <p:spPr bwMode="auto">
            <a:xfrm>
              <a:off x="641" y="231"/>
              <a:ext cx="16" cy="131"/>
            </a:xfrm>
            <a:custGeom>
              <a:avLst/>
              <a:gdLst>
                <a:gd name="T0" fmla="*/ 5 w 16"/>
                <a:gd name="T1" fmla="*/ 131 h 131"/>
                <a:gd name="T2" fmla="*/ 5 w 16"/>
                <a:gd name="T3" fmla="*/ 131 h 131"/>
                <a:gd name="T4" fmla="*/ 11 w 16"/>
                <a:gd name="T5" fmla="*/ 86 h 131"/>
                <a:gd name="T6" fmla="*/ 13 w 16"/>
                <a:gd name="T7" fmla="*/ 47 h 131"/>
                <a:gd name="T8" fmla="*/ 15 w 16"/>
                <a:gd name="T9" fmla="*/ 16 h 131"/>
                <a:gd name="T10" fmla="*/ 16 w 16"/>
                <a:gd name="T11" fmla="*/ 1 h 131"/>
                <a:gd name="T12" fmla="*/ 10 w 16"/>
                <a:gd name="T13" fmla="*/ 0 h 131"/>
                <a:gd name="T14" fmla="*/ 10 w 16"/>
                <a:gd name="T15" fmla="*/ 16 h 131"/>
                <a:gd name="T16" fmla="*/ 8 w 16"/>
                <a:gd name="T17" fmla="*/ 47 h 131"/>
                <a:gd name="T18" fmla="*/ 3 w 16"/>
                <a:gd name="T19" fmla="*/ 86 h 131"/>
                <a:gd name="T20" fmla="*/ 0 w 16"/>
                <a:gd name="T21" fmla="*/ 130 h 131"/>
                <a:gd name="T22" fmla="*/ 0 w 16"/>
                <a:gd name="T23" fmla="*/ 130 h 131"/>
                <a:gd name="T24" fmla="*/ 5 w 16"/>
                <a:gd name="T25" fmla="*/ 131 h 13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131"/>
                <a:gd name="T41" fmla="*/ 16 w 16"/>
                <a:gd name="T42" fmla="*/ 131 h 131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131">
                  <a:moveTo>
                    <a:pt x="5" y="131"/>
                  </a:moveTo>
                  <a:lnTo>
                    <a:pt x="5" y="131"/>
                  </a:lnTo>
                  <a:lnTo>
                    <a:pt x="11" y="86"/>
                  </a:lnTo>
                  <a:lnTo>
                    <a:pt x="13" y="47"/>
                  </a:lnTo>
                  <a:lnTo>
                    <a:pt x="15" y="16"/>
                  </a:lnTo>
                  <a:lnTo>
                    <a:pt x="16" y="1"/>
                  </a:lnTo>
                  <a:lnTo>
                    <a:pt x="10" y="0"/>
                  </a:lnTo>
                  <a:lnTo>
                    <a:pt x="10" y="16"/>
                  </a:lnTo>
                  <a:lnTo>
                    <a:pt x="8" y="47"/>
                  </a:lnTo>
                  <a:lnTo>
                    <a:pt x="3" y="86"/>
                  </a:lnTo>
                  <a:lnTo>
                    <a:pt x="0" y="130"/>
                  </a:lnTo>
                  <a:lnTo>
                    <a:pt x="5" y="13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5" name="Freeform 26"/>
            <p:cNvSpPr>
              <a:spLocks/>
            </p:cNvSpPr>
            <p:nvPr/>
          </p:nvSpPr>
          <p:spPr bwMode="auto">
            <a:xfrm>
              <a:off x="536" y="361"/>
              <a:ext cx="110" cy="344"/>
            </a:xfrm>
            <a:custGeom>
              <a:avLst/>
              <a:gdLst>
                <a:gd name="T0" fmla="*/ 5 w 110"/>
                <a:gd name="T1" fmla="*/ 344 h 344"/>
                <a:gd name="T2" fmla="*/ 5 w 110"/>
                <a:gd name="T3" fmla="*/ 344 h 344"/>
                <a:gd name="T4" fmla="*/ 16 w 110"/>
                <a:gd name="T5" fmla="*/ 324 h 344"/>
                <a:gd name="T6" fmla="*/ 28 w 110"/>
                <a:gd name="T7" fmla="*/ 305 h 344"/>
                <a:gd name="T8" fmla="*/ 38 w 110"/>
                <a:gd name="T9" fmla="*/ 285 h 344"/>
                <a:gd name="T10" fmla="*/ 46 w 110"/>
                <a:gd name="T11" fmla="*/ 265 h 344"/>
                <a:gd name="T12" fmla="*/ 62 w 110"/>
                <a:gd name="T13" fmla="*/ 223 h 344"/>
                <a:gd name="T14" fmla="*/ 74 w 110"/>
                <a:gd name="T15" fmla="*/ 182 h 344"/>
                <a:gd name="T16" fmla="*/ 85 w 110"/>
                <a:gd name="T17" fmla="*/ 139 h 344"/>
                <a:gd name="T18" fmla="*/ 95 w 110"/>
                <a:gd name="T19" fmla="*/ 93 h 344"/>
                <a:gd name="T20" fmla="*/ 103 w 110"/>
                <a:gd name="T21" fmla="*/ 48 h 344"/>
                <a:gd name="T22" fmla="*/ 110 w 110"/>
                <a:gd name="T23" fmla="*/ 1 h 344"/>
                <a:gd name="T24" fmla="*/ 105 w 110"/>
                <a:gd name="T25" fmla="*/ 0 h 344"/>
                <a:gd name="T26" fmla="*/ 97 w 110"/>
                <a:gd name="T27" fmla="*/ 47 h 344"/>
                <a:gd name="T28" fmla="*/ 88 w 110"/>
                <a:gd name="T29" fmla="*/ 93 h 344"/>
                <a:gd name="T30" fmla="*/ 80 w 110"/>
                <a:gd name="T31" fmla="*/ 137 h 344"/>
                <a:gd name="T32" fmla="*/ 69 w 110"/>
                <a:gd name="T33" fmla="*/ 180 h 344"/>
                <a:gd name="T34" fmla="*/ 56 w 110"/>
                <a:gd name="T35" fmla="*/ 222 h 344"/>
                <a:gd name="T36" fmla="*/ 39 w 110"/>
                <a:gd name="T37" fmla="*/ 263 h 344"/>
                <a:gd name="T38" fmla="*/ 31 w 110"/>
                <a:gd name="T39" fmla="*/ 283 h 344"/>
                <a:gd name="T40" fmla="*/ 21 w 110"/>
                <a:gd name="T41" fmla="*/ 303 h 344"/>
                <a:gd name="T42" fmla="*/ 11 w 110"/>
                <a:gd name="T43" fmla="*/ 323 h 344"/>
                <a:gd name="T44" fmla="*/ 0 w 110"/>
                <a:gd name="T45" fmla="*/ 341 h 344"/>
                <a:gd name="T46" fmla="*/ 0 w 110"/>
                <a:gd name="T47" fmla="*/ 341 h 344"/>
                <a:gd name="T48" fmla="*/ 5 w 110"/>
                <a:gd name="T49" fmla="*/ 344 h 344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10"/>
                <a:gd name="T76" fmla="*/ 0 h 344"/>
                <a:gd name="T77" fmla="*/ 110 w 110"/>
                <a:gd name="T78" fmla="*/ 344 h 344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10" h="344">
                  <a:moveTo>
                    <a:pt x="5" y="344"/>
                  </a:moveTo>
                  <a:lnTo>
                    <a:pt x="5" y="344"/>
                  </a:lnTo>
                  <a:lnTo>
                    <a:pt x="16" y="324"/>
                  </a:lnTo>
                  <a:lnTo>
                    <a:pt x="28" y="305"/>
                  </a:lnTo>
                  <a:lnTo>
                    <a:pt x="38" y="285"/>
                  </a:lnTo>
                  <a:lnTo>
                    <a:pt x="46" y="265"/>
                  </a:lnTo>
                  <a:lnTo>
                    <a:pt x="62" y="223"/>
                  </a:lnTo>
                  <a:lnTo>
                    <a:pt x="74" y="182"/>
                  </a:lnTo>
                  <a:lnTo>
                    <a:pt x="85" y="139"/>
                  </a:lnTo>
                  <a:lnTo>
                    <a:pt x="95" y="93"/>
                  </a:lnTo>
                  <a:lnTo>
                    <a:pt x="103" y="48"/>
                  </a:lnTo>
                  <a:lnTo>
                    <a:pt x="110" y="1"/>
                  </a:lnTo>
                  <a:lnTo>
                    <a:pt x="105" y="0"/>
                  </a:lnTo>
                  <a:lnTo>
                    <a:pt x="97" y="47"/>
                  </a:lnTo>
                  <a:lnTo>
                    <a:pt x="88" y="93"/>
                  </a:lnTo>
                  <a:lnTo>
                    <a:pt x="80" y="137"/>
                  </a:lnTo>
                  <a:lnTo>
                    <a:pt x="69" y="180"/>
                  </a:lnTo>
                  <a:lnTo>
                    <a:pt x="56" y="222"/>
                  </a:lnTo>
                  <a:lnTo>
                    <a:pt x="39" y="263"/>
                  </a:lnTo>
                  <a:lnTo>
                    <a:pt x="31" y="283"/>
                  </a:lnTo>
                  <a:lnTo>
                    <a:pt x="21" y="303"/>
                  </a:lnTo>
                  <a:lnTo>
                    <a:pt x="11" y="323"/>
                  </a:lnTo>
                  <a:lnTo>
                    <a:pt x="0" y="341"/>
                  </a:lnTo>
                  <a:lnTo>
                    <a:pt x="5" y="34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6" name="Freeform 27"/>
            <p:cNvSpPr>
              <a:spLocks/>
            </p:cNvSpPr>
            <p:nvPr/>
          </p:nvSpPr>
          <p:spPr bwMode="auto">
            <a:xfrm>
              <a:off x="410" y="702"/>
              <a:ext cx="131" cy="155"/>
            </a:xfrm>
            <a:custGeom>
              <a:avLst/>
              <a:gdLst>
                <a:gd name="T0" fmla="*/ 0 w 131"/>
                <a:gd name="T1" fmla="*/ 155 h 155"/>
                <a:gd name="T2" fmla="*/ 0 w 131"/>
                <a:gd name="T3" fmla="*/ 155 h 155"/>
                <a:gd name="T4" fmla="*/ 8 w 131"/>
                <a:gd name="T5" fmla="*/ 153 h 155"/>
                <a:gd name="T6" fmla="*/ 18 w 131"/>
                <a:gd name="T7" fmla="*/ 146 h 155"/>
                <a:gd name="T8" fmla="*/ 31 w 131"/>
                <a:gd name="T9" fmla="*/ 131 h 155"/>
                <a:gd name="T10" fmla="*/ 49 w 131"/>
                <a:gd name="T11" fmla="*/ 113 h 155"/>
                <a:gd name="T12" fmla="*/ 67 w 131"/>
                <a:gd name="T13" fmla="*/ 90 h 155"/>
                <a:gd name="T14" fmla="*/ 88 w 131"/>
                <a:gd name="T15" fmla="*/ 65 h 155"/>
                <a:gd name="T16" fmla="*/ 111 w 131"/>
                <a:gd name="T17" fmla="*/ 34 h 155"/>
                <a:gd name="T18" fmla="*/ 131 w 131"/>
                <a:gd name="T19" fmla="*/ 3 h 155"/>
                <a:gd name="T20" fmla="*/ 126 w 131"/>
                <a:gd name="T21" fmla="*/ 0 h 155"/>
                <a:gd name="T22" fmla="*/ 105 w 131"/>
                <a:gd name="T23" fmla="*/ 30 h 155"/>
                <a:gd name="T24" fmla="*/ 83 w 131"/>
                <a:gd name="T25" fmla="*/ 59 h 155"/>
                <a:gd name="T26" fmla="*/ 64 w 131"/>
                <a:gd name="T27" fmla="*/ 86 h 155"/>
                <a:gd name="T28" fmla="*/ 44 w 131"/>
                <a:gd name="T29" fmla="*/ 108 h 155"/>
                <a:gd name="T30" fmla="*/ 26 w 131"/>
                <a:gd name="T31" fmla="*/ 126 h 155"/>
                <a:gd name="T32" fmla="*/ 13 w 131"/>
                <a:gd name="T33" fmla="*/ 139 h 155"/>
                <a:gd name="T34" fmla="*/ 5 w 131"/>
                <a:gd name="T35" fmla="*/ 148 h 155"/>
                <a:gd name="T36" fmla="*/ 5 w 131"/>
                <a:gd name="T37" fmla="*/ 149 h 155"/>
                <a:gd name="T38" fmla="*/ 5 w 131"/>
                <a:gd name="T39" fmla="*/ 149 h 155"/>
                <a:gd name="T40" fmla="*/ 0 w 131"/>
                <a:gd name="T41" fmla="*/ 155 h 155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1"/>
                <a:gd name="T64" fmla="*/ 0 h 155"/>
                <a:gd name="T65" fmla="*/ 131 w 131"/>
                <a:gd name="T66" fmla="*/ 155 h 155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1" h="155">
                  <a:moveTo>
                    <a:pt x="0" y="155"/>
                  </a:moveTo>
                  <a:lnTo>
                    <a:pt x="0" y="155"/>
                  </a:lnTo>
                  <a:lnTo>
                    <a:pt x="8" y="153"/>
                  </a:lnTo>
                  <a:lnTo>
                    <a:pt x="18" y="146"/>
                  </a:lnTo>
                  <a:lnTo>
                    <a:pt x="31" y="131"/>
                  </a:lnTo>
                  <a:lnTo>
                    <a:pt x="49" y="113"/>
                  </a:lnTo>
                  <a:lnTo>
                    <a:pt x="67" y="90"/>
                  </a:lnTo>
                  <a:lnTo>
                    <a:pt x="88" y="65"/>
                  </a:lnTo>
                  <a:lnTo>
                    <a:pt x="111" y="34"/>
                  </a:lnTo>
                  <a:lnTo>
                    <a:pt x="131" y="3"/>
                  </a:lnTo>
                  <a:lnTo>
                    <a:pt x="126" y="0"/>
                  </a:lnTo>
                  <a:lnTo>
                    <a:pt x="105" y="30"/>
                  </a:lnTo>
                  <a:lnTo>
                    <a:pt x="83" y="59"/>
                  </a:lnTo>
                  <a:lnTo>
                    <a:pt x="64" y="86"/>
                  </a:lnTo>
                  <a:lnTo>
                    <a:pt x="44" y="108"/>
                  </a:lnTo>
                  <a:lnTo>
                    <a:pt x="26" y="126"/>
                  </a:lnTo>
                  <a:lnTo>
                    <a:pt x="13" y="139"/>
                  </a:lnTo>
                  <a:lnTo>
                    <a:pt x="5" y="148"/>
                  </a:lnTo>
                  <a:lnTo>
                    <a:pt x="5" y="149"/>
                  </a:lnTo>
                  <a:lnTo>
                    <a:pt x="0" y="155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7" name="Freeform 28"/>
            <p:cNvSpPr>
              <a:spLocks/>
            </p:cNvSpPr>
            <p:nvPr/>
          </p:nvSpPr>
          <p:spPr bwMode="auto">
            <a:xfrm>
              <a:off x="369" y="817"/>
              <a:ext cx="46" cy="40"/>
            </a:xfrm>
            <a:custGeom>
              <a:avLst/>
              <a:gdLst>
                <a:gd name="T0" fmla="*/ 0 w 46"/>
                <a:gd name="T1" fmla="*/ 4 h 40"/>
                <a:gd name="T2" fmla="*/ 0 w 46"/>
                <a:gd name="T3" fmla="*/ 4 h 40"/>
                <a:gd name="T4" fmla="*/ 9 w 46"/>
                <a:gd name="T5" fmla="*/ 15 h 40"/>
                <a:gd name="T6" fmla="*/ 23 w 46"/>
                <a:gd name="T7" fmla="*/ 24 h 40"/>
                <a:gd name="T8" fmla="*/ 34 w 46"/>
                <a:gd name="T9" fmla="*/ 34 h 40"/>
                <a:gd name="T10" fmla="*/ 41 w 46"/>
                <a:gd name="T11" fmla="*/ 40 h 40"/>
                <a:gd name="T12" fmla="*/ 46 w 46"/>
                <a:gd name="T13" fmla="*/ 34 h 40"/>
                <a:gd name="T14" fmla="*/ 37 w 46"/>
                <a:gd name="T15" fmla="*/ 29 h 40"/>
                <a:gd name="T16" fmla="*/ 26 w 46"/>
                <a:gd name="T17" fmla="*/ 20 h 40"/>
                <a:gd name="T18" fmla="*/ 13 w 46"/>
                <a:gd name="T19" fmla="*/ 9 h 40"/>
                <a:gd name="T20" fmla="*/ 3 w 46"/>
                <a:gd name="T21" fmla="*/ 0 h 40"/>
                <a:gd name="T22" fmla="*/ 3 w 46"/>
                <a:gd name="T23" fmla="*/ 0 h 40"/>
                <a:gd name="T24" fmla="*/ 0 w 46"/>
                <a:gd name="T25" fmla="*/ 4 h 4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6"/>
                <a:gd name="T40" fmla="*/ 0 h 40"/>
                <a:gd name="T41" fmla="*/ 46 w 46"/>
                <a:gd name="T42" fmla="*/ 40 h 4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6" h="40">
                  <a:moveTo>
                    <a:pt x="0" y="4"/>
                  </a:moveTo>
                  <a:lnTo>
                    <a:pt x="0" y="4"/>
                  </a:lnTo>
                  <a:lnTo>
                    <a:pt x="9" y="15"/>
                  </a:lnTo>
                  <a:lnTo>
                    <a:pt x="23" y="24"/>
                  </a:lnTo>
                  <a:lnTo>
                    <a:pt x="34" y="34"/>
                  </a:lnTo>
                  <a:lnTo>
                    <a:pt x="41" y="40"/>
                  </a:lnTo>
                  <a:lnTo>
                    <a:pt x="46" y="34"/>
                  </a:lnTo>
                  <a:lnTo>
                    <a:pt x="37" y="29"/>
                  </a:lnTo>
                  <a:lnTo>
                    <a:pt x="26" y="20"/>
                  </a:lnTo>
                  <a:lnTo>
                    <a:pt x="13" y="9"/>
                  </a:lnTo>
                  <a:lnTo>
                    <a:pt x="3" y="0"/>
                  </a:lnTo>
                  <a:lnTo>
                    <a:pt x="0" y="4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8" name="Freeform 29"/>
            <p:cNvSpPr>
              <a:spLocks/>
            </p:cNvSpPr>
            <p:nvPr/>
          </p:nvSpPr>
          <p:spPr bwMode="auto">
            <a:xfrm>
              <a:off x="290" y="713"/>
              <a:ext cx="82" cy="108"/>
            </a:xfrm>
            <a:custGeom>
              <a:avLst/>
              <a:gdLst>
                <a:gd name="T0" fmla="*/ 0 w 82"/>
                <a:gd name="T1" fmla="*/ 1 h 108"/>
                <a:gd name="T2" fmla="*/ 0 w 82"/>
                <a:gd name="T3" fmla="*/ 1 h 108"/>
                <a:gd name="T4" fmla="*/ 28 w 82"/>
                <a:gd name="T5" fmla="*/ 46 h 108"/>
                <a:gd name="T6" fmla="*/ 52 w 82"/>
                <a:gd name="T7" fmla="*/ 77 h 108"/>
                <a:gd name="T8" fmla="*/ 67 w 82"/>
                <a:gd name="T9" fmla="*/ 97 h 108"/>
                <a:gd name="T10" fmla="*/ 79 w 82"/>
                <a:gd name="T11" fmla="*/ 108 h 108"/>
                <a:gd name="T12" fmla="*/ 82 w 82"/>
                <a:gd name="T13" fmla="*/ 104 h 108"/>
                <a:gd name="T14" fmla="*/ 72 w 82"/>
                <a:gd name="T15" fmla="*/ 92 h 108"/>
                <a:gd name="T16" fmla="*/ 56 w 82"/>
                <a:gd name="T17" fmla="*/ 74 h 108"/>
                <a:gd name="T18" fmla="*/ 34 w 82"/>
                <a:gd name="T19" fmla="*/ 43 h 108"/>
                <a:gd name="T20" fmla="*/ 5 w 82"/>
                <a:gd name="T21" fmla="*/ 0 h 108"/>
                <a:gd name="T22" fmla="*/ 5 w 82"/>
                <a:gd name="T23" fmla="*/ 0 h 108"/>
                <a:gd name="T24" fmla="*/ 0 w 82"/>
                <a:gd name="T25" fmla="*/ 1 h 10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82"/>
                <a:gd name="T40" fmla="*/ 0 h 108"/>
                <a:gd name="T41" fmla="*/ 82 w 82"/>
                <a:gd name="T42" fmla="*/ 108 h 10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82" h="108">
                  <a:moveTo>
                    <a:pt x="0" y="1"/>
                  </a:moveTo>
                  <a:lnTo>
                    <a:pt x="0" y="1"/>
                  </a:lnTo>
                  <a:lnTo>
                    <a:pt x="28" y="46"/>
                  </a:lnTo>
                  <a:lnTo>
                    <a:pt x="52" y="77"/>
                  </a:lnTo>
                  <a:lnTo>
                    <a:pt x="67" y="97"/>
                  </a:lnTo>
                  <a:lnTo>
                    <a:pt x="79" y="108"/>
                  </a:lnTo>
                  <a:lnTo>
                    <a:pt x="82" y="104"/>
                  </a:lnTo>
                  <a:lnTo>
                    <a:pt x="72" y="92"/>
                  </a:lnTo>
                  <a:lnTo>
                    <a:pt x="56" y="74"/>
                  </a:lnTo>
                  <a:lnTo>
                    <a:pt x="34" y="43"/>
                  </a:lnTo>
                  <a:lnTo>
                    <a:pt x="5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89" name="Freeform 30"/>
            <p:cNvSpPr>
              <a:spLocks/>
            </p:cNvSpPr>
            <p:nvPr/>
          </p:nvSpPr>
          <p:spPr bwMode="auto">
            <a:xfrm>
              <a:off x="203" y="528"/>
              <a:ext cx="92" cy="186"/>
            </a:xfrm>
            <a:custGeom>
              <a:avLst/>
              <a:gdLst>
                <a:gd name="T0" fmla="*/ 0 w 92"/>
                <a:gd name="T1" fmla="*/ 2 h 186"/>
                <a:gd name="T2" fmla="*/ 0 w 92"/>
                <a:gd name="T3" fmla="*/ 2 h 186"/>
                <a:gd name="T4" fmla="*/ 7 w 92"/>
                <a:gd name="T5" fmla="*/ 22 h 186"/>
                <a:gd name="T6" fmla="*/ 13 w 92"/>
                <a:gd name="T7" fmla="*/ 42 h 186"/>
                <a:gd name="T8" fmla="*/ 23 w 92"/>
                <a:gd name="T9" fmla="*/ 64 h 186"/>
                <a:gd name="T10" fmla="*/ 33 w 92"/>
                <a:gd name="T11" fmla="*/ 85 h 186"/>
                <a:gd name="T12" fmla="*/ 44 w 92"/>
                <a:gd name="T13" fmla="*/ 111 h 186"/>
                <a:gd name="T14" fmla="*/ 57 w 92"/>
                <a:gd name="T15" fmla="*/ 136 h 186"/>
                <a:gd name="T16" fmla="*/ 71 w 92"/>
                <a:gd name="T17" fmla="*/ 161 h 186"/>
                <a:gd name="T18" fmla="*/ 87 w 92"/>
                <a:gd name="T19" fmla="*/ 186 h 186"/>
                <a:gd name="T20" fmla="*/ 92 w 92"/>
                <a:gd name="T21" fmla="*/ 185 h 186"/>
                <a:gd name="T22" fmla="*/ 77 w 92"/>
                <a:gd name="T23" fmla="*/ 157 h 186"/>
                <a:gd name="T24" fmla="*/ 62 w 92"/>
                <a:gd name="T25" fmla="*/ 132 h 186"/>
                <a:gd name="T26" fmla="*/ 51 w 92"/>
                <a:gd name="T27" fmla="*/ 107 h 186"/>
                <a:gd name="T28" fmla="*/ 38 w 92"/>
                <a:gd name="T29" fmla="*/ 83 h 186"/>
                <a:gd name="T30" fmla="*/ 28 w 92"/>
                <a:gd name="T31" fmla="*/ 60 h 186"/>
                <a:gd name="T32" fmla="*/ 20 w 92"/>
                <a:gd name="T33" fmla="*/ 38 h 186"/>
                <a:gd name="T34" fmla="*/ 12 w 92"/>
                <a:gd name="T35" fmla="*/ 18 h 186"/>
                <a:gd name="T36" fmla="*/ 7 w 92"/>
                <a:gd name="T37" fmla="*/ 0 h 186"/>
                <a:gd name="T38" fmla="*/ 7 w 92"/>
                <a:gd name="T39" fmla="*/ 0 h 186"/>
                <a:gd name="T40" fmla="*/ 0 w 92"/>
                <a:gd name="T41" fmla="*/ 2 h 18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92"/>
                <a:gd name="T64" fmla="*/ 0 h 186"/>
                <a:gd name="T65" fmla="*/ 92 w 92"/>
                <a:gd name="T66" fmla="*/ 186 h 18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92" h="186">
                  <a:moveTo>
                    <a:pt x="0" y="2"/>
                  </a:moveTo>
                  <a:lnTo>
                    <a:pt x="0" y="2"/>
                  </a:lnTo>
                  <a:lnTo>
                    <a:pt x="7" y="22"/>
                  </a:lnTo>
                  <a:lnTo>
                    <a:pt x="13" y="42"/>
                  </a:lnTo>
                  <a:lnTo>
                    <a:pt x="23" y="64"/>
                  </a:lnTo>
                  <a:lnTo>
                    <a:pt x="33" y="85"/>
                  </a:lnTo>
                  <a:lnTo>
                    <a:pt x="44" y="111"/>
                  </a:lnTo>
                  <a:lnTo>
                    <a:pt x="57" y="136"/>
                  </a:lnTo>
                  <a:lnTo>
                    <a:pt x="71" y="161"/>
                  </a:lnTo>
                  <a:lnTo>
                    <a:pt x="87" y="186"/>
                  </a:lnTo>
                  <a:lnTo>
                    <a:pt x="92" y="185"/>
                  </a:lnTo>
                  <a:lnTo>
                    <a:pt x="77" y="157"/>
                  </a:lnTo>
                  <a:lnTo>
                    <a:pt x="62" y="132"/>
                  </a:lnTo>
                  <a:lnTo>
                    <a:pt x="51" y="107"/>
                  </a:lnTo>
                  <a:lnTo>
                    <a:pt x="38" y="83"/>
                  </a:lnTo>
                  <a:lnTo>
                    <a:pt x="28" y="60"/>
                  </a:lnTo>
                  <a:lnTo>
                    <a:pt x="20" y="38"/>
                  </a:lnTo>
                  <a:lnTo>
                    <a:pt x="12" y="18"/>
                  </a:lnTo>
                  <a:lnTo>
                    <a:pt x="7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0" name="Freeform 31"/>
            <p:cNvSpPr>
              <a:spLocks/>
            </p:cNvSpPr>
            <p:nvPr/>
          </p:nvSpPr>
          <p:spPr bwMode="auto">
            <a:xfrm>
              <a:off x="160" y="357"/>
              <a:ext cx="50" cy="173"/>
            </a:xfrm>
            <a:custGeom>
              <a:avLst/>
              <a:gdLst>
                <a:gd name="T0" fmla="*/ 0 w 50"/>
                <a:gd name="T1" fmla="*/ 0 h 173"/>
                <a:gd name="T2" fmla="*/ 0 w 50"/>
                <a:gd name="T3" fmla="*/ 0 h 173"/>
                <a:gd name="T4" fmla="*/ 10 w 50"/>
                <a:gd name="T5" fmla="*/ 49 h 173"/>
                <a:gd name="T6" fmla="*/ 22 w 50"/>
                <a:gd name="T7" fmla="*/ 94 h 173"/>
                <a:gd name="T8" fmla="*/ 33 w 50"/>
                <a:gd name="T9" fmla="*/ 137 h 173"/>
                <a:gd name="T10" fmla="*/ 43 w 50"/>
                <a:gd name="T11" fmla="*/ 173 h 173"/>
                <a:gd name="T12" fmla="*/ 50 w 50"/>
                <a:gd name="T13" fmla="*/ 171 h 173"/>
                <a:gd name="T14" fmla="*/ 38 w 50"/>
                <a:gd name="T15" fmla="*/ 135 h 173"/>
                <a:gd name="T16" fmla="*/ 27 w 50"/>
                <a:gd name="T17" fmla="*/ 92 h 173"/>
                <a:gd name="T18" fmla="*/ 15 w 50"/>
                <a:gd name="T19" fmla="*/ 47 h 173"/>
                <a:gd name="T20" fmla="*/ 7 w 50"/>
                <a:gd name="T21" fmla="*/ 0 h 173"/>
                <a:gd name="T22" fmla="*/ 7 w 50"/>
                <a:gd name="T23" fmla="*/ 0 h 173"/>
                <a:gd name="T24" fmla="*/ 0 w 50"/>
                <a:gd name="T25" fmla="*/ 0 h 17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0"/>
                <a:gd name="T40" fmla="*/ 0 h 173"/>
                <a:gd name="T41" fmla="*/ 50 w 50"/>
                <a:gd name="T42" fmla="*/ 173 h 17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0" h="173">
                  <a:moveTo>
                    <a:pt x="0" y="0"/>
                  </a:moveTo>
                  <a:lnTo>
                    <a:pt x="0" y="0"/>
                  </a:lnTo>
                  <a:lnTo>
                    <a:pt x="10" y="49"/>
                  </a:lnTo>
                  <a:lnTo>
                    <a:pt x="22" y="94"/>
                  </a:lnTo>
                  <a:lnTo>
                    <a:pt x="33" y="137"/>
                  </a:lnTo>
                  <a:lnTo>
                    <a:pt x="43" y="173"/>
                  </a:lnTo>
                  <a:lnTo>
                    <a:pt x="50" y="171"/>
                  </a:lnTo>
                  <a:lnTo>
                    <a:pt x="38" y="135"/>
                  </a:lnTo>
                  <a:lnTo>
                    <a:pt x="27" y="92"/>
                  </a:lnTo>
                  <a:lnTo>
                    <a:pt x="15" y="47"/>
                  </a:lnTo>
                  <a:lnTo>
                    <a:pt x="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1" name="Freeform 32"/>
            <p:cNvSpPr>
              <a:spLocks/>
            </p:cNvSpPr>
            <p:nvPr/>
          </p:nvSpPr>
          <p:spPr bwMode="auto">
            <a:xfrm>
              <a:off x="147" y="196"/>
              <a:ext cx="20" cy="161"/>
            </a:xfrm>
            <a:custGeom>
              <a:avLst/>
              <a:gdLst>
                <a:gd name="T0" fmla="*/ 2 w 20"/>
                <a:gd name="T1" fmla="*/ 0 h 161"/>
                <a:gd name="T2" fmla="*/ 0 w 20"/>
                <a:gd name="T3" fmla="*/ 2 h 161"/>
                <a:gd name="T4" fmla="*/ 0 w 20"/>
                <a:gd name="T5" fmla="*/ 22 h 161"/>
                <a:gd name="T6" fmla="*/ 2 w 20"/>
                <a:gd name="T7" fmla="*/ 62 h 161"/>
                <a:gd name="T8" fmla="*/ 7 w 20"/>
                <a:gd name="T9" fmla="*/ 110 h 161"/>
                <a:gd name="T10" fmla="*/ 13 w 20"/>
                <a:gd name="T11" fmla="*/ 161 h 161"/>
                <a:gd name="T12" fmla="*/ 20 w 20"/>
                <a:gd name="T13" fmla="*/ 161 h 161"/>
                <a:gd name="T14" fmla="*/ 13 w 20"/>
                <a:gd name="T15" fmla="*/ 110 h 161"/>
                <a:gd name="T16" fmla="*/ 8 w 20"/>
                <a:gd name="T17" fmla="*/ 62 h 161"/>
                <a:gd name="T18" fmla="*/ 7 w 20"/>
                <a:gd name="T19" fmla="*/ 22 h 161"/>
                <a:gd name="T20" fmla="*/ 5 w 20"/>
                <a:gd name="T21" fmla="*/ 2 h 161"/>
                <a:gd name="T22" fmla="*/ 2 w 20"/>
                <a:gd name="T23" fmla="*/ 8 h 161"/>
                <a:gd name="T24" fmla="*/ 2 w 20"/>
                <a:gd name="T25" fmla="*/ 0 h 161"/>
                <a:gd name="T26" fmla="*/ 0 w 20"/>
                <a:gd name="T27" fmla="*/ 0 h 161"/>
                <a:gd name="T28" fmla="*/ 0 w 20"/>
                <a:gd name="T29" fmla="*/ 2 h 161"/>
                <a:gd name="T30" fmla="*/ 2 w 20"/>
                <a:gd name="T31" fmla="*/ 0 h 16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0"/>
                <a:gd name="T49" fmla="*/ 0 h 161"/>
                <a:gd name="T50" fmla="*/ 20 w 20"/>
                <a:gd name="T51" fmla="*/ 161 h 16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0" h="161">
                  <a:moveTo>
                    <a:pt x="2" y="0"/>
                  </a:moveTo>
                  <a:lnTo>
                    <a:pt x="0" y="2"/>
                  </a:lnTo>
                  <a:lnTo>
                    <a:pt x="0" y="22"/>
                  </a:lnTo>
                  <a:lnTo>
                    <a:pt x="2" y="62"/>
                  </a:lnTo>
                  <a:lnTo>
                    <a:pt x="7" y="110"/>
                  </a:lnTo>
                  <a:lnTo>
                    <a:pt x="13" y="161"/>
                  </a:lnTo>
                  <a:lnTo>
                    <a:pt x="20" y="161"/>
                  </a:lnTo>
                  <a:lnTo>
                    <a:pt x="13" y="110"/>
                  </a:lnTo>
                  <a:lnTo>
                    <a:pt x="8" y="62"/>
                  </a:lnTo>
                  <a:lnTo>
                    <a:pt x="7" y="22"/>
                  </a:lnTo>
                  <a:lnTo>
                    <a:pt x="5" y="2"/>
                  </a:lnTo>
                  <a:lnTo>
                    <a:pt x="2" y="8"/>
                  </a:lnTo>
                  <a:lnTo>
                    <a:pt x="2" y="0"/>
                  </a:lnTo>
                  <a:lnTo>
                    <a:pt x="0" y="0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2" name="Rectangle 33"/>
            <p:cNvSpPr>
              <a:spLocks noChangeArrowheads="1"/>
            </p:cNvSpPr>
            <p:nvPr/>
          </p:nvSpPr>
          <p:spPr bwMode="auto">
            <a:xfrm>
              <a:off x="370" y="438"/>
              <a:ext cx="74" cy="85"/>
            </a:xfrm>
            <a:prstGeom prst="rect">
              <a:avLst/>
            </a:pr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3" name="Freeform 34"/>
            <p:cNvSpPr>
              <a:spLocks/>
            </p:cNvSpPr>
            <p:nvPr/>
          </p:nvSpPr>
          <p:spPr bwMode="auto">
            <a:xfrm>
              <a:off x="228" y="249"/>
              <a:ext cx="352" cy="456"/>
            </a:xfrm>
            <a:custGeom>
              <a:avLst/>
              <a:gdLst>
                <a:gd name="T0" fmla="*/ 241 w 352"/>
                <a:gd name="T1" fmla="*/ 1 h 456"/>
                <a:gd name="T2" fmla="*/ 229 w 352"/>
                <a:gd name="T3" fmla="*/ 14 h 456"/>
                <a:gd name="T4" fmla="*/ 216 w 352"/>
                <a:gd name="T5" fmla="*/ 41 h 456"/>
                <a:gd name="T6" fmla="*/ 205 w 352"/>
                <a:gd name="T7" fmla="*/ 90 h 456"/>
                <a:gd name="T8" fmla="*/ 198 w 352"/>
                <a:gd name="T9" fmla="*/ 149 h 456"/>
                <a:gd name="T10" fmla="*/ 195 w 352"/>
                <a:gd name="T11" fmla="*/ 193 h 456"/>
                <a:gd name="T12" fmla="*/ 198 w 352"/>
                <a:gd name="T13" fmla="*/ 211 h 456"/>
                <a:gd name="T14" fmla="*/ 205 w 352"/>
                <a:gd name="T15" fmla="*/ 211 h 456"/>
                <a:gd name="T16" fmla="*/ 221 w 352"/>
                <a:gd name="T17" fmla="*/ 211 h 456"/>
                <a:gd name="T18" fmla="*/ 249 w 352"/>
                <a:gd name="T19" fmla="*/ 211 h 456"/>
                <a:gd name="T20" fmla="*/ 287 w 352"/>
                <a:gd name="T21" fmla="*/ 205 h 456"/>
                <a:gd name="T22" fmla="*/ 319 w 352"/>
                <a:gd name="T23" fmla="*/ 196 h 456"/>
                <a:gd name="T24" fmla="*/ 336 w 352"/>
                <a:gd name="T25" fmla="*/ 186 h 456"/>
                <a:gd name="T26" fmla="*/ 352 w 352"/>
                <a:gd name="T27" fmla="*/ 166 h 456"/>
                <a:gd name="T28" fmla="*/ 341 w 352"/>
                <a:gd name="T29" fmla="*/ 281 h 456"/>
                <a:gd name="T30" fmla="*/ 319 w 352"/>
                <a:gd name="T31" fmla="*/ 270 h 456"/>
                <a:gd name="T32" fmla="*/ 291 w 352"/>
                <a:gd name="T33" fmla="*/ 261 h 456"/>
                <a:gd name="T34" fmla="*/ 262 w 352"/>
                <a:gd name="T35" fmla="*/ 256 h 456"/>
                <a:gd name="T36" fmla="*/ 237 w 352"/>
                <a:gd name="T37" fmla="*/ 252 h 456"/>
                <a:gd name="T38" fmla="*/ 210 w 352"/>
                <a:gd name="T39" fmla="*/ 251 h 456"/>
                <a:gd name="T40" fmla="*/ 205 w 352"/>
                <a:gd name="T41" fmla="*/ 251 h 456"/>
                <a:gd name="T42" fmla="*/ 195 w 352"/>
                <a:gd name="T43" fmla="*/ 252 h 456"/>
                <a:gd name="T44" fmla="*/ 195 w 352"/>
                <a:gd name="T45" fmla="*/ 270 h 456"/>
                <a:gd name="T46" fmla="*/ 195 w 352"/>
                <a:gd name="T47" fmla="*/ 290 h 456"/>
                <a:gd name="T48" fmla="*/ 200 w 352"/>
                <a:gd name="T49" fmla="*/ 352 h 456"/>
                <a:gd name="T50" fmla="*/ 210 w 352"/>
                <a:gd name="T51" fmla="*/ 409 h 456"/>
                <a:gd name="T52" fmla="*/ 218 w 352"/>
                <a:gd name="T53" fmla="*/ 433 h 456"/>
                <a:gd name="T54" fmla="*/ 234 w 352"/>
                <a:gd name="T55" fmla="*/ 454 h 456"/>
                <a:gd name="T56" fmla="*/ 116 w 352"/>
                <a:gd name="T57" fmla="*/ 454 h 456"/>
                <a:gd name="T58" fmla="*/ 124 w 352"/>
                <a:gd name="T59" fmla="*/ 440 h 456"/>
                <a:gd name="T60" fmla="*/ 139 w 352"/>
                <a:gd name="T61" fmla="*/ 408 h 456"/>
                <a:gd name="T62" fmla="*/ 144 w 352"/>
                <a:gd name="T63" fmla="*/ 393 h 456"/>
                <a:gd name="T64" fmla="*/ 149 w 352"/>
                <a:gd name="T65" fmla="*/ 379 h 456"/>
                <a:gd name="T66" fmla="*/ 152 w 352"/>
                <a:gd name="T67" fmla="*/ 353 h 456"/>
                <a:gd name="T68" fmla="*/ 159 w 352"/>
                <a:gd name="T69" fmla="*/ 312 h 456"/>
                <a:gd name="T70" fmla="*/ 160 w 352"/>
                <a:gd name="T71" fmla="*/ 270 h 456"/>
                <a:gd name="T72" fmla="*/ 159 w 352"/>
                <a:gd name="T73" fmla="*/ 254 h 456"/>
                <a:gd name="T74" fmla="*/ 154 w 352"/>
                <a:gd name="T75" fmla="*/ 252 h 456"/>
                <a:gd name="T76" fmla="*/ 149 w 352"/>
                <a:gd name="T77" fmla="*/ 252 h 456"/>
                <a:gd name="T78" fmla="*/ 134 w 352"/>
                <a:gd name="T79" fmla="*/ 251 h 456"/>
                <a:gd name="T80" fmla="*/ 105 w 352"/>
                <a:gd name="T81" fmla="*/ 252 h 456"/>
                <a:gd name="T82" fmla="*/ 75 w 352"/>
                <a:gd name="T83" fmla="*/ 256 h 456"/>
                <a:gd name="T84" fmla="*/ 44 w 352"/>
                <a:gd name="T85" fmla="*/ 265 h 456"/>
                <a:gd name="T86" fmla="*/ 19 w 352"/>
                <a:gd name="T87" fmla="*/ 276 h 456"/>
                <a:gd name="T88" fmla="*/ 1 w 352"/>
                <a:gd name="T89" fmla="*/ 285 h 456"/>
                <a:gd name="T90" fmla="*/ 0 w 352"/>
                <a:gd name="T91" fmla="*/ 168 h 456"/>
                <a:gd name="T92" fmla="*/ 18 w 352"/>
                <a:gd name="T93" fmla="*/ 180 h 456"/>
                <a:gd name="T94" fmla="*/ 54 w 352"/>
                <a:gd name="T95" fmla="*/ 198 h 456"/>
                <a:gd name="T96" fmla="*/ 72 w 352"/>
                <a:gd name="T97" fmla="*/ 205 h 456"/>
                <a:gd name="T98" fmla="*/ 109 w 352"/>
                <a:gd name="T99" fmla="*/ 209 h 456"/>
                <a:gd name="T100" fmla="*/ 141 w 352"/>
                <a:gd name="T101" fmla="*/ 211 h 456"/>
                <a:gd name="T102" fmla="*/ 160 w 352"/>
                <a:gd name="T103" fmla="*/ 202 h 456"/>
                <a:gd name="T104" fmla="*/ 164 w 352"/>
                <a:gd name="T105" fmla="*/ 213 h 456"/>
                <a:gd name="T106" fmla="*/ 160 w 352"/>
                <a:gd name="T107" fmla="*/ 214 h 456"/>
                <a:gd name="T108" fmla="*/ 160 w 352"/>
                <a:gd name="T109" fmla="*/ 195 h 456"/>
                <a:gd name="T110" fmla="*/ 162 w 352"/>
                <a:gd name="T111" fmla="*/ 177 h 456"/>
                <a:gd name="T112" fmla="*/ 160 w 352"/>
                <a:gd name="T113" fmla="*/ 157 h 456"/>
                <a:gd name="T114" fmla="*/ 155 w 352"/>
                <a:gd name="T115" fmla="*/ 122 h 456"/>
                <a:gd name="T116" fmla="*/ 150 w 352"/>
                <a:gd name="T117" fmla="*/ 95 h 456"/>
                <a:gd name="T118" fmla="*/ 147 w 352"/>
                <a:gd name="T119" fmla="*/ 68 h 456"/>
                <a:gd name="T120" fmla="*/ 141 w 352"/>
                <a:gd name="T121" fmla="*/ 41 h 456"/>
                <a:gd name="T122" fmla="*/ 126 w 352"/>
                <a:gd name="T123" fmla="*/ 12 h 456"/>
                <a:gd name="T124" fmla="*/ 114 w 352"/>
                <a:gd name="T125" fmla="*/ 0 h 45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352"/>
                <a:gd name="T190" fmla="*/ 0 h 456"/>
                <a:gd name="T191" fmla="*/ 352 w 352"/>
                <a:gd name="T192" fmla="*/ 456 h 45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352" h="456">
                  <a:moveTo>
                    <a:pt x="114" y="0"/>
                  </a:moveTo>
                  <a:lnTo>
                    <a:pt x="241" y="1"/>
                  </a:lnTo>
                  <a:lnTo>
                    <a:pt x="239" y="3"/>
                  </a:lnTo>
                  <a:lnTo>
                    <a:pt x="234" y="7"/>
                  </a:lnTo>
                  <a:lnTo>
                    <a:pt x="229" y="14"/>
                  </a:lnTo>
                  <a:lnTo>
                    <a:pt x="223" y="23"/>
                  </a:lnTo>
                  <a:lnTo>
                    <a:pt x="219" y="30"/>
                  </a:lnTo>
                  <a:lnTo>
                    <a:pt x="216" y="41"/>
                  </a:lnTo>
                  <a:lnTo>
                    <a:pt x="214" y="48"/>
                  </a:lnTo>
                  <a:lnTo>
                    <a:pt x="213" y="56"/>
                  </a:lnTo>
                  <a:lnTo>
                    <a:pt x="205" y="90"/>
                  </a:lnTo>
                  <a:lnTo>
                    <a:pt x="203" y="110"/>
                  </a:lnTo>
                  <a:lnTo>
                    <a:pt x="200" y="130"/>
                  </a:lnTo>
                  <a:lnTo>
                    <a:pt x="198" y="149"/>
                  </a:lnTo>
                  <a:lnTo>
                    <a:pt x="195" y="166"/>
                  </a:lnTo>
                  <a:lnTo>
                    <a:pt x="195" y="180"/>
                  </a:lnTo>
                  <a:lnTo>
                    <a:pt x="195" y="193"/>
                  </a:lnTo>
                  <a:lnTo>
                    <a:pt x="195" y="204"/>
                  </a:lnTo>
                  <a:lnTo>
                    <a:pt x="196" y="207"/>
                  </a:lnTo>
                  <a:lnTo>
                    <a:pt x="198" y="211"/>
                  </a:lnTo>
                  <a:lnTo>
                    <a:pt x="200" y="211"/>
                  </a:lnTo>
                  <a:lnTo>
                    <a:pt x="205" y="211"/>
                  </a:lnTo>
                  <a:lnTo>
                    <a:pt x="210" y="211"/>
                  </a:lnTo>
                  <a:lnTo>
                    <a:pt x="214" y="211"/>
                  </a:lnTo>
                  <a:lnTo>
                    <a:pt x="221" y="211"/>
                  </a:lnTo>
                  <a:lnTo>
                    <a:pt x="231" y="211"/>
                  </a:lnTo>
                  <a:lnTo>
                    <a:pt x="241" y="211"/>
                  </a:lnTo>
                  <a:lnTo>
                    <a:pt x="249" y="211"/>
                  </a:lnTo>
                  <a:lnTo>
                    <a:pt x="262" y="209"/>
                  </a:lnTo>
                  <a:lnTo>
                    <a:pt x="275" y="207"/>
                  </a:lnTo>
                  <a:lnTo>
                    <a:pt x="287" y="205"/>
                  </a:lnTo>
                  <a:lnTo>
                    <a:pt x="300" y="204"/>
                  </a:lnTo>
                  <a:lnTo>
                    <a:pt x="310" y="200"/>
                  </a:lnTo>
                  <a:lnTo>
                    <a:pt x="319" y="196"/>
                  </a:lnTo>
                  <a:lnTo>
                    <a:pt x="328" y="193"/>
                  </a:lnTo>
                  <a:lnTo>
                    <a:pt x="331" y="189"/>
                  </a:lnTo>
                  <a:lnTo>
                    <a:pt x="336" y="186"/>
                  </a:lnTo>
                  <a:lnTo>
                    <a:pt x="344" y="177"/>
                  </a:lnTo>
                  <a:lnTo>
                    <a:pt x="349" y="168"/>
                  </a:lnTo>
                  <a:lnTo>
                    <a:pt x="352" y="166"/>
                  </a:lnTo>
                  <a:lnTo>
                    <a:pt x="352" y="285"/>
                  </a:lnTo>
                  <a:lnTo>
                    <a:pt x="341" y="281"/>
                  </a:lnTo>
                  <a:lnTo>
                    <a:pt x="323" y="272"/>
                  </a:lnTo>
                  <a:lnTo>
                    <a:pt x="321" y="272"/>
                  </a:lnTo>
                  <a:lnTo>
                    <a:pt x="319" y="270"/>
                  </a:lnTo>
                  <a:lnTo>
                    <a:pt x="311" y="267"/>
                  </a:lnTo>
                  <a:lnTo>
                    <a:pt x="301" y="265"/>
                  </a:lnTo>
                  <a:lnTo>
                    <a:pt x="291" y="261"/>
                  </a:lnTo>
                  <a:lnTo>
                    <a:pt x="285" y="260"/>
                  </a:lnTo>
                  <a:lnTo>
                    <a:pt x="278" y="258"/>
                  </a:lnTo>
                  <a:lnTo>
                    <a:pt x="262" y="256"/>
                  </a:lnTo>
                  <a:lnTo>
                    <a:pt x="247" y="254"/>
                  </a:lnTo>
                  <a:lnTo>
                    <a:pt x="241" y="252"/>
                  </a:lnTo>
                  <a:lnTo>
                    <a:pt x="237" y="252"/>
                  </a:lnTo>
                  <a:lnTo>
                    <a:pt x="229" y="252"/>
                  </a:lnTo>
                  <a:lnTo>
                    <a:pt x="218" y="252"/>
                  </a:lnTo>
                  <a:lnTo>
                    <a:pt x="210" y="251"/>
                  </a:lnTo>
                  <a:lnTo>
                    <a:pt x="208" y="251"/>
                  </a:lnTo>
                  <a:lnTo>
                    <a:pt x="206" y="251"/>
                  </a:lnTo>
                  <a:lnTo>
                    <a:pt x="205" y="251"/>
                  </a:lnTo>
                  <a:lnTo>
                    <a:pt x="201" y="249"/>
                  </a:lnTo>
                  <a:lnTo>
                    <a:pt x="198" y="251"/>
                  </a:lnTo>
                  <a:lnTo>
                    <a:pt x="195" y="252"/>
                  </a:lnTo>
                  <a:lnTo>
                    <a:pt x="195" y="256"/>
                  </a:lnTo>
                  <a:lnTo>
                    <a:pt x="195" y="260"/>
                  </a:lnTo>
                  <a:lnTo>
                    <a:pt x="195" y="270"/>
                  </a:lnTo>
                  <a:lnTo>
                    <a:pt x="195" y="278"/>
                  </a:lnTo>
                  <a:lnTo>
                    <a:pt x="195" y="285"/>
                  </a:lnTo>
                  <a:lnTo>
                    <a:pt x="195" y="290"/>
                  </a:lnTo>
                  <a:lnTo>
                    <a:pt x="195" y="296"/>
                  </a:lnTo>
                  <a:lnTo>
                    <a:pt x="198" y="323"/>
                  </a:lnTo>
                  <a:lnTo>
                    <a:pt x="200" y="352"/>
                  </a:lnTo>
                  <a:lnTo>
                    <a:pt x="205" y="380"/>
                  </a:lnTo>
                  <a:lnTo>
                    <a:pt x="208" y="406"/>
                  </a:lnTo>
                  <a:lnTo>
                    <a:pt x="210" y="409"/>
                  </a:lnTo>
                  <a:lnTo>
                    <a:pt x="211" y="415"/>
                  </a:lnTo>
                  <a:lnTo>
                    <a:pt x="213" y="424"/>
                  </a:lnTo>
                  <a:lnTo>
                    <a:pt x="218" y="433"/>
                  </a:lnTo>
                  <a:lnTo>
                    <a:pt x="219" y="435"/>
                  </a:lnTo>
                  <a:lnTo>
                    <a:pt x="219" y="436"/>
                  </a:lnTo>
                  <a:lnTo>
                    <a:pt x="234" y="454"/>
                  </a:lnTo>
                  <a:lnTo>
                    <a:pt x="113" y="456"/>
                  </a:lnTo>
                  <a:lnTo>
                    <a:pt x="114" y="456"/>
                  </a:lnTo>
                  <a:lnTo>
                    <a:pt x="116" y="454"/>
                  </a:lnTo>
                  <a:lnTo>
                    <a:pt x="118" y="453"/>
                  </a:lnTo>
                  <a:lnTo>
                    <a:pt x="121" y="447"/>
                  </a:lnTo>
                  <a:lnTo>
                    <a:pt x="124" y="440"/>
                  </a:lnTo>
                  <a:lnTo>
                    <a:pt x="131" y="433"/>
                  </a:lnTo>
                  <a:lnTo>
                    <a:pt x="134" y="422"/>
                  </a:lnTo>
                  <a:lnTo>
                    <a:pt x="139" y="408"/>
                  </a:lnTo>
                  <a:lnTo>
                    <a:pt x="142" y="402"/>
                  </a:lnTo>
                  <a:lnTo>
                    <a:pt x="142" y="399"/>
                  </a:lnTo>
                  <a:lnTo>
                    <a:pt x="144" y="393"/>
                  </a:lnTo>
                  <a:lnTo>
                    <a:pt x="146" y="390"/>
                  </a:lnTo>
                  <a:lnTo>
                    <a:pt x="147" y="384"/>
                  </a:lnTo>
                  <a:lnTo>
                    <a:pt x="149" y="379"/>
                  </a:lnTo>
                  <a:lnTo>
                    <a:pt x="150" y="370"/>
                  </a:lnTo>
                  <a:lnTo>
                    <a:pt x="150" y="361"/>
                  </a:lnTo>
                  <a:lnTo>
                    <a:pt x="152" y="353"/>
                  </a:lnTo>
                  <a:lnTo>
                    <a:pt x="154" y="339"/>
                  </a:lnTo>
                  <a:lnTo>
                    <a:pt x="155" y="326"/>
                  </a:lnTo>
                  <a:lnTo>
                    <a:pt x="159" y="312"/>
                  </a:lnTo>
                  <a:lnTo>
                    <a:pt x="160" y="296"/>
                  </a:lnTo>
                  <a:lnTo>
                    <a:pt x="160" y="281"/>
                  </a:lnTo>
                  <a:lnTo>
                    <a:pt x="160" y="270"/>
                  </a:lnTo>
                  <a:lnTo>
                    <a:pt x="159" y="263"/>
                  </a:lnTo>
                  <a:lnTo>
                    <a:pt x="159" y="256"/>
                  </a:lnTo>
                  <a:lnTo>
                    <a:pt x="159" y="254"/>
                  </a:lnTo>
                  <a:lnTo>
                    <a:pt x="159" y="252"/>
                  </a:lnTo>
                  <a:lnTo>
                    <a:pt x="157" y="252"/>
                  </a:lnTo>
                  <a:lnTo>
                    <a:pt x="154" y="252"/>
                  </a:lnTo>
                  <a:lnTo>
                    <a:pt x="150" y="252"/>
                  </a:lnTo>
                  <a:lnTo>
                    <a:pt x="149" y="252"/>
                  </a:lnTo>
                  <a:lnTo>
                    <a:pt x="146" y="251"/>
                  </a:lnTo>
                  <a:lnTo>
                    <a:pt x="142" y="251"/>
                  </a:lnTo>
                  <a:lnTo>
                    <a:pt x="134" y="251"/>
                  </a:lnTo>
                  <a:lnTo>
                    <a:pt x="124" y="251"/>
                  </a:lnTo>
                  <a:lnTo>
                    <a:pt x="114" y="251"/>
                  </a:lnTo>
                  <a:lnTo>
                    <a:pt x="105" y="252"/>
                  </a:lnTo>
                  <a:lnTo>
                    <a:pt x="96" y="252"/>
                  </a:lnTo>
                  <a:lnTo>
                    <a:pt x="88" y="254"/>
                  </a:lnTo>
                  <a:lnTo>
                    <a:pt x="75" y="256"/>
                  </a:lnTo>
                  <a:lnTo>
                    <a:pt x="68" y="258"/>
                  </a:lnTo>
                  <a:lnTo>
                    <a:pt x="60" y="260"/>
                  </a:lnTo>
                  <a:lnTo>
                    <a:pt x="44" y="265"/>
                  </a:lnTo>
                  <a:lnTo>
                    <a:pt x="34" y="267"/>
                  </a:lnTo>
                  <a:lnTo>
                    <a:pt x="26" y="272"/>
                  </a:lnTo>
                  <a:lnTo>
                    <a:pt x="19" y="276"/>
                  </a:lnTo>
                  <a:lnTo>
                    <a:pt x="13" y="279"/>
                  </a:lnTo>
                  <a:lnTo>
                    <a:pt x="8" y="283"/>
                  </a:lnTo>
                  <a:lnTo>
                    <a:pt x="1" y="285"/>
                  </a:lnTo>
                  <a:lnTo>
                    <a:pt x="0" y="285"/>
                  </a:lnTo>
                  <a:lnTo>
                    <a:pt x="0" y="166"/>
                  </a:lnTo>
                  <a:lnTo>
                    <a:pt x="0" y="168"/>
                  </a:lnTo>
                  <a:lnTo>
                    <a:pt x="3" y="169"/>
                  </a:lnTo>
                  <a:lnTo>
                    <a:pt x="9" y="175"/>
                  </a:lnTo>
                  <a:lnTo>
                    <a:pt x="18" y="180"/>
                  </a:lnTo>
                  <a:lnTo>
                    <a:pt x="27" y="186"/>
                  </a:lnTo>
                  <a:lnTo>
                    <a:pt x="37" y="191"/>
                  </a:lnTo>
                  <a:lnTo>
                    <a:pt x="54" y="198"/>
                  </a:lnTo>
                  <a:lnTo>
                    <a:pt x="60" y="202"/>
                  </a:lnTo>
                  <a:lnTo>
                    <a:pt x="67" y="204"/>
                  </a:lnTo>
                  <a:lnTo>
                    <a:pt x="72" y="205"/>
                  </a:lnTo>
                  <a:lnTo>
                    <a:pt x="80" y="205"/>
                  </a:lnTo>
                  <a:lnTo>
                    <a:pt x="100" y="209"/>
                  </a:lnTo>
                  <a:lnTo>
                    <a:pt x="109" y="209"/>
                  </a:lnTo>
                  <a:lnTo>
                    <a:pt x="121" y="209"/>
                  </a:lnTo>
                  <a:lnTo>
                    <a:pt x="131" y="211"/>
                  </a:lnTo>
                  <a:lnTo>
                    <a:pt x="141" y="211"/>
                  </a:lnTo>
                  <a:lnTo>
                    <a:pt x="150" y="207"/>
                  </a:lnTo>
                  <a:lnTo>
                    <a:pt x="159" y="204"/>
                  </a:lnTo>
                  <a:lnTo>
                    <a:pt x="160" y="202"/>
                  </a:lnTo>
                  <a:lnTo>
                    <a:pt x="164" y="205"/>
                  </a:lnTo>
                  <a:lnTo>
                    <a:pt x="164" y="207"/>
                  </a:lnTo>
                  <a:lnTo>
                    <a:pt x="164" y="213"/>
                  </a:lnTo>
                  <a:lnTo>
                    <a:pt x="164" y="216"/>
                  </a:lnTo>
                  <a:lnTo>
                    <a:pt x="162" y="216"/>
                  </a:lnTo>
                  <a:lnTo>
                    <a:pt x="160" y="214"/>
                  </a:lnTo>
                  <a:lnTo>
                    <a:pt x="160" y="209"/>
                  </a:lnTo>
                  <a:lnTo>
                    <a:pt x="160" y="205"/>
                  </a:lnTo>
                  <a:lnTo>
                    <a:pt x="160" y="195"/>
                  </a:lnTo>
                  <a:lnTo>
                    <a:pt x="160" y="187"/>
                  </a:lnTo>
                  <a:lnTo>
                    <a:pt x="160" y="182"/>
                  </a:lnTo>
                  <a:lnTo>
                    <a:pt x="162" y="177"/>
                  </a:lnTo>
                  <a:lnTo>
                    <a:pt x="160" y="173"/>
                  </a:lnTo>
                  <a:lnTo>
                    <a:pt x="160" y="166"/>
                  </a:lnTo>
                  <a:lnTo>
                    <a:pt x="160" y="157"/>
                  </a:lnTo>
                  <a:lnTo>
                    <a:pt x="159" y="146"/>
                  </a:lnTo>
                  <a:lnTo>
                    <a:pt x="157" y="133"/>
                  </a:lnTo>
                  <a:lnTo>
                    <a:pt x="155" y="122"/>
                  </a:lnTo>
                  <a:lnTo>
                    <a:pt x="154" y="115"/>
                  </a:lnTo>
                  <a:lnTo>
                    <a:pt x="154" y="108"/>
                  </a:lnTo>
                  <a:lnTo>
                    <a:pt x="150" y="95"/>
                  </a:lnTo>
                  <a:lnTo>
                    <a:pt x="150" y="83"/>
                  </a:lnTo>
                  <a:lnTo>
                    <a:pt x="149" y="75"/>
                  </a:lnTo>
                  <a:lnTo>
                    <a:pt x="147" y="68"/>
                  </a:lnTo>
                  <a:lnTo>
                    <a:pt x="146" y="59"/>
                  </a:lnTo>
                  <a:lnTo>
                    <a:pt x="142" y="48"/>
                  </a:lnTo>
                  <a:lnTo>
                    <a:pt x="141" y="41"/>
                  </a:lnTo>
                  <a:lnTo>
                    <a:pt x="137" y="34"/>
                  </a:lnTo>
                  <a:lnTo>
                    <a:pt x="132" y="25"/>
                  </a:lnTo>
                  <a:lnTo>
                    <a:pt x="126" y="12"/>
                  </a:lnTo>
                  <a:lnTo>
                    <a:pt x="119" y="3"/>
                  </a:lnTo>
                  <a:lnTo>
                    <a:pt x="116" y="1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4" name="Freeform 35"/>
            <p:cNvSpPr>
              <a:spLocks/>
            </p:cNvSpPr>
            <p:nvPr/>
          </p:nvSpPr>
          <p:spPr bwMode="auto">
            <a:xfrm>
              <a:off x="342" y="247"/>
              <a:ext cx="128" cy="5"/>
            </a:xfrm>
            <a:custGeom>
              <a:avLst/>
              <a:gdLst>
                <a:gd name="T0" fmla="*/ 128 w 128"/>
                <a:gd name="T1" fmla="*/ 5 h 5"/>
                <a:gd name="T2" fmla="*/ 127 w 128"/>
                <a:gd name="T3" fmla="*/ 0 h 5"/>
                <a:gd name="T4" fmla="*/ 0 w 128"/>
                <a:gd name="T5" fmla="*/ 0 h 5"/>
                <a:gd name="T6" fmla="*/ 0 w 128"/>
                <a:gd name="T7" fmla="*/ 5 h 5"/>
                <a:gd name="T8" fmla="*/ 127 w 128"/>
                <a:gd name="T9" fmla="*/ 5 h 5"/>
                <a:gd name="T10" fmla="*/ 128 w 128"/>
                <a:gd name="T11" fmla="*/ 5 h 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8"/>
                <a:gd name="T19" fmla="*/ 0 h 5"/>
                <a:gd name="T20" fmla="*/ 128 w 128"/>
                <a:gd name="T21" fmla="*/ 5 h 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8" h="5">
                  <a:moveTo>
                    <a:pt x="128" y="5"/>
                  </a:moveTo>
                  <a:lnTo>
                    <a:pt x="127" y="0"/>
                  </a:lnTo>
                  <a:lnTo>
                    <a:pt x="0" y="0"/>
                  </a:lnTo>
                  <a:lnTo>
                    <a:pt x="0" y="5"/>
                  </a:lnTo>
                  <a:lnTo>
                    <a:pt x="127" y="5"/>
                  </a:lnTo>
                  <a:lnTo>
                    <a:pt x="128" y="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5" name="Freeform 36"/>
            <p:cNvSpPr>
              <a:spLocks/>
            </p:cNvSpPr>
            <p:nvPr/>
          </p:nvSpPr>
          <p:spPr bwMode="auto">
            <a:xfrm>
              <a:off x="456" y="247"/>
              <a:ext cx="14" cy="20"/>
            </a:xfrm>
            <a:custGeom>
              <a:avLst/>
              <a:gdLst>
                <a:gd name="T0" fmla="*/ 3 w 14"/>
                <a:gd name="T1" fmla="*/ 20 h 20"/>
                <a:gd name="T2" fmla="*/ 3 w 14"/>
                <a:gd name="T3" fmla="*/ 20 h 20"/>
                <a:gd name="T4" fmla="*/ 13 w 14"/>
                <a:gd name="T5" fmla="*/ 7 h 20"/>
                <a:gd name="T6" fmla="*/ 14 w 14"/>
                <a:gd name="T7" fmla="*/ 5 h 20"/>
                <a:gd name="T8" fmla="*/ 13 w 14"/>
                <a:gd name="T9" fmla="*/ 0 h 20"/>
                <a:gd name="T10" fmla="*/ 9 w 14"/>
                <a:gd name="T11" fmla="*/ 3 h 20"/>
                <a:gd name="T12" fmla="*/ 0 w 14"/>
                <a:gd name="T13" fmla="*/ 14 h 20"/>
                <a:gd name="T14" fmla="*/ 0 w 14"/>
                <a:gd name="T15" fmla="*/ 14 h 20"/>
                <a:gd name="T16" fmla="*/ 3 w 14"/>
                <a:gd name="T17" fmla="*/ 2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4"/>
                <a:gd name="T28" fmla="*/ 0 h 20"/>
                <a:gd name="T29" fmla="*/ 14 w 14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4" h="20">
                  <a:moveTo>
                    <a:pt x="3" y="20"/>
                  </a:moveTo>
                  <a:lnTo>
                    <a:pt x="3" y="20"/>
                  </a:lnTo>
                  <a:lnTo>
                    <a:pt x="13" y="7"/>
                  </a:lnTo>
                  <a:lnTo>
                    <a:pt x="14" y="5"/>
                  </a:lnTo>
                  <a:lnTo>
                    <a:pt x="13" y="0"/>
                  </a:lnTo>
                  <a:lnTo>
                    <a:pt x="9" y="3"/>
                  </a:lnTo>
                  <a:lnTo>
                    <a:pt x="0" y="14"/>
                  </a:lnTo>
                  <a:lnTo>
                    <a:pt x="3" y="2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6" name="Freeform 37"/>
            <p:cNvSpPr>
              <a:spLocks/>
            </p:cNvSpPr>
            <p:nvPr/>
          </p:nvSpPr>
          <p:spPr bwMode="auto">
            <a:xfrm>
              <a:off x="439" y="261"/>
              <a:ext cx="20" cy="45"/>
            </a:xfrm>
            <a:custGeom>
              <a:avLst/>
              <a:gdLst>
                <a:gd name="T0" fmla="*/ 3 w 20"/>
                <a:gd name="T1" fmla="*/ 45 h 45"/>
                <a:gd name="T2" fmla="*/ 3 w 20"/>
                <a:gd name="T3" fmla="*/ 45 h 45"/>
                <a:gd name="T4" fmla="*/ 8 w 20"/>
                <a:gd name="T5" fmla="*/ 29 h 45"/>
                <a:gd name="T6" fmla="*/ 10 w 20"/>
                <a:gd name="T7" fmla="*/ 20 h 45"/>
                <a:gd name="T8" fmla="*/ 15 w 20"/>
                <a:gd name="T9" fmla="*/ 13 h 45"/>
                <a:gd name="T10" fmla="*/ 20 w 20"/>
                <a:gd name="T11" fmla="*/ 6 h 45"/>
                <a:gd name="T12" fmla="*/ 17 w 20"/>
                <a:gd name="T13" fmla="*/ 0 h 45"/>
                <a:gd name="T14" fmla="*/ 10 w 20"/>
                <a:gd name="T15" fmla="*/ 9 h 45"/>
                <a:gd name="T16" fmla="*/ 7 w 20"/>
                <a:gd name="T17" fmla="*/ 17 h 45"/>
                <a:gd name="T18" fmla="*/ 3 w 20"/>
                <a:gd name="T19" fmla="*/ 27 h 45"/>
                <a:gd name="T20" fmla="*/ 0 w 20"/>
                <a:gd name="T21" fmla="*/ 44 h 45"/>
                <a:gd name="T22" fmla="*/ 0 w 20"/>
                <a:gd name="T23" fmla="*/ 44 h 45"/>
                <a:gd name="T24" fmla="*/ 3 w 20"/>
                <a:gd name="T25" fmla="*/ 45 h 4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0"/>
                <a:gd name="T40" fmla="*/ 0 h 45"/>
                <a:gd name="T41" fmla="*/ 20 w 20"/>
                <a:gd name="T42" fmla="*/ 45 h 4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0" h="45">
                  <a:moveTo>
                    <a:pt x="3" y="45"/>
                  </a:moveTo>
                  <a:lnTo>
                    <a:pt x="3" y="45"/>
                  </a:lnTo>
                  <a:lnTo>
                    <a:pt x="8" y="29"/>
                  </a:lnTo>
                  <a:lnTo>
                    <a:pt x="10" y="20"/>
                  </a:lnTo>
                  <a:lnTo>
                    <a:pt x="15" y="13"/>
                  </a:lnTo>
                  <a:lnTo>
                    <a:pt x="20" y="6"/>
                  </a:lnTo>
                  <a:lnTo>
                    <a:pt x="17" y="0"/>
                  </a:lnTo>
                  <a:lnTo>
                    <a:pt x="10" y="9"/>
                  </a:lnTo>
                  <a:lnTo>
                    <a:pt x="7" y="17"/>
                  </a:lnTo>
                  <a:lnTo>
                    <a:pt x="3" y="27"/>
                  </a:lnTo>
                  <a:lnTo>
                    <a:pt x="0" y="44"/>
                  </a:lnTo>
                  <a:lnTo>
                    <a:pt x="3" y="4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7" name="Freeform 38"/>
            <p:cNvSpPr>
              <a:spLocks/>
            </p:cNvSpPr>
            <p:nvPr/>
          </p:nvSpPr>
          <p:spPr bwMode="auto">
            <a:xfrm>
              <a:off x="426" y="305"/>
              <a:ext cx="16" cy="74"/>
            </a:xfrm>
            <a:custGeom>
              <a:avLst/>
              <a:gdLst>
                <a:gd name="T0" fmla="*/ 5 w 16"/>
                <a:gd name="T1" fmla="*/ 74 h 74"/>
                <a:gd name="T2" fmla="*/ 5 w 16"/>
                <a:gd name="T3" fmla="*/ 74 h 74"/>
                <a:gd name="T4" fmla="*/ 7 w 16"/>
                <a:gd name="T5" fmla="*/ 54 h 74"/>
                <a:gd name="T6" fmla="*/ 10 w 16"/>
                <a:gd name="T7" fmla="*/ 36 h 74"/>
                <a:gd name="T8" fmla="*/ 13 w 16"/>
                <a:gd name="T9" fmla="*/ 18 h 74"/>
                <a:gd name="T10" fmla="*/ 16 w 16"/>
                <a:gd name="T11" fmla="*/ 1 h 74"/>
                <a:gd name="T12" fmla="*/ 13 w 16"/>
                <a:gd name="T13" fmla="*/ 0 h 74"/>
                <a:gd name="T14" fmla="*/ 8 w 16"/>
                <a:gd name="T15" fmla="*/ 16 h 74"/>
                <a:gd name="T16" fmla="*/ 5 w 16"/>
                <a:gd name="T17" fmla="*/ 34 h 74"/>
                <a:gd name="T18" fmla="*/ 2 w 16"/>
                <a:gd name="T19" fmla="*/ 52 h 74"/>
                <a:gd name="T20" fmla="*/ 0 w 16"/>
                <a:gd name="T21" fmla="*/ 72 h 74"/>
                <a:gd name="T22" fmla="*/ 0 w 16"/>
                <a:gd name="T23" fmla="*/ 72 h 74"/>
                <a:gd name="T24" fmla="*/ 5 w 16"/>
                <a:gd name="T25" fmla="*/ 74 h 7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74"/>
                <a:gd name="T41" fmla="*/ 16 w 16"/>
                <a:gd name="T42" fmla="*/ 74 h 7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74">
                  <a:moveTo>
                    <a:pt x="5" y="74"/>
                  </a:moveTo>
                  <a:lnTo>
                    <a:pt x="5" y="74"/>
                  </a:lnTo>
                  <a:lnTo>
                    <a:pt x="7" y="54"/>
                  </a:lnTo>
                  <a:lnTo>
                    <a:pt x="10" y="36"/>
                  </a:lnTo>
                  <a:lnTo>
                    <a:pt x="13" y="18"/>
                  </a:lnTo>
                  <a:lnTo>
                    <a:pt x="16" y="1"/>
                  </a:lnTo>
                  <a:lnTo>
                    <a:pt x="13" y="0"/>
                  </a:lnTo>
                  <a:lnTo>
                    <a:pt x="8" y="16"/>
                  </a:lnTo>
                  <a:lnTo>
                    <a:pt x="5" y="34"/>
                  </a:lnTo>
                  <a:lnTo>
                    <a:pt x="2" y="52"/>
                  </a:lnTo>
                  <a:lnTo>
                    <a:pt x="0" y="72"/>
                  </a:lnTo>
                  <a:lnTo>
                    <a:pt x="5" y="7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8" name="Freeform 39"/>
            <p:cNvSpPr>
              <a:spLocks/>
            </p:cNvSpPr>
            <p:nvPr/>
          </p:nvSpPr>
          <p:spPr bwMode="auto">
            <a:xfrm>
              <a:off x="419" y="377"/>
              <a:ext cx="12" cy="65"/>
            </a:xfrm>
            <a:custGeom>
              <a:avLst/>
              <a:gdLst>
                <a:gd name="T0" fmla="*/ 5 w 12"/>
                <a:gd name="T1" fmla="*/ 65 h 65"/>
                <a:gd name="T2" fmla="*/ 5 w 12"/>
                <a:gd name="T3" fmla="*/ 65 h 65"/>
                <a:gd name="T4" fmla="*/ 5 w 12"/>
                <a:gd name="T5" fmla="*/ 52 h 65"/>
                <a:gd name="T6" fmla="*/ 7 w 12"/>
                <a:gd name="T7" fmla="*/ 38 h 65"/>
                <a:gd name="T8" fmla="*/ 10 w 12"/>
                <a:gd name="T9" fmla="*/ 21 h 65"/>
                <a:gd name="T10" fmla="*/ 12 w 12"/>
                <a:gd name="T11" fmla="*/ 2 h 65"/>
                <a:gd name="T12" fmla="*/ 7 w 12"/>
                <a:gd name="T13" fmla="*/ 0 h 65"/>
                <a:gd name="T14" fmla="*/ 4 w 12"/>
                <a:gd name="T15" fmla="*/ 20 h 65"/>
                <a:gd name="T16" fmla="*/ 4 w 12"/>
                <a:gd name="T17" fmla="*/ 38 h 65"/>
                <a:gd name="T18" fmla="*/ 2 w 12"/>
                <a:gd name="T19" fmla="*/ 50 h 65"/>
                <a:gd name="T20" fmla="*/ 0 w 12"/>
                <a:gd name="T21" fmla="*/ 65 h 65"/>
                <a:gd name="T22" fmla="*/ 0 w 12"/>
                <a:gd name="T23" fmla="*/ 65 h 65"/>
                <a:gd name="T24" fmla="*/ 5 w 12"/>
                <a:gd name="T25" fmla="*/ 65 h 6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2"/>
                <a:gd name="T40" fmla="*/ 0 h 65"/>
                <a:gd name="T41" fmla="*/ 12 w 12"/>
                <a:gd name="T42" fmla="*/ 65 h 65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2" h="65">
                  <a:moveTo>
                    <a:pt x="5" y="65"/>
                  </a:moveTo>
                  <a:lnTo>
                    <a:pt x="5" y="65"/>
                  </a:lnTo>
                  <a:lnTo>
                    <a:pt x="5" y="52"/>
                  </a:lnTo>
                  <a:lnTo>
                    <a:pt x="7" y="38"/>
                  </a:lnTo>
                  <a:lnTo>
                    <a:pt x="10" y="21"/>
                  </a:lnTo>
                  <a:lnTo>
                    <a:pt x="12" y="2"/>
                  </a:lnTo>
                  <a:lnTo>
                    <a:pt x="7" y="0"/>
                  </a:lnTo>
                  <a:lnTo>
                    <a:pt x="4" y="20"/>
                  </a:lnTo>
                  <a:lnTo>
                    <a:pt x="4" y="38"/>
                  </a:lnTo>
                  <a:lnTo>
                    <a:pt x="2" y="50"/>
                  </a:lnTo>
                  <a:lnTo>
                    <a:pt x="0" y="65"/>
                  </a:lnTo>
                  <a:lnTo>
                    <a:pt x="5" y="65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799" name="Freeform 40"/>
            <p:cNvSpPr>
              <a:spLocks/>
            </p:cNvSpPr>
            <p:nvPr/>
          </p:nvSpPr>
          <p:spPr bwMode="auto">
            <a:xfrm>
              <a:off x="419" y="442"/>
              <a:ext cx="7" cy="20"/>
            </a:xfrm>
            <a:custGeom>
              <a:avLst/>
              <a:gdLst>
                <a:gd name="T0" fmla="*/ 7 w 7"/>
                <a:gd name="T1" fmla="*/ 14 h 20"/>
                <a:gd name="T2" fmla="*/ 7 w 7"/>
                <a:gd name="T3" fmla="*/ 14 h 20"/>
                <a:gd name="T4" fmla="*/ 7 w 7"/>
                <a:gd name="T5" fmla="*/ 12 h 20"/>
                <a:gd name="T6" fmla="*/ 5 w 7"/>
                <a:gd name="T7" fmla="*/ 0 h 20"/>
                <a:gd name="T8" fmla="*/ 0 w 7"/>
                <a:gd name="T9" fmla="*/ 0 h 20"/>
                <a:gd name="T10" fmla="*/ 2 w 7"/>
                <a:gd name="T11" fmla="*/ 14 h 20"/>
                <a:gd name="T12" fmla="*/ 5 w 7"/>
                <a:gd name="T13" fmla="*/ 20 h 20"/>
                <a:gd name="T14" fmla="*/ 5 w 7"/>
                <a:gd name="T15" fmla="*/ 20 h 20"/>
                <a:gd name="T16" fmla="*/ 7 w 7"/>
                <a:gd name="T17" fmla="*/ 14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20"/>
                <a:gd name="T29" fmla="*/ 7 w 7"/>
                <a:gd name="T30" fmla="*/ 20 h 2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20">
                  <a:moveTo>
                    <a:pt x="7" y="14"/>
                  </a:moveTo>
                  <a:lnTo>
                    <a:pt x="7" y="14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4"/>
                  </a:lnTo>
                  <a:lnTo>
                    <a:pt x="5" y="20"/>
                  </a:lnTo>
                  <a:lnTo>
                    <a:pt x="7" y="1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0" name="Freeform 41"/>
            <p:cNvSpPr>
              <a:spLocks/>
            </p:cNvSpPr>
            <p:nvPr/>
          </p:nvSpPr>
          <p:spPr bwMode="auto">
            <a:xfrm>
              <a:off x="424" y="456"/>
              <a:ext cx="35" cy="7"/>
            </a:xfrm>
            <a:custGeom>
              <a:avLst/>
              <a:gdLst>
                <a:gd name="T0" fmla="*/ 35 w 35"/>
                <a:gd name="T1" fmla="*/ 0 h 7"/>
                <a:gd name="T2" fmla="*/ 35 w 35"/>
                <a:gd name="T3" fmla="*/ 0 h 7"/>
                <a:gd name="T4" fmla="*/ 9 w 35"/>
                <a:gd name="T5" fmla="*/ 0 h 7"/>
                <a:gd name="T6" fmla="*/ 2 w 35"/>
                <a:gd name="T7" fmla="*/ 0 h 7"/>
                <a:gd name="T8" fmla="*/ 0 w 35"/>
                <a:gd name="T9" fmla="*/ 6 h 7"/>
                <a:gd name="T10" fmla="*/ 9 w 35"/>
                <a:gd name="T11" fmla="*/ 7 h 7"/>
                <a:gd name="T12" fmla="*/ 35 w 35"/>
                <a:gd name="T13" fmla="*/ 7 h 7"/>
                <a:gd name="T14" fmla="*/ 35 w 35"/>
                <a:gd name="T15" fmla="*/ 7 h 7"/>
                <a:gd name="T16" fmla="*/ 35 w 35"/>
                <a:gd name="T17" fmla="*/ 0 h 7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5"/>
                <a:gd name="T28" fmla="*/ 0 h 7"/>
                <a:gd name="T29" fmla="*/ 35 w 35"/>
                <a:gd name="T30" fmla="*/ 7 h 7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5" h="7">
                  <a:moveTo>
                    <a:pt x="35" y="0"/>
                  </a:moveTo>
                  <a:lnTo>
                    <a:pt x="35" y="0"/>
                  </a:lnTo>
                  <a:lnTo>
                    <a:pt x="9" y="0"/>
                  </a:lnTo>
                  <a:lnTo>
                    <a:pt x="2" y="0"/>
                  </a:lnTo>
                  <a:lnTo>
                    <a:pt x="0" y="6"/>
                  </a:lnTo>
                  <a:lnTo>
                    <a:pt x="9" y="7"/>
                  </a:lnTo>
                  <a:lnTo>
                    <a:pt x="35" y="7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1" name="Freeform 42"/>
            <p:cNvSpPr>
              <a:spLocks/>
            </p:cNvSpPr>
            <p:nvPr/>
          </p:nvSpPr>
          <p:spPr bwMode="auto">
            <a:xfrm>
              <a:off x="459" y="453"/>
              <a:ext cx="56" cy="10"/>
            </a:xfrm>
            <a:custGeom>
              <a:avLst/>
              <a:gdLst>
                <a:gd name="T0" fmla="*/ 56 w 56"/>
                <a:gd name="T1" fmla="*/ 0 h 10"/>
                <a:gd name="T2" fmla="*/ 56 w 56"/>
                <a:gd name="T3" fmla="*/ 0 h 10"/>
                <a:gd name="T4" fmla="*/ 42 w 56"/>
                <a:gd name="T5" fmla="*/ 1 h 10"/>
                <a:gd name="T6" fmla="*/ 31 w 56"/>
                <a:gd name="T7" fmla="*/ 1 h 10"/>
                <a:gd name="T8" fmla="*/ 18 w 56"/>
                <a:gd name="T9" fmla="*/ 3 h 10"/>
                <a:gd name="T10" fmla="*/ 0 w 56"/>
                <a:gd name="T11" fmla="*/ 3 h 10"/>
                <a:gd name="T12" fmla="*/ 0 w 56"/>
                <a:gd name="T13" fmla="*/ 10 h 10"/>
                <a:gd name="T14" fmla="*/ 18 w 56"/>
                <a:gd name="T15" fmla="*/ 10 h 10"/>
                <a:gd name="T16" fmla="*/ 31 w 56"/>
                <a:gd name="T17" fmla="*/ 9 h 10"/>
                <a:gd name="T18" fmla="*/ 44 w 56"/>
                <a:gd name="T19" fmla="*/ 7 h 10"/>
                <a:gd name="T20" fmla="*/ 56 w 56"/>
                <a:gd name="T21" fmla="*/ 5 h 10"/>
                <a:gd name="T22" fmla="*/ 56 w 56"/>
                <a:gd name="T23" fmla="*/ 5 h 10"/>
                <a:gd name="T24" fmla="*/ 56 w 56"/>
                <a:gd name="T25" fmla="*/ 0 h 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0"/>
                <a:gd name="T41" fmla="*/ 56 w 56"/>
                <a:gd name="T42" fmla="*/ 10 h 10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0">
                  <a:moveTo>
                    <a:pt x="56" y="0"/>
                  </a:moveTo>
                  <a:lnTo>
                    <a:pt x="56" y="0"/>
                  </a:lnTo>
                  <a:lnTo>
                    <a:pt x="42" y="1"/>
                  </a:lnTo>
                  <a:lnTo>
                    <a:pt x="31" y="1"/>
                  </a:lnTo>
                  <a:lnTo>
                    <a:pt x="18" y="3"/>
                  </a:lnTo>
                  <a:lnTo>
                    <a:pt x="0" y="3"/>
                  </a:lnTo>
                  <a:lnTo>
                    <a:pt x="0" y="10"/>
                  </a:lnTo>
                  <a:lnTo>
                    <a:pt x="18" y="10"/>
                  </a:lnTo>
                  <a:lnTo>
                    <a:pt x="31" y="9"/>
                  </a:lnTo>
                  <a:lnTo>
                    <a:pt x="44" y="7"/>
                  </a:lnTo>
                  <a:lnTo>
                    <a:pt x="56" y="5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2" name="Freeform 43"/>
            <p:cNvSpPr>
              <a:spLocks/>
            </p:cNvSpPr>
            <p:nvPr/>
          </p:nvSpPr>
          <p:spPr bwMode="auto">
            <a:xfrm>
              <a:off x="515" y="440"/>
              <a:ext cx="41" cy="18"/>
            </a:xfrm>
            <a:custGeom>
              <a:avLst/>
              <a:gdLst>
                <a:gd name="T0" fmla="*/ 39 w 41"/>
                <a:gd name="T1" fmla="*/ 0 h 18"/>
                <a:gd name="T2" fmla="*/ 39 w 41"/>
                <a:gd name="T3" fmla="*/ 0 h 18"/>
                <a:gd name="T4" fmla="*/ 31 w 41"/>
                <a:gd name="T5" fmla="*/ 4 h 18"/>
                <a:gd name="T6" fmla="*/ 23 w 41"/>
                <a:gd name="T7" fmla="*/ 5 h 18"/>
                <a:gd name="T8" fmla="*/ 13 w 41"/>
                <a:gd name="T9" fmla="*/ 9 h 18"/>
                <a:gd name="T10" fmla="*/ 0 w 41"/>
                <a:gd name="T11" fmla="*/ 13 h 18"/>
                <a:gd name="T12" fmla="*/ 0 w 41"/>
                <a:gd name="T13" fmla="*/ 18 h 18"/>
                <a:gd name="T14" fmla="*/ 14 w 41"/>
                <a:gd name="T15" fmla="*/ 14 h 18"/>
                <a:gd name="T16" fmla="*/ 23 w 41"/>
                <a:gd name="T17" fmla="*/ 13 h 18"/>
                <a:gd name="T18" fmla="*/ 32 w 41"/>
                <a:gd name="T19" fmla="*/ 9 h 18"/>
                <a:gd name="T20" fmla="*/ 41 w 41"/>
                <a:gd name="T21" fmla="*/ 5 h 18"/>
                <a:gd name="T22" fmla="*/ 41 w 41"/>
                <a:gd name="T23" fmla="*/ 5 h 18"/>
                <a:gd name="T24" fmla="*/ 39 w 41"/>
                <a:gd name="T25" fmla="*/ 0 h 1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1"/>
                <a:gd name="T40" fmla="*/ 0 h 18"/>
                <a:gd name="T41" fmla="*/ 41 w 41"/>
                <a:gd name="T42" fmla="*/ 18 h 1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1" h="18">
                  <a:moveTo>
                    <a:pt x="39" y="0"/>
                  </a:moveTo>
                  <a:lnTo>
                    <a:pt x="39" y="0"/>
                  </a:lnTo>
                  <a:lnTo>
                    <a:pt x="31" y="4"/>
                  </a:lnTo>
                  <a:lnTo>
                    <a:pt x="23" y="5"/>
                  </a:lnTo>
                  <a:lnTo>
                    <a:pt x="13" y="9"/>
                  </a:lnTo>
                  <a:lnTo>
                    <a:pt x="0" y="13"/>
                  </a:lnTo>
                  <a:lnTo>
                    <a:pt x="0" y="18"/>
                  </a:lnTo>
                  <a:lnTo>
                    <a:pt x="14" y="14"/>
                  </a:lnTo>
                  <a:lnTo>
                    <a:pt x="23" y="13"/>
                  </a:lnTo>
                  <a:lnTo>
                    <a:pt x="32" y="9"/>
                  </a:lnTo>
                  <a:lnTo>
                    <a:pt x="41" y="5"/>
                  </a:lnTo>
                  <a:lnTo>
                    <a:pt x="39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3" name="Freeform 44"/>
            <p:cNvSpPr>
              <a:spLocks/>
            </p:cNvSpPr>
            <p:nvPr/>
          </p:nvSpPr>
          <p:spPr bwMode="auto">
            <a:xfrm>
              <a:off x="554" y="415"/>
              <a:ext cx="28" cy="30"/>
            </a:xfrm>
            <a:custGeom>
              <a:avLst/>
              <a:gdLst>
                <a:gd name="T0" fmla="*/ 28 w 28"/>
                <a:gd name="T1" fmla="*/ 0 h 30"/>
                <a:gd name="T2" fmla="*/ 28 w 28"/>
                <a:gd name="T3" fmla="*/ 0 h 30"/>
                <a:gd name="T4" fmla="*/ 16 w 28"/>
                <a:gd name="T5" fmla="*/ 9 h 30"/>
                <a:gd name="T6" fmla="*/ 0 w 28"/>
                <a:gd name="T7" fmla="*/ 25 h 30"/>
                <a:gd name="T8" fmla="*/ 2 w 28"/>
                <a:gd name="T9" fmla="*/ 30 h 30"/>
                <a:gd name="T10" fmla="*/ 20 w 28"/>
                <a:gd name="T11" fmla="*/ 12 h 30"/>
                <a:gd name="T12" fmla="*/ 23 w 28"/>
                <a:gd name="T13" fmla="*/ 0 h 30"/>
                <a:gd name="T14" fmla="*/ 23 w 28"/>
                <a:gd name="T15" fmla="*/ 0 h 30"/>
                <a:gd name="T16" fmla="*/ 28 w 28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8"/>
                <a:gd name="T28" fmla="*/ 0 h 30"/>
                <a:gd name="T29" fmla="*/ 28 w 28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8" h="30">
                  <a:moveTo>
                    <a:pt x="28" y="0"/>
                  </a:moveTo>
                  <a:lnTo>
                    <a:pt x="28" y="0"/>
                  </a:lnTo>
                  <a:lnTo>
                    <a:pt x="16" y="9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20" y="12"/>
                  </a:lnTo>
                  <a:lnTo>
                    <a:pt x="23" y="0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4" name="Freeform 45"/>
            <p:cNvSpPr>
              <a:spLocks/>
            </p:cNvSpPr>
            <p:nvPr/>
          </p:nvSpPr>
          <p:spPr bwMode="auto">
            <a:xfrm>
              <a:off x="577" y="415"/>
              <a:ext cx="5" cy="124"/>
            </a:xfrm>
            <a:custGeom>
              <a:avLst/>
              <a:gdLst>
                <a:gd name="T0" fmla="*/ 2 w 5"/>
                <a:gd name="T1" fmla="*/ 122 h 124"/>
                <a:gd name="T2" fmla="*/ 5 w 5"/>
                <a:gd name="T3" fmla="*/ 119 h 124"/>
                <a:gd name="T4" fmla="*/ 5 w 5"/>
                <a:gd name="T5" fmla="*/ 0 h 124"/>
                <a:gd name="T6" fmla="*/ 0 w 5"/>
                <a:gd name="T7" fmla="*/ 0 h 124"/>
                <a:gd name="T8" fmla="*/ 0 w 5"/>
                <a:gd name="T9" fmla="*/ 119 h 124"/>
                <a:gd name="T10" fmla="*/ 2 w 5"/>
                <a:gd name="T11" fmla="*/ 122 h 124"/>
                <a:gd name="T12" fmla="*/ 2 w 5"/>
                <a:gd name="T13" fmla="*/ 122 h 124"/>
                <a:gd name="T14" fmla="*/ 5 w 5"/>
                <a:gd name="T15" fmla="*/ 124 h 124"/>
                <a:gd name="T16" fmla="*/ 5 w 5"/>
                <a:gd name="T17" fmla="*/ 119 h 124"/>
                <a:gd name="T18" fmla="*/ 2 w 5"/>
                <a:gd name="T19" fmla="*/ 122 h 12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"/>
                <a:gd name="T31" fmla="*/ 0 h 124"/>
                <a:gd name="T32" fmla="*/ 5 w 5"/>
                <a:gd name="T33" fmla="*/ 124 h 124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" h="124">
                  <a:moveTo>
                    <a:pt x="2" y="122"/>
                  </a:moveTo>
                  <a:lnTo>
                    <a:pt x="5" y="119"/>
                  </a:lnTo>
                  <a:lnTo>
                    <a:pt x="5" y="0"/>
                  </a:lnTo>
                  <a:lnTo>
                    <a:pt x="0" y="0"/>
                  </a:lnTo>
                  <a:lnTo>
                    <a:pt x="0" y="119"/>
                  </a:lnTo>
                  <a:lnTo>
                    <a:pt x="2" y="122"/>
                  </a:lnTo>
                  <a:lnTo>
                    <a:pt x="5" y="124"/>
                  </a:lnTo>
                  <a:lnTo>
                    <a:pt x="5" y="119"/>
                  </a:lnTo>
                  <a:lnTo>
                    <a:pt x="2" y="1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5" name="Freeform 46"/>
            <p:cNvSpPr>
              <a:spLocks/>
            </p:cNvSpPr>
            <p:nvPr/>
          </p:nvSpPr>
          <p:spPr bwMode="auto">
            <a:xfrm>
              <a:off x="567" y="527"/>
              <a:ext cx="13" cy="10"/>
            </a:xfrm>
            <a:custGeom>
              <a:avLst/>
              <a:gdLst>
                <a:gd name="T0" fmla="*/ 3 w 13"/>
                <a:gd name="T1" fmla="*/ 0 h 10"/>
                <a:gd name="T2" fmla="*/ 0 w 13"/>
                <a:gd name="T3" fmla="*/ 5 h 10"/>
                <a:gd name="T4" fmla="*/ 12 w 13"/>
                <a:gd name="T5" fmla="*/ 10 h 10"/>
                <a:gd name="T6" fmla="*/ 13 w 13"/>
                <a:gd name="T7" fmla="*/ 7 h 10"/>
                <a:gd name="T8" fmla="*/ 3 w 13"/>
                <a:gd name="T9" fmla="*/ 0 h 10"/>
                <a:gd name="T10" fmla="*/ 3 w 13"/>
                <a:gd name="T11" fmla="*/ 0 h 1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"/>
                <a:gd name="T19" fmla="*/ 0 h 10"/>
                <a:gd name="T20" fmla="*/ 13 w 13"/>
                <a:gd name="T21" fmla="*/ 10 h 1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" h="10">
                  <a:moveTo>
                    <a:pt x="3" y="0"/>
                  </a:moveTo>
                  <a:lnTo>
                    <a:pt x="0" y="5"/>
                  </a:lnTo>
                  <a:lnTo>
                    <a:pt x="12" y="10"/>
                  </a:lnTo>
                  <a:lnTo>
                    <a:pt x="13" y="7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6" name="Freeform 47"/>
            <p:cNvSpPr>
              <a:spLocks/>
            </p:cNvSpPr>
            <p:nvPr/>
          </p:nvSpPr>
          <p:spPr bwMode="auto">
            <a:xfrm>
              <a:off x="549" y="518"/>
              <a:ext cx="21" cy="14"/>
            </a:xfrm>
            <a:custGeom>
              <a:avLst/>
              <a:gdLst>
                <a:gd name="T0" fmla="*/ 2 w 21"/>
                <a:gd name="T1" fmla="*/ 0 h 14"/>
                <a:gd name="T2" fmla="*/ 0 w 21"/>
                <a:gd name="T3" fmla="*/ 5 h 14"/>
                <a:gd name="T4" fmla="*/ 18 w 21"/>
                <a:gd name="T5" fmla="*/ 14 h 14"/>
                <a:gd name="T6" fmla="*/ 21 w 21"/>
                <a:gd name="T7" fmla="*/ 9 h 14"/>
                <a:gd name="T8" fmla="*/ 3 w 21"/>
                <a:gd name="T9" fmla="*/ 0 h 14"/>
                <a:gd name="T10" fmla="*/ 2 w 21"/>
                <a:gd name="T11" fmla="*/ 0 h 1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1"/>
                <a:gd name="T19" fmla="*/ 0 h 14"/>
                <a:gd name="T20" fmla="*/ 21 w 21"/>
                <a:gd name="T21" fmla="*/ 14 h 1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" h="14">
                  <a:moveTo>
                    <a:pt x="2" y="0"/>
                  </a:moveTo>
                  <a:lnTo>
                    <a:pt x="0" y="5"/>
                  </a:lnTo>
                  <a:lnTo>
                    <a:pt x="18" y="14"/>
                  </a:lnTo>
                  <a:lnTo>
                    <a:pt x="21" y="9"/>
                  </a:lnTo>
                  <a:lnTo>
                    <a:pt x="3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7" name="Freeform 48"/>
            <p:cNvSpPr>
              <a:spLocks/>
            </p:cNvSpPr>
            <p:nvPr/>
          </p:nvSpPr>
          <p:spPr bwMode="auto">
            <a:xfrm>
              <a:off x="519" y="507"/>
              <a:ext cx="32" cy="16"/>
            </a:xfrm>
            <a:custGeom>
              <a:avLst/>
              <a:gdLst>
                <a:gd name="T0" fmla="*/ 0 w 32"/>
                <a:gd name="T1" fmla="*/ 7 h 16"/>
                <a:gd name="T2" fmla="*/ 0 w 32"/>
                <a:gd name="T3" fmla="*/ 7 h 16"/>
                <a:gd name="T4" fmla="*/ 20 w 32"/>
                <a:gd name="T5" fmla="*/ 12 h 16"/>
                <a:gd name="T6" fmla="*/ 30 w 32"/>
                <a:gd name="T7" fmla="*/ 16 h 16"/>
                <a:gd name="T8" fmla="*/ 32 w 32"/>
                <a:gd name="T9" fmla="*/ 11 h 16"/>
                <a:gd name="T10" fmla="*/ 22 w 32"/>
                <a:gd name="T11" fmla="*/ 7 h 16"/>
                <a:gd name="T12" fmla="*/ 2 w 32"/>
                <a:gd name="T13" fmla="*/ 0 h 16"/>
                <a:gd name="T14" fmla="*/ 2 w 32"/>
                <a:gd name="T15" fmla="*/ 0 h 16"/>
                <a:gd name="T16" fmla="*/ 0 w 32"/>
                <a:gd name="T17" fmla="*/ 7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16"/>
                <a:gd name="T29" fmla="*/ 32 w 32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16">
                  <a:moveTo>
                    <a:pt x="0" y="7"/>
                  </a:moveTo>
                  <a:lnTo>
                    <a:pt x="0" y="7"/>
                  </a:lnTo>
                  <a:lnTo>
                    <a:pt x="20" y="12"/>
                  </a:lnTo>
                  <a:lnTo>
                    <a:pt x="30" y="16"/>
                  </a:lnTo>
                  <a:lnTo>
                    <a:pt x="32" y="11"/>
                  </a:lnTo>
                  <a:lnTo>
                    <a:pt x="22" y="7"/>
                  </a:lnTo>
                  <a:lnTo>
                    <a:pt x="2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8" name="Freeform 49"/>
            <p:cNvSpPr>
              <a:spLocks/>
            </p:cNvSpPr>
            <p:nvPr/>
          </p:nvSpPr>
          <p:spPr bwMode="auto">
            <a:xfrm>
              <a:off x="465" y="498"/>
              <a:ext cx="56" cy="16"/>
            </a:xfrm>
            <a:custGeom>
              <a:avLst/>
              <a:gdLst>
                <a:gd name="T0" fmla="*/ 0 w 56"/>
                <a:gd name="T1" fmla="*/ 7 h 16"/>
                <a:gd name="T2" fmla="*/ 0 w 56"/>
                <a:gd name="T3" fmla="*/ 7 h 16"/>
                <a:gd name="T4" fmla="*/ 10 w 56"/>
                <a:gd name="T5" fmla="*/ 7 h 16"/>
                <a:gd name="T6" fmla="*/ 25 w 56"/>
                <a:gd name="T7" fmla="*/ 9 h 16"/>
                <a:gd name="T8" fmla="*/ 41 w 56"/>
                <a:gd name="T9" fmla="*/ 12 h 16"/>
                <a:gd name="T10" fmla="*/ 54 w 56"/>
                <a:gd name="T11" fmla="*/ 16 h 16"/>
                <a:gd name="T12" fmla="*/ 56 w 56"/>
                <a:gd name="T13" fmla="*/ 9 h 16"/>
                <a:gd name="T14" fmla="*/ 41 w 56"/>
                <a:gd name="T15" fmla="*/ 7 h 16"/>
                <a:gd name="T16" fmla="*/ 27 w 56"/>
                <a:gd name="T17" fmla="*/ 3 h 16"/>
                <a:gd name="T18" fmla="*/ 12 w 56"/>
                <a:gd name="T19" fmla="*/ 2 h 16"/>
                <a:gd name="T20" fmla="*/ 0 w 56"/>
                <a:gd name="T21" fmla="*/ 0 h 16"/>
                <a:gd name="T22" fmla="*/ 0 w 56"/>
                <a:gd name="T23" fmla="*/ 0 h 16"/>
                <a:gd name="T24" fmla="*/ 0 w 5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56"/>
                <a:gd name="T40" fmla="*/ 0 h 16"/>
                <a:gd name="T41" fmla="*/ 56 w 5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56" h="16">
                  <a:moveTo>
                    <a:pt x="0" y="7"/>
                  </a:moveTo>
                  <a:lnTo>
                    <a:pt x="0" y="7"/>
                  </a:lnTo>
                  <a:lnTo>
                    <a:pt x="10" y="7"/>
                  </a:lnTo>
                  <a:lnTo>
                    <a:pt x="25" y="9"/>
                  </a:lnTo>
                  <a:lnTo>
                    <a:pt x="41" y="12"/>
                  </a:lnTo>
                  <a:lnTo>
                    <a:pt x="54" y="16"/>
                  </a:lnTo>
                  <a:lnTo>
                    <a:pt x="56" y="9"/>
                  </a:lnTo>
                  <a:lnTo>
                    <a:pt x="41" y="7"/>
                  </a:lnTo>
                  <a:lnTo>
                    <a:pt x="27" y="3"/>
                  </a:lnTo>
                  <a:lnTo>
                    <a:pt x="12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09" name="Freeform 50"/>
            <p:cNvSpPr>
              <a:spLocks/>
            </p:cNvSpPr>
            <p:nvPr/>
          </p:nvSpPr>
          <p:spPr bwMode="auto">
            <a:xfrm>
              <a:off x="433" y="496"/>
              <a:ext cx="32" cy="9"/>
            </a:xfrm>
            <a:custGeom>
              <a:avLst/>
              <a:gdLst>
                <a:gd name="T0" fmla="*/ 5 w 32"/>
                <a:gd name="T1" fmla="*/ 4 h 9"/>
                <a:gd name="T2" fmla="*/ 5 w 32"/>
                <a:gd name="T3" fmla="*/ 4 h 9"/>
                <a:gd name="T4" fmla="*/ 13 w 32"/>
                <a:gd name="T5" fmla="*/ 7 h 9"/>
                <a:gd name="T6" fmla="*/ 32 w 32"/>
                <a:gd name="T7" fmla="*/ 9 h 9"/>
                <a:gd name="T8" fmla="*/ 32 w 32"/>
                <a:gd name="T9" fmla="*/ 2 h 9"/>
                <a:gd name="T10" fmla="*/ 13 w 32"/>
                <a:gd name="T11" fmla="*/ 0 h 9"/>
                <a:gd name="T12" fmla="*/ 0 w 32"/>
                <a:gd name="T13" fmla="*/ 4 h 9"/>
                <a:gd name="T14" fmla="*/ 0 w 32"/>
                <a:gd name="T15" fmla="*/ 4 h 9"/>
                <a:gd name="T16" fmla="*/ 5 w 32"/>
                <a:gd name="T17" fmla="*/ 4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2"/>
                <a:gd name="T28" fmla="*/ 0 h 9"/>
                <a:gd name="T29" fmla="*/ 32 w 32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2" h="9">
                  <a:moveTo>
                    <a:pt x="5" y="4"/>
                  </a:moveTo>
                  <a:lnTo>
                    <a:pt x="5" y="4"/>
                  </a:lnTo>
                  <a:lnTo>
                    <a:pt x="13" y="7"/>
                  </a:lnTo>
                  <a:lnTo>
                    <a:pt x="32" y="9"/>
                  </a:lnTo>
                  <a:lnTo>
                    <a:pt x="32" y="2"/>
                  </a:lnTo>
                  <a:lnTo>
                    <a:pt x="13" y="0"/>
                  </a:lnTo>
                  <a:lnTo>
                    <a:pt x="0" y="4"/>
                  </a:lnTo>
                  <a:lnTo>
                    <a:pt x="5" y="4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0" name="Freeform 51"/>
            <p:cNvSpPr>
              <a:spLocks/>
            </p:cNvSpPr>
            <p:nvPr/>
          </p:nvSpPr>
          <p:spPr bwMode="auto">
            <a:xfrm>
              <a:off x="419" y="496"/>
              <a:ext cx="19" cy="13"/>
            </a:xfrm>
            <a:custGeom>
              <a:avLst/>
              <a:gdLst>
                <a:gd name="T0" fmla="*/ 5 w 19"/>
                <a:gd name="T1" fmla="*/ 13 h 13"/>
                <a:gd name="T2" fmla="*/ 5 w 19"/>
                <a:gd name="T3" fmla="*/ 13 h 13"/>
                <a:gd name="T4" fmla="*/ 5 w 19"/>
                <a:gd name="T5" fmla="*/ 9 h 13"/>
                <a:gd name="T6" fmla="*/ 7 w 19"/>
                <a:gd name="T7" fmla="*/ 7 h 13"/>
                <a:gd name="T8" fmla="*/ 9 w 19"/>
                <a:gd name="T9" fmla="*/ 7 h 13"/>
                <a:gd name="T10" fmla="*/ 9 w 19"/>
                <a:gd name="T11" fmla="*/ 5 h 13"/>
                <a:gd name="T12" fmla="*/ 14 w 19"/>
                <a:gd name="T13" fmla="*/ 7 h 13"/>
                <a:gd name="T14" fmla="*/ 19 w 19"/>
                <a:gd name="T15" fmla="*/ 4 h 13"/>
                <a:gd name="T16" fmla="*/ 14 w 19"/>
                <a:gd name="T17" fmla="*/ 4 h 13"/>
                <a:gd name="T18" fmla="*/ 14 w 19"/>
                <a:gd name="T19" fmla="*/ 0 h 13"/>
                <a:gd name="T20" fmla="*/ 10 w 19"/>
                <a:gd name="T21" fmla="*/ 0 h 13"/>
                <a:gd name="T22" fmla="*/ 5 w 19"/>
                <a:gd name="T23" fmla="*/ 0 h 13"/>
                <a:gd name="T24" fmla="*/ 4 w 19"/>
                <a:gd name="T25" fmla="*/ 4 h 13"/>
                <a:gd name="T26" fmla="*/ 2 w 19"/>
                <a:gd name="T27" fmla="*/ 7 h 13"/>
                <a:gd name="T28" fmla="*/ 0 w 19"/>
                <a:gd name="T29" fmla="*/ 13 h 13"/>
                <a:gd name="T30" fmla="*/ 0 w 19"/>
                <a:gd name="T31" fmla="*/ 13 h 13"/>
                <a:gd name="T32" fmla="*/ 5 w 19"/>
                <a:gd name="T33" fmla="*/ 13 h 13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9"/>
                <a:gd name="T52" fmla="*/ 0 h 13"/>
                <a:gd name="T53" fmla="*/ 19 w 19"/>
                <a:gd name="T54" fmla="*/ 13 h 13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9" h="13">
                  <a:moveTo>
                    <a:pt x="5" y="13"/>
                  </a:moveTo>
                  <a:lnTo>
                    <a:pt x="5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7"/>
                  </a:lnTo>
                  <a:lnTo>
                    <a:pt x="9" y="5"/>
                  </a:lnTo>
                  <a:lnTo>
                    <a:pt x="14" y="7"/>
                  </a:lnTo>
                  <a:lnTo>
                    <a:pt x="19" y="4"/>
                  </a:lnTo>
                  <a:lnTo>
                    <a:pt x="14" y="4"/>
                  </a:lnTo>
                  <a:lnTo>
                    <a:pt x="14" y="0"/>
                  </a:lnTo>
                  <a:lnTo>
                    <a:pt x="10" y="0"/>
                  </a:lnTo>
                  <a:lnTo>
                    <a:pt x="5" y="0"/>
                  </a:lnTo>
                  <a:lnTo>
                    <a:pt x="4" y="4"/>
                  </a:lnTo>
                  <a:lnTo>
                    <a:pt x="2" y="7"/>
                  </a:lnTo>
                  <a:lnTo>
                    <a:pt x="0" y="13"/>
                  </a:lnTo>
                  <a:lnTo>
                    <a:pt x="5" y="1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1" name="Freeform 52"/>
            <p:cNvSpPr>
              <a:spLocks/>
            </p:cNvSpPr>
            <p:nvPr/>
          </p:nvSpPr>
          <p:spPr bwMode="auto">
            <a:xfrm>
              <a:off x="419" y="509"/>
              <a:ext cx="7" cy="36"/>
            </a:xfrm>
            <a:custGeom>
              <a:avLst/>
              <a:gdLst>
                <a:gd name="T0" fmla="*/ 7 w 7"/>
                <a:gd name="T1" fmla="*/ 36 h 36"/>
                <a:gd name="T2" fmla="*/ 7 w 7"/>
                <a:gd name="T3" fmla="*/ 36 h 36"/>
                <a:gd name="T4" fmla="*/ 5 w 7"/>
                <a:gd name="T5" fmla="*/ 16 h 36"/>
                <a:gd name="T6" fmla="*/ 5 w 7"/>
                <a:gd name="T7" fmla="*/ 0 h 36"/>
                <a:gd name="T8" fmla="*/ 0 w 7"/>
                <a:gd name="T9" fmla="*/ 0 h 36"/>
                <a:gd name="T10" fmla="*/ 2 w 7"/>
                <a:gd name="T11" fmla="*/ 16 h 36"/>
                <a:gd name="T12" fmla="*/ 2 w 7"/>
                <a:gd name="T13" fmla="*/ 36 h 36"/>
                <a:gd name="T14" fmla="*/ 2 w 7"/>
                <a:gd name="T15" fmla="*/ 36 h 36"/>
                <a:gd name="T16" fmla="*/ 7 w 7"/>
                <a:gd name="T17" fmla="*/ 36 h 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7"/>
                <a:gd name="T28" fmla="*/ 0 h 36"/>
                <a:gd name="T29" fmla="*/ 7 w 7"/>
                <a:gd name="T30" fmla="*/ 36 h 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7" h="36">
                  <a:moveTo>
                    <a:pt x="7" y="36"/>
                  </a:moveTo>
                  <a:lnTo>
                    <a:pt x="7" y="36"/>
                  </a:lnTo>
                  <a:lnTo>
                    <a:pt x="5" y="16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16"/>
                  </a:lnTo>
                  <a:lnTo>
                    <a:pt x="2" y="36"/>
                  </a:lnTo>
                  <a:lnTo>
                    <a:pt x="7" y="3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2" name="Freeform 53"/>
            <p:cNvSpPr>
              <a:spLocks/>
            </p:cNvSpPr>
            <p:nvPr/>
          </p:nvSpPr>
          <p:spPr bwMode="auto">
            <a:xfrm>
              <a:off x="421" y="545"/>
              <a:ext cx="18" cy="112"/>
            </a:xfrm>
            <a:custGeom>
              <a:avLst/>
              <a:gdLst>
                <a:gd name="T0" fmla="*/ 18 w 18"/>
                <a:gd name="T1" fmla="*/ 110 h 112"/>
                <a:gd name="T2" fmla="*/ 18 w 18"/>
                <a:gd name="T3" fmla="*/ 110 h 112"/>
                <a:gd name="T4" fmla="*/ 13 w 18"/>
                <a:gd name="T5" fmla="*/ 84 h 112"/>
                <a:gd name="T6" fmla="*/ 10 w 18"/>
                <a:gd name="T7" fmla="*/ 56 h 112"/>
                <a:gd name="T8" fmla="*/ 8 w 18"/>
                <a:gd name="T9" fmla="*/ 27 h 112"/>
                <a:gd name="T10" fmla="*/ 5 w 18"/>
                <a:gd name="T11" fmla="*/ 0 h 112"/>
                <a:gd name="T12" fmla="*/ 0 w 18"/>
                <a:gd name="T13" fmla="*/ 0 h 112"/>
                <a:gd name="T14" fmla="*/ 2 w 18"/>
                <a:gd name="T15" fmla="*/ 29 h 112"/>
                <a:gd name="T16" fmla="*/ 5 w 18"/>
                <a:gd name="T17" fmla="*/ 56 h 112"/>
                <a:gd name="T18" fmla="*/ 8 w 18"/>
                <a:gd name="T19" fmla="*/ 84 h 112"/>
                <a:gd name="T20" fmla="*/ 12 w 18"/>
                <a:gd name="T21" fmla="*/ 112 h 112"/>
                <a:gd name="T22" fmla="*/ 12 w 18"/>
                <a:gd name="T23" fmla="*/ 112 h 112"/>
                <a:gd name="T24" fmla="*/ 18 w 18"/>
                <a:gd name="T25" fmla="*/ 110 h 11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112"/>
                <a:gd name="T41" fmla="*/ 18 w 18"/>
                <a:gd name="T42" fmla="*/ 112 h 11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112">
                  <a:moveTo>
                    <a:pt x="18" y="110"/>
                  </a:moveTo>
                  <a:lnTo>
                    <a:pt x="18" y="110"/>
                  </a:lnTo>
                  <a:lnTo>
                    <a:pt x="13" y="84"/>
                  </a:lnTo>
                  <a:lnTo>
                    <a:pt x="10" y="56"/>
                  </a:lnTo>
                  <a:lnTo>
                    <a:pt x="8" y="27"/>
                  </a:lnTo>
                  <a:lnTo>
                    <a:pt x="5" y="0"/>
                  </a:lnTo>
                  <a:lnTo>
                    <a:pt x="0" y="0"/>
                  </a:lnTo>
                  <a:lnTo>
                    <a:pt x="2" y="29"/>
                  </a:lnTo>
                  <a:lnTo>
                    <a:pt x="5" y="56"/>
                  </a:lnTo>
                  <a:lnTo>
                    <a:pt x="8" y="84"/>
                  </a:lnTo>
                  <a:lnTo>
                    <a:pt x="12" y="112"/>
                  </a:lnTo>
                  <a:lnTo>
                    <a:pt x="18" y="11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3" name="Freeform 54"/>
            <p:cNvSpPr>
              <a:spLocks/>
            </p:cNvSpPr>
            <p:nvPr/>
          </p:nvSpPr>
          <p:spPr bwMode="auto">
            <a:xfrm>
              <a:off x="433" y="655"/>
              <a:ext cx="16" cy="32"/>
            </a:xfrm>
            <a:custGeom>
              <a:avLst/>
              <a:gdLst>
                <a:gd name="T0" fmla="*/ 16 w 16"/>
                <a:gd name="T1" fmla="*/ 29 h 32"/>
                <a:gd name="T2" fmla="*/ 16 w 16"/>
                <a:gd name="T3" fmla="*/ 29 h 32"/>
                <a:gd name="T4" fmla="*/ 11 w 16"/>
                <a:gd name="T5" fmla="*/ 18 h 32"/>
                <a:gd name="T6" fmla="*/ 6 w 16"/>
                <a:gd name="T7" fmla="*/ 0 h 32"/>
                <a:gd name="T8" fmla="*/ 0 w 16"/>
                <a:gd name="T9" fmla="*/ 2 h 32"/>
                <a:gd name="T10" fmla="*/ 8 w 16"/>
                <a:gd name="T11" fmla="*/ 18 h 32"/>
                <a:gd name="T12" fmla="*/ 13 w 16"/>
                <a:gd name="T13" fmla="*/ 32 h 32"/>
                <a:gd name="T14" fmla="*/ 13 w 16"/>
                <a:gd name="T15" fmla="*/ 32 h 32"/>
                <a:gd name="T16" fmla="*/ 16 w 16"/>
                <a:gd name="T17" fmla="*/ 29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6"/>
                <a:gd name="T28" fmla="*/ 0 h 32"/>
                <a:gd name="T29" fmla="*/ 16 w 16"/>
                <a:gd name="T30" fmla="*/ 32 h 3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6" h="32">
                  <a:moveTo>
                    <a:pt x="16" y="29"/>
                  </a:moveTo>
                  <a:lnTo>
                    <a:pt x="16" y="29"/>
                  </a:lnTo>
                  <a:lnTo>
                    <a:pt x="11" y="18"/>
                  </a:lnTo>
                  <a:lnTo>
                    <a:pt x="6" y="0"/>
                  </a:lnTo>
                  <a:lnTo>
                    <a:pt x="0" y="2"/>
                  </a:lnTo>
                  <a:lnTo>
                    <a:pt x="8" y="18"/>
                  </a:lnTo>
                  <a:lnTo>
                    <a:pt x="13" y="32"/>
                  </a:lnTo>
                  <a:lnTo>
                    <a:pt x="16" y="2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4" name="Freeform 55"/>
            <p:cNvSpPr>
              <a:spLocks/>
            </p:cNvSpPr>
            <p:nvPr/>
          </p:nvSpPr>
          <p:spPr bwMode="auto">
            <a:xfrm>
              <a:off x="446" y="684"/>
              <a:ext cx="23" cy="23"/>
            </a:xfrm>
            <a:custGeom>
              <a:avLst/>
              <a:gdLst>
                <a:gd name="T0" fmla="*/ 16 w 23"/>
                <a:gd name="T1" fmla="*/ 23 h 23"/>
                <a:gd name="T2" fmla="*/ 19 w 23"/>
                <a:gd name="T3" fmla="*/ 19 h 23"/>
                <a:gd name="T4" fmla="*/ 3 w 23"/>
                <a:gd name="T5" fmla="*/ 0 h 23"/>
                <a:gd name="T6" fmla="*/ 0 w 23"/>
                <a:gd name="T7" fmla="*/ 3 h 23"/>
                <a:gd name="T8" fmla="*/ 14 w 23"/>
                <a:gd name="T9" fmla="*/ 23 h 23"/>
                <a:gd name="T10" fmla="*/ 16 w 23"/>
                <a:gd name="T11" fmla="*/ 23 h 23"/>
                <a:gd name="T12" fmla="*/ 16 w 23"/>
                <a:gd name="T13" fmla="*/ 23 h 23"/>
                <a:gd name="T14" fmla="*/ 23 w 23"/>
                <a:gd name="T15" fmla="*/ 23 h 23"/>
                <a:gd name="T16" fmla="*/ 19 w 23"/>
                <a:gd name="T17" fmla="*/ 19 h 23"/>
                <a:gd name="T18" fmla="*/ 16 w 23"/>
                <a:gd name="T19" fmla="*/ 23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3"/>
                <a:gd name="T31" fmla="*/ 0 h 23"/>
                <a:gd name="T32" fmla="*/ 23 w 23"/>
                <a:gd name="T33" fmla="*/ 23 h 2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3" h="23">
                  <a:moveTo>
                    <a:pt x="16" y="23"/>
                  </a:moveTo>
                  <a:lnTo>
                    <a:pt x="19" y="19"/>
                  </a:lnTo>
                  <a:lnTo>
                    <a:pt x="3" y="0"/>
                  </a:lnTo>
                  <a:lnTo>
                    <a:pt x="0" y="3"/>
                  </a:lnTo>
                  <a:lnTo>
                    <a:pt x="14" y="23"/>
                  </a:lnTo>
                  <a:lnTo>
                    <a:pt x="16" y="23"/>
                  </a:lnTo>
                  <a:lnTo>
                    <a:pt x="23" y="23"/>
                  </a:lnTo>
                  <a:lnTo>
                    <a:pt x="19" y="19"/>
                  </a:lnTo>
                  <a:lnTo>
                    <a:pt x="16" y="23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5" name="Freeform 56"/>
            <p:cNvSpPr>
              <a:spLocks/>
            </p:cNvSpPr>
            <p:nvPr/>
          </p:nvSpPr>
          <p:spPr bwMode="auto">
            <a:xfrm>
              <a:off x="339" y="702"/>
              <a:ext cx="123" cy="7"/>
            </a:xfrm>
            <a:custGeom>
              <a:avLst/>
              <a:gdLst>
                <a:gd name="T0" fmla="*/ 0 w 123"/>
                <a:gd name="T1" fmla="*/ 1 h 7"/>
                <a:gd name="T2" fmla="*/ 2 w 123"/>
                <a:gd name="T3" fmla="*/ 7 h 7"/>
                <a:gd name="T4" fmla="*/ 123 w 123"/>
                <a:gd name="T5" fmla="*/ 5 h 7"/>
                <a:gd name="T6" fmla="*/ 123 w 123"/>
                <a:gd name="T7" fmla="*/ 0 h 7"/>
                <a:gd name="T8" fmla="*/ 2 w 123"/>
                <a:gd name="T9" fmla="*/ 1 h 7"/>
                <a:gd name="T10" fmla="*/ 0 w 123"/>
                <a:gd name="T11" fmla="*/ 1 h 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3"/>
                <a:gd name="T19" fmla="*/ 0 h 7"/>
                <a:gd name="T20" fmla="*/ 123 w 123"/>
                <a:gd name="T21" fmla="*/ 7 h 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3" h="7">
                  <a:moveTo>
                    <a:pt x="0" y="1"/>
                  </a:moveTo>
                  <a:lnTo>
                    <a:pt x="2" y="7"/>
                  </a:lnTo>
                  <a:lnTo>
                    <a:pt x="123" y="5"/>
                  </a:lnTo>
                  <a:lnTo>
                    <a:pt x="123" y="0"/>
                  </a:lnTo>
                  <a:lnTo>
                    <a:pt x="2" y="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6" name="Freeform 57"/>
            <p:cNvSpPr>
              <a:spLocks/>
            </p:cNvSpPr>
            <p:nvPr/>
          </p:nvSpPr>
          <p:spPr bwMode="auto">
            <a:xfrm>
              <a:off x="339" y="693"/>
              <a:ext cx="13" cy="16"/>
            </a:xfrm>
            <a:custGeom>
              <a:avLst/>
              <a:gdLst>
                <a:gd name="T0" fmla="*/ 8 w 13"/>
                <a:gd name="T1" fmla="*/ 0 h 16"/>
                <a:gd name="T2" fmla="*/ 8 w 13"/>
                <a:gd name="T3" fmla="*/ 0 h 16"/>
                <a:gd name="T4" fmla="*/ 2 w 13"/>
                <a:gd name="T5" fmla="*/ 9 h 16"/>
                <a:gd name="T6" fmla="*/ 0 w 13"/>
                <a:gd name="T7" fmla="*/ 10 h 16"/>
                <a:gd name="T8" fmla="*/ 2 w 13"/>
                <a:gd name="T9" fmla="*/ 16 h 16"/>
                <a:gd name="T10" fmla="*/ 5 w 13"/>
                <a:gd name="T11" fmla="*/ 12 h 16"/>
                <a:gd name="T12" fmla="*/ 13 w 13"/>
                <a:gd name="T13" fmla="*/ 5 h 16"/>
                <a:gd name="T14" fmla="*/ 13 w 13"/>
                <a:gd name="T15" fmla="*/ 5 h 16"/>
                <a:gd name="T16" fmla="*/ 8 w 13"/>
                <a:gd name="T17" fmla="*/ 0 h 1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3"/>
                <a:gd name="T28" fmla="*/ 0 h 16"/>
                <a:gd name="T29" fmla="*/ 13 w 13"/>
                <a:gd name="T30" fmla="*/ 16 h 1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3" h="16">
                  <a:moveTo>
                    <a:pt x="8" y="0"/>
                  </a:moveTo>
                  <a:lnTo>
                    <a:pt x="8" y="0"/>
                  </a:lnTo>
                  <a:lnTo>
                    <a:pt x="2" y="9"/>
                  </a:lnTo>
                  <a:lnTo>
                    <a:pt x="0" y="10"/>
                  </a:lnTo>
                  <a:lnTo>
                    <a:pt x="2" y="16"/>
                  </a:lnTo>
                  <a:lnTo>
                    <a:pt x="5" y="12"/>
                  </a:lnTo>
                  <a:lnTo>
                    <a:pt x="13" y="5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7" name="Freeform 58"/>
            <p:cNvSpPr>
              <a:spLocks/>
            </p:cNvSpPr>
            <p:nvPr/>
          </p:nvSpPr>
          <p:spPr bwMode="auto">
            <a:xfrm>
              <a:off x="347" y="657"/>
              <a:ext cx="23" cy="41"/>
            </a:xfrm>
            <a:custGeom>
              <a:avLst/>
              <a:gdLst>
                <a:gd name="T0" fmla="*/ 17 w 23"/>
                <a:gd name="T1" fmla="*/ 0 h 41"/>
                <a:gd name="T2" fmla="*/ 17 w 23"/>
                <a:gd name="T3" fmla="*/ 0 h 41"/>
                <a:gd name="T4" fmla="*/ 9 w 23"/>
                <a:gd name="T5" fmla="*/ 23 h 41"/>
                <a:gd name="T6" fmla="*/ 0 w 23"/>
                <a:gd name="T7" fmla="*/ 36 h 41"/>
                <a:gd name="T8" fmla="*/ 5 w 23"/>
                <a:gd name="T9" fmla="*/ 41 h 41"/>
                <a:gd name="T10" fmla="*/ 13 w 23"/>
                <a:gd name="T11" fmla="*/ 25 h 41"/>
                <a:gd name="T12" fmla="*/ 23 w 23"/>
                <a:gd name="T13" fmla="*/ 1 h 41"/>
                <a:gd name="T14" fmla="*/ 23 w 23"/>
                <a:gd name="T15" fmla="*/ 1 h 41"/>
                <a:gd name="T16" fmla="*/ 17 w 23"/>
                <a:gd name="T17" fmla="*/ 0 h 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3"/>
                <a:gd name="T28" fmla="*/ 0 h 41"/>
                <a:gd name="T29" fmla="*/ 23 w 23"/>
                <a:gd name="T30" fmla="*/ 41 h 4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3" h="41">
                  <a:moveTo>
                    <a:pt x="17" y="0"/>
                  </a:moveTo>
                  <a:lnTo>
                    <a:pt x="17" y="0"/>
                  </a:lnTo>
                  <a:lnTo>
                    <a:pt x="9" y="23"/>
                  </a:lnTo>
                  <a:lnTo>
                    <a:pt x="0" y="36"/>
                  </a:lnTo>
                  <a:lnTo>
                    <a:pt x="5" y="41"/>
                  </a:lnTo>
                  <a:lnTo>
                    <a:pt x="13" y="25"/>
                  </a:lnTo>
                  <a:lnTo>
                    <a:pt x="23" y="1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8" name="Freeform 59"/>
            <p:cNvSpPr>
              <a:spLocks/>
            </p:cNvSpPr>
            <p:nvPr/>
          </p:nvSpPr>
          <p:spPr bwMode="auto">
            <a:xfrm>
              <a:off x="364" y="619"/>
              <a:ext cx="16" cy="39"/>
            </a:xfrm>
            <a:custGeom>
              <a:avLst/>
              <a:gdLst>
                <a:gd name="T0" fmla="*/ 11 w 16"/>
                <a:gd name="T1" fmla="*/ 0 h 39"/>
                <a:gd name="T2" fmla="*/ 11 w 16"/>
                <a:gd name="T3" fmla="*/ 0 h 39"/>
                <a:gd name="T4" fmla="*/ 8 w 16"/>
                <a:gd name="T5" fmla="*/ 14 h 39"/>
                <a:gd name="T6" fmla="*/ 6 w 16"/>
                <a:gd name="T7" fmla="*/ 21 h 39"/>
                <a:gd name="T8" fmla="*/ 5 w 16"/>
                <a:gd name="T9" fmla="*/ 27 h 39"/>
                <a:gd name="T10" fmla="*/ 0 w 16"/>
                <a:gd name="T11" fmla="*/ 38 h 39"/>
                <a:gd name="T12" fmla="*/ 6 w 16"/>
                <a:gd name="T13" fmla="*/ 39 h 39"/>
                <a:gd name="T14" fmla="*/ 10 w 16"/>
                <a:gd name="T15" fmla="*/ 29 h 39"/>
                <a:gd name="T16" fmla="*/ 11 w 16"/>
                <a:gd name="T17" fmla="*/ 23 h 39"/>
                <a:gd name="T18" fmla="*/ 13 w 16"/>
                <a:gd name="T19" fmla="*/ 14 h 39"/>
                <a:gd name="T20" fmla="*/ 16 w 16"/>
                <a:gd name="T21" fmla="*/ 0 h 39"/>
                <a:gd name="T22" fmla="*/ 16 w 16"/>
                <a:gd name="T23" fmla="*/ 0 h 39"/>
                <a:gd name="T24" fmla="*/ 11 w 16"/>
                <a:gd name="T25" fmla="*/ 0 h 3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6"/>
                <a:gd name="T40" fmla="*/ 0 h 39"/>
                <a:gd name="T41" fmla="*/ 16 w 16"/>
                <a:gd name="T42" fmla="*/ 39 h 3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6" h="39">
                  <a:moveTo>
                    <a:pt x="11" y="0"/>
                  </a:moveTo>
                  <a:lnTo>
                    <a:pt x="11" y="0"/>
                  </a:lnTo>
                  <a:lnTo>
                    <a:pt x="8" y="14"/>
                  </a:lnTo>
                  <a:lnTo>
                    <a:pt x="6" y="21"/>
                  </a:lnTo>
                  <a:lnTo>
                    <a:pt x="5" y="27"/>
                  </a:lnTo>
                  <a:lnTo>
                    <a:pt x="0" y="38"/>
                  </a:lnTo>
                  <a:lnTo>
                    <a:pt x="6" y="39"/>
                  </a:lnTo>
                  <a:lnTo>
                    <a:pt x="10" y="29"/>
                  </a:lnTo>
                  <a:lnTo>
                    <a:pt x="11" y="23"/>
                  </a:lnTo>
                  <a:lnTo>
                    <a:pt x="13" y="14"/>
                  </a:lnTo>
                  <a:lnTo>
                    <a:pt x="16" y="0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19" name="Freeform 60"/>
            <p:cNvSpPr>
              <a:spLocks/>
            </p:cNvSpPr>
            <p:nvPr/>
          </p:nvSpPr>
          <p:spPr bwMode="auto">
            <a:xfrm>
              <a:off x="375" y="561"/>
              <a:ext cx="13" cy="58"/>
            </a:xfrm>
            <a:custGeom>
              <a:avLst/>
              <a:gdLst>
                <a:gd name="T0" fmla="*/ 8 w 13"/>
                <a:gd name="T1" fmla="*/ 0 h 58"/>
                <a:gd name="T2" fmla="*/ 8 w 13"/>
                <a:gd name="T3" fmla="*/ 0 h 58"/>
                <a:gd name="T4" fmla="*/ 5 w 13"/>
                <a:gd name="T5" fmla="*/ 14 h 58"/>
                <a:gd name="T6" fmla="*/ 3 w 13"/>
                <a:gd name="T7" fmla="*/ 27 h 58"/>
                <a:gd name="T8" fmla="*/ 3 w 13"/>
                <a:gd name="T9" fmla="*/ 40 h 58"/>
                <a:gd name="T10" fmla="*/ 0 w 13"/>
                <a:gd name="T11" fmla="*/ 58 h 58"/>
                <a:gd name="T12" fmla="*/ 5 w 13"/>
                <a:gd name="T13" fmla="*/ 58 h 58"/>
                <a:gd name="T14" fmla="*/ 8 w 13"/>
                <a:gd name="T15" fmla="*/ 41 h 58"/>
                <a:gd name="T16" fmla="*/ 10 w 13"/>
                <a:gd name="T17" fmla="*/ 27 h 58"/>
                <a:gd name="T18" fmla="*/ 12 w 13"/>
                <a:gd name="T19" fmla="*/ 14 h 58"/>
                <a:gd name="T20" fmla="*/ 13 w 13"/>
                <a:gd name="T21" fmla="*/ 0 h 58"/>
                <a:gd name="T22" fmla="*/ 13 w 13"/>
                <a:gd name="T23" fmla="*/ 0 h 58"/>
                <a:gd name="T24" fmla="*/ 8 w 13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58"/>
                <a:gd name="T41" fmla="*/ 13 w 13"/>
                <a:gd name="T42" fmla="*/ 58 h 5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58">
                  <a:moveTo>
                    <a:pt x="8" y="0"/>
                  </a:moveTo>
                  <a:lnTo>
                    <a:pt x="8" y="0"/>
                  </a:lnTo>
                  <a:lnTo>
                    <a:pt x="5" y="14"/>
                  </a:lnTo>
                  <a:lnTo>
                    <a:pt x="3" y="27"/>
                  </a:lnTo>
                  <a:lnTo>
                    <a:pt x="3" y="40"/>
                  </a:lnTo>
                  <a:lnTo>
                    <a:pt x="0" y="58"/>
                  </a:lnTo>
                  <a:lnTo>
                    <a:pt x="5" y="58"/>
                  </a:lnTo>
                  <a:lnTo>
                    <a:pt x="8" y="41"/>
                  </a:lnTo>
                  <a:lnTo>
                    <a:pt x="10" y="27"/>
                  </a:lnTo>
                  <a:lnTo>
                    <a:pt x="12" y="14"/>
                  </a:lnTo>
                  <a:lnTo>
                    <a:pt x="13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0" name="Freeform 61"/>
            <p:cNvSpPr>
              <a:spLocks/>
            </p:cNvSpPr>
            <p:nvPr/>
          </p:nvSpPr>
          <p:spPr bwMode="auto">
            <a:xfrm>
              <a:off x="383" y="512"/>
              <a:ext cx="7" cy="49"/>
            </a:xfrm>
            <a:custGeom>
              <a:avLst/>
              <a:gdLst>
                <a:gd name="T0" fmla="*/ 0 w 7"/>
                <a:gd name="T1" fmla="*/ 2 h 49"/>
                <a:gd name="T2" fmla="*/ 0 w 7"/>
                <a:gd name="T3" fmla="*/ 2 h 49"/>
                <a:gd name="T4" fmla="*/ 2 w 7"/>
                <a:gd name="T5" fmla="*/ 9 h 49"/>
                <a:gd name="T6" fmla="*/ 2 w 7"/>
                <a:gd name="T7" fmla="*/ 20 h 49"/>
                <a:gd name="T8" fmla="*/ 2 w 7"/>
                <a:gd name="T9" fmla="*/ 33 h 49"/>
                <a:gd name="T10" fmla="*/ 0 w 7"/>
                <a:gd name="T11" fmla="*/ 49 h 49"/>
                <a:gd name="T12" fmla="*/ 5 w 7"/>
                <a:gd name="T13" fmla="*/ 49 h 49"/>
                <a:gd name="T14" fmla="*/ 7 w 7"/>
                <a:gd name="T15" fmla="*/ 33 h 49"/>
                <a:gd name="T16" fmla="*/ 7 w 7"/>
                <a:gd name="T17" fmla="*/ 20 h 49"/>
                <a:gd name="T18" fmla="*/ 7 w 7"/>
                <a:gd name="T19" fmla="*/ 7 h 49"/>
                <a:gd name="T20" fmla="*/ 5 w 7"/>
                <a:gd name="T21" fmla="*/ 0 h 49"/>
                <a:gd name="T22" fmla="*/ 5 w 7"/>
                <a:gd name="T23" fmla="*/ 0 h 49"/>
                <a:gd name="T24" fmla="*/ 0 w 7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"/>
                <a:gd name="T40" fmla="*/ 0 h 49"/>
                <a:gd name="T41" fmla="*/ 7 w 7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" h="49">
                  <a:moveTo>
                    <a:pt x="0" y="2"/>
                  </a:moveTo>
                  <a:lnTo>
                    <a:pt x="0" y="2"/>
                  </a:lnTo>
                  <a:lnTo>
                    <a:pt x="2" y="9"/>
                  </a:lnTo>
                  <a:lnTo>
                    <a:pt x="2" y="20"/>
                  </a:lnTo>
                  <a:lnTo>
                    <a:pt x="2" y="33"/>
                  </a:lnTo>
                  <a:lnTo>
                    <a:pt x="0" y="49"/>
                  </a:lnTo>
                  <a:lnTo>
                    <a:pt x="5" y="49"/>
                  </a:lnTo>
                  <a:lnTo>
                    <a:pt x="7" y="33"/>
                  </a:lnTo>
                  <a:lnTo>
                    <a:pt x="7" y="20"/>
                  </a:lnTo>
                  <a:lnTo>
                    <a:pt x="7" y="7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1" name="Freeform 62"/>
            <p:cNvSpPr>
              <a:spLocks/>
            </p:cNvSpPr>
            <p:nvPr/>
          </p:nvSpPr>
          <p:spPr bwMode="auto">
            <a:xfrm>
              <a:off x="382" y="498"/>
              <a:ext cx="6" cy="16"/>
            </a:xfrm>
            <a:custGeom>
              <a:avLst/>
              <a:gdLst>
                <a:gd name="T0" fmla="*/ 0 w 6"/>
                <a:gd name="T1" fmla="*/ 7 h 16"/>
                <a:gd name="T2" fmla="*/ 0 w 6"/>
                <a:gd name="T3" fmla="*/ 7 h 16"/>
                <a:gd name="T4" fmla="*/ 3 w 6"/>
                <a:gd name="T5" fmla="*/ 7 h 16"/>
                <a:gd name="T6" fmla="*/ 1 w 6"/>
                <a:gd name="T7" fmla="*/ 5 h 16"/>
                <a:gd name="T8" fmla="*/ 1 w 6"/>
                <a:gd name="T9" fmla="*/ 9 h 16"/>
                <a:gd name="T10" fmla="*/ 1 w 6"/>
                <a:gd name="T11" fmla="*/ 16 h 16"/>
                <a:gd name="T12" fmla="*/ 6 w 6"/>
                <a:gd name="T13" fmla="*/ 14 h 16"/>
                <a:gd name="T14" fmla="*/ 6 w 6"/>
                <a:gd name="T15" fmla="*/ 9 h 16"/>
                <a:gd name="T16" fmla="*/ 6 w 6"/>
                <a:gd name="T17" fmla="*/ 7 h 16"/>
                <a:gd name="T18" fmla="*/ 6 w 6"/>
                <a:gd name="T19" fmla="*/ 2 h 16"/>
                <a:gd name="T20" fmla="*/ 0 w 6"/>
                <a:gd name="T21" fmla="*/ 0 h 16"/>
                <a:gd name="T22" fmla="*/ 0 w 6"/>
                <a:gd name="T23" fmla="*/ 0 h 16"/>
                <a:gd name="T24" fmla="*/ 0 w 6"/>
                <a:gd name="T25" fmla="*/ 7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"/>
                <a:gd name="T40" fmla="*/ 0 h 16"/>
                <a:gd name="T41" fmla="*/ 6 w 6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" h="16">
                  <a:moveTo>
                    <a:pt x="0" y="7"/>
                  </a:moveTo>
                  <a:lnTo>
                    <a:pt x="0" y="7"/>
                  </a:lnTo>
                  <a:lnTo>
                    <a:pt x="3" y="7"/>
                  </a:lnTo>
                  <a:lnTo>
                    <a:pt x="1" y="5"/>
                  </a:lnTo>
                  <a:lnTo>
                    <a:pt x="1" y="9"/>
                  </a:lnTo>
                  <a:lnTo>
                    <a:pt x="1" y="16"/>
                  </a:lnTo>
                  <a:lnTo>
                    <a:pt x="6" y="14"/>
                  </a:lnTo>
                  <a:lnTo>
                    <a:pt x="6" y="9"/>
                  </a:lnTo>
                  <a:lnTo>
                    <a:pt x="6" y="7"/>
                  </a:lnTo>
                  <a:lnTo>
                    <a:pt x="6" y="2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2" name="Freeform 63"/>
            <p:cNvSpPr>
              <a:spLocks/>
            </p:cNvSpPr>
            <p:nvPr/>
          </p:nvSpPr>
          <p:spPr bwMode="auto">
            <a:xfrm>
              <a:off x="352" y="496"/>
              <a:ext cx="30" cy="9"/>
            </a:xfrm>
            <a:custGeom>
              <a:avLst/>
              <a:gdLst>
                <a:gd name="T0" fmla="*/ 0 w 30"/>
                <a:gd name="T1" fmla="*/ 7 h 9"/>
                <a:gd name="T2" fmla="*/ 0 w 30"/>
                <a:gd name="T3" fmla="*/ 7 h 9"/>
                <a:gd name="T4" fmla="*/ 18 w 30"/>
                <a:gd name="T5" fmla="*/ 7 h 9"/>
                <a:gd name="T6" fmla="*/ 23 w 30"/>
                <a:gd name="T7" fmla="*/ 7 h 9"/>
                <a:gd name="T8" fmla="*/ 26 w 30"/>
                <a:gd name="T9" fmla="*/ 9 h 9"/>
                <a:gd name="T10" fmla="*/ 30 w 30"/>
                <a:gd name="T11" fmla="*/ 9 h 9"/>
                <a:gd name="T12" fmla="*/ 30 w 30"/>
                <a:gd name="T13" fmla="*/ 2 h 9"/>
                <a:gd name="T14" fmla="*/ 26 w 30"/>
                <a:gd name="T15" fmla="*/ 2 h 9"/>
                <a:gd name="T16" fmla="*/ 23 w 30"/>
                <a:gd name="T17" fmla="*/ 2 h 9"/>
                <a:gd name="T18" fmla="*/ 18 w 30"/>
                <a:gd name="T19" fmla="*/ 0 h 9"/>
                <a:gd name="T20" fmla="*/ 0 w 30"/>
                <a:gd name="T21" fmla="*/ 0 h 9"/>
                <a:gd name="T22" fmla="*/ 0 w 30"/>
                <a:gd name="T23" fmla="*/ 0 h 9"/>
                <a:gd name="T24" fmla="*/ 0 w 30"/>
                <a:gd name="T25" fmla="*/ 7 h 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0"/>
                <a:gd name="T40" fmla="*/ 0 h 9"/>
                <a:gd name="T41" fmla="*/ 30 w 30"/>
                <a:gd name="T42" fmla="*/ 9 h 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0" h="9">
                  <a:moveTo>
                    <a:pt x="0" y="7"/>
                  </a:moveTo>
                  <a:lnTo>
                    <a:pt x="0" y="7"/>
                  </a:lnTo>
                  <a:lnTo>
                    <a:pt x="18" y="7"/>
                  </a:lnTo>
                  <a:lnTo>
                    <a:pt x="23" y="7"/>
                  </a:lnTo>
                  <a:lnTo>
                    <a:pt x="26" y="9"/>
                  </a:lnTo>
                  <a:lnTo>
                    <a:pt x="30" y="9"/>
                  </a:lnTo>
                  <a:lnTo>
                    <a:pt x="30" y="2"/>
                  </a:lnTo>
                  <a:lnTo>
                    <a:pt x="26" y="2"/>
                  </a:lnTo>
                  <a:lnTo>
                    <a:pt x="23" y="2"/>
                  </a:lnTo>
                  <a:lnTo>
                    <a:pt x="18" y="0"/>
                  </a:lnTo>
                  <a:lnTo>
                    <a:pt x="0" y="0"/>
                  </a:lnTo>
                  <a:lnTo>
                    <a:pt x="0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3" name="Freeform 64"/>
            <p:cNvSpPr>
              <a:spLocks/>
            </p:cNvSpPr>
            <p:nvPr/>
          </p:nvSpPr>
          <p:spPr bwMode="auto">
            <a:xfrm>
              <a:off x="287" y="496"/>
              <a:ext cx="65" cy="16"/>
            </a:xfrm>
            <a:custGeom>
              <a:avLst/>
              <a:gdLst>
                <a:gd name="T0" fmla="*/ 1 w 65"/>
                <a:gd name="T1" fmla="*/ 16 h 16"/>
                <a:gd name="T2" fmla="*/ 1 w 65"/>
                <a:gd name="T3" fmla="*/ 16 h 16"/>
                <a:gd name="T4" fmla="*/ 16 w 65"/>
                <a:gd name="T5" fmla="*/ 11 h 16"/>
                <a:gd name="T6" fmla="*/ 29 w 65"/>
                <a:gd name="T7" fmla="*/ 9 h 16"/>
                <a:gd name="T8" fmla="*/ 46 w 65"/>
                <a:gd name="T9" fmla="*/ 9 h 16"/>
                <a:gd name="T10" fmla="*/ 65 w 65"/>
                <a:gd name="T11" fmla="*/ 7 h 16"/>
                <a:gd name="T12" fmla="*/ 65 w 65"/>
                <a:gd name="T13" fmla="*/ 0 h 16"/>
                <a:gd name="T14" fmla="*/ 46 w 65"/>
                <a:gd name="T15" fmla="*/ 2 h 16"/>
                <a:gd name="T16" fmla="*/ 29 w 65"/>
                <a:gd name="T17" fmla="*/ 4 h 16"/>
                <a:gd name="T18" fmla="*/ 16 w 65"/>
                <a:gd name="T19" fmla="*/ 7 h 16"/>
                <a:gd name="T20" fmla="*/ 0 w 65"/>
                <a:gd name="T21" fmla="*/ 9 h 16"/>
                <a:gd name="T22" fmla="*/ 0 w 65"/>
                <a:gd name="T23" fmla="*/ 9 h 16"/>
                <a:gd name="T24" fmla="*/ 1 w 65"/>
                <a:gd name="T25" fmla="*/ 16 h 1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65"/>
                <a:gd name="T40" fmla="*/ 0 h 16"/>
                <a:gd name="T41" fmla="*/ 65 w 65"/>
                <a:gd name="T42" fmla="*/ 16 h 1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65" h="16">
                  <a:moveTo>
                    <a:pt x="1" y="16"/>
                  </a:moveTo>
                  <a:lnTo>
                    <a:pt x="1" y="16"/>
                  </a:lnTo>
                  <a:lnTo>
                    <a:pt x="16" y="11"/>
                  </a:lnTo>
                  <a:lnTo>
                    <a:pt x="29" y="9"/>
                  </a:lnTo>
                  <a:lnTo>
                    <a:pt x="46" y="9"/>
                  </a:lnTo>
                  <a:lnTo>
                    <a:pt x="65" y="7"/>
                  </a:lnTo>
                  <a:lnTo>
                    <a:pt x="65" y="0"/>
                  </a:lnTo>
                  <a:lnTo>
                    <a:pt x="46" y="2"/>
                  </a:lnTo>
                  <a:lnTo>
                    <a:pt x="29" y="4"/>
                  </a:lnTo>
                  <a:lnTo>
                    <a:pt x="16" y="7"/>
                  </a:lnTo>
                  <a:lnTo>
                    <a:pt x="0" y="9"/>
                  </a:lnTo>
                  <a:lnTo>
                    <a:pt x="1" y="16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4" name="Freeform 65"/>
            <p:cNvSpPr>
              <a:spLocks/>
            </p:cNvSpPr>
            <p:nvPr/>
          </p:nvSpPr>
          <p:spPr bwMode="auto">
            <a:xfrm>
              <a:off x="246" y="505"/>
              <a:ext cx="42" cy="22"/>
            </a:xfrm>
            <a:custGeom>
              <a:avLst/>
              <a:gdLst>
                <a:gd name="T0" fmla="*/ 1 w 42"/>
                <a:gd name="T1" fmla="*/ 22 h 22"/>
                <a:gd name="T2" fmla="*/ 1 w 42"/>
                <a:gd name="T3" fmla="*/ 22 h 22"/>
                <a:gd name="T4" fmla="*/ 9 w 42"/>
                <a:gd name="T5" fmla="*/ 18 h 22"/>
                <a:gd name="T6" fmla="*/ 18 w 42"/>
                <a:gd name="T7" fmla="*/ 14 h 22"/>
                <a:gd name="T8" fmla="*/ 26 w 42"/>
                <a:gd name="T9" fmla="*/ 9 h 22"/>
                <a:gd name="T10" fmla="*/ 42 w 42"/>
                <a:gd name="T11" fmla="*/ 7 h 22"/>
                <a:gd name="T12" fmla="*/ 41 w 42"/>
                <a:gd name="T13" fmla="*/ 0 h 22"/>
                <a:gd name="T14" fmla="*/ 26 w 42"/>
                <a:gd name="T15" fmla="*/ 5 h 22"/>
                <a:gd name="T16" fmla="*/ 14 w 42"/>
                <a:gd name="T17" fmla="*/ 9 h 22"/>
                <a:gd name="T18" fmla="*/ 6 w 42"/>
                <a:gd name="T19" fmla="*/ 13 h 22"/>
                <a:gd name="T20" fmla="*/ 0 w 42"/>
                <a:gd name="T21" fmla="*/ 18 h 22"/>
                <a:gd name="T22" fmla="*/ 0 w 42"/>
                <a:gd name="T23" fmla="*/ 18 h 22"/>
                <a:gd name="T24" fmla="*/ 1 w 42"/>
                <a:gd name="T25" fmla="*/ 22 h 2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42"/>
                <a:gd name="T40" fmla="*/ 0 h 22"/>
                <a:gd name="T41" fmla="*/ 42 w 42"/>
                <a:gd name="T42" fmla="*/ 22 h 22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42" h="22">
                  <a:moveTo>
                    <a:pt x="1" y="22"/>
                  </a:moveTo>
                  <a:lnTo>
                    <a:pt x="1" y="22"/>
                  </a:lnTo>
                  <a:lnTo>
                    <a:pt x="9" y="18"/>
                  </a:lnTo>
                  <a:lnTo>
                    <a:pt x="18" y="14"/>
                  </a:lnTo>
                  <a:lnTo>
                    <a:pt x="26" y="9"/>
                  </a:lnTo>
                  <a:lnTo>
                    <a:pt x="42" y="7"/>
                  </a:lnTo>
                  <a:lnTo>
                    <a:pt x="41" y="0"/>
                  </a:lnTo>
                  <a:lnTo>
                    <a:pt x="26" y="5"/>
                  </a:lnTo>
                  <a:lnTo>
                    <a:pt x="14" y="9"/>
                  </a:lnTo>
                  <a:lnTo>
                    <a:pt x="6" y="13"/>
                  </a:lnTo>
                  <a:lnTo>
                    <a:pt x="0" y="18"/>
                  </a:lnTo>
                  <a:lnTo>
                    <a:pt x="1" y="2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5" name="Freeform 66"/>
            <p:cNvSpPr>
              <a:spLocks/>
            </p:cNvSpPr>
            <p:nvPr/>
          </p:nvSpPr>
          <p:spPr bwMode="auto">
            <a:xfrm>
              <a:off x="226" y="523"/>
              <a:ext cx="21" cy="14"/>
            </a:xfrm>
            <a:custGeom>
              <a:avLst/>
              <a:gdLst>
                <a:gd name="T0" fmla="*/ 0 w 21"/>
                <a:gd name="T1" fmla="*/ 11 h 14"/>
                <a:gd name="T2" fmla="*/ 0 w 21"/>
                <a:gd name="T3" fmla="*/ 11 h 14"/>
                <a:gd name="T4" fmla="*/ 3 w 21"/>
                <a:gd name="T5" fmla="*/ 14 h 14"/>
                <a:gd name="T6" fmla="*/ 10 w 21"/>
                <a:gd name="T7" fmla="*/ 11 h 14"/>
                <a:gd name="T8" fmla="*/ 16 w 21"/>
                <a:gd name="T9" fmla="*/ 9 h 14"/>
                <a:gd name="T10" fmla="*/ 21 w 21"/>
                <a:gd name="T11" fmla="*/ 4 h 14"/>
                <a:gd name="T12" fmla="*/ 20 w 21"/>
                <a:gd name="T13" fmla="*/ 0 h 14"/>
                <a:gd name="T14" fmla="*/ 13 w 21"/>
                <a:gd name="T15" fmla="*/ 2 h 14"/>
                <a:gd name="T16" fmla="*/ 8 w 21"/>
                <a:gd name="T17" fmla="*/ 7 h 14"/>
                <a:gd name="T18" fmla="*/ 2 w 21"/>
                <a:gd name="T19" fmla="*/ 9 h 14"/>
                <a:gd name="T20" fmla="*/ 3 w 21"/>
                <a:gd name="T21" fmla="*/ 11 h 14"/>
                <a:gd name="T22" fmla="*/ 3 w 21"/>
                <a:gd name="T23" fmla="*/ 11 h 14"/>
                <a:gd name="T24" fmla="*/ 0 w 21"/>
                <a:gd name="T25" fmla="*/ 11 h 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1"/>
                <a:gd name="T40" fmla="*/ 0 h 14"/>
                <a:gd name="T41" fmla="*/ 21 w 21"/>
                <a:gd name="T42" fmla="*/ 14 h 14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1" h="14">
                  <a:moveTo>
                    <a:pt x="0" y="11"/>
                  </a:moveTo>
                  <a:lnTo>
                    <a:pt x="0" y="11"/>
                  </a:lnTo>
                  <a:lnTo>
                    <a:pt x="3" y="14"/>
                  </a:lnTo>
                  <a:lnTo>
                    <a:pt x="10" y="11"/>
                  </a:lnTo>
                  <a:lnTo>
                    <a:pt x="16" y="9"/>
                  </a:lnTo>
                  <a:lnTo>
                    <a:pt x="21" y="4"/>
                  </a:lnTo>
                  <a:lnTo>
                    <a:pt x="20" y="0"/>
                  </a:lnTo>
                  <a:lnTo>
                    <a:pt x="13" y="2"/>
                  </a:lnTo>
                  <a:lnTo>
                    <a:pt x="8" y="7"/>
                  </a:lnTo>
                  <a:lnTo>
                    <a:pt x="2" y="9"/>
                  </a:lnTo>
                  <a:lnTo>
                    <a:pt x="3" y="11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6" name="Freeform 67"/>
            <p:cNvSpPr>
              <a:spLocks/>
            </p:cNvSpPr>
            <p:nvPr/>
          </p:nvSpPr>
          <p:spPr bwMode="auto">
            <a:xfrm>
              <a:off x="226" y="415"/>
              <a:ext cx="5" cy="119"/>
            </a:xfrm>
            <a:custGeom>
              <a:avLst/>
              <a:gdLst>
                <a:gd name="T0" fmla="*/ 5 w 5"/>
                <a:gd name="T1" fmla="*/ 0 h 119"/>
                <a:gd name="T2" fmla="*/ 0 w 5"/>
                <a:gd name="T3" fmla="*/ 0 h 119"/>
                <a:gd name="T4" fmla="*/ 0 w 5"/>
                <a:gd name="T5" fmla="*/ 119 h 119"/>
                <a:gd name="T6" fmla="*/ 3 w 5"/>
                <a:gd name="T7" fmla="*/ 119 h 119"/>
                <a:gd name="T8" fmla="*/ 5 w 5"/>
                <a:gd name="T9" fmla="*/ 0 h 119"/>
                <a:gd name="T10" fmla="*/ 5 w 5"/>
                <a:gd name="T11" fmla="*/ 0 h 11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"/>
                <a:gd name="T19" fmla="*/ 0 h 119"/>
                <a:gd name="T20" fmla="*/ 5 w 5"/>
                <a:gd name="T21" fmla="*/ 119 h 119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" h="119">
                  <a:moveTo>
                    <a:pt x="5" y="0"/>
                  </a:moveTo>
                  <a:lnTo>
                    <a:pt x="0" y="0"/>
                  </a:lnTo>
                  <a:lnTo>
                    <a:pt x="0" y="119"/>
                  </a:lnTo>
                  <a:lnTo>
                    <a:pt x="3" y="119"/>
                  </a:lnTo>
                  <a:lnTo>
                    <a:pt x="5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7" name="Freeform 68"/>
            <p:cNvSpPr>
              <a:spLocks/>
            </p:cNvSpPr>
            <p:nvPr/>
          </p:nvSpPr>
          <p:spPr bwMode="auto">
            <a:xfrm>
              <a:off x="226" y="415"/>
              <a:ext cx="20" cy="18"/>
            </a:xfrm>
            <a:custGeom>
              <a:avLst/>
              <a:gdLst>
                <a:gd name="T0" fmla="*/ 20 w 20"/>
                <a:gd name="T1" fmla="*/ 11 h 18"/>
                <a:gd name="T2" fmla="*/ 20 w 20"/>
                <a:gd name="T3" fmla="*/ 11 h 18"/>
                <a:gd name="T4" fmla="*/ 7 w 20"/>
                <a:gd name="T5" fmla="*/ 2 h 18"/>
                <a:gd name="T6" fmla="*/ 5 w 20"/>
                <a:gd name="T7" fmla="*/ 0 h 18"/>
                <a:gd name="T8" fmla="*/ 0 w 20"/>
                <a:gd name="T9" fmla="*/ 2 h 18"/>
                <a:gd name="T10" fmla="*/ 3 w 20"/>
                <a:gd name="T11" fmla="*/ 7 h 18"/>
                <a:gd name="T12" fmla="*/ 20 w 20"/>
                <a:gd name="T13" fmla="*/ 18 h 18"/>
                <a:gd name="T14" fmla="*/ 20 w 20"/>
                <a:gd name="T15" fmla="*/ 18 h 18"/>
                <a:gd name="T16" fmla="*/ 20 w 20"/>
                <a:gd name="T17" fmla="*/ 11 h 18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20"/>
                <a:gd name="T28" fmla="*/ 0 h 18"/>
                <a:gd name="T29" fmla="*/ 20 w 20"/>
                <a:gd name="T30" fmla="*/ 18 h 18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20" h="18">
                  <a:moveTo>
                    <a:pt x="20" y="11"/>
                  </a:moveTo>
                  <a:lnTo>
                    <a:pt x="20" y="11"/>
                  </a:lnTo>
                  <a:lnTo>
                    <a:pt x="7" y="2"/>
                  </a:lnTo>
                  <a:lnTo>
                    <a:pt x="5" y="0"/>
                  </a:lnTo>
                  <a:lnTo>
                    <a:pt x="0" y="2"/>
                  </a:lnTo>
                  <a:lnTo>
                    <a:pt x="3" y="7"/>
                  </a:lnTo>
                  <a:lnTo>
                    <a:pt x="20" y="18"/>
                  </a:lnTo>
                  <a:lnTo>
                    <a:pt x="20" y="1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8" name="Freeform 69"/>
            <p:cNvSpPr>
              <a:spLocks/>
            </p:cNvSpPr>
            <p:nvPr/>
          </p:nvSpPr>
          <p:spPr bwMode="auto">
            <a:xfrm>
              <a:off x="246" y="426"/>
              <a:ext cx="36" cy="23"/>
            </a:xfrm>
            <a:custGeom>
              <a:avLst/>
              <a:gdLst>
                <a:gd name="T0" fmla="*/ 36 w 36"/>
                <a:gd name="T1" fmla="*/ 19 h 23"/>
                <a:gd name="T2" fmla="*/ 36 w 36"/>
                <a:gd name="T3" fmla="*/ 19 h 23"/>
                <a:gd name="T4" fmla="*/ 19 w 36"/>
                <a:gd name="T5" fmla="*/ 10 h 23"/>
                <a:gd name="T6" fmla="*/ 0 w 36"/>
                <a:gd name="T7" fmla="*/ 0 h 23"/>
                <a:gd name="T8" fmla="*/ 0 w 36"/>
                <a:gd name="T9" fmla="*/ 7 h 23"/>
                <a:gd name="T10" fmla="*/ 18 w 36"/>
                <a:gd name="T11" fmla="*/ 18 h 23"/>
                <a:gd name="T12" fmla="*/ 34 w 36"/>
                <a:gd name="T13" fmla="*/ 23 h 23"/>
                <a:gd name="T14" fmla="*/ 34 w 36"/>
                <a:gd name="T15" fmla="*/ 23 h 23"/>
                <a:gd name="T16" fmla="*/ 36 w 36"/>
                <a:gd name="T17" fmla="*/ 19 h 2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6"/>
                <a:gd name="T28" fmla="*/ 0 h 23"/>
                <a:gd name="T29" fmla="*/ 36 w 36"/>
                <a:gd name="T30" fmla="*/ 23 h 2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6" h="23">
                  <a:moveTo>
                    <a:pt x="36" y="19"/>
                  </a:moveTo>
                  <a:lnTo>
                    <a:pt x="36" y="19"/>
                  </a:lnTo>
                  <a:lnTo>
                    <a:pt x="19" y="10"/>
                  </a:lnTo>
                  <a:lnTo>
                    <a:pt x="0" y="0"/>
                  </a:lnTo>
                  <a:lnTo>
                    <a:pt x="0" y="7"/>
                  </a:lnTo>
                  <a:lnTo>
                    <a:pt x="18" y="18"/>
                  </a:lnTo>
                  <a:lnTo>
                    <a:pt x="34" y="23"/>
                  </a:lnTo>
                  <a:lnTo>
                    <a:pt x="36" y="19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29" name="Freeform 70"/>
            <p:cNvSpPr>
              <a:spLocks/>
            </p:cNvSpPr>
            <p:nvPr/>
          </p:nvSpPr>
          <p:spPr bwMode="auto">
            <a:xfrm>
              <a:off x="280" y="445"/>
              <a:ext cx="30" cy="13"/>
            </a:xfrm>
            <a:custGeom>
              <a:avLst/>
              <a:gdLst>
                <a:gd name="T0" fmla="*/ 30 w 30"/>
                <a:gd name="T1" fmla="*/ 8 h 13"/>
                <a:gd name="T2" fmla="*/ 30 w 30"/>
                <a:gd name="T3" fmla="*/ 8 h 13"/>
                <a:gd name="T4" fmla="*/ 15 w 30"/>
                <a:gd name="T5" fmla="*/ 4 h 13"/>
                <a:gd name="T6" fmla="*/ 2 w 30"/>
                <a:gd name="T7" fmla="*/ 0 h 13"/>
                <a:gd name="T8" fmla="*/ 0 w 30"/>
                <a:gd name="T9" fmla="*/ 4 h 13"/>
                <a:gd name="T10" fmla="*/ 13 w 30"/>
                <a:gd name="T11" fmla="*/ 9 h 13"/>
                <a:gd name="T12" fmla="*/ 28 w 30"/>
                <a:gd name="T13" fmla="*/ 13 h 13"/>
                <a:gd name="T14" fmla="*/ 28 w 30"/>
                <a:gd name="T15" fmla="*/ 13 h 13"/>
                <a:gd name="T16" fmla="*/ 30 w 30"/>
                <a:gd name="T17" fmla="*/ 8 h 1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13"/>
                <a:gd name="T29" fmla="*/ 30 w 30"/>
                <a:gd name="T30" fmla="*/ 13 h 13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13">
                  <a:moveTo>
                    <a:pt x="30" y="8"/>
                  </a:moveTo>
                  <a:lnTo>
                    <a:pt x="30" y="8"/>
                  </a:lnTo>
                  <a:lnTo>
                    <a:pt x="15" y="4"/>
                  </a:lnTo>
                  <a:lnTo>
                    <a:pt x="2" y="0"/>
                  </a:lnTo>
                  <a:lnTo>
                    <a:pt x="0" y="4"/>
                  </a:lnTo>
                  <a:lnTo>
                    <a:pt x="13" y="9"/>
                  </a:lnTo>
                  <a:lnTo>
                    <a:pt x="28" y="13"/>
                  </a:lnTo>
                  <a:lnTo>
                    <a:pt x="30" y="8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0" name="Freeform 71"/>
            <p:cNvSpPr>
              <a:spLocks/>
            </p:cNvSpPr>
            <p:nvPr/>
          </p:nvSpPr>
          <p:spPr bwMode="auto">
            <a:xfrm>
              <a:off x="308" y="453"/>
              <a:ext cx="41" cy="9"/>
            </a:xfrm>
            <a:custGeom>
              <a:avLst/>
              <a:gdLst>
                <a:gd name="T0" fmla="*/ 41 w 41"/>
                <a:gd name="T1" fmla="*/ 1 h 9"/>
                <a:gd name="T2" fmla="*/ 41 w 41"/>
                <a:gd name="T3" fmla="*/ 1 h 9"/>
                <a:gd name="T4" fmla="*/ 21 w 41"/>
                <a:gd name="T5" fmla="*/ 1 h 9"/>
                <a:gd name="T6" fmla="*/ 2 w 41"/>
                <a:gd name="T7" fmla="*/ 0 h 9"/>
                <a:gd name="T8" fmla="*/ 0 w 41"/>
                <a:gd name="T9" fmla="*/ 5 h 9"/>
                <a:gd name="T10" fmla="*/ 20 w 41"/>
                <a:gd name="T11" fmla="*/ 9 h 9"/>
                <a:gd name="T12" fmla="*/ 41 w 41"/>
                <a:gd name="T13" fmla="*/ 9 h 9"/>
                <a:gd name="T14" fmla="*/ 41 w 41"/>
                <a:gd name="T15" fmla="*/ 9 h 9"/>
                <a:gd name="T16" fmla="*/ 41 w 41"/>
                <a:gd name="T17" fmla="*/ 1 h 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41"/>
                <a:gd name="T28" fmla="*/ 0 h 9"/>
                <a:gd name="T29" fmla="*/ 41 w 41"/>
                <a:gd name="T30" fmla="*/ 9 h 9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41" h="9">
                  <a:moveTo>
                    <a:pt x="41" y="1"/>
                  </a:moveTo>
                  <a:lnTo>
                    <a:pt x="41" y="1"/>
                  </a:lnTo>
                  <a:lnTo>
                    <a:pt x="21" y="1"/>
                  </a:lnTo>
                  <a:lnTo>
                    <a:pt x="2" y="0"/>
                  </a:lnTo>
                  <a:lnTo>
                    <a:pt x="0" y="5"/>
                  </a:lnTo>
                  <a:lnTo>
                    <a:pt x="20" y="9"/>
                  </a:lnTo>
                  <a:lnTo>
                    <a:pt x="41" y="9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1" name="Freeform 72"/>
            <p:cNvSpPr>
              <a:spLocks/>
            </p:cNvSpPr>
            <p:nvPr/>
          </p:nvSpPr>
          <p:spPr bwMode="auto">
            <a:xfrm>
              <a:off x="349" y="449"/>
              <a:ext cx="39" cy="13"/>
            </a:xfrm>
            <a:custGeom>
              <a:avLst/>
              <a:gdLst>
                <a:gd name="T0" fmla="*/ 36 w 39"/>
                <a:gd name="T1" fmla="*/ 0 h 13"/>
                <a:gd name="T2" fmla="*/ 36 w 39"/>
                <a:gd name="T3" fmla="*/ 0 h 13"/>
                <a:gd name="T4" fmla="*/ 28 w 39"/>
                <a:gd name="T5" fmla="*/ 5 h 13"/>
                <a:gd name="T6" fmla="*/ 20 w 39"/>
                <a:gd name="T7" fmla="*/ 7 h 13"/>
                <a:gd name="T8" fmla="*/ 10 w 39"/>
                <a:gd name="T9" fmla="*/ 7 h 13"/>
                <a:gd name="T10" fmla="*/ 0 w 39"/>
                <a:gd name="T11" fmla="*/ 5 h 13"/>
                <a:gd name="T12" fmla="*/ 0 w 39"/>
                <a:gd name="T13" fmla="*/ 13 h 13"/>
                <a:gd name="T14" fmla="*/ 10 w 39"/>
                <a:gd name="T15" fmla="*/ 13 h 13"/>
                <a:gd name="T16" fmla="*/ 20 w 39"/>
                <a:gd name="T17" fmla="*/ 13 h 13"/>
                <a:gd name="T18" fmla="*/ 29 w 39"/>
                <a:gd name="T19" fmla="*/ 11 h 13"/>
                <a:gd name="T20" fmla="*/ 39 w 39"/>
                <a:gd name="T21" fmla="*/ 5 h 13"/>
                <a:gd name="T22" fmla="*/ 39 w 39"/>
                <a:gd name="T23" fmla="*/ 5 h 13"/>
                <a:gd name="T24" fmla="*/ 36 w 39"/>
                <a:gd name="T25" fmla="*/ 0 h 1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9"/>
                <a:gd name="T40" fmla="*/ 0 h 13"/>
                <a:gd name="T41" fmla="*/ 39 w 39"/>
                <a:gd name="T42" fmla="*/ 13 h 1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9" h="13">
                  <a:moveTo>
                    <a:pt x="36" y="0"/>
                  </a:moveTo>
                  <a:lnTo>
                    <a:pt x="36" y="0"/>
                  </a:lnTo>
                  <a:lnTo>
                    <a:pt x="28" y="5"/>
                  </a:lnTo>
                  <a:lnTo>
                    <a:pt x="20" y="7"/>
                  </a:lnTo>
                  <a:lnTo>
                    <a:pt x="10" y="7"/>
                  </a:lnTo>
                  <a:lnTo>
                    <a:pt x="0" y="5"/>
                  </a:lnTo>
                  <a:lnTo>
                    <a:pt x="0" y="13"/>
                  </a:lnTo>
                  <a:lnTo>
                    <a:pt x="10" y="13"/>
                  </a:lnTo>
                  <a:lnTo>
                    <a:pt x="20" y="13"/>
                  </a:lnTo>
                  <a:lnTo>
                    <a:pt x="29" y="11"/>
                  </a:lnTo>
                  <a:lnTo>
                    <a:pt x="39" y="5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2" name="Freeform 73"/>
            <p:cNvSpPr>
              <a:spLocks/>
            </p:cNvSpPr>
            <p:nvPr/>
          </p:nvSpPr>
          <p:spPr bwMode="auto">
            <a:xfrm>
              <a:off x="385" y="447"/>
              <a:ext cx="10" cy="20"/>
            </a:xfrm>
            <a:custGeom>
              <a:avLst/>
              <a:gdLst>
                <a:gd name="T0" fmla="*/ 2 w 10"/>
                <a:gd name="T1" fmla="*/ 7 h 20"/>
                <a:gd name="T2" fmla="*/ 2 w 10"/>
                <a:gd name="T3" fmla="*/ 7 h 20"/>
                <a:gd name="T4" fmla="*/ 2 w 10"/>
                <a:gd name="T5" fmla="*/ 16 h 20"/>
                <a:gd name="T6" fmla="*/ 3 w 10"/>
                <a:gd name="T7" fmla="*/ 20 h 20"/>
                <a:gd name="T8" fmla="*/ 8 w 10"/>
                <a:gd name="T9" fmla="*/ 18 h 20"/>
                <a:gd name="T10" fmla="*/ 8 w 10"/>
                <a:gd name="T11" fmla="*/ 15 h 20"/>
                <a:gd name="T12" fmla="*/ 10 w 10"/>
                <a:gd name="T13" fmla="*/ 9 h 20"/>
                <a:gd name="T14" fmla="*/ 8 w 10"/>
                <a:gd name="T15" fmla="*/ 6 h 20"/>
                <a:gd name="T16" fmla="*/ 7 w 10"/>
                <a:gd name="T17" fmla="*/ 4 h 20"/>
                <a:gd name="T18" fmla="*/ 3 w 10"/>
                <a:gd name="T19" fmla="*/ 0 h 20"/>
                <a:gd name="T20" fmla="*/ 2 w 10"/>
                <a:gd name="T21" fmla="*/ 2 h 20"/>
                <a:gd name="T22" fmla="*/ 0 w 10"/>
                <a:gd name="T23" fmla="*/ 2 h 20"/>
                <a:gd name="T24" fmla="*/ 3 w 10"/>
                <a:gd name="T25" fmla="*/ 7 h 20"/>
                <a:gd name="T26" fmla="*/ 3 w 10"/>
                <a:gd name="T27" fmla="*/ 7 h 20"/>
                <a:gd name="T28" fmla="*/ 3 w 10"/>
                <a:gd name="T29" fmla="*/ 7 h 20"/>
                <a:gd name="T30" fmla="*/ 3 w 10"/>
                <a:gd name="T31" fmla="*/ 7 h 20"/>
                <a:gd name="T32" fmla="*/ 3 w 10"/>
                <a:gd name="T33" fmla="*/ 7 h 20"/>
                <a:gd name="T34" fmla="*/ 3 w 10"/>
                <a:gd name="T35" fmla="*/ 9 h 20"/>
                <a:gd name="T36" fmla="*/ 3 w 10"/>
                <a:gd name="T37" fmla="*/ 15 h 20"/>
                <a:gd name="T38" fmla="*/ 3 w 10"/>
                <a:gd name="T39" fmla="*/ 16 h 20"/>
                <a:gd name="T40" fmla="*/ 7 w 10"/>
                <a:gd name="T41" fmla="*/ 18 h 20"/>
                <a:gd name="T42" fmla="*/ 7 w 10"/>
                <a:gd name="T43" fmla="*/ 15 h 20"/>
                <a:gd name="T44" fmla="*/ 7 w 10"/>
                <a:gd name="T45" fmla="*/ 7 h 20"/>
                <a:gd name="T46" fmla="*/ 7 w 10"/>
                <a:gd name="T47" fmla="*/ 7 h 20"/>
                <a:gd name="T48" fmla="*/ 2 w 10"/>
                <a:gd name="T49" fmla="*/ 7 h 20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0"/>
                <a:gd name="T76" fmla="*/ 0 h 20"/>
                <a:gd name="T77" fmla="*/ 10 w 10"/>
                <a:gd name="T78" fmla="*/ 20 h 20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0" h="20">
                  <a:moveTo>
                    <a:pt x="2" y="7"/>
                  </a:moveTo>
                  <a:lnTo>
                    <a:pt x="2" y="7"/>
                  </a:lnTo>
                  <a:lnTo>
                    <a:pt x="2" y="16"/>
                  </a:lnTo>
                  <a:lnTo>
                    <a:pt x="3" y="20"/>
                  </a:lnTo>
                  <a:lnTo>
                    <a:pt x="8" y="18"/>
                  </a:lnTo>
                  <a:lnTo>
                    <a:pt x="8" y="15"/>
                  </a:lnTo>
                  <a:lnTo>
                    <a:pt x="10" y="9"/>
                  </a:lnTo>
                  <a:lnTo>
                    <a:pt x="8" y="6"/>
                  </a:lnTo>
                  <a:lnTo>
                    <a:pt x="7" y="4"/>
                  </a:lnTo>
                  <a:lnTo>
                    <a:pt x="3" y="0"/>
                  </a:lnTo>
                  <a:lnTo>
                    <a:pt x="2" y="2"/>
                  </a:lnTo>
                  <a:lnTo>
                    <a:pt x="0" y="2"/>
                  </a:lnTo>
                  <a:lnTo>
                    <a:pt x="3" y="7"/>
                  </a:lnTo>
                  <a:lnTo>
                    <a:pt x="3" y="9"/>
                  </a:lnTo>
                  <a:lnTo>
                    <a:pt x="3" y="15"/>
                  </a:lnTo>
                  <a:lnTo>
                    <a:pt x="3" y="16"/>
                  </a:lnTo>
                  <a:lnTo>
                    <a:pt x="7" y="18"/>
                  </a:lnTo>
                  <a:lnTo>
                    <a:pt x="7" y="15"/>
                  </a:lnTo>
                  <a:lnTo>
                    <a:pt x="7" y="7"/>
                  </a:lnTo>
                  <a:lnTo>
                    <a:pt x="2" y="7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3" name="Freeform 74"/>
            <p:cNvSpPr>
              <a:spLocks/>
            </p:cNvSpPr>
            <p:nvPr/>
          </p:nvSpPr>
          <p:spPr bwMode="auto">
            <a:xfrm>
              <a:off x="383" y="395"/>
              <a:ext cx="9" cy="59"/>
            </a:xfrm>
            <a:custGeom>
              <a:avLst/>
              <a:gdLst>
                <a:gd name="T0" fmla="*/ 0 w 9"/>
                <a:gd name="T1" fmla="*/ 0 h 59"/>
                <a:gd name="T2" fmla="*/ 0 w 9"/>
                <a:gd name="T3" fmla="*/ 0 h 59"/>
                <a:gd name="T4" fmla="*/ 4 w 9"/>
                <a:gd name="T5" fmla="*/ 20 h 59"/>
                <a:gd name="T6" fmla="*/ 4 w 9"/>
                <a:gd name="T7" fmla="*/ 31 h 59"/>
                <a:gd name="T8" fmla="*/ 4 w 9"/>
                <a:gd name="T9" fmla="*/ 40 h 59"/>
                <a:gd name="T10" fmla="*/ 4 w 9"/>
                <a:gd name="T11" fmla="*/ 59 h 59"/>
                <a:gd name="T12" fmla="*/ 9 w 9"/>
                <a:gd name="T13" fmla="*/ 59 h 59"/>
                <a:gd name="T14" fmla="*/ 9 w 9"/>
                <a:gd name="T15" fmla="*/ 40 h 59"/>
                <a:gd name="T16" fmla="*/ 9 w 9"/>
                <a:gd name="T17" fmla="*/ 31 h 59"/>
                <a:gd name="T18" fmla="*/ 9 w 9"/>
                <a:gd name="T19" fmla="*/ 20 h 59"/>
                <a:gd name="T20" fmla="*/ 5 w 9"/>
                <a:gd name="T21" fmla="*/ 0 h 59"/>
                <a:gd name="T22" fmla="*/ 5 w 9"/>
                <a:gd name="T23" fmla="*/ 0 h 59"/>
                <a:gd name="T24" fmla="*/ 0 w 9"/>
                <a:gd name="T25" fmla="*/ 0 h 5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9"/>
                <a:gd name="T40" fmla="*/ 0 h 59"/>
                <a:gd name="T41" fmla="*/ 9 w 9"/>
                <a:gd name="T42" fmla="*/ 59 h 5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9" h="59">
                  <a:moveTo>
                    <a:pt x="0" y="0"/>
                  </a:moveTo>
                  <a:lnTo>
                    <a:pt x="0" y="0"/>
                  </a:lnTo>
                  <a:lnTo>
                    <a:pt x="4" y="20"/>
                  </a:lnTo>
                  <a:lnTo>
                    <a:pt x="4" y="31"/>
                  </a:lnTo>
                  <a:lnTo>
                    <a:pt x="4" y="40"/>
                  </a:lnTo>
                  <a:lnTo>
                    <a:pt x="4" y="59"/>
                  </a:lnTo>
                  <a:lnTo>
                    <a:pt x="9" y="59"/>
                  </a:lnTo>
                  <a:lnTo>
                    <a:pt x="9" y="40"/>
                  </a:lnTo>
                  <a:lnTo>
                    <a:pt x="9" y="31"/>
                  </a:lnTo>
                  <a:lnTo>
                    <a:pt x="9" y="2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4" name="Freeform 75"/>
            <p:cNvSpPr>
              <a:spLocks/>
            </p:cNvSpPr>
            <p:nvPr/>
          </p:nvSpPr>
          <p:spPr bwMode="auto">
            <a:xfrm>
              <a:off x="375" y="332"/>
              <a:ext cx="13" cy="63"/>
            </a:xfrm>
            <a:custGeom>
              <a:avLst/>
              <a:gdLst>
                <a:gd name="T0" fmla="*/ 0 w 13"/>
                <a:gd name="T1" fmla="*/ 0 h 63"/>
                <a:gd name="T2" fmla="*/ 0 w 13"/>
                <a:gd name="T3" fmla="*/ 0 h 63"/>
                <a:gd name="T4" fmla="*/ 2 w 13"/>
                <a:gd name="T5" fmla="*/ 14 h 63"/>
                <a:gd name="T6" fmla="*/ 3 w 13"/>
                <a:gd name="T7" fmla="*/ 25 h 63"/>
                <a:gd name="T8" fmla="*/ 5 w 13"/>
                <a:gd name="T9" fmla="*/ 39 h 63"/>
                <a:gd name="T10" fmla="*/ 8 w 13"/>
                <a:gd name="T11" fmla="*/ 63 h 63"/>
                <a:gd name="T12" fmla="*/ 13 w 13"/>
                <a:gd name="T13" fmla="*/ 63 h 63"/>
                <a:gd name="T14" fmla="*/ 12 w 13"/>
                <a:gd name="T15" fmla="*/ 38 h 63"/>
                <a:gd name="T16" fmla="*/ 8 w 13"/>
                <a:gd name="T17" fmla="*/ 25 h 63"/>
                <a:gd name="T18" fmla="*/ 7 w 13"/>
                <a:gd name="T19" fmla="*/ 12 h 63"/>
                <a:gd name="T20" fmla="*/ 5 w 13"/>
                <a:gd name="T21" fmla="*/ 0 h 63"/>
                <a:gd name="T22" fmla="*/ 5 w 13"/>
                <a:gd name="T23" fmla="*/ 0 h 63"/>
                <a:gd name="T24" fmla="*/ 0 w 13"/>
                <a:gd name="T25" fmla="*/ 0 h 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3"/>
                <a:gd name="T40" fmla="*/ 0 h 63"/>
                <a:gd name="T41" fmla="*/ 13 w 13"/>
                <a:gd name="T42" fmla="*/ 63 h 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3" h="63">
                  <a:moveTo>
                    <a:pt x="0" y="0"/>
                  </a:moveTo>
                  <a:lnTo>
                    <a:pt x="0" y="0"/>
                  </a:lnTo>
                  <a:lnTo>
                    <a:pt x="2" y="14"/>
                  </a:lnTo>
                  <a:lnTo>
                    <a:pt x="3" y="25"/>
                  </a:lnTo>
                  <a:lnTo>
                    <a:pt x="5" y="39"/>
                  </a:lnTo>
                  <a:lnTo>
                    <a:pt x="8" y="63"/>
                  </a:lnTo>
                  <a:lnTo>
                    <a:pt x="13" y="63"/>
                  </a:lnTo>
                  <a:lnTo>
                    <a:pt x="12" y="38"/>
                  </a:lnTo>
                  <a:lnTo>
                    <a:pt x="8" y="25"/>
                  </a:lnTo>
                  <a:lnTo>
                    <a:pt x="7" y="12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5" name="Freeform 76"/>
            <p:cNvSpPr>
              <a:spLocks/>
            </p:cNvSpPr>
            <p:nvPr/>
          </p:nvSpPr>
          <p:spPr bwMode="auto">
            <a:xfrm>
              <a:off x="362" y="283"/>
              <a:ext cx="18" cy="49"/>
            </a:xfrm>
            <a:custGeom>
              <a:avLst/>
              <a:gdLst>
                <a:gd name="T0" fmla="*/ 0 w 18"/>
                <a:gd name="T1" fmla="*/ 2 h 49"/>
                <a:gd name="T2" fmla="*/ 0 w 18"/>
                <a:gd name="T3" fmla="*/ 2 h 49"/>
                <a:gd name="T4" fmla="*/ 5 w 18"/>
                <a:gd name="T5" fmla="*/ 14 h 49"/>
                <a:gd name="T6" fmla="*/ 8 w 18"/>
                <a:gd name="T7" fmla="*/ 25 h 49"/>
                <a:gd name="T8" fmla="*/ 12 w 18"/>
                <a:gd name="T9" fmla="*/ 36 h 49"/>
                <a:gd name="T10" fmla="*/ 13 w 18"/>
                <a:gd name="T11" fmla="*/ 49 h 49"/>
                <a:gd name="T12" fmla="*/ 18 w 18"/>
                <a:gd name="T13" fmla="*/ 49 h 49"/>
                <a:gd name="T14" fmla="*/ 16 w 18"/>
                <a:gd name="T15" fmla="*/ 34 h 49"/>
                <a:gd name="T16" fmla="*/ 13 w 18"/>
                <a:gd name="T17" fmla="*/ 23 h 49"/>
                <a:gd name="T18" fmla="*/ 10 w 18"/>
                <a:gd name="T19" fmla="*/ 14 h 49"/>
                <a:gd name="T20" fmla="*/ 5 w 18"/>
                <a:gd name="T21" fmla="*/ 0 h 49"/>
                <a:gd name="T22" fmla="*/ 5 w 18"/>
                <a:gd name="T23" fmla="*/ 0 h 49"/>
                <a:gd name="T24" fmla="*/ 0 w 18"/>
                <a:gd name="T25" fmla="*/ 2 h 49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8"/>
                <a:gd name="T40" fmla="*/ 0 h 49"/>
                <a:gd name="T41" fmla="*/ 18 w 18"/>
                <a:gd name="T42" fmla="*/ 49 h 49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8" h="49">
                  <a:moveTo>
                    <a:pt x="0" y="2"/>
                  </a:moveTo>
                  <a:lnTo>
                    <a:pt x="0" y="2"/>
                  </a:lnTo>
                  <a:lnTo>
                    <a:pt x="5" y="14"/>
                  </a:lnTo>
                  <a:lnTo>
                    <a:pt x="8" y="25"/>
                  </a:lnTo>
                  <a:lnTo>
                    <a:pt x="12" y="36"/>
                  </a:lnTo>
                  <a:lnTo>
                    <a:pt x="13" y="49"/>
                  </a:lnTo>
                  <a:lnTo>
                    <a:pt x="18" y="49"/>
                  </a:lnTo>
                  <a:lnTo>
                    <a:pt x="16" y="34"/>
                  </a:lnTo>
                  <a:lnTo>
                    <a:pt x="13" y="23"/>
                  </a:lnTo>
                  <a:lnTo>
                    <a:pt x="10" y="14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6" name="Freeform 77"/>
            <p:cNvSpPr>
              <a:spLocks/>
            </p:cNvSpPr>
            <p:nvPr/>
          </p:nvSpPr>
          <p:spPr bwMode="auto">
            <a:xfrm>
              <a:off x="342" y="247"/>
              <a:ext cx="25" cy="38"/>
            </a:xfrm>
            <a:custGeom>
              <a:avLst/>
              <a:gdLst>
                <a:gd name="T0" fmla="*/ 0 w 25"/>
                <a:gd name="T1" fmla="*/ 0 h 38"/>
                <a:gd name="T2" fmla="*/ 0 w 25"/>
                <a:gd name="T3" fmla="*/ 5 h 38"/>
                <a:gd name="T4" fmla="*/ 2 w 25"/>
                <a:gd name="T5" fmla="*/ 9 h 38"/>
                <a:gd name="T6" fmla="*/ 10 w 25"/>
                <a:gd name="T7" fmla="*/ 18 h 38"/>
                <a:gd name="T8" fmla="*/ 17 w 25"/>
                <a:gd name="T9" fmla="*/ 29 h 38"/>
                <a:gd name="T10" fmla="*/ 20 w 25"/>
                <a:gd name="T11" fmla="*/ 38 h 38"/>
                <a:gd name="T12" fmla="*/ 25 w 25"/>
                <a:gd name="T13" fmla="*/ 36 h 38"/>
                <a:gd name="T14" fmla="*/ 20 w 25"/>
                <a:gd name="T15" fmla="*/ 25 h 38"/>
                <a:gd name="T16" fmla="*/ 14 w 25"/>
                <a:gd name="T17" fmla="*/ 14 h 38"/>
                <a:gd name="T18" fmla="*/ 7 w 25"/>
                <a:gd name="T19" fmla="*/ 3 h 38"/>
                <a:gd name="T20" fmla="*/ 0 w 25"/>
                <a:gd name="T21" fmla="*/ 0 h 38"/>
                <a:gd name="T22" fmla="*/ 0 w 25"/>
                <a:gd name="T23" fmla="*/ 5 h 38"/>
                <a:gd name="T24" fmla="*/ 0 w 25"/>
                <a:gd name="T25" fmla="*/ 0 h 3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5"/>
                <a:gd name="T40" fmla="*/ 0 h 38"/>
                <a:gd name="T41" fmla="*/ 25 w 25"/>
                <a:gd name="T42" fmla="*/ 38 h 38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5" h="38">
                  <a:moveTo>
                    <a:pt x="0" y="0"/>
                  </a:moveTo>
                  <a:lnTo>
                    <a:pt x="0" y="5"/>
                  </a:lnTo>
                  <a:lnTo>
                    <a:pt x="2" y="9"/>
                  </a:lnTo>
                  <a:lnTo>
                    <a:pt x="10" y="18"/>
                  </a:lnTo>
                  <a:lnTo>
                    <a:pt x="17" y="29"/>
                  </a:lnTo>
                  <a:lnTo>
                    <a:pt x="20" y="38"/>
                  </a:lnTo>
                  <a:lnTo>
                    <a:pt x="25" y="36"/>
                  </a:lnTo>
                  <a:lnTo>
                    <a:pt x="20" y="25"/>
                  </a:lnTo>
                  <a:lnTo>
                    <a:pt x="14" y="14"/>
                  </a:lnTo>
                  <a:lnTo>
                    <a:pt x="7" y="3"/>
                  </a:lnTo>
                  <a:lnTo>
                    <a:pt x="0" y="0"/>
                  </a:lnTo>
                  <a:lnTo>
                    <a:pt x="0" y="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B3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9837" name="Rectangle 78"/>
            <p:cNvSpPr>
              <a:spLocks noChangeArrowheads="1"/>
            </p:cNvSpPr>
            <p:nvPr/>
          </p:nvSpPr>
          <p:spPr bwMode="auto">
            <a:xfrm>
              <a:off x="149" y="196"/>
              <a:ext cx="508" cy="6"/>
            </a:xfrm>
            <a:prstGeom prst="rect">
              <a:avLst/>
            </a:prstGeom>
            <a:solidFill>
              <a:srgbClr val="252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159748" name="Picture 79" descr="icc5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"/>
            <a:ext cx="990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9749" name="Text Box 80"/>
          <p:cNvSpPr txBox="1">
            <a:spLocks noChangeArrowheads="1"/>
          </p:cNvSpPr>
          <p:nvPr/>
        </p:nvSpPr>
        <p:spPr bwMode="auto">
          <a:xfrm>
            <a:off x="2209800" y="228600"/>
            <a:ext cx="5902325" cy="669925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>
                <a:solidFill>
                  <a:srgbClr val="FF0000"/>
                </a:solidFill>
                <a:sym typeface="Symbol" charset="0"/>
              </a:rPr>
              <a:t>The content of our universe</a:t>
            </a:r>
            <a:r>
              <a:rPr lang="en-GB" sz="3600">
                <a:solidFill>
                  <a:srgbClr val="000000"/>
                </a:solidFill>
              </a:rPr>
              <a:t> </a:t>
            </a:r>
          </a:p>
        </p:txBody>
      </p:sp>
      <p:sp>
        <p:nvSpPr>
          <p:cNvPr id="159750" name="Rectangle 90"/>
          <p:cNvSpPr>
            <a:spLocks noChangeArrowheads="1"/>
          </p:cNvSpPr>
          <p:nvPr/>
        </p:nvSpPr>
        <p:spPr bwMode="auto">
          <a:xfrm>
            <a:off x="169863" y="5638800"/>
            <a:ext cx="8753117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FFFFFF"/>
                </a:solidFill>
              </a:rPr>
              <a:t>Dark </a:t>
            </a:r>
            <a:r>
              <a:rPr lang="en-US" sz="2400" dirty="0" smtClean="0">
                <a:solidFill>
                  <a:srgbClr val="FFFFFF"/>
                </a:solidFill>
              </a:rPr>
              <a:t>matter </a:t>
            </a:r>
            <a:r>
              <a:rPr lang="en-US" sz="2400" dirty="0">
                <a:solidFill>
                  <a:srgbClr val="FFFFFF"/>
                </a:solidFill>
                <a:sym typeface="Symbol" charset="0"/>
              </a:rPr>
              <a:t> </a:t>
            </a:r>
            <a:r>
              <a:rPr lang="en-US" sz="2400" dirty="0" smtClean="0">
                <a:solidFill>
                  <a:srgbClr val="FFFFFF"/>
                </a:solidFill>
                <a:sym typeface="Symbol" charset="0"/>
              </a:rPr>
              <a:t>matter that does not emit light at any wavelength</a:t>
            </a:r>
            <a:endParaRPr lang="en-US" sz="2400" dirty="0">
              <a:solidFill>
                <a:srgbClr val="FFFFFF"/>
              </a:solidFill>
            </a:endParaRPr>
          </a:p>
        </p:txBody>
      </p:sp>
      <p:sp>
        <p:nvSpPr>
          <p:cNvPr id="159753" name="TextBox 90"/>
          <p:cNvSpPr txBox="1">
            <a:spLocks noChangeArrowheads="1"/>
          </p:cNvSpPr>
          <p:nvPr/>
        </p:nvSpPr>
        <p:spPr bwMode="auto">
          <a:xfrm>
            <a:off x="5862638" y="4735513"/>
            <a:ext cx="538162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 dirty="0">
                <a:solidFill>
                  <a:srgbClr val="FFFFFF"/>
                </a:solidFill>
              </a:rPr>
              <a:t>5 %</a:t>
            </a:r>
          </a:p>
        </p:txBody>
      </p:sp>
      <p:sp>
        <p:nvSpPr>
          <p:cNvPr id="159754" name="TextBox 92"/>
          <p:cNvSpPr txBox="1">
            <a:spLocks noChangeArrowheads="1"/>
          </p:cNvSpPr>
          <p:nvPr/>
        </p:nvSpPr>
        <p:spPr bwMode="auto">
          <a:xfrm>
            <a:off x="5119688" y="3135313"/>
            <a:ext cx="595312" cy="369887"/>
          </a:xfrm>
          <a:prstGeom prst="rect">
            <a:avLst/>
          </a:prstGeom>
          <a:solidFill>
            <a:srgbClr val="2F277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25%</a:t>
            </a:r>
          </a:p>
        </p:txBody>
      </p:sp>
      <p:sp>
        <p:nvSpPr>
          <p:cNvPr id="159755" name="TextBox 93"/>
          <p:cNvSpPr txBox="1">
            <a:spLocks noChangeArrowheads="1"/>
          </p:cNvSpPr>
          <p:nvPr/>
        </p:nvSpPr>
        <p:spPr bwMode="auto">
          <a:xfrm>
            <a:off x="2452688" y="3048000"/>
            <a:ext cx="595312" cy="369888"/>
          </a:xfrm>
          <a:prstGeom prst="rect">
            <a:avLst/>
          </a:prstGeom>
          <a:solidFill>
            <a:srgbClr val="12511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600">
                <a:solidFill>
                  <a:srgbClr val="FFFFFF"/>
                </a:solidFill>
              </a:rPr>
              <a:t>70%</a:t>
            </a:r>
          </a:p>
        </p:txBody>
      </p:sp>
      <p:sp>
        <p:nvSpPr>
          <p:cNvPr id="91" name="Oval 84"/>
          <p:cNvSpPr>
            <a:spLocks noChangeArrowheads="1"/>
          </p:cNvSpPr>
          <p:nvPr/>
        </p:nvSpPr>
        <p:spPr bwMode="auto">
          <a:xfrm>
            <a:off x="4560912" y="2905820"/>
            <a:ext cx="2819400" cy="811212"/>
          </a:xfrm>
          <a:prstGeom prst="ellipse">
            <a:avLst/>
          </a:prstGeom>
          <a:noFill/>
          <a:ln w="2857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898511" y="1268760"/>
            <a:ext cx="4426017" cy="1656184"/>
            <a:chOff x="4898511" y="1268760"/>
            <a:chExt cx="4426017" cy="1656184"/>
          </a:xfrm>
        </p:grpSpPr>
        <p:sp>
          <p:nvSpPr>
            <p:cNvPr id="2" name="TextBox 1"/>
            <p:cNvSpPr txBox="1"/>
            <p:nvPr/>
          </p:nvSpPr>
          <p:spPr>
            <a:xfrm>
              <a:off x="4898511" y="1268760"/>
              <a:ext cx="4426017" cy="7925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schemeClr val="bg1"/>
                  </a:solidFill>
                </a:rPr>
                <a:t>An elementary particle created soon after the Big Bang (cold dark matter)</a:t>
              </a:r>
              <a:endParaRPr lang="en-US" sz="2000" dirty="0">
                <a:solidFill>
                  <a:schemeClr val="bg1"/>
                </a:solidFill>
              </a:endParaRPr>
            </a:p>
          </p:txBody>
        </p:sp>
        <p:cxnSp>
          <p:nvCxnSpPr>
            <p:cNvPr id="5" name="Straight Arrow Connector 4"/>
            <p:cNvCxnSpPr/>
            <p:nvPr/>
          </p:nvCxnSpPr>
          <p:spPr bwMode="auto">
            <a:xfrm flipH="1">
              <a:off x="6732240" y="2060848"/>
              <a:ext cx="792088" cy="864096"/>
            </a:xfrm>
            <a:prstGeom prst="straightConnector1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93701886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2019891" y="260648"/>
            <a:ext cx="5792469" cy="64851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 dirty="0" smtClean="0">
                <a:solidFill>
                  <a:srgbClr val="FF0000"/>
                </a:solidFill>
              </a:rPr>
              <a:t>How to make a virtual universe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1556792"/>
            <a:ext cx="3672408" cy="2348335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bg1">
                <a:alpha val="75000"/>
              </a:scheme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52400"/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wrap="square" rtlCol="0">
            <a:spAutoFit/>
          </a:bodyPr>
          <a:lstStyle/>
          <a:p>
            <a:r>
              <a:rPr lang="en-US" u="sng" dirty="0" smtClean="0">
                <a:solidFill>
                  <a:srgbClr val="800000"/>
                </a:solidFill>
              </a:rPr>
              <a:t>Equations of physics</a:t>
            </a:r>
            <a:r>
              <a:rPr lang="en-US" dirty="0" smtClean="0">
                <a:solidFill>
                  <a:srgbClr val="800000"/>
                </a:solidFill>
              </a:rPr>
              <a:t>: </a:t>
            </a:r>
            <a:r>
              <a:rPr lang="en-US" sz="2400" dirty="0" smtClean="0"/>
              <a:t>General Relativity Mechanics  Hydrodynamics </a:t>
            </a:r>
          </a:p>
          <a:p>
            <a:pPr>
              <a:lnSpc>
                <a:spcPct val="90000"/>
              </a:lnSpc>
            </a:pPr>
            <a:r>
              <a:rPr lang="en-US" sz="2400" dirty="0" smtClean="0"/>
              <a:t>Atomic physics, </a:t>
            </a:r>
            <a:r>
              <a:rPr lang="en-US" sz="2400" dirty="0" err="1" smtClean="0"/>
              <a:t>etc</a:t>
            </a:r>
            <a:endParaRPr lang="en-US" sz="2400" dirty="0"/>
          </a:p>
        </p:txBody>
      </p:sp>
      <p:grpSp>
        <p:nvGrpSpPr>
          <p:cNvPr id="11" name="Group 10"/>
          <p:cNvGrpSpPr/>
          <p:nvPr/>
        </p:nvGrpSpPr>
        <p:grpSpPr>
          <a:xfrm>
            <a:off x="3832932" y="1844823"/>
            <a:ext cx="4699508" cy="2786063"/>
            <a:chOff x="3832932" y="1445601"/>
            <a:chExt cx="5059548" cy="3185286"/>
          </a:xfrm>
        </p:grpSpPr>
        <p:pic>
          <p:nvPicPr>
            <p:cNvPr id="4" name="Picture 17" descr="cosma3_1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355" y="1844824"/>
              <a:ext cx="4175125" cy="27860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AutoShape 28"/>
            <p:cNvSpPr>
              <a:spLocks noChangeArrowheads="1"/>
            </p:cNvSpPr>
            <p:nvPr/>
          </p:nvSpPr>
          <p:spPr bwMode="auto">
            <a:xfrm rot="17766615">
              <a:off x="5035406" y="243127"/>
              <a:ext cx="897433" cy="3302381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11560" y="4077072"/>
            <a:ext cx="5413567" cy="2664296"/>
            <a:chOff x="472860" y="3727276"/>
            <a:chExt cx="5840299" cy="3086100"/>
          </a:xfrm>
        </p:grpSpPr>
        <p:pic>
          <p:nvPicPr>
            <p:cNvPr id="9" name="Picture 8" descr="hubble-image-of-Stephans-Quintet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649668" y="3550468"/>
              <a:ext cx="3086100" cy="3439716"/>
            </a:xfrm>
            <a:prstGeom prst="rect">
              <a:avLst/>
            </a:prstGeom>
            <a:scene3d>
              <a:camera prst="orthographicFront"/>
              <a:lightRig rig="threePt" dir="t"/>
            </a:scene3d>
            <a:sp3d>
              <a:bevelT/>
            </a:sp3d>
          </p:spPr>
        </p:pic>
        <p:sp>
          <p:nvSpPr>
            <p:cNvPr id="10" name="AutoShape 28"/>
            <p:cNvSpPr>
              <a:spLocks noChangeArrowheads="1"/>
            </p:cNvSpPr>
            <p:nvPr/>
          </p:nvSpPr>
          <p:spPr bwMode="auto">
            <a:xfrm rot="3186499">
              <a:off x="4238280" y="3879295"/>
              <a:ext cx="801991" cy="3347766"/>
            </a:xfrm>
            <a:prstGeom prst="curvedLeftArrow">
              <a:avLst>
                <a:gd name="adj1" fmla="val 14069"/>
                <a:gd name="adj2" fmla="val 120986"/>
                <a:gd name="adj3" fmla="val 22605"/>
              </a:avLst>
            </a:prstGeom>
            <a:solidFill>
              <a:srgbClr val="FF0000"/>
            </a:solidFill>
            <a:ln w="9525">
              <a:solidFill>
                <a:srgbClr val="FF0000"/>
              </a:solidFill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7504" y="980728"/>
            <a:ext cx="9176736" cy="5770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800000"/>
                </a:solidFill>
              </a:rPr>
              <a:t>Initial conditions + assumption about content of Universe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14" name="AutoShape 28"/>
          <p:cNvSpPr>
            <a:spLocks noChangeArrowheads="1"/>
          </p:cNvSpPr>
          <p:nvPr/>
        </p:nvSpPr>
        <p:spPr bwMode="auto">
          <a:xfrm rot="1727728">
            <a:off x="7366456" y="1671031"/>
            <a:ext cx="675783" cy="2507828"/>
          </a:xfrm>
          <a:prstGeom prst="curvedLeftArrow">
            <a:avLst>
              <a:gd name="adj1" fmla="val 14069"/>
              <a:gd name="adj2" fmla="val 166265"/>
              <a:gd name="adj3" fmla="val 22605"/>
            </a:avLst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71926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ulti_component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33019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ath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3726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9459" name="Object 2"/>
          <p:cNvGraphicFramePr>
            <a:graphicFrameLocks noChangeAspect="1"/>
          </p:cNvGraphicFramePr>
          <p:nvPr/>
        </p:nvGraphicFramePr>
        <p:xfrm>
          <a:off x="46038" y="265113"/>
          <a:ext cx="1063625" cy="1223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CorelDRAW" r:id="rId5" imgW="4038600" imgH="4216400" progId="CorelDRAW.Graphic.9">
                  <p:embed/>
                </p:oleObj>
              </mc:Choice>
              <mc:Fallback>
                <p:oleObj name="CorelDRAW" r:id="rId5" imgW="4038600" imgH="4216400" progId="CorelDRAW.Graphic.9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038" y="265113"/>
                        <a:ext cx="1063625" cy="12239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4852988" y="4648200"/>
            <a:ext cx="39385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100000"/>
              </a:lnSpc>
              <a:spcBef>
                <a:spcPct val="50000"/>
              </a:spcBef>
              <a:buClr>
                <a:srgbClr val="006600"/>
              </a:buClr>
              <a:buSzPct val="200000"/>
            </a:pPr>
            <a:endParaRPr lang="en-GB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990600" y="2971800"/>
            <a:ext cx="7259638" cy="125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828675"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828675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828675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828675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828675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900" i="1" dirty="0">
                <a:solidFill>
                  <a:srgbClr val="000066"/>
                </a:solidFill>
                <a:latin typeface="Times New Roman" charset="0"/>
              </a:rPr>
              <a:t>Carlos S.  Frenk</a:t>
            </a:r>
          </a:p>
          <a:p>
            <a:pPr algn="ctr" eaLnBrk="1">
              <a:lnSpc>
                <a:spcPct val="93000"/>
              </a:lnSpc>
              <a:spcBef>
                <a:spcPct val="0"/>
              </a:spcBef>
              <a:buClr>
                <a:srgbClr val="000000"/>
              </a:buClr>
              <a:buSzPct val="45000"/>
              <a:buFont typeface="StarSymbol" charset="0"/>
              <a:buNone/>
            </a:pPr>
            <a:r>
              <a:rPr lang="en-GB" sz="2900" i="1" dirty="0">
                <a:solidFill>
                  <a:srgbClr val="000066"/>
                </a:solidFill>
                <a:latin typeface="Times New Roman" charset="0"/>
              </a:rPr>
              <a:t>  Institute for Computational Cosmology, Durham</a:t>
            </a:r>
          </a:p>
        </p:txBody>
      </p:sp>
      <p:pic>
        <p:nvPicPr>
          <p:cNvPr id="19462" name="Picture 6" descr="icc5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D"/>
              </a:clrFrom>
              <a:clrTo>
                <a:srgbClr val="FFFF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525" y="214313"/>
            <a:ext cx="2122488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AutoShape 7"/>
          <p:cNvSpPr>
            <a:spLocks noChangeArrowheads="1"/>
          </p:cNvSpPr>
          <p:nvPr/>
        </p:nvSpPr>
        <p:spPr bwMode="auto">
          <a:xfrm>
            <a:off x="1835696" y="1340768"/>
            <a:ext cx="5904656" cy="1267321"/>
          </a:xfrm>
          <a:prstGeom prst="roundRect">
            <a:avLst>
              <a:gd name="adj" fmla="val 60"/>
            </a:avLst>
          </a:prstGeom>
          <a:solidFill>
            <a:srgbClr val="FFCC00"/>
          </a:solidFill>
          <a:ln w="25400">
            <a:solidFill>
              <a:srgbClr val="000000"/>
            </a:solidFill>
            <a:round/>
            <a:headEnd/>
            <a:tailEnd/>
          </a:ln>
        </p:spPr>
        <p:txBody>
          <a:bodyPr wrap="square" lIns="0" tIns="0" rIns="0" bIns="0" anchor="ctr" anchorCtr="1">
            <a:spAutoFit/>
          </a:bodyPr>
          <a:lstStyle/>
          <a:p>
            <a:pPr algn="ctr" defTabSz="828675" eaLnBrk="1">
              <a:lnSpc>
                <a:spcPct val="93000"/>
              </a:lnSpc>
              <a:spcBef>
                <a:spcPts val="1800"/>
              </a:spcBef>
              <a:buClr>
                <a:srgbClr val="000000"/>
              </a:buClr>
              <a:buSzPct val="45000"/>
              <a:buFont typeface="StarSymbol" charset="0"/>
              <a:buNone/>
              <a:tabLst>
                <a:tab pos="657225" algn="l"/>
                <a:tab pos="1312863" algn="l"/>
                <a:tab pos="1970088" algn="l"/>
                <a:tab pos="2627313" algn="l"/>
                <a:tab pos="3282950" algn="l"/>
                <a:tab pos="3940175" algn="l"/>
                <a:tab pos="4595813" algn="l"/>
                <a:tab pos="5253038" algn="l"/>
                <a:tab pos="5910263" algn="l"/>
                <a:tab pos="6565900" algn="l"/>
                <a:tab pos="7223125" algn="l"/>
              </a:tabLst>
            </a:pPr>
            <a:r>
              <a:rPr lang="en-GB" sz="4400" dirty="0" smtClean="0">
                <a:solidFill>
                  <a:srgbClr val="FF0000"/>
                </a:solidFill>
              </a:rPr>
              <a:t>The first </a:t>
            </a:r>
            <a:r>
              <a:rPr lang="en-GB" sz="4400" dirty="0" smtClean="0">
                <a:solidFill>
                  <a:srgbClr val="FF0000"/>
                </a:solidFill>
              </a:rPr>
              <a:t>light in the Universe</a:t>
            </a:r>
            <a:endParaRPr lang="en-GB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452497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9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>
              <a:latin typeface="Calibri" charset="0"/>
            </a:endParaRPr>
          </a:p>
        </p:txBody>
      </p:sp>
      <p:pic>
        <p:nvPicPr>
          <p:cNvPr id="2539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258050" y="6456362"/>
            <a:ext cx="1790462" cy="36933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defRPr/>
            </a:pPr>
            <a:r>
              <a:rPr lang="en-US" sz="1800" dirty="0" err="1">
                <a:solidFill>
                  <a:srgbClr val="FFFFFF"/>
                </a:solidFill>
                <a:latin typeface="Calibri"/>
              </a:rPr>
              <a:t>Trayford</a:t>
            </a:r>
            <a:r>
              <a:rPr lang="en-US" sz="1800" dirty="0">
                <a:solidFill>
                  <a:srgbClr val="FFFFFF"/>
                </a:solidFill>
                <a:latin typeface="Calibri"/>
              </a:rPr>
              <a:t> et al ‘</a:t>
            </a: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15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1319472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5" descr="the_persistence_of_me#B37E5.jpg                                00034983Macintosh HD                   BCFB972B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928688"/>
            <a:ext cx="7391400" cy="554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9971" name="Text Box 10"/>
          <p:cNvSpPr txBox="1">
            <a:spLocks noChangeArrowheads="1"/>
          </p:cNvSpPr>
          <p:nvPr/>
        </p:nvSpPr>
        <p:spPr bwMode="auto">
          <a:xfrm>
            <a:off x="784225" y="5870575"/>
            <a:ext cx="914400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endParaRPr lang="en-GB" sz="460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301625" y="1012825"/>
            <a:ext cx="2887663" cy="2187575"/>
            <a:chOff x="301625" y="1012825"/>
            <a:chExt cx="2887663" cy="2187575"/>
          </a:xfrm>
        </p:grpSpPr>
        <p:pic>
          <p:nvPicPr>
            <p:cNvPr id="792578" name="Picture 2" descr="Slide46"/>
            <p:cNvPicPr>
              <a:picLocks noChangeAspect="1" noChangeArrowheads="1"/>
            </p:cNvPicPr>
            <p:nvPr/>
          </p:nvPicPr>
          <p:blipFill>
            <a:blip r:embed="rId4"/>
            <a:srcRect b="47676"/>
            <a:stretch>
              <a:fillRect/>
            </a:stretch>
          </p:blipFill>
          <p:spPr bwMode="auto">
            <a:xfrm>
              <a:off x="301625" y="1449388"/>
              <a:ext cx="2887663" cy="1751012"/>
            </a:xfrm>
            <a:prstGeom prst="rect">
              <a:avLst/>
            </a:prstGeom>
            <a:noFill/>
            <a:effectLst>
              <a:outerShdw blurRad="63500" dist="107763" dir="2700000" algn="ctr" rotWithShape="0">
                <a:srgbClr val="000000">
                  <a:alpha val="74998"/>
                </a:srgbClr>
              </a:outerShdw>
            </a:effectLst>
          </p:spPr>
        </p:pic>
        <p:sp>
          <p:nvSpPr>
            <p:cNvPr id="339993" name="Text Box 11"/>
            <p:cNvSpPr txBox="1">
              <a:spLocks noChangeArrowheads="1"/>
            </p:cNvSpPr>
            <p:nvPr/>
          </p:nvSpPr>
          <p:spPr bwMode="auto">
            <a:xfrm>
              <a:off x="560388" y="1012825"/>
              <a:ext cx="2454275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000" dirty="0">
                  <a:solidFill>
                    <a:srgbClr val="3333CC"/>
                  </a:solidFill>
                </a:rPr>
                <a:t>Inflation (t~10</a:t>
              </a:r>
              <a:r>
                <a:rPr lang="en-GB" sz="2000" b="1" baseline="30000" dirty="0">
                  <a:solidFill>
                    <a:srgbClr val="3333CC"/>
                  </a:solidFill>
                </a:rPr>
                <a:t>-35 </a:t>
              </a:r>
              <a:r>
                <a:rPr lang="en-GB" sz="2000" dirty="0">
                  <a:solidFill>
                    <a:srgbClr val="3333CC"/>
                  </a:solidFill>
                </a:rPr>
                <a:t>s)</a:t>
              </a:r>
              <a:endParaRPr lang="en-GB" sz="2000" baseline="30000" dirty="0">
                <a:solidFill>
                  <a:srgbClr val="3333CC"/>
                </a:solidFill>
              </a:endParaRPr>
            </a:p>
          </p:txBody>
        </p:sp>
      </p:grpSp>
      <p:grpSp>
        <p:nvGrpSpPr>
          <p:cNvPr id="3" name="Group 28"/>
          <p:cNvGrpSpPr>
            <a:grpSpLocks/>
          </p:cNvGrpSpPr>
          <p:nvPr/>
        </p:nvGrpSpPr>
        <p:grpSpPr bwMode="auto">
          <a:xfrm>
            <a:off x="376238" y="2406650"/>
            <a:ext cx="5992812" cy="3044825"/>
            <a:chOff x="376238" y="2406650"/>
            <a:chExt cx="5992812" cy="3045410"/>
          </a:xfrm>
        </p:grpSpPr>
        <p:pic>
          <p:nvPicPr>
            <p:cNvPr id="339982" name="Picture 5" descr="020598_ilc_409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50" y="2874963"/>
              <a:ext cx="2819400" cy="14097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9983" name="Text Box 12"/>
            <p:cNvSpPr txBox="1">
              <a:spLocks noChangeArrowheads="1"/>
            </p:cNvSpPr>
            <p:nvPr/>
          </p:nvSpPr>
          <p:spPr bwMode="auto">
            <a:xfrm>
              <a:off x="3800475" y="2406650"/>
              <a:ext cx="2376488" cy="3968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000">
                  <a:solidFill>
                    <a:srgbClr val="3333CC"/>
                  </a:solidFill>
                </a:rPr>
                <a:t>CMB (t~3x10</a:t>
              </a:r>
              <a:r>
                <a:rPr lang="en-GB" sz="2000" b="1" baseline="30000">
                  <a:solidFill>
                    <a:srgbClr val="3333CC"/>
                  </a:solidFill>
                </a:rPr>
                <a:t>5</a:t>
              </a:r>
              <a:r>
                <a:rPr lang="en-GB" sz="2000" b="1">
                  <a:solidFill>
                    <a:srgbClr val="3333CC"/>
                  </a:solidFill>
                </a:rPr>
                <a:t> </a:t>
              </a:r>
              <a:r>
                <a:rPr lang="en-GB" sz="2000">
                  <a:solidFill>
                    <a:srgbClr val="3333CC"/>
                  </a:solidFill>
                </a:rPr>
                <a:t>yrs)</a:t>
              </a:r>
              <a:endParaRPr lang="en-GB" sz="2000" b="1">
                <a:solidFill>
                  <a:srgbClr val="3333CC"/>
                </a:solidFill>
              </a:endParaRPr>
            </a:p>
          </p:txBody>
        </p:sp>
        <p:sp>
          <p:nvSpPr>
            <p:cNvPr id="339984" name="Text Box 13"/>
            <p:cNvSpPr txBox="1">
              <a:spLocks noChangeArrowheads="1"/>
            </p:cNvSpPr>
            <p:nvPr/>
          </p:nvSpPr>
          <p:spPr bwMode="auto">
            <a:xfrm>
              <a:off x="725488" y="3479800"/>
              <a:ext cx="2455862" cy="457200"/>
            </a:xfrm>
            <a:prstGeom prst="rect">
              <a:avLst/>
            </a:prstGeom>
            <a:solidFill>
              <a:srgbClr val="FF505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400">
                  <a:solidFill>
                    <a:srgbClr val="000000"/>
                  </a:solidFill>
                </a:rPr>
                <a:t>Cold dark matter</a:t>
              </a:r>
            </a:p>
          </p:txBody>
        </p:sp>
        <p:sp>
          <p:nvSpPr>
            <p:cNvPr id="339985" name="Line 15"/>
            <p:cNvSpPr>
              <a:spLocks noChangeShapeType="1"/>
            </p:cNvSpPr>
            <p:nvPr/>
          </p:nvSpPr>
          <p:spPr bwMode="auto">
            <a:xfrm flipH="1">
              <a:off x="400050" y="3206750"/>
              <a:ext cx="0" cy="503238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9986" name="Line 16"/>
            <p:cNvSpPr>
              <a:spLocks noChangeShapeType="1"/>
            </p:cNvSpPr>
            <p:nvPr/>
          </p:nvSpPr>
          <p:spPr bwMode="auto">
            <a:xfrm>
              <a:off x="376238" y="3705225"/>
              <a:ext cx="338137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9987" name="Line 17"/>
            <p:cNvSpPr>
              <a:spLocks noChangeShapeType="1"/>
            </p:cNvSpPr>
            <p:nvPr/>
          </p:nvSpPr>
          <p:spPr bwMode="auto">
            <a:xfrm>
              <a:off x="3119438" y="3679825"/>
              <a:ext cx="400050" cy="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9988" name="Line 18"/>
            <p:cNvSpPr>
              <a:spLocks noChangeShapeType="1"/>
            </p:cNvSpPr>
            <p:nvPr/>
          </p:nvSpPr>
          <p:spPr bwMode="auto">
            <a:xfrm flipH="1">
              <a:off x="1890713" y="3959225"/>
              <a:ext cx="0" cy="8636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9989" name="Line 19"/>
            <p:cNvSpPr>
              <a:spLocks noChangeShapeType="1"/>
            </p:cNvSpPr>
            <p:nvPr/>
          </p:nvSpPr>
          <p:spPr bwMode="auto">
            <a:xfrm>
              <a:off x="1890713" y="4784725"/>
              <a:ext cx="3057525" cy="1270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9990" name="Text Box 20"/>
            <p:cNvSpPr txBox="1">
              <a:spLocks noChangeArrowheads="1"/>
            </p:cNvSpPr>
            <p:nvPr/>
          </p:nvSpPr>
          <p:spPr bwMode="auto">
            <a:xfrm>
              <a:off x="1066800" y="4800600"/>
              <a:ext cx="3867150" cy="651460"/>
            </a:xfrm>
            <a:prstGeom prst="rect">
              <a:avLst/>
            </a:prstGeom>
            <a:solidFill>
              <a:srgbClr val="F2434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20000"/>
                </a:spcBef>
              </a:pPr>
              <a:r>
                <a:rPr lang="en-GB" sz="2000">
                  <a:solidFill>
                    <a:srgbClr val="000000"/>
                  </a:solidFill>
                </a:rPr>
                <a:t>Ripples seen as hot &amp; cold spots in cosmic radiation</a:t>
              </a:r>
            </a:p>
          </p:txBody>
        </p:sp>
      </p:grpSp>
      <p:grpSp>
        <p:nvGrpSpPr>
          <p:cNvPr id="4" name="Group 25"/>
          <p:cNvGrpSpPr>
            <a:grpSpLocks/>
          </p:cNvGrpSpPr>
          <p:nvPr/>
        </p:nvGrpSpPr>
        <p:grpSpPr bwMode="auto">
          <a:xfrm>
            <a:off x="4727575" y="2714625"/>
            <a:ext cx="4327525" cy="3854450"/>
            <a:chOff x="4727575" y="2714625"/>
            <a:chExt cx="4327525" cy="3854450"/>
          </a:xfrm>
        </p:grpSpPr>
        <p:pic>
          <p:nvPicPr>
            <p:cNvPr id="339977" name="Picture 4" descr="slice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21400" y="3465513"/>
              <a:ext cx="2647950" cy="3103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9978" name="Line 6"/>
            <p:cNvSpPr>
              <a:spLocks noChangeShapeType="1"/>
            </p:cNvSpPr>
            <p:nvPr/>
          </p:nvSpPr>
          <p:spPr bwMode="auto">
            <a:xfrm>
              <a:off x="4937125" y="4284663"/>
              <a:ext cx="0" cy="90328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9979" name="Line 7"/>
            <p:cNvSpPr>
              <a:spLocks noChangeShapeType="1"/>
            </p:cNvSpPr>
            <p:nvPr/>
          </p:nvSpPr>
          <p:spPr bwMode="auto">
            <a:xfrm>
              <a:off x="4910138" y="5164138"/>
              <a:ext cx="1316037" cy="12700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9980" name="Text Box 14"/>
            <p:cNvSpPr txBox="1">
              <a:spLocks noChangeArrowheads="1"/>
            </p:cNvSpPr>
            <p:nvPr/>
          </p:nvSpPr>
          <p:spPr bwMode="auto">
            <a:xfrm>
              <a:off x="6888163" y="2714625"/>
              <a:ext cx="2166937" cy="701675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50000"/>
                </a:spcBef>
                <a:buClrTx/>
              </a:pPr>
              <a:r>
                <a:rPr lang="en-GB" sz="2000">
                  <a:solidFill>
                    <a:srgbClr val="3333CC"/>
                  </a:solidFill>
                </a:rPr>
                <a:t>Galaxies (t~13x10</a:t>
              </a:r>
              <a:r>
                <a:rPr lang="en-GB" sz="2000" b="1" baseline="30000">
                  <a:solidFill>
                    <a:srgbClr val="3333CC"/>
                  </a:solidFill>
                </a:rPr>
                <a:t>9</a:t>
              </a:r>
              <a:r>
                <a:rPr lang="en-GB" sz="2000">
                  <a:solidFill>
                    <a:srgbClr val="3333CC"/>
                  </a:solidFill>
                </a:rPr>
                <a:t>yrs)</a:t>
              </a:r>
            </a:p>
          </p:txBody>
        </p:sp>
        <p:sp>
          <p:nvSpPr>
            <p:cNvPr id="339981" name="Text Box 21"/>
            <p:cNvSpPr txBox="1">
              <a:spLocks noChangeArrowheads="1"/>
            </p:cNvSpPr>
            <p:nvPr/>
          </p:nvSpPr>
          <p:spPr bwMode="auto">
            <a:xfrm>
              <a:off x="4727575" y="5156200"/>
              <a:ext cx="176675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r>
                <a:rPr lang="en-GB" sz="2000">
                  <a:solidFill>
                    <a:srgbClr val="000000"/>
                  </a:solidFill>
                </a:rPr>
                <a:t>Galaxies form</a:t>
              </a:r>
            </a:p>
          </p:txBody>
        </p:sp>
      </p:grpSp>
      <p:sp>
        <p:nvSpPr>
          <p:cNvPr id="792598" name="Rectangle 22"/>
          <p:cNvSpPr>
            <a:spLocks noChangeArrowheads="1"/>
          </p:cNvSpPr>
          <p:nvPr/>
        </p:nvSpPr>
        <p:spPr bwMode="auto">
          <a:xfrm>
            <a:off x="84138" y="5795963"/>
            <a:ext cx="5029200" cy="1016000"/>
          </a:xfrm>
          <a:prstGeom prst="rect">
            <a:avLst/>
          </a:prstGeom>
          <a:solidFill>
            <a:srgbClr val="FFCA1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100000"/>
              </a:lnSpc>
              <a:spcBef>
                <a:spcPct val="0"/>
              </a:spcBef>
              <a:buSzPct val="150000"/>
            </a:pPr>
            <a:r>
              <a:rPr lang="en-GB" sz="2000">
                <a:solidFill>
                  <a:srgbClr val="000000"/>
                </a:solidFill>
              </a:rPr>
              <a:t> Recent </a:t>
            </a:r>
            <a:r>
              <a:rPr lang="en-GB" sz="2000">
                <a:solidFill>
                  <a:srgbClr val="FF0000"/>
                </a:solidFill>
              </a:rPr>
              <a:t>measurements</a:t>
            </a:r>
            <a:r>
              <a:rPr lang="en-GB" sz="2000">
                <a:solidFill>
                  <a:srgbClr val="000000"/>
                </a:solidFill>
              </a:rPr>
              <a:t> of  CMB temperature fluctuations and of the galaxy distribution </a:t>
            </a:r>
            <a:r>
              <a:rPr lang="en-GB" sz="2000">
                <a:solidFill>
                  <a:srgbClr val="FF0000"/>
                </a:solidFill>
              </a:rPr>
              <a:t>confirm this paradigm.</a:t>
            </a:r>
          </a:p>
        </p:txBody>
      </p:sp>
      <p:sp>
        <p:nvSpPr>
          <p:cNvPr id="339976" name="Text Box 2"/>
          <p:cNvSpPr txBox="1">
            <a:spLocks noChangeArrowheads="1"/>
          </p:cNvSpPr>
          <p:nvPr/>
        </p:nvSpPr>
        <p:spPr bwMode="auto">
          <a:xfrm>
            <a:off x="2536825" y="76200"/>
            <a:ext cx="5589588" cy="64611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>
                <a:solidFill>
                  <a:srgbClr val="FF0000"/>
                </a:solidFill>
              </a:rPr>
              <a:t>The origin of cosmic structure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971600" y="1300698"/>
            <a:ext cx="5760640" cy="832158"/>
            <a:chOff x="971600" y="1300698"/>
            <a:chExt cx="5760640" cy="832158"/>
          </a:xfrm>
        </p:grpSpPr>
        <p:sp>
          <p:nvSpPr>
            <p:cNvPr id="339992" name="Text Box 9"/>
            <p:cNvSpPr txBox="1">
              <a:spLocks noChangeArrowheads="1"/>
            </p:cNvSpPr>
            <p:nvPr/>
          </p:nvSpPr>
          <p:spPr bwMode="auto">
            <a:xfrm>
              <a:off x="3074640" y="1300698"/>
              <a:ext cx="365760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37931725" indent="-37474525"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4572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9144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13716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1828800" eaLnBrk="0" fontAlgn="base" hangingPunct="0">
                <a:lnSpc>
                  <a:spcPct val="115000"/>
                </a:lnSpc>
                <a:spcBef>
                  <a:spcPct val="2500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</a:pPr>
              <a:r>
                <a:rPr lang="en-GB" sz="2000" b="1" dirty="0">
                  <a:solidFill>
                    <a:srgbClr val="FF0000"/>
                  </a:solidFill>
                </a:rPr>
                <a:t> </a:t>
              </a:r>
              <a:r>
                <a:rPr lang="en-GB" sz="2000" dirty="0">
                  <a:solidFill>
                    <a:srgbClr val="FF0000"/>
                  </a:solidFill>
                </a:rPr>
                <a:t>Small (quantum)  ripples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971600" y="1407108"/>
              <a:ext cx="2448272" cy="725748"/>
              <a:chOff x="3419872" y="903052"/>
              <a:chExt cx="3960440" cy="1229804"/>
            </a:xfrm>
          </p:grpSpPr>
          <p:grpSp>
            <p:nvGrpSpPr>
              <p:cNvPr id="28" name="Group 31"/>
              <p:cNvGrpSpPr>
                <a:grpSpLocks/>
              </p:cNvGrpSpPr>
              <p:nvPr/>
            </p:nvGrpSpPr>
            <p:grpSpPr bwMode="auto">
              <a:xfrm>
                <a:off x="3726066" y="903052"/>
                <a:ext cx="3654246" cy="1229804"/>
                <a:chOff x="3880556" y="4724400"/>
                <a:chExt cx="3613737" cy="1497157"/>
              </a:xfrm>
            </p:grpSpPr>
            <p:grpSp>
              <p:nvGrpSpPr>
                <p:cNvPr id="34" name="Group 26"/>
                <p:cNvGrpSpPr>
                  <a:grpSpLocks/>
                </p:cNvGrpSpPr>
                <p:nvPr/>
              </p:nvGrpSpPr>
              <p:grpSpPr bwMode="auto">
                <a:xfrm>
                  <a:off x="3880556" y="4724400"/>
                  <a:ext cx="2142066" cy="1497157"/>
                  <a:chOff x="3880556" y="4724400"/>
                  <a:chExt cx="2142066" cy="1497157"/>
                </a:xfrm>
              </p:grpSpPr>
              <p:sp>
                <p:nvSpPr>
                  <p:cNvPr id="37" name="Freeform 10"/>
                  <p:cNvSpPr>
                    <a:spLocks noChangeArrowheads="1"/>
                  </p:cNvSpPr>
                  <p:nvPr/>
                </p:nvSpPr>
                <p:spPr bwMode="auto">
                  <a:xfrm>
                    <a:off x="3880556" y="4924778"/>
                    <a:ext cx="214111" cy="229704"/>
                  </a:xfrm>
                  <a:custGeom>
                    <a:avLst/>
                    <a:gdLst>
                      <a:gd name="T0" fmla="*/ 0 w 214111"/>
                      <a:gd name="T1" fmla="*/ 56444 h 229704"/>
                      <a:gd name="T2" fmla="*/ 14111 w 214111"/>
                      <a:gd name="T3" fmla="*/ 197555 h 229704"/>
                      <a:gd name="T4" fmla="*/ 42333 w 214111"/>
                      <a:gd name="T5" fmla="*/ 225778 h 229704"/>
                      <a:gd name="T6" fmla="*/ 183444 w 214111"/>
                      <a:gd name="T7" fmla="*/ 211666 h 229704"/>
                      <a:gd name="T8" fmla="*/ 211666 w 214111"/>
                      <a:gd name="T9" fmla="*/ 169333 h 229704"/>
                      <a:gd name="T10" fmla="*/ 197555 w 214111"/>
                      <a:gd name="T11" fmla="*/ 127000 h 229704"/>
                      <a:gd name="T12" fmla="*/ 84666 w 214111"/>
                      <a:gd name="T13" fmla="*/ 84666 h 229704"/>
                      <a:gd name="T14" fmla="*/ 56444 w 214111"/>
                      <a:gd name="T15" fmla="*/ 42333 h 229704"/>
                      <a:gd name="T16" fmla="*/ 56444 w 214111"/>
                      <a:gd name="T17" fmla="*/ 42333 h 229704"/>
                      <a:gd name="T18" fmla="*/ 56444 w 214111"/>
                      <a:gd name="T19" fmla="*/ 42333 h 229704"/>
                      <a:gd name="T20" fmla="*/ 14111 w 214111"/>
                      <a:gd name="T21" fmla="*/ 0 h 229704"/>
                      <a:gd name="T22" fmla="*/ 0 w 214111"/>
                      <a:gd name="T23" fmla="*/ 56444 h 229704"/>
                      <a:gd name="T24" fmla="*/ 0 60000 65536"/>
                      <a:gd name="T25" fmla="*/ 0 60000 65536"/>
                      <a:gd name="T26" fmla="*/ 0 60000 65536"/>
                      <a:gd name="T27" fmla="*/ 0 60000 65536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w 214111"/>
                      <a:gd name="T37" fmla="*/ 0 h 229704"/>
                      <a:gd name="T38" fmla="*/ 214111 w 214111"/>
                      <a:gd name="T39" fmla="*/ 229704 h 229704"/>
                    </a:gdLst>
                    <a:ahLst/>
                    <a:cxnLst>
                      <a:cxn ang="T24">
                        <a:pos x="T0" y="T1"/>
                      </a:cxn>
                      <a:cxn ang="T25">
                        <a:pos x="T2" y="T3"/>
                      </a:cxn>
                      <a:cxn ang="T26">
                        <a:pos x="T4" y="T5"/>
                      </a:cxn>
                      <a:cxn ang="T27">
                        <a:pos x="T6" y="T7"/>
                      </a:cxn>
                      <a:cxn ang="T28">
                        <a:pos x="T8" y="T9"/>
                      </a:cxn>
                      <a:cxn ang="T29">
                        <a:pos x="T10" y="T11"/>
                      </a:cxn>
                      <a:cxn ang="T30">
                        <a:pos x="T12" y="T13"/>
                      </a:cxn>
                      <a:cxn ang="T31">
                        <a:pos x="T14" y="T15"/>
                      </a:cxn>
                      <a:cxn ang="T32">
                        <a:pos x="T16" y="T17"/>
                      </a:cxn>
                      <a:cxn ang="T33">
                        <a:pos x="T18" y="T19"/>
                      </a:cxn>
                      <a:cxn ang="T34">
                        <a:pos x="T20" y="T21"/>
                      </a:cxn>
                      <a:cxn ang="T35">
                        <a:pos x="T22" y="T23"/>
                      </a:cxn>
                    </a:cxnLst>
                    <a:rect l="T36" t="T37" r="T38" b="T39"/>
                    <a:pathLst>
                      <a:path w="214111" h="229704">
                        <a:moveTo>
                          <a:pt x="0" y="56444"/>
                        </a:moveTo>
                        <a:cubicBezTo>
                          <a:pt x="4704" y="103481"/>
                          <a:pt x="2646" y="151695"/>
                          <a:pt x="14111" y="197555"/>
                        </a:cubicBezTo>
                        <a:cubicBezTo>
                          <a:pt x="17338" y="210462"/>
                          <a:pt x="29075" y="224673"/>
                          <a:pt x="42333" y="225778"/>
                        </a:cubicBezTo>
                        <a:cubicBezTo>
                          <a:pt x="89441" y="229704"/>
                          <a:pt x="136407" y="216370"/>
                          <a:pt x="183444" y="211666"/>
                        </a:cubicBezTo>
                        <a:cubicBezTo>
                          <a:pt x="192851" y="197555"/>
                          <a:pt x="208878" y="186062"/>
                          <a:pt x="211666" y="169333"/>
                        </a:cubicBezTo>
                        <a:cubicBezTo>
                          <a:pt x="214111" y="154661"/>
                          <a:pt x="206847" y="138615"/>
                          <a:pt x="197555" y="127000"/>
                        </a:cubicBezTo>
                        <a:cubicBezTo>
                          <a:pt x="169871" y="92395"/>
                          <a:pt x="122912" y="92316"/>
                          <a:pt x="84666" y="84666"/>
                        </a:cubicBezTo>
                        <a:cubicBezTo>
                          <a:pt x="69068" y="37871"/>
                          <a:pt x="85429" y="42333"/>
                          <a:pt x="56444" y="42333"/>
                        </a:cubicBezTo>
                        <a:lnTo>
                          <a:pt x="14111" y="0"/>
                        </a:lnTo>
                        <a:lnTo>
                          <a:pt x="0" y="56444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8" name="Freeform 11"/>
                  <p:cNvSpPr>
                    <a:spLocks noChangeArrowheads="1"/>
                  </p:cNvSpPr>
                  <p:nvPr/>
                </p:nvSpPr>
                <p:spPr bwMode="auto">
                  <a:xfrm>
                    <a:off x="5753419" y="4811889"/>
                    <a:ext cx="116803" cy="184744"/>
                  </a:xfrm>
                  <a:custGeom>
                    <a:avLst/>
                    <a:gdLst>
                      <a:gd name="T0" fmla="*/ 3914 w 116803"/>
                      <a:gd name="T1" fmla="*/ 98778 h 184744"/>
                      <a:gd name="T2" fmla="*/ 18025 w 116803"/>
                      <a:gd name="T3" fmla="*/ 155222 h 184744"/>
                      <a:gd name="T4" fmla="*/ 116803 w 116803"/>
                      <a:gd name="T5" fmla="*/ 155222 h 184744"/>
                      <a:gd name="T6" fmla="*/ 102692 w 116803"/>
                      <a:gd name="T7" fmla="*/ 70555 h 184744"/>
                      <a:gd name="T8" fmla="*/ 88581 w 116803"/>
                      <a:gd name="T9" fmla="*/ 14111 h 184744"/>
                      <a:gd name="T10" fmla="*/ 46248 w 116803"/>
                      <a:gd name="T11" fmla="*/ 0 h 184744"/>
                      <a:gd name="T12" fmla="*/ 3914 w 116803"/>
                      <a:gd name="T13" fmla="*/ 70555 h 184744"/>
                      <a:gd name="T14" fmla="*/ 3914 w 116803"/>
                      <a:gd name="T15" fmla="*/ 98778 h 1847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6803"/>
                      <a:gd name="T25" fmla="*/ 0 h 184744"/>
                      <a:gd name="T26" fmla="*/ 116803 w 116803"/>
                      <a:gd name="T27" fmla="*/ 184744 h 1847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6803" h="184744">
                        <a:moveTo>
                          <a:pt x="3914" y="98778"/>
                        </a:moveTo>
                        <a:cubicBezTo>
                          <a:pt x="6266" y="112889"/>
                          <a:pt x="5910" y="140078"/>
                          <a:pt x="18025" y="155222"/>
                        </a:cubicBezTo>
                        <a:cubicBezTo>
                          <a:pt x="41643" y="184744"/>
                          <a:pt x="94319" y="160843"/>
                          <a:pt x="116803" y="155222"/>
                        </a:cubicBezTo>
                        <a:cubicBezTo>
                          <a:pt x="112099" y="127000"/>
                          <a:pt x="108303" y="98611"/>
                          <a:pt x="102692" y="70555"/>
                        </a:cubicBezTo>
                        <a:cubicBezTo>
                          <a:pt x="98889" y="51538"/>
                          <a:pt x="100696" y="29255"/>
                          <a:pt x="88581" y="14111"/>
                        </a:cubicBezTo>
                        <a:cubicBezTo>
                          <a:pt x="79289" y="2496"/>
                          <a:pt x="60359" y="4704"/>
                          <a:pt x="46248" y="0"/>
                        </a:cubicBezTo>
                        <a:cubicBezTo>
                          <a:pt x="34117" y="36393"/>
                          <a:pt x="37121" y="48418"/>
                          <a:pt x="3914" y="70555"/>
                        </a:cubicBezTo>
                        <a:cubicBezTo>
                          <a:pt x="0" y="73164"/>
                          <a:pt x="1562" y="84667"/>
                          <a:pt x="3914" y="98778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39" name="Freeform 12"/>
                  <p:cNvSpPr>
                    <a:spLocks noChangeArrowheads="1"/>
                  </p:cNvSpPr>
                  <p:nvPr/>
                </p:nvSpPr>
                <p:spPr bwMode="auto">
                  <a:xfrm>
                    <a:off x="4012260" y="5616222"/>
                    <a:ext cx="174357" cy="184925"/>
                  </a:xfrm>
                  <a:custGeom>
                    <a:avLst/>
                    <a:gdLst>
                      <a:gd name="T0" fmla="*/ 9407 w 174357"/>
                      <a:gd name="T1" fmla="*/ 84667 h 184925"/>
                      <a:gd name="T2" fmla="*/ 23518 w 174357"/>
                      <a:gd name="T3" fmla="*/ 169334 h 184925"/>
                      <a:gd name="T4" fmla="*/ 65851 w 174357"/>
                      <a:gd name="T5" fmla="*/ 183445 h 184925"/>
                      <a:gd name="T6" fmla="*/ 164629 w 174357"/>
                      <a:gd name="T7" fmla="*/ 155222 h 184925"/>
                      <a:gd name="T8" fmla="*/ 122296 w 174357"/>
                      <a:gd name="T9" fmla="*/ 14111 h 184925"/>
                      <a:gd name="T10" fmla="*/ 79962 w 174357"/>
                      <a:gd name="T11" fmla="*/ 0 h 184925"/>
                      <a:gd name="T12" fmla="*/ 9407 w 174357"/>
                      <a:gd name="T13" fmla="*/ 84667 h 1849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4357"/>
                      <a:gd name="T22" fmla="*/ 0 h 184925"/>
                      <a:gd name="T23" fmla="*/ 174357 w 174357"/>
                      <a:gd name="T24" fmla="*/ 184925 h 1849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4357" h="184925">
                        <a:moveTo>
                          <a:pt x="9407" y="84667"/>
                        </a:moveTo>
                        <a:cubicBezTo>
                          <a:pt x="0" y="112889"/>
                          <a:pt x="9323" y="144492"/>
                          <a:pt x="23518" y="169334"/>
                        </a:cubicBezTo>
                        <a:cubicBezTo>
                          <a:pt x="30898" y="182249"/>
                          <a:pt x="51051" y="184925"/>
                          <a:pt x="65851" y="183445"/>
                        </a:cubicBezTo>
                        <a:cubicBezTo>
                          <a:pt x="99925" y="180037"/>
                          <a:pt x="131703" y="164630"/>
                          <a:pt x="164629" y="155222"/>
                        </a:cubicBezTo>
                        <a:cubicBezTo>
                          <a:pt x="157348" y="96976"/>
                          <a:pt x="174357" y="45348"/>
                          <a:pt x="122296" y="14111"/>
                        </a:cubicBezTo>
                        <a:cubicBezTo>
                          <a:pt x="109541" y="6458"/>
                          <a:pt x="94073" y="4704"/>
                          <a:pt x="79962" y="0"/>
                        </a:cubicBezTo>
                        <a:cubicBezTo>
                          <a:pt x="49636" y="60652"/>
                          <a:pt x="18814" y="56445"/>
                          <a:pt x="9407" y="84667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0" name="Freeform 13"/>
                  <p:cNvSpPr>
                    <a:spLocks noChangeArrowheads="1"/>
                  </p:cNvSpPr>
                  <p:nvPr/>
                </p:nvSpPr>
                <p:spPr bwMode="auto">
                  <a:xfrm>
                    <a:off x="5001951" y="5432598"/>
                    <a:ext cx="199907" cy="125557"/>
                  </a:xfrm>
                  <a:custGeom>
                    <a:avLst/>
                    <a:gdLst>
                      <a:gd name="T0" fmla="*/ 16463 w 199907"/>
                      <a:gd name="T1" fmla="*/ 97335 h 125557"/>
                      <a:gd name="T2" fmla="*/ 143463 w 199907"/>
                      <a:gd name="T3" fmla="*/ 125557 h 125557"/>
                      <a:gd name="T4" fmla="*/ 199907 w 199907"/>
                      <a:gd name="T5" fmla="*/ 111446 h 125557"/>
                      <a:gd name="T6" fmla="*/ 185796 w 199907"/>
                      <a:gd name="T7" fmla="*/ 55002 h 125557"/>
                      <a:gd name="T8" fmla="*/ 44685 w 199907"/>
                      <a:gd name="T9" fmla="*/ 40890 h 125557"/>
                      <a:gd name="T10" fmla="*/ 16463 w 199907"/>
                      <a:gd name="T11" fmla="*/ 97335 h 12555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99907"/>
                      <a:gd name="T19" fmla="*/ 0 h 125557"/>
                      <a:gd name="T20" fmla="*/ 199907 w 199907"/>
                      <a:gd name="T21" fmla="*/ 125557 h 12555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99907" h="125557">
                        <a:moveTo>
                          <a:pt x="16463" y="97335"/>
                        </a:moveTo>
                        <a:cubicBezTo>
                          <a:pt x="32926" y="111446"/>
                          <a:pt x="93793" y="125557"/>
                          <a:pt x="143463" y="125557"/>
                        </a:cubicBezTo>
                        <a:cubicBezTo>
                          <a:pt x="162857" y="125557"/>
                          <a:pt x="181092" y="116150"/>
                          <a:pt x="199907" y="111446"/>
                        </a:cubicBezTo>
                        <a:cubicBezTo>
                          <a:pt x="195203" y="92631"/>
                          <a:pt x="194469" y="72348"/>
                          <a:pt x="185796" y="55002"/>
                        </a:cubicBezTo>
                        <a:cubicBezTo>
                          <a:pt x="158296" y="0"/>
                          <a:pt x="92286" y="25023"/>
                          <a:pt x="44685" y="40890"/>
                        </a:cubicBezTo>
                        <a:cubicBezTo>
                          <a:pt x="34707" y="44216"/>
                          <a:pt x="0" y="83224"/>
                          <a:pt x="16463" y="97335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1" name="Freeform 14"/>
                  <p:cNvSpPr>
                    <a:spLocks noChangeArrowheads="1"/>
                  </p:cNvSpPr>
                  <p:nvPr/>
                </p:nvSpPr>
                <p:spPr bwMode="auto">
                  <a:xfrm>
                    <a:off x="4572000" y="5715000"/>
                    <a:ext cx="174357" cy="184925"/>
                  </a:xfrm>
                  <a:custGeom>
                    <a:avLst/>
                    <a:gdLst>
                      <a:gd name="T0" fmla="*/ 9407 w 174357"/>
                      <a:gd name="T1" fmla="*/ 84667 h 184925"/>
                      <a:gd name="T2" fmla="*/ 23518 w 174357"/>
                      <a:gd name="T3" fmla="*/ 169334 h 184925"/>
                      <a:gd name="T4" fmla="*/ 65851 w 174357"/>
                      <a:gd name="T5" fmla="*/ 183445 h 184925"/>
                      <a:gd name="T6" fmla="*/ 164629 w 174357"/>
                      <a:gd name="T7" fmla="*/ 155222 h 184925"/>
                      <a:gd name="T8" fmla="*/ 122296 w 174357"/>
                      <a:gd name="T9" fmla="*/ 14111 h 184925"/>
                      <a:gd name="T10" fmla="*/ 79962 w 174357"/>
                      <a:gd name="T11" fmla="*/ 0 h 184925"/>
                      <a:gd name="T12" fmla="*/ 9407 w 174357"/>
                      <a:gd name="T13" fmla="*/ 84667 h 1849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4357"/>
                      <a:gd name="T22" fmla="*/ 0 h 184925"/>
                      <a:gd name="T23" fmla="*/ 174357 w 174357"/>
                      <a:gd name="T24" fmla="*/ 184925 h 1849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4357" h="184925">
                        <a:moveTo>
                          <a:pt x="9407" y="84667"/>
                        </a:moveTo>
                        <a:cubicBezTo>
                          <a:pt x="0" y="112889"/>
                          <a:pt x="9323" y="144492"/>
                          <a:pt x="23518" y="169334"/>
                        </a:cubicBezTo>
                        <a:cubicBezTo>
                          <a:pt x="30898" y="182249"/>
                          <a:pt x="51051" y="184925"/>
                          <a:pt x="65851" y="183445"/>
                        </a:cubicBezTo>
                        <a:cubicBezTo>
                          <a:pt x="99925" y="180037"/>
                          <a:pt x="131703" y="164630"/>
                          <a:pt x="164629" y="155222"/>
                        </a:cubicBezTo>
                        <a:cubicBezTo>
                          <a:pt x="157348" y="96976"/>
                          <a:pt x="174357" y="45348"/>
                          <a:pt x="122296" y="14111"/>
                        </a:cubicBezTo>
                        <a:cubicBezTo>
                          <a:pt x="109541" y="6458"/>
                          <a:pt x="94073" y="4704"/>
                          <a:pt x="79962" y="0"/>
                        </a:cubicBezTo>
                        <a:cubicBezTo>
                          <a:pt x="49636" y="60652"/>
                          <a:pt x="18814" y="56445"/>
                          <a:pt x="9407" y="8466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2" name="Freeform 15"/>
                  <p:cNvSpPr>
                    <a:spLocks noChangeArrowheads="1"/>
                  </p:cNvSpPr>
                  <p:nvPr/>
                </p:nvSpPr>
                <p:spPr bwMode="auto">
                  <a:xfrm>
                    <a:off x="4419600" y="4724400"/>
                    <a:ext cx="250557" cy="184925"/>
                  </a:xfrm>
                  <a:custGeom>
                    <a:avLst/>
                    <a:gdLst>
                      <a:gd name="T0" fmla="*/ 116841160 w 174357"/>
                      <a:gd name="T1" fmla="*/ 84667 h 184925"/>
                      <a:gd name="T2" fmla="*/ 292108256 w 174357"/>
                      <a:gd name="T3" fmla="*/ 169334 h 184925"/>
                      <a:gd name="T4" fmla="*/ 817916558 w 174357"/>
                      <a:gd name="T5" fmla="*/ 183445 h 184925"/>
                      <a:gd name="T6" fmla="*/ 2044813041 w 174357"/>
                      <a:gd name="T7" fmla="*/ 155222 h 184925"/>
                      <a:gd name="T8" fmla="*/ 1519004194 w 174357"/>
                      <a:gd name="T9" fmla="*/ 14111 h 184925"/>
                      <a:gd name="T10" fmla="*/ 993183046 w 174357"/>
                      <a:gd name="T11" fmla="*/ 0 h 184925"/>
                      <a:gd name="T12" fmla="*/ 116841160 w 174357"/>
                      <a:gd name="T13" fmla="*/ 84667 h 1849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4357"/>
                      <a:gd name="T22" fmla="*/ 0 h 184925"/>
                      <a:gd name="T23" fmla="*/ 174357 w 174357"/>
                      <a:gd name="T24" fmla="*/ 184925 h 1849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4357" h="184925">
                        <a:moveTo>
                          <a:pt x="9407" y="84667"/>
                        </a:moveTo>
                        <a:cubicBezTo>
                          <a:pt x="0" y="112889"/>
                          <a:pt x="9323" y="144492"/>
                          <a:pt x="23518" y="169334"/>
                        </a:cubicBezTo>
                        <a:cubicBezTo>
                          <a:pt x="30898" y="182249"/>
                          <a:pt x="51051" y="184925"/>
                          <a:pt x="65851" y="183445"/>
                        </a:cubicBezTo>
                        <a:cubicBezTo>
                          <a:pt x="99925" y="180037"/>
                          <a:pt x="131703" y="164630"/>
                          <a:pt x="164629" y="155222"/>
                        </a:cubicBezTo>
                        <a:cubicBezTo>
                          <a:pt x="157348" y="96976"/>
                          <a:pt x="174357" y="45348"/>
                          <a:pt x="122296" y="14111"/>
                        </a:cubicBezTo>
                        <a:cubicBezTo>
                          <a:pt x="109541" y="6458"/>
                          <a:pt x="94073" y="4704"/>
                          <a:pt x="79962" y="0"/>
                        </a:cubicBezTo>
                        <a:cubicBezTo>
                          <a:pt x="49636" y="60652"/>
                          <a:pt x="18814" y="56445"/>
                          <a:pt x="9407" y="84667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3" name="Freeform 16"/>
                  <p:cNvSpPr>
                    <a:spLocks noChangeArrowheads="1"/>
                  </p:cNvSpPr>
                  <p:nvPr/>
                </p:nvSpPr>
                <p:spPr bwMode="auto">
                  <a:xfrm>
                    <a:off x="4800600" y="5165337"/>
                    <a:ext cx="174357" cy="184925"/>
                  </a:xfrm>
                  <a:custGeom>
                    <a:avLst/>
                    <a:gdLst>
                      <a:gd name="T0" fmla="*/ 9407 w 174357"/>
                      <a:gd name="T1" fmla="*/ 84667 h 184925"/>
                      <a:gd name="T2" fmla="*/ 23518 w 174357"/>
                      <a:gd name="T3" fmla="*/ 169334 h 184925"/>
                      <a:gd name="T4" fmla="*/ 65851 w 174357"/>
                      <a:gd name="T5" fmla="*/ 183445 h 184925"/>
                      <a:gd name="T6" fmla="*/ 164629 w 174357"/>
                      <a:gd name="T7" fmla="*/ 155222 h 184925"/>
                      <a:gd name="T8" fmla="*/ 122296 w 174357"/>
                      <a:gd name="T9" fmla="*/ 14111 h 184925"/>
                      <a:gd name="T10" fmla="*/ 79962 w 174357"/>
                      <a:gd name="T11" fmla="*/ 0 h 184925"/>
                      <a:gd name="T12" fmla="*/ 9407 w 174357"/>
                      <a:gd name="T13" fmla="*/ 84667 h 1849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4357"/>
                      <a:gd name="T22" fmla="*/ 0 h 184925"/>
                      <a:gd name="T23" fmla="*/ 174357 w 174357"/>
                      <a:gd name="T24" fmla="*/ 184925 h 1849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4357" h="184925">
                        <a:moveTo>
                          <a:pt x="9407" y="84667"/>
                        </a:moveTo>
                        <a:cubicBezTo>
                          <a:pt x="0" y="112889"/>
                          <a:pt x="9323" y="144492"/>
                          <a:pt x="23518" y="169334"/>
                        </a:cubicBezTo>
                        <a:cubicBezTo>
                          <a:pt x="30898" y="182249"/>
                          <a:pt x="51051" y="184925"/>
                          <a:pt x="65851" y="183445"/>
                        </a:cubicBezTo>
                        <a:cubicBezTo>
                          <a:pt x="99925" y="180037"/>
                          <a:pt x="131703" y="164630"/>
                          <a:pt x="164629" y="155222"/>
                        </a:cubicBezTo>
                        <a:cubicBezTo>
                          <a:pt x="157348" y="96976"/>
                          <a:pt x="174357" y="45348"/>
                          <a:pt x="122296" y="14111"/>
                        </a:cubicBezTo>
                        <a:cubicBezTo>
                          <a:pt x="109541" y="6458"/>
                          <a:pt x="94073" y="4704"/>
                          <a:pt x="79962" y="0"/>
                        </a:cubicBezTo>
                        <a:cubicBezTo>
                          <a:pt x="49636" y="60652"/>
                          <a:pt x="18814" y="56445"/>
                          <a:pt x="9407" y="84667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4" name="Freeform 17"/>
                  <p:cNvSpPr>
                    <a:spLocks noChangeArrowheads="1"/>
                  </p:cNvSpPr>
                  <p:nvPr/>
                </p:nvSpPr>
                <p:spPr bwMode="auto">
                  <a:xfrm>
                    <a:off x="5486400" y="5165337"/>
                    <a:ext cx="174357" cy="184925"/>
                  </a:xfrm>
                  <a:custGeom>
                    <a:avLst/>
                    <a:gdLst>
                      <a:gd name="T0" fmla="*/ 9407 w 174357"/>
                      <a:gd name="T1" fmla="*/ 84667 h 184925"/>
                      <a:gd name="T2" fmla="*/ 23518 w 174357"/>
                      <a:gd name="T3" fmla="*/ 169334 h 184925"/>
                      <a:gd name="T4" fmla="*/ 65851 w 174357"/>
                      <a:gd name="T5" fmla="*/ 183445 h 184925"/>
                      <a:gd name="T6" fmla="*/ 164629 w 174357"/>
                      <a:gd name="T7" fmla="*/ 155222 h 184925"/>
                      <a:gd name="T8" fmla="*/ 122296 w 174357"/>
                      <a:gd name="T9" fmla="*/ 14111 h 184925"/>
                      <a:gd name="T10" fmla="*/ 79962 w 174357"/>
                      <a:gd name="T11" fmla="*/ 0 h 184925"/>
                      <a:gd name="T12" fmla="*/ 9407 w 174357"/>
                      <a:gd name="T13" fmla="*/ 84667 h 184925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w 174357"/>
                      <a:gd name="T22" fmla="*/ 0 h 184925"/>
                      <a:gd name="T23" fmla="*/ 174357 w 174357"/>
                      <a:gd name="T24" fmla="*/ 184925 h 184925"/>
                    </a:gdLst>
                    <a:ahLst/>
                    <a:cxnLst>
                      <a:cxn ang="T14">
                        <a:pos x="T0" y="T1"/>
                      </a:cxn>
                      <a:cxn ang="T15">
                        <a:pos x="T2" y="T3"/>
                      </a:cxn>
                      <a:cxn ang="T16">
                        <a:pos x="T4" y="T5"/>
                      </a:cxn>
                      <a:cxn ang="T17">
                        <a:pos x="T6" y="T7"/>
                      </a:cxn>
                      <a:cxn ang="T18">
                        <a:pos x="T8" y="T9"/>
                      </a:cxn>
                      <a:cxn ang="T19">
                        <a:pos x="T10" y="T11"/>
                      </a:cxn>
                      <a:cxn ang="T20">
                        <a:pos x="T12" y="T13"/>
                      </a:cxn>
                    </a:cxnLst>
                    <a:rect l="T21" t="T22" r="T23" b="T24"/>
                    <a:pathLst>
                      <a:path w="174357" h="184925">
                        <a:moveTo>
                          <a:pt x="9407" y="84667"/>
                        </a:moveTo>
                        <a:cubicBezTo>
                          <a:pt x="0" y="112889"/>
                          <a:pt x="9323" y="144492"/>
                          <a:pt x="23518" y="169334"/>
                        </a:cubicBezTo>
                        <a:cubicBezTo>
                          <a:pt x="30898" y="182249"/>
                          <a:pt x="51051" y="184925"/>
                          <a:pt x="65851" y="183445"/>
                        </a:cubicBezTo>
                        <a:cubicBezTo>
                          <a:pt x="99925" y="180037"/>
                          <a:pt x="131703" y="164630"/>
                          <a:pt x="164629" y="155222"/>
                        </a:cubicBezTo>
                        <a:cubicBezTo>
                          <a:pt x="157348" y="96976"/>
                          <a:pt x="174357" y="45348"/>
                          <a:pt x="122296" y="14111"/>
                        </a:cubicBezTo>
                        <a:cubicBezTo>
                          <a:pt x="109541" y="6458"/>
                          <a:pt x="94073" y="4704"/>
                          <a:pt x="79962" y="0"/>
                        </a:cubicBezTo>
                        <a:cubicBezTo>
                          <a:pt x="49636" y="60652"/>
                          <a:pt x="18814" y="56445"/>
                          <a:pt x="9407" y="84667"/>
                        </a:cubicBez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5" name="Freeform 18"/>
                  <p:cNvSpPr>
                    <a:spLocks noChangeArrowheads="1"/>
                  </p:cNvSpPr>
                  <p:nvPr/>
                </p:nvSpPr>
                <p:spPr bwMode="auto">
                  <a:xfrm>
                    <a:off x="5905819" y="4964289"/>
                    <a:ext cx="116803" cy="184744"/>
                  </a:xfrm>
                  <a:custGeom>
                    <a:avLst/>
                    <a:gdLst>
                      <a:gd name="T0" fmla="*/ 3914 w 116803"/>
                      <a:gd name="T1" fmla="*/ 98778 h 184744"/>
                      <a:gd name="T2" fmla="*/ 18025 w 116803"/>
                      <a:gd name="T3" fmla="*/ 155222 h 184744"/>
                      <a:gd name="T4" fmla="*/ 116803 w 116803"/>
                      <a:gd name="T5" fmla="*/ 155222 h 184744"/>
                      <a:gd name="T6" fmla="*/ 102692 w 116803"/>
                      <a:gd name="T7" fmla="*/ 70555 h 184744"/>
                      <a:gd name="T8" fmla="*/ 88581 w 116803"/>
                      <a:gd name="T9" fmla="*/ 14111 h 184744"/>
                      <a:gd name="T10" fmla="*/ 46248 w 116803"/>
                      <a:gd name="T11" fmla="*/ 0 h 184744"/>
                      <a:gd name="T12" fmla="*/ 3914 w 116803"/>
                      <a:gd name="T13" fmla="*/ 70555 h 184744"/>
                      <a:gd name="T14" fmla="*/ 3914 w 116803"/>
                      <a:gd name="T15" fmla="*/ 98778 h 1847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6803"/>
                      <a:gd name="T25" fmla="*/ 0 h 184744"/>
                      <a:gd name="T26" fmla="*/ 116803 w 116803"/>
                      <a:gd name="T27" fmla="*/ 184744 h 1847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6803" h="184744">
                        <a:moveTo>
                          <a:pt x="3914" y="98778"/>
                        </a:moveTo>
                        <a:cubicBezTo>
                          <a:pt x="6266" y="112889"/>
                          <a:pt x="5910" y="140078"/>
                          <a:pt x="18025" y="155222"/>
                        </a:cubicBezTo>
                        <a:cubicBezTo>
                          <a:pt x="41643" y="184744"/>
                          <a:pt x="94319" y="160843"/>
                          <a:pt x="116803" y="155222"/>
                        </a:cubicBezTo>
                        <a:cubicBezTo>
                          <a:pt x="112099" y="127000"/>
                          <a:pt x="108303" y="98611"/>
                          <a:pt x="102692" y="70555"/>
                        </a:cubicBezTo>
                        <a:cubicBezTo>
                          <a:pt x="98889" y="51538"/>
                          <a:pt x="100696" y="29255"/>
                          <a:pt x="88581" y="14111"/>
                        </a:cubicBezTo>
                        <a:cubicBezTo>
                          <a:pt x="79289" y="2496"/>
                          <a:pt x="60359" y="4704"/>
                          <a:pt x="46248" y="0"/>
                        </a:cubicBezTo>
                        <a:cubicBezTo>
                          <a:pt x="34117" y="36393"/>
                          <a:pt x="37121" y="48418"/>
                          <a:pt x="3914" y="70555"/>
                        </a:cubicBezTo>
                        <a:cubicBezTo>
                          <a:pt x="0" y="73164"/>
                          <a:pt x="1562" y="84667"/>
                          <a:pt x="3914" y="98778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6" name="Freeform 19"/>
                  <p:cNvSpPr>
                    <a:spLocks noChangeArrowheads="1"/>
                  </p:cNvSpPr>
                  <p:nvPr/>
                </p:nvSpPr>
                <p:spPr bwMode="auto">
                  <a:xfrm>
                    <a:off x="5257800" y="4724400"/>
                    <a:ext cx="116803" cy="184744"/>
                  </a:xfrm>
                  <a:custGeom>
                    <a:avLst/>
                    <a:gdLst>
                      <a:gd name="T0" fmla="*/ 3914 w 116803"/>
                      <a:gd name="T1" fmla="*/ 98778 h 184744"/>
                      <a:gd name="T2" fmla="*/ 18025 w 116803"/>
                      <a:gd name="T3" fmla="*/ 155222 h 184744"/>
                      <a:gd name="T4" fmla="*/ 116803 w 116803"/>
                      <a:gd name="T5" fmla="*/ 155222 h 184744"/>
                      <a:gd name="T6" fmla="*/ 102692 w 116803"/>
                      <a:gd name="T7" fmla="*/ 70555 h 184744"/>
                      <a:gd name="T8" fmla="*/ 88581 w 116803"/>
                      <a:gd name="T9" fmla="*/ 14111 h 184744"/>
                      <a:gd name="T10" fmla="*/ 46248 w 116803"/>
                      <a:gd name="T11" fmla="*/ 0 h 184744"/>
                      <a:gd name="T12" fmla="*/ 3914 w 116803"/>
                      <a:gd name="T13" fmla="*/ 70555 h 184744"/>
                      <a:gd name="T14" fmla="*/ 3914 w 116803"/>
                      <a:gd name="T15" fmla="*/ 98778 h 1847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6803"/>
                      <a:gd name="T25" fmla="*/ 0 h 184744"/>
                      <a:gd name="T26" fmla="*/ 116803 w 116803"/>
                      <a:gd name="T27" fmla="*/ 184744 h 1847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6803" h="184744">
                        <a:moveTo>
                          <a:pt x="3914" y="98778"/>
                        </a:moveTo>
                        <a:cubicBezTo>
                          <a:pt x="6266" y="112889"/>
                          <a:pt x="5910" y="140078"/>
                          <a:pt x="18025" y="155222"/>
                        </a:cubicBezTo>
                        <a:cubicBezTo>
                          <a:pt x="41643" y="184744"/>
                          <a:pt x="94319" y="160843"/>
                          <a:pt x="116803" y="155222"/>
                        </a:cubicBezTo>
                        <a:cubicBezTo>
                          <a:pt x="112099" y="127000"/>
                          <a:pt x="108303" y="98611"/>
                          <a:pt x="102692" y="70555"/>
                        </a:cubicBezTo>
                        <a:cubicBezTo>
                          <a:pt x="98889" y="51538"/>
                          <a:pt x="100696" y="29255"/>
                          <a:pt x="88581" y="14111"/>
                        </a:cubicBezTo>
                        <a:cubicBezTo>
                          <a:pt x="79289" y="2496"/>
                          <a:pt x="60359" y="4704"/>
                          <a:pt x="46248" y="0"/>
                        </a:cubicBezTo>
                        <a:cubicBezTo>
                          <a:pt x="34117" y="36393"/>
                          <a:pt x="37121" y="48418"/>
                          <a:pt x="3914" y="70555"/>
                        </a:cubicBezTo>
                        <a:cubicBezTo>
                          <a:pt x="0" y="73164"/>
                          <a:pt x="1562" y="84667"/>
                          <a:pt x="3914" y="98778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7" name="Freeform 20"/>
                  <p:cNvSpPr>
                    <a:spLocks noChangeArrowheads="1"/>
                  </p:cNvSpPr>
                  <p:nvPr/>
                </p:nvSpPr>
                <p:spPr bwMode="auto">
                  <a:xfrm>
                    <a:off x="5715000" y="5791200"/>
                    <a:ext cx="116803" cy="184744"/>
                  </a:xfrm>
                  <a:custGeom>
                    <a:avLst/>
                    <a:gdLst>
                      <a:gd name="T0" fmla="*/ 3914 w 116803"/>
                      <a:gd name="T1" fmla="*/ 98778 h 184744"/>
                      <a:gd name="T2" fmla="*/ 18025 w 116803"/>
                      <a:gd name="T3" fmla="*/ 155222 h 184744"/>
                      <a:gd name="T4" fmla="*/ 116803 w 116803"/>
                      <a:gd name="T5" fmla="*/ 155222 h 184744"/>
                      <a:gd name="T6" fmla="*/ 102692 w 116803"/>
                      <a:gd name="T7" fmla="*/ 70555 h 184744"/>
                      <a:gd name="T8" fmla="*/ 88581 w 116803"/>
                      <a:gd name="T9" fmla="*/ 14111 h 184744"/>
                      <a:gd name="T10" fmla="*/ 46248 w 116803"/>
                      <a:gd name="T11" fmla="*/ 0 h 184744"/>
                      <a:gd name="T12" fmla="*/ 3914 w 116803"/>
                      <a:gd name="T13" fmla="*/ 70555 h 184744"/>
                      <a:gd name="T14" fmla="*/ 3914 w 116803"/>
                      <a:gd name="T15" fmla="*/ 98778 h 1847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6803"/>
                      <a:gd name="T25" fmla="*/ 0 h 184744"/>
                      <a:gd name="T26" fmla="*/ 116803 w 116803"/>
                      <a:gd name="T27" fmla="*/ 184744 h 1847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6803" h="184744">
                        <a:moveTo>
                          <a:pt x="3914" y="98778"/>
                        </a:moveTo>
                        <a:cubicBezTo>
                          <a:pt x="6266" y="112889"/>
                          <a:pt x="5910" y="140078"/>
                          <a:pt x="18025" y="155222"/>
                        </a:cubicBezTo>
                        <a:cubicBezTo>
                          <a:pt x="41643" y="184744"/>
                          <a:pt x="94319" y="160843"/>
                          <a:pt x="116803" y="155222"/>
                        </a:cubicBezTo>
                        <a:cubicBezTo>
                          <a:pt x="112099" y="127000"/>
                          <a:pt x="108303" y="98611"/>
                          <a:pt x="102692" y="70555"/>
                        </a:cubicBezTo>
                        <a:cubicBezTo>
                          <a:pt x="98889" y="51538"/>
                          <a:pt x="100696" y="29255"/>
                          <a:pt x="88581" y="14111"/>
                        </a:cubicBezTo>
                        <a:cubicBezTo>
                          <a:pt x="79289" y="2496"/>
                          <a:pt x="60359" y="4704"/>
                          <a:pt x="46248" y="0"/>
                        </a:cubicBezTo>
                        <a:cubicBezTo>
                          <a:pt x="34117" y="36393"/>
                          <a:pt x="37121" y="48418"/>
                          <a:pt x="3914" y="70555"/>
                        </a:cubicBezTo>
                        <a:cubicBezTo>
                          <a:pt x="0" y="73164"/>
                          <a:pt x="1562" y="84667"/>
                          <a:pt x="3914" y="98778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8" name="Freeform 21"/>
                  <p:cNvSpPr>
                    <a:spLocks noChangeArrowheads="1"/>
                  </p:cNvSpPr>
                  <p:nvPr/>
                </p:nvSpPr>
                <p:spPr bwMode="auto">
                  <a:xfrm>
                    <a:off x="5334000" y="6096000"/>
                    <a:ext cx="199907" cy="125557"/>
                  </a:xfrm>
                  <a:custGeom>
                    <a:avLst/>
                    <a:gdLst>
                      <a:gd name="T0" fmla="*/ 16463 w 199907"/>
                      <a:gd name="T1" fmla="*/ 97335 h 125557"/>
                      <a:gd name="T2" fmla="*/ 143463 w 199907"/>
                      <a:gd name="T3" fmla="*/ 125557 h 125557"/>
                      <a:gd name="T4" fmla="*/ 199907 w 199907"/>
                      <a:gd name="T5" fmla="*/ 111446 h 125557"/>
                      <a:gd name="T6" fmla="*/ 185796 w 199907"/>
                      <a:gd name="T7" fmla="*/ 55002 h 125557"/>
                      <a:gd name="T8" fmla="*/ 44685 w 199907"/>
                      <a:gd name="T9" fmla="*/ 40890 h 125557"/>
                      <a:gd name="T10" fmla="*/ 16463 w 199907"/>
                      <a:gd name="T11" fmla="*/ 97335 h 12555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99907"/>
                      <a:gd name="T19" fmla="*/ 0 h 125557"/>
                      <a:gd name="T20" fmla="*/ 199907 w 199907"/>
                      <a:gd name="T21" fmla="*/ 125557 h 12555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99907" h="125557">
                        <a:moveTo>
                          <a:pt x="16463" y="97335"/>
                        </a:moveTo>
                        <a:cubicBezTo>
                          <a:pt x="32926" y="111446"/>
                          <a:pt x="93793" y="125557"/>
                          <a:pt x="143463" y="125557"/>
                        </a:cubicBezTo>
                        <a:cubicBezTo>
                          <a:pt x="162857" y="125557"/>
                          <a:pt x="181092" y="116150"/>
                          <a:pt x="199907" y="111446"/>
                        </a:cubicBezTo>
                        <a:cubicBezTo>
                          <a:pt x="195203" y="92631"/>
                          <a:pt x="194469" y="72348"/>
                          <a:pt x="185796" y="55002"/>
                        </a:cubicBezTo>
                        <a:cubicBezTo>
                          <a:pt x="158296" y="0"/>
                          <a:pt x="92286" y="25023"/>
                          <a:pt x="44685" y="40890"/>
                        </a:cubicBezTo>
                        <a:cubicBezTo>
                          <a:pt x="34707" y="44216"/>
                          <a:pt x="0" y="83224"/>
                          <a:pt x="16463" y="97335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49" name="Freeform 22"/>
                  <p:cNvSpPr>
                    <a:spLocks noChangeArrowheads="1"/>
                  </p:cNvSpPr>
                  <p:nvPr/>
                </p:nvSpPr>
                <p:spPr bwMode="auto">
                  <a:xfrm>
                    <a:off x="4800600" y="6019800"/>
                    <a:ext cx="199907" cy="125557"/>
                  </a:xfrm>
                  <a:custGeom>
                    <a:avLst/>
                    <a:gdLst>
                      <a:gd name="T0" fmla="*/ 16463 w 199907"/>
                      <a:gd name="T1" fmla="*/ 97335 h 125557"/>
                      <a:gd name="T2" fmla="*/ 143463 w 199907"/>
                      <a:gd name="T3" fmla="*/ 125557 h 125557"/>
                      <a:gd name="T4" fmla="*/ 199907 w 199907"/>
                      <a:gd name="T5" fmla="*/ 111446 h 125557"/>
                      <a:gd name="T6" fmla="*/ 185796 w 199907"/>
                      <a:gd name="T7" fmla="*/ 55002 h 125557"/>
                      <a:gd name="T8" fmla="*/ 44685 w 199907"/>
                      <a:gd name="T9" fmla="*/ 40890 h 125557"/>
                      <a:gd name="T10" fmla="*/ 16463 w 199907"/>
                      <a:gd name="T11" fmla="*/ 97335 h 12555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99907"/>
                      <a:gd name="T19" fmla="*/ 0 h 125557"/>
                      <a:gd name="T20" fmla="*/ 199907 w 199907"/>
                      <a:gd name="T21" fmla="*/ 125557 h 12555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99907" h="125557">
                        <a:moveTo>
                          <a:pt x="16463" y="97335"/>
                        </a:moveTo>
                        <a:cubicBezTo>
                          <a:pt x="32926" y="111446"/>
                          <a:pt x="93793" y="125557"/>
                          <a:pt x="143463" y="125557"/>
                        </a:cubicBezTo>
                        <a:cubicBezTo>
                          <a:pt x="162857" y="125557"/>
                          <a:pt x="181092" y="116150"/>
                          <a:pt x="199907" y="111446"/>
                        </a:cubicBezTo>
                        <a:cubicBezTo>
                          <a:pt x="195203" y="92631"/>
                          <a:pt x="194469" y="72348"/>
                          <a:pt x="185796" y="55002"/>
                        </a:cubicBezTo>
                        <a:cubicBezTo>
                          <a:pt x="158296" y="0"/>
                          <a:pt x="92286" y="25023"/>
                          <a:pt x="44685" y="40890"/>
                        </a:cubicBezTo>
                        <a:cubicBezTo>
                          <a:pt x="34707" y="44216"/>
                          <a:pt x="0" y="83224"/>
                          <a:pt x="16463" y="97335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0" name="Freeform 23"/>
                  <p:cNvSpPr>
                    <a:spLocks noChangeArrowheads="1"/>
                  </p:cNvSpPr>
                  <p:nvPr/>
                </p:nvSpPr>
                <p:spPr bwMode="auto">
                  <a:xfrm>
                    <a:off x="5638800" y="5562600"/>
                    <a:ext cx="199907" cy="125557"/>
                  </a:xfrm>
                  <a:custGeom>
                    <a:avLst/>
                    <a:gdLst>
                      <a:gd name="T0" fmla="*/ 16463 w 199907"/>
                      <a:gd name="T1" fmla="*/ 97335 h 125557"/>
                      <a:gd name="T2" fmla="*/ 143463 w 199907"/>
                      <a:gd name="T3" fmla="*/ 125557 h 125557"/>
                      <a:gd name="T4" fmla="*/ 199907 w 199907"/>
                      <a:gd name="T5" fmla="*/ 111446 h 125557"/>
                      <a:gd name="T6" fmla="*/ 185796 w 199907"/>
                      <a:gd name="T7" fmla="*/ 55002 h 125557"/>
                      <a:gd name="T8" fmla="*/ 44685 w 199907"/>
                      <a:gd name="T9" fmla="*/ 40890 h 125557"/>
                      <a:gd name="T10" fmla="*/ 16463 w 199907"/>
                      <a:gd name="T11" fmla="*/ 97335 h 12555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99907"/>
                      <a:gd name="T19" fmla="*/ 0 h 125557"/>
                      <a:gd name="T20" fmla="*/ 199907 w 199907"/>
                      <a:gd name="T21" fmla="*/ 125557 h 12555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99907" h="125557">
                        <a:moveTo>
                          <a:pt x="16463" y="97335"/>
                        </a:moveTo>
                        <a:cubicBezTo>
                          <a:pt x="32926" y="111446"/>
                          <a:pt x="93793" y="125557"/>
                          <a:pt x="143463" y="125557"/>
                        </a:cubicBezTo>
                        <a:cubicBezTo>
                          <a:pt x="162857" y="125557"/>
                          <a:pt x="181092" y="116150"/>
                          <a:pt x="199907" y="111446"/>
                        </a:cubicBezTo>
                        <a:cubicBezTo>
                          <a:pt x="195203" y="92631"/>
                          <a:pt x="194469" y="72348"/>
                          <a:pt x="185796" y="55002"/>
                        </a:cubicBezTo>
                        <a:cubicBezTo>
                          <a:pt x="158296" y="0"/>
                          <a:pt x="92286" y="25023"/>
                          <a:pt x="44685" y="40890"/>
                        </a:cubicBezTo>
                        <a:cubicBezTo>
                          <a:pt x="34707" y="44216"/>
                          <a:pt x="0" y="83224"/>
                          <a:pt x="16463" y="97335"/>
                        </a:cubicBez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1" name="Freeform 24"/>
                  <p:cNvSpPr>
                    <a:spLocks noChangeArrowheads="1"/>
                  </p:cNvSpPr>
                  <p:nvPr/>
                </p:nvSpPr>
                <p:spPr bwMode="auto">
                  <a:xfrm>
                    <a:off x="4343400" y="5132243"/>
                    <a:ext cx="199907" cy="125557"/>
                  </a:xfrm>
                  <a:custGeom>
                    <a:avLst/>
                    <a:gdLst>
                      <a:gd name="T0" fmla="*/ 16463 w 199907"/>
                      <a:gd name="T1" fmla="*/ 97335 h 125557"/>
                      <a:gd name="T2" fmla="*/ 143463 w 199907"/>
                      <a:gd name="T3" fmla="*/ 125557 h 125557"/>
                      <a:gd name="T4" fmla="*/ 199907 w 199907"/>
                      <a:gd name="T5" fmla="*/ 111446 h 125557"/>
                      <a:gd name="T6" fmla="*/ 185796 w 199907"/>
                      <a:gd name="T7" fmla="*/ 55002 h 125557"/>
                      <a:gd name="T8" fmla="*/ 44685 w 199907"/>
                      <a:gd name="T9" fmla="*/ 40890 h 125557"/>
                      <a:gd name="T10" fmla="*/ 16463 w 199907"/>
                      <a:gd name="T11" fmla="*/ 97335 h 125557"/>
                      <a:gd name="T12" fmla="*/ 0 60000 65536"/>
                      <a:gd name="T13" fmla="*/ 0 60000 65536"/>
                      <a:gd name="T14" fmla="*/ 0 60000 65536"/>
                      <a:gd name="T15" fmla="*/ 0 60000 65536"/>
                      <a:gd name="T16" fmla="*/ 0 60000 65536"/>
                      <a:gd name="T17" fmla="*/ 0 60000 65536"/>
                      <a:gd name="T18" fmla="*/ 0 w 199907"/>
                      <a:gd name="T19" fmla="*/ 0 h 125557"/>
                      <a:gd name="T20" fmla="*/ 199907 w 199907"/>
                      <a:gd name="T21" fmla="*/ 125557 h 125557"/>
                    </a:gdLst>
                    <a:ahLst/>
                    <a:cxnLst>
                      <a:cxn ang="T12">
                        <a:pos x="T0" y="T1"/>
                      </a:cxn>
                      <a:cxn ang="T13">
                        <a:pos x="T2" y="T3"/>
                      </a:cxn>
                      <a:cxn ang="T14">
                        <a:pos x="T4" y="T5"/>
                      </a:cxn>
                      <a:cxn ang="T15">
                        <a:pos x="T6" y="T7"/>
                      </a:cxn>
                      <a:cxn ang="T16">
                        <a:pos x="T8" y="T9"/>
                      </a:cxn>
                      <a:cxn ang="T17">
                        <a:pos x="T10" y="T11"/>
                      </a:cxn>
                    </a:cxnLst>
                    <a:rect l="T18" t="T19" r="T20" b="T21"/>
                    <a:pathLst>
                      <a:path w="199907" h="125557">
                        <a:moveTo>
                          <a:pt x="16463" y="97335"/>
                        </a:moveTo>
                        <a:cubicBezTo>
                          <a:pt x="32926" y="111446"/>
                          <a:pt x="93793" y="125557"/>
                          <a:pt x="143463" y="125557"/>
                        </a:cubicBezTo>
                        <a:cubicBezTo>
                          <a:pt x="162857" y="125557"/>
                          <a:pt x="181092" y="116150"/>
                          <a:pt x="199907" y="111446"/>
                        </a:cubicBezTo>
                        <a:cubicBezTo>
                          <a:pt x="195203" y="92631"/>
                          <a:pt x="194469" y="72348"/>
                          <a:pt x="185796" y="55002"/>
                        </a:cubicBezTo>
                        <a:cubicBezTo>
                          <a:pt x="158296" y="0"/>
                          <a:pt x="92286" y="25023"/>
                          <a:pt x="44685" y="40890"/>
                        </a:cubicBezTo>
                        <a:cubicBezTo>
                          <a:pt x="34707" y="44216"/>
                          <a:pt x="0" y="83224"/>
                          <a:pt x="16463" y="97335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  <p:sp>
                <p:nvSpPr>
                  <p:cNvPr id="52" name="Freeform 25"/>
                  <p:cNvSpPr>
                    <a:spLocks noChangeArrowheads="1"/>
                  </p:cNvSpPr>
                  <p:nvPr/>
                </p:nvSpPr>
                <p:spPr bwMode="auto">
                  <a:xfrm>
                    <a:off x="5105400" y="5791200"/>
                    <a:ext cx="116803" cy="184744"/>
                  </a:xfrm>
                  <a:custGeom>
                    <a:avLst/>
                    <a:gdLst>
                      <a:gd name="T0" fmla="*/ 3914 w 116803"/>
                      <a:gd name="T1" fmla="*/ 98778 h 184744"/>
                      <a:gd name="T2" fmla="*/ 18025 w 116803"/>
                      <a:gd name="T3" fmla="*/ 155222 h 184744"/>
                      <a:gd name="T4" fmla="*/ 116803 w 116803"/>
                      <a:gd name="T5" fmla="*/ 155222 h 184744"/>
                      <a:gd name="T6" fmla="*/ 102692 w 116803"/>
                      <a:gd name="T7" fmla="*/ 70555 h 184744"/>
                      <a:gd name="T8" fmla="*/ 88581 w 116803"/>
                      <a:gd name="T9" fmla="*/ 14111 h 184744"/>
                      <a:gd name="T10" fmla="*/ 46248 w 116803"/>
                      <a:gd name="T11" fmla="*/ 0 h 184744"/>
                      <a:gd name="T12" fmla="*/ 3914 w 116803"/>
                      <a:gd name="T13" fmla="*/ 70555 h 184744"/>
                      <a:gd name="T14" fmla="*/ 3914 w 116803"/>
                      <a:gd name="T15" fmla="*/ 98778 h 184744"/>
                      <a:gd name="T16" fmla="*/ 0 60000 65536"/>
                      <a:gd name="T17" fmla="*/ 0 60000 65536"/>
                      <a:gd name="T18" fmla="*/ 0 60000 65536"/>
                      <a:gd name="T19" fmla="*/ 0 60000 65536"/>
                      <a:gd name="T20" fmla="*/ 0 60000 65536"/>
                      <a:gd name="T21" fmla="*/ 0 60000 65536"/>
                      <a:gd name="T22" fmla="*/ 0 60000 65536"/>
                      <a:gd name="T23" fmla="*/ 0 60000 65536"/>
                      <a:gd name="T24" fmla="*/ 0 w 116803"/>
                      <a:gd name="T25" fmla="*/ 0 h 184744"/>
                      <a:gd name="T26" fmla="*/ 116803 w 116803"/>
                      <a:gd name="T27" fmla="*/ 184744 h 184744"/>
                    </a:gdLst>
                    <a:ahLst/>
                    <a:cxnLst>
                      <a:cxn ang="T16">
                        <a:pos x="T0" y="T1"/>
                      </a:cxn>
                      <a:cxn ang="T17">
                        <a:pos x="T2" y="T3"/>
                      </a:cxn>
                      <a:cxn ang="T18">
                        <a:pos x="T4" y="T5"/>
                      </a:cxn>
                      <a:cxn ang="T19">
                        <a:pos x="T6" y="T7"/>
                      </a:cxn>
                      <a:cxn ang="T20">
                        <a:pos x="T8" y="T9"/>
                      </a:cxn>
                      <a:cxn ang="T21">
                        <a:pos x="T10" y="T11"/>
                      </a:cxn>
                      <a:cxn ang="T22">
                        <a:pos x="T12" y="T13"/>
                      </a:cxn>
                      <a:cxn ang="T23">
                        <a:pos x="T14" y="T15"/>
                      </a:cxn>
                    </a:cxnLst>
                    <a:rect l="T24" t="T25" r="T26" b="T27"/>
                    <a:pathLst>
                      <a:path w="116803" h="184744">
                        <a:moveTo>
                          <a:pt x="3914" y="98778"/>
                        </a:moveTo>
                        <a:cubicBezTo>
                          <a:pt x="6266" y="112889"/>
                          <a:pt x="5910" y="140078"/>
                          <a:pt x="18025" y="155222"/>
                        </a:cubicBezTo>
                        <a:cubicBezTo>
                          <a:pt x="41643" y="184744"/>
                          <a:pt x="94319" y="160843"/>
                          <a:pt x="116803" y="155222"/>
                        </a:cubicBezTo>
                        <a:cubicBezTo>
                          <a:pt x="112099" y="127000"/>
                          <a:pt x="108303" y="98611"/>
                          <a:pt x="102692" y="70555"/>
                        </a:cubicBezTo>
                        <a:cubicBezTo>
                          <a:pt x="98889" y="51538"/>
                          <a:pt x="100696" y="29255"/>
                          <a:pt x="88581" y="14111"/>
                        </a:cubicBezTo>
                        <a:cubicBezTo>
                          <a:pt x="79289" y="2496"/>
                          <a:pt x="60359" y="4704"/>
                          <a:pt x="46248" y="0"/>
                        </a:cubicBezTo>
                        <a:cubicBezTo>
                          <a:pt x="34117" y="36393"/>
                          <a:pt x="37121" y="48418"/>
                          <a:pt x="3914" y="70555"/>
                        </a:cubicBezTo>
                        <a:cubicBezTo>
                          <a:pt x="0" y="73164"/>
                          <a:pt x="1562" y="84667"/>
                          <a:pt x="3914" y="98778"/>
                        </a:cubicBezTo>
                        <a:close/>
                      </a:path>
                    </a:pathLst>
                  </a:custGeom>
                  <a:solidFill>
                    <a:srgbClr val="0000FF"/>
                  </a:solidFill>
                  <a:ln w="952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marL="457200" indent="-457200"/>
                    <a:endParaRPr lang="en-US">
                      <a:solidFill>
                        <a:srgbClr val="000000"/>
                      </a:solidFill>
                    </a:endParaRPr>
                  </a:p>
                </p:txBody>
              </p:sp>
            </p:grpSp>
            <p:cxnSp>
              <p:nvCxnSpPr>
                <p:cNvPr id="36" name="Straight Arrow Connector 29"/>
                <p:cNvCxnSpPr>
                  <a:cxnSpLocks noChangeShapeType="1"/>
                </p:cNvCxnSpPr>
                <p:nvPr/>
              </p:nvCxnSpPr>
              <p:spPr bwMode="auto">
                <a:xfrm flipH="1">
                  <a:off x="5998888" y="4994287"/>
                  <a:ext cx="1495405" cy="613635"/>
                </a:xfrm>
                <a:prstGeom prst="straightConnector1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 type="arrow" w="med" len="med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</p:cxnSp>
          </p:grpSp>
          <p:sp>
            <p:nvSpPr>
              <p:cNvPr id="29" name="Freeform 10"/>
              <p:cNvSpPr>
                <a:spLocks noChangeArrowheads="1"/>
              </p:cNvSpPr>
              <p:nvPr/>
            </p:nvSpPr>
            <p:spPr bwMode="auto">
              <a:xfrm>
                <a:off x="4139952" y="1484784"/>
                <a:ext cx="216511" cy="188685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Freeform 10"/>
              <p:cNvSpPr>
                <a:spLocks noChangeArrowheads="1"/>
              </p:cNvSpPr>
              <p:nvPr/>
            </p:nvSpPr>
            <p:spPr bwMode="auto">
              <a:xfrm>
                <a:off x="6372200" y="1124744"/>
                <a:ext cx="216511" cy="188685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0000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Freeform 10"/>
              <p:cNvSpPr>
                <a:spLocks noChangeArrowheads="1"/>
              </p:cNvSpPr>
              <p:nvPr/>
            </p:nvSpPr>
            <p:spPr bwMode="auto">
              <a:xfrm flipH="1">
                <a:off x="5940152" y="1412776"/>
                <a:ext cx="216024" cy="144016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Freeform 10"/>
              <p:cNvSpPr>
                <a:spLocks noChangeArrowheads="1"/>
              </p:cNvSpPr>
              <p:nvPr/>
            </p:nvSpPr>
            <p:spPr bwMode="auto">
              <a:xfrm>
                <a:off x="6084168" y="1628800"/>
                <a:ext cx="216025" cy="288032"/>
              </a:xfrm>
              <a:custGeom>
                <a:avLst/>
                <a:gdLst>
                  <a:gd name="T0" fmla="*/ 0 w 214111"/>
                  <a:gd name="T1" fmla="*/ 56444 h 229704"/>
                  <a:gd name="T2" fmla="*/ 14111 w 214111"/>
                  <a:gd name="T3" fmla="*/ 197555 h 229704"/>
                  <a:gd name="T4" fmla="*/ 42333 w 214111"/>
                  <a:gd name="T5" fmla="*/ 225778 h 229704"/>
                  <a:gd name="T6" fmla="*/ 183444 w 214111"/>
                  <a:gd name="T7" fmla="*/ 211666 h 229704"/>
                  <a:gd name="T8" fmla="*/ 211666 w 214111"/>
                  <a:gd name="T9" fmla="*/ 169333 h 229704"/>
                  <a:gd name="T10" fmla="*/ 197555 w 214111"/>
                  <a:gd name="T11" fmla="*/ 127000 h 229704"/>
                  <a:gd name="T12" fmla="*/ 84666 w 214111"/>
                  <a:gd name="T13" fmla="*/ 84666 h 229704"/>
                  <a:gd name="T14" fmla="*/ 56444 w 214111"/>
                  <a:gd name="T15" fmla="*/ 42333 h 229704"/>
                  <a:gd name="T16" fmla="*/ 56444 w 214111"/>
                  <a:gd name="T17" fmla="*/ 42333 h 229704"/>
                  <a:gd name="T18" fmla="*/ 56444 w 214111"/>
                  <a:gd name="T19" fmla="*/ 42333 h 229704"/>
                  <a:gd name="T20" fmla="*/ 14111 w 214111"/>
                  <a:gd name="T21" fmla="*/ 0 h 229704"/>
                  <a:gd name="T22" fmla="*/ 0 w 214111"/>
                  <a:gd name="T23" fmla="*/ 56444 h 22970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14111"/>
                  <a:gd name="T37" fmla="*/ 0 h 229704"/>
                  <a:gd name="T38" fmla="*/ 214111 w 214111"/>
                  <a:gd name="T39" fmla="*/ 229704 h 229704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14111" h="229704">
                    <a:moveTo>
                      <a:pt x="0" y="56444"/>
                    </a:moveTo>
                    <a:cubicBezTo>
                      <a:pt x="4704" y="103481"/>
                      <a:pt x="2646" y="151695"/>
                      <a:pt x="14111" y="197555"/>
                    </a:cubicBezTo>
                    <a:cubicBezTo>
                      <a:pt x="17338" y="210462"/>
                      <a:pt x="29075" y="224673"/>
                      <a:pt x="42333" y="225778"/>
                    </a:cubicBezTo>
                    <a:cubicBezTo>
                      <a:pt x="89441" y="229704"/>
                      <a:pt x="136407" y="216370"/>
                      <a:pt x="183444" y="211666"/>
                    </a:cubicBezTo>
                    <a:cubicBezTo>
                      <a:pt x="192851" y="197555"/>
                      <a:pt x="208878" y="186062"/>
                      <a:pt x="211666" y="169333"/>
                    </a:cubicBezTo>
                    <a:cubicBezTo>
                      <a:pt x="214111" y="154661"/>
                      <a:pt x="206847" y="138615"/>
                      <a:pt x="197555" y="127000"/>
                    </a:cubicBezTo>
                    <a:cubicBezTo>
                      <a:pt x="169871" y="92395"/>
                      <a:pt x="122912" y="92316"/>
                      <a:pt x="84666" y="84666"/>
                    </a:cubicBezTo>
                    <a:cubicBezTo>
                      <a:pt x="69068" y="37871"/>
                      <a:pt x="85429" y="42333"/>
                      <a:pt x="56444" y="42333"/>
                    </a:cubicBezTo>
                    <a:lnTo>
                      <a:pt x="14111" y="0"/>
                    </a:lnTo>
                    <a:lnTo>
                      <a:pt x="0" y="56444"/>
                    </a:lnTo>
                    <a:close/>
                  </a:path>
                </a:pathLst>
              </a:custGeom>
              <a:solidFill>
                <a:srgbClr val="00009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Freeform 22"/>
              <p:cNvSpPr>
                <a:spLocks noChangeArrowheads="1"/>
              </p:cNvSpPr>
              <p:nvPr/>
            </p:nvSpPr>
            <p:spPr bwMode="auto">
              <a:xfrm>
                <a:off x="3419872" y="1412776"/>
                <a:ext cx="216024" cy="216024"/>
              </a:xfrm>
              <a:custGeom>
                <a:avLst/>
                <a:gdLst>
                  <a:gd name="T0" fmla="*/ 16463 w 199907"/>
                  <a:gd name="T1" fmla="*/ 97335 h 125557"/>
                  <a:gd name="T2" fmla="*/ 143463 w 199907"/>
                  <a:gd name="T3" fmla="*/ 125557 h 125557"/>
                  <a:gd name="T4" fmla="*/ 199907 w 199907"/>
                  <a:gd name="T5" fmla="*/ 111446 h 125557"/>
                  <a:gd name="T6" fmla="*/ 185796 w 199907"/>
                  <a:gd name="T7" fmla="*/ 55002 h 125557"/>
                  <a:gd name="T8" fmla="*/ 44685 w 199907"/>
                  <a:gd name="T9" fmla="*/ 40890 h 125557"/>
                  <a:gd name="T10" fmla="*/ 16463 w 199907"/>
                  <a:gd name="T11" fmla="*/ 97335 h 12555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199907"/>
                  <a:gd name="T19" fmla="*/ 0 h 125557"/>
                  <a:gd name="T20" fmla="*/ 199907 w 199907"/>
                  <a:gd name="T21" fmla="*/ 125557 h 125557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199907" h="125557">
                    <a:moveTo>
                      <a:pt x="16463" y="97335"/>
                    </a:moveTo>
                    <a:cubicBezTo>
                      <a:pt x="32926" y="111446"/>
                      <a:pt x="93793" y="125557"/>
                      <a:pt x="143463" y="125557"/>
                    </a:cubicBezTo>
                    <a:cubicBezTo>
                      <a:pt x="162857" y="125557"/>
                      <a:pt x="181092" y="116150"/>
                      <a:pt x="199907" y="111446"/>
                    </a:cubicBezTo>
                    <a:cubicBezTo>
                      <a:pt x="195203" y="92631"/>
                      <a:pt x="194469" y="72348"/>
                      <a:pt x="185796" y="55002"/>
                    </a:cubicBezTo>
                    <a:cubicBezTo>
                      <a:pt x="158296" y="0"/>
                      <a:pt x="92286" y="25023"/>
                      <a:pt x="44685" y="40890"/>
                    </a:cubicBezTo>
                    <a:cubicBezTo>
                      <a:pt x="34707" y="44216"/>
                      <a:pt x="0" y="83224"/>
                      <a:pt x="16463" y="97335"/>
                    </a:cubicBezTo>
                    <a:close/>
                  </a:path>
                </a:pathLst>
              </a:custGeom>
              <a:solidFill>
                <a:srgbClr val="FF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 marL="457200" indent="-457200"/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1769825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79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2598" grpId="0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169" name="Picture 2" descr="IMG_117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100"/>
            <a:ext cx="9150350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93475" name="Text Box 3"/>
          <p:cNvSpPr txBox="1">
            <a:spLocks noChangeArrowheads="1"/>
          </p:cNvSpPr>
          <p:nvPr/>
        </p:nvSpPr>
        <p:spPr bwMode="auto">
          <a:xfrm>
            <a:off x="0" y="4581128"/>
            <a:ext cx="9583738" cy="646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0" tIns="45702" rIns="91400" bIns="45702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  <a:buClrTx/>
            </a:pPr>
            <a:r>
              <a:rPr lang="en-GB" sz="3600" dirty="0" smtClean="0">
                <a:solidFill>
                  <a:srgbClr val="000090"/>
                </a:solidFill>
              </a:rPr>
              <a:t>The golden era </a:t>
            </a:r>
            <a:r>
              <a:rPr lang="en-GB" sz="3600" smtClean="0">
                <a:solidFill>
                  <a:srgbClr val="000090"/>
                </a:solidFill>
              </a:rPr>
              <a:t>of cosmology</a:t>
            </a:r>
            <a:endParaRPr lang="en-GB" sz="3200" dirty="0">
              <a:solidFill>
                <a:srgbClr val="0000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716861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3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2793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3475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virgo_cluster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98" b="3767"/>
          <a:stretch/>
        </p:blipFill>
        <p:spPr>
          <a:xfrm>
            <a:off x="0" y="836712"/>
            <a:ext cx="9144000" cy="5481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253997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1835696" y="260648"/>
            <a:ext cx="6591365" cy="648512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0000" tIns="46800" rIns="90000" bIns="46800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buClr>
                <a:srgbClr val="FF0000"/>
              </a:buCl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sz="3200" dirty="0" smtClean="0">
                <a:solidFill>
                  <a:srgbClr val="FF0000"/>
                </a:solidFill>
              </a:rPr>
              <a:t>A few basic facts about the cosmos</a:t>
            </a:r>
            <a:endParaRPr lang="en-GB" sz="3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172914" y="1412776"/>
            <a:ext cx="6071494" cy="577081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bg1">
                <a:alpha val="75000"/>
              </a:schemeClr>
            </a:glow>
            <a:outerShdw blurRad="50800" dist="38100" dir="2700000" algn="tl" rotWithShape="0">
              <a:srgbClr val="FF0000">
                <a:alpha val="43000"/>
              </a:srgbClr>
            </a:outerShdw>
          </a:effectLst>
        </p:spPr>
        <p:txBody>
          <a:bodyPr wrap="none" rtlCol="0" anchor="ctr" anchorCtr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Most of the Universe is </a:t>
            </a:r>
            <a:r>
              <a:rPr lang="en-US" dirty="0" smtClean="0">
                <a:solidFill>
                  <a:srgbClr val="000000"/>
                </a:solidFill>
              </a:rPr>
              <a:t>almost empty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47037" y="3067943"/>
            <a:ext cx="5237331" cy="577081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bg1">
                <a:alpha val="75000"/>
              </a:schemeClr>
            </a:glow>
            <a:outerShdw blurRad="50800" dist="38100" dir="2700000" algn="tl" rotWithShape="0">
              <a:srgbClr val="FF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Extragalactic space is very dark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4653136"/>
            <a:ext cx="8032643" cy="1072601"/>
          </a:xfrm>
          <a:prstGeom prst="rect">
            <a:avLst/>
          </a:prstGeom>
          <a:solidFill>
            <a:schemeClr val="bg1"/>
          </a:solidFill>
          <a:effectLst>
            <a:glow rad="101600">
              <a:schemeClr val="bg1">
                <a:alpha val="75000"/>
              </a:schemeClr>
            </a:glow>
            <a:outerShdw blurRad="50800" dist="38100" dir="2700000" algn="tl" rotWithShape="0">
              <a:srgbClr val="FF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000000"/>
                </a:solidFill>
              </a:rPr>
              <a:t>E</a:t>
            </a:r>
            <a:r>
              <a:rPr lang="en-US" dirty="0" smtClean="0">
                <a:solidFill>
                  <a:srgbClr val="000000"/>
                </a:solidFill>
              </a:rPr>
              <a:t>xtragalactic </a:t>
            </a:r>
            <a:r>
              <a:rPr lang="en-US" dirty="0" smtClean="0">
                <a:solidFill>
                  <a:srgbClr val="000000"/>
                </a:solidFill>
              </a:rPr>
              <a:t>space is </a:t>
            </a:r>
            <a:r>
              <a:rPr lang="en-US" dirty="0" smtClean="0">
                <a:solidFill>
                  <a:srgbClr val="000000"/>
                </a:solidFill>
              </a:rPr>
              <a:t>bathed in the </a:t>
            </a:r>
            <a:r>
              <a:rPr lang="en-US" dirty="0" smtClean="0">
                <a:solidFill>
                  <a:srgbClr val="000000"/>
                </a:solidFill>
              </a:rPr>
              <a:t>residual heat left over from the Big Bang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99700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7" grpId="1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632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1534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089854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"/>
          <p:cNvSpPr>
            <a:spLocks noChangeArrowheads="1"/>
          </p:cNvSpPr>
          <p:nvPr/>
        </p:nvSpPr>
        <p:spPr bwMode="auto">
          <a:xfrm>
            <a:off x="679450" y="1628775"/>
            <a:ext cx="7924800" cy="2626873"/>
          </a:xfrm>
          <a:prstGeom prst="rect">
            <a:avLst/>
          </a:prstGeom>
          <a:solidFill>
            <a:srgbClr val="FFCC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dirty="0">
                <a:solidFill>
                  <a:srgbClr val="A90000"/>
                </a:solidFill>
              </a:rPr>
              <a:t>Near the Big Bang the Universe was so dense that all the matter </a:t>
            </a:r>
            <a:r>
              <a:rPr lang="en-US" sz="3600" dirty="0" smtClean="0">
                <a:solidFill>
                  <a:srgbClr val="A90000"/>
                </a:solidFill>
              </a:rPr>
              <a:t>in today’s visible universe would </a:t>
            </a:r>
            <a:r>
              <a:rPr lang="en-US" sz="3600" dirty="0">
                <a:solidFill>
                  <a:srgbClr val="A90000"/>
                </a:solidFill>
              </a:rPr>
              <a:t>have fitted inside a proton</a:t>
            </a:r>
          </a:p>
        </p:txBody>
      </p:sp>
    </p:spTree>
    <p:extLst>
      <p:ext uri="{BB962C8B-B14F-4D97-AF65-F5344CB8AC3E}">
        <p14:creationId xmlns:p14="http://schemas.microsoft.com/office/powerpoint/2010/main" val="2710222893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8E2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ChangeArrowheads="1"/>
          </p:cNvSpPr>
          <p:nvPr/>
        </p:nvSpPr>
        <p:spPr bwMode="auto">
          <a:xfrm>
            <a:off x="5791200" y="6248400"/>
            <a:ext cx="3352800" cy="609600"/>
          </a:xfrm>
          <a:prstGeom prst="rect">
            <a:avLst/>
          </a:prstGeom>
          <a:solidFill>
            <a:srgbClr val="F3954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457200" indent="-457200"/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540674" name="Picture 2" descr="Slide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4763" y="609600"/>
            <a:ext cx="4541837" cy="6096000"/>
          </a:xfrm>
          <a:prstGeom prst="rect">
            <a:avLst/>
          </a:prstGeom>
          <a:noFill/>
          <a:effectLst>
            <a:outerShdw blurRad="63500" dist="107763" dir="2700000" algn="ctr" rotWithShape="0">
              <a:srgbClr val="000000">
                <a:alpha val="74998"/>
              </a:srgbClr>
            </a:outerShdw>
          </a:effectLst>
        </p:spPr>
      </p:pic>
      <p:sp>
        <p:nvSpPr>
          <p:cNvPr id="87044" name="TextBox 3"/>
          <p:cNvSpPr txBox="1">
            <a:spLocks noChangeArrowheads="1"/>
          </p:cNvSpPr>
          <p:nvPr/>
        </p:nvSpPr>
        <p:spPr bwMode="auto">
          <a:xfrm>
            <a:off x="1981200" y="-112713"/>
            <a:ext cx="5978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smtClean="0">
                <a:solidFill>
                  <a:srgbClr val="800000"/>
                </a:solidFill>
              </a:rPr>
              <a:t>The early universe was very hot</a:t>
            </a:r>
          </a:p>
        </p:txBody>
      </p:sp>
    </p:spTree>
    <p:extLst>
      <p:ext uri="{BB962C8B-B14F-4D97-AF65-F5344CB8AC3E}">
        <p14:creationId xmlns:p14="http://schemas.microsoft.com/office/powerpoint/2010/main" val="1897046309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ChangeArrowheads="1"/>
          </p:cNvSpPr>
          <p:nvPr/>
        </p:nvSpPr>
        <p:spPr bwMode="auto">
          <a:xfrm>
            <a:off x="5791200" y="6248400"/>
            <a:ext cx="3352800" cy="6096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pPr marL="457200" indent="-457200"/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95235" name="TextBox 3"/>
          <p:cNvSpPr txBox="1">
            <a:spLocks noChangeArrowheads="1"/>
          </p:cNvSpPr>
          <p:nvPr/>
        </p:nvSpPr>
        <p:spPr bwMode="auto">
          <a:xfrm>
            <a:off x="1835696" y="116632"/>
            <a:ext cx="590979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lnSpc>
                <a:spcPct val="115000"/>
              </a:lnSpc>
              <a:spcBef>
                <a:spcPct val="2500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3200" dirty="0" smtClean="0">
                <a:solidFill>
                  <a:srgbClr val="C0F2FF"/>
                </a:solidFill>
              </a:rPr>
              <a:t>… the early universe was foggy </a:t>
            </a:r>
          </a:p>
        </p:txBody>
      </p:sp>
      <p:pic>
        <p:nvPicPr>
          <p:cNvPr id="95236" name="Picture 4" descr="durham_cathedral_in_fog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51" b="20229"/>
          <a:stretch>
            <a:fillRect/>
          </a:stretch>
        </p:blipFill>
        <p:spPr bwMode="auto">
          <a:xfrm>
            <a:off x="457200" y="1012825"/>
            <a:ext cx="8153400" cy="569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recombination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994"/>
          <a:stretch/>
        </p:blipFill>
        <p:spPr>
          <a:xfrm>
            <a:off x="5940152" y="2420888"/>
            <a:ext cx="2189114" cy="24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64588"/>
      </p:ext>
    </p:extLst>
  </p:cSld>
  <p:clrMapOvr>
    <a:masterClrMapping/>
  </p:clrMapOvr>
  <p:transition xmlns:p14="http://schemas.microsoft.com/office/powerpoint/2010/main">
    <p:zoom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8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6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118800" rIns="90000" bIns="118800" numCol="1" anchor="b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118800" rIns="90000" bIns="118800" numCol="1" anchor="b" anchorCtr="1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5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43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0000" tIns="46800" rIns="90000" bIns="4680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50000"/>
          </a:spcBef>
          <a:spcAft>
            <a:spcPct val="0"/>
          </a:spcAft>
          <a:buClr>
            <a:schemeClr val="tx1"/>
          </a:buClr>
          <a:buSzPct val="125000"/>
          <a:buFontTx/>
          <a:buChar char="•"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4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7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7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457200" marR="0" indent="-457200" algn="l" defTabSz="914400" rtl="0" eaLnBrk="0" fontAlgn="base" latinLnBrk="0" hangingPunct="0">
          <a:lnSpc>
            <a:spcPct val="115000"/>
          </a:lnSpc>
          <a:spcBef>
            <a:spcPct val="25000"/>
          </a:spcBef>
          <a:spcAft>
            <a:spcPct val="0"/>
          </a:spcAft>
          <a:buClr>
            <a:srgbClr val="FF0000"/>
          </a:buClr>
          <a:buSzTx/>
          <a:buFontTx/>
          <a:buNone/>
          <a:tabLst/>
          <a:defRPr kumimoji="0" lang="en-US" sz="2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65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133027</TotalTime>
  <Words>542</Words>
  <Application>Microsoft Macintosh PowerPoint</Application>
  <PresentationFormat>On-screen Show (4:3)</PresentationFormat>
  <Paragraphs>87</Paragraphs>
  <Slides>32</Slides>
  <Notes>19</Notes>
  <HiddenSlides>1</HiddenSlides>
  <MMClips>2</MMClips>
  <ScaleCrop>false</ScaleCrop>
  <HeadingPairs>
    <vt:vector size="6" baseType="variant">
      <vt:variant>
        <vt:lpstr>Theme</vt:lpstr>
      </vt:variant>
      <vt:variant>
        <vt:i4>15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8" baseType="lpstr">
      <vt:lpstr>1_Default Design</vt:lpstr>
      <vt:lpstr>27_Default Design</vt:lpstr>
      <vt:lpstr>4_Default Design</vt:lpstr>
      <vt:lpstr>11_Default Design</vt:lpstr>
      <vt:lpstr>13_Default Design</vt:lpstr>
      <vt:lpstr>14_Default Design</vt:lpstr>
      <vt:lpstr>9_Default Design</vt:lpstr>
      <vt:lpstr>5_Default Design</vt:lpstr>
      <vt:lpstr>37_Default Design</vt:lpstr>
      <vt:lpstr>8_Default Design</vt:lpstr>
      <vt:lpstr>69_Default Design</vt:lpstr>
      <vt:lpstr>43_Default Design</vt:lpstr>
      <vt:lpstr>19_Default Design</vt:lpstr>
      <vt:lpstr>10_Default Design</vt:lpstr>
      <vt:lpstr>4_Black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Carlos Frenk</Manager>
  <Company>University of Durham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popular_short</dc:title>
  <dc:subject>Popular talk</dc:subject>
  <dc:creator>Carlos Frenk</dc:creator>
  <cp:keywords/>
  <dc:description/>
  <cp:lastModifiedBy>Carlos Frenk</cp:lastModifiedBy>
  <cp:revision>568</cp:revision>
  <cp:lastPrinted>2000-05-30T08:52:53Z</cp:lastPrinted>
  <dcterms:created xsi:type="dcterms:W3CDTF">2009-02-23T22:29:34Z</dcterms:created>
  <dcterms:modified xsi:type="dcterms:W3CDTF">2015-11-13T10:12:16Z</dcterms:modified>
  <cp:category/>
</cp:coreProperties>
</file>