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10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1.xml" ContentType="application/vnd.openxmlformats-officedocument.theme+xml"/>
  <Override PartName="/ppt/slideLayouts/slideLayout33.xml" ContentType="application/vnd.openxmlformats-officedocument.presentationml.slideLayout+xml"/>
  <Override PartName="/ppt/theme/theme1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1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15.xml" ContentType="application/vnd.openxmlformats-officedocument.theme+xml"/>
  <Override PartName="/ppt/slideLayouts/slideLayout67.xml" ContentType="application/vnd.openxmlformats-officedocument.presentationml.slideLayout+xml"/>
  <Override PartName="/ppt/theme/theme1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7.xml" ContentType="application/vnd.openxmlformats-officedocument.theme+xml"/>
  <Override PartName="/ppt/slideLayouts/slideLayout7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2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  <p:sldMasterId id="2147483693" r:id="rId3"/>
    <p:sldMasterId id="2147483982" r:id="rId4"/>
    <p:sldMasterId id="2147484027" r:id="rId5"/>
    <p:sldMasterId id="2147484489" r:id="rId6"/>
    <p:sldMasterId id="2147484903" r:id="rId7"/>
    <p:sldMasterId id="2147485223" r:id="rId8"/>
    <p:sldMasterId id="2147485399" r:id="rId9"/>
    <p:sldMasterId id="2147485597" r:id="rId10"/>
    <p:sldMasterId id="2147485609" r:id="rId11"/>
    <p:sldMasterId id="2147485612" r:id="rId12"/>
    <p:sldMasterId id="2147485614" r:id="rId13"/>
    <p:sldMasterId id="2147485640" r:id="rId14"/>
    <p:sldMasterId id="2147485670" r:id="rId15"/>
    <p:sldMasterId id="2147485682" r:id="rId16"/>
    <p:sldMasterId id="2147485684" r:id="rId17"/>
    <p:sldMasterId id="2147485687" r:id="rId18"/>
  </p:sldMasterIdLst>
  <p:notesMasterIdLst>
    <p:notesMasterId r:id="rId52"/>
  </p:notesMasterIdLst>
  <p:handoutMasterIdLst>
    <p:handoutMasterId r:id="rId53"/>
  </p:handoutMasterIdLst>
  <p:sldIdLst>
    <p:sldId id="1205" r:id="rId19"/>
    <p:sldId id="1206" r:id="rId20"/>
    <p:sldId id="1025" r:id="rId21"/>
    <p:sldId id="1202" r:id="rId22"/>
    <p:sldId id="1203" r:id="rId23"/>
    <p:sldId id="1201" r:id="rId24"/>
    <p:sldId id="1058" r:id="rId25"/>
    <p:sldId id="1116" r:id="rId26"/>
    <p:sldId id="1182" r:id="rId27"/>
    <p:sldId id="1195" r:id="rId28"/>
    <p:sldId id="884" r:id="rId29"/>
    <p:sldId id="1207" r:id="rId30"/>
    <p:sldId id="1117" r:id="rId31"/>
    <p:sldId id="963" r:id="rId32"/>
    <p:sldId id="1033" r:id="rId33"/>
    <p:sldId id="1036" r:id="rId34"/>
    <p:sldId id="1002" r:id="rId35"/>
    <p:sldId id="1112" r:id="rId36"/>
    <p:sldId id="1198" r:id="rId37"/>
    <p:sldId id="1090" r:id="rId38"/>
    <p:sldId id="1181" r:id="rId39"/>
    <p:sldId id="1156" r:id="rId40"/>
    <p:sldId id="1009" r:id="rId41"/>
    <p:sldId id="900" r:id="rId42"/>
    <p:sldId id="1149" r:id="rId43"/>
    <p:sldId id="1142" r:id="rId44"/>
    <p:sldId id="1199" r:id="rId45"/>
    <p:sldId id="1157" r:id="rId46"/>
    <p:sldId id="1158" r:id="rId47"/>
    <p:sldId id="1159" r:id="rId48"/>
    <p:sldId id="1160" r:id="rId49"/>
    <p:sldId id="1200" r:id="rId50"/>
    <p:sldId id="1204" r:id="rId51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D0D0D"/>
    <a:srgbClr val="FFCF41"/>
    <a:srgbClr val="2B2060"/>
    <a:srgbClr val="212225"/>
    <a:srgbClr val="000000"/>
    <a:srgbClr val="362A7B"/>
    <a:srgbClr val="3F3286"/>
    <a:srgbClr val="291E75"/>
    <a:srgbClr val="125118"/>
    <a:srgbClr val="116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1" d="100"/>
          <a:sy n="91" d="100"/>
        </p:scale>
        <p:origin x="-1304" y="-112"/>
      </p:cViewPr>
      <p:guideLst>
        <p:guide orient="horz"/>
        <p:guide pos="5"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" Target="slides/slide1.xml"/><Relationship Id="rId50" Type="http://schemas.openxmlformats.org/officeDocument/2006/relationships/slide" Target="slides/slide32.xml"/><Relationship Id="rId51" Type="http://schemas.openxmlformats.org/officeDocument/2006/relationships/slide" Target="slides/slide33.xml"/><Relationship Id="rId52" Type="http://schemas.openxmlformats.org/officeDocument/2006/relationships/notesMaster" Target="notesMasters/notesMaster1.xml"/><Relationship Id="rId53" Type="http://schemas.openxmlformats.org/officeDocument/2006/relationships/handoutMaster" Target="handoutMasters/handout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22.xml"/><Relationship Id="rId41" Type="http://schemas.openxmlformats.org/officeDocument/2006/relationships/slide" Target="slides/slide23.xml"/><Relationship Id="rId42" Type="http://schemas.openxmlformats.org/officeDocument/2006/relationships/slide" Target="slides/slide24.xml"/><Relationship Id="rId43" Type="http://schemas.openxmlformats.org/officeDocument/2006/relationships/slide" Target="slides/slide25.xml"/><Relationship Id="rId44" Type="http://schemas.openxmlformats.org/officeDocument/2006/relationships/slide" Target="slides/slide26.xml"/><Relationship Id="rId45" Type="http://schemas.openxmlformats.org/officeDocument/2006/relationships/slide" Target="slides/slide27.xml"/><Relationship Id="rId46" Type="http://schemas.openxmlformats.org/officeDocument/2006/relationships/slide" Target="slides/slide28.xml"/><Relationship Id="rId47" Type="http://schemas.openxmlformats.org/officeDocument/2006/relationships/slide" Target="slides/slide29.xml"/><Relationship Id="rId48" Type="http://schemas.openxmlformats.org/officeDocument/2006/relationships/slide" Target="slides/slide30.xml"/><Relationship Id="rId49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2.xml"/><Relationship Id="rId31" Type="http://schemas.openxmlformats.org/officeDocument/2006/relationships/slide" Target="slides/slide13.xml"/><Relationship Id="rId32" Type="http://schemas.openxmlformats.org/officeDocument/2006/relationships/slide" Target="slides/slide14.xml"/><Relationship Id="rId33" Type="http://schemas.openxmlformats.org/officeDocument/2006/relationships/slide" Target="slides/slide15.xml"/><Relationship Id="rId34" Type="http://schemas.openxmlformats.org/officeDocument/2006/relationships/slide" Target="slides/slide16.xml"/><Relationship Id="rId35" Type="http://schemas.openxmlformats.org/officeDocument/2006/relationships/slide" Target="slides/slide17.xml"/><Relationship Id="rId36" Type="http://schemas.openxmlformats.org/officeDocument/2006/relationships/slide" Target="slides/slide18.xml"/><Relationship Id="rId37" Type="http://schemas.openxmlformats.org/officeDocument/2006/relationships/slide" Target="slides/slide19.xml"/><Relationship Id="rId38" Type="http://schemas.openxmlformats.org/officeDocument/2006/relationships/slide" Target="slides/slide20.xml"/><Relationship Id="rId39" Type="http://schemas.openxmlformats.org/officeDocument/2006/relationships/slide" Target="slides/slide21.xml"/><Relationship Id="rId20" Type="http://schemas.openxmlformats.org/officeDocument/2006/relationships/slide" Target="slides/slide2.xml"/><Relationship Id="rId21" Type="http://schemas.openxmlformats.org/officeDocument/2006/relationships/slide" Target="slides/slide3.xml"/><Relationship Id="rId22" Type="http://schemas.openxmlformats.org/officeDocument/2006/relationships/slide" Target="slides/slide4.xml"/><Relationship Id="rId23" Type="http://schemas.openxmlformats.org/officeDocument/2006/relationships/slide" Target="slides/slide5.xml"/><Relationship Id="rId24" Type="http://schemas.openxmlformats.org/officeDocument/2006/relationships/slide" Target="slides/slide6.xml"/><Relationship Id="rId25" Type="http://schemas.openxmlformats.org/officeDocument/2006/relationships/slide" Target="slides/slide7.xml"/><Relationship Id="rId26" Type="http://schemas.openxmlformats.org/officeDocument/2006/relationships/slide" Target="slides/slide8.xml"/><Relationship Id="rId27" Type="http://schemas.openxmlformats.org/officeDocument/2006/relationships/slide" Target="slides/slide9.xml"/><Relationship Id="rId28" Type="http://schemas.openxmlformats.org/officeDocument/2006/relationships/slide" Target="slides/slide10.xml"/><Relationship Id="rId29" Type="http://schemas.openxmlformats.org/officeDocument/2006/relationships/slide" Target="slides/slide11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3DE4EC9A-275B-5C4F-B2D9-75177C7A91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47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AB652F16-66F9-5348-891E-10D77A7D2B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0413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6C955C-D0F4-2045-B374-6026DDCACF5B}" type="slidenum">
              <a:rPr lang="en-GB" sz="1200">
                <a:solidFill>
                  <a:srgbClr val="000000"/>
                </a:solidFill>
              </a:rPr>
              <a:pPr/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724D52E-1E56-D04F-BD95-32DAA1F1EA1E}" type="slidenum">
              <a:rPr lang="en-GB" sz="1200">
                <a:solidFill>
                  <a:srgbClr val="000000"/>
                </a:solidFill>
              </a:rPr>
              <a:pPr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724D52E-1E56-D04F-BD95-32DAA1F1EA1E}" type="slidenum">
              <a:rPr lang="en-GB" sz="1200">
                <a:solidFill>
                  <a:srgbClr val="000000"/>
                </a:solidFill>
              </a:rPr>
              <a:pPr/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860562D-DF11-B64B-8951-8A3C47DE68BA}" type="slidenum">
              <a:rPr lang="en-GB" sz="1200">
                <a:solidFill>
                  <a:srgbClr val="000000"/>
                </a:solidFill>
              </a:rPr>
              <a:pPr/>
              <a:t>14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2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67ED90B-8331-C840-B71F-C97B1A7A096F}" type="slidenum">
              <a:rPr lang="en-GB" sz="1200">
                <a:solidFill>
                  <a:srgbClr val="000000"/>
                </a:solidFill>
              </a:rPr>
              <a:pPr/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5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F3D2C7-8912-0F45-BD33-DA5D71C80792}" type="slidenum">
              <a:rPr lang="en-GB" sz="1200">
                <a:solidFill>
                  <a:srgbClr val="000000"/>
                </a:solidFill>
              </a:rPr>
              <a:pPr/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2040DC8-1A13-5E47-B492-CFEB6C40FAD9}" type="slidenum">
              <a:rPr lang="en-GB" sz="1200">
                <a:solidFill>
                  <a:srgbClr val="000000"/>
                </a:solidFill>
              </a:rPr>
              <a:pPr/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40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A535CF5-18A0-854D-977B-66B22655C443}" type="slidenum">
              <a:rPr lang="en-GB" sz="1200">
                <a:solidFill>
                  <a:srgbClr val="000000"/>
                </a:solidFill>
              </a:rPr>
              <a:pPr/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72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E0AFDF-D176-0041-BDF1-CFD4ED0592DB}" type="slidenum">
              <a:rPr lang="en-GB" sz="1200">
                <a:solidFill>
                  <a:srgbClr val="000000"/>
                </a:solidFill>
              </a:rPr>
              <a:pPr/>
              <a:t>24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33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A7FCE6D9-8FA8-3E4F-B751-820B44DFF90C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27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2AFC1353-625D-C64F-95C2-C5F32ACB586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1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A7FCE6D9-8FA8-3E4F-B751-820B44DFF90C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27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D070F6A-8468-6647-B39A-4EE16C4479A7}" type="slidenum">
              <a:rPr lang="en-GB" sz="1200">
                <a:solidFill>
                  <a:srgbClr val="000000"/>
                </a:solidFill>
              </a:rPr>
              <a:pPr/>
              <a:t>30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60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2E01FA-695D-B547-ADD3-27A99B21DFB4}" type="slidenum">
              <a:rPr lang="en-GB" sz="1200">
                <a:solidFill>
                  <a:srgbClr val="000000"/>
                </a:solidFill>
              </a:rPr>
              <a:pPr/>
              <a:t>31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81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2AFC1353-625D-C64F-95C2-C5F32ACB586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1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CD0614A-5E57-ED46-940B-A14D7785AC9C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25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26D9B9-3FC4-A445-A41C-CD4609020A2A}" type="slidenum">
              <a:rPr lang="en-GB" sz="1200">
                <a:solidFill>
                  <a:srgbClr val="000000"/>
                </a:solidFill>
              </a:rPr>
              <a:pPr/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66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E41E22-ACF6-A846-9616-EFA6DBDB9603}" type="slidenum">
              <a:rPr lang="en-GB" sz="1200">
                <a:solidFill>
                  <a:srgbClr val="000000"/>
                </a:solidFill>
              </a:rPr>
              <a:pPr/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87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17153D-68FC-AA48-9151-D8A7F9EEFCD5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4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994DB09-787B-2D48-94AE-C49F8FF03082}" type="slidenum">
              <a:rPr lang="en-GB" sz="1200">
                <a:solidFill>
                  <a:srgbClr val="000000"/>
                </a:solidFill>
              </a:rPr>
              <a:pPr/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37013E7-3B36-4044-8DDF-1E7D23F6DE90}" type="slidenum">
              <a:rPr lang="en-GB" sz="1200">
                <a:solidFill>
                  <a:srgbClr val="000000"/>
                </a:solidFill>
              </a:rPr>
              <a:pPr/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92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570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508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81630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7450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3716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0911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2464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2690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5527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927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1938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3398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043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814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066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8262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624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419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616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82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0697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356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28842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044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44670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473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4903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610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278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01722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361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649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013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920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2913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95406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87887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587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2422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25812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957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889054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947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868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662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1954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3669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55251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482625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293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6517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145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657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86668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076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000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0898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010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54273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11587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8940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200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993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2551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9539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5181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057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09736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42003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8880612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Relationship Id="rId9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9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12.xml"/><Relationship Id="rId3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1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1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1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Relationship Id="rId2" Type="http://schemas.openxmlformats.org/officeDocument/2006/relationships/theme" Target="../theme/theme16.xml"/><Relationship Id="rId3" Type="http://schemas.openxmlformats.org/officeDocument/2006/relationships/image" Target="../media/image1.jpe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9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theme" Target="../theme/theme18.xml"/><Relationship Id="rId3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3.xml"/><Relationship Id="rId3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4.xml"/><Relationship Id="rId3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theme" Target="../theme/theme5.xml"/><Relationship Id="rId3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theme" Target="../theme/theme6.xml"/><Relationship Id="rId3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theme" Target="../theme/theme7.xml"/><Relationship Id="rId3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8.xml"/><Relationship Id="rId3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4" r:id="rId1"/>
    <p:sldLayoutId id="2147485525" r:id="rId2"/>
    <p:sldLayoutId id="2147485526" r:id="rId3"/>
    <p:sldLayoutId id="2147485527" r:id="rId4"/>
    <p:sldLayoutId id="2147485528" r:id="rId5"/>
    <p:sldLayoutId id="2147485529" r:id="rId6"/>
    <p:sldLayoutId id="2147485530" r:id="rId7"/>
    <p:sldLayoutId id="2147485531" r:id="rId8"/>
    <p:sldLayoutId id="2147485532" r:id="rId9"/>
    <p:sldLayoutId id="2147485533" r:id="rId10"/>
    <p:sldLayoutId id="2147485534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07/02/16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84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598" r:id="rId1"/>
    <p:sldLayoutId id="2147485599" r:id="rId2"/>
    <p:sldLayoutId id="2147485600" r:id="rId3"/>
    <p:sldLayoutId id="2147485601" r:id="rId4"/>
    <p:sldLayoutId id="2147485602" r:id="rId5"/>
    <p:sldLayoutId id="2147485603" r:id="rId6"/>
    <p:sldLayoutId id="2147485604" r:id="rId7"/>
    <p:sldLayoutId id="2147485605" r:id="rId8"/>
    <p:sldLayoutId id="2147485606" r:id="rId9"/>
    <p:sldLayoutId id="2147485607" r:id="rId10"/>
    <p:sldLayoutId id="2147485608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52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0" r:id="rId1"/>
    <p:sldLayoutId id="2147485611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53" tIns="47876" rIns="95753" bIns="478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96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6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080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3" r:id="rId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01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02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032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04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1941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68952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596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297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665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15" r:id="rId1"/>
    <p:sldLayoutId id="2147485616" r:id="rId2"/>
    <p:sldLayoutId id="2147485617" r:id="rId3"/>
    <p:sldLayoutId id="2147485618" r:id="rId4"/>
    <p:sldLayoutId id="2147485619" r:id="rId5"/>
    <p:sldLayoutId id="2147485620" r:id="rId6"/>
    <p:sldLayoutId id="2147485621" r:id="rId7"/>
    <p:sldLayoutId id="2147485622" r:id="rId8"/>
    <p:sldLayoutId id="2147485623" r:id="rId9"/>
    <p:sldLayoutId id="2147485624" r:id="rId10"/>
    <p:sldLayoutId id="214748562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7928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41" r:id="rId1"/>
    <p:sldLayoutId id="2147485642" r:id="rId2"/>
    <p:sldLayoutId id="2147485643" r:id="rId3"/>
    <p:sldLayoutId id="2147485644" r:id="rId4"/>
    <p:sldLayoutId id="2147485645" r:id="rId5"/>
    <p:sldLayoutId id="2147485646" r:id="rId6"/>
    <p:sldLayoutId id="2147485647" r:id="rId7"/>
    <p:sldLayoutId id="2147485648" r:id="rId8"/>
    <p:sldLayoutId id="2147485649" r:id="rId9"/>
    <p:sldLayoutId id="2147485650" r:id="rId10"/>
    <p:sldLayoutId id="214748565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22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71" r:id="rId1"/>
    <p:sldLayoutId id="2147485672" r:id="rId2"/>
    <p:sldLayoutId id="2147485673" r:id="rId3"/>
    <p:sldLayoutId id="2147485674" r:id="rId4"/>
    <p:sldLayoutId id="2147485675" r:id="rId5"/>
    <p:sldLayoutId id="2147485676" r:id="rId6"/>
    <p:sldLayoutId id="2147485677" r:id="rId7"/>
    <p:sldLayoutId id="2147485678" r:id="rId8"/>
    <p:sldLayoutId id="2147485679" r:id="rId9"/>
    <p:sldLayoutId id="2147485680" r:id="rId10"/>
    <p:sldLayoutId id="214748568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2969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29705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1 h 614"/>
                <a:gd name="T14" fmla="*/ 459 w 478"/>
                <a:gd name="T15" fmla="*/ 206 h 614"/>
                <a:gd name="T16" fmla="*/ 452 w 478"/>
                <a:gd name="T17" fmla="*/ 238 h 614"/>
                <a:gd name="T18" fmla="*/ 439 w 478"/>
                <a:gd name="T19" fmla="*/ 280 h 614"/>
                <a:gd name="T20" fmla="*/ 403 w 478"/>
                <a:gd name="T21" fmla="*/ 375 h 614"/>
                <a:gd name="T22" fmla="*/ 354 w 478"/>
                <a:gd name="T23" fmla="*/ 462 h 614"/>
                <a:gd name="T24" fmla="*/ 321 w 478"/>
                <a:gd name="T25" fmla="*/ 511 h 614"/>
                <a:gd name="T26" fmla="*/ 287 w 478"/>
                <a:gd name="T27" fmla="*/ 554 h 614"/>
                <a:gd name="T28" fmla="*/ 257 w 478"/>
                <a:gd name="T29" fmla="*/ 589 h 614"/>
                <a:gd name="T30" fmla="*/ 247 w 478"/>
                <a:gd name="T31" fmla="*/ 600 h 614"/>
                <a:gd name="T32" fmla="*/ 246 w 478"/>
                <a:gd name="T33" fmla="*/ 600 h 614"/>
                <a:gd name="T34" fmla="*/ 236 w 478"/>
                <a:gd name="T35" fmla="*/ 590 h 614"/>
                <a:gd name="T36" fmla="*/ 216 w 478"/>
                <a:gd name="T37" fmla="*/ 572 h 614"/>
                <a:gd name="T38" fmla="*/ 206 w 478"/>
                <a:gd name="T39" fmla="*/ 563 h 614"/>
                <a:gd name="T40" fmla="*/ 195 w 478"/>
                <a:gd name="T41" fmla="*/ 551 h 614"/>
                <a:gd name="T42" fmla="*/ 180 w 478"/>
                <a:gd name="T43" fmla="*/ 533 h 614"/>
                <a:gd name="T44" fmla="*/ 159 w 478"/>
                <a:gd name="T45" fmla="*/ 500 h 614"/>
                <a:gd name="T46" fmla="*/ 144 w 478"/>
                <a:gd name="T47" fmla="*/ 477 h 614"/>
                <a:gd name="T48" fmla="*/ 129 w 478"/>
                <a:gd name="T49" fmla="*/ 456 h 614"/>
                <a:gd name="T50" fmla="*/ 105 w 478"/>
                <a:gd name="T51" fmla="*/ 424 h 614"/>
                <a:gd name="T52" fmla="*/ 80 w 478"/>
                <a:gd name="T53" fmla="*/ 392 h 614"/>
                <a:gd name="T54" fmla="*/ 64 w 478"/>
                <a:gd name="T55" fmla="*/ 359 h 614"/>
                <a:gd name="T56" fmla="*/ 54 w 478"/>
                <a:gd name="T57" fmla="*/ 330 h 614"/>
                <a:gd name="T58" fmla="*/ 42 w 478"/>
                <a:gd name="T59" fmla="*/ 296 h 614"/>
                <a:gd name="T60" fmla="*/ 32 w 478"/>
                <a:gd name="T61" fmla="*/ 267 h 614"/>
                <a:gd name="T62" fmla="*/ 23 w 478"/>
                <a:gd name="T63" fmla="*/ 231 h 614"/>
                <a:gd name="T64" fmla="*/ 14 w 478"/>
                <a:gd name="T65" fmla="*/ 193 h 614"/>
                <a:gd name="T66" fmla="*/ 8 w 478"/>
                <a:gd name="T67" fmla="*/ 157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6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>
                <a:gd name="T0" fmla="*/ 480 w 480"/>
                <a:gd name="T1" fmla="*/ 14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18 h 8"/>
                <a:gd name="T8" fmla="*/ 478 w 480"/>
                <a:gd name="T9" fmla="*/ 18 h 8"/>
                <a:gd name="T10" fmla="*/ 480 w 480"/>
                <a:gd name="T11" fmla="*/ 14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7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8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>
                <a:gd name="T0" fmla="*/ 5 w 15"/>
                <a:gd name="T1" fmla="*/ 133 h 126"/>
                <a:gd name="T2" fmla="*/ 5 w 15"/>
                <a:gd name="T3" fmla="*/ 133 h 126"/>
                <a:gd name="T4" fmla="*/ 19 w 15"/>
                <a:gd name="T5" fmla="*/ 93 h 126"/>
                <a:gd name="T6" fmla="*/ 20 w 15"/>
                <a:gd name="T7" fmla="*/ 48 h 126"/>
                <a:gd name="T8" fmla="*/ 22 w 15"/>
                <a:gd name="T9" fmla="*/ 18 h 126"/>
                <a:gd name="T10" fmla="*/ 22 w 15"/>
                <a:gd name="T11" fmla="*/ 1 h 126"/>
                <a:gd name="T12" fmla="*/ 17 w 15"/>
                <a:gd name="T13" fmla="*/ 0 h 126"/>
                <a:gd name="T14" fmla="*/ 17 w 15"/>
                <a:gd name="T15" fmla="*/ 18 h 126"/>
                <a:gd name="T16" fmla="*/ 16 w 15"/>
                <a:gd name="T17" fmla="*/ 48 h 126"/>
                <a:gd name="T18" fmla="*/ 5 w 15"/>
                <a:gd name="T19" fmla="*/ 91 h 126"/>
                <a:gd name="T20" fmla="*/ 0 w 15"/>
                <a:gd name="T21" fmla="*/ 133 h 126"/>
                <a:gd name="T22" fmla="*/ 0 w 15"/>
                <a:gd name="T23" fmla="*/ 133 h 126"/>
                <a:gd name="T24" fmla="*/ 5 w 15"/>
                <a:gd name="T25" fmla="*/ 133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9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>
                <a:gd name="T0" fmla="*/ 6 w 34"/>
                <a:gd name="T1" fmla="*/ 132 h 139"/>
                <a:gd name="T2" fmla="*/ 6 w 34"/>
                <a:gd name="T3" fmla="*/ 132 h 139"/>
                <a:gd name="T4" fmla="*/ 25 w 34"/>
                <a:gd name="T5" fmla="*/ 92 h 139"/>
                <a:gd name="T6" fmla="*/ 31 w 34"/>
                <a:gd name="T7" fmla="*/ 67 h 139"/>
                <a:gd name="T8" fmla="*/ 36 w 34"/>
                <a:gd name="T9" fmla="*/ 36 h 139"/>
                <a:gd name="T10" fmla="*/ 41 w 34"/>
                <a:gd name="T11" fmla="*/ 0 h 139"/>
                <a:gd name="T12" fmla="*/ 36 w 34"/>
                <a:gd name="T13" fmla="*/ 0 h 139"/>
                <a:gd name="T14" fmla="*/ 31 w 34"/>
                <a:gd name="T15" fmla="*/ 34 h 139"/>
                <a:gd name="T16" fmla="*/ 26 w 34"/>
                <a:gd name="T17" fmla="*/ 65 h 139"/>
                <a:gd name="T18" fmla="*/ 13 w 34"/>
                <a:gd name="T19" fmla="*/ 90 h 139"/>
                <a:gd name="T20" fmla="*/ 0 w 34"/>
                <a:gd name="T21" fmla="*/ 132 h 139"/>
                <a:gd name="T22" fmla="*/ 0 w 34"/>
                <a:gd name="T23" fmla="*/ 132 h 139"/>
                <a:gd name="T24" fmla="*/ 6 w 34"/>
                <a:gd name="T25" fmla="*/ 132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0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1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2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2 w 44"/>
                <a:gd name="T5" fmla="*/ 29 h 43"/>
                <a:gd name="T6" fmla="*/ 36 w 44"/>
                <a:gd name="T7" fmla="*/ 43 h 43"/>
                <a:gd name="T8" fmla="*/ 37 w 44"/>
                <a:gd name="T9" fmla="*/ 38 h 43"/>
                <a:gd name="T10" fmla="*/ 22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3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52 h 90"/>
                <a:gd name="T8" fmla="*/ 35 w 66"/>
                <a:gd name="T9" fmla="*/ 68 h 90"/>
                <a:gd name="T10" fmla="*/ 45 w 66"/>
                <a:gd name="T11" fmla="*/ 77 h 90"/>
                <a:gd name="T12" fmla="*/ 54 w 66"/>
                <a:gd name="T13" fmla="*/ 90 h 90"/>
                <a:gd name="T14" fmla="*/ 61 w 66"/>
                <a:gd name="T15" fmla="*/ 97 h 90"/>
                <a:gd name="T16" fmla="*/ 66 w 66"/>
                <a:gd name="T17" fmla="*/ 92 h 90"/>
                <a:gd name="T18" fmla="*/ 59 w 66"/>
                <a:gd name="T19" fmla="*/ 85 h 90"/>
                <a:gd name="T20" fmla="*/ 48 w 66"/>
                <a:gd name="T21" fmla="*/ 72 h 90"/>
                <a:gd name="T22" fmla="*/ 40 w 66"/>
                <a:gd name="T23" fmla="*/ 63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4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64 w 103"/>
                <a:gd name="T13" fmla="*/ 114 h 174"/>
                <a:gd name="T14" fmla="*/ 77 w 103"/>
                <a:gd name="T15" fmla="*/ 130 h 174"/>
                <a:gd name="T16" fmla="*/ 89 w 103"/>
                <a:gd name="T17" fmla="*/ 150 h 174"/>
                <a:gd name="T18" fmla="*/ 105 w 103"/>
                <a:gd name="T19" fmla="*/ 174 h 174"/>
                <a:gd name="T20" fmla="*/ 110 w 103"/>
                <a:gd name="T21" fmla="*/ 170 h 174"/>
                <a:gd name="T22" fmla="*/ 95 w 103"/>
                <a:gd name="T23" fmla="*/ 147 h 174"/>
                <a:gd name="T24" fmla="*/ 81 w 103"/>
                <a:gd name="T25" fmla="*/ 127 h 174"/>
                <a:gd name="T26" fmla="*/ 69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5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13 h 181"/>
                <a:gd name="T10" fmla="*/ 44 w 50"/>
                <a:gd name="T11" fmla="*/ 174 h 181"/>
                <a:gd name="T12" fmla="*/ 50 w 50"/>
                <a:gd name="T13" fmla="*/ 170 h 181"/>
                <a:gd name="T14" fmla="*/ 31 w 50"/>
                <a:gd name="T15" fmla="*/ 111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6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10 h 148"/>
                <a:gd name="T10" fmla="*/ 4 w 12"/>
                <a:gd name="T11" fmla="*/ 155 h 148"/>
                <a:gd name="T12" fmla="*/ 12 w 12"/>
                <a:gd name="T13" fmla="*/ 155 h 148"/>
                <a:gd name="T14" fmla="*/ 7 w 12"/>
                <a:gd name="T15" fmla="*/ 110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7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1 h 655"/>
                <a:gd name="T24" fmla="*/ 441 w 514"/>
                <a:gd name="T25" fmla="*/ 401 h 655"/>
                <a:gd name="T26" fmla="*/ 421 w 514"/>
                <a:gd name="T27" fmla="*/ 448 h 655"/>
                <a:gd name="T28" fmla="*/ 396 w 514"/>
                <a:gd name="T29" fmla="*/ 497 h 655"/>
                <a:gd name="T30" fmla="*/ 359 w 514"/>
                <a:gd name="T31" fmla="*/ 549 h 655"/>
                <a:gd name="T32" fmla="*/ 316 w 514"/>
                <a:gd name="T33" fmla="*/ 598 h 655"/>
                <a:gd name="T34" fmla="*/ 280 w 514"/>
                <a:gd name="T35" fmla="*/ 634 h 655"/>
                <a:gd name="T36" fmla="*/ 269 w 514"/>
                <a:gd name="T37" fmla="*/ 645 h 655"/>
                <a:gd name="T38" fmla="*/ 265 w 514"/>
                <a:gd name="T39" fmla="*/ 648 h 655"/>
                <a:gd name="T40" fmla="*/ 259 w 514"/>
                <a:gd name="T41" fmla="*/ 643 h 655"/>
                <a:gd name="T42" fmla="*/ 247 w 514"/>
                <a:gd name="T43" fmla="*/ 634 h 655"/>
                <a:gd name="T44" fmla="*/ 226 w 514"/>
                <a:gd name="T45" fmla="*/ 618 h 655"/>
                <a:gd name="T46" fmla="*/ 218 w 514"/>
                <a:gd name="T47" fmla="*/ 609 h 655"/>
                <a:gd name="T48" fmla="*/ 206 w 514"/>
                <a:gd name="T49" fmla="*/ 593 h 655"/>
                <a:gd name="T50" fmla="*/ 185 w 514"/>
                <a:gd name="T51" fmla="*/ 569 h 655"/>
                <a:gd name="T52" fmla="*/ 160 w 514"/>
                <a:gd name="T53" fmla="*/ 531 h 655"/>
                <a:gd name="T54" fmla="*/ 116 w 514"/>
                <a:gd name="T55" fmla="*/ 455 h 655"/>
                <a:gd name="T56" fmla="*/ 82 w 514"/>
                <a:gd name="T57" fmla="*/ 383 h 655"/>
                <a:gd name="T58" fmla="*/ 65 w 514"/>
                <a:gd name="T59" fmla="*/ 342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8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68 h 175"/>
                <a:gd name="T6" fmla="*/ 15 w 184"/>
                <a:gd name="T7" fmla="*/ 168 h 175"/>
                <a:gd name="T8" fmla="*/ 15 w 184"/>
                <a:gd name="T9" fmla="*/ 168 h 175"/>
                <a:gd name="T10" fmla="*/ 17 w 184"/>
                <a:gd name="T11" fmla="*/ 168 h 175"/>
                <a:gd name="T12" fmla="*/ 18 w 184"/>
                <a:gd name="T13" fmla="*/ 165 h 175"/>
                <a:gd name="T14" fmla="*/ 17 w 184"/>
                <a:gd name="T15" fmla="*/ 161 h 175"/>
                <a:gd name="T16" fmla="*/ 15 w 184"/>
                <a:gd name="T17" fmla="*/ 154 h 175"/>
                <a:gd name="T18" fmla="*/ 15 w 184"/>
                <a:gd name="T19" fmla="*/ 150 h 175"/>
                <a:gd name="T20" fmla="*/ 15 w 184"/>
                <a:gd name="T21" fmla="*/ 147 h 175"/>
                <a:gd name="T22" fmla="*/ 15 w 184"/>
                <a:gd name="T23" fmla="*/ 141 h 175"/>
                <a:gd name="T24" fmla="*/ 13 w 184"/>
                <a:gd name="T25" fmla="*/ 132 h 175"/>
                <a:gd name="T26" fmla="*/ 12 w 184"/>
                <a:gd name="T27" fmla="*/ 125 h 175"/>
                <a:gd name="T28" fmla="*/ 10 w 184"/>
                <a:gd name="T29" fmla="*/ 116 h 175"/>
                <a:gd name="T30" fmla="*/ 8 w 184"/>
                <a:gd name="T31" fmla="*/ 105 h 175"/>
                <a:gd name="T32" fmla="*/ 8 w 184"/>
                <a:gd name="T33" fmla="*/ 96 h 175"/>
                <a:gd name="T34" fmla="*/ 7 w 184"/>
                <a:gd name="T35" fmla="*/ 87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19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7 w 58"/>
                <a:gd name="T15" fmla="*/ 6 h 89"/>
                <a:gd name="T16" fmla="*/ 40 w 58"/>
                <a:gd name="T17" fmla="*/ 4 h 89"/>
                <a:gd name="T18" fmla="*/ 47 w 58"/>
                <a:gd name="T19" fmla="*/ 2 h 89"/>
                <a:gd name="T20" fmla="*/ 48 w 58"/>
                <a:gd name="T21" fmla="*/ 4 h 89"/>
                <a:gd name="T22" fmla="*/ 48 w 58"/>
                <a:gd name="T23" fmla="*/ 7 h 89"/>
                <a:gd name="T24" fmla="*/ 48 w 58"/>
                <a:gd name="T25" fmla="*/ 9 h 89"/>
                <a:gd name="T26" fmla="*/ 50 w 58"/>
                <a:gd name="T27" fmla="*/ 27 h 89"/>
                <a:gd name="T28" fmla="*/ 45 w 58"/>
                <a:gd name="T29" fmla="*/ 33 h 89"/>
                <a:gd name="T30" fmla="*/ 40 w 58"/>
                <a:gd name="T31" fmla="*/ 34 h 89"/>
                <a:gd name="T32" fmla="*/ 40 w 58"/>
                <a:gd name="T33" fmla="*/ 42 h 89"/>
                <a:gd name="T34" fmla="*/ 43 w 58"/>
                <a:gd name="T35" fmla="*/ 45 h 89"/>
                <a:gd name="T36" fmla="*/ 45 w 58"/>
                <a:gd name="T37" fmla="*/ 54 h 89"/>
                <a:gd name="T38" fmla="*/ 48 w 58"/>
                <a:gd name="T39" fmla="*/ 33 h 89"/>
                <a:gd name="T40" fmla="*/ 50 w 58"/>
                <a:gd name="T41" fmla="*/ 31 h 89"/>
                <a:gd name="T42" fmla="*/ 53 w 58"/>
                <a:gd name="T43" fmla="*/ 31 h 89"/>
                <a:gd name="T44" fmla="*/ 58 w 58"/>
                <a:gd name="T45" fmla="*/ 31 h 89"/>
                <a:gd name="T46" fmla="*/ 65 w 58"/>
                <a:gd name="T47" fmla="*/ 38 h 89"/>
                <a:gd name="T48" fmla="*/ 58 w 58"/>
                <a:gd name="T49" fmla="*/ 40 h 89"/>
                <a:gd name="T50" fmla="*/ 53 w 58"/>
                <a:gd name="T51" fmla="*/ 34 h 89"/>
                <a:gd name="T52" fmla="*/ 50 w 58"/>
                <a:gd name="T53" fmla="*/ 34 h 89"/>
                <a:gd name="T54" fmla="*/ 48 w 58"/>
                <a:gd name="T55" fmla="*/ 36 h 89"/>
                <a:gd name="T56" fmla="*/ 50 w 58"/>
                <a:gd name="T57" fmla="*/ 40 h 89"/>
                <a:gd name="T58" fmla="*/ 50 w 58"/>
                <a:gd name="T59" fmla="*/ 51 h 89"/>
                <a:gd name="T60" fmla="*/ 43 w 58"/>
                <a:gd name="T61" fmla="*/ 62 h 89"/>
                <a:gd name="T62" fmla="*/ 47 w 58"/>
                <a:gd name="T63" fmla="*/ 81 h 89"/>
                <a:gd name="T64" fmla="*/ 40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7 w 58"/>
                <a:gd name="T71" fmla="*/ 76 h 89"/>
                <a:gd name="T72" fmla="*/ 37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0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28 w 56"/>
                <a:gd name="T15" fmla="*/ 6 h 89"/>
                <a:gd name="T16" fmla="*/ 28 w 56"/>
                <a:gd name="T17" fmla="*/ 2 h 89"/>
                <a:gd name="T18" fmla="*/ 31 w 56"/>
                <a:gd name="T19" fmla="*/ 2 h 89"/>
                <a:gd name="T20" fmla="*/ 33 w 56"/>
                <a:gd name="T21" fmla="*/ 4 h 89"/>
                <a:gd name="T22" fmla="*/ 33 w 56"/>
                <a:gd name="T23" fmla="*/ 7 h 89"/>
                <a:gd name="T24" fmla="*/ 36 w 56"/>
                <a:gd name="T25" fmla="*/ 11 h 89"/>
                <a:gd name="T26" fmla="*/ 34 w 56"/>
                <a:gd name="T27" fmla="*/ 29 h 89"/>
                <a:gd name="T28" fmla="*/ 29 w 56"/>
                <a:gd name="T29" fmla="*/ 33 h 89"/>
                <a:gd name="T30" fmla="*/ 28 w 56"/>
                <a:gd name="T31" fmla="*/ 34 h 89"/>
                <a:gd name="T32" fmla="*/ 28 w 56"/>
                <a:gd name="T33" fmla="*/ 42 h 89"/>
                <a:gd name="T34" fmla="*/ 28 w 56"/>
                <a:gd name="T35" fmla="*/ 45 h 89"/>
                <a:gd name="T36" fmla="*/ 31 w 56"/>
                <a:gd name="T37" fmla="*/ 54 h 89"/>
                <a:gd name="T38" fmla="*/ 33 w 56"/>
                <a:gd name="T39" fmla="*/ 33 h 89"/>
                <a:gd name="T40" fmla="*/ 36 w 56"/>
                <a:gd name="T41" fmla="*/ 31 h 89"/>
                <a:gd name="T42" fmla="*/ 39 w 56"/>
                <a:gd name="T43" fmla="*/ 31 h 89"/>
                <a:gd name="T44" fmla="*/ 46 w 56"/>
                <a:gd name="T45" fmla="*/ 33 h 89"/>
                <a:gd name="T46" fmla="*/ 49 w 56"/>
                <a:gd name="T47" fmla="*/ 38 h 89"/>
                <a:gd name="T48" fmla="*/ 41 w 56"/>
                <a:gd name="T49" fmla="*/ 40 h 89"/>
                <a:gd name="T50" fmla="*/ 39 w 56"/>
                <a:gd name="T51" fmla="*/ 34 h 89"/>
                <a:gd name="T52" fmla="*/ 36 w 56"/>
                <a:gd name="T53" fmla="*/ 34 h 89"/>
                <a:gd name="T54" fmla="*/ 34 w 56"/>
                <a:gd name="T55" fmla="*/ 36 h 89"/>
                <a:gd name="T56" fmla="*/ 34 w 56"/>
                <a:gd name="T57" fmla="*/ 42 h 89"/>
                <a:gd name="T58" fmla="*/ 34 w 56"/>
                <a:gd name="T59" fmla="*/ 56 h 89"/>
                <a:gd name="T60" fmla="*/ 29 w 56"/>
                <a:gd name="T61" fmla="*/ 63 h 89"/>
                <a:gd name="T62" fmla="*/ 31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28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1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35 w 56"/>
                <a:gd name="T15" fmla="*/ 6 h 87"/>
                <a:gd name="T16" fmla="*/ 37 w 56"/>
                <a:gd name="T17" fmla="*/ 4 h 87"/>
                <a:gd name="T18" fmla="*/ 45 w 56"/>
                <a:gd name="T19" fmla="*/ 0 h 87"/>
                <a:gd name="T20" fmla="*/ 46 w 56"/>
                <a:gd name="T21" fmla="*/ 4 h 87"/>
                <a:gd name="T22" fmla="*/ 46 w 56"/>
                <a:gd name="T23" fmla="*/ 8 h 87"/>
                <a:gd name="T24" fmla="*/ 50 w 56"/>
                <a:gd name="T25" fmla="*/ 9 h 87"/>
                <a:gd name="T26" fmla="*/ 48 w 56"/>
                <a:gd name="T27" fmla="*/ 27 h 87"/>
                <a:gd name="T28" fmla="*/ 43 w 56"/>
                <a:gd name="T29" fmla="*/ 33 h 87"/>
                <a:gd name="T30" fmla="*/ 40 w 56"/>
                <a:gd name="T31" fmla="*/ 35 h 87"/>
                <a:gd name="T32" fmla="*/ 40 w 56"/>
                <a:gd name="T33" fmla="*/ 44 h 87"/>
                <a:gd name="T34" fmla="*/ 43 w 56"/>
                <a:gd name="T35" fmla="*/ 45 h 87"/>
                <a:gd name="T36" fmla="*/ 45 w 56"/>
                <a:gd name="T37" fmla="*/ 56 h 87"/>
                <a:gd name="T38" fmla="*/ 46 w 56"/>
                <a:gd name="T39" fmla="*/ 33 h 87"/>
                <a:gd name="T40" fmla="*/ 50 w 56"/>
                <a:gd name="T41" fmla="*/ 29 h 87"/>
                <a:gd name="T42" fmla="*/ 53 w 56"/>
                <a:gd name="T43" fmla="*/ 29 h 87"/>
                <a:gd name="T44" fmla="*/ 60 w 56"/>
                <a:gd name="T45" fmla="*/ 33 h 87"/>
                <a:gd name="T46" fmla="*/ 63 w 56"/>
                <a:gd name="T47" fmla="*/ 38 h 87"/>
                <a:gd name="T48" fmla="*/ 55 w 56"/>
                <a:gd name="T49" fmla="*/ 38 h 87"/>
                <a:gd name="T50" fmla="*/ 53 w 56"/>
                <a:gd name="T51" fmla="*/ 35 h 87"/>
                <a:gd name="T52" fmla="*/ 50 w 56"/>
                <a:gd name="T53" fmla="*/ 35 h 87"/>
                <a:gd name="T54" fmla="*/ 48 w 56"/>
                <a:gd name="T55" fmla="*/ 36 h 87"/>
                <a:gd name="T56" fmla="*/ 48 w 56"/>
                <a:gd name="T57" fmla="*/ 40 h 87"/>
                <a:gd name="T58" fmla="*/ 50 w 56"/>
                <a:gd name="T59" fmla="*/ 51 h 87"/>
                <a:gd name="T60" fmla="*/ 42 w 56"/>
                <a:gd name="T61" fmla="*/ 62 h 87"/>
                <a:gd name="T62" fmla="*/ 45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7 w 56"/>
                <a:gd name="T71" fmla="*/ 76 h 87"/>
                <a:gd name="T72" fmla="*/ 35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2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>
                <a:gd name="T0" fmla="*/ 0 w 146"/>
                <a:gd name="T1" fmla="*/ 106 h 124"/>
                <a:gd name="T2" fmla="*/ 72 w 146"/>
                <a:gd name="T3" fmla="*/ 0 h 124"/>
                <a:gd name="T4" fmla="*/ 139 w 146"/>
                <a:gd name="T5" fmla="*/ 106 h 124"/>
                <a:gd name="T6" fmla="*/ 139 w 146"/>
                <a:gd name="T7" fmla="*/ 129 h 124"/>
                <a:gd name="T8" fmla="*/ 72 w 146"/>
                <a:gd name="T9" fmla="*/ 30 h 124"/>
                <a:gd name="T10" fmla="*/ 2 w 146"/>
                <a:gd name="T11" fmla="*/ 131 h 124"/>
                <a:gd name="T12" fmla="*/ 0 w 146"/>
                <a:gd name="T13" fmla="*/ 106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3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>
                <a:gd name="T0" fmla="*/ 3 w 5"/>
                <a:gd name="T1" fmla="*/ 164 h 171"/>
                <a:gd name="T2" fmla="*/ 5 w 5"/>
                <a:gd name="T3" fmla="*/ 162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2 h 171"/>
                <a:gd name="T10" fmla="*/ 3 w 5"/>
                <a:gd name="T11" fmla="*/ 164 h 171"/>
                <a:gd name="T12" fmla="*/ 3 w 5"/>
                <a:gd name="T13" fmla="*/ 164 h 171"/>
                <a:gd name="T14" fmla="*/ 5 w 5"/>
                <a:gd name="T15" fmla="*/ 164 h 171"/>
                <a:gd name="T16" fmla="*/ 5 w 5"/>
                <a:gd name="T17" fmla="*/ 162 h 171"/>
                <a:gd name="T18" fmla="*/ 3 w 5"/>
                <a:gd name="T19" fmla="*/ 164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4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5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>
                <a:gd name="T0" fmla="*/ 498 w 505"/>
                <a:gd name="T1" fmla="*/ 7 h 9"/>
                <a:gd name="T2" fmla="*/ 498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498 w 505"/>
                <a:gd name="T9" fmla="*/ 7 h 9"/>
                <a:gd name="T10" fmla="*/ 498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6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>
                <a:gd name="T0" fmla="*/ 3 w 6"/>
                <a:gd name="T1" fmla="*/ 44 h 37"/>
                <a:gd name="T2" fmla="*/ 3 w 6"/>
                <a:gd name="T3" fmla="*/ 44 h 37"/>
                <a:gd name="T4" fmla="*/ 3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43 h 37"/>
                <a:gd name="T14" fmla="*/ 0 w 6"/>
                <a:gd name="T15" fmla="*/ 43 h 37"/>
                <a:gd name="T16" fmla="*/ 3 w 6"/>
                <a:gd name="T17" fmla="*/ 44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7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>
                <a:gd name="T0" fmla="*/ 5 w 16"/>
                <a:gd name="T1" fmla="*/ 124 h 131"/>
                <a:gd name="T2" fmla="*/ 5 w 16"/>
                <a:gd name="T3" fmla="*/ 124 h 131"/>
                <a:gd name="T4" fmla="*/ 11 w 16"/>
                <a:gd name="T5" fmla="*/ 79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79 h 131"/>
                <a:gd name="T20" fmla="*/ 0 w 16"/>
                <a:gd name="T21" fmla="*/ 123 h 131"/>
                <a:gd name="T22" fmla="*/ 0 w 16"/>
                <a:gd name="T23" fmla="*/ 123 h 131"/>
                <a:gd name="T24" fmla="*/ 5 w 16"/>
                <a:gd name="T25" fmla="*/ 124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8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9 w 110"/>
                <a:gd name="T13" fmla="*/ 223 h 344"/>
                <a:gd name="T14" fmla="*/ 81 w 110"/>
                <a:gd name="T15" fmla="*/ 182 h 344"/>
                <a:gd name="T16" fmla="*/ 92 w 110"/>
                <a:gd name="T17" fmla="*/ 139 h 344"/>
                <a:gd name="T18" fmla="*/ 102 w 110"/>
                <a:gd name="T19" fmla="*/ 93 h 344"/>
                <a:gd name="T20" fmla="*/ 110 w 110"/>
                <a:gd name="T21" fmla="*/ 48 h 344"/>
                <a:gd name="T22" fmla="*/ 117 w 110"/>
                <a:gd name="T23" fmla="*/ 1 h 344"/>
                <a:gd name="T24" fmla="*/ 112 w 110"/>
                <a:gd name="T25" fmla="*/ 0 h 344"/>
                <a:gd name="T26" fmla="*/ 104 w 110"/>
                <a:gd name="T27" fmla="*/ 47 h 344"/>
                <a:gd name="T28" fmla="*/ 95 w 110"/>
                <a:gd name="T29" fmla="*/ 93 h 344"/>
                <a:gd name="T30" fmla="*/ 87 w 110"/>
                <a:gd name="T31" fmla="*/ 137 h 344"/>
                <a:gd name="T32" fmla="*/ 76 w 110"/>
                <a:gd name="T33" fmla="*/ 180 h 344"/>
                <a:gd name="T34" fmla="*/ 63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29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74 w 131"/>
                <a:gd name="T13" fmla="*/ 90 h 155"/>
                <a:gd name="T14" fmla="*/ 95 w 131"/>
                <a:gd name="T15" fmla="*/ 65 h 155"/>
                <a:gd name="T16" fmla="*/ 118 w 131"/>
                <a:gd name="T17" fmla="*/ 34 h 155"/>
                <a:gd name="T18" fmla="*/ 138 w 131"/>
                <a:gd name="T19" fmla="*/ 3 h 155"/>
                <a:gd name="T20" fmla="*/ 133 w 131"/>
                <a:gd name="T21" fmla="*/ 0 h 155"/>
                <a:gd name="T22" fmla="*/ 112 w 131"/>
                <a:gd name="T23" fmla="*/ 30 h 155"/>
                <a:gd name="T24" fmla="*/ 90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0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27 w 46"/>
                <a:gd name="T9" fmla="*/ 34 h 40"/>
                <a:gd name="T10" fmla="*/ 34 w 46"/>
                <a:gd name="T11" fmla="*/ 40 h 40"/>
                <a:gd name="T12" fmla="*/ 39 w 46"/>
                <a:gd name="T13" fmla="*/ 34 h 40"/>
                <a:gd name="T14" fmla="*/ 30 w 46"/>
                <a:gd name="T15" fmla="*/ 29 h 40"/>
                <a:gd name="T16" fmla="*/ 23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1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45 w 82"/>
                <a:gd name="T7" fmla="*/ 77 h 108"/>
                <a:gd name="T8" fmla="*/ 60 w 82"/>
                <a:gd name="T9" fmla="*/ 97 h 108"/>
                <a:gd name="T10" fmla="*/ 72 w 82"/>
                <a:gd name="T11" fmla="*/ 108 h 108"/>
                <a:gd name="T12" fmla="*/ 75 w 82"/>
                <a:gd name="T13" fmla="*/ 104 h 108"/>
                <a:gd name="T14" fmla="*/ 65 w 82"/>
                <a:gd name="T15" fmla="*/ 92 h 108"/>
                <a:gd name="T16" fmla="*/ 49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2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8 h 186"/>
                <a:gd name="T14" fmla="*/ 57 w 92"/>
                <a:gd name="T15" fmla="*/ 143 h 186"/>
                <a:gd name="T16" fmla="*/ 71 w 92"/>
                <a:gd name="T17" fmla="*/ 168 h 186"/>
                <a:gd name="T18" fmla="*/ 87 w 92"/>
                <a:gd name="T19" fmla="*/ 193 h 186"/>
                <a:gd name="T20" fmla="*/ 92 w 92"/>
                <a:gd name="T21" fmla="*/ 192 h 186"/>
                <a:gd name="T22" fmla="*/ 77 w 92"/>
                <a:gd name="T23" fmla="*/ 164 h 186"/>
                <a:gd name="T24" fmla="*/ 62 w 92"/>
                <a:gd name="T25" fmla="*/ 139 h 186"/>
                <a:gd name="T26" fmla="*/ 51 w 92"/>
                <a:gd name="T27" fmla="*/ 114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3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87 h 173"/>
                <a:gd name="T8" fmla="*/ 33 w 50"/>
                <a:gd name="T9" fmla="*/ 130 h 173"/>
                <a:gd name="T10" fmla="*/ 43 w 50"/>
                <a:gd name="T11" fmla="*/ 166 h 173"/>
                <a:gd name="T12" fmla="*/ 50 w 50"/>
                <a:gd name="T13" fmla="*/ 164 h 173"/>
                <a:gd name="T14" fmla="*/ 38 w 50"/>
                <a:gd name="T15" fmla="*/ 128 h 173"/>
                <a:gd name="T16" fmla="*/ 27 w 50"/>
                <a:gd name="T17" fmla="*/ 86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4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0 w 20"/>
                <a:gd name="T11" fmla="*/ 161 h 161"/>
                <a:gd name="T12" fmla="*/ 13 w 20"/>
                <a:gd name="T13" fmla="*/ 161 h 161"/>
                <a:gd name="T14" fmla="*/ 10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5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6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>
                <a:gd name="T0" fmla="*/ 248 w 352"/>
                <a:gd name="T1" fmla="*/ 1 h 456"/>
                <a:gd name="T2" fmla="*/ 236 w 352"/>
                <a:gd name="T3" fmla="*/ 14 h 456"/>
                <a:gd name="T4" fmla="*/ 223 w 352"/>
                <a:gd name="T5" fmla="*/ 41 h 456"/>
                <a:gd name="T6" fmla="*/ 212 w 352"/>
                <a:gd name="T7" fmla="*/ 90 h 456"/>
                <a:gd name="T8" fmla="*/ 205 w 352"/>
                <a:gd name="T9" fmla="*/ 149 h 456"/>
                <a:gd name="T10" fmla="*/ 202 w 352"/>
                <a:gd name="T11" fmla="*/ 193 h 456"/>
                <a:gd name="T12" fmla="*/ 205 w 352"/>
                <a:gd name="T13" fmla="*/ 211 h 456"/>
                <a:gd name="T14" fmla="*/ 212 w 352"/>
                <a:gd name="T15" fmla="*/ 211 h 456"/>
                <a:gd name="T16" fmla="*/ 228 w 352"/>
                <a:gd name="T17" fmla="*/ 211 h 456"/>
                <a:gd name="T18" fmla="*/ 256 w 352"/>
                <a:gd name="T19" fmla="*/ 211 h 456"/>
                <a:gd name="T20" fmla="*/ 294 w 352"/>
                <a:gd name="T21" fmla="*/ 205 h 456"/>
                <a:gd name="T22" fmla="*/ 326 w 352"/>
                <a:gd name="T23" fmla="*/ 196 h 456"/>
                <a:gd name="T24" fmla="*/ 343 w 352"/>
                <a:gd name="T25" fmla="*/ 186 h 456"/>
                <a:gd name="T26" fmla="*/ 359 w 352"/>
                <a:gd name="T27" fmla="*/ 166 h 456"/>
                <a:gd name="T28" fmla="*/ 348 w 352"/>
                <a:gd name="T29" fmla="*/ 274 h 456"/>
                <a:gd name="T30" fmla="*/ 326 w 352"/>
                <a:gd name="T31" fmla="*/ 263 h 456"/>
                <a:gd name="T32" fmla="*/ 298 w 352"/>
                <a:gd name="T33" fmla="*/ 254 h 456"/>
                <a:gd name="T34" fmla="*/ 269 w 352"/>
                <a:gd name="T35" fmla="*/ 249 h 456"/>
                <a:gd name="T36" fmla="*/ 244 w 352"/>
                <a:gd name="T37" fmla="*/ 245 h 456"/>
                <a:gd name="T38" fmla="*/ 217 w 352"/>
                <a:gd name="T39" fmla="*/ 244 h 456"/>
                <a:gd name="T40" fmla="*/ 212 w 352"/>
                <a:gd name="T41" fmla="*/ 244 h 456"/>
                <a:gd name="T42" fmla="*/ 202 w 352"/>
                <a:gd name="T43" fmla="*/ 245 h 456"/>
                <a:gd name="T44" fmla="*/ 202 w 352"/>
                <a:gd name="T45" fmla="*/ 263 h 456"/>
                <a:gd name="T46" fmla="*/ 202 w 352"/>
                <a:gd name="T47" fmla="*/ 283 h 456"/>
                <a:gd name="T48" fmla="*/ 207 w 352"/>
                <a:gd name="T49" fmla="*/ 345 h 456"/>
                <a:gd name="T50" fmla="*/ 217 w 352"/>
                <a:gd name="T51" fmla="*/ 402 h 456"/>
                <a:gd name="T52" fmla="*/ 225 w 352"/>
                <a:gd name="T53" fmla="*/ 426 h 456"/>
                <a:gd name="T54" fmla="*/ 241 w 352"/>
                <a:gd name="T55" fmla="*/ 447 h 456"/>
                <a:gd name="T56" fmla="*/ 116 w 352"/>
                <a:gd name="T57" fmla="*/ 447 h 456"/>
                <a:gd name="T58" fmla="*/ 124 w 352"/>
                <a:gd name="T59" fmla="*/ 433 h 456"/>
                <a:gd name="T60" fmla="*/ 139 w 352"/>
                <a:gd name="T61" fmla="*/ 401 h 456"/>
                <a:gd name="T62" fmla="*/ 144 w 352"/>
                <a:gd name="T63" fmla="*/ 386 h 456"/>
                <a:gd name="T64" fmla="*/ 149 w 352"/>
                <a:gd name="T65" fmla="*/ 372 h 456"/>
                <a:gd name="T66" fmla="*/ 152 w 352"/>
                <a:gd name="T67" fmla="*/ 346 h 456"/>
                <a:gd name="T68" fmla="*/ 159 w 352"/>
                <a:gd name="T69" fmla="*/ 305 h 456"/>
                <a:gd name="T70" fmla="*/ 160 w 352"/>
                <a:gd name="T71" fmla="*/ 263 h 456"/>
                <a:gd name="T72" fmla="*/ 159 w 352"/>
                <a:gd name="T73" fmla="*/ 247 h 456"/>
                <a:gd name="T74" fmla="*/ 154 w 352"/>
                <a:gd name="T75" fmla="*/ 245 h 456"/>
                <a:gd name="T76" fmla="*/ 149 w 352"/>
                <a:gd name="T77" fmla="*/ 245 h 456"/>
                <a:gd name="T78" fmla="*/ 134 w 352"/>
                <a:gd name="T79" fmla="*/ 244 h 456"/>
                <a:gd name="T80" fmla="*/ 105 w 352"/>
                <a:gd name="T81" fmla="*/ 245 h 456"/>
                <a:gd name="T82" fmla="*/ 75 w 352"/>
                <a:gd name="T83" fmla="*/ 249 h 456"/>
                <a:gd name="T84" fmla="*/ 44 w 352"/>
                <a:gd name="T85" fmla="*/ 258 h 456"/>
                <a:gd name="T86" fmla="*/ 19 w 352"/>
                <a:gd name="T87" fmla="*/ 269 h 456"/>
                <a:gd name="T88" fmla="*/ 1 w 352"/>
                <a:gd name="T89" fmla="*/ 278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7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>
                <a:gd name="T0" fmla="*/ 128 w 128"/>
                <a:gd name="T1" fmla="*/ 2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2 h 5"/>
                <a:gd name="T8" fmla="*/ 127 w 128"/>
                <a:gd name="T9" fmla="*/ 2 h 5"/>
                <a:gd name="T10" fmla="*/ 128 w 128"/>
                <a:gd name="T11" fmla="*/ 2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8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>
                <a:gd name="T0" fmla="*/ 3 w 14"/>
                <a:gd name="T1" fmla="*/ 13 h 20"/>
                <a:gd name="T2" fmla="*/ 3 w 14"/>
                <a:gd name="T3" fmla="*/ 13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0 h 20"/>
                <a:gd name="T14" fmla="*/ 0 w 14"/>
                <a:gd name="T15" fmla="*/ 10 h 20"/>
                <a:gd name="T16" fmla="*/ 3 w 14"/>
                <a:gd name="T17" fmla="*/ 13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39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7 w 20"/>
                <a:gd name="T7" fmla="*/ 20 h 45"/>
                <a:gd name="T8" fmla="*/ 22 w 20"/>
                <a:gd name="T9" fmla="*/ 13 h 45"/>
                <a:gd name="T10" fmla="*/ 27 w 20"/>
                <a:gd name="T11" fmla="*/ 6 h 45"/>
                <a:gd name="T12" fmla="*/ 24 w 20"/>
                <a:gd name="T13" fmla="*/ 0 h 45"/>
                <a:gd name="T14" fmla="*/ 17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0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1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>
                <a:gd name="T0" fmla="*/ 5 w 12"/>
                <a:gd name="T1" fmla="*/ 72 h 65"/>
                <a:gd name="T2" fmla="*/ 5 w 12"/>
                <a:gd name="T3" fmla="*/ 72 h 65"/>
                <a:gd name="T4" fmla="*/ 5 w 12"/>
                <a:gd name="T5" fmla="*/ 59 h 65"/>
                <a:gd name="T6" fmla="*/ 7 w 12"/>
                <a:gd name="T7" fmla="*/ 45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45 h 65"/>
                <a:gd name="T18" fmla="*/ 2 w 12"/>
                <a:gd name="T19" fmla="*/ 57 h 65"/>
                <a:gd name="T20" fmla="*/ 0 w 12"/>
                <a:gd name="T21" fmla="*/ 72 h 65"/>
                <a:gd name="T22" fmla="*/ 0 w 12"/>
                <a:gd name="T23" fmla="*/ 72 h 65"/>
                <a:gd name="T24" fmla="*/ 5 w 12"/>
                <a:gd name="T25" fmla="*/ 72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2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>
                <a:gd name="T0" fmla="*/ 7 w 7"/>
                <a:gd name="T1" fmla="*/ 10 h 20"/>
                <a:gd name="T2" fmla="*/ 7 w 7"/>
                <a:gd name="T3" fmla="*/ 10 h 20"/>
                <a:gd name="T4" fmla="*/ 7 w 7"/>
                <a:gd name="T5" fmla="*/ 10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0 h 20"/>
                <a:gd name="T12" fmla="*/ 5 w 7"/>
                <a:gd name="T13" fmla="*/ 13 h 20"/>
                <a:gd name="T14" fmla="*/ 5 w 7"/>
                <a:gd name="T15" fmla="*/ 13 h 20"/>
                <a:gd name="T16" fmla="*/ 7 w 7"/>
                <a:gd name="T17" fmla="*/ 1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3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>
                <a:gd name="T0" fmla="*/ 42 w 35"/>
                <a:gd name="T1" fmla="*/ 0 h 7"/>
                <a:gd name="T2" fmla="*/ 42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15 h 7"/>
                <a:gd name="T10" fmla="*/ 9 w 35"/>
                <a:gd name="T11" fmla="*/ 17 h 7"/>
                <a:gd name="T12" fmla="*/ 42 w 35"/>
                <a:gd name="T13" fmla="*/ 17 h 7"/>
                <a:gd name="T14" fmla="*/ 42 w 35"/>
                <a:gd name="T15" fmla="*/ 17 h 7"/>
                <a:gd name="T16" fmla="*/ 42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4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>
                <a:gd name="T0" fmla="*/ 49 w 56"/>
                <a:gd name="T1" fmla="*/ 0 h 10"/>
                <a:gd name="T2" fmla="*/ 49 w 56"/>
                <a:gd name="T3" fmla="*/ 0 h 10"/>
                <a:gd name="T4" fmla="*/ 35 w 56"/>
                <a:gd name="T5" fmla="*/ 1 h 10"/>
                <a:gd name="T6" fmla="*/ 28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5 h 10"/>
                <a:gd name="T14" fmla="*/ 18 w 56"/>
                <a:gd name="T15" fmla="*/ 5 h 10"/>
                <a:gd name="T16" fmla="*/ 28 w 56"/>
                <a:gd name="T17" fmla="*/ 5 h 10"/>
                <a:gd name="T18" fmla="*/ 37 w 56"/>
                <a:gd name="T19" fmla="*/ 5 h 10"/>
                <a:gd name="T20" fmla="*/ 49 w 56"/>
                <a:gd name="T21" fmla="*/ 5 h 10"/>
                <a:gd name="T22" fmla="*/ 49 w 56"/>
                <a:gd name="T23" fmla="*/ 5 h 10"/>
                <a:gd name="T24" fmla="*/ 49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5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>
                <a:gd name="T0" fmla="*/ 46 w 41"/>
                <a:gd name="T1" fmla="*/ 0 h 18"/>
                <a:gd name="T2" fmla="*/ 46 w 41"/>
                <a:gd name="T3" fmla="*/ 0 h 18"/>
                <a:gd name="T4" fmla="*/ 38 w 41"/>
                <a:gd name="T5" fmla="*/ 4 h 18"/>
                <a:gd name="T6" fmla="*/ 30 w 41"/>
                <a:gd name="T7" fmla="*/ 5 h 18"/>
                <a:gd name="T8" fmla="*/ 13 w 41"/>
                <a:gd name="T9" fmla="*/ 9 h 18"/>
                <a:gd name="T10" fmla="*/ 0 w 41"/>
                <a:gd name="T11" fmla="*/ 9 h 18"/>
                <a:gd name="T12" fmla="*/ 0 w 41"/>
                <a:gd name="T13" fmla="*/ 11 h 18"/>
                <a:gd name="T14" fmla="*/ 14 w 41"/>
                <a:gd name="T15" fmla="*/ 9 h 18"/>
                <a:gd name="T16" fmla="*/ 30 w 41"/>
                <a:gd name="T17" fmla="*/ 9 h 18"/>
                <a:gd name="T18" fmla="*/ 39 w 41"/>
                <a:gd name="T19" fmla="*/ 9 h 18"/>
                <a:gd name="T20" fmla="*/ 48 w 41"/>
                <a:gd name="T21" fmla="*/ 5 h 18"/>
                <a:gd name="T22" fmla="*/ 48 w 41"/>
                <a:gd name="T23" fmla="*/ 5 h 18"/>
                <a:gd name="T24" fmla="*/ 46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6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7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>
                <a:gd name="T0" fmla="*/ 2 w 5"/>
                <a:gd name="T1" fmla="*/ 129 h 124"/>
                <a:gd name="T2" fmla="*/ 5 w 5"/>
                <a:gd name="T3" fmla="*/ 126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26 h 124"/>
                <a:gd name="T10" fmla="*/ 2 w 5"/>
                <a:gd name="T11" fmla="*/ 129 h 124"/>
                <a:gd name="T12" fmla="*/ 2 w 5"/>
                <a:gd name="T13" fmla="*/ 129 h 124"/>
                <a:gd name="T14" fmla="*/ 5 w 5"/>
                <a:gd name="T15" fmla="*/ 131 h 124"/>
                <a:gd name="T16" fmla="*/ 5 w 5"/>
                <a:gd name="T17" fmla="*/ 126 h 124"/>
                <a:gd name="T18" fmla="*/ 2 w 5"/>
                <a:gd name="T19" fmla="*/ 129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8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9 w 13"/>
                <a:gd name="T5" fmla="*/ 5 h 10"/>
                <a:gd name="T6" fmla="*/ 20 w 13"/>
                <a:gd name="T7" fmla="*/ 5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49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7 h 14"/>
                <a:gd name="T6" fmla="*/ 21 w 21"/>
                <a:gd name="T7" fmla="*/ 7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0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7 w 32"/>
                <a:gd name="T5" fmla="*/ 19 h 16"/>
                <a:gd name="T6" fmla="*/ 37 w 32"/>
                <a:gd name="T7" fmla="*/ 23 h 16"/>
                <a:gd name="T8" fmla="*/ 39 w 32"/>
                <a:gd name="T9" fmla="*/ 18 h 16"/>
                <a:gd name="T10" fmla="*/ 29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1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16 h 16"/>
                <a:gd name="T8" fmla="*/ 34 w 56"/>
                <a:gd name="T9" fmla="*/ 19 h 16"/>
                <a:gd name="T10" fmla="*/ 47 w 56"/>
                <a:gd name="T11" fmla="*/ 23 h 16"/>
                <a:gd name="T12" fmla="*/ 49 w 56"/>
                <a:gd name="T13" fmla="*/ 16 h 16"/>
                <a:gd name="T14" fmla="*/ 34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2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25 w 32"/>
                <a:gd name="T7" fmla="*/ 9 h 9"/>
                <a:gd name="T8" fmla="*/ 25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3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4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5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>
                <a:gd name="T0" fmla="*/ 11 w 18"/>
                <a:gd name="T1" fmla="*/ 103 h 112"/>
                <a:gd name="T2" fmla="*/ 11 w 18"/>
                <a:gd name="T3" fmla="*/ 103 h 112"/>
                <a:gd name="T4" fmla="*/ 9 w 18"/>
                <a:gd name="T5" fmla="*/ 77 h 112"/>
                <a:gd name="T6" fmla="*/ 9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77 h 112"/>
                <a:gd name="T20" fmla="*/ 9 w 18"/>
                <a:gd name="T21" fmla="*/ 105 h 112"/>
                <a:gd name="T22" fmla="*/ 9 w 18"/>
                <a:gd name="T23" fmla="*/ 105 h 112"/>
                <a:gd name="T24" fmla="*/ 11 w 18"/>
                <a:gd name="T25" fmla="*/ 103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6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>
                <a:gd name="T0" fmla="*/ 23 w 16"/>
                <a:gd name="T1" fmla="*/ 29 h 32"/>
                <a:gd name="T2" fmla="*/ 23 w 16"/>
                <a:gd name="T3" fmla="*/ 29 h 32"/>
                <a:gd name="T4" fmla="*/ 18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15 w 16"/>
                <a:gd name="T11" fmla="*/ 18 h 32"/>
                <a:gd name="T12" fmla="*/ 20 w 16"/>
                <a:gd name="T13" fmla="*/ 32 h 32"/>
                <a:gd name="T14" fmla="*/ 20 w 16"/>
                <a:gd name="T15" fmla="*/ 32 h 32"/>
                <a:gd name="T16" fmla="*/ 23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7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8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17 h 7"/>
                <a:gd name="T4" fmla="*/ 123 w 123"/>
                <a:gd name="T5" fmla="*/ 13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59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>
                <a:gd name="T0" fmla="*/ 15 w 13"/>
                <a:gd name="T1" fmla="*/ 0 h 16"/>
                <a:gd name="T2" fmla="*/ 15 w 13"/>
                <a:gd name="T3" fmla="*/ 0 h 16"/>
                <a:gd name="T4" fmla="*/ 2 w 13"/>
                <a:gd name="T5" fmla="*/ 8 h 16"/>
                <a:gd name="T6" fmla="*/ 0 w 13"/>
                <a:gd name="T7" fmla="*/ 8 h 16"/>
                <a:gd name="T8" fmla="*/ 2 w 13"/>
                <a:gd name="T9" fmla="*/ 9 h 16"/>
                <a:gd name="T10" fmla="*/ 5 w 13"/>
                <a:gd name="T11" fmla="*/ 8 h 16"/>
                <a:gd name="T12" fmla="*/ 20 w 13"/>
                <a:gd name="T13" fmla="*/ 5 h 16"/>
                <a:gd name="T14" fmla="*/ 20 w 13"/>
                <a:gd name="T15" fmla="*/ 5 h 16"/>
                <a:gd name="T16" fmla="*/ 15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0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30 h 41"/>
                <a:gd name="T6" fmla="*/ 0 w 23"/>
                <a:gd name="T7" fmla="*/ 43 h 41"/>
                <a:gd name="T8" fmla="*/ 5 w 23"/>
                <a:gd name="T9" fmla="*/ 48 h 41"/>
                <a:gd name="T10" fmla="*/ 13 w 23"/>
                <a:gd name="T11" fmla="*/ 32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1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8 h 39"/>
                <a:gd name="T8" fmla="*/ 5 w 16"/>
                <a:gd name="T9" fmla="*/ 34 h 39"/>
                <a:gd name="T10" fmla="*/ 0 w 16"/>
                <a:gd name="T11" fmla="*/ 45 h 39"/>
                <a:gd name="T12" fmla="*/ 6 w 16"/>
                <a:gd name="T13" fmla="*/ 46 h 39"/>
                <a:gd name="T14" fmla="*/ 10 w 16"/>
                <a:gd name="T15" fmla="*/ 36 h 39"/>
                <a:gd name="T16" fmla="*/ 11 w 16"/>
                <a:gd name="T17" fmla="*/ 30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2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>
                <a:gd name="T0" fmla="*/ 15 w 13"/>
                <a:gd name="T1" fmla="*/ 0 h 58"/>
                <a:gd name="T2" fmla="*/ 15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33 h 58"/>
                <a:gd name="T10" fmla="*/ 0 w 13"/>
                <a:gd name="T11" fmla="*/ 51 h 58"/>
                <a:gd name="T12" fmla="*/ 5 w 13"/>
                <a:gd name="T13" fmla="*/ 51 h 58"/>
                <a:gd name="T14" fmla="*/ 15 w 13"/>
                <a:gd name="T15" fmla="*/ 34 h 58"/>
                <a:gd name="T16" fmla="*/ 17 w 13"/>
                <a:gd name="T17" fmla="*/ 27 h 58"/>
                <a:gd name="T18" fmla="*/ 19 w 13"/>
                <a:gd name="T19" fmla="*/ 14 h 58"/>
                <a:gd name="T20" fmla="*/ 20 w 13"/>
                <a:gd name="T21" fmla="*/ 0 h 58"/>
                <a:gd name="T22" fmla="*/ 20 w 13"/>
                <a:gd name="T23" fmla="*/ 0 h 58"/>
                <a:gd name="T24" fmla="*/ 15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3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4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11 w 6"/>
                <a:gd name="T5" fmla="*/ 7 h 16"/>
                <a:gd name="T6" fmla="*/ 1 w 6"/>
                <a:gd name="T7" fmla="*/ 5 h 16"/>
                <a:gd name="T8" fmla="*/ 1 w 6"/>
                <a:gd name="T9" fmla="*/ 16 h 16"/>
                <a:gd name="T10" fmla="*/ 1 w 6"/>
                <a:gd name="T11" fmla="*/ 23 h 16"/>
                <a:gd name="T12" fmla="*/ 18 w 6"/>
                <a:gd name="T13" fmla="*/ 21 h 16"/>
                <a:gd name="T14" fmla="*/ 18 w 6"/>
                <a:gd name="T15" fmla="*/ 16 h 16"/>
                <a:gd name="T16" fmla="*/ 18 w 6"/>
                <a:gd name="T17" fmla="*/ 7 h 16"/>
                <a:gd name="T18" fmla="*/ 18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5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5 w 30"/>
                <a:gd name="T5" fmla="*/ 7 h 9"/>
                <a:gd name="T6" fmla="*/ 16 w 30"/>
                <a:gd name="T7" fmla="*/ 7 h 9"/>
                <a:gd name="T8" fmla="*/ 19 w 30"/>
                <a:gd name="T9" fmla="*/ 9 h 9"/>
                <a:gd name="T10" fmla="*/ 23 w 30"/>
                <a:gd name="T11" fmla="*/ 9 h 9"/>
                <a:gd name="T12" fmla="*/ 23 w 30"/>
                <a:gd name="T13" fmla="*/ 2 h 9"/>
                <a:gd name="T14" fmla="*/ 19 w 30"/>
                <a:gd name="T15" fmla="*/ 2 h 9"/>
                <a:gd name="T16" fmla="*/ 16 w 30"/>
                <a:gd name="T17" fmla="*/ 2 h 9"/>
                <a:gd name="T18" fmla="*/ 15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6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>
                <a:gd name="T0" fmla="*/ 1 w 65"/>
                <a:gd name="T1" fmla="*/ 23 h 16"/>
                <a:gd name="T2" fmla="*/ 1 w 65"/>
                <a:gd name="T3" fmla="*/ 23 h 16"/>
                <a:gd name="T4" fmla="*/ 16 w 65"/>
                <a:gd name="T5" fmla="*/ 18 h 16"/>
                <a:gd name="T6" fmla="*/ 29 w 65"/>
                <a:gd name="T7" fmla="*/ 16 h 16"/>
                <a:gd name="T8" fmla="*/ 53 w 65"/>
                <a:gd name="T9" fmla="*/ 16 h 16"/>
                <a:gd name="T10" fmla="*/ 72 w 65"/>
                <a:gd name="T11" fmla="*/ 7 h 16"/>
                <a:gd name="T12" fmla="*/ 72 w 65"/>
                <a:gd name="T13" fmla="*/ 0 h 16"/>
                <a:gd name="T14" fmla="*/ 53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16 h 16"/>
                <a:gd name="T22" fmla="*/ 0 w 65"/>
                <a:gd name="T23" fmla="*/ 16 h 16"/>
                <a:gd name="T24" fmla="*/ 1 w 65"/>
                <a:gd name="T25" fmla="*/ 23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7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>
                <a:gd name="T0" fmla="*/ 1 w 42"/>
                <a:gd name="T1" fmla="*/ 29 h 22"/>
                <a:gd name="T2" fmla="*/ 1 w 42"/>
                <a:gd name="T3" fmla="*/ 29 h 22"/>
                <a:gd name="T4" fmla="*/ 9 w 42"/>
                <a:gd name="T5" fmla="*/ 25 h 22"/>
                <a:gd name="T6" fmla="*/ 18 w 42"/>
                <a:gd name="T7" fmla="*/ 21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20 h 22"/>
                <a:gd name="T20" fmla="*/ 0 w 42"/>
                <a:gd name="T21" fmla="*/ 25 h 22"/>
                <a:gd name="T22" fmla="*/ 0 w 42"/>
                <a:gd name="T23" fmla="*/ 25 h 22"/>
                <a:gd name="T24" fmla="*/ 1 w 42"/>
                <a:gd name="T25" fmla="*/ 29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8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>
                <a:gd name="T0" fmla="*/ 0 w 21"/>
                <a:gd name="T1" fmla="*/ 7 h 14"/>
                <a:gd name="T2" fmla="*/ 0 w 21"/>
                <a:gd name="T3" fmla="*/ 7 h 14"/>
                <a:gd name="T4" fmla="*/ 3 w 21"/>
                <a:gd name="T5" fmla="*/ 7 h 14"/>
                <a:gd name="T6" fmla="*/ 10 w 21"/>
                <a:gd name="T7" fmla="*/ 7 h 14"/>
                <a:gd name="T8" fmla="*/ 16 w 21"/>
                <a:gd name="T9" fmla="*/ 7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7 h 14"/>
                <a:gd name="T20" fmla="*/ 3 w 21"/>
                <a:gd name="T21" fmla="*/ 7 h 14"/>
                <a:gd name="T22" fmla="*/ 3 w 21"/>
                <a:gd name="T23" fmla="*/ 7 h 14"/>
                <a:gd name="T24" fmla="*/ 0 w 21"/>
                <a:gd name="T25" fmla="*/ 7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69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0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>
                <a:gd name="T0" fmla="*/ 27 w 20"/>
                <a:gd name="T1" fmla="*/ 18 h 18"/>
                <a:gd name="T2" fmla="*/ 27 w 20"/>
                <a:gd name="T3" fmla="*/ 18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7 w 20"/>
                <a:gd name="T13" fmla="*/ 25 h 18"/>
                <a:gd name="T14" fmla="*/ 27 w 20"/>
                <a:gd name="T15" fmla="*/ 25 h 18"/>
                <a:gd name="T16" fmla="*/ 27 w 20"/>
                <a:gd name="T17" fmla="*/ 18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1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2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>
                <a:gd name="T0" fmla="*/ 37 w 30"/>
                <a:gd name="T1" fmla="*/ 8 h 13"/>
                <a:gd name="T2" fmla="*/ 37 w 30"/>
                <a:gd name="T3" fmla="*/ 8 h 13"/>
                <a:gd name="T4" fmla="*/ 22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35 w 30"/>
                <a:gd name="T13" fmla="*/ 13 h 13"/>
                <a:gd name="T14" fmla="*/ 35 w 30"/>
                <a:gd name="T15" fmla="*/ 13 h 13"/>
                <a:gd name="T16" fmla="*/ 37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3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>
                <a:gd name="T0" fmla="*/ 34 w 41"/>
                <a:gd name="T1" fmla="*/ 1 h 9"/>
                <a:gd name="T2" fmla="*/ 34 w 41"/>
                <a:gd name="T3" fmla="*/ 1 h 9"/>
                <a:gd name="T4" fmla="*/ 20 w 41"/>
                <a:gd name="T5" fmla="*/ 1 h 9"/>
                <a:gd name="T6" fmla="*/ 2 w 41"/>
                <a:gd name="T7" fmla="*/ 0 h 9"/>
                <a:gd name="T8" fmla="*/ 0 w 41"/>
                <a:gd name="T9" fmla="*/ 4 h 9"/>
                <a:gd name="T10" fmla="*/ 20 w 41"/>
                <a:gd name="T11" fmla="*/ 4 h 9"/>
                <a:gd name="T12" fmla="*/ 34 w 41"/>
                <a:gd name="T13" fmla="*/ 4 h 9"/>
                <a:gd name="T14" fmla="*/ 34 w 41"/>
                <a:gd name="T15" fmla="*/ 4 h 9"/>
                <a:gd name="T16" fmla="*/ 34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4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>
                <a:gd name="T0" fmla="*/ 43 w 39"/>
                <a:gd name="T1" fmla="*/ 0 h 13"/>
                <a:gd name="T2" fmla="*/ 43 w 39"/>
                <a:gd name="T3" fmla="*/ 0 h 13"/>
                <a:gd name="T4" fmla="*/ 35 w 39"/>
                <a:gd name="T5" fmla="*/ 5 h 13"/>
                <a:gd name="T6" fmla="*/ 27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7 w 39"/>
                <a:gd name="T17" fmla="*/ 13 h 13"/>
                <a:gd name="T18" fmla="*/ 36 w 39"/>
                <a:gd name="T19" fmla="*/ 11 h 13"/>
                <a:gd name="T20" fmla="*/ 46 w 39"/>
                <a:gd name="T21" fmla="*/ 5 h 13"/>
                <a:gd name="T22" fmla="*/ 46 w 39"/>
                <a:gd name="T23" fmla="*/ 5 h 13"/>
                <a:gd name="T24" fmla="*/ 43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5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23 h 20"/>
                <a:gd name="T6" fmla="*/ 3 w 10"/>
                <a:gd name="T7" fmla="*/ 27 h 20"/>
                <a:gd name="T8" fmla="*/ 8 w 10"/>
                <a:gd name="T9" fmla="*/ 25 h 20"/>
                <a:gd name="T10" fmla="*/ 8 w 10"/>
                <a:gd name="T11" fmla="*/ 22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22 h 20"/>
                <a:gd name="T38" fmla="*/ 3 w 10"/>
                <a:gd name="T39" fmla="*/ 23 h 20"/>
                <a:gd name="T40" fmla="*/ 7 w 10"/>
                <a:gd name="T41" fmla="*/ 25 h 20"/>
                <a:gd name="T42" fmla="*/ 7 w 10"/>
                <a:gd name="T43" fmla="*/ 22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6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7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46 h 63"/>
                <a:gd name="T10" fmla="*/ 15 w 13"/>
                <a:gd name="T11" fmla="*/ 70 h 63"/>
                <a:gd name="T12" fmla="*/ 20 w 13"/>
                <a:gd name="T13" fmla="*/ 70 h 63"/>
                <a:gd name="T14" fmla="*/ 19 w 13"/>
                <a:gd name="T15" fmla="*/ 45 h 63"/>
                <a:gd name="T16" fmla="*/ 15 w 13"/>
                <a:gd name="T17" fmla="*/ 25 h 63"/>
                <a:gd name="T18" fmla="*/ 14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8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2 h 49"/>
                <a:gd name="T6" fmla="*/ 8 w 18"/>
                <a:gd name="T7" fmla="*/ 18 h 49"/>
                <a:gd name="T8" fmla="*/ 9 w 18"/>
                <a:gd name="T9" fmla="*/ 29 h 49"/>
                <a:gd name="T10" fmla="*/ 9 w 18"/>
                <a:gd name="T11" fmla="*/ 35 h 49"/>
                <a:gd name="T12" fmla="*/ 11 w 18"/>
                <a:gd name="T13" fmla="*/ 35 h 49"/>
                <a:gd name="T14" fmla="*/ 9 w 18"/>
                <a:gd name="T15" fmla="*/ 27 h 49"/>
                <a:gd name="T16" fmla="*/ 9 w 18"/>
                <a:gd name="T17" fmla="*/ 16 h 49"/>
                <a:gd name="T18" fmla="*/ 9 w 18"/>
                <a:gd name="T19" fmla="*/ 12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79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24 w 25"/>
                <a:gd name="T9" fmla="*/ 29 h 38"/>
                <a:gd name="T10" fmla="*/ 27 w 25"/>
                <a:gd name="T11" fmla="*/ 38 h 38"/>
                <a:gd name="T12" fmla="*/ 32 w 25"/>
                <a:gd name="T13" fmla="*/ 36 h 38"/>
                <a:gd name="T14" fmla="*/ 27 w 25"/>
                <a:gd name="T15" fmla="*/ 25 h 38"/>
                <a:gd name="T16" fmla="*/ 21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80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2970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9701" name="Picture 87" descr="icc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29703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29704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7649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3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34819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34821" name="Picture 87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2" name="Group 96"/>
          <p:cNvGrpSpPr>
            <a:grpSpLocks/>
          </p:cNvGrpSpPr>
          <p:nvPr userDrawn="1"/>
        </p:nvGrpSpPr>
        <p:grpSpPr bwMode="auto">
          <a:xfrm>
            <a:off x="5994400" y="6464300"/>
            <a:ext cx="2998788" cy="266700"/>
            <a:chOff x="3696" y="4016"/>
            <a:chExt cx="1889" cy="168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728" y="4032"/>
              <a:ext cx="1840" cy="15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  <a:buFontTx/>
                <a:buChar char="•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696" y="4016"/>
              <a:ext cx="18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b="1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969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5" r:id="rId1"/>
    <p:sldLayoutId id="2147485686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446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88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741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8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4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40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81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53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6144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4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60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88068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06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3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9216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16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5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035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035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11.jpe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0.emf"/><Relationship Id="rId7" Type="http://schemas.openxmlformats.org/officeDocument/2006/relationships/image" Target="../media/image12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image" Target="../media/image24.jpeg"/><Relationship Id="rId3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26.png"/><Relationship Id="rId1" Type="http://schemas.microsoft.com/office/2007/relationships/media" Target="file://localhost/Users/csf/Movies/volker/billennium/Aq-A-2-evolv.avi" TargetMode="External"/><Relationship Id="rId2" Type="http://schemas.openxmlformats.org/officeDocument/2006/relationships/video" Target="file://localhost/Users/csf/Movies/volker/billennium/Aq-A-2-evolv.avi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27.png"/><Relationship Id="rId1" Type="http://schemas.microsoft.com/office/2007/relationships/media" Target="file://localhost/Users/csf/Movies/volker/millennium/millennium_flythru_fast.avi" TargetMode="External"/><Relationship Id="rId2" Type="http://schemas.openxmlformats.org/officeDocument/2006/relationships/video" Target="file://localhost/Users/csf/Movies/volker/millennium/millennium_flythru_fast.avi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4" Type="http://schemas.openxmlformats.org/officeDocument/2006/relationships/image" Target="../media/image28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4" Type="http://schemas.openxmlformats.org/officeDocument/2006/relationships/image" Target="../media/image30.png"/><Relationship Id="rId1" Type="http://schemas.microsoft.com/office/2007/relationships/media" Target="file://localhost/Users/csf/Movies/lovell/cdm+wdm.mov" TargetMode="External"/><Relationship Id="rId2" Type="http://schemas.openxmlformats.org/officeDocument/2006/relationships/video" Target="file://localhost/Users/csf/Movies/lovell/cdm+wdm.mov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7" Type="http://schemas.openxmlformats.org/officeDocument/2006/relationships/image" Target="../media/image35.jpg"/><Relationship Id="rId8" Type="http://schemas.openxmlformats.org/officeDocument/2006/relationships/image" Target="../media/image36.jp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4" Type="http://schemas.openxmlformats.org/officeDocument/2006/relationships/image" Target="../media/image38.jpeg"/><Relationship Id="rId5" Type="http://schemas.openxmlformats.org/officeDocument/2006/relationships/image" Target="../media/image39.jp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g"/><Relationship Id="rId1" Type="http://schemas.openxmlformats.org/officeDocument/2006/relationships/slideLayout" Target="../slideLayouts/slideLayout68.xml"/><Relationship Id="rId2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585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1162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3" name="AutoShape 7"/>
          <p:cNvSpPr>
            <a:spLocks noChangeArrowheads="1"/>
          </p:cNvSpPr>
          <p:nvPr/>
        </p:nvSpPr>
        <p:spPr bwMode="auto">
          <a:xfrm>
            <a:off x="2699792" y="1867182"/>
            <a:ext cx="3528392" cy="6376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4400" dirty="0" smtClean="0">
                <a:solidFill>
                  <a:srgbClr val="FF0000"/>
                </a:solidFill>
              </a:rPr>
              <a:t>Dark matter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754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9" name="Picture 4" descr="galaxies.jpg                   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2263"/>
            <a:ext cx="7620000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3059" name="Text Box 3"/>
          <p:cNvSpPr txBox="1">
            <a:spLocks noChangeArrowheads="1"/>
          </p:cNvSpPr>
          <p:nvPr/>
        </p:nvSpPr>
        <p:spPr bwMode="auto">
          <a:xfrm>
            <a:off x="152400" y="325438"/>
            <a:ext cx="90678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FF0000"/>
                </a:solidFill>
              </a:rPr>
              <a:t>Stars rotate too fast to be held in place by gravity of visible mass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1000" y="2795588"/>
            <a:ext cx="2286000" cy="3254375"/>
            <a:chOff x="381000" y="2796207"/>
            <a:chExt cx="2286000" cy="3253756"/>
          </a:xfrm>
        </p:grpSpPr>
        <p:graphicFrame>
          <p:nvGraphicFramePr>
            <p:cNvPr id="178178" name="Object 2"/>
            <p:cNvGraphicFramePr>
              <a:graphicFrameLocks noChangeAspect="1"/>
            </p:cNvGraphicFramePr>
            <p:nvPr/>
          </p:nvGraphicFramePr>
          <p:xfrm>
            <a:off x="800100" y="5410200"/>
            <a:ext cx="1143000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Equation" r:id="rId5" imgW="635000" imgH="355600" progId="Equation.3">
                    <p:embed/>
                  </p:oleObj>
                </mc:Choice>
                <mc:Fallback>
                  <p:oleObj name="Equation" r:id="rId5" imgW="6350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100" y="5410200"/>
                          <a:ext cx="1143000" cy="63976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78183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796207"/>
              <a:ext cx="2286000" cy="238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8073191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1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5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b="1">
                <a:solidFill>
                  <a:srgbClr val="3333CC"/>
                </a:solidFill>
              </a:rPr>
              <a:t>Light from distant galaxies is deflected by dark matter in cluster, distorting the galaxies’ images  into arcs</a:t>
            </a:r>
          </a:p>
        </p:txBody>
      </p:sp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619672" y="187623"/>
            <a:ext cx="7560840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dirty="0">
                <a:solidFill>
                  <a:srgbClr val="FF0000"/>
                </a:solidFill>
              </a:rPr>
              <a:t>Gravitational </a:t>
            </a:r>
            <a:r>
              <a:rPr lang="en-GB" dirty="0" smtClean="0">
                <a:solidFill>
                  <a:srgbClr val="FF0000"/>
                </a:solidFill>
              </a:rPr>
              <a:t>lensing: mapping the dark matter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2736"/>
            <a:ext cx="3127375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Einstein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3150313" cy="4464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b="1">
                <a:solidFill>
                  <a:srgbClr val="3333CC"/>
                </a:solidFill>
              </a:rPr>
              <a:t>Light from distant galaxies is deflected by dark matter in cluster, distorting the galaxies’ images  into arcs</a:t>
            </a:r>
          </a:p>
        </p:txBody>
      </p:sp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619672" y="187623"/>
            <a:ext cx="7560840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dirty="0">
                <a:solidFill>
                  <a:srgbClr val="FF0000"/>
                </a:solidFill>
              </a:rPr>
              <a:t>Gravitational </a:t>
            </a:r>
            <a:r>
              <a:rPr lang="en-GB" dirty="0" smtClean="0">
                <a:solidFill>
                  <a:srgbClr val="FF0000"/>
                </a:solidFill>
              </a:rPr>
              <a:t>lensing: mapping the dark matter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6505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3" descr="darkhalo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9738" y="276225"/>
            <a:ext cx="6457950" cy="4937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GB" sz="3200">
                <a:solidFill>
                  <a:srgbClr val="FF0000"/>
                </a:solidFill>
              </a:rPr>
              <a:t>Clumps of dark matter: dark halos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5013" y="5486400"/>
            <a:ext cx="5310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6" rIns="91410" bIns="45706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>
                <a:solidFill>
                  <a:srgbClr val="FF0000"/>
                </a:solidFill>
                <a:sym typeface="Wingdings" charset="0"/>
              </a:rPr>
              <a:t></a:t>
            </a:r>
            <a:r>
              <a:rPr lang="en-US" sz="2400">
                <a:solidFill>
                  <a:srgbClr val="FFFFFF"/>
                </a:solidFill>
                <a:sym typeface="Wingdings" charset="0"/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dark matter keeps galaxy in place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3"/>
          <p:cNvSpPr>
            <a:spLocks noChangeArrowheads="1"/>
          </p:cNvSpPr>
          <p:nvPr/>
        </p:nvSpPr>
        <p:spPr bwMode="auto">
          <a:xfrm>
            <a:off x="228600" y="1295400"/>
            <a:ext cx="8699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We know dark matter exists because:</a:t>
            </a:r>
          </a:p>
        </p:txBody>
      </p:sp>
      <p:sp>
        <p:nvSpPr>
          <p:cNvPr id="120836" name="Text Box 2"/>
          <p:cNvSpPr txBox="1">
            <a:spLocks noChangeArrowheads="1"/>
          </p:cNvSpPr>
          <p:nvPr/>
        </p:nvSpPr>
        <p:spPr bwMode="auto">
          <a:xfrm>
            <a:off x="76200" y="2667000"/>
            <a:ext cx="8915400" cy="14589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>
                <a:solidFill>
                  <a:srgbClr val="FF0000"/>
                </a:solidFill>
              </a:rPr>
              <a:t> The rotation velocity of stars in galaxies</a:t>
            </a:r>
          </a:p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>
                <a:solidFill>
                  <a:srgbClr val="FF0000"/>
                </a:solidFill>
              </a:rPr>
              <a:t> The distortion of galaxy images behind clusters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1711325" y="1295400"/>
            <a:ext cx="57213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is the dark matter?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36650" y="1566863"/>
            <a:ext cx="2589213" cy="1157287"/>
            <a:chOff x="1135883" y="1566332"/>
            <a:chExt cx="2589450" cy="1157112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135883" y="1566332"/>
              <a:ext cx="2059815" cy="523141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>
                  <a:solidFill>
                    <a:srgbClr val="FFFFFF"/>
                  </a:solidFill>
                </a:rPr>
                <a:t>Dark matter</a:t>
              </a: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2963333" y="2074333"/>
              <a:ext cx="762000" cy="64911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9686" name="TextBox 5"/>
            <p:cNvSpPr txBox="1">
              <a:spLocks noChangeArrowheads="1"/>
            </p:cNvSpPr>
            <p:nvPr/>
          </p:nvSpPr>
          <p:spPr bwMode="auto">
            <a:xfrm>
              <a:off x="2858434" y="1905000"/>
              <a:ext cx="754934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3200">
                  <a:solidFill>
                    <a:srgbClr val="FFFFFF"/>
                  </a:solidFill>
                </a:rPr>
                <a:t>   ?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923928" y="2635895"/>
            <a:ext cx="2839239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Cold dark matter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473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244748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49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0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1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2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3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4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5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6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7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8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9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0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1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2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3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4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5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6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7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8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9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0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1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2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3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4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5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6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7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8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9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0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1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2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3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4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5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6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7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8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9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0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1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2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3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4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5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6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7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8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9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0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1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2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3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4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5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6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7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8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9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0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1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2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3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4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5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6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7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8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9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0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1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2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3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24474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4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4474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>
              <a:solidFill>
                <a:srgbClr val="FFFFFF"/>
              </a:solidFill>
            </a:endParaRPr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4419600" y="1447800"/>
            <a:ext cx="4267200" cy="2362200"/>
            <a:chOff x="4419600" y="1447800"/>
            <a:chExt cx="4266542" cy="2362200"/>
          </a:xfrm>
        </p:grpSpPr>
        <p:grpSp>
          <p:nvGrpSpPr>
            <p:cNvPr id="244744" name="Group 84"/>
            <p:cNvGrpSpPr>
              <a:grpSpLocks/>
            </p:cNvGrpSpPr>
            <p:nvPr/>
          </p:nvGrpSpPr>
          <p:grpSpPr bwMode="auto">
            <a:xfrm>
              <a:off x="4419600" y="1447800"/>
              <a:ext cx="4266542" cy="2362200"/>
              <a:chOff x="4419600" y="1447800"/>
              <a:chExt cx="4266542" cy="2362200"/>
            </a:xfrm>
          </p:grpSpPr>
          <p:sp>
            <p:nvSpPr>
              <p:cNvPr id="244746" name="Oval 89"/>
              <p:cNvSpPr>
                <a:spLocks noChangeArrowheads="1"/>
              </p:cNvSpPr>
              <p:nvPr/>
            </p:nvSpPr>
            <p:spPr bwMode="auto">
              <a:xfrm>
                <a:off x="4419600" y="2667000"/>
                <a:ext cx="2819400" cy="11430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4747" name="TextBox 83"/>
              <p:cNvSpPr txBox="1">
                <a:spLocks noChangeArrowheads="1"/>
              </p:cNvSpPr>
              <p:nvPr/>
            </p:nvSpPr>
            <p:spPr bwMode="auto">
              <a:xfrm>
                <a:off x="5119739" y="1447800"/>
                <a:ext cx="3566403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400">
                    <a:solidFill>
                      <a:schemeClr val="bg1"/>
                    </a:solidFill>
                  </a:rPr>
                  <a:t>why is DM so important?</a:t>
                </a:r>
              </a:p>
            </p:txBody>
          </p:sp>
        </p:grpSp>
        <p:cxnSp>
          <p:nvCxnSpPr>
            <p:cNvPr id="244745" name="Straight Arrow Connector 86"/>
            <p:cNvCxnSpPr>
              <a:cxnSpLocks noChangeShapeType="1"/>
            </p:cNvCxnSpPr>
            <p:nvPr/>
          </p:nvCxnSpPr>
          <p:spPr bwMode="auto">
            <a:xfrm rot="5400000">
              <a:off x="6362700" y="2019300"/>
              <a:ext cx="609600" cy="53340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8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89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B2060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7"/>
          <p:cNvSpPr txBox="1">
            <a:spLocks noChangeArrowheads="1"/>
          </p:cNvSpPr>
          <p:nvPr/>
        </p:nvSpPr>
        <p:spPr bwMode="auto">
          <a:xfrm>
            <a:off x="1219200" y="2579688"/>
            <a:ext cx="7010400" cy="1077912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The gravity of the dark matter drives formation of cosmic structure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43000" y="2819400"/>
            <a:ext cx="7010400" cy="584200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Where do the galaxies come from?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ext Box 2"/>
          <p:cNvSpPr txBox="1">
            <a:spLocks noChangeArrowheads="1"/>
          </p:cNvSpPr>
          <p:nvPr/>
        </p:nvSpPr>
        <p:spPr bwMode="auto">
          <a:xfrm>
            <a:off x="3028950" y="101600"/>
            <a:ext cx="4210050" cy="5842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smtClean="0">
                <a:solidFill>
                  <a:srgbClr val="FF0000"/>
                </a:solidFill>
              </a:rPr>
              <a:t>The origin of galaxies</a:t>
            </a:r>
          </a:p>
        </p:txBody>
      </p:sp>
      <p:pic>
        <p:nvPicPr>
          <p:cNvPr id="212995" name="Picture 3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52550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6" name="Rectangle 12"/>
          <p:cNvSpPr>
            <a:spLocks noChangeArrowheads="1"/>
          </p:cNvSpPr>
          <p:nvPr/>
        </p:nvSpPr>
        <p:spPr bwMode="auto">
          <a:xfrm>
            <a:off x="1295400" y="838200"/>
            <a:ext cx="16525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0000FF"/>
                </a:solidFill>
              </a:rPr>
              <a:t>t=10</a:t>
            </a:r>
            <a:r>
              <a:rPr lang="en-US" sz="2400" baseline="30000" smtClean="0">
                <a:solidFill>
                  <a:srgbClr val="0000FF"/>
                </a:solidFill>
              </a:rPr>
              <a:t>-35</a:t>
            </a:r>
            <a:r>
              <a:rPr lang="en-US" sz="2400" smtClean="0">
                <a:solidFill>
                  <a:srgbClr val="0000FF"/>
                </a:solidFill>
              </a:rPr>
              <a:t> sec </a:t>
            </a:r>
          </a:p>
        </p:txBody>
      </p:sp>
      <p:pic>
        <p:nvPicPr>
          <p:cNvPr id="20" name="Picture 19" descr="earlyuniverse_quantu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14450"/>
            <a:ext cx="36036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0" y="4246578"/>
            <a:ext cx="4211960" cy="220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10000"/>
              </a:spcBef>
            </a:pPr>
            <a:r>
              <a:rPr lang="en-GB" sz="2400" dirty="0"/>
              <a:t>E</a:t>
            </a:r>
            <a:r>
              <a:rPr lang="en-GB" sz="2400" dirty="0" smtClean="0"/>
              <a:t>arly </a:t>
            </a:r>
            <a:r>
              <a:rPr lang="en-GB" sz="2400" dirty="0"/>
              <a:t>universe </a:t>
            </a:r>
            <a:r>
              <a:rPr lang="en-GB" sz="2400" dirty="0" smtClean="0"/>
              <a:t>was seeded </a:t>
            </a:r>
            <a:r>
              <a:rPr lang="en-GB" sz="2400" dirty="0"/>
              <a:t>by </a:t>
            </a:r>
            <a:r>
              <a:rPr lang="en-GB" sz="2400" dirty="0" smtClean="0"/>
              <a:t>tiny </a:t>
            </a:r>
            <a:r>
              <a:rPr lang="en-GB" sz="2400" dirty="0" smtClean="0">
                <a:solidFill>
                  <a:srgbClr val="FF0000"/>
                </a:solidFill>
              </a:rPr>
              <a:t>mass irregularities </a:t>
            </a:r>
            <a:r>
              <a:rPr lang="en-GB" sz="2400" dirty="0" smtClean="0"/>
              <a:t>produced </a:t>
            </a:r>
            <a:r>
              <a:rPr lang="en-GB" sz="2400" dirty="0"/>
              <a:t>by quantum </a:t>
            </a:r>
            <a:r>
              <a:rPr lang="en-GB" sz="2400" dirty="0" smtClean="0"/>
              <a:t>processes (</a:t>
            </a:r>
            <a:r>
              <a:rPr lang="en-GB" sz="2400" dirty="0" smtClean="0">
                <a:solidFill>
                  <a:srgbClr val="FF0000"/>
                </a:solidFill>
              </a:rPr>
              <a:t>quantum fluctuations</a:t>
            </a:r>
            <a:r>
              <a:rPr lang="en-GB" sz="2400" dirty="0" smtClean="0"/>
              <a:t> of the vacuum)</a:t>
            </a:r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3955193" y="1267374"/>
            <a:ext cx="4548186" cy="5041946"/>
            <a:chOff x="3955193" y="1267374"/>
            <a:chExt cx="4548186" cy="5041946"/>
          </a:xfrm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5148064" y="3212975"/>
              <a:ext cx="3355315" cy="3096345"/>
              <a:chOff x="5562600" y="3886200"/>
              <a:chExt cx="2343427" cy="2453640"/>
            </a:xfrm>
          </p:grpSpPr>
          <p:sp>
            <p:nvSpPr>
              <p:cNvPr id="213002" name="Rectangle 9"/>
              <p:cNvSpPr>
                <a:spLocks noChangeArrowheads="1"/>
              </p:cNvSpPr>
              <p:nvPr/>
            </p:nvSpPr>
            <p:spPr bwMode="auto">
              <a:xfrm>
                <a:off x="5914644" y="5937419"/>
                <a:ext cx="1688260" cy="402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0000FF"/>
                    </a:solidFill>
                  </a:rPr>
                  <a:t>t=13.8 billion </a:t>
                </a:r>
                <a:r>
                  <a:rPr lang="en-US" sz="2400" dirty="0" err="1" smtClean="0">
                    <a:solidFill>
                      <a:srgbClr val="0000FF"/>
                    </a:solidFill>
                  </a:rPr>
                  <a:t>yrs</a:t>
                </a:r>
                <a:endParaRPr lang="en-US" sz="2400" dirty="0" smtClean="0">
                  <a:solidFill>
                    <a:srgbClr val="0000FF"/>
                  </a:solidFill>
                </a:endParaRPr>
              </a:p>
            </p:txBody>
          </p:sp>
          <p:pic>
            <p:nvPicPr>
              <p:cNvPr id="213003" name="Picture 4" descr="galaxies.jpg                                                   00034983Macintosh HD                   BCFB972B: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2600" y="3886200"/>
                <a:ext cx="2343427" cy="2013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Curved Down Arrow 3"/>
            <p:cNvSpPr/>
            <p:nvPr/>
          </p:nvSpPr>
          <p:spPr bwMode="auto">
            <a:xfrm rot="1944892">
              <a:off x="3955193" y="1267374"/>
              <a:ext cx="3982240" cy="1811483"/>
            </a:xfrm>
            <a:prstGeom prst="curvedDownArrow">
              <a:avLst>
                <a:gd name="adj1" fmla="val 6706"/>
                <a:gd name="adj2" fmla="val 39998"/>
                <a:gd name="adj3" fmla="val 20114"/>
              </a:avLst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marR="0" indent="-457200" algn="l" defTabSz="914400" rtl="0" eaLnBrk="0" fontAlgn="base" latinLnBrk="0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buClr>
                  <a:srgbClr val="FF0000"/>
                </a:buClr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437256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179511" y="335594"/>
            <a:ext cx="8856985" cy="107718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txBody>
          <a:bodyPr wrap="squar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800000"/>
                </a:solidFill>
              </a:rPr>
              <a:t>The identity of the dark matter is one of the great mysteries of modern science</a:t>
            </a:r>
            <a:endParaRPr lang="en-GB" sz="32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3614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7"/>
          <p:cNvSpPr txBox="1">
            <a:spLocks noChangeArrowheads="1"/>
          </p:cNvSpPr>
          <p:nvPr/>
        </p:nvSpPr>
        <p:spPr bwMode="auto">
          <a:xfrm>
            <a:off x="152400" y="2579688"/>
            <a:ext cx="8763000" cy="1077912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The tiny quantum irregularities were hugely amplified by the gravity of the dark matter </a:t>
            </a:r>
            <a:endParaRPr lang="en-GB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499" name="TextBox 1"/>
          <p:cNvSpPr txBox="1">
            <a:spLocks noChangeArrowheads="1"/>
          </p:cNvSpPr>
          <p:nvPr/>
        </p:nvSpPr>
        <p:spPr bwMode="auto">
          <a:xfrm>
            <a:off x="2411760" y="114846"/>
            <a:ext cx="515461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Where do galaxies come from?</a:t>
            </a:r>
          </a:p>
        </p:txBody>
      </p:sp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408208" y="1619685"/>
            <a:ext cx="5206984" cy="3549423"/>
            <a:chOff x="1408208" y="1619685"/>
            <a:chExt cx="5206984" cy="3549423"/>
          </a:xfrm>
        </p:grpSpPr>
        <p:grpSp>
          <p:nvGrpSpPr>
            <p:cNvPr id="4" name="Group 3"/>
            <p:cNvGrpSpPr/>
            <p:nvPr/>
          </p:nvGrpSpPr>
          <p:grpSpPr>
            <a:xfrm>
              <a:off x="1408208" y="1838070"/>
              <a:ext cx="5206984" cy="3331038"/>
              <a:chOff x="1408208" y="1838070"/>
              <a:chExt cx="5206984" cy="3331038"/>
            </a:xfrm>
          </p:grpSpPr>
          <p:sp>
            <p:nvSpPr>
              <p:cNvPr id="106504" name="AutoShape 28"/>
              <p:cNvSpPr>
                <a:spLocks noChangeArrowheads="1"/>
              </p:cNvSpPr>
              <p:nvPr/>
            </p:nvSpPr>
            <p:spPr bwMode="auto">
              <a:xfrm rot="999783">
                <a:off x="5785429" y="1838070"/>
                <a:ext cx="829763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8"/>
              <p:cNvSpPr>
                <a:spLocks noChangeArrowheads="1"/>
              </p:cNvSpPr>
              <p:nvPr/>
            </p:nvSpPr>
            <p:spPr bwMode="auto">
              <a:xfrm rot="2783006" flipH="1">
                <a:off x="2273239" y="3476032"/>
                <a:ext cx="828045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139952" y="1619685"/>
              <a:ext cx="1603956" cy="3537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dirty="0" smtClean="0">
                  <a:solidFill>
                    <a:srgbClr val="FF0000"/>
                  </a:solidFill>
                </a:rPr>
                <a:t>?</a:t>
              </a:r>
              <a:endParaRPr lang="en-US" sz="199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Picture 17" descr="cosma3_1.jpg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672566" cy="2449513"/>
          </a:xfrm>
          <a:prstGeom prst="rect">
            <a:avLst/>
          </a:prstGeom>
          <a:noFill/>
          <a:ln>
            <a:noFill/>
          </a:ln>
          <a:effectLst>
            <a:outerShdw blurRad="82550" dist="76200" dir="27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724129" y="674062"/>
            <a:ext cx="3027583" cy="2158336"/>
            <a:chOff x="5724129" y="674062"/>
            <a:chExt cx="3027583" cy="2158336"/>
          </a:xfrm>
        </p:grpSpPr>
        <p:pic>
          <p:nvPicPr>
            <p:cNvPr id="38" name="Picture 37" descr="earlyuniverse_quantum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9" y="674062"/>
              <a:ext cx="3024336" cy="2158336"/>
            </a:xfrm>
            <a:prstGeom prst="rect">
              <a:avLst/>
            </a:prstGeom>
            <a:noFill/>
            <a:ln>
              <a:noFill/>
            </a:ln>
            <a:effectLst>
              <a:outerShdw blurRad="60325" dist="635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6012160" y="1196752"/>
              <a:ext cx="2739552" cy="577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Initial conditions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49924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79246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How to make a virtual universe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556792"/>
            <a:ext cx="3672408" cy="23483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800000"/>
                </a:solidFill>
              </a:rPr>
              <a:t>Equations of physics</a:t>
            </a:r>
            <a:r>
              <a:rPr lang="en-US" dirty="0" smtClean="0">
                <a:solidFill>
                  <a:srgbClr val="800000"/>
                </a:solidFill>
              </a:rPr>
              <a:t>: </a:t>
            </a:r>
            <a:r>
              <a:rPr lang="en-US" sz="2400" dirty="0" smtClean="0">
                <a:solidFill>
                  <a:srgbClr val="000000"/>
                </a:solidFill>
              </a:rPr>
              <a:t>General Relativity Mechanics  Hydrodynamics 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0000"/>
                </a:solidFill>
              </a:rPr>
              <a:t>Atomic physics, </a:t>
            </a:r>
            <a:r>
              <a:rPr lang="en-US" sz="2400" dirty="0" err="1" smtClean="0">
                <a:solidFill>
                  <a:srgbClr val="000000"/>
                </a:solidFill>
              </a:rPr>
              <a:t>etc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Initial conditions + assumption about content of Universe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93102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Aq-A-2-evolv.avi" descr="/Users/csf/Movies/volker/billennium/Aq-A-2-evolv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0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0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075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075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millennium_flythru_fast.avi" descr="/Users/csf/Movies/volker/millennium/millennium_flythru_fast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5088"/>
            <a:ext cx="8999538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2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2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28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280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_componen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121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</a:t>
            </a:r>
            <a:r>
              <a:rPr lang="en-US" sz="1800" dirty="0" smtClean="0">
                <a:solidFill>
                  <a:srgbClr val="FFFFFF"/>
                </a:solidFill>
                <a:latin typeface="Calibri"/>
              </a:rPr>
              <a:t>15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660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cdm+wdm.mov" descr="/Users/csf/Movies/lovell/cdm+wdm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757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3" name="TextBox 2"/>
          <p:cNvSpPr txBox="1">
            <a:spLocks noChangeArrowheads="1"/>
          </p:cNvSpPr>
          <p:nvPr/>
        </p:nvSpPr>
        <p:spPr bwMode="auto">
          <a:xfrm>
            <a:off x="1195388" y="358775"/>
            <a:ext cx="2390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>
                <a:solidFill>
                  <a:srgbClr val="FFFFFF"/>
                </a:solidFill>
              </a:rPr>
              <a:t>cold dark matter</a:t>
            </a:r>
          </a:p>
        </p:txBody>
      </p:sp>
      <p:sp>
        <p:nvSpPr>
          <p:cNvPr id="179204" name="TextBox 3"/>
          <p:cNvSpPr txBox="1">
            <a:spLocks noChangeArrowheads="1"/>
          </p:cNvSpPr>
          <p:nvPr/>
        </p:nvSpPr>
        <p:spPr bwMode="auto">
          <a:xfrm>
            <a:off x="5257800" y="363538"/>
            <a:ext cx="3017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  <a:buFontTx/>
              <a:buChar char="•"/>
            </a:pPr>
            <a:r>
              <a:rPr lang="en-US">
                <a:solidFill>
                  <a:srgbClr val="FFFFFF"/>
                </a:solidFill>
              </a:rPr>
              <a:t>warm dark matter </a:t>
            </a:r>
          </a:p>
        </p:txBody>
      </p:sp>
      <p:sp>
        <p:nvSpPr>
          <p:cNvPr id="179205" name="TextBox 4"/>
          <p:cNvSpPr txBox="1">
            <a:spLocks noChangeArrowheads="1"/>
          </p:cNvSpPr>
          <p:nvPr/>
        </p:nvSpPr>
        <p:spPr bwMode="auto">
          <a:xfrm>
            <a:off x="1009650" y="6102350"/>
            <a:ext cx="70262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>
                <a:solidFill>
                  <a:srgbClr val="FFFFFF"/>
                </a:solidFill>
              </a:rPr>
              <a:t>Lovell, Eke, Frenk, Gao, Jenkins, Wang, White, Theuns, Boyarski &amp; Ruchayskiy  </a:t>
            </a:r>
            <a:r>
              <a:rPr lang="ja-JP" altLang="en-US" sz="2000">
                <a:solidFill>
                  <a:srgbClr val="FFFFFF"/>
                </a:solidFill>
              </a:rPr>
              <a:t>‘</a:t>
            </a:r>
            <a:r>
              <a:rPr lang="en-US" altLang="ja-JP" sz="2000">
                <a:solidFill>
                  <a:srgbClr val="FFFFFF"/>
                </a:solidFill>
              </a:rPr>
              <a:t>12</a:t>
            </a:r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58637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6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61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13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6130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3"/>
          <p:cNvSpPr>
            <a:spLocks noChangeArrowheads="1"/>
          </p:cNvSpPr>
          <p:nvPr/>
        </p:nvSpPr>
        <p:spPr bwMode="auto">
          <a:xfrm>
            <a:off x="1711325" y="836712"/>
            <a:ext cx="57213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2" rIns="91400" bIns="45702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is the dark matter?</a:t>
            </a:r>
          </a:p>
        </p:txBody>
      </p:sp>
      <p:pic>
        <p:nvPicPr>
          <p:cNvPr id="6" name="Picture 5" descr="merk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/>
          <a:stretch>
            <a:fillRect/>
          </a:stretch>
        </p:blipFill>
        <p:spPr bwMode="auto">
          <a:xfrm>
            <a:off x="2195736" y="2132856"/>
            <a:ext cx="4629150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1258" y="2780928"/>
            <a:ext cx="8885238" cy="190182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 dirty="0">
                <a:solidFill>
                  <a:srgbClr val="800000"/>
                </a:solidFill>
              </a:rPr>
              <a:t>Key assumption: </a:t>
            </a:r>
            <a:r>
              <a:rPr lang="en-GB" sz="3200" dirty="0">
                <a:solidFill>
                  <a:srgbClr val="FF0000"/>
                </a:solidFill>
              </a:rPr>
              <a:t>the dark matter is an elementary particle</a:t>
            </a:r>
            <a:r>
              <a:rPr lang="en-GB" sz="3600" dirty="0">
                <a:solidFill>
                  <a:srgbClr val="3333CC"/>
                </a:solidFill>
              </a:rPr>
              <a:t> </a:t>
            </a:r>
            <a:r>
              <a:rPr lang="en-GB" sz="3200" dirty="0">
                <a:solidFill>
                  <a:srgbClr val="FF0000"/>
                </a:solidFill>
              </a:rPr>
              <a:t>formed in the early universe, different from particles in ordinary atoms</a:t>
            </a:r>
          </a:p>
        </p:txBody>
      </p:sp>
      <p:pic>
        <p:nvPicPr>
          <p:cNvPr id="2" name="Picture 1" descr="cameron_merkel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7234882" cy="4071545"/>
          </a:xfrm>
          <a:prstGeom prst="rect">
            <a:avLst/>
          </a:prstGeom>
        </p:spPr>
      </p:pic>
      <p:pic>
        <p:nvPicPr>
          <p:cNvPr id="3" name="Picture 2" descr="cameron_merkel_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772816"/>
            <a:ext cx="6166493" cy="4763616"/>
          </a:xfrm>
          <a:prstGeom prst="rect">
            <a:avLst/>
          </a:prstGeom>
        </p:spPr>
      </p:pic>
      <p:pic>
        <p:nvPicPr>
          <p:cNvPr id="4" name="Picture 3" descr="cameron_sa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7859464" cy="4715678"/>
          </a:xfrm>
          <a:prstGeom prst="rect">
            <a:avLst/>
          </a:prstGeom>
        </p:spPr>
      </p:pic>
      <p:pic>
        <p:nvPicPr>
          <p:cNvPr id="5" name="Picture 4" descr="cameron_obama_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7200800" cy="4788825"/>
          </a:xfrm>
          <a:prstGeom prst="rect">
            <a:avLst/>
          </a:prstGeom>
        </p:spPr>
      </p:pic>
      <p:pic>
        <p:nvPicPr>
          <p:cNvPr id="9" name="Picture 8" descr="cameron_obama_2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6073"/>
          <a:stretch/>
        </p:blipFill>
        <p:spPr>
          <a:xfrm>
            <a:off x="1475656" y="1772816"/>
            <a:ext cx="5976664" cy="47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538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linton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88840"/>
            <a:ext cx="5940660" cy="3960440"/>
          </a:xfrm>
          <a:prstGeom prst="rect">
            <a:avLst/>
          </a:prstGeom>
        </p:spPr>
      </p:pic>
      <p:sp>
        <p:nvSpPr>
          <p:cNvPr id="201730" name="Rectangle 3"/>
          <p:cNvSpPr>
            <a:spLocks noChangeArrowheads="1"/>
          </p:cNvSpPr>
          <p:nvPr/>
        </p:nvSpPr>
        <p:spPr bwMode="auto">
          <a:xfrm>
            <a:off x="1711325" y="836712"/>
            <a:ext cx="57213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0" tIns="45702" rIns="91400" bIns="45702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is the dark matter?</a:t>
            </a:r>
          </a:p>
        </p:txBody>
      </p:sp>
      <p:pic>
        <p:nvPicPr>
          <p:cNvPr id="13" name="Picture 12" descr="obama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87986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linton_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99739"/>
            <a:ext cx="6984776" cy="44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720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990600" y="2514600"/>
            <a:ext cx="73914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4000" b="1">
                <a:solidFill>
                  <a:srgbClr val="FF0000"/>
                </a:solidFill>
              </a:rPr>
              <a:t>The content of the Universe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3"/>
          <p:cNvSpPr>
            <a:spLocks noChangeArrowheads="1"/>
          </p:cNvSpPr>
          <p:nvPr/>
        </p:nvSpPr>
        <p:spPr bwMode="auto">
          <a:xfrm>
            <a:off x="1371600" y="2133600"/>
            <a:ext cx="62277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search for dark matter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590800" y="3429000"/>
            <a:ext cx="4114800" cy="646113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FF0000"/>
                </a:solidFill>
              </a:rPr>
              <a:t>Experimental physics </a:t>
            </a:r>
          </a:p>
        </p:txBody>
      </p:sp>
    </p:spTree>
    <p:extLst>
      <p:ext uri="{BB962C8B-B14F-4D97-AF65-F5344CB8AC3E}">
        <p14:creationId xmlns:p14="http://schemas.microsoft.com/office/powerpoint/2010/main" val="189890684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3"/>
          <p:cNvSpPr>
            <a:spLocks noChangeArrowheads="1"/>
          </p:cNvSpPr>
          <p:nvPr/>
        </p:nvSpPr>
        <p:spPr bwMode="auto">
          <a:xfrm>
            <a:off x="1600200" y="152400"/>
            <a:ext cx="62277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search for dark matter </a:t>
            </a:r>
          </a:p>
        </p:txBody>
      </p:sp>
      <p:pic>
        <p:nvPicPr>
          <p:cNvPr id="196613" name="Picture 5" descr="s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66800"/>
            <a:ext cx="301942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739922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3"/>
          <p:cNvSpPr>
            <a:spLocks noChangeArrowheads="1"/>
          </p:cNvSpPr>
          <p:nvPr/>
        </p:nvSpPr>
        <p:spPr bwMode="auto">
          <a:xfrm>
            <a:off x="3376613" y="204788"/>
            <a:ext cx="3979862" cy="6477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3600">
                <a:solidFill>
                  <a:srgbClr val="FF0000"/>
                </a:solidFill>
              </a:rPr>
              <a:t>Cold dark matter 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514528" y="3953691"/>
            <a:ext cx="3629472" cy="2283621"/>
            <a:chOff x="5334000" y="3789040"/>
            <a:chExt cx="3629472" cy="2283621"/>
          </a:xfrm>
        </p:grpSpPr>
        <p:pic>
          <p:nvPicPr>
            <p:cNvPr id="16" name="Picture 7" descr="snolab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38"/>
            <a:stretch/>
          </p:blipFill>
          <p:spPr bwMode="auto">
            <a:xfrm>
              <a:off x="5334000" y="3789040"/>
              <a:ext cx="3629472" cy="2283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7150" name="Text Box 7"/>
            <p:cNvSpPr txBox="1">
              <a:spLocks noChangeArrowheads="1"/>
            </p:cNvSpPr>
            <p:nvPr/>
          </p:nvSpPr>
          <p:spPr bwMode="auto">
            <a:xfrm>
              <a:off x="6516216" y="3964994"/>
              <a:ext cx="216024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000" dirty="0" smtClean="0">
                  <a:solidFill>
                    <a:srgbClr val="FF0000"/>
                  </a:solidFill>
                </a:rPr>
                <a:t>Direct detection</a:t>
              </a:r>
              <a:endParaRPr lang="en-GB" sz="20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47142" name="Group 21"/>
          <p:cNvGrpSpPr>
            <a:grpSpLocks/>
          </p:cNvGrpSpPr>
          <p:nvPr/>
        </p:nvGrpSpPr>
        <p:grpSpPr bwMode="auto">
          <a:xfrm>
            <a:off x="3064817" y="2276872"/>
            <a:ext cx="6181834" cy="2232248"/>
            <a:chOff x="3029682" y="1003940"/>
            <a:chExt cx="5767448" cy="2054366"/>
          </a:xfrm>
        </p:grpSpPr>
        <p:sp>
          <p:nvSpPr>
            <p:cNvPr id="347148" name="TextBox 12"/>
            <p:cNvSpPr txBox="1">
              <a:spLocks noChangeArrowheads="1"/>
            </p:cNvSpPr>
            <p:nvPr/>
          </p:nvSpPr>
          <p:spPr bwMode="auto">
            <a:xfrm>
              <a:off x="6115361" y="1337514"/>
              <a:ext cx="26817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400" dirty="0">
                  <a:solidFill>
                    <a:srgbClr val="0000FF"/>
                  </a:solidFill>
                </a:rPr>
                <a:t>LHC</a:t>
              </a:r>
              <a:r>
                <a:rPr lang="en-US" sz="2000" dirty="0">
                  <a:solidFill>
                    <a:srgbClr val="FF0000"/>
                  </a:solidFill>
                </a:rPr>
                <a:t> – will it make it?</a:t>
              </a:r>
            </a:p>
          </p:txBody>
        </p:sp>
        <p:pic>
          <p:nvPicPr>
            <p:cNvPr id="347147" name="Picture 5" descr="atlas_magnet_600x391.jpg                                       000349AEMacintosh HD                   BCFB972B: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682" y="1003940"/>
              <a:ext cx="3152861" cy="2054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7140" name="TextBox 19"/>
          <p:cNvSpPr txBox="1">
            <a:spLocks noChangeArrowheads="1"/>
          </p:cNvSpPr>
          <p:nvPr/>
        </p:nvSpPr>
        <p:spPr bwMode="auto">
          <a:xfrm>
            <a:off x="367978" y="1268760"/>
            <a:ext cx="8668518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FFFFFF"/>
                </a:solidFill>
              </a:rPr>
              <a:t>Theory predicts: dark matter is </a:t>
            </a:r>
            <a:r>
              <a:rPr lang="en-US" dirty="0" smtClean="0">
                <a:solidFill>
                  <a:srgbClr val="FFFFFF"/>
                </a:solidFill>
              </a:rPr>
              <a:t>an elementary particle 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9226" y="2460855"/>
            <a:ext cx="2560320" cy="3848465"/>
            <a:chOff x="219226" y="2460855"/>
            <a:chExt cx="2560320" cy="3848465"/>
          </a:xfrm>
        </p:grpSpPr>
        <p:grpSp>
          <p:nvGrpSpPr>
            <p:cNvPr id="347143" name="Group 22"/>
            <p:cNvGrpSpPr>
              <a:grpSpLocks/>
            </p:cNvGrpSpPr>
            <p:nvPr/>
          </p:nvGrpSpPr>
          <p:grpSpPr bwMode="auto">
            <a:xfrm rot="21196362">
              <a:off x="219226" y="2460855"/>
              <a:ext cx="2560320" cy="1855693"/>
              <a:chOff x="56030" y="968245"/>
              <a:chExt cx="2560210" cy="1855693"/>
            </a:xfrm>
          </p:grpSpPr>
          <p:pic>
            <p:nvPicPr>
              <p:cNvPr id="347145" name="Picture 7" descr="main_glast_226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780004">
                <a:off x="252452" y="1045938"/>
                <a:ext cx="2363788" cy="177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7146" name="TextBox 13"/>
              <p:cNvSpPr txBox="1">
                <a:spLocks noChangeArrowheads="1"/>
              </p:cNvSpPr>
              <p:nvPr/>
            </p:nvSpPr>
            <p:spPr bwMode="auto">
              <a:xfrm rot="20232999">
                <a:off x="56030" y="968245"/>
                <a:ext cx="239024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>
                    <a:srgbClr val="000000"/>
                  </a:buClr>
                  <a:buSzPct val="125000"/>
                </a:pPr>
                <a:r>
                  <a:rPr lang="en-US" sz="2400" dirty="0" smtClean="0">
                    <a:solidFill>
                      <a:srgbClr val="0000FF"/>
                    </a:solidFill>
                  </a:rPr>
                  <a:t>Fermi (cold DM)</a:t>
                </a:r>
                <a:endParaRPr lang="en-US" sz="2400" dirty="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395536" y="4846118"/>
              <a:ext cx="2304256" cy="1463202"/>
              <a:chOff x="467544" y="4486078"/>
              <a:chExt cx="2304256" cy="1463202"/>
            </a:xfrm>
          </p:grpSpPr>
          <p:pic>
            <p:nvPicPr>
              <p:cNvPr id="3" name="Picture 2" descr="xmm_1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44" y="4486078"/>
                <a:ext cx="2304256" cy="1463202"/>
              </a:xfrm>
              <a:prstGeom prst="rect">
                <a:avLst/>
              </a:prstGeom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611560" y="5438690"/>
                <a:ext cx="2122171" cy="4385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FFFFFF"/>
                    </a:solidFill>
                  </a:rPr>
                  <a:t>XMM (warm DM)</a:t>
                </a:r>
                <a:endParaRPr lang="en-US" sz="2000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520687" y="2857116"/>
            <a:ext cx="7676583" cy="3095939"/>
            <a:chOff x="520687" y="2857116"/>
            <a:chExt cx="7676583" cy="3095939"/>
          </a:xfrm>
        </p:grpSpPr>
        <p:sp>
          <p:nvSpPr>
            <p:cNvPr id="18" name="TextBox 17"/>
            <p:cNvSpPr txBox="1"/>
            <p:nvPr/>
          </p:nvSpPr>
          <p:spPr>
            <a:xfrm rot="18924804">
              <a:off x="3258250" y="2857116"/>
              <a:ext cx="186135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00FF"/>
                  </a:solidFill>
                </a:rPr>
                <a:t>69 countries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2510540">
              <a:off x="520687" y="3973029"/>
              <a:ext cx="2041094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00FF"/>
                  </a:solidFill>
                </a:rPr>
                <a:t>~20 countries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156176" y="5445224"/>
              <a:ext cx="2041094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00FF"/>
                  </a:solidFill>
                </a:rPr>
                <a:t>~15 countries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61586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179511" y="335594"/>
            <a:ext cx="8856985" cy="107718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txBody>
          <a:bodyPr wrap="squar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800000"/>
                </a:solidFill>
              </a:rPr>
              <a:t>The identity of the dark matter is one of the great mysteries of modern science</a:t>
            </a:r>
            <a:endParaRPr lang="en-GB" sz="3200" dirty="0">
              <a:solidFill>
                <a:srgbClr val="8000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10863" y="4724400"/>
            <a:ext cx="8853625" cy="584739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txBody>
          <a:bodyPr wrap="non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… and </a:t>
            </a:r>
            <a:r>
              <a:rPr lang="en-GB" sz="3200" dirty="0" smtClean="0">
                <a:solidFill>
                  <a:srgbClr val="0000FF"/>
                </a:solidFill>
              </a:rPr>
              <a:t>the answer may be just round the corner</a:t>
            </a:r>
            <a:endParaRPr lang="en-GB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7560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nimBg="1" autoUpdateAnimBg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40167" r="28038" b="33534"/>
          <a:stretch>
            <a:fillRect/>
          </a:stretch>
        </p:blipFill>
        <p:spPr bwMode="auto">
          <a:xfrm>
            <a:off x="4343400" y="32004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1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566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5652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5654" name="Rectangle 90"/>
          <p:cNvSpPr>
            <a:spLocks noChangeArrowheads="1"/>
          </p:cNvSpPr>
          <p:nvPr/>
        </p:nvSpPr>
        <p:spPr bwMode="auto">
          <a:xfrm>
            <a:off x="914400" y="5638800"/>
            <a:ext cx="6921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   Normal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made of ordinary atoms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5655" name="Right Triangle 86"/>
          <p:cNvSpPr>
            <a:spLocks noChangeAspect="1"/>
          </p:cNvSpPr>
          <p:nvPr/>
        </p:nvSpPr>
        <p:spPr bwMode="auto">
          <a:xfrm rot="157108">
            <a:off x="4310063" y="3025775"/>
            <a:ext cx="2055812" cy="17145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6" name="Right Triangle 87"/>
          <p:cNvSpPr>
            <a:spLocks noChangeAspect="1"/>
          </p:cNvSpPr>
          <p:nvPr/>
        </p:nvSpPr>
        <p:spPr bwMode="auto">
          <a:xfrm rot="-3968190">
            <a:off x="4815682" y="1966119"/>
            <a:ext cx="1096962" cy="22479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7" name="Rectangle 88"/>
          <p:cNvSpPr>
            <a:spLocks noChangeArrowheads="1"/>
          </p:cNvSpPr>
          <p:nvPr/>
        </p:nvSpPr>
        <p:spPr bwMode="auto">
          <a:xfrm rot="1611309">
            <a:off x="6016625" y="4005263"/>
            <a:ext cx="914400" cy="20161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56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60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5867400" y="1196752"/>
            <a:ext cx="3178629" cy="4248472"/>
            <a:chOff x="5867400" y="1196752"/>
            <a:chExt cx="3178629" cy="4248472"/>
          </a:xfrm>
        </p:grpSpPr>
        <p:grpSp>
          <p:nvGrpSpPr>
            <p:cNvPr id="98" name="Group 97"/>
            <p:cNvGrpSpPr/>
            <p:nvPr/>
          </p:nvGrpSpPr>
          <p:grpSpPr>
            <a:xfrm>
              <a:off x="7380311" y="1196752"/>
              <a:ext cx="1665718" cy="4248472"/>
              <a:chOff x="7377590" y="1128344"/>
              <a:chExt cx="1702557" cy="4460896"/>
            </a:xfrm>
          </p:grpSpPr>
          <p:pic>
            <p:nvPicPr>
              <p:cNvPr id="100" name="Picture 99" descr="sun.jp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62" r="9097"/>
              <a:stretch/>
            </p:blipFill>
            <p:spPr>
              <a:xfrm>
                <a:off x="7377592" y="1128344"/>
                <a:ext cx="1702555" cy="1587777"/>
              </a:xfrm>
              <a:prstGeom prst="rect">
                <a:avLst/>
              </a:prstGeom>
            </p:spPr>
          </p:pic>
          <p:pic>
            <p:nvPicPr>
              <p:cNvPr id="101" name="Picture 100" descr="earth.jpg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47" r="7631" b="8317"/>
              <a:stretch/>
            </p:blipFill>
            <p:spPr>
              <a:xfrm>
                <a:off x="7524793" y="3094163"/>
                <a:ext cx="1432253" cy="1339350"/>
              </a:xfrm>
              <a:prstGeom prst="rect">
                <a:avLst/>
              </a:prstGeom>
            </p:spPr>
          </p:pic>
          <p:pic>
            <p:nvPicPr>
              <p:cNvPr id="102" name="Picture 101" descr="human_evolution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7592" y="4810592"/>
                <a:ext cx="1692336" cy="778648"/>
              </a:xfrm>
              <a:prstGeom prst="rect">
                <a:avLst/>
              </a:prstGeom>
            </p:spPr>
          </p:pic>
          <p:sp>
            <p:nvSpPr>
              <p:cNvPr id="103" name="Rectangle 102"/>
              <p:cNvSpPr/>
              <p:nvPr/>
            </p:nvSpPr>
            <p:spPr bwMode="auto">
              <a:xfrm>
                <a:off x="7377590" y="1128344"/>
                <a:ext cx="1692812" cy="4460896"/>
              </a:xfrm>
              <a:prstGeom prst="rect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</p:grpSp>
        <p:cxnSp>
          <p:nvCxnSpPr>
            <p:cNvPr id="99" name="Straight Arrow Connector 84"/>
            <p:cNvCxnSpPr>
              <a:cxnSpLocks noChangeShapeType="1"/>
            </p:cNvCxnSpPr>
            <p:nvPr/>
          </p:nvCxnSpPr>
          <p:spPr bwMode="auto">
            <a:xfrm flipH="1">
              <a:off x="5867400" y="2708920"/>
              <a:ext cx="1512912" cy="132968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8622316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29095"/>
          <a:stretch>
            <a:fillRect/>
          </a:stretch>
        </p:blipFill>
        <p:spPr bwMode="auto">
          <a:xfrm>
            <a:off x="4343400" y="2590800"/>
            <a:ext cx="419100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769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771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770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770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Dark matter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 dirty="0">
              <a:solidFill>
                <a:srgbClr val="FFFFFF"/>
              </a:solidFill>
            </a:endParaRPr>
          </a:p>
        </p:txBody>
      </p:sp>
      <p:sp useBgFill="1">
        <p:nvSpPr>
          <p:cNvPr id="157703" name="Right Triangle 85"/>
          <p:cNvSpPr>
            <a:spLocks noChangeAspect="1"/>
          </p:cNvSpPr>
          <p:nvPr/>
        </p:nvSpPr>
        <p:spPr bwMode="auto">
          <a:xfrm rot="157108">
            <a:off x="4310063" y="3024188"/>
            <a:ext cx="2052637" cy="1716087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4" name="Right Triangle 86"/>
          <p:cNvSpPr>
            <a:spLocks noChangeAspect="1"/>
          </p:cNvSpPr>
          <p:nvPr/>
        </p:nvSpPr>
        <p:spPr bwMode="auto">
          <a:xfrm rot="5852128">
            <a:off x="4969669" y="1842294"/>
            <a:ext cx="1098550" cy="2246312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7705" name="Rectangle 87"/>
          <p:cNvSpPr>
            <a:spLocks noChangeArrowheads="1"/>
          </p:cNvSpPr>
          <p:nvPr/>
        </p:nvSpPr>
        <p:spPr bwMode="auto">
          <a:xfrm>
            <a:off x="4267200" y="2514600"/>
            <a:ext cx="304800" cy="692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6" name="Rectangle 88"/>
          <p:cNvSpPr>
            <a:spLocks noChangeArrowheads="1"/>
          </p:cNvSpPr>
          <p:nvPr/>
        </p:nvSpPr>
        <p:spPr bwMode="auto">
          <a:xfrm>
            <a:off x="5943600" y="4495800"/>
            <a:ext cx="1619250" cy="91440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7707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9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7710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  <p:grpSp>
        <p:nvGrpSpPr>
          <p:cNvPr id="106" name="Group 105"/>
          <p:cNvGrpSpPr/>
          <p:nvPr/>
        </p:nvGrpSpPr>
        <p:grpSpPr>
          <a:xfrm>
            <a:off x="5867400" y="1196752"/>
            <a:ext cx="3178629" cy="4248472"/>
            <a:chOff x="5867400" y="1196752"/>
            <a:chExt cx="3178629" cy="4248472"/>
          </a:xfrm>
        </p:grpSpPr>
        <p:grpSp>
          <p:nvGrpSpPr>
            <p:cNvPr id="107" name="Group 106"/>
            <p:cNvGrpSpPr/>
            <p:nvPr/>
          </p:nvGrpSpPr>
          <p:grpSpPr>
            <a:xfrm>
              <a:off x="7380311" y="1196752"/>
              <a:ext cx="1665718" cy="4248472"/>
              <a:chOff x="7377590" y="1128344"/>
              <a:chExt cx="1702557" cy="4460896"/>
            </a:xfrm>
          </p:grpSpPr>
          <p:pic>
            <p:nvPicPr>
              <p:cNvPr id="109" name="Picture 108" descr="sun.jp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62" r="9097"/>
              <a:stretch/>
            </p:blipFill>
            <p:spPr>
              <a:xfrm>
                <a:off x="7377592" y="1128344"/>
                <a:ext cx="1702555" cy="1587777"/>
              </a:xfrm>
              <a:prstGeom prst="rect">
                <a:avLst/>
              </a:prstGeom>
            </p:spPr>
          </p:pic>
          <p:pic>
            <p:nvPicPr>
              <p:cNvPr id="110" name="Picture 109" descr="earth.jpg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47" r="7631" b="8317"/>
              <a:stretch/>
            </p:blipFill>
            <p:spPr>
              <a:xfrm>
                <a:off x="7524793" y="3094163"/>
                <a:ext cx="1432253" cy="1339350"/>
              </a:xfrm>
              <a:prstGeom prst="rect">
                <a:avLst/>
              </a:prstGeom>
            </p:spPr>
          </p:pic>
          <p:pic>
            <p:nvPicPr>
              <p:cNvPr id="111" name="Picture 110" descr="human_evolution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77592" y="4810592"/>
                <a:ext cx="1692336" cy="778648"/>
              </a:xfrm>
              <a:prstGeom prst="rect">
                <a:avLst/>
              </a:prstGeom>
            </p:spPr>
          </p:pic>
          <p:sp>
            <p:nvSpPr>
              <p:cNvPr id="112" name="Rectangle 111"/>
              <p:cNvSpPr/>
              <p:nvPr/>
            </p:nvSpPr>
            <p:spPr bwMode="auto">
              <a:xfrm>
                <a:off x="7377590" y="1128344"/>
                <a:ext cx="1692812" cy="4460896"/>
              </a:xfrm>
              <a:prstGeom prst="rect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marR="0" indent="-457200" algn="l" defTabSz="914400" rtl="0" eaLnBrk="0" fontAlgn="base" latinLnBrk="0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buClr>
                    <a:srgbClr val="FF0000"/>
                  </a:buClr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-65" charset="0"/>
                </a:endParaRPr>
              </a:p>
            </p:txBody>
          </p:sp>
        </p:grpSp>
        <p:cxnSp>
          <p:nvCxnSpPr>
            <p:cNvPr id="108" name="Straight Arrow Connector 84"/>
            <p:cNvCxnSpPr>
              <a:cxnSpLocks noChangeShapeType="1"/>
            </p:cNvCxnSpPr>
            <p:nvPr/>
          </p:nvCxnSpPr>
          <p:spPr bwMode="auto">
            <a:xfrm flipH="1">
              <a:off x="5867400" y="2708920"/>
              <a:ext cx="1512912" cy="132968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34623512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8725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Dark energy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mysterious form of energy which opposes gravity 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1981200" y="2846388"/>
            <a:ext cx="2819400" cy="81121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1684787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Box 5"/>
          <p:cNvSpPr txBox="1">
            <a:spLocks noChangeArrowheads="1"/>
          </p:cNvSpPr>
          <p:nvPr/>
        </p:nvSpPr>
        <p:spPr bwMode="auto">
          <a:xfrm>
            <a:off x="1828800" y="609600"/>
            <a:ext cx="68818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>
                <a:solidFill>
                  <a:srgbClr val="FFFFFF"/>
                </a:solidFill>
              </a:rPr>
              <a:t>What is the cosmic dark energy?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1752600"/>
            <a:ext cx="81534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B51A"/>
                </a:solidFill>
              </a:rPr>
              <a:t>A form of energy that produces a repulsive force, causing the universal expansion to accelerate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9688" y="3530600"/>
            <a:ext cx="9183688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kern="0" dirty="0">
                <a:solidFill>
                  <a:srgbClr val="C0F2FF"/>
                </a:solidFill>
                <a:ea typeface="Arial" charset="0"/>
                <a:cs typeface="Arial" charset="0"/>
              </a:rPr>
              <a:t>It is likely to be energy associated with empty space – the vacuum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305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73074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5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6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7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8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79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0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1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2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3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4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5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6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7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8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89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0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1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2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3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4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5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6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7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8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099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0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1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2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3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4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5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6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7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8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09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0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1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2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3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4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5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6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7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8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19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0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1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2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3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4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5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6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7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8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29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0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1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2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3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4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5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6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7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8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39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0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1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2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3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4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5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6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7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8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3149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7306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73065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73066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73067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73069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3070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3071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4419600" y="2743200"/>
            <a:ext cx="2819400" cy="963613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0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Dark matter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1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3"/>
          <p:cNvSpPr>
            <a:spLocks noChangeArrowheads="1"/>
          </p:cNvSpPr>
          <p:nvPr/>
        </p:nvSpPr>
        <p:spPr bwMode="auto">
          <a:xfrm>
            <a:off x="1143000" y="1752600"/>
            <a:ext cx="673258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srgbClr val="FFFFFF"/>
                </a:solidFill>
              </a:rPr>
              <a:t>We can</a:t>
            </a:r>
            <a:r>
              <a:rPr lang="ja-JP" altLang="en-US" sz="4000" smtClean="0">
                <a:solidFill>
                  <a:srgbClr val="FFFFFF"/>
                </a:solidFill>
              </a:rPr>
              <a:t>’</a:t>
            </a:r>
            <a:r>
              <a:rPr lang="en-US" sz="4000" smtClean="0">
                <a:solidFill>
                  <a:srgbClr val="FFFFFF"/>
                </a:solidFill>
              </a:rPr>
              <a:t>t see the dark matter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89150" y="3124200"/>
            <a:ext cx="4997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How do we know it exists?</a:t>
            </a:r>
          </a:p>
        </p:txBody>
      </p:sp>
    </p:spTree>
    <p:extLst>
      <p:ext uri="{BB962C8B-B14F-4D97-AF65-F5344CB8AC3E}">
        <p14:creationId xmlns:p14="http://schemas.microsoft.com/office/powerpoint/2010/main" val="30583981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9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8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tx1"/>
          </a:buClr>
          <a:buSzPct val="125000"/>
          <a:buFontTx/>
          <a:buChar char="•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142613</TotalTime>
  <Words>573</Words>
  <Application>Microsoft Macintosh PowerPoint</Application>
  <PresentationFormat>On-screen Show (4:3)</PresentationFormat>
  <Paragraphs>104</Paragraphs>
  <Slides>33</Slides>
  <Notes>23</Notes>
  <HiddenSlides>0</HiddenSlides>
  <MMClips>4</MMClips>
  <ScaleCrop>false</ScaleCrop>
  <HeadingPairs>
    <vt:vector size="6" baseType="variant">
      <vt:variant>
        <vt:lpstr>Theme</vt:lpstr>
      </vt:variant>
      <vt:variant>
        <vt:i4>18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Default Design</vt:lpstr>
      <vt:lpstr>4_Default Design</vt:lpstr>
      <vt:lpstr>8_Default Design</vt:lpstr>
      <vt:lpstr>23_Default Design</vt:lpstr>
      <vt:lpstr>25_Default Design</vt:lpstr>
      <vt:lpstr>30_Default Design</vt:lpstr>
      <vt:lpstr>33_Default Design</vt:lpstr>
      <vt:lpstr>35_Default Design</vt:lpstr>
      <vt:lpstr>40_Default Design</vt:lpstr>
      <vt:lpstr>4_Black</vt:lpstr>
      <vt:lpstr>44_Default Design</vt:lpstr>
      <vt:lpstr>27_Default Design</vt:lpstr>
      <vt:lpstr>2_Default Design</vt:lpstr>
      <vt:lpstr>6_Default Design</vt:lpstr>
      <vt:lpstr>12_Default Design</vt:lpstr>
      <vt:lpstr>19_Default Design</vt:lpstr>
      <vt:lpstr>28_Default Design</vt:lpstr>
      <vt:lpstr>13_Default Design</vt:lpstr>
      <vt:lpstr>CorelDRAW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Carlos Frenk</cp:lastModifiedBy>
  <cp:revision>679</cp:revision>
  <cp:lastPrinted>2000-05-30T08:52:53Z</cp:lastPrinted>
  <dcterms:created xsi:type="dcterms:W3CDTF">2012-07-04T20:43:59Z</dcterms:created>
  <dcterms:modified xsi:type="dcterms:W3CDTF">2016-02-07T15:58:24Z</dcterms:modified>
</cp:coreProperties>
</file>