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4.xml" ContentType="application/vnd.openxmlformats-officedocument.theme+xml"/>
  <Override PartName="/ppt/slideLayouts/slideLayout37.xml" ContentType="application/vnd.openxmlformats-officedocument.presentationml.slideLayout+xml"/>
  <Override PartName="/ppt/theme/theme5.xml" ContentType="application/vnd.openxmlformats-officedocument.theme+xml"/>
  <Override PartName="/ppt/slideLayouts/slideLayout38.xml" ContentType="application/vnd.openxmlformats-officedocument.presentationml.slideLayout+xml"/>
  <Override PartName="/ppt/theme/theme6.xml" ContentType="application/vnd.openxmlformats-officedocument.theme+xml"/>
  <Override PartName="/ppt/slideLayouts/slideLayout39.xml" ContentType="application/vnd.openxmlformats-officedocument.presentationml.slideLayout+xml"/>
  <Override PartName="/ppt/theme/theme7.xml" ContentType="application/vnd.openxmlformats-officedocument.theme+xml"/>
  <Override PartName="/ppt/slideLayouts/slideLayout40.xml" ContentType="application/vnd.openxmlformats-officedocument.presentationml.slideLayout+xml"/>
  <Override PartName="/ppt/theme/theme8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9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10.xml" ContentType="application/vnd.openxmlformats-officedocument.theme+xml"/>
  <Override PartName="/ppt/slideLayouts/slideLayout54.xml" ContentType="application/vnd.openxmlformats-officedocument.presentationml.slideLayout+xml"/>
  <Override PartName="/ppt/theme/theme11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12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13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14.xml" ContentType="application/vnd.openxmlformats-officedocument.theme+xml"/>
  <Override PartName="/ppt/slideLayouts/slideLayout79.xml" ContentType="application/vnd.openxmlformats-officedocument.presentationml.slideLayout+xml"/>
  <Override PartName="/ppt/theme/theme15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16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17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18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19.xml" ContentType="application/vnd.openxmlformats-officedocument.theme+xml"/>
  <Override PartName="/ppt/slideLayouts/slideLayout109.xml" ContentType="application/vnd.openxmlformats-officedocument.presentationml.slideLayout+xml"/>
  <Override PartName="/ppt/theme/theme20.xml" ContentType="application/vnd.openxmlformats-officedocument.theme+xml"/>
  <Override PartName="/ppt/slideLayouts/slideLayout110.xml" ContentType="application/vnd.openxmlformats-officedocument.presentationml.slideLayout+xml"/>
  <Override PartName="/ppt/theme/theme21.xml" ContentType="application/vnd.openxmlformats-officedocument.theme+xml"/>
  <Override PartName="/ppt/slideLayouts/slideLayout111.xml" ContentType="application/vnd.openxmlformats-officedocument.presentationml.slideLayout+xml"/>
  <Override PartName="/ppt/theme/theme22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23.xml" ContentType="application/vnd.openxmlformats-officedocument.theme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24.xml" ContentType="application/vnd.openxmlformats-officedocument.theme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25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theme/theme26.xml" ContentType="application/vnd.openxmlformats-officedocument.theme+xml"/>
  <Override PartName="/ppt/slideLayouts/slideLayout149.xml" ContentType="application/vnd.openxmlformats-officedocument.presentationml.slideLayout+xml"/>
  <Override PartName="/ppt/theme/theme27.xml" ContentType="application/vnd.openxmlformats-officedocument.theme+xml"/>
  <Override PartName="/ppt/slideLayouts/slideLayout150.xml" ContentType="application/vnd.openxmlformats-officedocument.presentationml.slideLayout+xml"/>
  <Override PartName="/ppt/theme/theme28.xml" ContentType="application/vnd.openxmlformats-officedocument.theme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theme/theme29.xml" ContentType="application/vnd.openxmlformats-officedocument.theme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theme/theme30.xml" ContentType="application/vnd.openxmlformats-officedocument.theme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theme/theme31.xml" ContentType="application/vnd.openxmlformats-officedocument.theme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theme/theme32.xml" ContentType="application/vnd.openxmlformats-officedocument.theme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theme/theme33.xml" ContentType="application/vnd.openxmlformats-officedocument.theme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theme/theme34.xml" ContentType="application/vnd.openxmlformats-officedocument.theme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theme/theme35.xml" ContentType="application/vnd.openxmlformats-officedocument.theme+xml"/>
  <Override PartName="/ppt/slideLayouts/slideLayout210.xml" ContentType="application/vnd.openxmlformats-officedocument.presentationml.slideLayout+xml"/>
  <Override PartName="/ppt/theme/theme36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theme/theme37.xml" ContentType="application/vnd.openxmlformats-officedocument.theme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theme/theme38.xml" ContentType="application/vnd.openxmlformats-officedocument.theme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theme/theme39.xml" ContentType="application/vnd.openxmlformats-officedocument.theme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theme/theme40.xml" ContentType="application/vnd.openxmlformats-officedocument.theme+xml"/>
  <Override PartName="/ppt/slideLayouts/slideLayout246.xml" ContentType="application/vnd.openxmlformats-officedocument.presentationml.slideLayout+xml"/>
  <Override PartName="/ppt/theme/theme41.xml" ContentType="application/vnd.openxmlformats-officedocument.theme+xml"/>
  <Override PartName="/ppt/slideLayouts/slideLayout247.xml" ContentType="application/vnd.openxmlformats-officedocument.presentationml.slideLayout+xml"/>
  <Override PartName="/ppt/theme/theme42.xml" ContentType="application/vnd.openxmlformats-officedocument.theme+xml"/>
  <Override PartName="/ppt/slideLayouts/slideLayout248.xml" ContentType="application/vnd.openxmlformats-officedocument.presentationml.slideLayout+xml"/>
  <Override PartName="/ppt/theme/theme43.xml" ContentType="application/vnd.openxmlformats-officedocument.theme+xml"/>
  <Override PartName="/ppt/slideLayouts/slideLayout249.xml" ContentType="application/vnd.openxmlformats-officedocument.presentationml.slideLayout+xml"/>
  <Override PartName="/ppt/theme/theme44.xml" ContentType="application/vnd.openxmlformats-officedocument.theme+xml"/>
  <Override PartName="/ppt/slideLayouts/slideLayout250.xml" ContentType="application/vnd.openxmlformats-officedocument.presentationml.slideLayout+xml"/>
  <Override PartName="/ppt/theme/theme45.xml" ContentType="application/vnd.openxmlformats-officedocument.theme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theme/theme46.xml" ContentType="application/vnd.openxmlformats-officedocument.theme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theme/theme47.xml" ContentType="application/vnd.openxmlformats-officedocument.theme+xml"/>
  <Override PartName="/ppt/theme/theme48.xml" ContentType="application/vnd.openxmlformats-officedocument.theme+xml"/>
  <Override PartName="/ppt/theme/theme4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media/image16.jpg" ContentType="image/png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5775" r:id="rId2"/>
    <p:sldMasterId id="2147485847" r:id="rId3"/>
    <p:sldMasterId id="2147485850" r:id="rId4"/>
    <p:sldMasterId id="2147486027" r:id="rId5"/>
    <p:sldMasterId id="2147486030" r:id="rId6"/>
    <p:sldMasterId id="2147486032" r:id="rId7"/>
    <p:sldMasterId id="2147486151" r:id="rId8"/>
    <p:sldMasterId id="2147486154" r:id="rId9"/>
    <p:sldMasterId id="2147486225" r:id="rId10"/>
    <p:sldMasterId id="2147486282" r:id="rId11"/>
    <p:sldMasterId id="2147486289" r:id="rId12"/>
    <p:sldMasterId id="2147486305" r:id="rId13"/>
    <p:sldMasterId id="2147486330" r:id="rId14"/>
    <p:sldMasterId id="2147486334" r:id="rId15"/>
    <p:sldMasterId id="2147486336" r:id="rId16"/>
    <p:sldMasterId id="2147486349" r:id="rId17"/>
    <p:sldMasterId id="2147486353" r:id="rId18"/>
    <p:sldMasterId id="2147486366" r:id="rId19"/>
    <p:sldMasterId id="2147486369" r:id="rId20"/>
    <p:sldMasterId id="2147486372" r:id="rId21"/>
    <p:sldMasterId id="2147486374" r:id="rId22"/>
    <p:sldMasterId id="2147486379" r:id="rId23"/>
    <p:sldMasterId id="2147486437" r:id="rId24"/>
    <p:sldMasterId id="2147486453" r:id="rId25"/>
    <p:sldMasterId id="2147486456" r:id="rId26"/>
    <p:sldMasterId id="2147486468" r:id="rId27"/>
    <p:sldMasterId id="2147486473" r:id="rId28"/>
    <p:sldMasterId id="2147486477" r:id="rId29"/>
    <p:sldMasterId id="2147486489" r:id="rId30"/>
    <p:sldMasterId id="2147486529" r:id="rId31"/>
    <p:sldMasterId id="2147486576" r:id="rId32"/>
    <p:sldMasterId id="2147486593" r:id="rId33"/>
    <p:sldMasterId id="2147486606" r:id="rId34"/>
    <p:sldMasterId id="2147486621" r:id="rId35"/>
    <p:sldMasterId id="2147486652" r:id="rId36"/>
    <p:sldMasterId id="2147486654" r:id="rId37"/>
    <p:sldMasterId id="2147486657" r:id="rId38"/>
    <p:sldMasterId id="2147486671" r:id="rId39"/>
    <p:sldMasterId id="2147486683" r:id="rId40"/>
    <p:sldMasterId id="2147486695" r:id="rId41"/>
    <p:sldMasterId id="2147486697" r:id="rId42"/>
    <p:sldMasterId id="2147486699" r:id="rId43"/>
    <p:sldMasterId id="2147486709" r:id="rId44"/>
    <p:sldMasterId id="2147486712" r:id="rId45"/>
    <p:sldMasterId id="2147486714" r:id="rId46"/>
    <p:sldMasterId id="2147486755" r:id="rId47"/>
  </p:sldMasterIdLst>
  <p:notesMasterIdLst>
    <p:notesMasterId r:id="rId182"/>
  </p:notesMasterIdLst>
  <p:handoutMasterIdLst>
    <p:handoutMasterId r:id="rId183"/>
  </p:handoutMasterIdLst>
  <p:sldIdLst>
    <p:sldId id="2817" r:id="rId48"/>
    <p:sldId id="4151" r:id="rId49"/>
    <p:sldId id="4060" r:id="rId50"/>
    <p:sldId id="4152" r:id="rId51"/>
    <p:sldId id="3831" r:id="rId52"/>
    <p:sldId id="4082" r:id="rId53"/>
    <p:sldId id="4065" r:id="rId54"/>
    <p:sldId id="4086" r:id="rId55"/>
    <p:sldId id="4154" r:id="rId56"/>
    <p:sldId id="3832" r:id="rId57"/>
    <p:sldId id="4073" r:id="rId58"/>
    <p:sldId id="4013" r:id="rId59"/>
    <p:sldId id="4014" r:id="rId60"/>
    <p:sldId id="3827" r:id="rId61"/>
    <p:sldId id="4072" r:id="rId62"/>
    <p:sldId id="3837" r:id="rId63"/>
    <p:sldId id="3829" r:id="rId64"/>
    <p:sldId id="4153" r:id="rId65"/>
    <p:sldId id="4078" r:id="rId66"/>
    <p:sldId id="3986" r:id="rId67"/>
    <p:sldId id="3714" r:id="rId68"/>
    <p:sldId id="3715" r:id="rId69"/>
    <p:sldId id="4094" r:id="rId70"/>
    <p:sldId id="3717" r:id="rId71"/>
    <p:sldId id="3718" r:id="rId72"/>
    <p:sldId id="3719" r:id="rId73"/>
    <p:sldId id="3720" r:id="rId74"/>
    <p:sldId id="3721" r:id="rId75"/>
    <p:sldId id="4079" r:id="rId76"/>
    <p:sldId id="4028" r:id="rId77"/>
    <p:sldId id="4027" r:id="rId78"/>
    <p:sldId id="3687" r:id="rId79"/>
    <p:sldId id="3564" r:id="rId80"/>
    <p:sldId id="4029" r:id="rId81"/>
    <p:sldId id="4030" r:id="rId82"/>
    <p:sldId id="3709" r:id="rId83"/>
    <p:sldId id="3991" r:id="rId84"/>
    <p:sldId id="3842" r:id="rId85"/>
    <p:sldId id="3838" r:id="rId86"/>
    <p:sldId id="3839" r:id="rId87"/>
    <p:sldId id="3840" r:id="rId88"/>
    <p:sldId id="3841" r:id="rId89"/>
    <p:sldId id="3711" r:id="rId90"/>
    <p:sldId id="4031" r:id="rId91"/>
    <p:sldId id="4000" r:id="rId92"/>
    <p:sldId id="3633" r:id="rId93"/>
    <p:sldId id="3971" r:id="rId94"/>
    <p:sldId id="4147" r:id="rId95"/>
    <p:sldId id="3207" r:id="rId96"/>
    <p:sldId id="3375" r:id="rId97"/>
    <p:sldId id="3284" r:id="rId98"/>
    <p:sldId id="4004" r:id="rId99"/>
    <p:sldId id="4089" r:id="rId100"/>
    <p:sldId id="4002" r:id="rId101"/>
    <p:sldId id="4090" r:id="rId102"/>
    <p:sldId id="3821" r:id="rId103"/>
    <p:sldId id="4034" r:id="rId104"/>
    <p:sldId id="4032" r:id="rId105"/>
    <p:sldId id="3099" r:id="rId106"/>
    <p:sldId id="3101" r:id="rId107"/>
    <p:sldId id="4039" r:id="rId108"/>
    <p:sldId id="4043" r:id="rId109"/>
    <p:sldId id="3527" r:id="rId110"/>
    <p:sldId id="3807" r:id="rId111"/>
    <p:sldId id="3304" r:id="rId112"/>
    <p:sldId id="3305" r:id="rId113"/>
    <p:sldId id="3488" r:id="rId114"/>
    <p:sldId id="3444" r:id="rId115"/>
    <p:sldId id="3820" r:id="rId116"/>
    <p:sldId id="3812" r:id="rId117"/>
    <p:sldId id="4080" r:id="rId118"/>
    <p:sldId id="4044" r:id="rId119"/>
    <p:sldId id="4045" r:id="rId120"/>
    <p:sldId id="3990" r:id="rId121"/>
    <p:sldId id="3989" r:id="rId122"/>
    <p:sldId id="4046" r:id="rId123"/>
    <p:sldId id="3614" r:id="rId124"/>
    <p:sldId id="3636" r:id="rId125"/>
    <p:sldId id="4005" r:id="rId126"/>
    <p:sldId id="4085" r:id="rId127"/>
    <p:sldId id="3817" r:id="rId128"/>
    <p:sldId id="3725" r:id="rId129"/>
    <p:sldId id="3964" r:id="rId130"/>
    <p:sldId id="3965" r:id="rId131"/>
    <p:sldId id="3966" r:id="rId132"/>
    <p:sldId id="4052" r:id="rId133"/>
    <p:sldId id="4053" r:id="rId134"/>
    <p:sldId id="3957" r:id="rId135"/>
    <p:sldId id="3878" r:id="rId136"/>
    <p:sldId id="3974" r:id="rId137"/>
    <p:sldId id="4055" r:id="rId138"/>
    <p:sldId id="3952" r:id="rId139"/>
    <p:sldId id="4059" r:id="rId140"/>
    <p:sldId id="4056" r:id="rId141"/>
    <p:sldId id="3879" r:id="rId142"/>
    <p:sldId id="3880" r:id="rId143"/>
    <p:sldId id="3881" r:id="rId144"/>
    <p:sldId id="3882" r:id="rId145"/>
    <p:sldId id="3970" r:id="rId146"/>
    <p:sldId id="3808" r:id="rId147"/>
    <p:sldId id="3728" r:id="rId148"/>
    <p:sldId id="3689" r:id="rId149"/>
    <p:sldId id="3428" r:id="rId150"/>
    <p:sldId id="3700" r:id="rId151"/>
    <p:sldId id="4099" r:id="rId152"/>
    <p:sldId id="4058" r:id="rId153"/>
    <p:sldId id="3816" r:id="rId154"/>
    <p:sldId id="3815" r:id="rId155"/>
    <p:sldId id="3536" r:id="rId156"/>
    <p:sldId id="3701" r:id="rId157"/>
    <p:sldId id="3543" r:id="rId158"/>
    <p:sldId id="3703" r:id="rId159"/>
    <p:sldId id="3675" r:id="rId160"/>
    <p:sldId id="3702" r:id="rId161"/>
    <p:sldId id="3975" r:id="rId162"/>
    <p:sldId id="4011" r:id="rId163"/>
    <p:sldId id="4149" r:id="rId164"/>
    <p:sldId id="4148" r:id="rId165"/>
    <p:sldId id="3470" r:id="rId166"/>
    <p:sldId id="3471" r:id="rId167"/>
    <p:sldId id="3430" r:id="rId168"/>
    <p:sldId id="4150" r:id="rId169"/>
    <p:sldId id="3532" r:id="rId170"/>
    <p:sldId id="3533" r:id="rId171"/>
    <p:sldId id="4155" r:id="rId172"/>
    <p:sldId id="4146" r:id="rId173"/>
    <p:sldId id="3806" r:id="rId174"/>
    <p:sldId id="3539" r:id="rId175"/>
    <p:sldId id="3712" r:id="rId176"/>
    <p:sldId id="3623" r:id="rId177"/>
    <p:sldId id="3681" r:id="rId178"/>
    <p:sldId id="3704" r:id="rId179"/>
    <p:sldId id="3705" r:id="rId180"/>
    <p:sldId id="4100" r:id="rId181"/>
  </p:sldIdLst>
  <p:sldSz cx="9144000" cy="6858000" type="screen4x3"/>
  <p:notesSz cx="6888163" cy="10020300"/>
  <p:defaultTextStyle>
    <a:defPPr>
      <a:defRPr lang="en-US"/>
    </a:defPPr>
    <a:lvl1pPr algn="ctr" rtl="0" eaLnBrk="0" fontAlgn="base" hangingPunct="0">
      <a:spcBef>
        <a:spcPct val="50000"/>
      </a:spcBef>
      <a:spcAft>
        <a:spcPct val="0"/>
      </a:spcAft>
      <a:buClr>
        <a:schemeClr val="tx1"/>
      </a:buClr>
      <a:buSzPct val="125000"/>
      <a:buChar char="•"/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1pPr>
    <a:lvl2pPr marL="455613" indent="1588" algn="ctr" rtl="0" eaLnBrk="0" fontAlgn="base" hangingPunct="0">
      <a:spcBef>
        <a:spcPct val="50000"/>
      </a:spcBef>
      <a:spcAft>
        <a:spcPct val="0"/>
      </a:spcAft>
      <a:buClr>
        <a:schemeClr val="tx1"/>
      </a:buClr>
      <a:buSzPct val="125000"/>
      <a:buChar char="•"/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2pPr>
    <a:lvl3pPr marL="912813" indent="1588" algn="ctr" rtl="0" eaLnBrk="0" fontAlgn="base" hangingPunct="0">
      <a:spcBef>
        <a:spcPct val="50000"/>
      </a:spcBef>
      <a:spcAft>
        <a:spcPct val="0"/>
      </a:spcAft>
      <a:buClr>
        <a:schemeClr val="tx1"/>
      </a:buClr>
      <a:buSzPct val="125000"/>
      <a:buChar char="•"/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3pPr>
    <a:lvl4pPr marL="1370013" indent="1588" algn="ctr" rtl="0" eaLnBrk="0" fontAlgn="base" hangingPunct="0">
      <a:spcBef>
        <a:spcPct val="50000"/>
      </a:spcBef>
      <a:spcAft>
        <a:spcPct val="0"/>
      </a:spcAft>
      <a:buClr>
        <a:schemeClr val="tx1"/>
      </a:buClr>
      <a:buSzPct val="125000"/>
      <a:buChar char="•"/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4pPr>
    <a:lvl5pPr marL="1827213" indent="1588" algn="ctr" rtl="0" eaLnBrk="0" fontAlgn="base" hangingPunct="0">
      <a:spcBef>
        <a:spcPct val="50000"/>
      </a:spcBef>
      <a:spcAft>
        <a:spcPct val="0"/>
      </a:spcAft>
      <a:buClr>
        <a:schemeClr val="tx1"/>
      </a:buClr>
      <a:buSzPct val="125000"/>
      <a:buChar char="•"/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4032">
          <p15:clr>
            <a:srgbClr val="A4A3A4"/>
          </p15:clr>
        </p15:guide>
        <p15:guide id="2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56">
          <p15:clr>
            <a:srgbClr val="A4A3A4"/>
          </p15:clr>
        </p15:guide>
        <p15:guide id="2" pos="2169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B1F0FC"/>
    <a:srgbClr val="1E367D"/>
    <a:srgbClr val="223A81"/>
    <a:srgbClr val="0D1335"/>
    <a:srgbClr val="26428D"/>
    <a:srgbClr val="BC3272"/>
    <a:srgbClr val="7B224B"/>
    <a:srgbClr val="BCF2FD"/>
    <a:srgbClr val="BDF2FD"/>
    <a:srgbClr val="F2B35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A107856-5554-42FB-B03E-39F5DBC370BA}" styleName="Medium Style 4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85BE263C-DBD7-4A20-BB59-AAB30ACAA65A}" styleName="Medium Style 3 - Acc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10"/>
    <p:restoredTop sz="96650" autoAdjust="0"/>
  </p:normalViewPr>
  <p:slideViewPr>
    <p:cSldViewPr showGuides="1">
      <p:cViewPr>
        <p:scale>
          <a:sx n="120" d="100"/>
          <a:sy n="120" d="100"/>
        </p:scale>
        <p:origin x="1400" y="128"/>
      </p:cViewPr>
      <p:guideLst>
        <p:guide orient="horz" pos="4032"/>
        <p:guide/>
      </p:guideLst>
    </p:cSldViewPr>
  </p:slideViewPr>
  <p:outlineViewPr>
    <p:cViewPr>
      <p:scale>
        <a:sx n="100" d="100"/>
        <a:sy n="100" d="100"/>
      </p:scale>
      <p:origin x="0" y="74176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9984"/>
    </p:cViewPr>
  </p:sorterViewPr>
  <p:notesViewPr>
    <p:cSldViewPr snapToGrid="0" showGuides="1">
      <p:cViewPr varScale="1">
        <p:scale>
          <a:sx n="66" d="100"/>
          <a:sy n="66" d="100"/>
        </p:scale>
        <p:origin x="-2728" y="-120"/>
      </p:cViewPr>
      <p:guideLst>
        <p:guide orient="horz" pos="3156"/>
        <p:guide pos="2169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70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63" Type="http://schemas.openxmlformats.org/officeDocument/2006/relationships/slide" Target="slides/slide16.xml"/><Relationship Id="rId84" Type="http://schemas.openxmlformats.org/officeDocument/2006/relationships/slide" Target="slides/slide37.xml"/><Relationship Id="rId138" Type="http://schemas.openxmlformats.org/officeDocument/2006/relationships/slide" Target="slides/slide91.xml"/><Relationship Id="rId159" Type="http://schemas.openxmlformats.org/officeDocument/2006/relationships/slide" Target="slides/slide112.xml"/><Relationship Id="rId170" Type="http://schemas.openxmlformats.org/officeDocument/2006/relationships/slide" Target="slides/slide123.xml"/><Relationship Id="rId107" Type="http://schemas.openxmlformats.org/officeDocument/2006/relationships/slide" Target="slides/slide60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53" Type="http://schemas.openxmlformats.org/officeDocument/2006/relationships/slide" Target="slides/slide6.xml"/><Relationship Id="rId74" Type="http://schemas.openxmlformats.org/officeDocument/2006/relationships/slide" Target="slides/slide27.xml"/><Relationship Id="rId128" Type="http://schemas.openxmlformats.org/officeDocument/2006/relationships/slide" Target="slides/slide81.xml"/><Relationship Id="rId149" Type="http://schemas.openxmlformats.org/officeDocument/2006/relationships/slide" Target="slides/slide102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48.xml"/><Relationship Id="rId160" Type="http://schemas.openxmlformats.org/officeDocument/2006/relationships/slide" Target="slides/slide113.xml"/><Relationship Id="rId181" Type="http://schemas.openxmlformats.org/officeDocument/2006/relationships/slide" Target="slides/slide134.xml"/><Relationship Id="rId22" Type="http://schemas.openxmlformats.org/officeDocument/2006/relationships/slideMaster" Target="slideMasters/slideMaster22.xml"/><Relationship Id="rId43" Type="http://schemas.openxmlformats.org/officeDocument/2006/relationships/slideMaster" Target="slideMasters/slideMaster43.xml"/><Relationship Id="rId64" Type="http://schemas.openxmlformats.org/officeDocument/2006/relationships/slide" Target="slides/slide17.xml"/><Relationship Id="rId118" Type="http://schemas.openxmlformats.org/officeDocument/2006/relationships/slide" Target="slides/slide71.xml"/><Relationship Id="rId139" Type="http://schemas.openxmlformats.org/officeDocument/2006/relationships/slide" Target="slides/slide92.xml"/><Relationship Id="rId85" Type="http://schemas.openxmlformats.org/officeDocument/2006/relationships/slide" Target="slides/slide38.xml"/><Relationship Id="rId150" Type="http://schemas.openxmlformats.org/officeDocument/2006/relationships/slide" Target="slides/slide103.xml"/><Relationship Id="rId171" Type="http://schemas.openxmlformats.org/officeDocument/2006/relationships/slide" Target="slides/slide124.xml"/><Relationship Id="rId12" Type="http://schemas.openxmlformats.org/officeDocument/2006/relationships/slideMaster" Target="slideMasters/slideMaster12.xml"/><Relationship Id="rId33" Type="http://schemas.openxmlformats.org/officeDocument/2006/relationships/slideMaster" Target="slideMasters/slideMaster33.xml"/><Relationship Id="rId108" Type="http://schemas.openxmlformats.org/officeDocument/2006/relationships/slide" Target="slides/slide61.xml"/><Relationship Id="rId129" Type="http://schemas.openxmlformats.org/officeDocument/2006/relationships/slide" Target="slides/slide82.xml"/><Relationship Id="rId54" Type="http://schemas.openxmlformats.org/officeDocument/2006/relationships/slide" Target="slides/slide7.xml"/><Relationship Id="rId75" Type="http://schemas.openxmlformats.org/officeDocument/2006/relationships/slide" Target="slides/slide28.xml"/><Relationship Id="rId96" Type="http://schemas.openxmlformats.org/officeDocument/2006/relationships/slide" Target="slides/slide49.xml"/><Relationship Id="rId140" Type="http://schemas.openxmlformats.org/officeDocument/2006/relationships/slide" Target="slides/slide93.xml"/><Relationship Id="rId161" Type="http://schemas.openxmlformats.org/officeDocument/2006/relationships/slide" Target="slides/slide114.xml"/><Relationship Id="rId182" Type="http://schemas.openxmlformats.org/officeDocument/2006/relationships/notesMaster" Target="notesMasters/notesMaster1.xml"/><Relationship Id="rId6" Type="http://schemas.openxmlformats.org/officeDocument/2006/relationships/slideMaster" Target="slideMasters/slideMaster6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72.xml"/><Relationship Id="rId44" Type="http://schemas.openxmlformats.org/officeDocument/2006/relationships/slideMaster" Target="slideMasters/slideMaster44.xml"/><Relationship Id="rId65" Type="http://schemas.openxmlformats.org/officeDocument/2006/relationships/slide" Target="slides/slide18.xml"/><Relationship Id="rId86" Type="http://schemas.openxmlformats.org/officeDocument/2006/relationships/slide" Target="slides/slide39.xml"/><Relationship Id="rId130" Type="http://schemas.openxmlformats.org/officeDocument/2006/relationships/slide" Target="slides/slide83.xml"/><Relationship Id="rId151" Type="http://schemas.openxmlformats.org/officeDocument/2006/relationships/slide" Target="slides/slide104.xml"/><Relationship Id="rId172" Type="http://schemas.openxmlformats.org/officeDocument/2006/relationships/slide" Target="slides/slide125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109" Type="http://schemas.openxmlformats.org/officeDocument/2006/relationships/slide" Target="slides/slide62.xml"/><Relationship Id="rId34" Type="http://schemas.openxmlformats.org/officeDocument/2006/relationships/slideMaster" Target="slideMasters/slideMaster34.xml"/><Relationship Id="rId50" Type="http://schemas.openxmlformats.org/officeDocument/2006/relationships/slide" Target="slides/slide3.xml"/><Relationship Id="rId55" Type="http://schemas.openxmlformats.org/officeDocument/2006/relationships/slide" Target="slides/slide8.xml"/><Relationship Id="rId76" Type="http://schemas.openxmlformats.org/officeDocument/2006/relationships/slide" Target="slides/slide29.xml"/><Relationship Id="rId97" Type="http://schemas.openxmlformats.org/officeDocument/2006/relationships/slide" Target="slides/slide50.xml"/><Relationship Id="rId104" Type="http://schemas.openxmlformats.org/officeDocument/2006/relationships/slide" Target="slides/slide57.xml"/><Relationship Id="rId120" Type="http://schemas.openxmlformats.org/officeDocument/2006/relationships/slide" Target="slides/slide73.xml"/><Relationship Id="rId125" Type="http://schemas.openxmlformats.org/officeDocument/2006/relationships/slide" Target="slides/slide78.xml"/><Relationship Id="rId141" Type="http://schemas.openxmlformats.org/officeDocument/2006/relationships/slide" Target="slides/slide94.xml"/><Relationship Id="rId146" Type="http://schemas.openxmlformats.org/officeDocument/2006/relationships/slide" Target="slides/slide99.xml"/><Relationship Id="rId167" Type="http://schemas.openxmlformats.org/officeDocument/2006/relationships/slide" Target="slides/slide120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24.xml"/><Relationship Id="rId92" Type="http://schemas.openxmlformats.org/officeDocument/2006/relationships/slide" Target="slides/slide45.xml"/><Relationship Id="rId162" Type="http://schemas.openxmlformats.org/officeDocument/2006/relationships/slide" Target="slides/slide115.xml"/><Relationship Id="rId183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4" Type="http://schemas.openxmlformats.org/officeDocument/2006/relationships/slideMaster" Target="slideMasters/slideMaster24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66" Type="http://schemas.openxmlformats.org/officeDocument/2006/relationships/slide" Target="slides/slide19.xml"/><Relationship Id="rId87" Type="http://schemas.openxmlformats.org/officeDocument/2006/relationships/slide" Target="slides/slide40.xml"/><Relationship Id="rId110" Type="http://schemas.openxmlformats.org/officeDocument/2006/relationships/slide" Target="slides/slide63.xml"/><Relationship Id="rId115" Type="http://schemas.openxmlformats.org/officeDocument/2006/relationships/slide" Target="slides/slide68.xml"/><Relationship Id="rId131" Type="http://schemas.openxmlformats.org/officeDocument/2006/relationships/slide" Target="slides/slide84.xml"/><Relationship Id="rId136" Type="http://schemas.openxmlformats.org/officeDocument/2006/relationships/slide" Target="slides/slide89.xml"/><Relationship Id="rId157" Type="http://schemas.openxmlformats.org/officeDocument/2006/relationships/slide" Target="slides/slide110.xml"/><Relationship Id="rId178" Type="http://schemas.openxmlformats.org/officeDocument/2006/relationships/slide" Target="slides/slide131.xml"/><Relationship Id="rId61" Type="http://schemas.openxmlformats.org/officeDocument/2006/relationships/slide" Target="slides/slide14.xml"/><Relationship Id="rId82" Type="http://schemas.openxmlformats.org/officeDocument/2006/relationships/slide" Target="slides/slide35.xml"/><Relationship Id="rId152" Type="http://schemas.openxmlformats.org/officeDocument/2006/relationships/slide" Target="slides/slide105.xml"/><Relationship Id="rId173" Type="http://schemas.openxmlformats.org/officeDocument/2006/relationships/slide" Target="slides/slide126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56" Type="http://schemas.openxmlformats.org/officeDocument/2006/relationships/slide" Target="slides/slide9.xml"/><Relationship Id="rId77" Type="http://schemas.openxmlformats.org/officeDocument/2006/relationships/slide" Target="slides/slide30.xml"/><Relationship Id="rId100" Type="http://schemas.openxmlformats.org/officeDocument/2006/relationships/slide" Target="slides/slide53.xml"/><Relationship Id="rId105" Type="http://schemas.openxmlformats.org/officeDocument/2006/relationships/slide" Target="slides/slide58.xml"/><Relationship Id="rId126" Type="http://schemas.openxmlformats.org/officeDocument/2006/relationships/slide" Target="slides/slide79.xml"/><Relationship Id="rId147" Type="http://schemas.openxmlformats.org/officeDocument/2006/relationships/slide" Target="slides/slide100.xml"/><Relationship Id="rId168" Type="http://schemas.openxmlformats.org/officeDocument/2006/relationships/slide" Target="slides/slide12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.xml"/><Relationship Id="rId72" Type="http://schemas.openxmlformats.org/officeDocument/2006/relationships/slide" Target="slides/slide25.xml"/><Relationship Id="rId93" Type="http://schemas.openxmlformats.org/officeDocument/2006/relationships/slide" Target="slides/slide46.xml"/><Relationship Id="rId98" Type="http://schemas.openxmlformats.org/officeDocument/2006/relationships/slide" Target="slides/slide51.xml"/><Relationship Id="rId121" Type="http://schemas.openxmlformats.org/officeDocument/2006/relationships/slide" Target="slides/slide74.xml"/><Relationship Id="rId142" Type="http://schemas.openxmlformats.org/officeDocument/2006/relationships/slide" Target="slides/slide95.xml"/><Relationship Id="rId163" Type="http://schemas.openxmlformats.org/officeDocument/2006/relationships/slide" Target="slides/slide116.xml"/><Relationship Id="rId184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5" Type="http://schemas.openxmlformats.org/officeDocument/2006/relationships/slideMaster" Target="slideMasters/slideMaster25.xml"/><Relationship Id="rId46" Type="http://schemas.openxmlformats.org/officeDocument/2006/relationships/slideMaster" Target="slideMasters/slideMaster46.xml"/><Relationship Id="rId67" Type="http://schemas.openxmlformats.org/officeDocument/2006/relationships/slide" Target="slides/slide20.xml"/><Relationship Id="rId116" Type="http://schemas.openxmlformats.org/officeDocument/2006/relationships/slide" Target="slides/slide69.xml"/><Relationship Id="rId137" Type="http://schemas.openxmlformats.org/officeDocument/2006/relationships/slide" Target="slides/slide90.xml"/><Relationship Id="rId158" Type="http://schemas.openxmlformats.org/officeDocument/2006/relationships/slide" Target="slides/slide111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" Target="slides/slide15.xml"/><Relationship Id="rId83" Type="http://schemas.openxmlformats.org/officeDocument/2006/relationships/slide" Target="slides/slide36.xml"/><Relationship Id="rId88" Type="http://schemas.openxmlformats.org/officeDocument/2006/relationships/slide" Target="slides/slide41.xml"/><Relationship Id="rId111" Type="http://schemas.openxmlformats.org/officeDocument/2006/relationships/slide" Target="slides/slide64.xml"/><Relationship Id="rId132" Type="http://schemas.openxmlformats.org/officeDocument/2006/relationships/slide" Target="slides/slide85.xml"/><Relationship Id="rId153" Type="http://schemas.openxmlformats.org/officeDocument/2006/relationships/slide" Target="slides/slide106.xml"/><Relationship Id="rId174" Type="http://schemas.openxmlformats.org/officeDocument/2006/relationships/slide" Target="slides/slide127.xml"/><Relationship Id="rId179" Type="http://schemas.openxmlformats.org/officeDocument/2006/relationships/slide" Target="slides/slide132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" Target="slides/slide10.xml"/><Relationship Id="rId106" Type="http://schemas.openxmlformats.org/officeDocument/2006/relationships/slide" Target="slides/slide59.xml"/><Relationship Id="rId127" Type="http://schemas.openxmlformats.org/officeDocument/2006/relationships/slide" Target="slides/slide80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" Target="slides/slide5.xml"/><Relationship Id="rId73" Type="http://schemas.openxmlformats.org/officeDocument/2006/relationships/slide" Target="slides/slide26.xml"/><Relationship Id="rId78" Type="http://schemas.openxmlformats.org/officeDocument/2006/relationships/slide" Target="slides/slide31.xml"/><Relationship Id="rId94" Type="http://schemas.openxmlformats.org/officeDocument/2006/relationships/slide" Target="slides/slide47.xml"/><Relationship Id="rId99" Type="http://schemas.openxmlformats.org/officeDocument/2006/relationships/slide" Target="slides/slide52.xml"/><Relationship Id="rId101" Type="http://schemas.openxmlformats.org/officeDocument/2006/relationships/slide" Target="slides/slide54.xml"/><Relationship Id="rId122" Type="http://schemas.openxmlformats.org/officeDocument/2006/relationships/slide" Target="slides/slide75.xml"/><Relationship Id="rId143" Type="http://schemas.openxmlformats.org/officeDocument/2006/relationships/slide" Target="slides/slide96.xml"/><Relationship Id="rId148" Type="http://schemas.openxmlformats.org/officeDocument/2006/relationships/slide" Target="slides/slide101.xml"/><Relationship Id="rId164" Type="http://schemas.openxmlformats.org/officeDocument/2006/relationships/slide" Target="slides/slide117.xml"/><Relationship Id="rId169" Type="http://schemas.openxmlformats.org/officeDocument/2006/relationships/slide" Target="slides/slide122.xml"/><Relationship Id="rId185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133.xml"/><Relationship Id="rId26" Type="http://schemas.openxmlformats.org/officeDocument/2006/relationships/slideMaster" Target="slideMasters/slideMaster26.xml"/><Relationship Id="rId47" Type="http://schemas.openxmlformats.org/officeDocument/2006/relationships/slideMaster" Target="slideMasters/slideMaster47.xml"/><Relationship Id="rId68" Type="http://schemas.openxmlformats.org/officeDocument/2006/relationships/slide" Target="slides/slide21.xml"/><Relationship Id="rId89" Type="http://schemas.openxmlformats.org/officeDocument/2006/relationships/slide" Target="slides/slide42.xml"/><Relationship Id="rId112" Type="http://schemas.openxmlformats.org/officeDocument/2006/relationships/slide" Target="slides/slide65.xml"/><Relationship Id="rId133" Type="http://schemas.openxmlformats.org/officeDocument/2006/relationships/slide" Target="slides/slide86.xml"/><Relationship Id="rId154" Type="http://schemas.openxmlformats.org/officeDocument/2006/relationships/slide" Target="slides/slide107.xml"/><Relationship Id="rId175" Type="http://schemas.openxmlformats.org/officeDocument/2006/relationships/slide" Target="slides/slide128.xml"/><Relationship Id="rId16" Type="http://schemas.openxmlformats.org/officeDocument/2006/relationships/slideMaster" Target="slideMasters/slideMaster16.xml"/><Relationship Id="rId37" Type="http://schemas.openxmlformats.org/officeDocument/2006/relationships/slideMaster" Target="slideMasters/slideMaster37.xml"/><Relationship Id="rId58" Type="http://schemas.openxmlformats.org/officeDocument/2006/relationships/slide" Target="slides/slide11.xml"/><Relationship Id="rId79" Type="http://schemas.openxmlformats.org/officeDocument/2006/relationships/slide" Target="slides/slide32.xml"/><Relationship Id="rId102" Type="http://schemas.openxmlformats.org/officeDocument/2006/relationships/slide" Target="slides/slide55.xml"/><Relationship Id="rId123" Type="http://schemas.openxmlformats.org/officeDocument/2006/relationships/slide" Target="slides/slide76.xml"/><Relationship Id="rId144" Type="http://schemas.openxmlformats.org/officeDocument/2006/relationships/slide" Target="slides/slide97.xml"/><Relationship Id="rId90" Type="http://schemas.openxmlformats.org/officeDocument/2006/relationships/slide" Target="slides/slide43.xml"/><Relationship Id="rId165" Type="http://schemas.openxmlformats.org/officeDocument/2006/relationships/slide" Target="slides/slide118.xml"/><Relationship Id="rId186" Type="http://schemas.openxmlformats.org/officeDocument/2006/relationships/theme" Target="theme/theme1.xml"/><Relationship Id="rId27" Type="http://schemas.openxmlformats.org/officeDocument/2006/relationships/slideMaster" Target="slideMasters/slideMaster27.xml"/><Relationship Id="rId48" Type="http://schemas.openxmlformats.org/officeDocument/2006/relationships/slide" Target="slides/slide1.xml"/><Relationship Id="rId69" Type="http://schemas.openxmlformats.org/officeDocument/2006/relationships/slide" Target="slides/slide22.xml"/><Relationship Id="rId113" Type="http://schemas.openxmlformats.org/officeDocument/2006/relationships/slide" Target="slides/slide66.xml"/><Relationship Id="rId134" Type="http://schemas.openxmlformats.org/officeDocument/2006/relationships/slide" Target="slides/slide87.xml"/><Relationship Id="rId80" Type="http://schemas.openxmlformats.org/officeDocument/2006/relationships/slide" Target="slides/slide33.xml"/><Relationship Id="rId155" Type="http://schemas.openxmlformats.org/officeDocument/2006/relationships/slide" Target="slides/slide108.xml"/><Relationship Id="rId176" Type="http://schemas.openxmlformats.org/officeDocument/2006/relationships/slide" Target="slides/slide129.xml"/><Relationship Id="rId17" Type="http://schemas.openxmlformats.org/officeDocument/2006/relationships/slideMaster" Target="slideMasters/slideMaster17.xml"/><Relationship Id="rId38" Type="http://schemas.openxmlformats.org/officeDocument/2006/relationships/slideMaster" Target="slideMasters/slideMaster38.xml"/><Relationship Id="rId59" Type="http://schemas.openxmlformats.org/officeDocument/2006/relationships/slide" Target="slides/slide12.xml"/><Relationship Id="rId103" Type="http://schemas.openxmlformats.org/officeDocument/2006/relationships/slide" Target="slides/slide56.xml"/><Relationship Id="rId124" Type="http://schemas.openxmlformats.org/officeDocument/2006/relationships/slide" Target="slides/slide77.xml"/><Relationship Id="rId70" Type="http://schemas.openxmlformats.org/officeDocument/2006/relationships/slide" Target="slides/slide23.xml"/><Relationship Id="rId91" Type="http://schemas.openxmlformats.org/officeDocument/2006/relationships/slide" Target="slides/slide44.xml"/><Relationship Id="rId145" Type="http://schemas.openxmlformats.org/officeDocument/2006/relationships/slide" Target="slides/slide98.xml"/><Relationship Id="rId166" Type="http://schemas.openxmlformats.org/officeDocument/2006/relationships/slide" Target="slides/slide119.xml"/><Relationship Id="rId187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8" Type="http://schemas.openxmlformats.org/officeDocument/2006/relationships/slideMaster" Target="slideMasters/slideMaster28.xml"/><Relationship Id="rId49" Type="http://schemas.openxmlformats.org/officeDocument/2006/relationships/slide" Target="slides/slide2.xml"/><Relationship Id="rId114" Type="http://schemas.openxmlformats.org/officeDocument/2006/relationships/slide" Target="slides/slide67.xml"/><Relationship Id="rId60" Type="http://schemas.openxmlformats.org/officeDocument/2006/relationships/slide" Target="slides/slide13.xml"/><Relationship Id="rId81" Type="http://schemas.openxmlformats.org/officeDocument/2006/relationships/slide" Target="slides/slide34.xml"/><Relationship Id="rId135" Type="http://schemas.openxmlformats.org/officeDocument/2006/relationships/slide" Target="slides/slide88.xml"/><Relationship Id="rId156" Type="http://schemas.openxmlformats.org/officeDocument/2006/relationships/slide" Target="slides/slide109.xml"/><Relationship Id="rId177" Type="http://schemas.openxmlformats.org/officeDocument/2006/relationships/slide" Target="slides/slide130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2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2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7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933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933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521825"/>
            <a:ext cx="2971800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933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9521825"/>
            <a:ext cx="2971800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/>
            </a:lvl1pPr>
          </a:lstStyle>
          <a:p>
            <a:fld id="{401B5351-1CBB-B84B-A0D6-415B5F8D3CE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81369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556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373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39800" y="762000"/>
            <a:ext cx="4978400" cy="37338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556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724400"/>
            <a:ext cx="5029200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1556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5250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buClrTx/>
              <a:buSzTx/>
              <a:buFontTx/>
              <a:buNone/>
              <a:defRPr sz="1200"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556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95250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/>
            </a:lvl1pPr>
          </a:lstStyle>
          <a:p>
            <a:fld id="{FB8BBA63-AA31-D544-9430-C1E8E4BB9D78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2301464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65" charset="0"/>
        <a:ea typeface="ＭＳ Ｐゴシック" pitchFamily="-65" charset="-128"/>
        <a:cs typeface="ＭＳ Ｐゴシック" pitchFamily="-65" charset="-128"/>
      </a:defRPr>
    </a:lvl1pPr>
    <a:lvl2pPr marL="4556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65" charset="0"/>
        <a:ea typeface="ＭＳ Ｐゴシック" pitchFamily="-65" charset="-128"/>
        <a:cs typeface="+mn-cs"/>
      </a:defRPr>
    </a:lvl2pPr>
    <a:lvl3pPr marL="9128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65" charset="0"/>
        <a:ea typeface="ＭＳ Ｐゴシック" pitchFamily="-65" charset="-128"/>
        <a:cs typeface="+mn-cs"/>
      </a:defRPr>
    </a:lvl3pPr>
    <a:lvl4pPr marL="13700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65" charset="0"/>
        <a:ea typeface="ＭＳ Ｐゴシック" pitchFamily="-65" charset="-128"/>
        <a:cs typeface="+mn-cs"/>
      </a:defRPr>
    </a:lvl4pPr>
    <a:lvl5pPr marL="182721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-65" charset="0"/>
        <a:ea typeface="ＭＳ Ｐゴシック" pitchFamily="-65" charset="-128"/>
        <a:cs typeface="+mn-cs"/>
      </a:defRPr>
    </a:lvl5pPr>
    <a:lvl6pPr marL="2285532" algn="l" defTabSz="45710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640" algn="l" defTabSz="45710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744" algn="l" defTabSz="45710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6852" algn="l" defTabSz="45710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D1F7E340-D654-C74E-B1AC-4E3AC7BEF30A}" type="slidenum">
              <a:rPr lang="en-GB" sz="1200"/>
              <a:pPr/>
              <a:t>3</a:t>
            </a:fld>
            <a:endParaRPr lang="en-GB" sz="1200"/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960E7C98-DDDA-3540-AC90-9592E2DBD593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24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prstClr val="black"/>
              </a:buClr>
            </a:pPr>
            <a:fld id="{0065AF27-D032-3043-A386-65A4261D6B41}" type="slidenum">
              <a:rPr lang="en-GB" sz="1200">
                <a:solidFill>
                  <a:prstClr val="black"/>
                </a:solidFill>
              </a:rPr>
              <a:pPr>
                <a:buClr>
                  <a:prstClr val="black"/>
                </a:buClr>
              </a:pPr>
              <a:t>26</a:t>
            </a:fld>
            <a:endParaRPr lang="en-GB" sz="1200">
              <a:solidFill>
                <a:prstClr val="black"/>
              </a:solidFill>
            </a:endParaRPr>
          </a:p>
        </p:txBody>
      </p:sp>
      <p:sp>
        <p:nvSpPr>
          <p:cNvPr id="10445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prstClr val="black"/>
              </a:buClr>
            </a:pPr>
            <a:fld id="{B8336E44-17F2-104A-A279-A88DE60457E5}" type="slidenum">
              <a:rPr lang="en-GB" sz="1200">
                <a:solidFill>
                  <a:prstClr val="black"/>
                </a:solidFill>
              </a:rPr>
              <a:pPr>
                <a:buClr>
                  <a:prstClr val="black"/>
                </a:buClr>
              </a:pPr>
              <a:t>27</a:t>
            </a:fld>
            <a:endParaRPr lang="en-GB" sz="1200">
              <a:solidFill>
                <a:prstClr val="black"/>
              </a:solidFill>
            </a:endParaRPr>
          </a:p>
        </p:txBody>
      </p:sp>
      <p:sp>
        <p:nvSpPr>
          <p:cNvPr id="106498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prstClr val="black"/>
              </a:buClr>
            </a:pPr>
            <a:fld id="{4A817FA0-60AD-7E49-959C-C1E4C0F8BC0B}" type="slidenum">
              <a:rPr lang="en-GB" sz="1200">
                <a:solidFill>
                  <a:prstClr val="black"/>
                </a:solidFill>
              </a:rPr>
              <a:pPr>
                <a:buClr>
                  <a:prstClr val="black"/>
                </a:buClr>
              </a:pPr>
              <a:t>28</a:t>
            </a:fld>
            <a:endParaRPr lang="en-GB" sz="1200">
              <a:solidFill>
                <a:prstClr val="black"/>
              </a:solidFill>
            </a:endParaRPr>
          </a:p>
        </p:txBody>
      </p:sp>
      <p:sp>
        <p:nvSpPr>
          <p:cNvPr id="108546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3AB00CD3-47EF-2A46-A522-19A8DEFF92DF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29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33475" y="962025"/>
            <a:ext cx="4622800" cy="3468688"/>
          </a:xfrm>
          <a:solidFill>
            <a:srgbClr val="FFFFFF"/>
          </a:solidFill>
          <a:ln/>
        </p:spPr>
      </p:sp>
      <p:sp>
        <p:nvSpPr>
          <p:cNvPr id="235524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66800" y="4767263"/>
            <a:ext cx="4760913" cy="3848100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lIns="84710" tIns="42355" rIns="84710" bIns="42355" anchor="ctr"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9EE0AFDF-D176-0041-BDF1-CFD4ED0592DB}" type="slidenum">
              <a:rPr lang="en-GB" sz="1200">
                <a:solidFill>
                  <a:srgbClr val="000000"/>
                </a:solidFill>
              </a:rPr>
              <a:pPr/>
              <a:t>30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333827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038225" y="762019"/>
            <a:ext cx="4781550" cy="3734057"/>
          </a:xfrm>
          <a:solidFill>
            <a:srgbClr val="FFFFFF"/>
          </a:solidFill>
          <a:ln/>
        </p:spPr>
      </p:sp>
      <p:sp>
        <p:nvSpPr>
          <p:cNvPr id="3338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24187"/>
            <a:ext cx="5029200" cy="4572113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65452045-CE47-7B48-A5D5-1199EE32739C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34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41314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B135ADE2-620E-F94C-AE03-55D24958E413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35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4541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E4CF8CBB-EF07-F840-9D44-32067DFF1D5E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57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91491" name="Text Box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892175" y="1023938"/>
            <a:ext cx="4914900" cy="3686175"/>
          </a:xfrm>
          <a:solidFill>
            <a:srgbClr val="FFFFFF"/>
          </a:solidFill>
          <a:ln/>
        </p:spPr>
      </p:sp>
      <p:sp>
        <p:nvSpPr>
          <p:cNvPr id="191492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36638" y="5067300"/>
            <a:ext cx="4629150" cy="4092575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lIns="95335" tIns="47668" rIns="95335" bIns="47668" anchor="ctr"/>
          <a:lstStyle/>
          <a:p>
            <a:pPr defTabSz="449263"/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DE04784F-4BFC-7147-9505-96381F4997E9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59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8875" y="1004888"/>
            <a:ext cx="4572000" cy="3430587"/>
          </a:xfrm>
          <a:solidFill>
            <a:srgbClr val="FFFFFF"/>
          </a:solidFill>
          <a:ln/>
        </p:spPr>
      </p:sp>
      <p:sp>
        <p:nvSpPr>
          <p:cNvPr id="195588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50925" y="4770438"/>
            <a:ext cx="4791075" cy="182562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endParaRPr lang="en-GB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2D26D9B9-3FC4-A445-A41C-CD4609020A2A}" type="slidenum">
              <a:rPr lang="en-GB" sz="1200">
                <a:solidFill>
                  <a:srgbClr val="000000"/>
                </a:solidFill>
              </a:rPr>
              <a:pPr/>
              <a:t>7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56675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890588" y="714375"/>
            <a:ext cx="5076825" cy="3808413"/>
          </a:xfrm>
          <a:solidFill>
            <a:srgbClr val="FFFFFF"/>
          </a:solidFill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16326705-C880-1C4C-96B0-D354135BB314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60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8875" y="1004888"/>
            <a:ext cx="4572000" cy="3430587"/>
          </a:xfrm>
          <a:solidFill>
            <a:srgbClr val="FFFFFF"/>
          </a:solidFill>
          <a:ln/>
        </p:spPr>
      </p:sp>
      <p:sp>
        <p:nvSpPr>
          <p:cNvPr id="199684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50925" y="4770438"/>
            <a:ext cx="4791075" cy="182562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0" tIns="0" rIns="0" bIns="0">
            <a:spAutoFit/>
          </a:bodyPr>
          <a:lstStyle/>
          <a:p>
            <a:endParaRPr lang="en-GB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3F7DD4D7-2B56-974B-9BE6-7AD13BC8F4F7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71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863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890588" y="714375"/>
            <a:ext cx="5078412" cy="3808413"/>
          </a:xfrm>
          <a:solidFill>
            <a:srgbClr val="FFFFFF"/>
          </a:solidFill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60913"/>
            <a:ext cx="5029200" cy="4522787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3F7DD4D7-2B56-974B-9BE6-7AD13BC8F4F7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72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863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890588" y="714375"/>
            <a:ext cx="5078412" cy="3808413"/>
          </a:xfrm>
          <a:solidFill>
            <a:srgbClr val="FFFFFF"/>
          </a:solidFill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60913"/>
            <a:ext cx="5029200" cy="4522787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3F7DD4D7-2B56-974B-9BE6-7AD13BC8F4F7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78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86370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890588" y="714375"/>
            <a:ext cx="5078412" cy="3808413"/>
          </a:xfrm>
          <a:solidFill>
            <a:srgbClr val="FFFFFF"/>
          </a:solidFill>
          <a:ln/>
        </p:spPr>
      </p:sp>
      <p:sp>
        <p:nvSpPr>
          <p:cNvPr id="186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60913"/>
            <a:ext cx="5029200" cy="4522787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6C96E594-C0C8-4D40-8B48-BF3D8A75B817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81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21859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18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buClr>
                <a:prstClr val="black"/>
              </a:buClr>
              <a:defRPr/>
            </a:pPr>
            <a:fld id="{6730DC61-EF7D-064B-8761-A042DB017976}" type="slidenum">
              <a:rPr lang="en-GB" smtClean="0">
                <a:solidFill>
                  <a:prstClr val="black"/>
                </a:solidFill>
              </a:rPr>
              <a:pPr>
                <a:buClr>
                  <a:prstClr val="black"/>
                </a:buClr>
                <a:defRPr/>
              </a:pPr>
              <a:t>82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16598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prstClr val="black"/>
              </a:buClr>
            </a:pPr>
            <a:fld id="{6610B936-C036-794D-BF10-F49A4E012FC0}" type="slidenum">
              <a:rPr lang="en-GB" sz="1200">
                <a:solidFill>
                  <a:srgbClr val="000000"/>
                </a:solidFill>
              </a:rPr>
              <a:pPr>
                <a:buClr>
                  <a:prstClr val="black"/>
                </a:buClr>
              </a:pPr>
              <a:t>85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6077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Shape 87"/>
          <p:cNvSpPr>
            <a:spLocks noGrp="1" noRot="1" noChangeAspect="1"/>
          </p:cNvSpPr>
          <p:nvPr>
            <p:ph type="sldImg" idx="2"/>
          </p:nvPr>
        </p:nvSpPr>
        <p:spPr>
          <a:xfrm>
            <a:off x="938213" y="750888"/>
            <a:ext cx="5011737" cy="375761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" name="Shape 88"/>
          <p:cNvSpPr txBox="1">
            <a:spLocks noGrp="1"/>
          </p:cNvSpPr>
          <p:nvPr>
            <p:ph type="body" idx="1"/>
          </p:nvPr>
        </p:nvSpPr>
        <p:spPr>
          <a:xfrm>
            <a:off x="688817" y="4759643"/>
            <a:ext cx="5510530" cy="4509135"/>
          </a:xfrm>
          <a:prstGeom prst="rect">
            <a:avLst/>
          </a:prstGeom>
        </p:spPr>
        <p:txBody>
          <a:bodyPr spcFirstLastPara="1" wrap="square" lIns="96600" tIns="96600" rIns="96600" bIns="96600" anchor="t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Shape 111"/>
          <p:cNvSpPr>
            <a:spLocks noGrp="1" noRot="1" noChangeAspect="1"/>
          </p:cNvSpPr>
          <p:nvPr>
            <p:ph type="sldImg" idx="2"/>
          </p:nvPr>
        </p:nvSpPr>
        <p:spPr>
          <a:xfrm>
            <a:off x="938213" y="750888"/>
            <a:ext cx="5011737" cy="375761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" name="Shape 112"/>
          <p:cNvSpPr txBox="1">
            <a:spLocks noGrp="1"/>
          </p:cNvSpPr>
          <p:nvPr>
            <p:ph type="body" idx="1"/>
          </p:nvPr>
        </p:nvSpPr>
        <p:spPr>
          <a:xfrm>
            <a:off x="688817" y="4759643"/>
            <a:ext cx="5510530" cy="4509135"/>
          </a:xfrm>
          <a:prstGeom prst="rect">
            <a:avLst/>
          </a:prstGeom>
        </p:spPr>
        <p:txBody>
          <a:bodyPr spcFirstLastPara="1" wrap="square" lIns="96600" tIns="96600" rIns="96600" bIns="96600" anchor="t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Shape 139"/>
          <p:cNvSpPr>
            <a:spLocks noGrp="1" noRot="1" noChangeAspect="1"/>
          </p:cNvSpPr>
          <p:nvPr>
            <p:ph type="sldImg" idx="2"/>
          </p:nvPr>
        </p:nvSpPr>
        <p:spPr>
          <a:xfrm>
            <a:off x="938213" y="750888"/>
            <a:ext cx="5011737" cy="375761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" name="Shape 140"/>
          <p:cNvSpPr txBox="1">
            <a:spLocks noGrp="1"/>
          </p:cNvSpPr>
          <p:nvPr>
            <p:ph type="body" idx="1"/>
          </p:nvPr>
        </p:nvSpPr>
        <p:spPr>
          <a:xfrm>
            <a:off x="688817" y="4759643"/>
            <a:ext cx="5510530" cy="4509135"/>
          </a:xfrm>
          <a:prstGeom prst="rect">
            <a:avLst/>
          </a:prstGeom>
        </p:spPr>
        <p:txBody>
          <a:bodyPr spcFirstLastPara="1" wrap="square" lIns="96600" tIns="96600" rIns="96600" bIns="96600" anchor="t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1DDF8101-0647-494B-9475-179B14655161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8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200707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Shape 172"/>
          <p:cNvSpPr>
            <a:spLocks noGrp="1" noRot="1" noChangeAspect="1"/>
          </p:cNvSpPr>
          <p:nvPr>
            <p:ph type="sldImg" idx="2"/>
          </p:nvPr>
        </p:nvSpPr>
        <p:spPr>
          <a:xfrm>
            <a:off x="938213" y="750888"/>
            <a:ext cx="5011737" cy="375761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" name="Shape 173"/>
          <p:cNvSpPr txBox="1">
            <a:spLocks noGrp="1"/>
          </p:cNvSpPr>
          <p:nvPr>
            <p:ph type="body" idx="1"/>
          </p:nvPr>
        </p:nvSpPr>
        <p:spPr>
          <a:xfrm>
            <a:off x="688817" y="4759643"/>
            <a:ext cx="5510530" cy="4509135"/>
          </a:xfrm>
          <a:prstGeom prst="rect">
            <a:avLst/>
          </a:prstGeom>
        </p:spPr>
        <p:txBody>
          <a:bodyPr spcFirstLastPara="1" wrap="square" lIns="96600" tIns="96600" rIns="96600" bIns="96600" anchor="t" anchorCtr="0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prstClr val="black"/>
              </a:buClr>
            </a:pPr>
            <a:fld id="{6610B936-C036-794D-BF10-F49A4E012FC0}" type="slidenum">
              <a:rPr lang="en-GB" sz="1200">
                <a:solidFill>
                  <a:srgbClr val="000000"/>
                </a:solidFill>
              </a:rPr>
              <a:pPr>
                <a:buClr>
                  <a:prstClr val="black"/>
                </a:buClr>
              </a:pPr>
              <a:t>99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160771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prstClr val="black"/>
              </a:buClr>
            </a:pPr>
            <a:fld id="{D1F7E340-D654-C74E-B1AC-4E3AC7BEF30A}" type="slidenum">
              <a:rPr lang="en-GB" sz="1200">
                <a:solidFill>
                  <a:prstClr val="black"/>
                </a:solidFill>
              </a:rPr>
              <a:pPr>
                <a:buClr>
                  <a:prstClr val="black"/>
                </a:buClr>
              </a:pPr>
              <a:t>100</a:t>
            </a:fld>
            <a:endParaRPr lang="en-GB" sz="1200">
              <a:solidFill>
                <a:prstClr val="black"/>
              </a:solidFill>
            </a:endParaRPr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prstClr val="black"/>
              </a:buClr>
            </a:pPr>
            <a:fld id="{D1F7E340-D654-C74E-B1AC-4E3AC7BEF30A}" type="slidenum">
              <a:rPr lang="en-GB" sz="1200">
                <a:solidFill>
                  <a:prstClr val="black"/>
                </a:solidFill>
              </a:rPr>
              <a:pPr>
                <a:buClr>
                  <a:prstClr val="black"/>
                </a:buClr>
              </a:pPr>
              <a:t>101</a:t>
            </a:fld>
            <a:endParaRPr lang="en-GB" sz="1200">
              <a:solidFill>
                <a:prstClr val="black"/>
              </a:solidFill>
            </a:endParaRPr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3AB00CD3-47EF-2A46-A522-19A8DEFF92DF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105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33475" y="962025"/>
            <a:ext cx="4622800" cy="3468688"/>
          </a:xfrm>
          <a:solidFill>
            <a:srgbClr val="FFFFFF"/>
          </a:solidFill>
          <a:ln/>
        </p:spPr>
      </p:sp>
      <p:sp>
        <p:nvSpPr>
          <p:cNvPr id="235524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66800" y="4767263"/>
            <a:ext cx="4760913" cy="3848100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lIns="84710" tIns="42355" rIns="84710" bIns="42355" anchor="ctr"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3AB00CD3-47EF-2A46-A522-19A8DEFF92DF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106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33475" y="962025"/>
            <a:ext cx="4622800" cy="3468688"/>
          </a:xfrm>
          <a:solidFill>
            <a:srgbClr val="FFFFFF"/>
          </a:solidFill>
          <a:ln/>
        </p:spPr>
      </p:sp>
      <p:sp>
        <p:nvSpPr>
          <p:cNvPr id="235524" name="Text Box 3"/>
          <p:cNvSpPr>
            <a:spLocks noGrp="1" noChangeArrowheads="1"/>
          </p:cNvSpPr>
          <p:nvPr>
            <p:ph type="body" idx="1"/>
          </p:nvPr>
        </p:nvSpPr>
        <p:spPr>
          <a:xfrm>
            <a:off x="1066800" y="4767263"/>
            <a:ext cx="4760913" cy="3848100"/>
          </a:xfrm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wrap="none" lIns="84710" tIns="42355" rIns="84710" bIns="42355" anchor="ctr"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71574650-5C11-A144-9531-89F548702BBF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9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302083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872460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E92E8FA1-B09A-964E-B7DC-0FD0F5637BEE}" type="slidenum">
              <a:rPr lang="en-GB" sz="1200">
                <a:solidFill>
                  <a:srgbClr val="000000"/>
                </a:solidFill>
              </a:rPr>
              <a:pPr/>
              <a:t>11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312323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038225" y="762019"/>
            <a:ext cx="4781550" cy="3734057"/>
          </a:xfrm>
          <a:solidFill>
            <a:srgbClr val="FFFFFF"/>
          </a:solidFill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24187"/>
            <a:ext cx="5029200" cy="4572113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843996ED-8E12-484F-A0C0-BD71C2303D16}" type="slidenum">
              <a:rPr lang="en-GB" sz="1200">
                <a:solidFill>
                  <a:srgbClr val="000000"/>
                </a:solidFill>
              </a:rPr>
              <a:pPr/>
              <a:t>12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318467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038225" y="762019"/>
            <a:ext cx="4781550" cy="3734057"/>
          </a:xfrm>
          <a:solidFill>
            <a:srgbClr val="FFFFFF"/>
          </a:solidFill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24187"/>
            <a:ext cx="5029200" cy="4572113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006BC2B8-F0E4-134F-A614-DE84408C9828}" type="slidenum">
              <a:rPr lang="en-GB" sz="1200">
                <a:solidFill>
                  <a:srgbClr val="000000"/>
                </a:solidFill>
              </a:rPr>
              <a:pPr/>
              <a:t>13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320515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038225" y="762019"/>
            <a:ext cx="4781550" cy="3734057"/>
          </a:xfrm>
          <a:solidFill>
            <a:srgbClr val="FFFFFF"/>
          </a:solidFill>
          <a:ln/>
        </p:spPr>
      </p:sp>
      <p:sp>
        <p:nvSpPr>
          <p:cNvPr id="320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724187"/>
            <a:ext cx="5029200" cy="4572113"/>
          </a:xfrm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960E7C98-DDDA-3540-AC90-9592E2DBD593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20</a:t>
            </a:fld>
            <a:endParaRPr lang="en-GB" sz="1200">
              <a:solidFill>
                <a:srgbClr val="000000"/>
              </a:solidFill>
            </a:endParaRPr>
          </a:p>
        </p:txBody>
      </p:sp>
      <p:sp>
        <p:nvSpPr>
          <p:cNvPr id="89090" name="Rectangle 2"/>
          <p:cNvSpPr>
            <a:spLocks noGrp="1" noRot="1" noChangeAspect="1" noChangeArrowheads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93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93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fld id="{FD1B8CD8-9588-A646-91A0-06B199400682}" type="slidenum">
              <a:rPr lang="en-GB" sz="1200"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21</a:t>
            </a:fld>
            <a:endParaRPr lang="en-GB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 algn="ctr">
              <a:buNone/>
              <a:defRPr/>
            </a:lvl1pPr>
            <a:lvl2pPr marL="457106" indent="0" algn="ctr">
              <a:buNone/>
              <a:defRPr/>
            </a:lvl2pPr>
            <a:lvl3pPr marL="914212" indent="0" algn="ctr">
              <a:buNone/>
              <a:defRPr/>
            </a:lvl3pPr>
            <a:lvl4pPr marL="1371320" indent="0" algn="ctr">
              <a:buNone/>
              <a:defRPr/>
            </a:lvl4pPr>
            <a:lvl5pPr marL="1828426" indent="0" algn="ctr">
              <a:buNone/>
              <a:defRPr/>
            </a:lvl5pPr>
            <a:lvl6pPr marL="2285532" indent="0" algn="ctr">
              <a:buNone/>
              <a:defRPr/>
            </a:lvl6pPr>
            <a:lvl7pPr marL="2742640" indent="0" algn="ctr">
              <a:buNone/>
              <a:defRPr/>
            </a:lvl7pPr>
            <a:lvl8pPr marL="3199744" indent="0" algn="ctr">
              <a:buNone/>
              <a:defRPr/>
            </a:lvl8pPr>
            <a:lvl9pPr marL="3656852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5606122"/>
      </p:ext>
    </p:extLst>
  </p:cSld>
  <p:clrMapOvr>
    <a:masterClrMapping/>
  </p:clrMapOvr>
  <p:transition>
    <p:zoom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4504107"/>
      </p:ext>
    </p:extLst>
  </p:cSld>
  <p:clrMapOvr>
    <a:masterClrMapping/>
  </p:clrMapOvr>
  <p:transition>
    <p:zoom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916767"/>
      </p:ext>
    </p:extLst>
  </p:cSld>
  <p:clrMapOvr>
    <a:masterClrMapping/>
  </p:clrMapOvr>
  <p:transition>
    <p:zoom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6423306"/>
      </p:ext>
    </p:extLst>
  </p:cSld>
  <p:clrMapOvr>
    <a:masterClrMapping/>
  </p:clrMapOvr>
  <p:transition>
    <p:zoom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0890135"/>
      </p:ext>
    </p:extLst>
  </p:cSld>
  <p:clrMapOvr>
    <a:masterClrMapping/>
  </p:clrMapOvr>
  <p:transition>
    <p:zoom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3200"/>
            </a:lvl1pPr>
            <a:lvl2pPr marL="457106" indent="0">
              <a:buNone/>
              <a:defRPr sz="2800"/>
            </a:lvl2pPr>
            <a:lvl3pPr marL="914212" indent="0">
              <a:buNone/>
              <a:defRPr sz="2400"/>
            </a:lvl3pPr>
            <a:lvl4pPr marL="1371320" indent="0">
              <a:buNone/>
              <a:defRPr sz="2000"/>
            </a:lvl4pPr>
            <a:lvl5pPr marL="1828426" indent="0">
              <a:buNone/>
              <a:defRPr sz="2000"/>
            </a:lvl5pPr>
            <a:lvl6pPr marL="2285532" indent="0">
              <a:buNone/>
              <a:defRPr sz="2000"/>
            </a:lvl6pPr>
            <a:lvl7pPr marL="2742640" indent="0">
              <a:buNone/>
              <a:defRPr sz="2000"/>
            </a:lvl7pPr>
            <a:lvl8pPr marL="3199744" indent="0">
              <a:buNone/>
              <a:defRPr sz="2000"/>
            </a:lvl8pPr>
            <a:lvl9pPr marL="365685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95291495"/>
      </p:ext>
    </p:extLst>
  </p:cSld>
  <p:clrMapOvr>
    <a:masterClrMapping/>
  </p:clrMapOvr>
  <p:transition>
    <p:zoom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9371900"/>
      </p:ext>
    </p:extLst>
  </p:cSld>
  <p:clrMapOvr>
    <a:masterClrMapping/>
  </p:clrMapOvr>
  <p:transition>
    <p:zoom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542578"/>
      </p:ext>
    </p:extLst>
  </p:cSld>
  <p:clrMapOvr>
    <a:masterClrMapping/>
  </p:clrMapOvr>
  <p:transition>
    <p:zoom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, Bullets &amp;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Shape 65"/>
          <p:cNvSpPr>
            <a:spLocks noGrp="1"/>
          </p:cNvSpPr>
          <p:nvPr>
            <p:ph type="pic" sz="half" idx="13"/>
          </p:nvPr>
        </p:nvSpPr>
        <p:spPr>
          <a:xfrm>
            <a:off x="4723805" y="1821656"/>
            <a:ext cx="3750469" cy="4420195"/>
          </a:xfrm>
          <a:prstGeom prst="rect">
            <a:avLst/>
          </a:prstGeom>
        </p:spPr>
        <p:txBody>
          <a:bodyPr lIns="64291" tIns="32145" rIns="64291" bIns="32145" anchor="t">
            <a:noAutofit/>
          </a:bodyPr>
          <a:lstStyle/>
          <a:p>
            <a:endParaRPr/>
          </a:p>
        </p:txBody>
      </p:sp>
      <p:sp>
        <p:nvSpPr>
          <p:cNvPr id="66" name="Shape 66"/>
          <p:cNvSpPr>
            <a:spLocks noGrp="1"/>
          </p:cNvSpPr>
          <p:nvPr>
            <p:ph type="title"/>
          </p:nvPr>
        </p:nvSpPr>
        <p:spPr>
          <a:xfrm>
            <a:off x="669727" y="178594"/>
            <a:ext cx="7804547" cy="1518047"/>
          </a:xfrm>
          <a:prstGeom prst="rect">
            <a:avLst/>
          </a:prstGeom>
        </p:spPr>
        <p:txBody>
          <a:bodyPr lIns="64291" tIns="32146" rIns="64291" bIns="32146"/>
          <a:lstStyle/>
          <a:p>
            <a:r>
              <a:t>Title Text</a:t>
            </a:r>
          </a:p>
        </p:txBody>
      </p:sp>
      <p:sp>
        <p:nvSpPr>
          <p:cNvPr id="67" name="Shape 67"/>
          <p:cNvSpPr>
            <a:spLocks noGrp="1"/>
          </p:cNvSpPr>
          <p:nvPr>
            <p:ph type="body" sz="half" idx="1"/>
          </p:nvPr>
        </p:nvSpPr>
        <p:spPr>
          <a:xfrm>
            <a:off x="669726" y="1821656"/>
            <a:ext cx="3750469" cy="4420195"/>
          </a:xfrm>
          <a:prstGeom prst="rect">
            <a:avLst/>
          </a:prstGeom>
        </p:spPr>
        <p:txBody>
          <a:bodyPr lIns="64291" tIns="32146" rIns="64291" bIns="32146"/>
          <a:lstStyle>
            <a:lvl1pPr marL="241093" indent="-241093">
              <a:spcBef>
                <a:spcPts val="2250"/>
              </a:spcBef>
              <a:defRPr sz="2000"/>
            </a:lvl1pPr>
            <a:lvl2pPr marL="482186" indent="-241093">
              <a:spcBef>
                <a:spcPts val="2250"/>
              </a:spcBef>
              <a:defRPr sz="2000"/>
            </a:lvl2pPr>
            <a:lvl3pPr marL="866149" indent="-241093">
              <a:spcBef>
                <a:spcPts val="2250"/>
              </a:spcBef>
              <a:defRPr sz="2000"/>
            </a:lvl3pPr>
            <a:lvl4pPr marL="1178677" indent="-241093">
              <a:spcBef>
                <a:spcPts val="2250"/>
              </a:spcBef>
              <a:defRPr sz="2000"/>
            </a:lvl4pPr>
            <a:lvl5pPr marL="1491205" indent="-241093">
              <a:spcBef>
                <a:spcPts val="2250"/>
              </a:spcBef>
              <a:defRPr sz="2000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68" name="Shape 68"/>
          <p:cNvSpPr>
            <a:spLocks noGrp="1"/>
          </p:cNvSpPr>
          <p:nvPr>
            <p:ph type="sldNum" sz="quarter" idx="2"/>
          </p:nvPr>
        </p:nvSpPr>
        <p:spPr>
          <a:xfrm>
            <a:off x="4437983" y="6509742"/>
            <a:ext cx="259104" cy="267891"/>
          </a:xfrm>
          <a:prstGeom prst="rect">
            <a:avLst/>
          </a:prstGeom>
        </p:spPr>
        <p:txBody>
          <a:bodyPr lIns="64291" tIns="32146" rIns="64291" bIns="32146"/>
          <a:lstStyle/>
          <a:p>
            <a:pPr>
              <a:buClr>
                <a:srgbClr val="000000"/>
              </a:buClr>
            </a:pPr>
            <a:fld id="{86CB4B4D-7CA3-9044-876B-883B54F8677D}" type="slidenum">
              <a:rPr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812681"/>
      </p:ext>
    </p:extLst>
  </p:cSld>
  <p:clrMapOvr>
    <a:masterClrMapping/>
  </p:clrMapOvr>
  <p:transition spd="med"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7414904"/>
      </p:ext>
    </p:extLst>
  </p:cSld>
  <p:clrMapOvr>
    <a:masterClrMapping/>
  </p:clrMapOvr>
  <p:transition>
    <p:zoom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4601600"/>
      </p:ext>
    </p:extLst>
  </p:cSld>
  <p:clrMapOvr>
    <a:masterClrMapping/>
  </p:clrMapOvr>
  <p:transition>
    <p:zoom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4342338"/>
      </p:ext>
    </p:extLst>
  </p:cSld>
  <p:clrMapOvr>
    <a:masterClrMapping/>
  </p:clrMapOvr>
  <p:transition>
    <p:zoom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587856"/>
      </p:ext>
    </p:extLst>
  </p:cSld>
  <p:clrMapOvr>
    <a:masterClrMapping/>
  </p:clrMapOvr>
  <p:transition>
    <p:zoom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69919997"/>
      </p:ext>
    </p:extLst>
  </p:cSld>
  <p:clrMapOvr>
    <a:masterClrMapping/>
  </p:clrMapOvr>
  <p:transition>
    <p:zoom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2334266"/>
      </p:ext>
    </p:extLst>
  </p:cSld>
  <p:clrMapOvr>
    <a:masterClrMapping/>
  </p:clrMapOvr>
  <p:transition>
    <p:zoom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 algn="ctr">
              <a:buNone/>
              <a:defRPr/>
            </a:lvl1pPr>
            <a:lvl2pPr marL="457106" indent="0" algn="ctr">
              <a:buNone/>
              <a:defRPr/>
            </a:lvl2pPr>
            <a:lvl3pPr marL="914212" indent="0" algn="ctr">
              <a:buNone/>
              <a:defRPr/>
            </a:lvl3pPr>
            <a:lvl4pPr marL="1371320" indent="0" algn="ctr">
              <a:buNone/>
              <a:defRPr/>
            </a:lvl4pPr>
            <a:lvl5pPr marL="1828426" indent="0" algn="ctr">
              <a:buNone/>
              <a:defRPr/>
            </a:lvl5pPr>
            <a:lvl6pPr marL="2285532" indent="0" algn="ctr">
              <a:buNone/>
              <a:defRPr/>
            </a:lvl6pPr>
            <a:lvl7pPr marL="2742640" indent="0" algn="ctr">
              <a:buNone/>
              <a:defRPr/>
            </a:lvl7pPr>
            <a:lvl8pPr marL="3199744" indent="0" algn="ctr">
              <a:buNone/>
              <a:defRPr/>
            </a:lvl8pPr>
            <a:lvl9pPr marL="3656852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9060438"/>
      </p:ext>
    </p:extLst>
  </p:cSld>
  <p:clrMapOvr>
    <a:masterClrMapping/>
  </p:clrMapOvr>
  <p:transition>
    <p:zoom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8223511"/>
      </p:ext>
    </p:extLst>
  </p:cSld>
  <p:clrMapOvr>
    <a:masterClrMapping/>
  </p:clrMapOvr>
  <p:transition>
    <p:zoom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  <a:prstGeom prst="rect">
            <a:avLst/>
          </a:prstGeom>
        </p:spPr>
        <p:txBody>
          <a:bodyPr vert="horz" lIns="91421" tIns="45711" rIns="91421" bIns="45711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7"/>
            <a:ext cx="7772400" cy="1500187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000"/>
            </a:lvl1pPr>
            <a:lvl2pPr marL="457106" indent="0">
              <a:buNone/>
              <a:defRPr sz="1800"/>
            </a:lvl2pPr>
            <a:lvl3pPr marL="914212" indent="0">
              <a:buNone/>
              <a:defRPr sz="1600"/>
            </a:lvl3pPr>
            <a:lvl4pPr marL="1371320" indent="0">
              <a:buNone/>
              <a:defRPr sz="1400"/>
            </a:lvl4pPr>
            <a:lvl5pPr marL="1828426" indent="0">
              <a:buNone/>
              <a:defRPr sz="1400"/>
            </a:lvl5pPr>
            <a:lvl6pPr marL="2285532" indent="0">
              <a:buNone/>
              <a:defRPr sz="1400"/>
            </a:lvl6pPr>
            <a:lvl7pPr marL="2742640" indent="0">
              <a:buNone/>
              <a:defRPr sz="1400"/>
            </a:lvl7pPr>
            <a:lvl8pPr marL="3199744" indent="0">
              <a:buNone/>
              <a:defRPr sz="1400"/>
            </a:lvl8pPr>
            <a:lvl9pPr marL="3656852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68763740"/>
      </p:ext>
    </p:extLst>
  </p:cSld>
  <p:clrMapOvr>
    <a:masterClrMapping/>
  </p:clrMapOvr>
  <p:transition>
    <p:zoom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7073029"/>
      </p:ext>
    </p:extLst>
  </p:cSld>
  <p:clrMapOvr>
    <a:masterClrMapping/>
  </p:clrMapOvr>
  <p:transition>
    <p:zoom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5681250"/>
      </p:ext>
    </p:extLst>
  </p:cSld>
  <p:clrMapOvr>
    <a:masterClrMapping/>
  </p:clrMapOvr>
  <p:transition>
    <p:zoom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869856"/>
      </p:ext>
    </p:extLst>
  </p:cSld>
  <p:clrMapOvr>
    <a:masterClrMapping/>
  </p:clrMapOvr>
  <p:transition>
    <p:zoom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7534081"/>
      </p:ext>
    </p:extLst>
  </p:cSld>
  <p:clrMapOvr>
    <a:masterClrMapping/>
  </p:clrMapOvr>
  <p:transition>
    <p:zoom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83264213"/>
      </p:ext>
    </p:extLst>
  </p:cSld>
  <p:clrMapOvr>
    <a:masterClrMapping/>
  </p:clrMapOvr>
  <p:transition>
    <p:zoom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1645670"/>
      </p:ext>
    </p:extLst>
  </p:cSld>
  <p:clrMapOvr>
    <a:masterClrMapping/>
  </p:clrMapOvr>
  <p:transition>
    <p:zoom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3200"/>
            </a:lvl1pPr>
            <a:lvl2pPr marL="457106" indent="0">
              <a:buNone/>
              <a:defRPr sz="2800"/>
            </a:lvl2pPr>
            <a:lvl3pPr marL="914212" indent="0">
              <a:buNone/>
              <a:defRPr sz="2400"/>
            </a:lvl3pPr>
            <a:lvl4pPr marL="1371320" indent="0">
              <a:buNone/>
              <a:defRPr sz="2000"/>
            </a:lvl4pPr>
            <a:lvl5pPr marL="1828426" indent="0">
              <a:buNone/>
              <a:defRPr sz="2000"/>
            </a:lvl5pPr>
            <a:lvl6pPr marL="2285532" indent="0">
              <a:buNone/>
              <a:defRPr sz="2000"/>
            </a:lvl6pPr>
            <a:lvl7pPr marL="2742640" indent="0">
              <a:buNone/>
              <a:defRPr sz="2000"/>
            </a:lvl7pPr>
            <a:lvl8pPr marL="3199744" indent="0">
              <a:buNone/>
              <a:defRPr sz="2000"/>
            </a:lvl8pPr>
            <a:lvl9pPr marL="365685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39806844"/>
      </p:ext>
    </p:extLst>
  </p:cSld>
  <p:clrMapOvr>
    <a:masterClrMapping/>
  </p:clrMapOvr>
  <p:transition>
    <p:zoom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846871"/>
      </p:ext>
    </p:extLst>
  </p:cSld>
  <p:clrMapOvr>
    <a:masterClrMapping/>
  </p:clrMapOvr>
  <p:transition>
    <p:zoom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7574493"/>
      </p:ext>
    </p:extLst>
  </p:cSld>
  <p:clrMapOvr>
    <a:masterClrMapping/>
  </p:clrMapOvr>
  <p:transition>
    <p:zoom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, Bullets &amp;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Shape 65"/>
          <p:cNvSpPr>
            <a:spLocks noGrp="1"/>
          </p:cNvSpPr>
          <p:nvPr>
            <p:ph type="pic" sz="half" idx="13"/>
          </p:nvPr>
        </p:nvSpPr>
        <p:spPr>
          <a:xfrm>
            <a:off x="4723805" y="1821656"/>
            <a:ext cx="3750469" cy="4420195"/>
          </a:xfrm>
          <a:prstGeom prst="rect">
            <a:avLst/>
          </a:prstGeom>
        </p:spPr>
        <p:txBody>
          <a:bodyPr lIns="64291" tIns="32145" rIns="64291" bIns="32145" anchor="t">
            <a:noAutofit/>
          </a:bodyPr>
          <a:lstStyle/>
          <a:p>
            <a:endParaRPr/>
          </a:p>
        </p:txBody>
      </p:sp>
      <p:sp>
        <p:nvSpPr>
          <p:cNvPr id="66" name="Shape 66"/>
          <p:cNvSpPr>
            <a:spLocks noGrp="1"/>
          </p:cNvSpPr>
          <p:nvPr>
            <p:ph type="title"/>
          </p:nvPr>
        </p:nvSpPr>
        <p:spPr>
          <a:xfrm>
            <a:off x="669727" y="178594"/>
            <a:ext cx="7804547" cy="1518047"/>
          </a:xfrm>
          <a:prstGeom prst="rect">
            <a:avLst/>
          </a:prstGeom>
        </p:spPr>
        <p:txBody>
          <a:bodyPr lIns="64291" tIns="32146" rIns="64291" bIns="32146"/>
          <a:lstStyle/>
          <a:p>
            <a:r>
              <a:t>Title Text</a:t>
            </a:r>
          </a:p>
        </p:txBody>
      </p:sp>
      <p:sp>
        <p:nvSpPr>
          <p:cNvPr id="67" name="Shape 67"/>
          <p:cNvSpPr>
            <a:spLocks noGrp="1"/>
          </p:cNvSpPr>
          <p:nvPr>
            <p:ph type="body" sz="half" idx="1"/>
          </p:nvPr>
        </p:nvSpPr>
        <p:spPr>
          <a:xfrm>
            <a:off x="669726" y="1821656"/>
            <a:ext cx="3750469" cy="4420195"/>
          </a:xfrm>
          <a:prstGeom prst="rect">
            <a:avLst/>
          </a:prstGeom>
        </p:spPr>
        <p:txBody>
          <a:bodyPr lIns="64291" tIns="32146" rIns="64291" bIns="32146"/>
          <a:lstStyle>
            <a:lvl1pPr marL="241093" indent="-241093">
              <a:spcBef>
                <a:spcPts val="2250"/>
              </a:spcBef>
              <a:defRPr sz="2000"/>
            </a:lvl1pPr>
            <a:lvl2pPr marL="482186" indent="-241093">
              <a:spcBef>
                <a:spcPts val="2250"/>
              </a:spcBef>
              <a:defRPr sz="2000"/>
            </a:lvl2pPr>
            <a:lvl3pPr marL="866149" indent="-241093">
              <a:spcBef>
                <a:spcPts val="2250"/>
              </a:spcBef>
              <a:defRPr sz="2000"/>
            </a:lvl3pPr>
            <a:lvl4pPr marL="1178677" indent="-241093">
              <a:spcBef>
                <a:spcPts val="2250"/>
              </a:spcBef>
              <a:defRPr sz="2000"/>
            </a:lvl4pPr>
            <a:lvl5pPr marL="1491205" indent="-241093">
              <a:spcBef>
                <a:spcPts val="2250"/>
              </a:spcBef>
              <a:defRPr sz="2000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68" name="Shape 68"/>
          <p:cNvSpPr>
            <a:spLocks noGrp="1"/>
          </p:cNvSpPr>
          <p:nvPr>
            <p:ph type="sldNum" sz="quarter" idx="2"/>
          </p:nvPr>
        </p:nvSpPr>
        <p:spPr>
          <a:xfrm>
            <a:off x="4437983" y="6509742"/>
            <a:ext cx="259104" cy="267891"/>
          </a:xfrm>
          <a:prstGeom prst="rect">
            <a:avLst/>
          </a:prstGeom>
        </p:spPr>
        <p:txBody>
          <a:bodyPr lIns="64291" tIns="32146" rIns="64291" bIns="32146"/>
          <a:lstStyle/>
          <a:p>
            <a:pPr>
              <a:buClr>
                <a:srgbClr val="000000"/>
              </a:buClr>
            </a:pPr>
            <a:fld id="{86CB4B4D-7CA3-9044-876B-883B54F8677D}" type="slidenum">
              <a:rPr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257779"/>
      </p:ext>
    </p:extLst>
  </p:cSld>
  <p:clrMapOvr>
    <a:masterClrMapping/>
  </p:clrMapOvr>
  <p:transition spd="med"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 algn="ctr">
              <a:buNone/>
              <a:defRPr/>
            </a:lvl1pPr>
            <a:lvl2pPr marL="457106" indent="0" algn="ctr">
              <a:buNone/>
              <a:defRPr/>
            </a:lvl2pPr>
            <a:lvl3pPr marL="914212" indent="0" algn="ctr">
              <a:buNone/>
              <a:defRPr/>
            </a:lvl3pPr>
            <a:lvl4pPr marL="1371320" indent="0" algn="ctr">
              <a:buNone/>
              <a:defRPr/>
            </a:lvl4pPr>
            <a:lvl5pPr marL="1828426" indent="0" algn="ctr">
              <a:buNone/>
              <a:defRPr/>
            </a:lvl5pPr>
            <a:lvl6pPr marL="2285532" indent="0" algn="ctr">
              <a:buNone/>
              <a:defRPr/>
            </a:lvl6pPr>
            <a:lvl7pPr marL="2742640" indent="0" algn="ctr">
              <a:buNone/>
              <a:defRPr/>
            </a:lvl7pPr>
            <a:lvl8pPr marL="3199744" indent="0" algn="ctr">
              <a:buNone/>
              <a:defRPr/>
            </a:lvl8pPr>
            <a:lvl9pPr marL="3656852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9633706"/>
      </p:ext>
    </p:extLst>
  </p:cSld>
  <p:clrMapOvr>
    <a:masterClrMapping/>
  </p:clrMapOvr>
  <p:transition>
    <p:zoom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9395833"/>
      </p:ext>
    </p:extLst>
  </p:cSld>
  <p:clrMapOvr>
    <a:masterClrMapping/>
  </p:clrMapOvr>
  <p:transition>
    <p:zoom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  <a:prstGeom prst="rect">
            <a:avLst/>
          </a:prstGeom>
        </p:spPr>
        <p:txBody>
          <a:bodyPr vert="horz" lIns="91421" tIns="45711" rIns="91421" bIns="45711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7"/>
            <a:ext cx="7772400" cy="1500187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000"/>
            </a:lvl1pPr>
            <a:lvl2pPr marL="457106" indent="0">
              <a:buNone/>
              <a:defRPr sz="1800"/>
            </a:lvl2pPr>
            <a:lvl3pPr marL="914212" indent="0">
              <a:buNone/>
              <a:defRPr sz="1600"/>
            </a:lvl3pPr>
            <a:lvl4pPr marL="1371320" indent="0">
              <a:buNone/>
              <a:defRPr sz="1400"/>
            </a:lvl4pPr>
            <a:lvl5pPr marL="1828426" indent="0">
              <a:buNone/>
              <a:defRPr sz="1400"/>
            </a:lvl5pPr>
            <a:lvl6pPr marL="2285532" indent="0">
              <a:buNone/>
              <a:defRPr sz="1400"/>
            </a:lvl6pPr>
            <a:lvl7pPr marL="2742640" indent="0">
              <a:buNone/>
              <a:defRPr sz="1400"/>
            </a:lvl7pPr>
            <a:lvl8pPr marL="3199744" indent="0">
              <a:buNone/>
              <a:defRPr sz="1400"/>
            </a:lvl8pPr>
            <a:lvl9pPr marL="3656852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30283397"/>
      </p:ext>
    </p:extLst>
  </p:cSld>
  <p:clrMapOvr>
    <a:masterClrMapping/>
  </p:clrMapOvr>
  <p:transition>
    <p:zoom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9775911"/>
      </p:ext>
    </p:extLst>
  </p:cSld>
  <p:clrMapOvr>
    <a:masterClrMapping/>
  </p:clrMapOvr>
  <p:transition>
    <p:zoom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6609930"/>
      </p:ext>
    </p:extLst>
  </p:cSld>
  <p:clrMapOvr>
    <a:masterClrMapping/>
  </p:clrMapOvr>
  <p:transition>
    <p:zoom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3997663"/>
      </p:ext>
    </p:extLst>
  </p:cSld>
  <p:clrMapOvr>
    <a:masterClrMapping/>
  </p:clrMapOvr>
  <p:transition>
    <p:zoom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5922152"/>
      </p:ext>
    </p:extLst>
  </p:cSld>
  <p:clrMapOvr>
    <a:masterClrMapping/>
  </p:clrMapOvr>
  <p:transition>
    <p:zoom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1020339"/>
      </p:ext>
    </p:extLst>
  </p:cSld>
  <p:clrMapOvr>
    <a:masterClrMapping/>
  </p:clrMapOvr>
  <p:transition>
    <p:zoom/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1570170"/>
      </p:ext>
    </p:extLst>
  </p:cSld>
  <p:clrMapOvr>
    <a:masterClrMapping/>
  </p:clrMapOvr>
  <p:transition>
    <p:zoom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3200"/>
            </a:lvl1pPr>
            <a:lvl2pPr marL="457106" indent="0">
              <a:buNone/>
              <a:defRPr sz="2800"/>
            </a:lvl2pPr>
            <a:lvl3pPr marL="914212" indent="0">
              <a:buNone/>
              <a:defRPr sz="2400"/>
            </a:lvl3pPr>
            <a:lvl4pPr marL="1371320" indent="0">
              <a:buNone/>
              <a:defRPr sz="2000"/>
            </a:lvl4pPr>
            <a:lvl5pPr marL="1828426" indent="0">
              <a:buNone/>
              <a:defRPr sz="2000"/>
            </a:lvl5pPr>
            <a:lvl6pPr marL="2285532" indent="0">
              <a:buNone/>
              <a:defRPr sz="2000"/>
            </a:lvl6pPr>
            <a:lvl7pPr marL="2742640" indent="0">
              <a:buNone/>
              <a:defRPr sz="2000"/>
            </a:lvl7pPr>
            <a:lvl8pPr marL="3199744" indent="0">
              <a:buNone/>
              <a:defRPr sz="2000"/>
            </a:lvl8pPr>
            <a:lvl9pPr marL="365685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0032935"/>
      </p:ext>
    </p:extLst>
  </p:cSld>
  <p:clrMapOvr>
    <a:masterClrMapping/>
  </p:clrMapOvr>
  <p:transition>
    <p:zoom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9972390"/>
      </p:ext>
    </p:extLst>
  </p:cSld>
  <p:clrMapOvr>
    <a:masterClrMapping/>
  </p:clrMapOvr>
  <p:transition>
    <p:zoom/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557339"/>
      </p:ext>
    </p:extLst>
  </p:cSld>
  <p:clrMapOvr>
    <a:masterClrMapping/>
  </p:clrMapOvr>
  <p:transition>
    <p:zoom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, Bullets &amp;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Shape 65"/>
          <p:cNvSpPr>
            <a:spLocks noGrp="1"/>
          </p:cNvSpPr>
          <p:nvPr>
            <p:ph type="pic" sz="half" idx="13"/>
          </p:nvPr>
        </p:nvSpPr>
        <p:spPr>
          <a:xfrm>
            <a:off x="4723805" y="1821656"/>
            <a:ext cx="3750469" cy="4420195"/>
          </a:xfrm>
          <a:prstGeom prst="rect">
            <a:avLst/>
          </a:prstGeom>
        </p:spPr>
        <p:txBody>
          <a:bodyPr lIns="64291" tIns="32145" rIns="64291" bIns="32145" anchor="t">
            <a:noAutofit/>
          </a:bodyPr>
          <a:lstStyle/>
          <a:p>
            <a:endParaRPr/>
          </a:p>
        </p:txBody>
      </p:sp>
      <p:sp>
        <p:nvSpPr>
          <p:cNvPr id="66" name="Shape 66"/>
          <p:cNvSpPr>
            <a:spLocks noGrp="1"/>
          </p:cNvSpPr>
          <p:nvPr>
            <p:ph type="title"/>
          </p:nvPr>
        </p:nvSpPr>
        <p:spPr>
          <a:xfrm>
            <a:off x="669727" y="178594"/>
            <a:ext cx="7804547" cy="1518047"/>
          </a:xfrm>
          <a:prstGeom prst="rect">
            <a:avLst/>
          </a:prstGeom>
        </p:spPr>
        <p:txBody>
          <a:bodyPr lIns="64291" tIns="32146" rIns="64291" bIns="32146"/>
          <a:lstStyle/>
          <a:p>
            <a:r>
              <a:t>Title Text</a:t>
            </a:r>
          </a:p>
        </p:txBody>
      </p:sp>
      <p:sp>
        <p:nvSpPr>
          <p:cNvPr id="67" name="Shape 67"/>
          <p:cNvSpPr>
            <a:spLocks noGrp="1"/>
          </p:cNvSpPr>
          <p:nvPr>
            <p:ph type="body" sz="half" idx="1"/>
          </p:nvPr>
        </p:nvSpPr>
        <p:spPr>
          <a:xfrm>
            <a:off x="669726" y="1821656"/>
            <a:ext cx="3750469" cy="4420195"/>
          </a:xfrm>
          <a:prstGeom prst="rect">
            <a:avLst/>
          </a:prstGeom>
        </p:spPr>
        <p:txBody>
          <a:bodyPr lIns="64291" tIns="32146" rIns="64291" bIns="32146"/>
          <a:lstStyle>
            <a:lvl1pPr marL="241093" indent="-241093">
              <a:spcBef>
                <a:spcPts val="2250"/>
              </a:spcBef>
              <a:defRPr sz="2000"/>
            </a:lvl1pPr>
            <a:lvl2pPr marL="482186" indent="-241093">
              <a:spcBef>
                <a:spcPts val="2250"/>
              </a:spcBef>
              <a:defRPr sz="2000"/>
            </a:lvl2pPr>
            <a:lvl3pPr marL="866149" indent="-241093">
              <a:spcBef>
                <a:spcPts val="2250"/>
              </a:spcBef>
              <a:defRPr sz="2000"/>
            </a:lvl3pPr>
            <a:lvl4pPr marL="1178677" indent="-241093">
              <a:spcBef>
                <a:spcPts val="2250"/>
              </a:spcBef>
              <a:defRPr sz="2000"/>
            </a:lvl4pPr>
            <a:lvl5pPr marL="1491205" indent="-241093">
              <a:spcBef>
                <a:spcPts val="2250"/>
              </a:spcBef>
              <a:defRPr sz="2000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68" name="Shape 68"/>
          <p:cNvSpPr>
            <a:spLocks noGrp="1"/>
          </p:cNvSpPr>
          <p:nvPr>
            <p:ph type="sldNum" sz="quarter" idx="2"/>
          </p:nvPr>
        </p:nvSpPr>
        <p:spPr>
          <a:xfrm>
            <a:off x="4437983" y="6509742"/>
            <a:ext cx="259104" cy="267891"/>
          </a:xfrm>
          <a:prstGeom prst="rect">
            <a:avLst/>
          </a:prstGeom>
        </p:spPr>
        <p:txBody>
          <a:bodyPr lIns="64291" tIns="32146" rIns="64291" bIns="32146"/>
          <a:lstStyle/>
          <a:p>
            <a:pPr>
              <a:buClr>
                <a:srgbClr val="000000"/>
              </a:buClr>
            </a:pPr>
            <a:fld id="{86CB4B4D-7CA3-9044-876B-883B54F8677D}" type="slidenum">
              <a:rPr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582876"/>
      </p:ext>
    </p:extLst>
  </p:cSld>
  <p:clrMapOvr>
    <a:masterClrMapping/>
  </p:clrMapOvr>
  <p:transition spd="med"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5761862"/>
      </p:ext>
    </p:extLst>
  </p:cSld>
  <p:clrMapOvr>
    <a:masterClrMapping/>
  </p:clrMapOvr>
  <p:transition>
    <p:zoom/>
  </p:transition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54318460"/>
      </p:ext>
    </p:extLst>
  </p:cSld>
  <p:clrMapOvr>
    <a:masterClrMapping/>
  </p:clrMapOvr>
  <p:transition>
    <p:zoom/>
  </p:transition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553121"/>
      </p:ext>
    </p:extLst>
  </p:cSld>
  <p:clrMapOvr>
    <a:masterClrMapping/>
  </p:clrMapOvr>
  <p:transition>
    <p:zoom/>
  </p:transition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2363008"/>
      </p:ext>
    </p:extLst>
  </p:cSld>
  <p:clrMapOvr>
    <a:masterClrMapping/>
  </p:clrMapOvr>
  <p:transition>
    <p:zoom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92098440"/>
      </p:ext>
    </p:extLst>
  </p:cSld>
  <p:clrMapOvr>
    <a:masterClrMapping/>
  </p:clrMapOvr>
  <p:transition>
    <p:zoom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80452605"/>
      </p:ext>
    </p:extLst>
  </p:cSld>
  <p:clrMapOvr>
    <a:masterClrMapping/>
  </p:clrMapOvr>
  <p:transition>
    <p:zoom/>
  </p:transition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060290"/>
      </p:ext>
    </p:extLst>
  </p:cSld>
  <p:clrMapOvr>
    <a:masterClrMapping/>
  </p:clrMapOvr>
  <p:transition>
    <p:zoom/>
  </p:transition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4861969"/>
      </p:ext>
    </p:extLst>
  </p:cSld>
  <p:clrMapOvr>
    <a:masterClrMapping/>
  </p:clrMapOvr>
  <p:transition>
    <p:zoom/>
  </p:transition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063019"/>
      </p:ext>
    </p:extLst>
  </p:cSld>
  <p:clrMapOvr>
    <a:masterClrMapping/>
  </p:clrMapOvr>
  <p:transition>
    <p:zoom/>
  </p:transition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1872881"/>
      </p:ext>
    </p:extLst>
  </p:cSld>
  <p:clrMapOvr>
    <a:masterClrMapping/>
  </p:clrMapOvr>
  <p:transition>
    <p:zoom/>
  </p:transition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92599045"/>
      </p:ext>
    </p:extLst>
  </p:cSld>
  <p:clrMapOvr>
    <a:masterClrMapping/>
  </p:clrMapOvr>
  <p:transition>
    <p:zoom/>
  </p:transition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67560809"/>
      </p:ext>
    </p:extLst>
  </p:cSld>
  <p:clrMapOvr>
    <a:masterClrMapping/>
  </p:clrMapOvr>
  <p:transition>
    <p:zoom/>
  </p:transition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466828"/>
      </p:ext>
    </p:extLst>
  </p:cSld>
  <p:clrMapOvr>
    <a:masterClrMapping/>
  </p:clrMapOvr>
  <p:transition>
    <p:zoom/>
  </p:transition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574942"/>
      </p:ext>
    </p:extLst>
  </p:cSld>
  <p:clrMapOvr>
    <a:masterClrMapping/>
  </p:clrMapOvr>
  <p:transition>
    <p:zoom/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2063941"/>
      </p:ext>
    </p:extLst>
  </p:cSld>
  <p:clrMapOvr>
    <a:masterClrMapping/>
  </p:clrMapOvr>
  <p:transition>
    <p:zoom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2079273"/>
      </p:ext>
    </p:extLst>
  </p:cSld>
  <p:clrMapOvr>
    <a:masterClrMapping/>
  </p:clrMapOvr>
  <p:transition>
    <p:zoom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86492301"/>
      </p:ext>
    </p:extLst>
  </p:cSld>
  <p:clrMapOvr>
    <a:masterClrMapping/>
  </p:clrMapOvr>
  <p:transition>
    <p:zoom/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8963384"/>
      </p:ext>
    </p:extLst>
  </p:cSld>
  <p:clrMapOvr>
    <a:masterClrMapping/>
  </p:clrMapOvr>
  <p:transition>
    <p:zoom/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2147979"/>
      </p:ext>
    </p:extLst>
  </p:cSld>
  <p:clrMapOvr>
    <a:masterClrMapping/>
  </p:clrMapOvr>
  <p:transition>
    <p:zoom/>
  </p:transition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30809030"/>
      </p:ext>
    </p:extLst>
  </p:cSld>
  <p:clrMapOvr>
    <a:masterClrMapping/>
  </p:clrMapOvr>
  <p:transition>
    <p:zoom/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9935256"/>
      </p:ext>
    </p:extLst>
  </p:cSld>
  <p:clrMapOvr>
    <a:masterClrMapping/>
  </p:clrMapOvr>
  <p:transition>
    <p:zoom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56737"/>
      </p:ext>
    </p:extLst>
  </p:cSld>
  <p:clrMapOvr>
    <a:masterClrMapping/>
  </p:clrMapOvr>
  <p:transition>
    <p:zoom/>
  </p:transition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3807257"/>
      </p:ext>
    </p:extLst>
  </p:cSld>
  <p:clrMapOvr>
    <a:masterClrMapping/>
  </p:clrMapOvr>
  <p:transition>
    <p:zoom/>
  </p:transition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01987976"/>
      </p:ext>
    </p:extLst>
  </p:cSld>
  <p:clrMapOvr>
    <a:masterClrMapping/>
  </p:clrMapOvr>
  <p:transition>
    <p:zoom/>
  </p:transition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02438296"/>
      </p:ext>
    </p:extLst>
  </p:cSld>
  <p:clrMapOvr>
    <a:masterClrMapping/>
  </p:clrMapOvr>
  <p:transition>
    <p:zoom/>
  </p:transition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59806538"/>
      </p:ext>
    </p:extLst>
  </p:cSld>
  <p:clrMapOvr>
    <a:masterClrMapping/>
  </p:clrMapOvr>
  <p:transition>
    <p:zoom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952341"/>
      </p:ext>
    </p:extLst>
  </p:cSld>
  <p:clrMapOvr>
    <a:masterClrMapping/>
  </p:clrMapOvr>
  <p:transition>
    <p:zoom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1098312"/>
      </p:ext>
    </p:extLst>
  </p:cSld>
  <p:clrMapOvr>
    <a:masterClrMapping/>
  </p:clrMapOvr>
  <p:transition>
    <p:zoom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4583220"/>
      </p:ext>
    </p:extLst>
  </p:cSld>
  <p:clrMapOvr>
    <a:masterClrMapping/>
  </p:clrMapOvr>
  <p:transition>
    <p:zoom/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203635"/>
      </p:ext>
    </p:extLst>
  </p:cSld>
  <p:clrMapOvr>
    <a:masterClrMapping/>
  </p:clrMapOvr>
  <p:transition>
    <p:zoom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4672616"/>
      </p:ext>
    </p:extLst>
  </p:cSld>
  <p:clrMapOvr>
    <a:masterClrMapping/>
  </p:clrMapOvr>
  <p:transition>
    <p:zoom/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87337126"/>
      </p:ext>
    </p:extLst>
  </p:cSld>
  <p:clrMapOvr>
    <a:masterClrMapping/>
  </p:clrMapOvr>
  <p:transition>
    <p:zoom/>
  </p:transition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7907972"/>
      </p:ext>
    </p:extLst>
  </p:cSld>
  <p:clrMapOvr>
    <a:masterClrMapping/>
  </p:clrMapOvr>
  <p:transition>
    <p:zoom/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788553"/>
      </p:ext>
    </p:extLst>
  </p:cSld>
  <p:clrMapOvr>
    <a:masterClrMapping/>
  </p:clrMapOvr>
  <p:transition>
    <p:zoom/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9823666"/>
      </p:ext>
    </p:extLst>
  </p:cSld>
  <p:clrMapOvr>
    <a:masterClrMapping/>
  </p:clrMapOvr>
  <p:transition>
    <p:zoom/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4175836"/>
      </p:ext>
    </p:extLst>
  </p:cSld>
  <p:clrMapOvr>
    <a:masterClrMapping/>
  </p:clrMapOvr>
  <p:transition>
    <p:zoom/>
  </p:transition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12168480"/>
      </p:ext>
    </p:extLst>
  </p:cSld>
  <p:clrMapOvr>
    <a:masterClrMapping/>
  </p:clrMapOvr>
  <p:transition>
    <p:zoom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7242837"/>
      </p:ext>
    </p:extLst>
  </p:cSld>
  <p:clrMapOvr>
    <a:masterClrMapping/>
  </p:clrMapOvr>
  <p:transition>
    <p:zoom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91829096"/>
      </p:ext>
    </p:extLst>
  </p:cSld>
  <p:clrMapOvr>
    <a:masterClrMapping/>
  </p:clrMapOvr>
  <p:transition>
    <p:zoom/>
  </p:transition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270778"/>
      </p:ext>
    </p:extLst>
  </p:cSld>
  <p:clrMapOvr>
    <a:masterClrMapping/>
  </p:clrMapOvr>
  <p:transition>
    <p:zoom/>
  </p:transition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2505291"/>
      </p:ext>
    </p:extLst>
  </p:cSld>
  <p:clrMapOvr>
    <a:masterClrMapping/>
  </p:clrMapOvr>
  <p:transition>
    <p:zoom/>
  </p:transition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hape 10"/>
          <p:cNvCxnSpPr/>
          <p:nvPr/>
        </p:nvCxnSpPr>
        <p:spPr>
          <a:xfrm>
            <a:off x="7007735" y="4235851"/>
            <a:ext cx="562200" cy="0"/>
          </a:xfrm>
          <a:prstGeom prst="straightConnector1">
            <a:avLst/>
          </a:prstGeom>
          <a:noFill/>
          <a:ln w="762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1" name="Shape 11"/>
          <p:cNvCxnSpPr/>
          <p:nvPr/>
        </p:nvCxnSpPr>
        <p:spPr>
          <a:xfrm>
            <a:off x="1575035" y="4211003"/>
            <a:ext cx="562200" cy="0"/>
          </a:xfrm>
          <a:prstGeom prst="straightConnector1">
            <a:avLst/>
          </a:prstGeom>
          <a:noFill/>
          <a:ln w="762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12" name="Shape 12"/>
          <p:cNvGrpSpPr/>
          <p:nvPr/>
        </p:nvGrpSpPr>
        <p:grpSpPr>
          <a:xfrm>
            <a:off x="1004144" y="1362700"/>
            <a:ext cx="7136668" cy="203200"/>
            <a:chOff x="1346429" y="1011300"/>
            <a:chExt cx="6452100" cy="152400"/>
          </a:xfrm>
        </p:grpSpPr>
        <p:cxnSp>
          <p:nvCxnSpPr>
            <p:cNvPr id="13" name="Shape 13"/>
            <p:cNvCxnSpPr/>
            <p:nvPr/>
          </p:nvCxnSpPr>
          <p:spPr>
            <a:xfrm rot="10800000">
              <a:off x="1346429" y="1011300"/>
              <a:ext cx="6452100" cy="0"/>
            </a:xfrm>
            <a:prstGeom prst="straightConnector1">
              <a:avLst/>
            </a:prstGeom>
            <a:noFill/>
            <a:ln w="762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4" name="Shape 14"/>
            <p:cNvCxnSpPr/>
            <p:nvPr/>
          </p:nvCxnSpPr>
          <p:spPr>
            <a:xfrm rot="10800000">
              <a:off x="1346429" y="1163700"/>
              <a:ext cx="64521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15" name="Shape 15"/>
          <p:cNvGrpSpPr/>
          <p:nvPr/>
        </p:nvGrpSpPr>
        <p:grpSpPr>
          <a:xfrm>
            <a:off x="1004151" y="5292133"/>
            <a:ext cx="7136668" cy="203200"/>
            <a:chOff x="1346435" y="3969088"/>
            <a:chExt cx="6452100" cy="152400"/>
          </a:xfrm>
        </p:grpSpPr>
        <p:cxnSp>
          <p:nvCxnSpPr>
            <p:cNvPr id="16" name="Shape 16"/>
            <p:cNvCxnSpPr/>
            <p:nvPr/>
          </p:nvCxnSpPr>
          <p:spPr>
            <a:xfrm>
              <a:off x="1346435" y="4121488"/>
              <a:ext cx="6452100" cy="0"/>
            </a:xfrm>
            <a:prstGeom prst="straightConnector1">
              <a:avLst/>
            </a:prstGeom>
            <a:noFill/>
            <a:ln w="762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7" name="Shape 17"/>
            <p:cNvCxnSpPr/>
            <p:nvPr/>
          </p:nvCxnSpPr>
          <p:spPr>
            <a:xfrm>
              <a:off x="1346435" y="3969088"/>
              <a:ext cx="64521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1004150" y="2335685"/>
            <a:ext cx="7136700" cy="13632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2pPr>
            <a:lvl3pPr lvl="2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3pPr>
            <a:lvl4pPr lvl="3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4pPr>
            <a:lvl5pPr lvl="4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5pPr>
            <a:lvl6pPr lvl="5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6pPr>
            <a:lvl7pPr lvl="6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7pPr>
            <a:lvl8pPr lvl="7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8pPr>
            <a:lvl9pPr lvl="8" algn="ctr">
              <a:spcBef>
                <a:spcPts val="0"/>
              </a:spcBef>
              <a:spcAft>
                <a:spcPts val="0"/>
              </a:spcAft>
              <a:buSzPts val="5400"/>
              <a:buNone/>
              <a:defRPr sz="5400"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subTitle" idx="1"/>
          </p:nvPr>
        </p:nvSpPr>
        <p:spPr>
          <a:xfrm>
            <a:off x="2137225" y="3800052"/>
            <a:ext cx="48705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622077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Shape 22"/>
          <p:cNvSpPr/>
          <p:nvPr/>
        </p:nvSpPr>
        <p:spPr>
          <a:xfrm>
            <a:off x="-50" y="3429200"/>
            <a:ext cx="9144000" cy="3428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" name="Shape 23"/>
          <p:cNvSpPr txBox="1">
            <a:spLocks noGrp="1"/>
          </p:cNvSpPr>
          <p:nvPr>
            <p:ph type="title"/>
          </p:nvPr>
        </p:nvSpPr>
        <p:spPr>
          <a:xfrm>
            <a:off x="311700" y="1086400"/>
            <a:ext cx="8571300" cy="12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4" name="Shape 2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FFFFFF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251705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Shape 26"/>
          <p:cNvSpPr/>
          <p:nvPr/>
        </p:nvSpPr>
        <p:spPr>
          <a:xfrm>
            <a:off x="-75" y="6727600"/>
            <a:ext cx="9144000" cy="130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Shape 27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943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8" name="Shape 28"/>
          <p:cNvSpPr txBox="1">
            <a:spLocks noGrp="1"/>
          </p:cNvSpPr>
          <p:nvPr>
            <p:ph type="body" idx="1"/>
          </p:nvPr>
        </p:nvSpPr>
        <p:spPr>
          <a:xfrm>
            <a:off x="311700" y="1688433"/>
            <a:ext cx="8520600" cy="440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9" name="Shape 29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41114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Shape 3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943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2" name="Shape 32"/>
          <p:cNvSpPr txBox="1">
            <a:spLocks noGrp="1"/>
          </p:cNvSpPr>
          <p:nvPr>
            <p:ph type="body" idx="1"/>
          </p:nvPr>
        </p:nvSpPr>
        <p:spPr>
          <a:xfrm>
            <a:off x="311700" y="1688233"/>
            <a:ext cx="3999900" cy="440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3" name="Shape 33"/>
          <p:cNvSpPr txBox="1">
            <a:spLocks noGrp="1"/>
          </p:cNvSpPr>
          <p:nvPr>
            <p:ph type="body" idx="2"/>
          </p:nvPr>
        </p:nvSpPr>
        <p:spPr>
          <a:xfrm>
            <a:off x="4832400" y="1688233"/>
            <a:ext cx="3999900" cy="44036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" name="Shape 3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812758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hape 36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943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7" name="Shape 37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6517218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Shape 39"/>
          <p:cNvSpPr txBox="1">
            <a:spLocks noGrp="1"/>
          </p:cNvSpPr>
          <p:nvPr>
            <p:ph type="title"/>
          </p:nvPr>
        </p:nvSpPr>
        <p:spPr>
          <a:xfrm>
            <a:off x="311700" y="740800"/>
            <a:ext cx="2808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0" name="Shape 40"/>
          <p:cNvSpPr txBox="1">
            <a:spLocks noGrp="1"/>
          </p:cNvSpPr>
          <p:nvPr>
            <p:ph type="body" idx="1"/>
          </p:nvPr>
        </p:nvSpPr>
        <p:spPr>
          <a:xfrm>
            <a:off x="311700" y="1852800"/>
            <a:ext cx="2808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41" name="Shape 41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2251295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6"/>
        </a:solidFill>
        <a:effectLst/>
      </p:bgPr>
    </p:bg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Shape 43"/>
          <p:cNvSpPr txBox="1">
            <a:spLocks noGrp="1"/>
          </p:cNvSpPr>
          <p:nvPr>
            <p:ph type="title"/>
          </p:nvPr>
        </p:nvSpPr>
        <p:spPr>
          <a:xfrm>
            <a:off x="490250" y="701800"/>
            <a:ext cx="56136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400"/>
              <a:buNone/>
              <a:defRPr sz="54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4" name="Shape 4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799891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8093319"/>
      </p:ext>
    </p:extLst>
  </p:cSld>
  <p:clrMapOvr>
    <a:masterClrMapping/>
  </p:clrMapOvr>
  <p:transition>
    <p:zoom/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Shape 46"/>
          <p:cNvSpPr/>
          <p:nvPr/>
        </p:nvSpPr>
        <p:spPr>
          <a:xfrm>
            <a:off x="4572000" y="0"/>
            <a:ext cx="45720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47" name="Shape 47"/>
          <p:cNvCxnSpPr/>
          <p:nvPr/>
        </p:nvCxnSpPr>
        <p:spPr>
          <a:xfrm>
            <a:off x="5029675" y="5994000"/>
            <a:ext cx="4683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" name="Shape 48"/>
          <p:cNvSpPr txBox="1">
            <a:spLocks noGrp="1"/>
          </p:cNvSpPr>
          <p:nvPr>
            <p:ph type="title"/>
          </p:nvPr>
        </p:nvSpPr>
        <p:spPr>
          <a:xfrm>
            <a:off x="265500" y="1386233"/>
            <a:ext cx="4045200" cy="22344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9" name="Shape 49"/>
          <p:cNvSpPr txBox="1">
            <a:spLocks noGrp="1"/>
          </p:cNvSpPr>
          <p:nvPr>
            <p:ph type="subTitle" idx="1"/>
          </p:nvPr>
        </p:nvSpPr>
        <p:spPr>
          <a:xfrm>
            <a:off x="265500" y="3635833"/>
            <a:ext cx="40452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0" name="Shape 50"/>
          <p:cNvSpPr txBox="1">
            <a:spLocks noGrp="1"/>
          </p:cNvSpPr>
          <p:nvPr>
            <p:ph type="body" idx="2"/>
          </p:nvPr>
        </p:nvSpPr>
        <p:spPr>
          <a:xfrm>
            <a:off x="4939500" y="965600"/>
            <a:ext cx="3837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1" name="Shape 51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FFFFFF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610597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Shape 53"/>
          <p:cNvSpPr txBox="1">
            <a:spLocks noGrp="1"/>
          </p:cNvSpPr>
          <p:nvPr>
            <p:ph type="body" idx="1"/>
          </p:nvPr>
        </p:nvSpPr>
        <p:spPr>
          <a:xfrm>
            <a:off x="311700" y="5640967"/>
            <a:ext cx="59988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 Narrow"/>
              <a:buNone/>
              <a:defRPr sz="2400">
                <a:latin typeface="PT Sans Narrow"/>
                <a:ea typeface="PT Sans Narrow"/>
                <a:cs typeface="PT Sans Narrow"/>
                <a:sym typeface="PT Sans Narrow"/>
              </a:defRPr>
            </a:lvl1pPr>
          </a:lstStyle>
          <a:p>
            <a:endParaRPr/>
          </a:p>
        </p:txBody>
      </p:sp>
      <p:sp>
        <p:nvSpPr>
          <p:cNvPr id="54" name="Shape 54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3802973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56"/>
          <p:cNvSpPr/>
          <p:nvPr/>
        </p:nvSpPr>
        <p:spPr>
          <a:xfrm>
            <a:off x="-75" y="6727600"/>
            <a:ext cx="9144000" cy="130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Shape 57"/>
          <p:cNvSpPr txBox="1">
            <a:spLocks noGrp="1"/>
          </p:cNvSpPr>
          <p:nvPr>
            <p:ph type="title"/>
          </p:nvPr>
        </p:nvSpPr>
        <p:spPr>
          <a:xfrm>
            <a:off x="311700" y="1739800"/>
            <a:ext cx="8520600" cy="20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3000"/>
              <a:buNone/>
              <a:defRPr sz="13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58" name="Shape 58"/>
          <p:cNvSpPr txBox="1">
            <a:spLocks noGrp="1"/>
          </p:cNvSpPr>
          <p:nvPr>
            <p:ph type="body" idx="1"/>
          </p:nvPr>
        </p:nvSpPr>
        <p:spPr>
          <a:xfrm>
            <a:off x="311700" y="3994200"/>
            <a:ext cx="8520600" cy="14288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9" name="Shape 59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‹#›</a:t>
            </a:fld>
            <a:endParaRPr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988593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5538829"/>
      </p:ext>
    </p:extLst>
  </p:cSld>
  <p:clrMapOvr>
    <a:masterClrMapping/>
  </p:clrMapOvr>
  <p:transition>
    <p:zoom/>
  </p:transition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2399463"/>
      </p:ext>
    </p:extLst>
  </p:cSld>
  <p:clrMapOvr>
    <a:masterClrMapping/>
  </p:clrMapOvr>
  <p:transition>
    <p:zoom/>
  </p:transition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594259"/>
      </p:ext>
    </p:extLst>
  </p:cSld>
  <p:clrMapOvr>
    <a:masterClrMapping/>
  </p:clrMapOvr>
  <p:transition>
    <p:zoom/>
  </p:transition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7401610"/>
      </p:ext>
    </p:extLst>
  </p:cSld>
  <p:clrMapOvr>
    <a:masterClrMapping/>
  </p:clrMapOvr>
  <p:transition>
    <p:zoom/>
  </p:transition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1969168"/>
      </p:ext>
    </p:extLst>
  </p:cSld>
  <p:clrMapOvr>
    <a:masterClrMapping/>
  </p:clrMapOvr>
  <p:transition>
    <p:zoom/>
  </p:transition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8210439"/>
      </p:ext>
    </p:extLst>
  </p:cSld>
  <p:clrMapOvr>
    <a:masterClrMapping/>
  </p:clrMapOvr>
  <p:transition>
    <p:zoom/>
  </p:transition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8646029"/>
      </p:ext>
    </p:extLst>
  </p:cSld>
  <p:clrMapOvr>
    <a:masterClrMapping/>
  </p:clrMapOvr>
  <p:transition>
    <p:zoom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9590152"/>
      </p:ext>
    </p:extLst>
  </p:cSld>
  <p:clrMapOvr>
    <a:masterClrMapping/>
  </p:clrMapOvr>
  <p:transition>
    <p:zoom/>
  </p:transition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9432925"/>
      </p:ext>
    </p:extLst>
  </p:cSld>
  <p:clrMapOvr>
    <a:masterClrMapping/>
  </p:clrMapOvr>
  <p:transition>
    <p:zoom/>
  </p:transition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6467046"/>
      </p:ext>
    </p:extLst>
  </p:cSld>
  <p:clrMapOvr>
    <a:masterClrMapping/>
  </p:clrMapOvr>
  <p:transition>
    <p:zoom/>
  </p:transition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62747762"/>
      </p:ext>
    </p:extLst>
  </p:cSld>
  <p:clrMapOvr>
    <a:masterClrMapping/>
  </p:clrMapOvr>
  <p:transition>
    <p:zoom/>
  </p:transition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70063080"/>
      </p:ext>
    </p:extLst>
  </p:cSld>
  <p:clrMapOvr>
    <a:masterClrMapping/>
  </p:clrMapOvr>
  <p:transition>
    <p:zoom/>
  </p:transition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756618"/>
      </p:ext>
    </p:extLst>
  </p:cSld>
  <p:clrMapOvr>
    <a:masterClrMapping/>
  </p:clrMapOvr>
  <p:transition>
    <p:zoom/>
  </p:transition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2284382"/>
      </p:ext>
    </p:extLst>
  </p:cSld>
  <p:clrMapOvr>
    <a:masterClrMapping/>
  </p:clrMapOvr>
  <p:transition>
    <p:zoom/>
  </p:transition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标题 - 顶部对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Shape 48"/>
          <p:cNvSpPr>
            <a:spLocks noGrp="1"/>
          </p:cNvSpPr>
          <p:nvPr>
            <p:ph type="title"/>
          </p:nvPr>
        </p:nvSpPr>
        <p:spPr>
          <a:xfrm>
            <a:off x="669727" y="312539"/>
            <a:ext cx="7804547" cy="1518047"/>
          </a:xfrm>
          <a:prstGeom prst="rect">
            <a:avLst/>
          </a:prstGeom>
        </p:spPr>
        <p:txBody>
          <a:bodyPr lIns="64291" tIns="32146" rIns="64291" bIns="32146"/>
          <a:lstStyle/>
          <a:p>
            <a:r>
              <a:t>Title Text</a:t>
            </a:r>
          </a:p>
        </p:txBody>
      </p:sp>
      <p:sp>
        <p:nvSpPr>
          <p:cNvPr id="49" name="Shape 49"/>
          <p:cNvSpPr>
            <a:spLocks noGrp="1"/>
          </p:cNvSpPr>
          <p:nvPr>
            <p:ph type="sldNum" sz="quarter" idx="2"/>
          </p:nvPr>
        </p:nvSpPr>
        <p:spPr>
          <a:xfrm>
            <a:off x="4437983" y="6505277"/>
            <a:ext cx="259104" cy="267891"/>
          </a:xfrm>
          <a:prstGeom prst="rect">
            <a:avLst/>
          </a:prstGeom>
        </p:spPr>
        <p:txBody>
          <a:bodyPr lIns="64291" tIns="32146" rIns="64291" bIns="32146"/>
          <a:lstStyle/>
          <a:p>
            <a:pPr>
              <a:buClr>
                <a:srgbClr val="000000"/>
              </a:buClr>
            </a:pPr>
            <a:fld id="{86CB4B4D-7CA3-9044-876B-883B54F8677D}" type="slidenum">
              <a:rPr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809045"/>
      </p:ext>
    </p:extLst>
  </p:cSld>
  <p:clrMapOvr>
    <a:masterClrMapping/>
  </p:clrMapOvr>
  <p:transition spd="med"/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3969618"/>
      </p:ext>
    </p:extLst>
  </p:cSld>
  <p:clrMapOvr>
    <a:masterClrMapping/>
  </p:clrMapOvr>
  <p:transition>
    <p:zoom/>
  </p:transition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3842592"/>
      </p:ext>
    </p:extLst>
  </p:cSld>
  <p:clrMapOvr>
    <a:masterClrMapping/>
  </p:clrMapOvr>
  <p:transition>
    <p:zoom/>
  </p:transition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731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5593073"/>
      </p:ext>
    </p:extLst>
  </p:cSld>
  <p:clrMapOvr>
    <a:masterClrMapping/>
  </p:clrMapOvr>
  <p:transition>
    <p:zoom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6334793"/>
      </p:ext>
    </p:extLst>
  </p:cSld>
  <p:clrMapOvr>
    <a:masterClrMapping/>
  </p:clrMapOvr>
  <p:transition>
    <p:zoom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61214962"/>
      </p:ext>
    </p:extLst>
  </p:cSld>
  <p:clrMapOvr>
    <a:masterClrMapping/>
  </p:clrMapOvr>
  <p:transition>
    <p:zoom/>
  </p:transition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9172873"/>
      </p:ext>
    </p:extLst>
  </p:cSld>
  <p:clrMapOvr>
    <a:masterClrMapping/>
  </p:clrMapOvr>
  <p:transition>
    <p:zoom/>
  </p:transition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206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86338837"/>
      </p:ext>
    </p:extLst>
  </p:cSld>
  <p:clrMapOvr>
    <a:masterClrMapping/>
  </p:clrMapOvr>
  <p:transition>
    <p:zoom/>
  </p:transition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962885"/>
      </p:ext>
    </p:extLst>
  </p:cSld>
  <p:clrMapOvr>
    <a:masterClrMapping/>
  </p:clrMapOvr>
  <p:transition>
    <p:zoom/>
  </p:transition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178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178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6092851"/>
      </p:ext>
    </p:extLst>
  </p:cSld>
  <p:clrMapOvr>
    <a:masterClrMapping/>
  </p:clrMapOvr>
  <p:transition>
    <p:zoom/>
  </p:transition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4092294"/>
      </p:ext>
    </p:extLst>
  </p:cSld>
  <p:clrMapOvr>
    <a:masterClrMapping/>
  </p:clrMapOvr>
  <p:transition>
    <p:zoom/>
  </p:transition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84500842"/>
      </p:ext>
    </p:extLst>
  </p:cSld>
  <p:clrMapOvr>
    <a:masterClrMapping/>
  </p:clrMapOvr>
  <p:transition>
    <p:zoom/>
  </p:transition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356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54422492"/>
      </p:ext>
    </p:extLst>
  </p:cSld>
  <p:clrMapOvr>
    <a:masterClrMapping/>
  </p:clrMapOvr>
  <p:transition>
    <p:zoom/>
  </p:transition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66835114"/>
      </p:ext>
    </p:extLst>
  </p:cSld>
  <p:clrMapOvr>
    <a:masterClrMapping/>
  </p:clrMapOvr>
  <p:transition>
    <p:zoom/>
  </p:transition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0000057"/>
      </p:ext>
    </p:extLst>
  </p:cSld>
  <p:clrMapOvr>
    <a:masterClrMapping/>
  </p:clrMapOvr>
  <p:transition>
    <p:zoom/>
  </p:transition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944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944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0289074"/>
      </p:ext>
    </p:extLst>
  </p:cSld>
  <p:clrMapOvr>
    <a:masterClrMapping/>
  </p:clrMapOvr>
  <p:transition>
    <p:zoom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841953"/>
      </p:ext>
    </p:extLst>
  </p:cSld>
  <p:clrMapOvr>
    <a:masterClrMapping/>
  </p:clrMapOvr>
  <p:transition>
    <p:zoom/>
  </p:transition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5919966"/>
      </p:ext>
    </p:extLst>
  </p:cSld>
  <p:clrMapOvr>
    <a:masterClrMapping/>
  </p:clrMapOvr>
  <p:transition>
    <p:zoom/>
  </p:transition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0292458"/>
      </p:ext>
    </p:extLst>
  </p:cSld>
  <p:clrMapOvr>
    <a:masterClrMapping/>
  </p:clrMapOvr>
  <p:transition>
    <p:zoom/>
  </p:transition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76477391"/>
      </p:ext>
    </p:extLst>
  </p:cSld>
  <p:clrMapOvr>
    <a:masterClrMapping/>
  </p:clrMapOvr>
  <p:transition>
    <p:zoom/>
  </p:transition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5464775"/>
      </p:ext>
    </p:extLst>
  </p:cSld>
  <p:clrMapOvr>
    <a:masterClrMapping/>
  </p:clrMapOvr>
  <p:transition>
    <p:zoom/>
  </p:transition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397538"/>
      </p:ext>
    </p:extLst>
  </p:cSld>
  <p:clrMapOvr>
    <a:masterClrMapping/>
  </p:clrMapOvr>
  <p:transition>
    <p:zoom/>
  </p:transition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82537454"/>
      </p:ext>
    </p:extLst>
  </p:cSld>
  <p:clrMapOvr>
    <a:masterClrMapping/>
  </p:clrMapOvr>
  <p:transition>
    <p:zoom/>
  </p:transition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2671371"/>
      </p:ext>
    </p:extLst>
  </p:cSld>
  <p:clrMapOvr>
    <a:masterClrMapping/>
  </p:clrMapOvr>
  <p:transition>
    <p:zoom/>
  </p:transition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868798"/>
      </p:ext>
    </p:extLst>
  </p:cSld>
  <p:clrMapOvr>
    <a:masterClrMapping/>
  </p:clrMapOvr>
  <p:transition>
    <p:zoom/>
  </p:transition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2015238"/>
      </p:ext>
    </p:extLst>
  </p:cSld>
  <p:clrMapOvr>
    <a:masterClrMapping/>
  </p:clrMapOvr>
  <p:transition>
    <p:zoom/>
  </p:transition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8241650"/>
      </p:ext>
    </p:extLst>
  </p:cSld>
  <p:clrMapOvr>
    <a:masterClrMapping/>
  </p:clrMapOvr>
  <p:transition>
    <p:zoom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2665696"/>
      </p:ext>
    </p:extLst>
  </p:cSld>
  <p:clrMapOvr>
    <a:masterClrMapping/>
  </p:clrMapOvr>
  <p:transition>
    <p:zoom/>
  </p:transition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99535004"/>
      </p:ext>
    </p:extLst>
  </p:cSld>
  <p:clrMapOvr>
    <a:masterClrMapping/>
  </p:clrMapOvr>
  <p:transition>
    <p:zoom/>
  </p:transition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60803774"/>
      </p:ext>
    </p:extLst>
  </p:cSld>
  <p:clrMapOvr>
    <a:masterClrMapping/>
  </p:clrMapOvr>
  <p:transition>
    <p:zoom/>
  </p:transition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8661620"/>
      </p:ext>
    </p:extLst>
  </p:cSld>
  <p:clrMapOvr>
    <a:masterClrMapping/>
  </p:clrMapOvr>
  <p:transition>
    <p:zoom/>
  </p:transition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507128"/>
      </p:ext>
    </p:extLst>
  </p:cSld>
  <p:clrMapOvr>
    <a:masterClrMapping/>
  </p:clrMapOvr>
  <p:transition>
    <p:zoom/>
  </p:transition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496665"/>
      </p:ext>
    </p:extLst>
  </p:cSld>
  <p:clrMapOvr>
    <a:masterClrMapping/>
  </p:clrMapOvr>
  <p:transition>
    <p:zoom/>
  </p:transition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380034"/>
      </p:ext>
    </p:extLst>
  </p:cSld>
  <p:clrMapOvr>
    <a:masterClrMapping/>
  </p:clrMapOvr>
  <p:transition>
    <p:zoom/>
  </p:transition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74996026"/>
      </p:ext>
    </p:extLst>
  </p:cSld>
  <p:clrMapOvr>
    <a:masterClrMapping/>
  </p:clrMapOvr>
  <p:transition>
    <p:zoom/>
  </p:transition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6459777"/>
      </p:ext>
    </p:extLst>
  </p:cSld>
  <p:clrMapOvr>
    <a:masterClrMapping/>
  </p:clrMapOvr>
  <p:transition>
    <p:zoom/>
  </p:transition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1686111"/>
      </p:ext>
    </p:extLst>
  </p:cSld>
  <p:clrMapOvr>
    <a:masterClrMapping/>
  </p:clrMapOvr>
  <p:transition>
    <p:zoom/>
  </p:transition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1208431"/>
      </p:ext>
    </p:extLst>
  </p:cSld>
  <p:clrMapOvr>
    <a:masterClrMapping/>
  </p:clrMapOvr>
  <p:transition>
    <p:zoom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标题 - 顶部对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Shape 48"/>
          <p:cNvSpPr>
            <a:spLocks noGrp="1"/>
          </p:cNvSpPr>
          <p:nvPr>
            <p:ph type="title"/>
          </p:nvPr>
        </p:nvSpPr>
        <p:spPr>
          <a:xfrm>
            <a:off x="669727" y="312539"/>
            <a:ext cx="7804547" cy="1518047"/>
          </a:xfrm>
          <a:prstGeom prst="rect">
            <a:avLst/>
          </a:prstGeom>
        </p:spPr>
        <p:txBody>
          <a:bodyPr lIns="64291" tIns="32146" rIns="64291" bIns="32146"/>
          <a:lstStyle/>
          <a:p>
            <a:r>
              <a:t>Title Text</a:t>
            </a:r>
          </a:p>
        </p:txBody>
      </p:sp>
      <p:sp>
        <p:nvSpPr>
          <p:cNvPr id="49" name="Shape 49"/>
          <p:cNvSpPr>
            <a:spLocks noGrp="1"/>
          </p:cNvSpPr>
          <p:nvPr>
            <p:ph type="sldNum" sz="quarter" idx="2"/>
          </p:nvPr>
        </p:nvSpPr>
        <p:spPr>
          <a:xfrm>
            <a:off x="4437983" y="6505277"/>
            <a:ext cx="259104" cy="267891"/>
          </a:xfrm>
          <a:prstGeom prst="rect">
            <a:avLst/>
          </a:prstGeom>
        </p:spPr>
        <p:txBody>
          <a:bodyPr lIns="64291" tIns="32146" rIns="64291" bIns="32146"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813744450"/>
      </p:ext>
    </p:extLst>
  </p:cSld>
  <p:clrMapOvr>
    <a:masterClrMapping/>
  </p:clrMapOvr>
  <p:transition spd="med"/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992084"/>
      </p:ext>
    </p:extLst>
  </p:cSld>
  <p:clrMapOvr>
    <a:masterClrMapping/>
  </p:clrMapOvr>
  <p:transition>
    <p:zoom/>
  </p:transition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82280509"/>
      </p:ext>
    </p:extLst>
  </p:cSld>
  <p:clrMapOvr>
    <a:masterClrMapping/>
  </p:clrMapOvr>
  <p:transition>
    <p:zoom/>
  </p:transition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36433670"/>
      </p:ext>
    </p:extLst>
  </p:cSld>
  <p:clrMapOvr>
    <a:masterClrMapping/>
  </p:clrMapOvr>
  <p:transition>
    <p:zoom/>
  </p:transition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7064945"/>
      </p:ext>
    </p:extLst>
  </p:cSld>
  <p:clrMapOvr>
    <a:masterClrMapping/>
  </p:clrMapOvr>
  <p:transition>
    <p:zoom/>
  </p:transition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9155015"/>
      </p:ext>
    </p:extLst>
  </p:cSld>
  <p:clrMapOvr>
    <a:masterClrMapping/>
  </p:clrMapOvr>
  <p:transition>
    <p:zoom/>
  </p:transition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2170100"/>
      </p:ext>
    </p:extLst>
  </p:cSld>
  <p:clrMapOvr>
    <a:masterClrMapping/>
  </p:clrMapOvr>
  <p:transition>
    <p:zoom/>
  </p:transition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0285027"/>
      </p:ext>
    </p:extLst>
  </p:cSld>
  <p:clrMapOvr>
    <a:masterClrMapping/>
  </p:clrMapOvr>
  <p:transition>
    <p:zoom/>
  </p:transition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96521978"/>
      </p:ext>
    </p:extLst>
  </p:cSld>
  <p:clrMapOvr>
    <a:masterClrMapping/>
  </p:clrMapOvr>
  <p:transition>
    <p:zoom/>
  </p:transition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238643"/>
      </p:ext>
    </p:extLst>
  </p:cSld>
  <p:clrMapOvr>
    <a:masterClrMapping/>
  </p:clrMapOvr>
  <p:transition>
    <p:zoom/>
  </p:transition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4219460"/>
      </p:ext>
    </p:extLst>
  </p:cSld>
  <p:clrMapOvr>
    <a:masterClrMapping/>
  </p:clrMapOvr>
  <p:transition>
    <p:zoom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6474659"/>
      </p:ext>
    </p:extLst>
  </p:cSld>
  <p:clrMapOvr>
    <a:masterClrMapping/>
  </p:clrMapOvr>
  <p:transition>
    <p:zoom/>
  </p:transition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3980402"/>
      </p:ext>
    </p:extLst>
  </p:cSld>
  <p:clrMapOvr>
    <a:masterClrMapping/>
  </p:clrMapOvr>
  <p:transition>
    <p:zoom/>
  </p:transition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91347099"/>
      </p:ext>
    </p:extLst>
  </p:cSld>
  <p:clrMapOvr>
    <a:masterClrMapping/>
  </p:clrMapOvr>
  <p:transition>
    <p:zoom/>
  </p:transition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41656857"/>
      </p:ext>
    </p:extLst>
  </p:cSld>
  <p:clrMapOvr>
    <a:masterClrMapping/>
  </p:clrMapOvr>
  <p:transition>
    <p:zoom/>
  </p:transition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86149409"/>
      </p:ext>
    </p:extLst>
  </p:cSld>
  <p:clrMapOvr>
    <a:masterClrMapping/>
  </p:clrMapOvr>
  <p:transition>
    <p:zoom/>
  </p:transition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9512381"/>
      </p:ext>
    </p:extLst>
  </p:cSld>
  <p:clrMapOvr>
    <a:masterClrMapping/>
  </p:clrMapOvr>
  <p:transition>
    <p:zoom/>
  </p:transition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0410296"/>
      </p:ext>
    </p:extLst>
  </p:cSld>
  <p:clrMapOvr>
    <a:masterClrMapping/>
  </p:clrMapOvr>
  <p:transition>
    <p:zoom/>
  </p:transition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6906043"/>
      </p:ext>
    </p:extLst>
  </p:cSld>
  <p:clrMapOvr>
    <a:masterClrMapping/>
  </p:clrMapOvr>
  <p:transition>
    <p:zoom/>
  </p:transition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2054615"/>
      </p:ext>
    </p:extLst>
  </p:cSld>
  <p:clrMapOvr>
    <a:masterClrMapping/>
  </p:clrMapOvr>
  <p:transition>
    <p:zoom/>
  </p:transition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2584397"/>
      </p:ext>
    </p:extLst>
  </p:cSld>
  <p:clrMapOvr>
    <a:masterClrMapping/>
  </p:clrMapOvr>
  <p:transition>
    <p:zoom/>
  </p:transition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0062913"/>
      </p:ext>
    </p:extLst>
  </p:cSld>
  <p:clrMapOvr>
    <a:masterClrMapping/>
  </p:clrMapOvr>
  <p:transition>
    <p:zoom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436464"/>
      </p:ext>
    </p:extLst>
  </p:cSld>
  <p:clrMapOvr>
    <a:masterClrMapping/>
  </p:clrMapOvr>
  <p:transition>
    <p:zoom/>
  </p:transition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1985813"/>
      </p:ext>
    </p:extLst>
  </p:cSld>
  <p:clrMapOvr>
    <a:masterClrMapping/>
  </p:clrMapOvr>
  <p:transition>
    <p:zoom/>
  </p:transition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131987"/>
      </p:ext>
    </p:extLst>
  </p:cSld>
  <p:clrMapOvr>
    <a:masterClrMapping/>
  </p:clrMapOvr>
  <p:transition>
    <p:zoom/>
  </p:transition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1690310"/>
      </p:ext>
    </p:extLst>
  </p:cSld>
  <p:clrMapOvr>
    <a:masterClrMapping/>
  </p:clrMapOvr>
  <p:transition>
    <p:zoom/>
  </p:transition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 algn="ctr">
              <a:buNone/>
              <a:defRPr/>
            </a:lvl1pPr>
            <a:lvl2pPr marL="457106" indent="0" algn="ctr">
              <a:buNone/>
              <a:defRPr/>
            </a:lvl2pPr>
            <a:lvl3pPr marL="914212" indent="0" algn="ctr">
              <a:buNone/>
              <a:defRPr/>
            </a:lvl3pPr>
            <a:lvl4pPr marL="1371320" indent="0" algn="ctr">
              <a:buNone/>
              <a:defRPr/>
            </a:lvl4pPr>
            <a:lvl5pPr marL="1828426" indent="0" algn="ctr">
              <a:buNone/>
              <a:defRPr/>
            </a:lvl5pPr>
            <a:lvl6pPr marL="2285532" indent="0" algn="ctr">
              <a:buNone/>
              <a:defRPr/>
            </a:lvl6pPr>
            <a:lvl7pPr marL="2742640" indent="0" algn="ctr">
              <a:buNone/>
              <a:defRPr/>
            </a:lvl7pPr>
            <a:lvl8pPr marL="3199744" indent="0" algn="ctr">
              <a:buNone/>
              <a:defRPr/>
            </a:lvl8pPr>
            <a:lvl9pPr marL="3656852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548559"/>
      </p:ext>
    </p:extLst>
  </p:cSld>
  <p:clrMapOvr>
    <a:masterClrMapping/>
  </p:clrMapOvr>
  <p:transition>
    <p:zoom/>
  </p:transition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802184"/>
      </p:ext>
    </p:extLst>
  </p:cSld>
  <p:clrMapOvr>
    <a:masterClrMapping/>
  </p:clrMapOvr>
  <p:transition>
    <p:zoom/>
  </p:transition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  <a:prstGeom prst="rect">
            <a:avLst/>
          </a:prstGeom>
        </p:spPr>
        <p:txBody>
          <a:bodyPr vert="horz" lIns="91421" tIns="45711" rIns="91421" bIns="45711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7"/>
            <a:ext cx="7772400" cy="1500187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000"/>
            </a:lvl1pPr>
            <a:lvl2pPr marL="457106" indent="0">
              <a:buNone/>
              <a:defRPr sz="1800"/>
            </a:lvl2pPr>
            <a:lvl3pPr marL="914212" indent="0">
              <a:buNone/>
              <a:defRPr sz="1600"/>
            </a:lvl3pPr>
            <a:lvl4pPr marL="1371320" indent="0">
              <a:buNone/>
              <a:defRPr sz="1400"/>
            </a:lvl4pPr>
            <a:lvl5pPr marL="1828426" indent="0">
              <a:buNone/>
              <a:defRPr sz="1400"/>
            </a:lvl5pPr>
            <a:lvl6pPr marL="2285532" indent="0">
              <a:buNone/>
              <a:defRPr sz="1400"/>
            </a:lvl6pPr>
            <a:lvl7pPr marL="2742640" indent="0">
              <a:buNone/>
              <a:defRPr sz="1400"/>
            </a:lvl7pPr>
            <a:lvl8pPr marL="3199744" indent="0">
              <a:buNone/>
              <a:defRPr sz="1400"/>
            </a:lvl8pPr>
            <a:lvl9pPr marL="3656852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39611742"/>
      </p:ext>
    </p:extLst>
  </p:cSld>
  <p:clrMapOvr>
    <a:masterClrMapping/>
  </p:clrMapOvr>
  <p:transition>
    <p:zoom/>
  </p:transition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669386"/>
      </p:ext>
    </p:extLst>
  </p:cSld>
  <p:clrMapOvr>
    <a:masterClrMapping/>
  </p:clrMapOvr>
  <p:transition>
    <p:zoom/>
  </p:transition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7695387"/>
      </p:ext>
    </p:extLst>
  </p:cSld>
  <p:clrMapOvr>
    <a:masterClrMapping/>
  </p:clrMapOvr>
  <p:transition>
    <p:zoom/>
  </p:transition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4844137"/>
      </p:ext>
    </p:extLst>
  </p:cSld>
  <p:clrMapOvr>
    <a:masterClrMapping/>
  </p:clrMapOvr>
  <p:transition>
    <p:zoom/>
  </p:transition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9737622"/>
      </p:ext>
    </p:extLst>
  </p:cSld>
  <p:clrMapOvr>
    <a:masterClrMapping/>
  </p:clrMapOvr>
  <p:transition>
    <p:zoom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0203193"/>
      </p:ext>
    </p:extLst>
  </p:cSld>
  <p:clrMapOvr>
    <a:masterClrMapping/>
  </p:clrMapOvr>
  <p:transition>
    <p:zoom/>
  </p:transition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89690716"/>
      </p:ext>
    </p:extLst>
  </p:cSld>
  <p:clrMapOvr>
    <a:masterClrMapping/>
  </p:clrMapOvr>
  <p:transition>
    <p:zoom/>
  </p:transition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3200"/>
            </a:lvl1pPr>
            <a:lvl2pPr marL="457106" indent="0">
              <a:buNone/>
              <a:defRPr sz="2800"/>
            </a:lvl2pPr>
            <a:lvl3pPr marL="914212" indent="0">
              <a:buNone/>
              <a:defRPr sz="2400"/>
            </a:lvl3pPr>
            <a:lvl4pPr marL="1371320" indent="0">
              <a:buNone/>
              <a:defRPr sz="2000"/>
            </a:lvl4pPr>
            <a:lvl5pPr marL="1828426" indent="0">
              <a:buNone/>
              <a:defRPr sz="2000"/>
            </a:lvl5pPr>
            <a:lvl6pPr marL="2285532" indent="0">
              <a:buNone/>
              <a:defRPr sz="2000"/>
            </a:lvl6pPr>
            <a:lvl7pPr marL="2742640" indent="0">
              <a:buNone/>
              <a:defRPr sz="2000"/>
            </a:lvl7pPr>
            <a:lvl8pPr marL="3199744" indent="0">
              <a:buNone/>
              <a:defRPr sz="2000"/>
            </a:lvl8pPr>
            <a:lvl9pPr marL="365685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98333368"/>
      </p:ext>
    </p:extLst>
  </p:cSld>
  <p:clrMapOvr>
    <a:masterClrMapping/>
  </p:clrMapOvr>
  <p:transition>
    <p:zoom/>
  </p:transition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4362133"/>
      </p:ext>
    </p:extLst>
  </p:cSld>
  <p:clrMapOvr>
    <a:masterClrMapping/>
  </p:clrMapOvr>
  <p:transition>
    <p:zoom/>
  </p:transition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  <a:prstGeom prst="rect">
            <a:avLst/>
          </a:prstGeom>
        </p:spPr>
        <p:txBody>
          <a:bodyPr vert="eaVert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6399107"/>
      </p:ext>
    </p:extLst>
  </p:cSld>
  <p:clrMapOvr>
    <a:masterClrMapping/>
  </p:clrMapOvr>
  <p:transition>
    <p:zoom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7296248"/>
      </p:ext>
    </p:extLst>
  </p:cSld>
  <p:clrMapOvr>
    <a:masterClrMapping/>
  </p:clrMapOvr>
  <p:transition>
    <p:zoom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02609506"/>
      </p:ext>
    </p:extLst>
  </p:cSld>
  <p:clrMapOvr>
    <a:masterClrMapping/>
  </p:clrMapOvr>
  <p:transition>
    <p:zoom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789610"/>
      </p:ext>
    </p:extLst>
  </p:cSld>
  <p:clrMapOvr>
    <a:masterClrMapping/>
  </p:clrMapOvr>
  <p:transition>
    <p:zoom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  <a:prstGeom prst="rect">
            <a:avLst/>
          </a:prstGeom>
        </p:spPr>
        <p:txBody>
          <a:bodyPr vert="horz" lIns="91421" tIns="45711" rIns="91421" bIns="45711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7"/>
            <a:ext cx="7772400" cy="1500187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000"/>
            </a:lvl1pPr>
            <a:lvl2pPr marL="457106" indent="0">
              <a:buNone/>
              <a:defRPr sz="1800"/>
            </a:lvl2pPr>
            <a:lvl3pPr marL="914212" indent="0">
              <a:buNone/>
              <a:defRPr sz="1600"/>
            </a:lvl3pPr>
            <a:lvl4pPr marL="1371320" indent="0">
              <a:buNone/>
              <a:defRPr sz="1400"/>
            </a:lvl4pPr>
            <a:lvl5pPr marL="1828426" indent="0">
              <a:buNone/>
              <a:defRPr sz="1400"/>
            </a:lvl5pPr>
            <a:lvl6pPr marL="2285532" indent="0">
              <a:buNone/>
              <a:defRPr sz="1400"/>
            </a:lvl6pPr>
            <a:lvl7pPr marL="2742640" indent="0">
              <a:buNone/>
              <a:defRPr sz="1400"/>
            </a:lvl7pPr>
            <a:lvl8pPr marL="3199744" indent="0">
              <a:buNone/>
              <a:defRPr sz="1400"/>
            </a:lvl8pPr>
            <a:lvl9pPr marL="3656852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41647049"/>
      </p:ext>
    </p:extLst>
  </p:cSld>
  <p:clrMapOvr>
    <a:masterClrMapping/>
  </p:clrMapOvr>
  <p:transition>
    <p:zoom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143702"/>
      </p:ext>
    </p:extLst>
  </p:cSld>
  <p:clrMapOvr>
    <a:masterClrMapping/>
  </p:clrMapOvr>
  <p:transition>
    <p:zoom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255502"/>
      </p:ext>
    </p:extLst>
  </p:cSld>
  <p:clrMapOvr>
    <a:masterClrMapping/>
  </p:clrMapOvr>
  <p:transition>
    <p:zoom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8097040"/>
      </p:ext>
    </p:extLst>
  </p:cSld>
  <p:clrMapOvr>
    <a:masterClrMapping/>
  </p:clrMapOvr>
  <p:transition>
    <p:zoom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62243485"/>
      </p:ext>
    </p:extLst>
  </p:cSld>
  <p:clrMapOvr>
    <a:masterClrMapping/>
  </p:clrMapOvr>
  <p:transition>
    <p:zoom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30623471"/>
      </p:ext>
    </p:extLst>
  </p:cSld>
  <p:clrMapOvr>
    <a:masterClrMapping/>
  </p:clrMapOvr>
  <p:transition>
    <p:zoom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0811834"/>
      </p:ext>
    </p:extLst>
  </p:cSld>
  <p:clrMapOvr>
    <a:masterClrMapping/>
  </p:clrMapOvr>
  <p:transition>
    <p:zoom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548887"/>
      </p:ext>
    </p:extLst>
  </p:cSld>
  <p:clrMapOvr>
    <a:masterClrMapping/>
  </p:clrMapOvr>
  <p:transition>
    <p:zoom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8673209"/>
      </p:ext>
    </p:extLst>
  </p:cSld>
  <p:clrMapOvr>
    <a:masterClrMapping/>
  </p:clrMapOvr>
  <p:transition>
    <p:zoom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6181059"/>
      </p:ext>
    </p:extLst>
  </p:cSld>
  <p:clrMapOvr>
    <a:masterClrMapping/>
  </p:clrMapOvr>
  <p:transition>
    <p:zoom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6280388"/>
      </p:ext>
    </p:extLst>
  </p:cSld>
  <p:clrMapOvr>
    <a:masterClrMapping/>
  </p:clrMapOvr>
  <p:transition>
    <p:zoom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7290078"/>
      </p:ext>
    </p:extLst>
  </p:cSld>
  <p:clrMapOvr>
    <a:masterClrMapping/>
  </p:clrMapOvr>
  <p:transition>
    <p:zoom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157397"/>
      </p:ext>
    </p:extLst>
  </p:cSld>
  <p:clrMapOvr>
    <a:masterClrMapping/>
  </p:clrMapOvr>
  <p:transition>
    <p:zoom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19285079"/>
      </p:ext>
    </p:extLst>
  </p:cSld>
  <p:clrMapOvr>
    <a:masterClrMapping/>
  </p:clrMapOvr>
  <p:transition>
    <p:zoom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4959996"/>
      </p:ext>
    </p:extLst>
  </p:cSld>
  <p:clrMapOvr>
    <a:masterClrMapping/>
  </p:clrMapOvr>
  <p:transition>
    <p:zoom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1734122"/>
      </p:ext>
    </p:extLst>
  </p:cSld>
  <p:clrMapOvr>
    <a:masterClrMapping/>
  </p:clrMapOvr>
  <p:transition>
    <p:zoom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332083"/>
      </p:ext>
    </p:extLst>
  </p:cSld>
  <p:clrMapOvr>
    <a:masterClrMapping/>
  </p:clrMapOvr>
  <p:transition>
    <p:zoom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2853323"/>
      </p:ext>
    </p:extLst>
  </p:cSld>
  <p:clrMapOvr>
    <a:masterClrMapping/>
  </p:clrMapOvr>
  <p:transition>
    <p:zoom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7075034"/>
      </p:ext>
    </p:extLst>
  </p:cSld>
  <p:clrMapOvr>
    <a:masterClrMapping/>
  </p:clrMapOvr>
  <p:transition>
    <p:zoom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4665974"/>
      </p:ext>
    </p:extLst>
  </p:cSld>
  <p:clrMapOvr>
    <a:masterClrMapping/>
  </p:clrMapOvr>
  <p:transition>
    <p:zoom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990420"/>
      </p:ext>
    </p:extLst>
  </p:cSld>
  <p:clrMapOvr>
    <a:masterClrMapping/>
  </p:clrMapOvr>
  <p:transition>
    <p:zoom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2678338"/>
      </p:ext>
    </p:extLst>
  </p:cSld>
  <p:clrMapOvr>
    <a:masterClrMapping/>
  </p:clrMapOvr>
  <p:transition>
    <p:zoom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1158536"/>
      </p:ext>
    </p:extLst>
  </p:cSld>
  <p:clrMapOvr>
    <a:masterClrMapping/>
  </p:clrMapOvr>
  <p:transition>
    <p:zoom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91989685"/>
      </p:ext>
    </p:extLst>
  </p:cSld>
  <p:clrMapOvr>
    <a:masterClrMapping/>
  </p:clrMapOvr>
  <p:transition>
    <p:zoom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61106845"/>
      </p:ext>
    </p:extLst>
  </p:cSld>
  <p:clrMapOvr>
    <a:masterClrMapping/>
  </p:clrMapOvr>
  <p:transition>
    <p:zoom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7926673"/>
      </p:ext>
    </p:extLst>
  </p:cSld>
  <p:clrMapOvr>
    <a:masterClrMapping/>
  </p:clrMapOvr>
  <p:transition>
    <p:zoom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7696766"/>
      </p:ext>
    </p:extLst>
  </p:cSld>
  <p:clrMapOvr>
    <a:masterClrMapping/>
  </p:clrMapOvr>
  <p:transition>
    <p:zoom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1749408"/>
      </p:ext>
    </p:extLst>
  </p:cSld>
  <p:clrMapOvr>
    <a:masterClrMapping/>
  </p:clrMapOvr>
  <p:transition>
    <p:zoom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A84EE139-3CA0-CA4D-B227-F77FDE861972}" type="datetime1">
              <a:rPr lang="en-GB"/>
              <a:pPr>
                <a:buClr>
                  <a:prstClr val="white"/>
                </a:buClr>
                <a:defRPr/>
              </a:pPr>
              <a:t>19/07/2019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6B1AB2EF-3268-7C4F-BDAC-B4D1E934B94E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655584"/>
      </p:ext>
    </p:extLst>
  </p:cSld>
  <p:clrMapOvr>
    <a:masterClrMapping/>
  </p:clrMapOvr>
  <p:transition>
    <p:zoom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BC48AAF4-8B32-3C40-BAF9-75DB70309A95}" type="datetime1">
              <a:rPr lang="en-GB"/>
              <a:pPr>
                <a:buClr>
                  <a:prstClr val="white"/>
                </a:buClr>
                <a:defRPr/>
              </a:pPr>
              <a:t>19/07/2019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36266D9D-D7BF-B847-8D08-E2B974A92044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5285286"/>
      </p:ext>
    </p:extLst>
  </p:cSld>
  <p:clrMapOvr>
    <a:masterClrMapping/>
  </p:clrMapOvr>
  <p:transition>
    <p:zoom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B2765459-915F-2F4E-A4F5-6E097DB02BFA}" type="datetime1">
              <a:rPr lang="en-GB"/>
              <a:pPr>
                <a:buClr>
                  <a:prstClr val="white"/>
                </a:buClr>
                <a:defRPr/>
              </a:pPr>
              <a:t>19/07/2019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DABC03F3-F85B-FC45-90F9-9E7DD86292CB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15017"/>
      </p:ext>
    </p:extLst>
  </p:cSld>
  <p:clrMapOvr>
    <a:masterClrMapping/>
  </p:clrMapOvr>
  <p:transition>
    <p:zoom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469C5DB7-F7A6-9944-A20A-351EB27E945B}" type="datetime1">
              <a:rPr lang="en-GB"/>
              <a:pPr>
                <a:buClr>
                  <a:prstClr val="white"/>
                </a:buClr>
                <a:defRPr/>
              </a:pPr>
              <a:t>19/07/2019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4FDE90B3-2E7E-CA45-AE8B-F8FC4516FC3A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9045659"/>
      </p:ext>
    </p:extLst>
  </p:cSld>
  <p:clrMapOvr>
    <a:masterClrMapping/>
  </p:clrMapOvr>
  <p:transition>
    <p:zoom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4A7F6928-E95C-FD45-8210-A4C6A8D50A7D}" type="datetime1">
              <a:rPr lang="en-GB"/>
              <a:pPr>
                <a:buClr>
                  <a:prstClr val="white"/>
                </a:buClr>
                <a:defRPr/>
              </a:pPr>
              <a:t>19/07/2019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0A1FE89F-DBA6-1640-9E51-888FF097F4DD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2087376"/>
      </p:ext>
    </p:extLst>
  </p:cSld>
  <p:clrMapOvr>
    <a:masterClrMapping/>
  </p:clrMapOvr>
  <p:transition>
    <p:zoom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1472595"/>
      </p:ext>
    </p:extLst>
  </p:cSld>
  <p:clrMapOvr>
    <a:masterClrMapping/>
  </p:clrMapOvr>
  <p:transition>
    <p:zoom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0F95BBC9-59FE-8E46-A191-9BE3D91D047D}" type="datetime1">
              <a:rPr lang="en-GB"/>
              <a:pPr>
                <a:buClr>
                  <a:prstClr val="white"/>
                </a:buClr>
                <a:defRPr/>
              </a:pPr>
              <a:t>19/07/2019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177AFB35-0967-564F-8399-0428A66112C7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648333"/>
      </p:ext>
    </p:extLst>
  </p:cSld>
  <p:clrMapOvr>
    <a:masterClrMapping/>
  </p:clrMapOvr>
  <p:transition>
    <p:zoom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ED3E9FD4-36C3-AB41-9E9E-80E6EF6FDF4C}" type="datetime1">
              <a:rPr lang="en-GB"/>
              <a:pPr>
                <a:buClr>
                  <a:prstClr val="white"/>
                </a:buClr>
                <a:defRPr/>
              </a:pPr>
              <a:t>19/07/2019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76F10C7F-DF25-E741-9316-16F33227C4D6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3255145"/>
      </p:ext>
    </p:extLst>
  </p:cSld>
  <p:clrMapOvr>
    <a:masterClrMapping/>
  </p:clrMapOvr>
  <p:transition>
    <p:zoom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8A782689-06D4-0646-86F0-6C70A8ECD4D4}" type="datetime1">
              <a:rPr lang="en-GB"/>
              <a:pPr>
                <a:buClr>
                  <a:prstClr val="white"/>
                </a:buClr>
                <a:defRPr/>
              </a:pPr>
              <a:t>19/07/2019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AC0541EB-8086-2D4F-A672-07D6E891D0E1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6024095"/>
      </p:ext>
    </p:extLst>
  </p:cSld>
  <p:clrMapOvr>
    <a:masterClrMapping/>
  </p:clrMapOvr>
  <p:transition>
    <p:zoom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GB" noProof="0"/>
              <a:t>Drag picture to placeholder or click icon to add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78729FA8-489E-624D-AD86-C64DE635E12C}" type="datetime1">
              <a:rPr lang="en-GB"/>
              <a:pPr>
                <a:buClr>
                  <a:prstClr val="white"/>
                </a:buClr>
                <a:defRPr/>
              </a:pPr>
              <a:t>19/07/2019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1880EAFF-ADB0-BA49-BE36-97FA22603F29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044623"/>
      </p:ext>
    </p:extLst>
  </p:cSld>
  <p:clrMapOvr>
    <a:masterClrMapping/>
  </p:clrMapOvr>
  <p:transition>
    <p:zoom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28BE4A04-631A-D640-917B-7EE0A288201A}" type="datetime1">
              <a:rPr lang="en-GB"/>
              <a:pPr>
                <a:buClr>
                  <a:prstClr val="white"/>
                </a:buClr>
                <a:defRPr/>
              </a:pPr>
              <a:t>19/07/2019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BDDC218E-6C60-D74B-986C-7F289C670FB3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0822969"/>
      </p:ext>
    </p:extLst>
  </p:cSld>
  <p:clrMapOvr>
    <a:masterClrMapping/>
  </p:clrMapOvr>
  <p:transition>
    <p:zoom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6D0C8098-B08E-014D-AA73-68D652069F41}" type="datetime1">
              <a:rPr lang="en-GB"/>
              <a:pPr>
                <a:buClr>
                  <a:prstClr val="white"/>
                </a:buClr>
                <a:defRPr/>
              </a:pPr>
              <a:t>19/07/2019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914400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buClr>
                <a:prstClr val="white"/>
              </a:buClr>
              <a:defRPr/>
            </a:pPr>
            <a:fld id="{EDDB953E-8729-A145-B8BF-2CC8B0C16D6C}" type="slidenum">
              <a:rPr lang="en-US"/>
              <a:pPr>
                <a:buClr>
                  <a:prstClr val="white"/>
                </a:buCl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325083"/>
      </p:ext>
    </p:extLst>
  </p:cSld>
  <p:clrMapOvr>
    <a:masterClrMapping/>
  </p:clrMapOvr>
  <p:transition>
    <p:zoom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8945407"/>
      </p:ext>
    </p:extLst>
  </p:cSld>
  <p:clrMapOvr>
    <a:masterClrMapping/>
  </p:clrMapOvr>
  <p:transition>
    <p:zoom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900978"/>
      </p:ext>
    </p:extLst>
  </p:cSld>
  <p:clrMapOvr>
    <a:masterClrMapping/>
  </p:clrMapOvr>
  <p:transition>
    <p:zoom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27327775"/>
      </p:ext>
    </p:extLst>
  </p:cSld>
  <p:clrMapOvr>
    <a:masterClrMapping/>
  </p:clrMapOvr>
  <p:transition>
    <p:zoom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0532604"/>
      </p:ext>
    </p:extLst>
  </p:cSld>
  <p:clrMapOvr>
    <a:masterClrMapping/>
  </p:clrMapOvr>
  <p:transition>
    <p:zoom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363279"/>
      </p:ext>
    </p:extLst>
  </p:cSld>
  <p:clrMapOvr>
    <a:masterClrMapping/>
  </p:clrMapOvr>
  <p:transition>
    <p:zoom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0669731"/>
      </p:ext>
    </p:extLst>
  </p:cSld>
  <p:clrMapOvr>
    <a:masterClrMapping/>
  </p:clrMapOvr>
  <p:transition>
    <p:zoom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2165656"/>
      </p:ext>
    </p:extLst>
  </p:cSld>
  <p:clrMapOvr>
    <a:masterClrMapping/>
  </p:clrMapOvr>
  <p:transition>
    <p:zoom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0245976"/>
      </p:ext>
    </p:extLst>
  </p:cSld>
  <p:clrMapOvr>
    <a:masterClrMapping/>
  </p:clrMapOvr>
  <p:transition>
    <p:zoom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37652965"/>
      </p:ext>
    </p:extLst>
  </p:cSld>
  <p:clrMapOvr>
    <a:masterClrMapping/>
  </p:clrMapOvr>
  <p:transition>
    <p:zoom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64774417"/>
      </p:ext>
    </p:extLst>
  </p:cSld>
  <p:clrMapOvr>
    <a:masterClrMapping/>
  </p:clrMapOvr>
  <p:transition>
    <p:zoom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2598529"/>
      </p:ext>
    </p:extLst>
  </p:cSld>
  <p:clrMapOvr>
    <a:masterClrMapping/>
  </p:clrMapOvr>
  <p:transition>
    <p:zoom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1250267"/>
      </p:ext>
    </p:extLst>
  </p:cSld>
  <p:clrMapOvr>
    <a:masterClrMapping/>
  </p:clrMapOvr>
  <p:transition>
    <p:zoom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1916824"/>
      </p:ext>
    </p:extLst>
  </p:cSld>
  <p:clrMapOvr>
    <a:masterClrMapping/>
  </p:clrMapOvr>
  <p:transition>
    <p:zoom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1493262"/>
      </p:ext>
    </p:extLst>
  </p:cSld>
  <p:clrMapOvr>
    <a:masterClrMapping/>
  </p:clrMapOvr>
  <p:transition>
    <p:zoom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302447"/>
      </p:ext>
    </p:extLst>
  </p:cSld>
  <p:clrMapOvr>
    <a:masterClrMapping/>
  </p:clrMapOvr>
  <p:transition>
    <p:zoom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1"/>
            <a:ext cx="3008313" cy="4691063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8422665"/>
      </p:ext>
    </p:extLst>
  </p:cSld>
  <p:clrMapOvr>
    <a:masterClrMapping/>
  </p:clrMapOvr>
  <p:transition>
    <p:zoom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5975142"/>
      </p:ext>
    </p:extLst>
  </p:cSld>
  <p:clrMapOvr>
    <a:masterClrMapping/>
  </p:clrMapOvr>
  <p:transition>
    <p:zoom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8547621"/>
      </p:ext>
    </p:extLst>
  </p:cSld>
  <p:clrMapOvr>
    <a:masterClrMapping/>
  </p:clrMapOvr>
  <p:transition>
    <p:zoom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vert="horz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71377150"/>
      </p:ext>
    </p:extLst>
  </p:cSld>
  <p:clrMapOvr>
    <a:masterClrMapping/>
  </p:clrMapOvr>
  <p:transition>
    <p:zoom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 vert="horz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2481847"/>
      </p:ext>
    </p:extLst>
  </p:cSld>
  <p:clrMapOvr>
    <a:masterClrMapping/>
  </p:clrMapOvr>
  <p:transition>
    <p:zoom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vert="horz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 vert="horz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03188"/>
      </p:ext>
    </p:extLst>
  </p:cSld>
  <p:clrMapOvr>
    <a:masterClrMapping/>
  </p:clrMapOvr>
  <p:transition>
    <p:zoom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2924501"/>
      </p:ext>
    </p:extLst>
  </p:cSld>
  <p:clrMapOvr>
    <a:masterClrMapping/>
  </p:clrMapOvr>
  <p:transition>
    <p:zoom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1322972"/>
      </p:ext>
    </p:extLst>
  </p:cSld>
  <p:clrMapOvr>
    <a:masterClrMapping/>
  </p:clrMapOvr>
  <p:transition>
    <p:zoom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 vert="horz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27182806"/>
      </p:ext>
    </p:extLst>
  </p:cSld>
  <p:clrMapOvr>
    <a:masterClrMapping/>
  </p:clrMapOvr>
  <p:transition>
    <p:zoom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75232854"/>
      </p:ext>
    </p:extLst>
  </p:cSld>
  <p:clrMapOvr>
    <a:masterClrMapping/>
  </p:clrMapOvr>
  <p:transition>
    <p:zoom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905964"/>
      </p:ext>
    </p:extLst>
  </p:cSld>
  <p:clrMapOvr>
    <a:masterClrMapping/>
  </p:clrMapOvr>
  <p:transition>
    <p:zoom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algn="l">
              <a:defRPr sz="2000" b="1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3200"/>
            </a:lvl1pPr>
            <a:lvl2pPr marL="457106" indent="0">
              <a:buNone/>
              <a:defRPr sz="2800"/>
            </a:lvl2pPr>
            <a:lvl3pPr marL="914212" indent="0">
              <a:buNone/>
              <a:defRPr sz="2400"/>
            </a:lvl3pPr>
            <a:lvl4pPr marL="1371320" indent="0">
              <a:buNone/>
              <a:defRPr sz="2000"/>
            </a:lvl4pPr>
            <a:lvl5pPr marL="1828426" indent="0">
              <a:buNone/>
              <a:defRPr sz="2000"/>
            </a:lvl5pPr>
            <a:lvl6pPr marL="2285532" indent="0">
              <a:buNone/>
              <a:defRPr sz="2000"/>
            </a:lvl6pPr>
            <a:lvl7pPr marL="2742640" indent="0">
              <a:buNone/>
              <a:defRPr sz="2000"/>
            </a:lvl7pPr>
            <a:lvl8pPr marL="3199744" indent="0">
              <a:buNone/>
              <a:defRPr sz="2000"/>
            </a:lvl8pPr>
            <a:lvl9pPr marL="3656852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>
              <a:buNone/>
              <a:defRPr sz="1400"/>
            </a:lvl1pPr>
            <a:lvl2pPr marL="457106" indent="0">
              <a:buNone/>
              <a:defRPr sz="1200"/>
            </a:lvl2pPr>
            <a:lvl3pPr marL="914212" indent="0">
              <a:buNone/>
              <a:defRPr sz="1000"/>
            </a:lvl3pPr>
            <a:lvl4pPr marL="1371320" indent="0">
              <a:buNone/>
              <a:defRPr sz="900"/>
            </a:lvl4pPr>
            <a:lvl5pPr marL="1828426" indent="0">
              <a:buNone/>
              <a:defRPr sz="900"/>
            </a:lvl5pPr>
            <a:lvl6pPr marL="2285532" indent="0">
              <a:buNone/>
              <a:defRPr sz="900"/>
            </a:lvl6pPr>
            <a:lvl7pPr marL="2742640" indent="0">
              <a:buNone/>
              <a:defRPr sz="900"/>
            </a:lvl7pPr>
            <a:lvl8pPr marL="3199744" indent="0">
              <a:buNone/>
              <a:defRPr sz="900"/>
            </a:lvl8pPr>
            <a:lvl9pPr marL="3656852" indent="0">
              <a:buNone/>
              <a:defRPr sz="9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98143200"/>
      </p:ext>
    </p:extLst>
  </p:cSld>
  <p:clrMapOvr>
    <a:masterClrMapping/>
  </p:clrMapOvr>
  <p:transition>
    <p:zoom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3577632"/>
      </p:ext>
    </p:extLst>
  </p:cSld>
  <p:clrMapOvr>
    <a:masterClrMapping/>
  </p:clrMapOvr>
  <p:transition>
    <p:zoom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标题 - 顶部对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Shape 48"/>
          <p:cNvSpPr>
            <a:spLocks noGrp="1"/>
          </p:cNvSpPr>
          <p:nvPr>
            <p:ph type="title"/>
          </p:nvPr>
        </p:nvSpPr>
        <p:spPr>
          <a:xfrm>
            <a:off x="669727" y="312539"/>
            <a:ext cx="7804547" cy="1518047"/>
          </a:xfrm>
          <a:prstGeom prst="rect">
            <a:avLst/>
          </a:prstGeom>
        </p:spPr>
        <p:txBody>
          <a:bodyPr lIns="64291" tIns="32146" rIns="64291" bIns="32146"/>
          <a:lstStyle/>
          <a:p>
            <a:r>
              <a:t>Title Text</a:t>
            </a:r>
          </a:p>
        </p:txBody>
      </p:sp>
      <p:sp>
        <p:nvSpPr>
          <p:cNvPr id="49" name="Shape 49"/>
          <p:cNvSpPr>
            <a:spLocks noGrp="1"/>
          </p:cNvSpPr>
          <p:nvPr>
            <p:ph type="sldNum" sz="quarter" idx="2"/>
          </p:nvPr>
        </p:nvSpPr>
        <p:spPr>
          <a:xfrm>
            <a:off x="4437983" y="6505277"/>
            <a:ext cx="259104" cy="267891"/>
          </a:xfrm>
          <a:prstGeom prst="rect">
            <a:avLst/>
          </a:prstGeom>
        </p:spPr>
        <p:txBody>
          <a:bodyPr lIns="64291" tIns="32146" rIns="64291" bIns="32146"/>
          <a:lstStyle/>
          <a:p>
            <a:pPr>
              <a:buClr>
                <a:srgbClr val="000000"/>
              </a:buClr>
            </a:pPr>
            <a:fld id="{86CB4B4D-7CA3-9044-876B-883B54F8677D}" type="slidenum">
              <a:rPr>
                <a:solidFill>
                  <a:srgbClr val="000000"/>
                </a:solidFill>
              </a:rPr>
              <a:pPr>
                <a:buClr>
                  <a:srgbClr val="000000"/>
                </a:buClr>
              </a:pPr>
              <a:t>‹#›</a:t>
            </a:fld>
            <a:endParaRPr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05745"/>
      </p:ext>
    </p:extLst>
  </p:cSld>
  <p:clrMapOvr>
    <a:masterClrMapping/>
  </p:clrMapOvr>
  <p:transition spd="med"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49707506"/>
      </p:ext>
    </p:extLst>
  </p:cSld>
  <p:clrMapOvr>
    <a:masterClrMapping/>
  </p:clrMapOvr>
  <p:transition>
    <p:zoom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6002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6362700" y="6356350"/>
            <a:ext cx="2085975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</a:defRPr>
            </a:lvl1pPr>
          </a:lstStyle>
          <a:p>
            <a:fld id="{DA02C96B-898A-0B46-8CE4-AB96751A6501}" type="datetime1">
              <a:rPr lang="en-US">
                <a:cs typeface="Arial" charset="0"/>
              </a:rPr>
              <a:pPr/>
              <a:t>7/19/19</a:t>
            </a:fld>
            <a:endParaRPr lang="en-US">
              <a:cs typeface="Arial" charset="0"/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58813" y="6356350"/>
            <a:ext cx="2847975" cy="365125"/>
          </a:xfrm>
          <a:prstGeom prst="rect">
            <a:avLst/>
          </a:prstGeom>
        </p:spPr>
        <p:txBody>
          <a:bodyPr/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  <a:latin typeface="Arial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543925" y="6356350"/>
            <a:ext cx="561975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buClr>
                <a:srgbClr val="000000"/>
              </a:buClr>
              <a:defRPr>
                <a:solidFill>
                  <a:srgbClr val="000000"/>
                </a:solidFill>
              </a:defRPr>
            </a:lvl1pPr>
          </a:lstStyle>
          <a:p>
            <a:fld id="{775261F2-A963-2343-97DE-FB8AA5AA1555}" type="slidenum">
              <a:rPr lang="en-US">
                <a:cs typeface="Arial" charset="0"/>
              </a:rPr>
              <a:pPr/>
              <a:t>‹#›</a:t>
            </a:fld>
            <a:endParaRPr lang="en-US"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095649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033416"/>
      </p:ext>
    </p:extLst>
  </p:cSld>
  <p:clrMapOvr>
    <a:masterClrMapping/>
  </p:clrMapOvr>
  <p:transition>
    <p:zoom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 vert="horz" lIns="91421" tIns="45711" rIns="91421" bIns="45711"/>
          <a:lstStyle>
            <a:lvl1pPr marL="0" indent="0" algn="ctr">
              <a:buNone/>
              <a:defRPr/>
            </a:lvl1pPr>
            <a:lvl2pPr marL="457106" indent="0" algn="ctr">
              <a:buNone/>
              <a:defRPr/>
            </a:lvl2pPr>
            <a:lvl3pPr marL="914212" indent="0" algn="ctr">
              <a:buNone/>
              <a:defRPr/>
            </a:lvl3pPr>
            <a:lvl4pPr marL="1371320" indent="0" algn="ctr">
              <a:buNone/>
              <a:defRPr/>
            </a:lvl4pPr>
            <a:lvl5pPr marL="1828426" indent="0" algn="ctr">
              <a:buNone/>
              <a:defRPr/>
            </a:lvl5pPr>
            <a:lvl6pPr marL="2285532" indent="0" algn="ctr">
              <a:buNone/>
              <a:defRPr/>
            </a:lvl6pPr>
            <a:lvl7pPr marL="2742640" indent="0" algn="ctr">
              <a:buNone/>
              <a:defRPr/>
            </a:lvl7pPr>
            <a:lvl8pPr marL="3199744" indent="0" algn="ctr">
              <a:buNone/>
              <a:defRPr/>
            </a:lvl8pPr>
            <a:lvl9pPr marL="3656852" indent="0" algn="ctr">
              <a:buNone/>
              <a:defRPr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9687677"/>
      </p:ext>
    </p:extLst>
  </p:cSld>
  <p:clrMapOvr>
    <a:masterClrMapping/>
  </p:clrMapOvr>
  <p:transition>
    <p:zoom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9395394"/>
      </p:ext>
    </p:extLst>
  </p:cSld>
  <p:clrMapOvr>
    <a:masterClrMapping/>
  </p:clrMapOvr>
  <p:transition>
    <p:zoom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  <a:prstGeom prst="rect">
            <a:avLst/>
          </a:prstGeom>
        </p:spPr>
        <p:txBody>
          <a:bodyPr vert="horz" lIns="91421" tIns="45711" rIns="91421" bIns="45711" anchor="t"/>
          <a:lstStyle>
            <a:lvl1pPr algn="l">
              <a:defRPr sz="4000" b="1" cap="all"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7"/>
            <a:ext cx="7772400" cy="1500187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000"/>
            </a:lvl1pPr>
            <a:lvl2pPr marL="457106" indent="0">
              <a:buNone/>
              <a:defRPr sz="1800"/>
            </a:lvl2pPr>
            <a:lvl3pPr marL="914212" indent="0">
              <a:buNone/>
              <a:defRPr sz="1600"/>
            </a:lvl3pPr>
            <a:lvl4pPr marL="1371320" indent="0">
              <a:buNone/>
              <a:defRPr sz="1400"/>
            </a:lvl4pPr>
            <a:lvl5pPr marL="1828426" indent="0">
              <a:buNone/>
              <a:defRPr sz="1400"/>
            </a:lvl5pPr>
            <a:lvl6pPr marL="2285532" indent="0">
              <a:buNone/>
              <a:defRPr sz="1400"/>
            </a:lvl6pPr>
            <a:lvl7pPr marL="2742640" indent="0">
              <a:buNone/>
              <a:defRPr sz="1400"/>
            </a:lvl7pPr>
            <a:lvl8pPr marL="3199744" indent="0">
              <a:buNone/>
              <a:defRPr sz="1400"/>
            </a:lvl8pPr>
            <a:lvl9pPr marL="3656852" indent="0">
              <a:buNone/>
              <a:defRPr sz="14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13974429"/>
      </p:ext>
    </p:extLst>
  </p:cSld>
  <p:clrMapOvr>
    <a:masterClrMapping/>
  </p:clrMapOvr>
  <p:transition>
    <p:zoom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4"/>
            <a:ext cx="4038600" cy="4525963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117130"/>
      </p:ext>
    </p:extLst>
  </p:cSld>
  <p:clrMapOvr>
    <a:masterClrMapping/>
  </p:clrMapOvr>
  <p:transition>
    <p:zoom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  <a:prstGeom prst="rect">
            <a:avLst/>
          </a:prstGeom>
        </p:spPr>
        <p:txBody>
          <a:bodyPr vert="horz" lIns="91421" tIns="45711" rIns="91421" bIns="45711" anchor="b"/>
          <a:lstStyle>
            <a:lvl1pPr marL="0" indent="0">
              <a:buNone/>
              <a:defRPr sz="2400" b="1"/>
            </a:lvl1pPr>
            <a:lvl2pPr marL="457106" indent="0">
              <a:buNone/>
              <a:defRPr sz="2000" b="1"/>
            </a:lvl2pPr>
            <a:lvl3pPr marL="914212" indent="0">
              <a:buNone/>
              <a:defRPr sz="1800" b="1"/>
            </a:lvl3pPr>
            <a:lvl4pPr marL="1371320" indent="0">
              <a:buNone/>
              <a:defRPr sz="1600" b="1"/>
            </a:lvl4pPr>
            <a:lvl5pPr marL="1828426" indent="0">
              <a:buNone/>
              <a:defRPr sz="1600" b="1"/>
            </a:lvl5pPr>
            <a:lvl6pPr marL="2285532" indent="0">
              <a:buNone/>
              <a:defRPr sz="1600" b="1"/>
            </a:lvl6pPr>
            <a:lvl7pPr marL="2742640" indent="0">
              <a:buNone/>
              <a:defRPr sz="1600" b="1"/>
            </a:lvl7pPr>
            <a:lvl8pPr marL="3199744" indent="0">
              <a:buNone/>
              <a:defRPr sz="1600" b="1"/>
            </a:lvl8pPr>
            <a:lvl9pPr marL="3656852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  <a:prstGeom prst="rect">
            <a:avLst/>
          </a:prstGeom>
        </p:spPr>
        <p:txBody>
          <a:bodyPr vert="horz" lIns="91421" tIns="45711" rIns="91421" bIns="45711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3264163"/>
      </p:ext>
    </p:extLst>
  </p:cSld>
  <p:clrMapOvr>
    <a:masterClrMapping/>
  </p:clrMapOvr>
  <p:transition>
    <p:zoom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54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.xml"/><Relationship Id="rId3" Type="http://schemas.openxmlformats.org/officeDocument/2006/relationships/slideLayout" Target="../slideLayouts/slideLayout57.xml"/><Relationship Id="rId7" Type="http://schemas.openxmlformats.org/officeDocument/2006/relationships/slideLayout" Target="../slideLayouts/slideLayout61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56.xml"/><Relationship Id="rId1" Type="http://schemas.openxmlformats.org/officeDocument/2006/relationships/slideLayout" Target="../slideLayouts/slideLayout55.xml"/><Relationship Id="rId6" Type="http://schemas.openxmlformats.org/officeDocument/2006/relationships/slideLayout" Target="../slideLayouts/slideLayout60.xml"/><Relationship Id="rId11" Type="http://schemas.openxmlformats.org/officeDocument/2006/relationships/slideLayout" Target="../slideLayouts/slideLayout65.xml"/><Relationship Id="rId5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64.xml"/><Relationship Id="rId4" Type="http://schemas.openxmlformats.org/officeDocument/2006/relationships/slideLayout" Target="../slideLayouts/slideLayout58.xml"/><Relationship Id="rId9" Type="http://schemas.openxmlformats.org/officeDocument/2006/relationships/slideLayout" Target="../slideLayouts/slideLayout63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68.xml"/><Relationship Id="rId7" Type="http://schemas.openxmlformats.org/officeDocument/2006/relationships/slideLayout" Target="../slideLayouts/slideLayout72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67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11" Type="http://schemas.openxmlformats.org/officeDocument/2006/relationships/slideLayout" Target="../slideLayouts/slideLayout76.xml"/><Relationship Id="rId5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75.xml"/><Relationship Id="rId4" Type="http://schemas.openxmlformats.org/officeDocument/2006/relationships/slideLayout" Target="../slideLayouts/slideLayout69.xml"/><Relationship Id="rId9" Type="http://schemas.openxmlformats.org/officeDocument/2006/relationships/slideLayout" Target="../slideLayouts/slideLayout74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theme" Target="../theme/theme14.xml"/><Relationship Id="rId2" Type="http://schemas.openxmlformats.org/officeDocument/2006/relationships/slideLayout" Target="../slideLayouts/slideLayout78.xml"/><Relationship Id="rId1" Type="http://schemas.openxmlformats.org/officeDocument/2006/relationships/slideLayout" Target="../slideLayouts/slideLayout77.xml"/><Relationship Id="rId4" Type="http://schemas.openxmlformats.org/officeDocument/2006/relationships/image" Target="../media/image1.jpeg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5.xml"/><Relationship Id="rId1" Type="http://schemas.openxmlformats.org/officeDocument/2006/relationships/slideLayout" Target="../slideLayouts/slideLayout79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13" Type="http://schemas.openxmlformats.org/officeDocument/2006/relationships/theme" Target="../theme/theme16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slideLayout" Target="../slideLayouts/slideLayout91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Relationship Id="rId14" Type="http://schemas.openxmlformats.org/officeDocument/2006/relationships/image" Target="../media/image1.jpeg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4.xml"/><Relationship Id="rId2" Type="http://schemas.openxmlformats.org/officeDocument/2006/relationships/slideLayout" Target="../slideLayouts/slideLayout93.xml"/><Relationship Id="rId1" Type="http://schemas.openxmlformats.org/officeDocument/2006/relationships/slideLayout" Target="../slideLayouts/slideLayout92.xml"/><Relationship Id="rId5" Type="http://schemas.openxmlformats.org/officeDocument/2006/relationships/image" Target="../media/image1.jpeg"/><Relationship Id="rId4" Type="http://schemas.openxmlformats.org/officeDocument/2006/relationships/theme" Target="../theme/theme17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13" Type="http://schemas.openxmlformats.org/officeDocument/2006/relationships/theme" Target="../theme/theme18.xml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12" Type="http://schemas.openxmlformats.org/officeDocument/2006/relationships/slideLayout" Target="../slideLayouts/slideLayout106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Relationship Id="rId14" Type="http://schemas.openxmlformats.org/officeDocument/2006/relationships/image" Target="../media/image1.jpeg"/></Relationships>
</file>

<file path=ppt/slideMasters/_rels/slideMaster19.xml.rels><?xml version="1.0" encoding="UTF-8" standalone="yes"?>
<Relationships xmlns="http://schemas.openxmlformats.org/package/2006/relationships"><Relationship Id="rId3" Type="http://schemas.openxmlformats.org/officeDocument/2006/relationships/theme" Target="../theme/theme19.xml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4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1.jpeg"/></Relationships>
</file>

<file path=ppt/slideMasters/_rels/slideMaster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20.xml"/><Relationship Id="rId1" Type="http://schemas.openxmlformats.org/officeDocument/2006/relationships/slideLayout" Target="../slideLayouts/slideLayout109.xml"/></Relationships>
</file>

<file path=ppt/slideMasters/_rels/slideMaster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21.xml"/><Relationship Id="rId1" Type="http://schemas.openxmlformats.org/officeDocument/2006/relationships/slideLayout" Target="../slideLayouts/slideLayout110.xml"/></Relationships>
</file>

<file path=ppt/slideMasters/_rels/slideMaster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22.xml"/><Relationship Id="rId1" Type="http://schemas.openxmlformats.org/officeDocument/2006/relationships/slideLayout" Target="../slideLayouts/slideLayout111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13" Type="http://schemas.openxmlformats.org/officeDocument/2006/relationships/theme" Target="../theme/theme23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slideLayout" Target="../slideLayouts/slideLayout123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Relationship Id="rId14" Type="http://schemas.openxmlformats.org/officeDocument/2006/relationships/image" Target="../media/image1.jpeg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.xml"/><Relationship Id="rId13" Type="http://schemas.openxmlformats.org/officeDocument/2006/relationships/theme" Target="../theme/theme24.xml"/><Relationship Id="rId3" Type="http://schemas.openxmlformats.org/officeDocument/2006/relationships/slideLayout" Target="../slideLayouts/slideLayout126.xml"/><Relationship Id="rId7" Type="http://schemas.openxmlformats.org/officeDocument/2006/relationships/slideLayout" Target="../slideLayouts/slideLayout130.xml"/><Relationship Id="rId12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24.xml"/><Relationship Id="rId6" Type="http://schemas.openxmlformats.org/officeDocument/2006/relationships/slideLayout" Target="../slideLayouts/slideLayout129.xml"/><Relationship Id="rId11" Type="http://schemas.openxmlformats.org/officeDocument/2006/relationships/slideLayout" Target="../slideLayouts/slideLayout134.xml"/><Relationship Id="rId5" Type="http://schemas.openxmlformats.org/officeDocument/2006/relationships/slideLayout" Target="../slideLayouts/slideLayout128.xml"/><Relationship Id="rId10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27.xml"/><Relationship Id="rId9" Type="http://schemas.openxmlformats.org/officeDocument/2006/relationships/slideLayout" Target="../slideLayouts/slideLayout132.xml"/><Relationship Id="rId14" Type="http://schemas.openxmlformats.org/officeDocument/2006/relationships/image" Target="../media/image1.jpeg"/></Relationships>
</file>

<file path=ppt/slideMasters/_rels/slideMaster25.xml.rels><?xml version="1.0" encoding="UTF-8" standalone="yes"?>
<Relationships xmlns="http://schemas.openxmlformats.org/package/2006/relationships"><Relationship Id="rId3" Type="http://schemas.openxmlformats.org/officeDocument/2006/relationships/theme" Target="../theme/theme25.xml"/><Relationship Id="rId2" Type="http://schemas.openxmlformats.org/officeDocument/2006/relationships/slideLayout" Target="../slideLayouts/slideLayout137.xml"/><Relationship Id="rId1" Type="http://schemas.openxmlformats.org/officeDocument/2006/relationships/slideLayout" Target="../slideLayouts/slideLayout136.xml"/><Relationship Id="rId4" Type="http://schemas.openxmlformats.org/officeDocument/2006/relationships/image" Target="../media/image1.jpeg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5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44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139.xml"/><Relationship Id="rId1" Type="http://schemas.openxmlformats.org/officeDocument/2006/relationships/slideLayout" Target="../slideLayouts/slideLayout138.xml"/><Relationship Id="rId6" Type="http://schemas.openxmlformats.org/officeDocument/2006/relationships/slideLayout" Target="../slideLayouts/slideLayout143.xml"/><Relationship Id="rId11" Type="http://schemas.openxmlformats.org/officeDocument/2006/relationships/slideLayout" Target="../slideLayouts/slideLayout148.xml"/><Relationship Id="rId5" Type="http://schemas.openxmlformats.org/officeDocument/2006/relationships/slideLayout" Target="../slideLayouts/slideLayout142.xml"/><Relationship Id="rId10" Type="http://schemas.openxmlformats.org/officeDocument/2006/relationships/slideLayout" Target="../slideLayouts/slideLayout147.xml"/><Relationship Id="rId4" Type="http://schemas.openxmlformats.org/officeDocument/2006/relationships/slideLayout" Target="../slideLayouts/slideLayout141.xml"/><Relationship Id="rId9" Type="http://schemas.openxmlformats.org/officeDocument/2006/relationships/slideLayout" Target="../slideLayouts/slideLayout146.xml"/></Relationships>
</file>

<file path=ppt/slideMasters/_rels/slideMaster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27.xml"/><Relationship Id="rId1" Type="http://schemas.openxmlformats.org/officeDocument/2006/relationships/slideLayout" Target="../slideLayouts/slideLayout149.xml"/></Relationships>
</file>

<file path=ppt/slideMasters/_rels/slideMaster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28.xml"/><Relationship Id="rId1" Type="http://schemas.openxmlformats.org/officeDocument/2006/relationships/slideLayout" Target="../slideLayouts/slideLayout150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53.xml"/><Relationship Id="rId7" Type="http://schemas.openxmlformats.org/officeDocument/2006/relationships/slideLayout" Target="../slideLayouts/slideLayout157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152.xml"/><Relationship Id="rId1" Type="http://schemas.openxmlformats.org/officeDocument/2006/relationships/slideLayout" Target="../slideLayouts/slideLayout151.xml"/><Relationship Id="rId6" Type="http://schemas.openxmlformats.org/officeDocument/2006/relationships/slideLayout" Target="../slideLayouts/slideLayout156.xml"/><Relationship Id="rId11" Type="http://schemas.openxmlformats.org/officeDocument/2006/relationships/slideLayout" Target="../slideLayouts/slideLayout161.xml"/><Relationship Id="rId5" Type="http://schemas.openxmlformats.org/officeDocument/2006/relationships/slideLayout" Target="../slideLayouts/slideLayout155.xml"/><Relationship Id="rId10" Type="http://schemas.openxmlformats.org/officeDocument/2006/relationships/slideLayout" Target="../slideLayouts/slideLayout160.xml"/><Relationship Id="rId4" Type="http://schemas.openxmlformats.org/officeDocument/2006/relationships/slideLayout" Target="../slideLayouts/slideLayout154.xml"/><Relationship Id="rId9" Type="http://schemas.openxmlformats.org/officeDocument/2006/relationships/slideLayout" Target="../slideLayouts/slideLayout159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.jpeg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9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64.xml"/><Relationship Id="rId7" Type="http://schemas.openxmlformats.org/officeDocument/2006/relationships/slideLayout" Target="../slideLayouts/slideLayout168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163.xml"/><Relationship Id="rId1" Type="http://schemas.openxmlformats.org/officeDocument/2006/relationships/slideLayout" Target="../slideLayouts/slideLayout162.xml"/><Relationship Id="rId6" Type="http://schemas.openxmlformats.org/officeDocument/2006/relationships/slideLayout" Target="../slideLayouts/slideLayout167.xml"/><Relationship Id="rId11" Type="http://schemas.openxmlformats.org/officeDocument/2006/relationships/slideLayout" Target="../slideLayouts/slideLayout172.xml"/><Relationship Id="rId5" Type="http://schemas.openxmlformats.org/officeDocument/2006/relationships/slideLayout" Target="../slideLayouts/slideLayout166.xml"/><Relationship Id="rId10" Type="http://schemas.openxmlformats.org/officeDocument/2006/relationships/slideLayout" Target="../slideLayouts/slideLayout171.xml"/><Relationship Id="rId4" Type="http://schemas.openxmlformats.org/officeDocument/2006/relationships/slideLayout" Target="../slideLayouts/slideLayout165.xml"/><Relationship Id="rId9" Type="http://schemas.openxmlformats.org/officeDocument/2006/relationships/slideLayout" Target="../slideLayouts/slideLayout170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0.xml"/><Relationship Id="rId3" Type="http://schemas.openxmlformats.org/officeDocument/2006/relationships/slideLayout" Target="../slideLayouts/slideLayout175.xml"/><Relationship Id="rId7" Type="http://schemas.openxmlformats.org/officeDocument/2006/relationships/slideLayout" Target="../slideLayouts/slideLayout179.xml"/><Relationship Id="rId2" Type="http://schemas.openxmlformats.org/officeDocument/2006/relationships/slideLayout" Target="../slideLayouts/slideLayout174.xml"/><Relationship Id="rId1" Type="http://schemas.openxmlformats.org/officeDocument/2006/relationships/slideLayout" Target="../slideLayouts/slideLayout173.xml"/><Relationship Id="rId6" Type="http://schemas.openxmlformats.org/officeDocument/2006/relationships/slideLayout" Target="../slideLayouts/slideLayout178.xml"/><Relationship Id="rId11" Type="http://schemas.openxmlformats.org/officeDocument/2006/relationships/theme" Target="../theme/theme31.xml"/><Relationship Id="rId5" Type="http://schemas.openxmlformats.org/officeDocument/2006/relationships/slideLayout" Target="../slideLayouts/slideLayout177.xml"/><Relationship Id="rId10" Type="http://schemas.openxmlformats.org/officeDocument/2006/relationships/slideLayout" Target="../slideLayouts/slideLayout182.xml"/><Relationship Id="rId4" Type="http://schemas.openxmlformats.org/officeDocument/2006/relationships/slideLayout" Target="../slideLayouts/slideLayout176.xml"/><Relationship Id="rId9" Type="http://schemas.openxmlformats.org/officeDocument/2006/relationships/slideLayout" Target="../slideLayouts/slideLayout181.xml"/></Relationships>
</file>

<file path=ppt/slideMasters/_rels/slideMaster32.xml.rels><?xml version="1.0" encoding="UTF-8" standalone="yes"?>
<Relationships xmlns="http://schemas.openxmlformats.org/package/2006/relationships"><Relationship Id="rId3" Type="http://schemas.openxmlformats.org/officeDocument/2006/relationships/theme" Target="../theme/theme32.xml"/><Relationship Id="rId2" Type="http://schemas.openxmlformats.org/officeDocument/2006/relationships/slideLayout" Target="../slideLayouts/slideLayout184.xml"/><Relationship Id="rId1" Type="http://schemas.openxmlformats.org/officeDocument/2006/relationships/slideLayout" Target="../slideLayouts/slideLayout183.xml"/><Relationship Id="rId4" Type="http://schemas.openxmlformats.org/officeDocument/2006/relationships/image" Target="../media/image1.jpeg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2.xml"/><Relationship Id="rId13" Type="http://schemas.openxmlformats.org/officeDocument/2006/relationships/theme" Target="../theme/theme33.xml"/><Relationship Id="rId3" Type="http://schemas.openxmlformats.org/officeDocument/2006/relationships/slideLayout" Target="../slideLayouts/slideLayout187.xml"/><Relationship Id="rId7" Type="http://schemas.openxmlformats.org/officeDocument/2006/relationships/slideLayout" Target="../slideLayouts/slideLayout191.xml"/><Relationship Id="rId12" Type="http://schemas.openxmlformats.org/officeDocument/2006/relationships/slideLayout" Target="../slideLayouts/slideLayout196.xml"/><Relationship Id="rId2" Type="http://schemas.openxmlformats.org/officeDocument/2006/relationships/slideLayout" Target="../slideLayouts/slideLayout186.xml"/><Relationship Id="rId1" Type="http://schemas.openxmlformats.org/officeDocument/2006/relationships/slideLayout" Target="../slideLayouts/slideLayout185.xml"/><Relationship Id="rId6" Type="http://schemas.openxmlformats.org/officeDocument/2006/relationships/slideLayout" Target="../slideLayouts/slideLayout190.xml"/><Relationship Id="rId11" Type="http://schemas.openxmlformats.org/officeDocument/2006/relationships/slideLayout" Target="../slideLayouts/slideLayout195.xml"/><Relationship Id="rId5" Type="http://schemas.openxmlformats.org/officeDocument/2006/relationships/slideLayout" Target="../slideLayouts/slideLayout189.xml"/><Relationship Id="rId10" Type="http://schemas.openxmlformats.org/officeDocument/2006/relationships/slideLayout" Target="../slideLayouts/slideLayout194.xml"/><Relationship Id="rId4" Type="http://schemas.openxmlformats.org/officeDocument/2006/relationships/slideLayout" Target="../slideLayouts/slideLayout188.xml"/><Relationship Id="rId9" Type="http://schemas.openxmlformats.org/officeDocument/2006/relationships/slideLayout" Target="../slideLayouts/slideLayout193.xml"/><Relationship Id="rId14" Type="http://schemas.openxmlformats.org/officeDocument/2006/relationships/image" Target="../media/image1.jpeg"/></Relationships>
</file>

<file path=ppt/slideMasters/_rels/slideMaster34.xml.rels><?xml version="1.0" encoding="UTF-8" standalone="yes"?>
<Relationships xmlns="http://schemas.openxmlformats.org/package/2006/relationships"><Relationship Id="rId3" Type="http://schemas.openxmlformats.org/officeDocument/2006/relationships/theme" Target="../theme/theme34.xml"/><Relationship Id="rId2" Type="http://schemas.openxmlformats.org/officeDocument/2006/relationships/slideLayout" Target="../slideLayouts/slideLayout198.xml"/><Relationship Id="rId1" Type="http://schemas.openxmlformats.org/officeDocument/2006/relationships/slideLayout" Target="../slideLayouts/slideLayout197.xml"/><Relationship Id="rId4" Type="http://schemas.openxmlformats.org/officeDocument/2006/relationships/image" Target="../media/image1.jpeg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01.xml"/><Relationship Id="rId7" Type="http://schemas.openxmlformats.org/officeDocument/2006/relationships/slideLayout" Target="../slideLayouts/slideLayout205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203.xml"/><Relationship Id="rId10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/Relationships>
</file>

<file path=ppt/slideMasters/_rels/slideMaster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36.xml"/><Relationship Id="rId1" Type="http://schemas.openxmlformats.org/officeDocument/2006/relationships/slideLayout" Target="../slideLayouts/slideLayout210.xml"/></Relationships>
</file>

<file path=ppt/slideMasters/_rels/slideMaster37.xml.rels><?xml version="1.0" encoding="UTF-8" standalone="yes"?>
<Relationships xmlns="http://schemas.openxmlformats.org/package/2006/relationships"><Relationship Id="rId3" Type="http://schemas.openxmlformats.org/officeDocument/2006/relationships/theme" Target="../theme/theme37.xml"/><Relationship Id="rId2" Type="http://schemas.openxmlformats.org/officeDocument/2006/relationships/slideLayout" Target="../slideLayouts/slideLayout212.xml"/><Relationship Id="rId1" Type="http://schemas.openxmlformats.org/officeDocument/2006/relationships/slideLayout" Target="../slideLayouts/slideLayout211.xml"/><Relationship Id="rId4" Type="http://schemas.openxmlformats.org/officeDocument/2006/relationships/image" Target="../media/image1.jpeg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0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15.xml"/><Relationship Id="rId7" Type="http://schemas.openxmlformats.org/officeDocument/2006/relationships/slideLayout" Target="../slideLayouts/slideLayout219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214.xml"/><Relationship Id="rId1" Type="http://schemas.openxmlformats.org/officeDocument/2006/relationships/slideLayout" Target="../slideLayouts/slideLayout213.xml"/><Relationship Id="rId6" Type="http://schemas.openxmlformats.org/officeDocument/2006/relationships/slideLayout" Target="../slideLayouts/slideLayout218.xml"/><Relationship Id="rId11" Type="http://schemas.openxmlformats.org/officeDocument/2006/relationships/slideLayout" Target="../slideLayouts/slideLayout223.xml"/><Relationship Id="rId5" Type="http://schemas.openxmlformats.org/officeDocument/2006/relationships/slideLayout" Target="../slideLayouts/slideLayout217.xml"/><Relationship Id="rId10" Type="http://schemas.openxmlformats.org/officeDocument/2006/relationships/slideLayout" Target="../slideLayouts/slideLayout222.xml"/><Relationship Id="rId4" Type="http://schemas.openxmlformats.org/officeDocument/2006/relationships/slideLayout" Target="../slideLayouts/slideLayout216.xml"/><Relationship Id="rId9" Type="http://schemas.openxmlformats.org/officeDocument/2006/relationships/slideLayout" Target="../slideLayouts/slideLayout221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1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26.xml"/><Relationship Id="rId7" Type="http://schemas.openxmlformats.org/officeDocument/2006/relationships/slideLayout" Target="../slideLayouts/slideLayout230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225.xml"/><Relationship Id="rId1" Type="http://schemas.openxmlformats.org/officeDocument/2006/relationships/slideLayout" Target="../slideLayouts/slideLayout224.xml"/><Relationship Id="rId6" Type="http://schemas.openxmlformats.org/officeDocument/2006/relationships/slideLayout" Target="../slideLayouts/slideLayout229.xml"/><Relationship Id="rId11" Type="http://schemas.openxmlformats.org/officeDocument/2006/relationships/slideLayout" Target="../slideLayouts/slideLayout234.xml"/><Relationship Id="rId5" Type="http://schemas.openxmlformats.org/officeDocument/2006/relationships/slideLayout" Target="../slideLayouts/slideLayout228.xml"/><Relationship Id="rId10" Type="http://schemas.openxmlformats.org/officeDocument/2006/relationships/slideLayout" Target="../slideLayouts/slideLayout233.xml"/><Relationship Id="rId4" Type="http://schemas.openxmlformats.org/officeDocument/2006/relationships/slideLayout" Target="../slideLayouts/slideLayout227.xml"/><Relationship Id="rId9" Type="http://schemas.openxmlformats.org/officeDocument/2006/relationships/slideLayout" Target="../slideLayouts/slideLayout2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2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37.xml"/><Relationship Id="rId7" Type="http://schemas.openxmlformats.org/officeDocument/2006/relationships/slideLayout" Target="../slideLayouts/slideLayout241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236.xml"/><Relationship Id="rId1" Type="http://schemas.openxmlformats.org/officeDocument/2006/relationships/slideLayout" Target="../slideLayouts/slideLayout235.xml"/><Relationship Id="rId6" Type="http://schemas.openxmlformats.org/officeDocument/2006/relationships/slideLayout" Target="../slideLayouts/slideLayout240.xml"/><Relationship Id="rId11" Type="http://schemas.openxmlformats.org/officeDocument/2006/relationships/slideLayout" Target="../slideLayouts/slideLayout245.xml"/><Relationship Id="rId5" Type="http://schemas.openxmlformats.org/officeDocument/2006/relationships/slideLayout" Target="../slideLayouts/slideLayout239.xml"/><Relationship Id="rId10" Type="http://schemas.openxmlformats.org/officeDocument/2006/relationships/slideLayout" Target="../slideLayouts/slideLayout244.xml"/><Relationship Id="rId4" Type="http://schemas.openxmlformats.org/officeDocument/2006/relationships/slideLayout" Target="../slideLayouts/slideLayout238.xml"/><Relationship Id="rId9" Type="http://schemas.openxmlformats.org/officeDocument/2006/relationships/slideLayout" Target="../slideLayouts/slideLayout243.xml"/></Relationships>
</file>

<file path=ppt/slideMasters/_rels/slideMaster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41.xml"/><Relationship Id="rId1" Type="http://schemas.openxmlformats.org/officeDocument/2006/relationships/slideLayout" Target="../slideLayouts/slideLayout246.xml"/></Relationships>
</file>

<file path=ppt/slideMasters/_rels/slideMaster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42.xml"/><Relationship Id="rId1" Type="http://schemas.openxmlformats.org/officeDocument/2006/relationships/slideLayout" Target="../slideLayouts/slideLayout247.xml"/></Relationships>
</file>

<file path=ppt/slideMasters/_rels/slideMaster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43.xml"/><Relationship Id="rId1" Type="http://schemas.openxmlformats.org/officeDocument/2006/relationships/slideLayout" Target="../slideLayouts/slideLayout248.xml"/></Relationships>
</file>

<file path=ppt/slideMasters/_rels/slideMaster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44.xml"/><Relationship Id="rId1" Type="http://schemas.openxmlformats.org/officeDocument/2006/relationships/slideLayout" Target="../slideLayouts/slideLayout249.xml"/></Relationships>
</file>

<file path=ppt/slideMasters/_rels/slideMaster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45.xml"/><Relationship Id="rId1" Type="http://schemas.openxmlformats.org/officeDocument/2006/relationships/slideLayout" Target="../slideLayouts/slideLayout250.xml"/></Relationships>
</file>

<file path=ppt/slideMasters/_rels/slideMaster46.xml.rels><?xml version="1.0" encoding="UTF-8" standalone="yes"?>
<Relationships xmlns="http://schemas.openxmlformats.org/package/2006/relationships"><Relationship Id="rId3" Type="http://schemas.openxmlformats.org/officeDocument/2006/relationships/theme" Target="../theme/theme46.xml"/><Relationship Id="rId2" Type="http://schemas.openxmlformats.org/officeDocument/2006/relationships/slideLayout" Target="../slideLayouts/slideLayout252.xml"/><Relationship Id="rId1" Type="http://schemas.openxmlformats.org/officeDocument/2006/relationships/slideLayout" Target="../slideLayouts/slideLayout251.xml"/><Relationship Id="rId4" Type="http://schemas.openxmlformats.org/officeDocument/2006/relationships/image" Target="../media/image1.jpeg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55.xml"/><Relationship Id="rId7" Type="http://schemas.openxmlformats.org/officeDocument/2006/relationships/slideLayout" Target="../slideLayouts/slideLayout259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254.xml"/><Relationship Id="rId1" Type="http://schemas.openxmlformats.org/officeDocument/2006/relationships/slideLayout" Target="../slideLayouts/slideLayout253.xml"/><Relationship Id="rId6" Type="http://schemas.openxmlformats.org/officeDocument/2006/relationships/slideLayout" Target="../slideLayouts/slideLayout258.xml"/><Relationship Id="rId11" Type="http://schemas.openxmlformats.org/officeDocument/2006/relationships/slideLayout" Target="../slideLayouts/slideLayout263.xml"/><Relationship Id="rId5" Type="http://schemas.openxmlformats.org/officeDocument/2006/relationships/slideLayout" Target="../slideLayouts/slideLayout257.xml"/><Relationship Id="rId10" Type="http://schemas.openxmlformats.org/officeDocument/2006/relationships/slideLayout" Target="../slideLayouts/slideLayout262.xml"/><Relationship Id="rId4" Type="http://schemas.openxmlformats.org/officeDocument/2006/relationships/slideLayout" Target="../slideLayouts/slideLayout256.xml"/><Relationship Id="rId9" Type="http://schemas.openxmlformats.org/officeDocument/2006/relationships/slideLayout" Target="../slideLayouts/slideLayout261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37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38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39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40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theme" Target="../theme/theme9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chemeClr val="tx2"/>
              </a:solidFill>
              <a:latin typeface="Times New Roman" charset="0"/>
              <a:ea typeface="+mn-ea"/>
              <a:cs typeface="+mn-cs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>
                <a:ea typeface="+mn-ea"/>
                <a:cs typeface="+mn-cs"/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  <a:ea typeface="+mn-ea"/>
                  <a:cs typeface="+mn-cs"/>
                </a:rPr>
                <a:t>Institute for Computational Cosmology</a:t>
              </a: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22" r:id="rId1"/>
    <p:sldLayoutId id="2147485723" r:id="rId2"/>
    <p:sldLayoutId id="2147485724" r:id="rId3"/>
    <p:sldLayoutId id="2147485725" r:id="rId4"/>
    <p:sldLayoutId id="2147485726" r:id="rId5"/>
    <p:sldLayoutId id="2147485727" r:id="rId6"/>
    <p:sldLayoutId id="2147485728" r:id="rId7"/>
    <p:sldLayoutId id="2147485729" r:id="rId8"/>
    <p:sldLayoutId id="2147485730" r:id="rId9"/>
    <p:sldLayoutId id="2147485731" r:id="rId10"/>
    <p:sldLayoutId id="2147485732" r:id="rId11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63491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63497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6 h 614"/>
                <a:gd name="T14" fmla="*/ 459 w 478"/>
                <a:gd name="T15" fmla="*/ 211 h 614"/>
                <a:gd name="T16" fmla="*/ 452 w 478"/>
                <a:gd name="T17" fmla="*/ 243 h 614"/>
                <a:gd name="T18" fmla="*/ 439 w 478"/>
                <a:gd name="T19" fmla="*/ 285 h 614"/>
                <a:gd name="T20" fmla="*/ 403 w 478"/>
                <a:gd name="T21" fmla="*/ 380 h 614"/>
                <a:gd name="T22" fmla="*/ 354 w 478"/>
                <a:gd name="T23" fmla="*/ 472 h 614"/>
                <a:gd name="T24" fmla="*/ 321 w 478"/>
                <a:gd name="T25" fmla="*/ 521 h 614"/>
                <a:gd name="T26" fmla="*/ 287 w 478"/>
                <a:gd name="T27" fmla="*/ 564 h 614"/>
                <a:gd name="T28" fmla="*/ 257 w 478"/>
                <a:gd name="T29" fmla="*/ 599 h 614"/>
                <a:gd name="T30" fmla="*/ 247 w 478"/>
                <a:gd name="T31" fmla="*/ 610 h 614"/>
                <a:gd name="T32" fmla="*/ 246 w 478"/>
                <a:gd name="T33" fmla="*/ 610 h 614"/>
                <a:gd name="T34" fmla="*/ 236 w 478"/>
                <a:gd name="T35" fmla="*/ 600 h 614"/>
                <a:gd name="T36" fmla="*/ 216 w 478"/>
                <a:gd name="T37" fmla="*/ 582 h 614"/>
                <a:gd name="T38" fmla="*/ 206 w 478"/>
                <a:gd name="T39" fmla="*/ 573 h 614"/>
                <a:gd name="T40" fmla="*/ 195 w 478"/>
                <a:gd name="T41" fmla="*/ 561 h 614"/>
                <a:gd name="T42" fmla="*/ 180 w 478"/>
                <a:gd name="T43" fmla="*/ 543 h 614"/>
                <a:gd name="T44" fmla="*/ 159 w 478"/>
                <a:gd name="T45" fmla="*/ 510 h 614"/>
                <a:gd name="T46" fmla="*/ 144 w 478"/>
                <a:gd name="T47" fmla="*/ 487 h 614"/>
                <a:gd name="T48" fmla="*/ 129 w 478"/>
                <a:gd name="T49" fmla="*/ 462 h 614"/>
                <a:gd name="T50" fmla="*/ 105 w 478"/>
                <a:gd name="T51" fmla="*/ 429 h 614"/>
                <a:gd name="T52" fmla="*/ 80 w 478"/>
                <a:gd name="T53" fmla="*/ 397 h 614"/>
                <a:gd name="T54" fmla="*/ 64 w 478"/>
                <a:gd name="T55" fmla="*/ 364 h 614"/>
                <a:gd name="T56" fmla="*/ 54 w 478"/>
                <a:gd name="T57" fmla="*/ 335 h 614"/>
                <a:gd name="T58" fmla="*/ 42 w 478"/>
                <a:gd name="T59" fmla="*/ 301 h 614"/>
                <a:gd name="T60" fmla="*/ 32 w 478"/>
                <a:gd name="T61" fmla="*/ 272 h 614"/>
                <a:gd name="T62" fmla="*/ 23 w 478"/>
                <a:gd name="T63" fmla="*/ 236 h 614"/>
                <a:gd name="T64" fmla="*/ 14 w 478"/>
                <a:gd name="T65" fmla="*/ 198 h 614"/>
                <a:gd name="T66" fmla="*/ 8 w 478"/>
                <a:gd name="T67" fmla="*/ 162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98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8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0 h 8"/>
                <a:gd name="T8" fmla="*/ 478 w 480"/>
                <a:gd name="T9" fmla="*/ 10 h 8"/>
                <a:gd name="T10" fmla="*/ 480 w 480"/>
                <a:gd name="T11" fmla="*/ 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99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0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8 h 126"/>
                <a:gd name="T2" fmla="*/ 5 w 15"/>
                <a:gd name="T3" fmla="*/ 128 h 126"/>
                <a:gd name="T4" fmla="*/ 14 w 15"/>
                <a:gd name="T5" fmla="*/ 88 h 126"/>
                <a:gd name="T6" fmla="*/ 15 w 15"/>
                <a:gd name="T7" fmla="*/ 48 h 126"/>
                <a:gd name="T8" fmla="*/ 17 w 15"/>
                <a:gd name="T9" fmla="*/ 18 h 126"/>
                <a:gd name="T10" fmla="*/ 17 w 15"/>
                <a:gd name="T11" fmla="*/ 1 h 126"/>
                <a:gd name="T12" fmla="*/ 12 w 15"/>
                <a:gd name="T13" fmla="*/ 0 h 126"/>
                <a:gd name="T14" fmla="*/ 12 w 15"/>
                <a:gd name="T15" fmla="*/ 18 h 126"/>
                <a:gd name="T16" fmla="*/ 11 w 15"/>
                <a:gd name="T17" fmla="*/ 48 h 126"/>
                <a:gd name="T18" fmla="*/ 5 w 15"/>
                <a:gd name="T19" fmla="*/ 86 h 126"/>
                <a:gd name="T20" fmla="*/ 0 w 15"/>
                <a:gd name="T21" fmla="*/ 128 h 126"/>
                <a:gd name="T22" fmla="*/ 0 w 15"/>
                <a:gd name="T23" fmla="*/ 128 h 126"/>
                <a:gd name="T24" fmla="*/ 5 w 15"/>
                <a:gd name="T25" fmla="*/ 128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1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7 h 139"/>
                <a:gd name="T2" fmla="*/ 6 w 34"/>
                <a:gd name="T3" fmla="*/ 137 h 139"/>
                <a:gd name="T4" fmla="*/ 20 w 34"/>
                <a:gd name="T5" fmla="*/ 97 h 139"/>
                <a:gd name="T6" fmla="*/ 26 w 34"/>
                <a:gd name="T7" fmla="*/ 67 h 139"/>
                <a:gd name="T8" fmla="*/ 31 w 34"/>
                <a:gd name="T9" fmla="*/ 36 h 139"/>
                <a:gd name="T10" fmla="*/ 36 w 34"/>
                <a:gd name="T11" fmla="*/ 0 h 139"/>
                <a:gd name="T12" fmla="*/ 31 w 34"/>
                <a:gd name="T13" fmla="*/ 0 h 139"/>
                <a:gd name="T14" fmla="*/ 26 w 34"/>
                <a:gd name="T15" fmla="*/ 34 h 139"/>
                <a:gd name="T16" fmla="*/ 21 w 34"/>
                <a:gd name="T17" fmla="*/ 65 h 139"/>
                <a:gd name="T18" fmla="*/ 13 w 34"/>
                <a:gd name="T19" fmla="*/ 95 h 139"/>
                <a:gd name="T20" fmla="*/ 0 w 34"/>
                <a:gd name="T21" fmla="*/ 137 h 139"/>
                <a:gd name="T22" fmla="*/ 0 w 34"/>
                <a:gd name="T23" fmla="*/ 137 h 139"/>
                <a:gd name="T24" fmla="*/ 6 w 34"/>
                <a:gd name="T25" fmla="*/ 137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2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3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4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3 w 44"/>
                <a:gd name="T5" fmla="*/ 29 h 43"/>
                <a:gd name="T6" fmla="*/ 41 w 44"/>
                <a:gd name="T7" fmla="*/ 43 h 43"/>
                <a:gd name="T8" fmla="*/ 42 w 44"/>
                <a:gd name="T9" fmla="*/ 38 h 43"/>
                <a:gd name="T10" fmla="*/ 26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5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7 h 90"/>
                <a:gd name="T8" fmla="*/ 35 w 66"/>
                <a:gd name="T9" fmla="*/ 63 h 90"/>
                <a:gd name="T10" fmla="*/ 45 w 66"/>
                <a:gd name="T11" fmla="*/ 72 h 90"/>
                <a:gd name="T12" fmla="*/ 54 w 66"/>
                <a:gd name="T13" fmla="*/ 85 h 90"/>
                <a:gd name="T14" fmla="*/ 61 w 66"/>
                <a:gd name="T15" fmla="*/ 92 h 90"/>
                <a:gd name="T16" fmla="*/ 66 w 66"/>
                <a:gd name="T17" fmla="*/ 87 h 90"/>
                <a:gd name="T18" fmla="*/ 59 w 66"/>
                <a:gd name="T19" fmla="*/ 80 h 90"/>
                <a:gd name="T20" fmla="*/ 48 w 66"/>
                <a:gd name="T21" fmla="*/ 67 h 90"/>
                <a:gd name="T22" fmla="*/ 40 w 66"/>
                <a:gd name="T23" fmla="*/ 58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6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59 w 103"/>
                <a:gd name="T13" fmla="*/ 114 h 174"/>
                <a:gd name="T14" fmla="*/ 72 w 103"/>
                <a:gd name="T15" fmla="*/ 130 h 174"/>
                <a:gd name="T16" fmla="*/ 84 w 103"/>
                <a:gd name="T17" fmla="*/ 150 h 174"/>
                <a:gd name="T18" fmla="*/ 100 w 103"/>
                <a:gd name="T19" fmla="*/ 174 h 174"/>
                <a:gd name="T20" fmla="*/ 105 w 103"/>
                <a:gd name="T21" fmla="*/ 170 h 174"/>
                <a:gd name="T22" fmla="*/ 90 w 103"/>
                <a:gd name="T23" fmla="*/ 147 h 174"/>
                <a:gd name="T24" fmla="*/ 76 w 103"/>
                <a:gd name="T25" fmla="*/ 127 h 174"/>
                <a:gd name="T26" fmla="*/ 64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7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8 h 181"/>
                <a:gd name="T10" fmla="*/ 44 w 50"/>
                <a:gd name="T11" fmla="*/ 179 h 181"/>
                <a:gd name="T12" fmla="*/ 50 w 50"/>
                <a:gd name="T13" fmla="*/ 175 h 181"/>
                <a:gd name="T14" fmla="*/ 31 w 50"/>
                <a:gd name="T15" fmla="*/ 116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8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5 h 148"/>
                <a:gd name="T10" fmla="*/ 4 w 12"/>
                <a:gd name="T11" fmla="*/ 150 h 148"/>
                <a:gd name="T12" fmla="*/ 12 w 12"/>
                <a:gd name="T13" fmla="*/ 150 h 148"/>
                <a:gd name="T14" fmla="*/ 7 w 12"/>
                <a:gd name="T15" fmla="*/ 105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09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6 h 655"/>
                <a:gd name="T24" fmla="*/ 441 w 514"/>
                <a:gd name="T25" fmla="*/ 406 h 655"/>
                <a:gd name="T26" fmla="*/ 421 w 514"/>
                <a:gd name="T27" fmla="*/ 453 h 655"/>
                <a:gd name="T28" fmla="*/ 396 w 514"/>
                <a:gd name="T29" fmla="*/ 502 h 655"/>
                <a:gd name="T30" fmla="*/ 359 w 514"/>
                <a:gd name="T31" fmla="*/ 554 h 655"/>
                <a:gd name="T32" fmla="*/ 316 w 514"/>
                <a:gd name="T33" fmla="*/ 603 h 655"/>
                <a:gd name="T34" fmla="*/ 280 w 514"/>
                <a:gd name="T35" fmla="*/ 639 h 655"/>
                <a:gd name="T36" fmla="*/ 269 w 514"/>
                <a:gd name="T37" fmla="*/ 650 h 655"/>
                <a:gd name="T38" fmla="*/ 265 w 514"/>
                <a:gd name="T39" fmla="*/ 653 h 655"/>
                <a:gd name="T40" fmla="*/ 259 w 514"/>
                <a:gd name="T41" fmla="*/ 648 h 655"/>
                <a:gd name="T42" fmla="*/ 247 w 514"/>
                <a:gd name="T43" fmla="*/ 639 h 655"/>
                <a:gd name="T44" fmla="*/ 226 w 514"/>
                <a:gd name="T45" fmla="*/ 623 h 655"/>
                <a:gd name="T46" fmla="*/ 218 w 514"/>
                <a:gd name="T47" fmla="*/ 614 h 655"/>
                <a:gd name="T48" fmla="*/ 206 w 514"/>
                <a:gd name="T49" fmla="*/ 598 h 655"/>
                <a:gd name="T50" fmla="*/ 185 w 514"/>
                <a:gd name="T51" fmla="*/ 574 h 655"/>
                <a:gd name="T52" fmla="*/ 160 w 514"/>
                <a:gd name="T53" fmla="*/ 536 h 655"/>
                <a:gd name="T54" fmla="*/ 116 w 514"/>
                <a:gd name="T55" fmla="*/ 460 h 655"/>
                <a:gd name="T56" fmla="*/ 82 w 514"/>
                <a:gd name="T57" fmla="*/ 388 h 655"/>
                <a:gd name="T58" fmla="*/ 65 w 514"/>
                <a:gd name="T59" fmla="*/ 347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0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3 h 175"/>
                <a:gd name="T6" fmla="*/ 15 w 184"/>
                <a:gd name="T7" fmla="*/ 173 h 175"/>
                <a:gd name="T8" fmla="*/ 15 w 184"/>
                <a:gd name="T9" fmla="*/ 173 h 175"/>
                <a:gd name="T10" fmla="*/ 17 w 184"/>
                <a:gd name="T11" fmla="*/ 173 h 175"/>
                <a:gd name="T12" fmla="*/ 18 w 184"/>
                <a:gd name="T13" fmla="*/ 170 h 175"/>
                <a:gd name="T14" fmla="*/ 17 w 184"/>
                <a:gd name="T15" fmla="*/ 166 h 175"/>
                <a:gd name="T16" fmla="*/ 15 w 184"/>
                <a:gd name="T17" fmla="*/ 159 h 175"/>
                <a:gd name="T18" fmla="*/ 15 w 184"/>
                <a:gd name="T19" fmla="*/ 155 h 175"/>
                <a:gd name="T20" fmla="*/ 15 w 184"/>
                <a:gd name="T21" fmla="*/ 152 h 175"/>
                <a:gd name="T22" fmla="*/ 15 w 184"/>
                <a:gd name="T23" fmla="*/ 146 h 175"/>
                <a:gd name="T24" fmla="*/ 13 w 184"/>
                <a:gd name="T25" fmla="*/ 137 h 175"/>
                <a:gd name="T26" fmla="*/ 12 w 184"/>
                <a:gd name="T27" fmla="*/ 130 h 175"/>
                <a:gd name="T28" fmla="*/ 10 w 184"/>
                <a:gd name="T29" fmla="*/ 121 h 175"/>
                <a:gd name="T30" fmla="*/ 8 w 184"/>
                <a:gd name="T31" fmla="*/ 110 h 175"/>
                <a:gd name="T32" fmla="*/ 8 w 184"/>
                <a:gd name="T33" fmla="*/ 101 h 175"/>
                <a:gd name="T34" fmla="*/ 7 w 184"/>
                <a:gd name="T35" fmla="*/ 92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1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2 w 58"/>
                <a:gd name="T15" fmla="*/ 6 h 89"/>
                <a:gd name="T16" fmla="*/ 35 w 58"/>
                <a:gd name="T17" fmla="*/ 4 h 89"/>
                <a:gd name="T18" fmla="*/ 42 w 58"/>
                <a:gd name="T19" fmla="*/ 2 h 89"/>
                <a:gd name="T20" fmla="*/ 43 w 58"/>
                <a:gd name="T21" fmla="*/ 4 h 89"/>
                <a:gd name="T22" fmla="*/ 43 w 58"/>
                <a:gd name="T23" fmla="*/ 7 h 89"/>
                <a:gd name="T24" fmla="*/ 43 w 58"/>
                <a:gd name="T25" fmla="*/ 9 h 89"/>
                <a:gd name="T26" fmla="*/ 45 w 58"/>
                <a:gd name="T27" fmla="*/ 27 h 89"/>
                <a:gd name="T28" fmla="*/ 40 w 58"/>
                <a:gd name="T29" fmla="*/ 33 h 89"/>
                <a:gd name="T30" fmla="*/ 35 w 58"/>
                <a:gd name="T31" fmla="*/ 34 h 89"/>
                <a:gd name="T32" fmla="*/ 35 w 58"/>
                <a:gd name="T33" fmla="*/ 42 h 89"/>
                <a:gd name="T34" fmla="*/ 38 w 58"/>
                <a:gd name="T35" fmla="*/ 45 h 89"/>
                <a:gd name="T36" fmla="*/ 40 w 58"/>
                <a:gd name="T37" fmla="*/ 54 h 89"/>
                <a:gd name="T38" fmla="*/ 43 w 58"/>
                <a:gd name="T39" fmla="*/ 33 h 89"/>
                <a:gd name="T40" fmla="*/ 45 w 58"/>
                <a:gd name="T41" fmla="*/ 31 h 89"/>
                <a:gd name="T42" fmla="*/ 48 w 58"/>
                <a:gd name="T43" fmla="*/ 31 h 89"/>
                <a:gd name="T44" fmla="*/ 53 w 58"/>
                <a:gd name="T45" fmla="*/ 31 h 89"/>
                <a:gd name="T46" fmla="*/ 60 w 58"/>
                <a:gd name="T47" fmla="*/ 38 h 89"/>
                <a:gd name="T48" fmla="*/ 53 w 58"/>
                <a:gd name="T49" fmla="*/ 40 h 89"/>
                <a:gd name="T50" fmla="*/ 48 w 58"/>
                <a:gd name="T51" fmla="*/ 34 h 89"/>
                <a:gd name="T52" fmla="*/ 45 w 58"/>
                <a:gd name="T53" fmla="*/ 34 h 89"/>
                <a:gd name="T54" fmla="*/ 43 w 58"/>
                <a:gd name="T55" fmla="*/ 36 h 89"/>
                <a:gd name="T56" fmla="*/ 45 w 58"/>
                <a:gd name="T57" fmla="*/ 40 h 89"/>
                <a:gd name="T58" fmla="*/ 45 w 58"/>
                <a:gd name="T59" fmla="*/ 51 h 89"/>
                <a:gd name="T60" fmla="*/ 38 w 58"/>
                <a:gd name="T61" fmla="*/ 62 h 89"/>
                <a:gd name="T62" fmla="*/ 42 w 58"/>
                <a:gd name="T63" fmla="*/ 81 h 89"/>
                <a:gd name="T64" fmla="*/ 35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2 w 58"/>
                <a:gd name="T71" fmla="*/ 76 h 89"/>
                <a:gd name="T72" fmla="*/ 32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2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9 w 56"/>
                <a:gd name="T17" fmla="*/ 2 h 89"/>
                <a:gd name="T18" fmla="*/ 36 w 56"/>
                <a:gd name="T19" fmla="*/ 2 h 89"/>
                <a:gd name="T20" fmla="*/ 38 w 56"/>
                <a:gd name="T21" fmla="*/ 4 h 89"/>
                <a:gd name="T22" fmla="*/ 38 w 56"/>
                <a:gd name="T23" fmla="*/ 7 h 89"/>
                <a:gd name="T24" fmla="*/ 41 w 56"/>
                <a:gd name="T25" fmla="*/ 11 h 89"/>
                <a:gd name="T26" fmla="*/ 39 w 56"/>
                <a:gd name="T27" fmla="*/ 29 h 89"/>
                <a:gd name="T28" fmla="*/ 34 w 56"/>
                <a:gd name="T29" fmla="*/ 33 h 89"/>
                <a:gd name="T30" fmla="*/ 31 w 56"/>
                <a:gd name="T31" fmla="*/ 34 h 89"/>
                <a:gd name="T32" fmla="*/ 29 w 56"/>
                <a:gd name="T33" fmla="*/ 42 h 89"/>
                <a:gd name="T34" fmla="*/ 33 w 56"/>
                <a:gd name="T35" fmla="*/ 45 h 89"/>
                <a:gd name="T36" fmla="*/ 36 w 56"/>
                <a:gd name="T37" fmla="*/ 54 h 89"/>
                <a:gd name="T38" fmla="*/ 38 w 56"/>
                <a:gd name="T39" fmla="*/ 33 h 89"/>
                <a:gd name="T40" fmla="*/ 41 w 56"/>
                <a:gd name="T41" fmla="*/ 31 h 89"/>
                <a:gd name="T42" fmla="*/ 44 w 56"/>
                <a:gd name="T43" fmla="*/ 31 h 89"/>
                <a:gd name="T44" fmla="*/ 51 w 56"/>
                <a:gd name="T45" fmla="*/ 33 h 89"/>
                <a:gd name="T46" fmla="*/ 54 w 56"/>
                <a:gd name="T47" fmla="*/ 38 h 89"/>
                <a:gd name="T48" fmla="*/ 46 w 56"/>
                <a:gd name="T49" fmla="*/ 40 h 89"/>
                <a:gd name="T50" fmla="*/ 44 w 56"/>
                <a:gd name="T51" fmla="*/ 34 h 89"/>
                <a:gd name="T52" fmla="*/ 41 w 56"/>
                <a:gd name="T53" fmla="*/ 34 h 89"/>
                <a:gd name="T54" fmla="*/ 39 w 56"/>
                <a:gd name="T55" fmla="*/ 36 h 89"/>
                <a:gd name="T56" fmla="*/ 39 w 56"/>
                <a:gd name="T57" fmla="*/ 42 h 89"/>
                <a:gd name="T58" fmla="*/ 39 w 56"/>
                <a:gd name="T59" fmla="*/ 56 h 89"/>
                <a:gd name="T60" fmla="*/ 34 w 56"/>
                <a:gd name="T61" fmla="*/ 63 h 89"/>
                <a:gd name="T62" fmla="*/ 36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3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0 w 56"/>
                <a:gd name="T15" fmla="*/ 6 h 87"/>
                <a:gd name="T16" fmla="*/ 32 w 56"/>
                <a:gd name="T17" fmla="*/ 4 h 87"/>
                <a:gd name="T18" fmla="*/ 40 w 56"/>
                <a:gd name="T19" fmla="*/ 0 h 87"/>
                <a:gd name="T20" fmla="*/ 41 w 56"/>
                <a:gd name="T21" fmla="*/ 4 h 87"/>
                <a:gd name="T22" fmla="*/ 41 w 56"/>
                <a:gd name="T23" fmla="*/ 8 h 87"/>
                <a:gd name="T24" fmla="*/ 45 w 56"/>
                <a:gd name="T25" fmla="*/ 9 h 87"/>
                <a:gd name="T26" fmla="*/ 43 w 56"/>
                <a:gd name="T27" fmla="*/ 27 h 87"/>
                <a:gd name="T28" fmla="*/ 38 w 56"/>
                <a:gd name="T29" fmla="*/ 33 h 87"/>
                <a:gd name="T30" fmla="*/ 35 w 56"/>
                <a:gd name="T31" fmla="*/ 35 h 87"/>
                <a:gd name="T32" fmla="*/ 35 w 56"/>
                <a:gd name="T33" fmla="*/ 44 h 87"/>
                <a:gd name="T34" fmla="*/ 38 w 56"/>
                <a:gd name="T35" fmla="*/ 45 h 87"/>
                <a:gd name="T36" fmla="*/ 40 w 56"/>
                <a:gd name="T37" fmla="*/ 56 h 87"/>
                <a:gd name="T38" fmla="*/ 41 w 56"/>
                <a:gd name="T39" fmla="*/ 33 h 87"/>
                <a:gd name="T40" fmla="*/ 45 w 56"/>
                <a:gd name="T41" fmla="*/ 29 h 87"/>
                <a:gd name="T42" fmla="*/ 48 w 56"/>
                <a:gd name="T43" fmla="*/ 29 h 87"/>
                <a:gd name="T44" fmla="*/ 55 w 56"/>
                <a:gd name="T45" fmla="*/ 33 h 87"/>
                <a:gd name="T46" fmla="*/ 58 w 56"/>
                <a:gd name="T47" fmla="*/ 38 h 87"/>
                <a:gd name="T48" fmla="*/ 50 w 56"/>
                <a:gd name="T49" fmla="*/ 38 h 87"/>
                <a:gd name="T50" fmla="*/ 48 w 56"/>
                <a:gd name="T51" fmla="*/ 35 h 87"/>
                <a:gd name="T52" fmla="*/ 45 w 56"/>
                <a:gd name="T53" fmla="*/ 35 h 87"/>
                <a:gd name="T54" fmla="*/ 43 w 56"/>
                <a:gd name="T55" fmla="*/ 36 h 87"/>
                <a:gd name="T56" fmla="*/ 43 w 56"/>
                <a:gd name="T57" fmla="*/ 40 h 87"/>
                <a:gd name="T58" fmla="*/ 45 w 56"/>
                <a:gd name="T59" fmla="*/ 51 h 87"/>
                <a:gd name="T60" fmla="*/ 37 w 56"/>
                <a:gd name="T61" fmla="*/ 62 h 87"/>
                <a:gd name="T62" fmla="*/ 40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2 w 56"/>
                <a:gd name="T71" fmla="*/ 76 h 87"/>
                <a:gd name="T72" fmla="*/ 30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4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1 h 124"/>
                <a:gd name="T2" fmla="*/ 72 w 146"/>
                <a:gd name="T3" fmla="*/ 0 h 124"/>
                <a:gd name="T4" fmla="*/ 144 w 146"/>
                <a:gd name="T5" fmla="*/ 101 h 124"/>
                <a:gd name="T6" fmla="*/ 144 w 146"/>
                <a:gd name="T7" fmla="*/ 124 h 124"/>
                <a:gd name="T8" fmla="*/ 72 w 146"/>
                <a:gd name="T9" fmla="*/ 30 h 124"/>
                <a:gd name="T10" fmla="*/ 2 w 146"/>
                <a:gd name="T11" fmla="*/ 126 h 124"/>
                <a:gd name="T12" fmla="*/ 0 w 146"/>
                <a:gd name="T13" fmla="*/ 10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5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9 h 171"/>
                <a:gd name="T2" fmla="*/ 5 w 5"/>
                <a:gd name="T3" fmla="*/ 167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7 h 171"/>
                <a:gd name="T10" fmla="*/ 3 w 5"/>
                <a:gd name="T11" fmla="*/ 169 h 171"/>
                <a:gd name="T12" fmla="*/ 3 w 5"/>
                <a:gd name="T13" fmla="*/ 169 h 171"/>
                <a:gd name="T14" fmla="*/ 5 w 5"/>
                <a:gd name="T15" fmla="*/ 169 h 171"/>
                <a:gd name="T16" fmla="*/ 5 w 5"/>
                <a:gd name="T17" fmla="*/ 167 h 171"/>
                <a:gd name="T18" fmla="*/ 3 w 5"/>
                <a:gd name="T19" fmla="*/ 169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6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7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3 w 505"/>
                <a:gd name="T1" fmla="*/ 7 h 9"/>
                <a:gd name="T2" fmla="*/ 503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3 w 505"/>
                <a:gd name="T9" fmla="*/ 7 h 9"/>
                <a:gd name="T10" fmla="*/ 503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8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4 w 6"/>
                <a:gd name="T1" fmla="*/ 39 h 37"/>
                <a:gd name="T2" fmla="*/ 4 w 6"/>
                <a:gd name="T3" fmla="*/ 39 h 37"/>
                <a:gd name="T4" fmla="*/ 4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8 h 37"/>
                <a:gd name="T14" fmla="*/ 0 w 6"/>
                <a:gd name="T15" fmla="*/ 38 h 37"/>
                <a:gd name="T16" fmla="*/ 4 w 6"/>
                <a:gd name="T17" fmla="*/ 39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19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9 h 131"/>
                <a:gd name="T2" fmla="*/ 5 w 16"/>
                <a:gd name="T3" fmla="*/ 129 h 131"/>
                <a:gd name="T4" fmla="*/ 11 w 16"/>
                <a:gd name="T5" fmla="*/ 84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4 h 131"/>
                <a:gd name="T20" fmla="*/ 0 w 16"/>
                <a:gd name="T21" fmla="*/ 128 h 131"/>
                <a:gd name="T22" fmla="*/ 0 w 16"/>
                <a:gd name="T23" fmla="*/ 128 h 131"/>
                <a:gd name="T24" fmla="*/ 5 w 16"/>
                <a:gd name="T25" fmla="*/ 129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0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4 w 110"/>
                <a:gd name="T13" fmla="*/ 223 h 344"/>
                <a:gd name="T14" fmla="*/ 76 w 110"/>
                <a:gd name="T15" fmla="*/ 182 h 344"/>
                <a:gd name="T16" fmla="*/ 87 w 110"/>
                <a:gd name="T17" fmla="*/ 139 h 344"/>
                <a:gd name="T18" fmla="*/ 97 w 110"/>
                <a:gd name="T19" fmla="*/ 93 h 344"/>
                <a:gd name="T20" fmla="*/ 105 w 110"/>
                <a:gd name="T21" fmla="*/ 48 h 344"/>
                <a:gd name="T22" fmla="*/ 112 w 110"/>
                <a:gd name="T23" fmla="*/ 1 h 344"/>
                <a:gd name="T24" fmla="*/ 107 w 110"/>
                <a:gd name="T25" fmla="*/ 0 h 344"/>
                <a:gd name="T26" fmla="*/ 99 w 110"/>
                <a:gd name="T27" fmla="*/ 47 h 344"/>
                <a:gd name="T28" fmla="*/ 90 w 110"/>
                <a:gd name="T29" fmla="*/ 93 h 344"/>
                <a:gd name="T30" fmla="*/ 82 w 110"/>
                <a:gd name="T31" fmla="*/ 137 h 344"/>
                <a:gd name="T32" fmla="*/ 71 w 110"/>
                <a:gd name="T33" fmla="*/ 180 h 344"/>
                <a:gd name="T34" fmla="*/ 58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1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69 w 131"/>
                <a:gd name="T13" fmla="*/ 90 h 155"/>
                <a:gd name="T14" fmla="*/ 90 w 131"/>
                <a:gd name="T15" fmla="*/ 65 h 155"/>
                <a:gd name="T16" fmla="*/ 113 w 131"/>
                <a:gd name="T17" fmla="*/ 34 h 155"/>
                <a:gd name="T18" fmla="*/ 133 w 131"/>
                <a:gd name="T19" fmla="*/ 3 h 155"/>
                <a:gd name="T20" fmla="*/ 128 w 131"/>
                <a:gd name="T21" fmla="*/ 0 h 155"/>
                <a:gd name="T22" fmla="*/ 107 w 131"/>
                <a:gd name="T23" fmla="*/ 30 h 155"/>
                <a:gd name="T24" fmla="*/ 85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2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2 w 46"/>
                <a:gd name="T9" fmla="*/ 34 h 40"/>
                <a:gd name="T10" fmla="*/ 39 w 46"/>
                <a:gd name="T11" fmla="*/ 40 h 40"/>
                <a:gd name="T12" fmla="*/ 44 w 46"/>
                <a:gd name="T13" fmla="*/ 34 h 40"/>
                <a:gd name="T14" fmla="*/ 35 w 46"/>
                <a:gd name="T15" fmla="*/ 29 h 40"/>
                <a:gd name="T16" fmla="*/ 24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3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50 w 82"/>
                <a:gd name="T7" fmla="*/ 77 h 108"/>
                <a:gd name="T8" fmla="*/ 65 w 82"/>
                <a:gd name="T9" fmla="*/ 97 h 108"/>
                <a:gd name="T10" fmla="*/ 77 w 82"/>
                <a:gd name="T11" fmla="*/ 108 h 108"/>
                <a:gd name="T12" fmla="*/ 80 w 82"/>
                <a:gd name="T13" fmla="*/ 104 h 108"/>
                <a:gd name="T14" fmla="*/ 70 w 82"/>
                <a:gd name="T15" fmla="*/ 92 h 108"/>
                <a:gd name="T16" fmla="*/ 54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4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3 h 186"/>
                <a:gd name="T14" fmla="*/ 57 w 92"/>
                <a:gd name="T15" fmla="*/ 138 h 186"/>
                <a:gd name="T16" fmla="*/ 71 w 92"/>
                <a:gd name="T17" fmla="*/ 163 h 186"/>
                <a:gd name="T18" fmla="*/ 87 w 92"/>
                <a:gd name="T19" fmla="*/ 188 h 186"/>
                <a:gd name="T20" fmla="*/ 92 w 92"/>
                <a:gd name="T21" fmla="*/ 187 h 186"/>
                <a:gd name="T22" fmla="*/ 77 w 92"/>
                <a:gd name="T23" fmla="*/ 159 h 186"/>
                <a:gd name="T24" fmla="*/ 62 w 92"/>
                <a:gd name="T25" fmla="*/ 134 h 186"/>
                <a:gd name="T26" fmla="*/ 51 w 92"/>
                <a:gd name="T27" fmla="*/ 109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5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2 h 173"/>
                <a:gd name="T8" fmla="*/ 33 w 50"/>
                <a:gd name="T9" fmla="*/ 135 h 173"/>
                <a:gd name="T10" fmla="*/ 43 w 50"/>
                <a:gd name="T11" fmla="*/ 171 h 173"/>
                <a:gd name="T12" fmla="*/ 50 w 50"/>
                <a:gd name="T13" fmla="*/ 169 h 173"/>
                <a:gd name="T14" fmla="*/ 38 w 50"/>
                <a:gd name="T15" fmla="*/ 133 h 173"/>
                <a:gd name="T16" fmla="*/ 27 w 50"/>
                <a:gd name="T17" fmla="*/ 90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6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1 w 20"/>
                <a:gd name="T11" fmla="*/ 161 h 161"/>
                <a:gd name="T12" fmla="*/ 18 w 20"/>
                <a:gd name="T13" fmla="*/ 161 h 161"/>
                <a:gd name="T14" fmla="*/ 11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7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8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3 w 352"/>
                <a:gd name="T1" fmla="*/ 1 h 456"/>
                <a:gd name="T2" fmla="*/ 231 w 352"/>
                <a:gd name="T3" fmla="*/ 14 h 456"/>
                <a:gd name="T4" fmla="*/ 218 w 352"/>
                <a:gd name="T5" fmla="*/ 41 h 456"/>
                <a:gd name="T6" fmla="*/ 207 w 352"/>
                <a:gd name="T7" fmla="*/ 90 h 456"/>
                <a:gd name="T8" fmla="*/ 200 w 352"/>
                <a:gd name="T9" fmla="*/ 149 h 456"/>
                <a:gd name="T10" fmla="*/ 197 w 352"/>
                <a:gd name="T11" fmla="*/ 193 h 456"/>
                <a:gd name="T12" fmla="*/ 200 w 352"/>
                <a:gd name="T13" fmla="*/ 211 h 456"/>
                <a:gd name="T14" fmla="*/ 207 w 352"/>
                <a:gd name="T15" fmla="*/ 211 h 456"/>
                <a:gd name="T16" fmla="*/ 223 w 352"/>
                <a:gd name="T17" fmla="*/ 211 h 456"/>
                <a:gd name="T18" fmla="*/ 251 w 352"/>
                <a:gd name="T19" fmla="*/ 211 h 456"/>
                <a:gd name="T20" fmla="*/ 289 w 352"/>
                <a:gd name="T21" fmla="*/ 205 h 456"/>
                <a:gd name="T22" fmla="*/ 321 w 352"/>
                <a:gd name="T23" fmla="*/ 196 h 456"/>
                <a:gd name="T24" fmla="*/ 338 w 352"/>
                <a:gd name="T25" fmla="*/ 186 h 456"/>
                <a:gd name="T26" fmla="*/ 354 w 352"/>
                <a:gd name="T27" fmla="*/ 166 h 456"/>
                <a:gd name="T28" fmla="*/ 343 w 352"/>
                <a:gd name="T29" fmla="*/ 279 h 456"/>
                <a:gd name="T30" fmla="*/ 321 w 352"/>
                <a:gd name="T31" fmla="*/ 268 h 456"/>
                <a:gd name="T32" fmla="*/ 293 w 352"/>
                <a:gd name="T33" fmla="*/ 259 h 456"/>
                <a:gd name="T34" fmla="*/ 264 w 352"/>
                <a:gd name="T35" fmla="*/ 254 h 456"/>
                <a:gd name="T36" fmla="*/ 239 w 352"/>
                <a:gd name="T37" fmla="*/ 250 h 456"/>
                <a:gd name="T38" fmla="*/ 212 w 352"/>
                <a:gd name="T39" fmla="*/ 249 h 456"/>
                <a:gd name="T40" fmla="*/ 207 w 352"/>
                <a:gd name="T41" fmla="*/ 249 h 456"/>
                <a:gd name="T42" fmla="*/ 197 w 352"/>
                <a:gd name="T43" fmla="*/ 250 h 456"/>
                <a:gd name="T44" fmla="*/ 197 w 352"/>
                <a:gd name="T45" fmla="*/ 268 h 456"/>
                <a:gd name="T46" fmla="*/ 197 w 352"/>
                <a:gd name="T47" fmla="*/ 288 h 456"/>
                <a:gd name="T48" fmla="*/ 202 w 352"/>
                <a:gd name="T49" fmla="*/ 350 h 456"/>
                <a:gd name="T50" fmla="*/ 212 w 352"/>
                <a:gd name="T51" fmla="*/ 407 h 456"/>
                <a:gd name="T52" fmla="*/ 220 w 352"/>
                <a:gd name="T53" fmla="*/ 431 h 456"/>
                <a:gd name="T54" fmla="*/ 236 w 352"/>
                <a:gd name="T55" fmla="*/ 452 h 456"/>
                <a:gd name="T56" fmla="*/ 116 w 352"/>
                <a:gd name="T57" fmla="*/ 452 h 456"/>
                <a:gd name="T58" fmla="*/ 124 w 352"/>
                <a:gd name="T59" fmla="*/ 438 h 456"/>
                <a:gd name="T60" fmla="*/ 139 w 352"/>
                <a:gd name="T61" fmla="*/ 406 h 456"/>
                <a:gd name="T62" fmla="*/ 144 w 352"/>
                <a:gd name="T63" fmla="*/ 391 h 456"/>
                <a:gd name="T64" fmla="*/ 149 w 352"/>
                <a:gd name="T65" fmla="*/ 377 h 456"/>
                <a:gd name="T66" fmla="*/ 152 w 352"/>
                <a:gd name="T67" fmla="*/ 351 h 456"/>
                <a:gd name="T68" fmla="*/ 159 w 352"/>
                <a:gd name="T69" fmla="*/ 310 h 456"/>
                <a:gd name="T70" fmla="*/ 160 w 352"/>
                <a:gd name="T71" fmla="*/ 268 h 456"/>
                <a:gd name="T72" fmla="*/ 159 w 352"/>
                <a:gd name="T73" fmla="*/ 252 h 456"/>
                <a:gd name="T74" fmla="*/ 154 w 352"/>
                <a:gd name="T75" fmla="*/ 250 h 456"/>
                <a:gd name="T76" fmla="*/ 149 w 352"/>
                <a:gd name="T77" fmla="*/ 250 h 456"/>
                <a:gd name="T78" fmla="*/ 134 w 352"/>
                <a:gd name="T79" fmla="*/ 249 h 456"/>
                <a:gd name="T80" fmla="*/ 105 w 352"/>
                <a:gd name="T81" fmla="*/ 250 h 456"/>
                <a:gd name="T82" fmla="*/ 75 w 352"/>
                <a:gd name="T83" fmla="*/ 254 h 456"/>
                <a:gd name="T84" fmla="*/ 44 w 352"/>
                <a:gd name="T85" fmla="*/ 263 h 456"/>
                <a:gd name="T86" fmla="*/ 19 w 352"/>
                <a:gd name="T87" fmla="*/ 274 h 456"/>
                <a:gd name="T88" fmla="*/ 1 w 352"/>
                <a:gd name="T89" fmla="*/ 283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29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3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3 h 5"/>
                <a:gd name="T8" fmla="*/ 127 w 128"/>
                <a:gd name="T9" fmla="*/ 3 h 5"/>
                <a:gd name="T10" fmla="*/ 128 w 128"/>
                <a:gd name="T11" fmla="*/ 3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0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8 h 20"/>
                <a:gd name="T2" fmla="*/ 3 w 14"/>
                <a:gd name="T3" fmla="*/ 18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2 h 20"/>
                <a:gd name="T14" fmla="*/ 0 w 14"/>
                <a:gd name="T15" fmla="*/ 12 h 20"/>
                <a:gd name="T16" fmla="*/ 3 w 14"/>
                <a:gd name="T17" fmla="*/ 18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1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2 w 20"/>
                <a:gd name="T7" fmla="*/ 20 h 45"/>
                <a:gd name="T8" fmla="*/ 17 w 20"/>
                <a:gd name="T9" fmla="*/ 13 h 45"/>
                <a:gd name="T10" fmla="*/ 22 w 20"/>
                <a:gd name="T11" fmla="*/ 6 h 45"/>
                <a:gd name="T12" fmla="*/ 19 w 20"/>
                <a:gd name="T13" fmla="*/ 0 h 45"/>
                <a:gd name="T14" fmla="*/ 12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2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3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7 h 65"/>
                <a:gd name="T2" fmla="*/ 5 w 12"/>
                <a:gd name="T3" fmla="*/ 67 h 65"/>
                <a:gd name="T4" fmla="*/ 5 w 12"/>
                <a:gd name="T5" fmla="*/ 54 h 65"/>
                <a:gd name="T6" fmla="*/ 7 w 12"/>
                <a:gd name="T7" fmla="*/ 40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0 h 65"/>
                <a:gd name="T18" fmla="*/ 2 w 12"/>
                <a:gd name="T19" fmla="*/ 52 h 65"/>
                <a:gd name="T20" fmla="*/ 0 w 12"/>
                <a:gd name="T21" fmla="*/ 67 h 65"/>
                <a:gd name="T22" fmla="*/ 0 w 12"/>
                <a:gd name="T23" fmla="*/ 67 h 65"/>
                <a:gd name="T24" fmla="*/ 5 w 12"/>
                <a:gd name="T25" fmla="*/ 6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4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2 h 20"/>
                <a:gd name="T2" fmla="*/ 7 w 7"/>
                <a:gd name="T3" fmla="*/ 12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2 h 20"/>
                <a:gd name="T12" fmla="*/ 5 w 7"/>
                <a:gd name="T13" fmla="*/ 18 h 20"/>
                <a:gd name="T14" fmla="*/ 5 w 7"/>
                <a:gd name="T15" fmla="*/ 18 h 20"/>
                <a:gd name="T16" fmla="*/ 7 w 7"/>
                <a:gd name="T17" fmla="*/ 12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5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7 w 35"/>
                <a:gd name="T1" fmla="*/ 0 h 7"/>
                <a:gd name="T2" fmla="*/ 37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8 h 7"/>
                <a:gd name="T10" fmla="*/ 9 w 35"/>
                <a:gd name="T11" fmla="*/ 9 h 7"/>
                <a:gd name="T12" fmla="*/ 37 w 35"/>
                <a:gd name="T13" fmla="*/ 9 h 7"/>
                <a:gd name="T14" fmla="*/ 37 w 35"/>
                <a:gd name="T15" fmla="*/ 9 h 7"/>
                <a:gd name="T16" fmla="*/ 37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6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4 w 56"/>
                <a:gd name="T1" fmla="*/ 0 h 10"/>
                <a:gd name="T2" fmla="*/ 54 w 56"/>
                <a:gd name="T3" fmla="*/ 0 h 10"/>
                <a:gd name="T4" fmla="*/ 40 w 56"/>
                <a:gd name="T5" fmla="*/ 1 h 10"/>
                <a:gd name="T6" fmla="*/ 29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8 h 10"/>
                <a:gd name="T14" fmla="*/ 18 w 56"/>
                <a:gd name="T15" fmla="*/ 8 h 10"/>
                <a:gd name="T16" fmla="*/ 29 w 56"/>
                <a:gd name="T17" fmla="*/ 7 h 10"/>
                <a:gd name="T18" fmla="*/ 42 w 56"/>
                <a:gd name="T19" fmla="*/ 5 h 10"/>
                <a:gd name="T20" fmla="*/ 54 w 56"/>
                <a:gd name="T21" fmla="*/ 5 h 10"/>
                <a:gd name="T22" fmla="*/ 54 w 56"/>
                <a:gd name="T23" fmla="*/ 5 h 10"/>
                <a:gd name="T24" fmla="*/ 54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7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1 w 41"/>
                <a:gd name="T1" fmla="*/ 0 h 18"/>
                <a:gd name="T2" fmla="*/ 41 w 41"/>
                <a:gd name="T3" fmla="*/ 0 h 18"/>
                <a:gd name="T4" fmla="*/ 33 w 41"/>
                <a:gd name="T5" fmla="*/ 4 h 18"/>
                <a:gd name="T6" fmla="*/ 25 w 41"/>
                <a:gd name="T7" fmla="*/ 5 h 18"/>
                <a:gd name="T8" fmla="*/ 13 w 41"/>
                <a:gd name="T9" fmla="*/ 9 h 18"/>
                <a:gd name="T10" fmla="*/ 0 w 41"/>
                <a:gd name="T11" fmla="*/ 11 h 18"/>
                <a:gd name="T12" fmla="*/ 0 w 41"/>
                <a:gd name="T13" fmla="*/ 16 h 18"/>
                <a:gd name="T14" fmla="*/ 14 w 41"/>
                <a:gd name="T15" fmla="*/ 12 h 18"/>
                <a:gd name="T16" fmla="*/ 25 w 41"/>
                <a:gd name="T17" fmla="*/ 11 h 18"/>
                <a:gd name="T18" fmla="*/ 34 w 41"/>
                <a:gd name="T19" fmla="*/ 9 h 18"/>
                <a:gd name="T20" fmla="*/ 43 w 41"/>
                <a:gd name="T21" fmla="*/ 5 h 18"/>
                <a:gd name="T22" fmla="*/ 43 w 41"/>
                <a:gd name="T23" fmla="*/ 5 h 18"/>
                <a:gd name="T24" fmla="*/ 41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8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39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4 h 124"/>
                <a:gd name="T2" fmla="*/ 5 w 5"/>
                <a:gd name="T3" fmla="*/ 121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1 h 124"/>
                <a:gd name="T10" fmla="*/ 2 w 5"/>
                <a:gd name="T11" fmla="*/ 124 h 124"/>
                <a:gd name="T12" fmla="*/ 2 w 5"/>
                <a:gd name="T13" fmla="*/ 124 h 124"/>
                <a:gd name="T14" fmla="*/ 5 w 5"/>
                <a:gd name="T15" fmla="*/ 126 h 124"/>
                <a:gd name="T16" fmla="*/ 5 w 5"/>
                <a:gd name="T17" fmla="*/ 121 h 124"/>
                <a:gd name="T18" fmla="*/ 2 w 5"/>
                <a:gd name="T19" fmla="*/ 124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0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4 w 13"/>
                <a:gd name="T5" fmla="*/ 8 h 10"/>
                <a:gd name="T6" fmla="*/ 15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1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2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2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2 w 32"/>
                <a:gd name="T5" fmla="*/ 14 h 16"/>
                <a:gd name="T6" fmla="*/ 32 w 32"/>
                <a:gd name="T7" fmla="*/ 18 h 16"/>
                <a:gd name="T8" fmla="*/ 34 w 32"/>
                <a:gd name="T9" fmla="*/ 13 h 16"/>
                <a:gd name="T10" fmla="*/ 24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3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1 h 16"/>
                <a:gd name="T8" fmla="*/ 39 w 56"/>
                <a:gd name="T9" fmla="*/ 14 h 16"/>
                <a:gd name="T10" fmla="*/ 52 w 56"/>
                <a:gd name="T11" fmla="*/ 18 h 16"/>
                <a:gd name="T12" fmla="*/ 54 w 56"/>
                <a:gd name="T13" fmla="*/ 11 h 16"/>
                <a:gd name="T14" fmla="*/ 39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4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30 w 32"/>
                <a:gd name="T7" fmla="*/ 9 h 9"/>
                <a:gd name="T8" fmla="*/ 30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5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6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7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6 w 18"/>
                <a:gd name="T1" fmla="*/ 108 h 112"/>
                <a:gd name="T2" fmla="*/ 16 w 18"/>
                <a:gd name="T3" fmla="*/ 108 h 112"/>
                <a:gd name="T4" fmla="*/ 11 w 18"/>
                <a:gd name="T5" fmla="*/ 82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2 h 112"/>
                <a:gd name="T20" fmla="*/ 10 w 18"/>
                <a:gd name="T21" fmla="*/ 110 h 112"/>
                <a:gd name="T22" fmla="*/ 10 w 18"/>
                <a:gd name="T23" fmla="*/ 110 h 112"/>
                <a:gd name="T24" fmla="*/ 16 w 18"/>
                <a:gd name="T25" fmla="*/ 108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8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8 w 16"/>
                <a:gd name="T1" fmla="*/ 29 h 32"/>
                <a:gd name="T2" fmla="*/ 18 w 16"/>
                <a:gd name="T3" fmla="*/ 29 h 32"/>
                <a:gd name="T4" fmla="*/ 13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0 w 16"/>
                <a:gd name="T11" fmla="*/ 18 h 32"/>
                <a:gd name="T12" fmla="*/ 15 w 16"/>
                <a:gd name="T13" fmla="*/ 32 h 32"/>
                <a:gd name="T14" fmla="*/ 15 w 16"/>
                <a:gd name="T15" fmla="*/ 32 h 32"/>
                <a:gd name="T16" fmla="*/ 18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49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0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9 h 7"/>
                <a:gd name="T4" fmla="*/ 123 w 123"/>
                <a:gd name="T5" fmla="*/ 7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1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0 w 13"/>
                <a:gd name="T1" fmla="*/ 0 h 16"/>
                <a:gd name="T2" fmla="*/ 10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4 h 16"/>
                <a:gd name="T10" fmla="*/ 5 w 13"/>
                <a:gd name="T11" fmla="*/ 10 h 16"/>
                <a:gd name="T12" fmla="*/ 15 w 13"/>
                <a:gd name="T13" fmla="*/ 5 h 16"/>
                <a:gd name="T14" fmla="*/ 15 w 13"/>
                <a:gd name="T15" fmla="*/ 5 h 16"/>
                <a:gd name="T16" fmla="*/ 10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2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5 h 41"/>
                <a:gd name="T6" fmla="*/ 0 w 23"/>
                <a:gd name="T7" fmla="*/ 38 h 41"/>
                <a:gd name="T8" fmla="*/ 5 w 23"/>
                <a:gd name="T9" fmla="*/ 43 h 41"/>
                <a:gd name="T10" fmla="*/ 13 w 23"/>
                <a:gd name="T11" fmla="*/ 27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3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3 h 39"/>
                <a:gd name="T8" fmla="*/ 5 w 16"/>
                <a:gd name="T9" fmla="*/ 29 h 39"/>
                <a:gd name="T10" fmla="*/ 0 w 16"/>
                <a:gd name="T11" fmla="*/ 40 h 39"/>
                <a:gd name="T12" fmla="*/ 6 w 16"/>
                <a:gd name="T13" fmla="*/ 41 h 39"/>
                <a:gd name="T14" fmla="*/ 10 w 16"/>
                <a:gd name="T15" fmla="*/ 31 h 39"/>
                <a:gd name="T16" fmla="*/ 11 w 16"/>
                <a:gd name="T17" fmla="*/ 25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4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0 w 13"/>
                <a:gd name="T1" fmla="*/ 0 h 58"/>
                <a:gd name="T2" fmla="*/ 10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8 h 58"/>
                <a:gd name="T10" fmla="*/ 0 w 13"/>
                <a:gd name="T11" fmla="*/ 56 h 58"/>
                <a:gd name="T12" fmla="*/ 5 w 13"/>
                <a:gd name="T13" fmla="*/ 56 h 58"/>
                <a:gd name="T14" fmla="*/ 10 w 13"/>
                <a:gd name="T15" fmla="*/ 39 h 58"/>
                <a:gd name="T16" fmla="*/ 12 w 13"/>
                <a:gd name="T17" fmla="*/ 27 h 58"/>
                <a:gd name="T18" fmla="*/ 14 w 13"/>
                <a:gd name="T19" fmla="*/ 14 h 58"/>
                <a:gd name="T20" fmla="*/ 15 w 13"/>
                <a:gd name="T21" fmla="*/ 0 h 58"/>
                <a:gd name="T22" fmla="*/ 15 w 13"/>
                <a:gd name="T23" fmla="*/ 0 h 58"/>
                <a:gd name="T24" fmla="*/ 10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5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6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5 w 6"/>
                <a:gd name="T5" fmla="*/ 7 h 16"/>
                <a:gd name="T6" fmla="*/ 1 w 6"/>
                <a:gd name="T7" fmla="*/ 5 h 16"/>
                <a:gd name="T8" fmla="*/ 1 w 6"/>
                <a:gd name="T9" fmla="*/ 11 h 16"/>
                <a:gd name="T10" fmla="*/ 1 w 6"/>
                <a:gd name="T11" fmla="*/ 18 h 16"/>
                <a:gd name="T12" fmla="*/ 8 w 6"/>
                <a:gd name="T13" fmla="*/ 16 h 16"/>
                <a:gd name="T14" fmla="*/ 8 w 6"/>
                <a:gd name="T15" fmla="*/ 11 h 16"/>
                <a:gd name="T16" fmla="*/ 8 w 6"/>
                <a:gd name="T17" fmla="*/ 7 h 16"/>
                <a:gd name="T18" fmla="*/ 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7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6 w 30"/>
                <a:gd name="T5" fmla="*/ 7 h 9"/>
                <a:gd name="T6" fmla="*/ 21 w 30"/>
                <a:gd name="T7" fmla="*/ 7 h 9"/>
                <a:gd name="T8" fmla="*/ 24 w 30"/>
                <a:gd name="T9" fmla="*/ 9 h 9"/>
                <a:gd name="T10" fmla="*/ 28 w 30"/>
                <a:gd name="T11" fmla="*/ 9 h 9"/>
                <a:gd name="T12" fmla="*/ 28 w 30"/>
                <a:gd name="T13" fmla="*/ 2 h 9"/>
                <a:gd name="T14" fmla="*/ 24 w 30"/>
                <a:gd name="T15" fmla="*/ 2 h 9"/>
                <a:gd name="T16" fmla="*/ 21 w 30"/>
                <a:gd name="T17" fmla="*/ 2 h 9"/>
                <a:gd name="T18" fmla="*/ 16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8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8 h 16"/>
                <a:gd name="T2" fmla="*/ 1 w 65"/>
                <a:gd name="T3" fmla="*/ 18 h 16"/>
                <a:gd name="T4" fmla="*/ 16 w 65"/>
                <a:gd name="T5" fmla="*/ 13 h 16"/>
                <a:gd name="T6" fmla="*/ 29 w 65"/>
                <a:gd name="T7" fmla="*/ 11 h 16"/>
                <a:gd name="T8" fmla="*/ 48 w 65"/>
                <a:gd name="T9" fmla="*/ 11 h 16"/>
                <a:gd name="T10" fmla="*/ 67 w 65"/>
                <a:gd name="T11" fmla="*/ 7 h 16"/>
                <a:gd name="T12" fmla="*/ 67 w 65"/>
                <a:gd name="T13" fmla="*/ 0 h 16"/>
                <a:gd name="T14" fmla="*/ 48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1 h 16"/>
                <a:gd name="T22" fmla="*/ 0 w 65"/>
                <a:gd name="T23" fmla="*/ 11 h 16"/>
                <a:gd name="T24" fmla="*/ 1 w 65"/>
                <a:gd name="T25" fmla="*/ 18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59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4 h 22"/>
                <a:gd name="T2" fmla="*/ 1 w 42"/>
                <a:gd name="T3" fmla="*/ 24 h 22"/>
                <a:gd name="T4" fmla="*/ 9 w 42"/>
                <a:gd name="T5" fmla="*/ 20 h 22"/>
                <a:gd name="T6" fmla="*/ 18 w 42"/>
                <a:gd name="T7" fmla="*/ 16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5 h 22"/>
                <a:gd name="T20" fmla="*/ 0 w 42"/>
                <a:gd name="T21" fmla="*/ 20 h 22"/>
                <a:gd name="T22" fmla="*/ 0 w 42"/>
                <a:gd name="T23" fmla="*/ 20 h 22"/>
                <a:gd name="T24" fmla="*/ 1 w 42"/>
                <a:gd name="T25" fmla="*/ 24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0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9 h 14"/>
                <a:gd name="T2" fmla="*/ 0 w 21"/>
                <a:gd name="T3" fmla="*/ 9 h 14"/>
                <a:gd name="T4" fmla="*/ 3 w 21"/>
                <a:gd name="T5" fmla="*/ 12 h 14"/>
                <a:gd name="T6" fmla="*/ 10 w 21"/>
                <a:gd name="T7" fmla="*/ 9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9 h 14"/>
                <a:gd name="T22" fmla="*/ 3 w 21"/>
                <a:gd name="T23" fmla="*/ 9 h 14"/>
                <a:gd name="T24" fmla="*/ 0 w 21"/>
                <a:gd name="T25" fmla="*/ 9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1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2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2 w 20"/>
                <a:gd name="T1" fmla="*/ 13 h 18"/>
                <a:gd name="T2" fmla="*/ 22 w 20"/>
                <a:gd name="T3" fmla="*/ 13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2 w 20"/>
                <a:gd name="T13" fmla="*/ 20 h 18"/>
                <a:gd name="T14" fmla="*/ 22 w 20"/>
                <a:gd name="T15" fmla="*/ 20 h 18"/>
                <a:gd name="T16" fmla="*/ 22 w 20"/>
                <a:gd name="T17" fmla="*/ 13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3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4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2 w 30"/>
                <a:gd name="T1" fmla="*/ 8 h 13"/>
                <a:gd name="T2" fmla="*/ 32 w 30"/>
                <a:gd name="T3" fmla="*/ 8 h 13"/>
                <a:gd name="T4" fmla="*/ 17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0 w 30"/>
                <a:gd name="T13" fmla="*/ 13 h 13"/>
                <a:gd name="T14" fmla="*/ 30 w 30"/>
                <a:gd name="T15" fmla="*/ 13 h 13"/>
                <a:gd name="T16" fmla="*/ 32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5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9 w 41"/>
                <a:gd name="T1" fmla="*/ 1 h 9"/>
                <a:gd name="T2" fmla="*/ 39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7 h 9"/>
                <a:gd name="T12" fmla="*/ 39 w 41"/>
                <a:gd name="T13" fmla="*/ 7 h 9"/>
                <a:gd name="T14" fmla="*/ 39 w 41"/>
                <a:gd name="T15" fmla="*/ 7 h 9"/>
                <a:gd name="T16" fmla="*/ 39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6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8 w 39"/>
                <a:gd name="T1" fmla="*/ 0 h 13"/>
                <a:gd name="T2" fmla="*/ 38 w 39"/>
                <a:gd name="T3" fmla="*/ 0 h 13"/>
                <a:gd name="T4" fmla="*/ 30 w 39"/>
                <a:gd name="T5" fmla="*/ 5 h 13"/>
                <a:gd name="T6" fmla="*/ 22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2 w 39"/>
                <a:gd name="T17" fmla="*/ 13 h 13"/>
                <a:gd name="T18" fmla="*/ 31 w 39"/>
                <a:gd name="T19" fmla="*/ 11 h 13"/>
                <a:gd name="T20" fmla="*/ 41 w 39"/>
                <a:gd name="T21" fmla="*/ 5 h 13"/>
                <a:gd name="T22" fmla="*/ 41 w 39"/>
                <a:gd name="T23" fmla="*/ 5 h 13"/>
                <a:gd name="T24" fmla="*/ 38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7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8 h 20"/>
                <a:gd name="T6" fmla="*/ 3 w 10"/>
                <a:gd name="T7" fmla="*/ 22 h 20"/>
                <a:gd name="T8" fmla="*/ 8 w 10"/>
                <a:gd name="T9" fmla="*/ 20 h 20"/>
                <a:gd name="T10" fmla="*/ 8 w 10"/>
                <a:gd name="T11" fmla="*/ 17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7 h 20"/>
                <a:gd name="T38" fmla="*/ 3 w 10"/>
                <a:gd name="T39" fmla="*/ 18 h 20"/>
                <a:gd name="T40" fmla="*/ 7 w 10"/>
                <a:gd name="T41" fmla="*/ 20 h 20"/>
                <a:gd name="T42" fmla="*/ 7 w 10"/>
                <a:gd name="T43" fmla="*/ 17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8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69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1 h 63"/>
                <a:gd name="T10" fmla="*/ 10 w 13"/>
                <a:gd name="T11" fmla="*/ 65 h 63"/>
                <a:gd name="T12" fmla="*/ 15 w 13"/>
                <a:gd name="T13" fmla="*/ 65 h 63"/>
                <a:gd name="T14" fmla="*/ 14 w 13"/>
                <a:gd name="T15" fmla="*/ 40 h 63"/>
                <a:gd name="T16" fmla="*/ 10 w 13"/>
                <a:gd name="T17" fmla="*/ 25 h 63"/>
                <a:gd name="T18" fmla="*/ 9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70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3 h 49"/>
                <a:gd name="T8" fmla="*/ 10 w 18"/>
                <a:gd name="T9" fmla="*/ 34 h 49"/>
                <a:gd name="T10" fmla="*/ 11 w 18"/>
                <a:gd name="T11" fmla="*/ 45 h 49"/>
                <a:gd name="T12" fmla="*/ 16 w 18"/>
                <a:gd name="T13" fmla="*/ 45 h 49"/>
                <a:gd name="T14" fmla="*/ 14 w 18"/>
                <a:gd name="T15" fmla="*/ 32 h 49"/>
                <a:gd name="T16" fmla="*/ 11 w 18"/>
                <a:gd name="T17" fmla="*/ 21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71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19 w 25"/>
                <a:gd name="T9" fmla="*/ 29 h 38"/>
                <a:gd name="T10" fmla="*/ 22 w 25"/>
                <a:gd name="T11" fmla="*/ 38 h 38"/>
                <a:gd name="T12" fmla="*/ 27 w 25"/>
                <a:gd name="T13" fmla="*/ 36 h 38"/>
                <a:gd name="T14" fmla="*/ 22 w 25"/>
                <a:gd name="T15" fmla="*/ 25 h 38"/>
                <a:gd name="T16" fmla="*/ 16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572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63492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63493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3494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6349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3496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000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26" r:id="rId1"/>
    <p:sldLayoutId id="2147486227" r:id="rId2"/>
    <p:sldLayoutId id="2147486228" r:id="rId3"/>
    <p:sldLayoutId id="2147486229" r:id="rId4"/>
    <p:sldLayoutId id="2147486230" r:id="rId5"/>
    <p:sldLayoutId id="2147486231" r:id="rId6"/>
    <p:sldLayoutId id="2147486232" r:id="rId7"/>
    <p:sldLayoutId id="2147486233" r:id="rId8"/>
    <p:sldLayoutId id="2147486234" r:id="rId9"/>
    <p:sldLayoutId id="2147486235" r:id="rId10"/>
    <p:sldLayoutId id="2147486236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3686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36869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7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117984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84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632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defTabSz="457200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1200">
                <a:solidFill>
                  <a:prstClr val="white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fld id="{7D349640-9ABA-594B-99A1-5D1966640DC2}" type="datetime1">
              <a:rPr lang="en-GB"/>
              <a:pPr>
                <a:defRPr/>
              </a:pPr>
              <a:t>19/07/2019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defTabSz="457200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1200">
                <a:solidFill>
                  <a:prstClr val="white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Virgo June 2013 - EAGLE: Comparison with Observations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defTabSz="457200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1200">
                <a:solidFill>
                  <a:prstClr val="white">
                    <a:tint val="75000"/>
                  </a:prstClr>
                </a:solidFill>
                <a:latin typeface="Calibri"/>
                <a:ea typeface="+mn-ea"/>
                <a:cs typeface="+mn-cs"/>
              </a:defRPr>
            </a:lvl1pPr>
          </a:lstStyle>
          <a:p>
            <a:pPr>
              <a:defRPr/>
            </a:pPr>
            <a:fld id="{3FD5CBBB-B9CA-DF4B-8742-91CC16D42C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5843336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6290" r:id="rId1"/>
    <p:sldLayoutId id="2147486291" r:id="rId2"/>
    <p:sldLayoutId id="2147486292" r:id="rId3"/>
    <p:sldLayoutId id="2147486293" r:id="rId4"/>
    <p:sldLayoutId id="2147486294" r:id="rId5"/>
    <p:sldLayoutId id="2147486295" r:id="rId6"/>
    <p:sldLayoutId id="2147486296" r:id="rId7"/>
    <p:sldLayoutId id="2147486297" r:id="rId8"/>
    <p:sldLayoutId id="2147486298" r:id="rId9"/>
    <p:sldLayoutId id="2147486299" r:id="rId10"/>
    <p:sldLayoutId id="2147486300" r:id="rId11"/>
  </p:sldLayoutIdLst>
  <p:transition>
    <p:zoom/>
  </p:transition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1 h 614"/>
                <a:gd name="T14" fmla="*/ 459 w 478"/>
                <a:gd name="T15" fmla="*/ 206 h 614"/>
                <a:gd name="T16" fmla="*/ 452 w 478"/>
                <a:gd name="T17" fmla="*/ 238 h 614"/>
                <a:gd name="T18" fmla="*/ 439 w 478"/>
                <a:gd name="T19" fmla="*/ 280 h 614"/>
                <a:gd name="T20" fmla="*/ 403 w 478"/>
                <a:gd name="T21" fmla="*/ 375 h 614"/>
                <a:gd name="T22" fmla="*/ 354 w 478"/>
                <a:gd name="T23" fmla="*/ 462 h 614"/>
                <a:gd name="T24" fmla="*/ 321 w 478"/>
                <a:gd name="T25" fmla="*/ 511 h 614"/>
                <a:gd name="T26" fmla="*/ 287 w 478"/>
                <a:gd name="T27" fmla="*/ 554 h 614"/>
                <a:gd name="T28" fmla="*/ 257 w 478"/>
                <a:gd name="T29" fmla="*/ 589 h 614"/>
                <a:gd name="T30" fmla="*/ 247 w 478"/>
                <a:gd name="T31" fmla="*/ 600 h 614"/>
                <a:gd name="T32" fmla="*/ 246 w 478"/>
                <a:gd name="T33" fmla="*/ 600 h 614"/>
                <a:gd name="T34" fmla="*/ 236 w 478"/>
                <a:gd name="T35" fmla="*/ 590 h 614"/>
                <a:gd name="T36" fmla="*/ 216 w 478"/>
                <a:gd name="T37" fmla="*/ 572 h 614"/>
                <a:gd name="T38" fmla="*/ 206 w 478"/>
                <a:gd name="T39" fmla="*/ 563 h 614"/>
                <a:gd name="T40" fmla="*/ 195 w 478"/>
                <a:gd name="T41" fmla="*/ 551 h 614"/>
                <a:gd name="T42" fmla="*/ 180 w 478"/>
                <a:gd name="T43" fmla="*/ 533 h 614"/>
                <a:gd name="T44" fmla="*/ 159 w 478"/>
                <a:gd name="T45" fmla="*/ 500 h 614"/>
                <a:gd name="T46" fmla="*/ 144 w 478"/>
                <a:gd name="T47" fmla="*/ 477 h 614"/>
                <a:gd name="T48" fmla="*/ 129 w 478"/>
                <a:gd name="T49" fmla="*/ 456 h 614"/>
                <a:gd name="T50" fmla="*/ 105 w 478"/>
                <a:gd name="T51" fmla="*/ 424 h 614"/>
                <a:gd name="T52" fmla="*/ 80 w 478"/>
                <a:gd name="T53" fmla="*/ 392 h 614"/>
                <a:gd name="T54" fmla="*/ 64 w 478"/>
                <a:gd name="T55" fmla="*/ 359 h 614"/>
                <a:gd name="T56" fmla="*/ 54 w 478"/>
                <a:gd name="T57" fmla="*/ 330 h 614"/>
                <a:gd name="T58" fmla="*/ 42 w 478"/>
                <a:gd name="T59" fmla="*/ 296 h 614"/>
                <a:gd name="T60" fmla="*/ 32 w 478"/>
                <a:gd name="T61" fmla="*/ 267 h 614"/>
                <a:gd name="T62" fmla="*/ 23 w 478"/>
                <a:gd name="T63" fmla="*/ 231 h 614"/>
                <a:gd name="T64" fmla="*/ 14 w 478"/>
                <a:gd name="T65" fmla="*/ 193 h 614"/>
                <a:gd name="T66" fmla="*/ 8 w 478"/>
                <a:gd name="T67" fmla="*/ 157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14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8 h 8"/>
                <a:gd name="T8" fmla="*/ 478 w 480"/>
                <a:gd name="T9" fmla="*/ 18 h 8"/>
                <a:gd name="T10" fmla="*/ 480 w 480"/>
                <a:gd name="T11" fmla="*/ 14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3 h 126"/>
                <a:gd name="T2" fmla="*/ 5 w 15"/>
                <a:gd name="T3" fmla="*/ 133 h 126"/>
                <a:gd name="T4" fmla="*/ 19 w 15"/>
                <a:gd name="T5" fmla="*/ 93 h 126"/>
                <a:gd name="T6" fmla="*/ 20 w 15"/>
                <a:gd name="T7" fmla="*/ 48 h 126"/>
                <a:gd name="T8" fmla="*/ 22 w 15"/>
                <a:gd name="T9" fmla="*/ 18 h 126"/>
                <a:gd name="T10" fmla="*/ 22 w 15"/>
                <a:gd name="T11" fmla="*/ 1 h 126"/>
                <a:gd name="T12" fmla="*/ 17 w 15"/>
                <a:gd name="T13" fmla="*/ 0 h 126"/>
                <a:gd name="T14" fmla="*/ 17 w 15"/>
                <a:gd name="T15" fmla="*/ 18 h 126"/>
                <a:gd name="T16" fmla="*/ 16 w 15"/>
                <a:gd name="T17" fmla="*/ 48 h 126"/>
                <a:gd name="T18" fmla="*/ 5 w 15"/>
                <a:gd name="T19" fmla="*/ 91 h 126"/>
                <a:gd name="T20" fmla="*/ 0 w 15"/>
                <a:gd name="T21" fmla="*/ 133 h 126"/>
                <a:gd name="T22" fmla="*/ 0 w 15"/>
                <a:gd name="T23" fmla="*/ 133 h 126"/>
                <a:gd name="T24" fmla="*/ 5 w 15"/>
                <a:gd name="T25" fmla="*/ 13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2 h 139"/>
                <a:gd name="T2" fmla="*/ 6 w 34"/>
                <a:gd name="T3" fmla="*/ 132 h 139"/>
                <a:gd name="T4" fmla="*/ 25 w 34"/>
                <a:gd name="T5" fmla="*/ 92 h 139"/>
                <a:gd name="T6" fmla="*/ 31 w 34"/>
                <a:gd name="T7" fmla="*/ 67 h 139"/>
                <a:gd name="T8" fmla="*/ 36 w 34"/>
                <a:gd name="T9" fmla="*/ 36 h 139"/>
                <a:gd name="T10" fmla="*/ 41 w 34"/>
                <a:gd name="T11" fmla="*/ 0 h 139"/>
                <a:gd name="T12" fmla="*/ 36 w 34"/>
                <a:gd name="T13" fmla="*/ 0 h 139"/>
                <a:gd name="T14" fmla="*/ 31 w 34"/>
                <a:gd name="T15" fmla="*/ 34 h 139"/>
                <a:gd name="T16" fmla="*/ 26 w 34"/>
                <a:gd name="T17" fmla="*/ 65 h 139"/>
                <a:gd name="T18" fmla="*/ 13 w 34"/>
                <a:gd name="T19" fmla="*/ 90 h 139"/>
                <a:gd name="T20" fmla="*/ 0 w 34"/>
                <a:gd name="T21" fmla="*/ 132 h 139"/>
                <a:gd name="T22" fmla="*/ 0 w 34"/>
                <a:gd name="T23" fmla="*/ 132 h 139"/>
                <a:gd name="T24" fmla="*/ 6 w 34"/>
                <a:gd name="T25" fmla="*/ 13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6 w 44"/>
                <a:gd name="T7" fmla="*/ 43 h 43"/>
                <a:gd name="T8" fmla="*/ 3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2 h 90"/>
                <a:gd name="T8" fmla="*/ 35 w 66"/>
                <a:gd name="T9" fmla="*/ 68 h 90"/>
                <a:gd name="T10" fmla="*/ 45 w 66"/>
                <a:gd name="T11" fmla="*/ 77 h 90"/>
                <a:gd name="T12" fmla="*/ 54 w 66"/>
                <a:gd name="T13" fmla="*/ 90 h 90"/>
                <a:gd name="T14" fmla="*/ 61 w 66"/>
                <a:gd name="T15" fmla="*/ 97 h 90"/>
                <a:gd name="T16" fmla="*/ 66 w 66"/>
                <a:gd name="T17" fmla="*/ 92 h 90"/>
                <a:gd name="T18" fmla="*/ 59 w 66"/>
                <a:gd name="T19" fmla="*/ 85 h 90"/>
                <a:gd name="T20" fmla="*/ 48 w 66"/>
                <a:gd name="T21" fmla="*/ 72 h 90"/>
                <a:gd name="T22" fmla="*/ 40 w 66"/>
                <a:gd name="T23" fmla="*/ 6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4 w 103"/>
                <a:gd name="T13" fmla="*/ 114 h 174"/>
                <a:gd name="T14" fmla="*/ 77 w 103"/>
                <a:gd name="T15" fmla="*/ 130 h 174"/>
                <a:gd name="T16" fmla="*/ 89 w 103"/>
                <a:gd name="T17" fmla="*/ 150 h 174"/>
                <a:gd name="T18" fmla="*/ 105 w 103"/>
                <a:gd name="T19" fmla="*/ 174 h 174"/>
                <a:gd name="T20" fmla="*/ 110 w 103"/>
                <a:gd name="T21" fmla="*/ 170 h 174"/>
                <a:gd name="T22" fmla="*/ 95 w 103"/>
                <a:gd name="T23" fmla="*/ 147 h 174"/>
                <a:gd name="T24" fmla="*/ 81 w 103"/>
                <a:gd name="T25" fmla="*/ 127 h 174"/>
                <a:gd name="T26" fmla="*/ 6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3 h 181"/>
                <a:gd name="T10" fmla="*/ 44 w 50"/>
                <a:gd name="T11" fmla="*/ 174 h 181"/>
                <a:gd name="T12" fmla="*/ 50 w 50"/>
                <a:gd name="T13" fmla="*/ 170 h 181"/>
                <a:gd name="T14" fmla="*/ 31 w 50"/>
                <a:gd name="T15" fmla="*/ 11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0 h 148"/>
                <a:gd name="T10" fmla="*/ 4 w 12"/>
                <a:gd name="T11" fmla="*/ 155 h 148"/>
                <a:gd name="T12" fmla="*/ 12 w 12"/>
                <a:gd name="T13" fmla="*/ 155 h 148"/>
                <a:gd name="T14" fmla="*/ 7 w 12"/>
                <a:gd name="T15" fmla="*/ 11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1 h 655"/>
                <a:gd name="T24" fmla="*/ 441 w 514"/>
                <a:gd name="T25" fmla="*/ 401 h 655"/>
                <a:gd name="T26" fmla="*/ 421 w 514"/>
                <a:gd name="T27" fmla="*/ 448 h 655"/>
                <a:gd name="T28" fmla="*/ 396 w 514"/>
                <a:gd name="T29" fmla="*/ 497 h 655"/>
                <a:gd name="T30" fmla="*/ 359 w 514"/>
                <a:gd name="T31" fmla="*/ 549 h 655"/>
                <a:gd name="T32" fmla="*/ 316 w 514"/>
                <a:gd name="T33" fmla="*/ 598 h 655"/>
                <a:gd name="T34" fmla="*/ 280 w 514"/>
                <a:gd name="T35" fmla="*/ 634 h 655"/>
                <a:gd name="T36" fmla="*/ 269 w 514"/>
                <a:gd name="T37" fmla="*/ 645 h 655"/>
                <a:gd name="T38" fmla="*/ 265 w 514"/>
                <a:gd name="T39" fmla="*/ 648 h 655"/>
                <a:gd name="T40" fmla="*/ 259 w 514"/>
                <a:gd name="T41" fmla="*/ 643 h 655"/>
                <a:gd name="T42" fmla="*/ 247 w 514"/>
                <a:gd name="T43" fmla="*/ 634 h 655"/>
                <a:gd name="T44" fmla="*/ 226 w 514"/>
                <a:gd name="T45" fmla="*/ 618 h 655"/>
                <a:gd name="T46" fmla="*/ 218 w 514"/>
                <a:gd name="T47" fmla="*/ 609 h 655"/>
                <a:gd name="T48" fmla="*/ 206 w 514"/>
                <a:gd name="T49" fmla="*/ 593 h 655"/>
                <a:gd name="T50" fmla="*/ 185 w 514"/>
                <a:gd name="T51" fmla="*/ 569 h 655"/>
                <a:gd name="T52" fmla="*/ 160 w 514"/>
                <a:gd name="T53" fmla="*/ 531 h 655"/>
                <a:gd name="T54" fmla="*/ 116 w 514"/>
                <a:gd name="T55" fmla="*/ 455 h 655"/>
                <a:gd name="T56" fmla="*/ 82 w 514"/>
                <a:gd name="T57" fmla="*/ 383 h 655"/>
                <a:gd name="T58" fmla="*/ 65 w 514"/>
                <a:gd name="T59" fmla="*/ 34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8 h 175"/>
                <a:gd name="T6" fmla="*/ 15 w 184"/>
                <a:gd name="T7" fmla="*/ 168 h 175"/>
                <a:gd name="T8" fmla="*/ 15 w 184"/>
                <a:gd name="T9" fmla="*/ 168 h 175"/>
                <a:gd name="T10" fmla="*/ 17 w 184"/>
                <a:gd name="T11" fmla="*/ 168 h 175"/>
                <a:gd name="T12" fmla="*/ 18 w 184"/>
                <a:gd name="T13" fmla="*/ 165 h 175"/>
                <a:gd name="T14" fmla="*/ 17 w 184"/>
                <a:gd name="T15" fmla="*/ 161 h 175"/>
                <a:gd name="T16" fmla="*/ 15 w 184"/>
                <a:gd name="T17" fmla="*/ 154 h 175"/>
                <a:gd name="T18" fmla="*/ 15 w 184"/>
                <a:gd name="T19" fmla="*/ 150 h 175"/>
                <a:gd name="T20" fmla="*/ 15 w 184"/>
                <a:gd name="T21" fmla="*/ 147 h 175"/>
                <a:gd name="T22" fmla="*/ 15 w 184"/>
                <a:gd name="T23" fmla="*/ 141 h 175"/>
                <a:gd name="T24" fmla="*/ 13 w 184"/>
                <a:gd name="T25" fmla="*/ 132 h 175"/>
                <a:gd name="T26" fmla="*/ 12 w 184"/>
                <a:gd name="T27" fmla="*/ 125 h 175"/>
                <a:gd name="T28" fmla="*/ 10 w 184"/>
                <a:gd name="T29" fmla="*/ 116 h 175"/>
                <a:gd name="T30" fmla="*/ 8 w 184"/>
                <a:gd name="T31" fmla="*/ 105 h 175"/>
                <a:gd name="T32" fmla="*/ 8 w 184"/>
                <a:gd name="T33" fmla="*/ 96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7 w 58"/>
                <a:gd name="T15" fmla="*/ 6 h 89"/>
                <a:gd name="T16" fmla="*/ 40 w 58"/>
                <a:gd name="T17" fmla="*/ 4 h 89"/>
                <a:gd name="T18" fmla="*/ 47 w 58"/>
                <a:gd name="T19" fmla="*/ 2 h 89"/>
                <a:gd name="T20" fmla="*/ 48 w 58"/>
                <a:gd name="T21" fmla="*/ 4 h 89"/>
                <a:gd name="T22" fmla="*/ 48 w 58"/>
                <a:gd name="T23" fmla="*/ 7 h 89"/>
                <a:gd name="T24" fmla="*/ 48 w 58"/>
                <a:gd name="T25" fmla="*/ 9 h 89"/>
                <a:gd name="T26" fmla="*/ 50 w 58"/>
                <a:gd name="T27" fmla="*/ 27 h 89"/>
                <a:gd name="T28" fmla="*/ 45 w 58"/>
                <a:gd name="T29" fmla="*/ 33 h 89"/>
                <a:gd name="T30" fmla="*/ 40 w 58"/>
                <a:gd name="T31" fmla="*/ 34 h 89"/>
                <a:gd name="T32" fmla="*/ 40 w 58"/>
                <a:gd name="T33" fmla="*/ 42 h 89"/>
                <a:gd name="T34" fmla="*/ 43 w 58"/>
                <a:gd name="T35" fmla="*/ 45 h 89"/>
                <a:gd name="T36" fmla="*/ 45 w 58"/>
                <a:gd name="T37" fmla="*/ 54 h 89"/>
                <a:gd name="T38" fmla="*/ 48 w 58"/>
                <a:gd name="T39" fmla="*/ 33 h 89"/>
                <a:gd name="T40" fmla="*/ 50 w 58"/>
                <a:gd name="T41" fmla="*/ 31 h 89"/>
                <a:gd name="T42" fmla="*/ 53 w 58"/>
                <a:gd name="T43" fmla="*/ 31 h 89"/>
                <a:gd name="T44" fmla="*/ 58 w 58"/>
                <a:gd name="T45" fmla="*/ 31 h 89"/>
                <a:gd name="T46" fmla="*/ 65 w 58"/>
                <a:gd name="T47" fmla="*/ 38 h 89"/>
                <a:gd name="T48" fmla="*/ 58 w 58"/>
                <a:gd name="T49" fmla="*/ 40 h 89"/>
                <a:gd name="T50" fmla="*/ 53 w 58"/>
                <a:gd name="T51" fmla="*/ 34 h 89"/>
                <a:gd name="T52" fmla="*/ 50 w 58"/>
                <a:gd name="T53" fmla="*/ 34 h 89"/>
                <a:gd name="T54" fmla="*/ 48 w 58"/>
                <a:gd name="T55" fmla="*/ 36 h 89"/>
                <a:gd name="T56" fmla="*/ 50 w 58"/>
                <a:gd name="T57" fmla="*/ 40 h 89"/>
                <a:gd name="T58" fmla="*/ 50 w 58"/>
                <a:gd name="T59" fmla="*/ 51 h 89"/>
                <a:gd name="T60" fmla="*/ 43 w 58"/>
                <a:gd name="T61" fmla="*/ 62 h 89"/>
                <a:gd name="T62" fmla="*/ 47 w 58"/>
                <a:gd name="T63" fmla="*/ 81 h 89"/>
                <a:gd name="T64" fmla="*/ 4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7 w 58"/>
                <a:gd name="T71" fmla="*/ 76 h 89"/>
                <a:gd name="T72" fmla="*/ 3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1 w 56"/>
                <a:gd name="T19" fmla="*/ 2 h 89"/>
                <a:gd name="T20" fmla="*/ 33 w 56"/>
                <a:gd name="T21" fmla="*/ 4 h 89"/>
                <a:gd name="T22" fmla="*/ 33 w 56"/>
                <a:gd name="T23" fmla="*/ 7 h 89"/>
                <a:gd name="T24" fmla="*/ 36 w 56"/>
                <a:gd name="T25" fmla="*/ 11 h 89"/>
                <a:gd name="T26" fmla="*/ 34 w 56"/>
                <a:gd name="T27" fmla="*/ 29 h 89"/>
                <a:gd name="T28" fmla="*/ 29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31 w 56"/>
                <a:gd name="T37" fmla="*/ 54 h 89"/>
                <a:gd name="T38" fmla="*/ 33 w 56"/>
                <a:gd name="T39" fmla="*/ 33 h 89"/>
                <a:gd name="T40" fmla="*/ 36 w 56"/>
                <a:gd name="T41" fmla="*/ 31 h 89"/>
                <a:gd name="T42" fmla="*/ 39 w 56"/>
                <a:gd name="T43" fmla="*/ 31 h 89"/>
                <a:gd name="T44" fmla="*/ 46 w 56"/>
                <a:gd name="T45" fmla="*/ 33 h 89"/>
                <a:gd name="T46" fmla="*/ 49 w 56"/>
                <a:gd name="T47" fmla="*/ 38 h 89"/>
                <a:gd name="T48" fmla="*/ 41 w 56"/>
                <a:gd name="T49" fmla="*/ 40 h 89"/>
                <a:gd name="T50" fmla="*/ 39 w 56"/>
                <a:gd name="T51" fmla="*/ 34 h 89"/>
                <a:gd name="T52" fmla="*/ 36 w 56"/>
                <a:gd name="T53" fmla="*/ 34 h 89"/>
                <a:gd name="T54" fmla="*/ 34 w 56"/>
                <a:gd name="T55" fmla="*/ 36 h 89"/>
                <a:gd name="T56" fmla="*/ 34 w 56"/>
                <a:gd name="T57" fmla="*/ 42 h 89"/>
                <a:gd name="T58" fmla="*/ 34 w 56"/>
                <a:gd name="T59" fmla="*/ 56 h 89"/>
                <a:gd name="T60" fmla="*/ 29 w 56"/>
                <a:gd name="T61" fmla="*/ 63 h 89"/>
                <a:gd name="T62" fmla="*/ 31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5 w 56"/>
                <a:gd name="T15" fmla="*/ 6 h 87"/>
                <a:gd name="T16" fmla="*/ 37 w 56"/>
                <a:gd name="T17" fmla="*/ 4 h 87"/>
                <a:gd name="T18" fmla="*/ 45 w 56"/>
                <a:gd name="T19" fmla="*/ 0 h 87"/>
                <a:gd name="T20" fmla="*/ 46 w 56"/>
                <a:gd name="T21" fmla="*/ 4 h 87"/>
                <a:gd name="T22" fmla="*/ 46 w 56"/>
                <a:gd name="T23" fmla="*/ 8 h 87"/>
                <a:gd name="T24" fmla="*/ 50 w 56"/>
                <a:gd name="T25" fmla="*/ 9 h 87"/>
                <a:gd name="T26" fmla="*/ 48 w 56"/>
                <a:gd name="T27" fmla="*/ 27 h 87"/>
                <a:gd name="T28" fmla="*/ 43 w 56"/>
                <a:gd name="T29" fmla="*/ 33 h 87"/>
                <a:gd name="T30" fmla="*/ 40 w 56"/>
                <a:gd name="T31" fmla="*/ 35 h 87"/>
                <a:gd name="T32" fmla="*/ 40 w 56"/>
                <a:gd name="T33" fmla="*/ 44 h 87"/>
                <a:gd name="T34" fmla="*/ 43 w 56"/>
                <a:gd name="T35" fmla="*/ 45 h 87"/>
                <a:gd name="T36" fmla="*/ 45 w 56"/>
                <a:gd name="T37" fmla="*/ 56 h 87"/>
                <a:gd name="T38" fmla="*/ 46 w 56"/>
                <a:gd name="T39" fmla="*/ 33 h 87"/>
                <a:gd name="T40" fmla="*/ 50 w 56"/>
                <a:gd name="T41" fmla="*/ 29 h 87"/>
                <a:gd name="T42" fmla="*/ 53 w 56"/>
                <a:gd name="T43" fmla="*/ 29 h 87"/>
                <a:gd name="T44" fmla="*/ 60 w 56"/>
                <a:gd name="T45" fmla="*/ 33 h 87"/>
                <a:gd name="T46" fmla="*/ 63 w 56"/>
                <a:gd name="T47" fmla="*/ 38 h 87"/>
                <a:gd name="T48" fmla="*/ 55 w 56"/>
                <a:gd name="T49" fmla="*/ 38 h 87"/>
                <a:gd name="T50" fmla="*/ 53 w 56"/>
                <a:gd name="T51" fmla="*/ 35 h 87"/>
                <a:gd name="T52" fmla="*/ 50 w 56"/>
                <a:gd name="T53" fmla="*/ 35 h 87"/>
                <a:gd name="T54" fmla="*/ 48 w 56"/>
                <a:gd name="T55" fmla="*/ 36 h 87"/>
                <a:gd name="T56" fmla="*/ 48 w 56"/>
                <a:gd name="T57" fmla="*/ 40 h 87"/>
                <a:gd name="T58" fmla="*/ 50 w 56"/>
                <a:gd name="T59" fmla="*/ 51 h 87"/>
                <a:gd name="T60" fmla="*/ 42 w 56"/>
                <a:gd name="T61" fmla="*/ 62 h 87"/>
                <a:gd name="T62" fmla="*/ 4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7 w 56"/>
                <a:gd name="T71" fmla="*/ 76 h 87"/>
                <a:gd name="T72" fmla="*/ 3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6 h 124"/>
                <a:gd name="T2" fmla="*/ 72 w 146"/>
                <a:gd name="T3" fmla="*/ 0 h 124"/>
                <a:gd name="T4" fmla="*/ 139 w 146"/>
                <a:gd name="T5" fmla="*/ 106 h 124"/>
                <a:gd name="T6" fmla="*/ 139 w 146"/>
                <a:gd name="T7" fmla="*/ 129 h 124"/>
                <a:gd name="T8" fmla="*/ 72 w 146"/>
                <a:gd name="T9" fmla="*/ 30 h 124"/>
                <a:gd name="T10" fmla="*/ 2 w 146"/>
                <a:gd name="T11" fmla="*/ 131 h 124"/>
                <a:gd name="T12" fmla="*/ 0 w 146"/>
                <a:gd name="T13" fmla="*/ 10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4 h 171"/>
                <a:gd name="T2" fmla="*/ 5 w 5"/>
                <a:gd name="T3" fmla="*/ 16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2 h 171"/>
                <a:gd name="T10" fmla="*/ 3 w 5"/>
                <a:gd name="T11" fmla="*/ 164 h 171"/>
                <a:gd name="T12" fmla="*/ 3 w 5"/>
                <a:gd name="T13" fmla="*/ 164 h 171"/>
                <a:gd name="T14" fmla="*/ 5 w 5"/>
                <a:gd name="T15" fmla="*/ 164 h 171"/>
                <a:gd name="T16" fmla="*/ 5 w 5"/>
                <a:gd name="T17" fmla="*/ 162 h 171"/>
                <a:gd name="T18" fmla="*/ 3 w 5"/>
                <a:gd name="T19" fmla="*/ 16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8 w 505"/>
                <a:gd name="T1" fmla="*/ 7 h 9"/>
                <a:gd name="T2" fmla="*/ 49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8 w 505"/>
                <a:gd name="T9" fmla="*/ 7 h 9"/>
                <a:gd name="T10" fmla="*/ 49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4 h 37"/>
                <a:gd name="T2" fmla="*/ 3 w 6"/>
                <a:gd name="T3" fmla="*/ 4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3 h 37"/>
                <a:gd name="T14" fmla="*/ 0 w 6"/>
                <a:gd name="T15" fmla="*/ 43 h 37"/>
                <a:gd name="T16" fmla="*/ 3 w 6"/>
                <a:gd name="T17" fmla="*/ 4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4 h 131"/>
                <a:gd name="T2" fmla="*/ 5 w 16"/>
                <a:gd name="T3" fmla="*/ 124 h 131"/>
                <a:gd name="T4" fmla="*/ 11 w 16"/>
                <a:gd name="T5" fmla="*/ 7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9 h 131"/>
                <a:gd name="T20" fmla="*/ 0 w 16"/>
                <a:gd name="T21" fmla="*/ 123 h 131"/>
                <a:gd name="T22" fmla="*/ 0 w 16"/>
                <a:gd name="T23" fmla="*/ 123 h 131"/>
                <a:gd name="T24" fmla="*/ 5 w 16"/>
                <a:gd name="T25" fmla="*/ 12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9 w 110"/>
                <a:gd name="T13" fmla="*/ 223 h 344"/>
                <a:gd name="T14" fmla="*/ 81 w 110"/>
                <a:gd name="T15" fmla="*/ 182 h 344"/>
                <a:gd name="T16" fmla="*/ 92 w 110"/>
                <a:gd name="T17" fmla="*/ 139 h 344"/>
                <a:gd name="T18" fmla="*/ 102 w 110"/>
                <a:gd name="T19" fmla="*/ 93 h 344"/>
                <a:gd name="T20" fmla="*/ 110 w 110"/>
                <a:gd name="T21" fmla="*/ 48 h 344"/>
                <a:gd name="T22" fmla="*/ 117 w 110"/>
                <a:gd name="T23" fmla="*/ 1 h 344"/>
                <a:gd name="T24" fmla="*/ 112 w 110"/>
                <a:gd name="T25" fmla="*/ 0 h 344"/>
                <a:gd name="T26" fmla="*/ 104 w 110"/>
                <a:gd name="T27" fmla="*/ 47 h 344"/>
                <a:gd name="T28" fmla="*/ 95 w 110"/>
                <a:gd name="T29" fmla="*/ 93 h 344"/>
                <a:gd name="T30" fmla="*/ 87 w 110"/>
                <a:gd name="T31" fmla="*/ 137 h 344"/>
                <a:gd name="T32" fmla="*/ 76 w 110"/>
                <a:gd name="T33" fmla="*/ 180 h 344"/>
                <a:gd name="T34" fmla="*/ 6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4 w 131"/>
                <a:gd name="T13" fmla="*/ 90 h 155"/>
                <a:gd name="T14" fmla="*/ 95 w 131"/>
                <a:gd name="T15" fmla="*/ 65 h 155"/>
                <a:gd name="T16" fmla="*/ 118 w 131"/>
                <a:gd name="T17" fmla="*/ 34 h 155"/>
                <a:gd name="T18" fmla="*/ 138 w 131"/>
                <a:gd name="T19" fmla="*/ 3 h 155"/>
                <a:gd name="T20" fmla="*/ 133 w 131"/>
                <a:gd name="T21" fmla="*/ 0 h 155"/>
                <a:gd name="T22" fmla="*/ 112 w 131"/>
                <a:gd name="T23" fmla="*/ 30 h 155"/>
                <a:gd name="T24" fmla="*/ 9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7 w 46"/>
                <a:gd name="T9" fmla="*/ 34 h 40"/>
                <a:gd name="T10" fmla="*/ 34 w 46"/>
                <a:gd name="T11" fmla="*/ 40 h 40"/>
                <a:gd name="T12" fmla="*/ 39 w 46"/>
                <a:gd name="T13" fmla="*/ 34 h 40"/>
                <a:gd name="T14" fmla="*/ 30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5 w 82"/>
                <a:gd name="T7" fmla="*/ 77 h 108"/>
                <a:gd name="T8" fmla="*/ 60 w 82"/>
                <a:gd name="T9" fmla="*/ 97 h 108"/>
                <a:gd name="T10" fmla="*/ 72 w 82"/>
                <a:gd name="T11" fmla="*/ 108 h 108"/>
                <a:gd name="T12" fmla="*/ 75 w 82"/>
                <a:gd name="T13" fmla="*/ 104 h 108"/>
                <a:gd name="T14" fmla="*/ 65 w 82"/>
                <a:gd name="T15" fmla="*/ 92 h 108"/>
                <a:gd name="T16" fmla="*/ 49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8 h 186"/>
                <a:gd name="T14" fmla="*/ 57 w 92"/>
                <a:gd name="T15" fmla="*/ 143 h 186"/>
                <a:gd name="T16" fmla="*/ 71 w 92"/>
                <a:gd name="T17" fmla="*/ 168 h 186"/>
                <a:gd name="T18" fmla="*/ 87 w 92"/>
                <a:gd name="T19" fmla="*/ 193 h 186"/>
                <a:gd name="T20" fmla="*/ 92 w 92"/>
                <a:gd name="T21" fmla="*/ 192 h 186"/>
                <a:gd name="T22" fmla="*/ 77 w 92"/>
                <a:gd name="T23" fmla="*/ 164 h 186"/>
                <a:gd name="T24" fmla="*/ 62 w 92"/>
                <a:gd name="T25" fmla="*/ 139 h 186"/>
                <a:gd name="T26" fmla="*/ 51 w 92"/>
                <a:gd name="T27" fmla="*/ 11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7 h 173"/>
                <a:gd name="T8" fmla="*/ 33 w 50"/>
                <a:gd name="T9" fmla="*/ 130 h 173"/>
                <a:gd name="T10" fmla="*/ 43 w 50"/>
                <a:gd name="T11" fmla="*/ 166 h 173"/>
                <a:gd name="T12" fmla="*/ 50 w 50"/>
                <a:gd name="T13" fmla="*/ 164 h 173"/>
                <a:gd name="T14" fmla="*/ 38 w 50"/>
                <a:gd name="T15" fmla="*/ 12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3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8 w 352"/>
                <a:gd name="T1" fmla="*/ 1 h 456"/>
                <a:gd name="T2" fmla="*/ 236 w 352"/>
                <a:gd name="T3" fmla="*/ 14 h 456"/>
                <a:gd name="T4" fmla="*/ 223 w 352"/>
                <a:gd name="T5" fmla="*/ 41 h 456"/>
                <a:gd name="T6" fmla="*/ 212 w 352"/>
                <a:gd name="T7" fmla="*/ 90 h 456"/>
                <a:gd name="T8" fmla="*/ 205 w 352"/>
                <a:gd name="T9" fmla="*/ 149 h 456"/>
                <a:gd name="T10" fmla="*/ 202 w 352"/>
                <a:gd name="T11" fmla="*/ 193 h 456"/>
                <a:gd name="T12" fmla="*/ 205 w 352"/>
                <a:gd name="T13" fmla="*/ 211 h 456"/>
                <a:gd name="T14" fmla="*/ 212 w 352"/>
                <a:gd name="T15" fmla="*/ 211 h 456"/>
                <a:gd name="T16" fmla="*/ 228 w 352"/>
                <a:gd name="T17" fmla="*/ 211 h 456"/>
                <a:gd name="T18" fmla="*/ 256 w 352"/>
                <a:gd name="T19" fmla="*/ 211 h 456"/>
                <a:gd name="T20" fmla="*/ 294 w 352"/>
                <a:gd name="T21" fmla="*/ 205 h 456"/>
                <a:gd name="T22" fmla="*/ 326 w 352"/>
                <a:gd name="T23" fmla="*/ 196 h 456"/>
                <a:gd name="T24" fmla="*/ 343 w 352"/>
                <a:gd name="T25" fmla="*/ 186 h 456"/>
                <a:gd name="T26" fmla="*/ 359 w 352"/>
                <a:gd name="T27" fmla="*/ 166 h 456"/>
                <a:gd name="T28" fmla="*/ 348 w 352"/>
                <a:gd name="T29" fmla="*/ 274 h 456"/>
                <a:gd name="T30" fmla="*/ 326 w 352"/>
                <a:gd name="T31" fmla="*/ 263 h 456"/>
                <a:gd name="T32" fmla="*/ 298 w 352"/>
                <a:gd name="T33" fmla="*/ 254 h 456"/>
                <a:gd name="T34" fmla="*/ 269 w 352"/>
                <a:gd name="T35" fmla="*/ 249 h 456"/>
                <a:gd name="T36" fmla="*/ 244 w 352"/>
                <a:gd name="T37" fmla="*/ 245 h 456"/>
                <a:gd name="T38" fmla="*/ 217 w 352"/>
                <a:gd name="T39" fmla="*/ 244 h 456"/>
                <a:gd name="T40" fmla="*/ 212 w 352"/>
                <a:gd name="T41" fmla="*/ 244 h 456"/>
                <a:gd name="T42" fmla="*/ 202 w 352"/>
                <a:gd name="T43" fmla="*/ 245 h 456"/>
                <a:gd name="T44" fmla="*/ 202 w 352"/>
                <a:gd name="T45" fmla="*/ 263 h 456"/>
                <a:gd name="T46" fmla="*/ 202 w 352"/>
                <a:gd name="T47" fmla="*/ 283 h 456"/>
                <a:gd name="T48" fmla="*/ 207 w 352"/>
                <a:gd name="T49" fmla="*/ 345 h 456"/>
                <a:gd name="T50" fmla="*/ 217 w 352"/>
                <a:gd name="T51" fmla="*/ 402 h 456"/>
                <a:gd name="T52" fmla="*/ 225 w 352"/>
                <a:gd name="T53" fmla="*/ 426 h 456"/>
                <a:gd name="T54" fmla="*/ 241 w 352"/>
                <a:gd name="T55" fmla="*/ 447 h 456"/>
                <a:gd name="T56" fmla="*/ 116 w 352"/>
                <a:gd name="T57" fmla="*/ 447 h 456"/>
                <a:gd name="T58" fmla="*/ 124 w 352"/>
                <a:gd name="T59" fmla="*/ 433 h 456"/>
                <a:gd name="T60" fmla="*/ 139 w 352"/>
                <a:gd name="T61" fmla="*/ 401 h 456"/>
                <a:gd name="T62" fmla="*/ 144 w 352"/>
                <a:gd name="T63" fmla="*/ 386 h 456"/>
                <a:gd name="T64" fmla="*/ 149 w 352"/>
                <a:gd name="T65" fmla="*/ 372 h 456"/>
                <a:gd name="T66" fmla="*/ 152 w 352"/>
                <a:gd name="T67" fmla="*/ 346 h 456"/>
                <a:gd name="T68" fmla="*/ 159 w 352"/>
                <a:gd name="T69" fmla="*/ 305 h 456"/>
                <a:gd name="T70" fmla="*/ 160 w 352"/>
                <a:gd name="T71" fmla="*/ 263 h 456"/>
                <a:gd name="T72" fmla="*/ 159 w 352"/>
                <a:gd name="T73" fmla="*/ 247 h 456"/>
                <a:gd name="T74" fmla="*/ 154 w 352"/>
                <a:gd name="T75" fmla="*/ 245 h 456"/>
                <a:gd name="T76" fmla="*/ 149 w 352"/>
                <a:gd name="T77" fmla="*/ 245 h 456"/>
                <a:gd name="T78" fmla="*/ 134 w 352"/>
                <a:gd name="T79" fmla="*/ 244 h 456"/>
                <a:gd name="T80" fmla="*/ 105 w 352"/>
                <a:gd name="T81" fmla="*/ 245 h 456"/>
                <a:gd name="T82" fmla="*/ 75 w 352"/>
                <a:gd name="T83" fmla="*/ 249 h 456"/>
                <a:gd name="T84" fmla="*/ 44 w 352"/>
                <a:gd name="T85" fmla="*/ 258 h 456"/>
                <a:gd name="T86" fmla="*/ 19 w 352"/>
                <a:gd name="T87" fmla="*/ 269 h 456"/>
                <a:gd name="T88" fmla="*/ 1 w 352"/>
                <a:gd name="T89" fmla="*/ 27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3 h 20"/>
                <a:gd name="T2" fmla="*/ 3 w 14"/>
                <a:gd name="T3" fmla="*/ 13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7 w 20"/>
                <a:gd name="T7" fmla="*/ 20 h 45"/>
                <a:gd name="T8" fmla="*/ 22 w 20"/>
                <a:gd name="T9" fmla="*/ 13 h 45"/>
                <a:gd name="T10" fmla="*/ 27 w 20"/>
                <a:gd name="T11" fmla="*/ 6 h 45"/>
                <a:gd name="T12" fmla="*/ 24 w 20"/>
                <a:gd name="T13" fmla="*/ 0 h 45"/>
                <a:gd name="T14" fmla="*/ 1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2 h 65"/>
                <a:gd name="T2" fmla="*/ 5 w 12"/>
                <a:gd name="T3" fmla="*/ 72 h 65"/>
                <a:gd name="T4" fmla="*/ 5 w 12"/>
                <a:gd name="T5" fmla="*/ 59 h 65"/>
                <a:gd name="T6" fmla="*/ 7 w 12"/>
                <a:gd name="T7" fmla="*/ 4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5 h 65"/>
                <a:gd name="T18" fmla="*/ 2 w 12"/>
                <a:gd name="T19" fmla="*/ 57 h 65"/>
                <a:gd name="T20" fmla="*/ 0 w 12"/>
                <a:gd name="T21" fmla="*/ 72 h 65"/>
                <a:gd name="T22" fmla="*/ 0 w 12"/>
                <a:gd name="T23" fmla="*/ 72 h 65"/>
                <a:gd name="T24" fmla="*/ 5 w 12"/>
                <a:gd name="T25" fmla="*/ 7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3 h 20"/>
                <a:gd name="T14" fmla="*/ 5 w 7"/>
                <a:gd name="T15" fmla="*/ 13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2 w 35"/>
                <a:gd name="T1" fmla="*/ 0 h 7"/>
                <a:gd name="T2" fmla="*/ 4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15 h 7"/>
                <a:gd name="T10" fmla="*/ 9 w 35"/>
                <a:gd name="T11" fmla="*/ 17 h 7"/>
                <a:gd name="T12" fmla="*/ 42 w 35"/>
                <a:gd name="T13" fmla="*/ 17 h 7"/>
                <a:gd name="T14" fmla="*/ 42 w 35"/>
                <a:gd name="T15" fmla="*/ 17 h 7"/>
                <a:gd name="T16" fmla="*/ 4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9 w 56"/>
                <a:gd name="T1" fmla="*/ 0 h 10"/>
                <a:gd name="T2" fmla="*/ 49 w 56"/>
                <a:gd name="T3" fmla="*/ 0 h 10"/>
                <a:gd name="T4" fmla="*/ 35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7 w 56"/>
                <a:gd name="T19" fmla="*/ 5 h 10"/>
                <a:gd name="T20" fmla="*/ 49 w 56"/>
                <a:gd name="T21" fmla="*/ 5 h 10"/>
                <a:gd name="T22" fmla="*/ 49 w 56"/>
                <a:gd name="T23" fmla="*/ 5 h 10"/>
                <a:gd name="T24" fmla="*/ 4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6 w 41"/>
                <a:gd name="T1" fmla="*/ 0 h 18"/>
                <a:gd name="T2" fmla="*/ 46 w 41"/>
                <a:gd name="T3" fmla="*/ 0 h 18"/>
                <a:gd name="T4" fmla="*/ 38 w 41"/>
                <a:gd name="T5" fmla="*/ 4 h 18"/>
                <a:gd name="T6" fmla="*/ 3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11 h 18"/>
                <a:gd name="T14" fmla="*/ 14 w 41"/>
                <a:gd name="T15" fmla="*/ 9 h 18"/>
                <a:gd name="T16" fmla="*/ 30 w 41"/>
                <a:gd name="T17" fmla="*/ 9 h 18"/>
                <a:gd name="T18" fmla="*/ 39 w 41"/>
                <a:gd name="T19" fmla="*/ 9 h 18"/>
                <a:gd name="T20" fmla="*/ 48 w 41"/>
                <a:gd name="T21" fmla="*/ 5 h 18"/>
                <a:gd name="T22" fmla="*/ 48 w 41"/>
                <a:gd name="T23" fmla="*/ 5 h 18"/>
                <a:gd name="T24" fmla="*/ 4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9 h 124"/>
                <a:gd name="T2" fmla="*/ 5 w 5"/>
                <a:gd name="T3" fmla="*/ 12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6 h 124"/>
                <a:gd name="T10" fmla="*/ 2 w 5"/>
                <a:gd name="T11" fmla="*/ 129 h 124"/>
                <a:gd name="T12" fmla="*/ 2 w 5"/>
                <a:gd name="T13" fmla="*/ 129 h 124"/>
                <a:gd name="T14" fmla="*/ 5 w 5"/>
                <a:gd name="T15" fmla="*/ 131 h 124"/>
                <a:gd name="T16" fmla="*/ 5 w 5"/>
                <a:gd name="T17" fmla="*/ 126 h 124"/>
                <a:gd name="T18" fmla="*/ 2 w 5"/>
                <a:gd name="T19" fmla="*/ 12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9 w 13"/>
                <a:gd name="T5" fmla="*/ 5 h 10"/>
                <a:gd name="T6" fmla="*/ 20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7 w 32"/>
                <a:gd name="T5" fmla="*/ 19 h 16"/>
                <a:gd name="T6" fmla="*/ 37 w 32"/>
                <a:gd name="T7" fmla="*/ 23 h 16"/>
                <a:gd name="T8" fmla="*/ 39 w 32"/>
                <a:gd name="T9" fmla="*/ 18 h 16"/>
                <a:gd name="T10" fmla="*/ 2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6 h 16"/>
                <a:gd name="T8" fmla="*/ 34 w 56"/>
                <a:gd name="T9" fmla="*/ 19 h 16"/>
                <a:gd name="T10" fmla="*/ 47 w 56"/>
                <a:gd name="T11" fmla="*/ 23 h 16"/>
                <a:gd name="T12" fmla="*/ 49 w 56"/>
                <a:gd name="T13" fmla="*/ 16 h 16"/>
                <a:gd name="T14" fmla="*/ 34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5 w 32"/>
                <a:gd name="T7" fmla="*/ 9 h 9"/>
                <a:gd name="T8" fmla="*/ 25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1 w 18"/>
                <a:gd name="T1" fmla="*/ 103 h 112"/>
                <a:gd name="T2" fmla="*/ 11 w 18"/>
                <a:gd name="T3" fmla="*/ 103 h 112"/>
                <a:gd name="T4" fmla="*/ 9 w 18"/>
                <a:gd name="T5" fmla="*/ 7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7 h 112"/>
                <a:gd name="T20" fmla="*/ 9 w 18"/>
                <a:gd name="T21" fmla="*/ 105 h 112"/>
                <a:gd name="T22" fmla="*/ 9 w 18"/>
                <a:gd name="T23" fmla="*/ 105 h 112"/>
                <a:gd name="T24" fmla="*/ 11 w 18"/>
                <a:gd name="T25" fmla="*/ 10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23 w 16"/>
                <a:gd name="T1" fmla="*/ 29 h 32"/>
                <a:gd name="T2" fmla="*/ 23 w 16"/>
                <a:gd name="T3" fmla="*/ 29 h 32"/>
                <a:gd name="T4" fmla="*/ 18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5 w 16"/>
                <a:gd name="T11" fmla="*/ 18 h 32"/>
                <a:gd name="T12" fmla="*/ 20 w 16"/>
                <a:gd name="T13" fmla="*/ 32 h 32"/>
                <a:gd name="T14" fmla="*/ 20 w 16"/>
                <a:gd name="T15" fmla="*/ 32 h 32"/>
                <a:gd name="T16" fmla="*/ 2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7 h 7"/>
                <a:gd name="T4" fmla="*/ 123 w 123"/>
                <a:gd name="T5" fmla="*/ 13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5 w 13"/>
                <a:gd name="T1" fmla="*/ 0 h 16"/>
                <a:gd name="T2" fmla="*/ 15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9 h 16"/>
                <a:gd name="T10" fmla="*/ 5 w 13"/>
                <a:gd name="T11" fmla="*/ 8 h 16"/>
                <a:gd name="T12" fmla="*/ 20 w 13"/>
                <a:gd name="T13" fmla="*/ 5 h 16"/>
                <a:gd name="T14" fmla="*/ 20 w 13"/>
                <a:gd name="T15" fmla="*/ 5 h 16"/>
                <a:gd name="T16" fmla="*/ 15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0 h 41"/>
                <a:gd name="T6" fmla="*/ 0 w 23"/>
                <a:gd name="T7" fmla="*/ 43 h 41"/>
                <a:gd name="T8" fmla="*/ 5 w 23"/>
                <a:gd name="T9" fmla="*/ 48 h 41"/>
                <a:gd name="T10" fmla="*/ 13 w 23"/>
                <a:gd name="T11" fmla="*/ 3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8 h 39"/>
                <a:gd name="T8" fmla="*/ 5 w 16"/>
                <a:gd name="T9" fmla="*/ 34 h 39"/>
                <a:gd name="T10" fmla="*/ 0 w 16"/>
                <a:gd name="T11" fmla="*/ 45 h 39"/>
                <a:gd name="T12" fmla="*/ 6 w 16"/>
                <a:gd name="T13" fmla="*/ 46 h 39"/>
                <a:gd name="T14" fmla="*/ 10 w 16"/>
                <a:gd name="T15" fmla="*/ 36 h 39"/>
                <a:gd name="T16" fmla="*/ 11 w 16"/>
                <a:gd name="T17" fmla="*/ 3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5 w 13"/>
                <a:gd name="T1" fmla="*/ 0 h 58"/>
                <a:gd name="T2" fmla="*/ 15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3 h 58"/>
                <a:gd name="T10" fmla="*/ 0 w 13"/>
                <a:gd name="T11" fmla="*/ 51 h 58"/>
                <a:gd name="T12" fmla="*/ 5 w 13"/>
                <a:gd name="T13" fmla="*/ 51 h 58"/>
                <a:gd name="T14" fmla="*/ 15 w 13"/>
                <a:gd name="T15" fmla="*/ 34 h 58"/>
                <a:gd name="T16" fmla="*/ 17 w 13"/>
                <a:gd name="T17" fmla="*/ 27 h 58"/>
                <a:gd name="T18" fmla="*/ 19 w 13"/>
                <a:gd name="T19" fmla="*/ 14 h 58"/>
                <a:gd name="T20" fmla="*/ 20 w 13"/>
                <a:gd name="T21" fmla="*/ 0 h 58"/>
                <a:gd name="T22" fmla="*/ 20 w 13"/>
                <a:gd name="T23" fmla="*/ 0 h 58"/>
                <a:gd name="T24" fmla="*/ 15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11 w 6"/>
                <a:gd name="T5" fmla="*/ 7 h 16"/>
                <a:gd name="T6" fmla="*/ 1 w 6"/>
                <a:gd name="T7" fmla="*/ 5 h 16"/>
                <a:gd name="T8" fmla="*/ 1 w 6"/>
                <a:gd name="T9" fmla="*/ 16 h 16"/>
                <a:gd name="T10" fmla="*/ 1 w 6"/>
                <a:gd name="T11" fmla="*/ 23 h 16"/>
                <a:gd name="T12" fmla="*/ 18 w 6"/>
                <a:gd name="T13" fmla="*/ 21 h 16"/>
                <a:gd name="T14" fmla="*/ 18 w 6"/>
                <a:gd name="T15" fmla="*/ 16 h 16"/>
                <a:gd name="T16" fmla="*/ 18 w 6"/>
                <a:gd name="T17" fmla="*/ 7 h 16"/>
                <a:gd name="T18" fmla="*/ 1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6 w 30"/>
                <a:gd name="T7" fmla="*/ 7 h 9"/>
                <a:gd name="T8" fmla="*/ 19 w 30"/>
                <a:gd name="T9" fmla="*/ 9 h 9"/>
                <a:gd name="T10" fmla="*/ 23 w 30"/>
                <a:gd name="T11" fmla="*/ 9 h 9"/>
                <a:gd name="T12" fmla="*/ 23 w 30"/>
                <a:gd name="T13" fmla="*/ 2 h 9"/>
                <a:gd name="T14" fmla="*/ 19 w 30"/>
                <a:gd name="T15" fmla="*/ 2 h 9"/>
                <a:gd name="T16" fmla="*/ 16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23 h 16"/>
                <a:gd name="T2" fmla="*/ 1 w 65"/>
                <a:gd name="T3" fmla="*/ 23 h 16"/>
                <a:gd name="T4" fmla="*/ 16 w 65"/>
                <a:gd name="T5" fmla="*/ 18 h 16"/>
                <a:gd name="T6" fmla="*/ 29 w 65"/>
                <a:gd name="T7" fmla="*/ 16 h 16"/>
                <a:gd name="T8" fmla="*/ 53 w 65"/>
                <a:gd name="T9" fmla="*/ 16 h 16"/>
                <a:gd name="T10" fmla="*/ 72 w 65"/>
                <a:gd name="T11" fmla="*/ 7 h 16"/>
                <a:gd name="T12" fmla="*/ 72 w 65"/>
                <a:gd name="T13" fmla="*/ 0 h 16"/>
                <a:gd name="T14" fmla="*/ 5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6 h 16"/>
                <a:gd name="T22" fmla="*/ 0 w 65"/>
                <a:gd name="T23" fmla="*/ 16 h 16"/>
                <a:gd name="T24" fmla="*/ 1 w 65"/>
                <a:gd name="T25" fmla="*/ 2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9 h 22"/>
                <a:gd name="T2" fmla="*/ 1 w 42"/>
                <a:gd name="T3" fmla="*/ 29 h 22"/>
                <a:gd name="T4" fmla="*/ 9 w 42"/>
                <a:gd name="T5" fmla="*/ 25 h 22"/>
                <a:gd name="T6" fmla="*/ 18 w 42"/>
                <a:gd name="T7" fmla="*/ 2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0 h 22"/>
                <a:gd name="T20" fmla="*/ 0 w 42"/>
                <a:gd name="T21" fmla="*/ 25 h 22"/>
                <a:gd name="T22" fmla="*/ 0 w 42"/>
                <a:gd name="T23" fmla="*/ 25 h 22"/>
                <a:gd name="T24" fmla="*/ 1 w 42"/>
                <a:gd name="T25" fmla="*/ 29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7 w 20"/>
                <a:gd name="T1" fmla="*/ 18 h 18"/>
                <a:gd name="T2" fmla="*/ 27 w 20"/>
                <a:gd name="T3" fmla="*/ 18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7 w 20"/>
                <a:gd name="T13" fmla="*/ 25 h 18"/>
                <a:gd name="T14" fmla="*/ 27 w 20"/>
                <a:gd name="T15" fmla="*/ 25 h 18"/>
                <a:gd name="T16" fmla="*/ 27 w 2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7 w 30"/>
                <a:gd name="T1" fmla="*/ 8 h 13"/>
                <a:gd name="T2" fmla="*/ 37 w 30"/>
                <a:gd name="T3" fmla="*/ 8 h 13"/>
                <a:gd name="T4" fmla="*/ 2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5 w 30"/>
                <a:gd name="T13" fmla="*/ 13 h 13"/>
                <a:gd name="T14" fmla="*/ 35 w 30"/>
                <a:gd name="T15" fmla="*/ 13 h 13"/>
                <a:gd name="T16" fmla="*/ 37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4 w 41"/>
                <a:gd name="T1" fmla="*/ 1 h 9"/>
                <a:gd name="T2" fmla="*/ 3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4 w 41"/>
                <a:gd name="T13" fmla="*/ 4 h 9"/>
                <a:gd name="T14" fmla="*/ 34 w 41"/>
                <a:gd name="T15" fmla="*/ 4 h 9"/>
                <a:gd name="T16" fmla="*/ 3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3 w 39"/>
                <a:gd name="T1" fmla="*/ 0 h 13"/>
                <a:gd name="T2" fmla="*/ 43 w 39"/>
                <a:gd name="T3" fmla="*/ 0 h 13"/>
                <a:gd name="T4" fmla="*/ 35 w 39"/>
                <a:gd name="T5" fmla="*/ 5 h 13"/>
                <a:gd name="T6" fmla="*/ 2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7 w 39"/>
                <a:gd name="T17" fmla="*/ 13 h 13"/>
                <a:gd name="T18" fmla="*/ 36 w 39"/>
                <a:gd name="T19" fmla="*/ 11 h 13"/>
                <a:gd name="T20" fmla="*/ 46 w 39"/>
                <a:gd name="T21" fmla="*/ 5 h 13"/>
                <a:gd name="T22" fmla="*/ 46 w 39"/>
                <a:gd name="T23" fmla="*/ 5 h 13"/>
                <a:gd name="T24" fmla="*/ 4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3 h 20"/>
                <a:gd name="T6" fmla="*/ 3 w 10"/>
                <a:gd name="T7" fmla="*/ 27 h 20"/>
                <a:gd name="T8" fmla="*/ 8 w 10"/>
                <a:gd name="T9" fmla="*/ 25 h 20"/>
                <a:gd name="T10" fmla="*/ 8 w 10"/>
                <a:gd name="T11" fmla="*/ 22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2 h 20"/>
                <a:gd name="T38" fmla="*/ 3 w 10"/>
                <a:gd name="T39" fmla="*/ 23 h 20"/>
                <a:gd name="T40" fmla="*/ 7 w 10"/>
                <a:gd name="T41" fmla="*/ 25 h 20"/>
                <a:gd name="T42" fmla="*/ 7 w 10"/>
                <a:gd name="T43" fmla="*/ 22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6 h 63"/>
                <a:gd name="T10" fmla="*/ 15 w 13"/>
                <a:gd name="T11" fmla="*/ 70 h 63"/>
                <a:gd name="T12" fmla="*/ 20 w 13"/>
                <a:gd name="T13" fmla="*/ 70 h 63"/>
                <a:gd name="T14" fmla="*/ 19 w 13"/>
                <a:gd name="T15" fmla="*/ 45 h 63"/>
                <a:gd name="T16" fmla="*/ 15 w 13"/>
                <a:gd name="T17" fmla="*/ 25 h 63"/>
                <a:gd name="T18" fmla="*/ 14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8 h 49"/>
                <a:gd name="T8" fmla="*/ 9 w 18"/>
                <a:gd name="T9" fmla="*/ 29 h 49"/>
                <a:gd name="T10" fmla="*/ 9 w 18"/>
                <a:gd name="T11" fmla="*/ 35 h 49"/>
                <a:gd name="T12" fmla="*/ 11 w 18"/>
                <a:gd name="T13" fmla="*/ 35 h 49"/>
                <a:gd name="T14" fmla="*/ 9 w 18"/>
                <a:gd name="T15" fmla="*/ 27 h 49"/>
                <a:gd name="T16" fmla="*/ 9 w 18"/>
                <a:gd name="T17" fmla="*/ 16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4 w 25"/>
                <a:gd name="T9" fmla="*/ 29 h 38"/>
                <a:gd name="T10" fmla="*/ 27 w 25"/>
                <a:gd name="T11" fmla="*/ 38 h 38"/>
                <a:gd name="T12" fmla="*/ 32 w 25"/>
                <a:gd name="T13" fmla="*/ 36 h 38"/>
                <a:gd name="T14" fmla="*/ 27 w 25"/>
                <a:gd name="T15" fmla="*/ 25 h 38"/>
                <a:gd name="T16" fmla="*/ 2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3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23292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06" r:id="rId1"/>
    <p:sldLayoutId id="2147486307" r:id="rId2"/>
    <p:sldLayoutId id="2147486308" r:id="rId3"/>
    <p:sldLayoutId id="2147486309" r:id="rId4"/>
    <p:sldLayoutId id="2147486310" r:id="rId5"/>
    <p:sldLayoutId id="2147486311" r:id="rId6"/>
    <p:sldLayoutId id="2147486312" r:id="rId7"/>
    <p:sldLayoutId id="2147486313" r:id="rId8"/>
    <p:sldLayoutId id="2147486314" r:id="rId9"/>
    <p:sldLayoutId id="2147486315" r:id="rId10"/>
    <p:sldLayoutId id="2147486316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  <a:cs typeface="Arial" charset="0"/>
            </a:endParaRPr>
          </a:p>
        </p:txBody>
      </p: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152400" y="6858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  <a:cs typeface="Arial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  <a:cs typeface="Arial" charset="0"/>
            </a:endParaRPr>
          </a:p>
        </p:txBody>
      </p:sp>
      <p:pic>
        <p:nvPicPr>
          <p:cNvPr id="10244" name="Picture 87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5" name="Group 90"/>
          <p:cNvGrpSpPr>
            <a:grpSpLocks/>
          </p:cNvGrpSpPr>
          <p:nvPr/>
        </p:nvGrpSpPr>
        <p:grpSpPr bwMode="auto">
          <a:xfrm>
            <a:off x="5929313" y="6477000"/>
            <a:ext cx="3062287" cy="298450"/>
            <a:chOff x="3888" y="4032"/>
            <a:chExt cx="1689" cy="144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  <a:defRPr/>
              </a:pPr>
              <a:endParaRPr lang="en-US" sz="2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16" name="Rectangle 92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  <a:cs typeface="Arial" charset="0"/>
                </a:rPr>
                <a:t>Institute for Computational Cosmology</a:t>
              </a:r>
            </a:p>
          </p:txBody>
        </p:sp>
        <p:sp>
          <p:nvSpPr>
            <p:cNvPr id="1117" name="Rectangle 93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  <a:cs typeface="Arial" charset="0"/>
                </a:rPr>
                <a:t>Institute for Computational Cosmology</a:t>
              </a: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  <a:cs typeface="Arial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818587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31" r:id="rId1"/>
    <p:sldLayoutId id="2147486333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614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615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5 h 614"/>
                <a:gd name="T14" fmla="*/ 459 w 478"/>
                <a:gd name="T15" fmla="*/ 210 h 614"/>
                <a:gd name="T16" fmla="*/ 452 w 478"/>
                <a:gd name="T17" fmla="*/ 242 h 614"/>
                <a:gd name="T18" fmla="*/ 439 w 478"/>
                <a:gd name="T19" fmla="*/ 284 h 614"/>
                <a:gd name="T20" fmla="*/ 403 w 478"/>
                <a:gd name="T21" fmla="*/ 379 h 614"/>
                <a:gd name="T22" fmla="*/ 354 w 478"/>
                <a:gd name="T23" fmla="*/ 470 h 614"/>
                <a:gd name="T24" fmla="*/ 321 w 478"/>
                <a:gd name="T25" fmla="*/ 519 h 614"/>
                <a:gd name="T26" fmla="*/ 287 w 478"/>
                <a:gd name="T27" fmla="*/ 562 h 614"/>
                <a:gd name="T28" fmla="*/ 257 w 478"/>
                <a:gd name="T29" fmla="*/ 597 h 614"/>
                <a:gd name="T30" fmla="*/ 247 w 478"/>
                <a:gd name="T31" fmla="*/ 608 h 614"/>
                <a:gd name="T32" fmla="*/ 246 w 478"/>
                <a:gd name="T33" fmla="*/ 608 h 614"/>
                <a:gd name="T34" fmla="*/ 236 w 478"/>
                <a:gd name="T35" fmla="*/ 598 h 614"/>
                <a:gd name="T36" fmla="*/ 216 w 478"/>
                <a:gd name="T37" fmla="*/ 580 h 614"/>
                <a:gd name="T38" fmla="*/ 206 w 478"/>
                <a:gd name="T39" fmla="*/ 571 h 614"/>
                <a:gd name="T40" fmla="*/ 195 w 478"/>
                <a:gd name="T41" fmla="*/ 559 h 614"/>
                <a:gd name="T42" fmla="*/ 180 w 478"/>
                <a:gd name="T43" fmla="*/ 541 h 614"/>
                <a:gd name="T44" fmla="*/ 159 w 478"/>
                <a:gd name="T45" fmla="*/ 508 h 614"/>
                <a:gd name="T46" fmla="*/ 144 w 478"/>
                <a:gd name="T47" fmla="*/ 485 h 614"/>
                <a:gd name="T48" fmla="*/ 129 w 478"/>
                <a:gd name="T49" fmla="*/ 460 h 614"/>
                <a:gd name="T50" fmla="*/ 105 w 478"/>
                <a:gd name="T51" fmla="*/ 428 h 614"/>
                <a:gd name="T52" fmla="*/ 80 w 478"/>
                <a:gd name="T53" fmla="*/ 396 h 614"/>
                <a:gd name="T54" fmla="*/ 64 w 478"/>
                <a:gd name="T55" fmla="*/ 363 h 614"/>
                <a:gd name="T56" fmla="*/ 54 w 478"/>
                <a:gd name="T57" fmla="*/ 334 h 614"/>
                <a:gd name="T58" fmla="*/ 42 w 478"/>
                <a:gd name="T59" fmla="*/ 300 h 614"/>
                <a:gd name="T60" fmla="*/ 32 w 478"/>
                <a:gd name="T61" fmla="*/ 271 h 614"/>
                <a:gd name="T62" fmla="*/ 23 w 478"/>
                <a:gd name="T63" fmla="*/ 235 h 614"/>
                <a:gd name="T64" fmla="*/ 14 w 478"/>
                <a:gd name="T65" fmla="*/ 197 h 614"/>
                <a:gd name="T66" fmla="*/ 8 w 478"/>
                <a:gd name="T67" fmla="*/ 161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9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1 h 8"/>
                <a:gd name="T8" fmla="*/ 478 w 480"/>
                <a:gd name="T9" fmla="*/ 11 h 8"/>
                <a:gd name="T10" fmla="*/ 480 w 480"/>
                <a:gd name="T11" fmla="*/ 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9 h 126"/>
                <a:gd name="T2" fmla="*/ 5 w 15"/>
                <a:gd name="T3" fmla="*/ 129 h 126"/>
                <a:gd name="T4" fmla="*/ 15 w 15"/>
                <a:gd name="T5" fmla="*/ 89 h 126"/>
                <a:gd name="T6" fmla="*/ 16 w 15"/>
                <a:gd name="T7" fmla="*/ 48 h 126"/>
                <a:gd name="T8" fmla="*/ 18 w 15"/>
                <a:gd name="T9" fmla="*/ 18 h 126"/>
                <a:gd name="T10" fmla="*/ 18 w 15"/>
                <a:gd name="T11" fmla="*/ 1 h 126"/>
                <a:gd name="T12" fmla="*/ 13 w 15"/>
                <a:gd name="T13" fmla="*/ 0 h 126"/>
                <a:gd name="T14" fmla="*/ 13 w 15"/>
                <a:gd name="T15" fmla="*/ 18 h 126"/>
                <a:gd name="T16" fmla="*/ 12 w 15"/>
                <a:gd name="T17" fmla="*/ 48 h 126"/>
                <a:gd name="T18" fmla="*/ 5 w 15"/>
                <a:gd name="T19" fmla="*/ 87 h 126"/>
                <a:gd name="T20" fmla="*/ 0 w 15"/>
                <a:gd name="T21" fmla="*/ 129 h 126"/>
                <a:gd name="T22" fmla="*/ 0 w 15"/>
                <a:gd name="T23" fmla="*/ 129 h 126"/>
                <a:gd name="T24" fmla="*/ 5 w 15"/>
                <a:gd name="T25" fmla="*/ 129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6 h 139"/>
                <a:gd name="T2" fmla="*/ 6 w 34"/>
                <a:gd name="T3" fmla="*/ 136 h 139"/>
                <a:gd name="T4" fmla="*/ 21 w 34"/>
                <a:gd name="T5" fmla="*/ 96 h 139"/>
                <a:gd name="T6" fmla="*/ 27 w 34"/>
                <a:gd name="T7" fmla="*/ 67 h 139"/>
                <a:gd name="T8" fmla="*/ 32 w 34"/>
                <a:gd name="T9" fmla="*/ 36 h 139"/>
                <a:gd name="T10" fmla="*/ 37 w 34"/>
                <a:gd name="T11" fmla="*/ 0 h 139"/>
                <a:gd name="T12" fmla="*/ 32 w 34"/>
                <a:gd name="T13" fmla="*/ 0 h 139"/>
                <a:gd name="T14" fmla="*/ 27 w 34"/>
                <a:gd name="T15" fmla="*/ 34 h 139"/>
                <a:gd name="T16" fmla="*/ 22 w 34"/>
                <a:gd name="T17" fmla="*/ 65 h 139"/>
                <a:gd name="T18" fmla="*/ 13 w 34"/>
                <a:gd name="T19" fmla="*/ 94 h 139"/>
                <a:gd name="T20" fmla="*/ 0 w 34"/>
                <a:gd name="T21" fmla="*/ 136 h 139"/>
                <a:gd name="T22" fmla="*/ 0 w 34"/>
                <a:gd name="T23" fmla="*/ 136 h 139"/>
                <a:gd name="T24" fmla="*/ 6 w 34"/>
                <a:gd name="T25" fmla="*/ 136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40 w 44"/>
                <a:gd name="T7" fmla="*/ 43 h 43"/>
                <a:gd name="T8" fmla="*/ 41 w 44"/>
                <a:gd name="T9" fmla="*/ 38 h 43"/>
                <a:gd name="T10" fmla="*/ 25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8 h 90"/>
                <a:gd name="T8" fmla="*/ 35 w 66"/>
                <a:gd name="T9" fmla="*/ 64 h 90"/>
                <a:gd name="T10" fmla="*/ 45 w 66"/>
                <a:gd name="T11" fmla="*/ 73 h 90"/>
                <a:gd name="T12" fmla="*/ 54 w 66"/>
                <a:gd name="T13" fmla="*/ 86 h 90"/>
                <a:gd name="T14" fmla="*/ 61 w 66"/>
                <a:gd name="T15" fmla="*/ 93 h 90"/>
                <a:gd name="T16" fmla="*/ 66 w 66"/>
                <a:gd name="T17" fmla="*/ 88 h 90"/>
                <a:gd name="T18" fmla="*/ 59 w 66"/>
                <a:gd name="T19" fmla="*/ 81 h 90"/>
                <a:gd name="T20" fmla="*/ 48 w 66"/>
                <a:gd name="T21" fmla="*/ 68 h 90"/>
                <a:gd name="T22" fmla="*/ 40 w 66"/>
                <a:gd name="T23" fmla="*/ 59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0 w 103"/>
                <a:gd name="T13" fmla="*/ 114 h 174"/>
                <a:gd name="T14" fmla="*/ 73 w 103"/>
                <a:gd name="T15" fmla="*/ 130 h 174"/>
                <a:gd name="T16" fmla="*/ 85 w 103"/>
                <a:gd name="T17" fmla="*/ 150 h 174"/>
                <a:gd name="T18" fmla="*/ 101 w 103"/>
                <a:gd name="T19" fmla="*/ 174 h 174"/>
                <a:gd name="T20" fmla="*/ 106 w 103"/>
                <a:gd name="T21" fmla="*/ 170 h 174"/>
                <a:gd name="T22" fmla="*/ 91 w 103"/>
                <a:gd name="T23" fmla="*/ 147 h 174"/>
                <a:gd name="T24" fmla="*/ 77 w 103"/>
                <a:gd name="T25" fmla="*/ 127 h 174"/>
                <a:gd name="T26" fmla="*/ 65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7 h 181"/>
                <a:gd name="T10" fmla="*/ 44 w 50"/>
                <a:gd name="T11" fmla="*/ 178 h 181"/>
                <a:gd name="T12" fmla="*/ 50 w 50"/>
                <a:gd name="T13" fmla="*/ 174 h 181"/>
                <a:gd name="T14" fmla="*/ 31 w 50"/>
                <a:gd name="T15" fmla="*/ 115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6 h 148"/>
                <a:gd name="T10" fmla="*/ 4 w 12"/>
                <a:gd name="T11" fmla="*/ 151 h 148"/>
                <a:gd name="T12" fmla="*/ 12 w 12"/>
                <a:gd name="T13" fmla="*/ 151 h 148"/>
                <a:gd name="T14" fmla="*/ 7 w 12"/>
                <a:gd name="T15" fmla="*/ 106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5 h 655"/>
                <a:gd name="T24" fmla="*/ 441 w 514"/>
                <a:gd name="T25" fmla="*/ 405 h 655"/>
                <a:gd name="T26" fmla="*/ 421 w 514"/>
                <a:gd name="T27" fmla="*/ 452 h 655"/>
                <a:gd name="T28" fmla="*/ 396 w 514"/>
                <a:gd name="T29" fmla="*/ 501 h 655"/>
                <a:gd name="T30" fmla="*/ 359 w 514"/>
                <a:gd name="T31" fmla="*/ 553 h 655"/>
                <a:gd name="T32" fmla="*/ 316 w 514"/>
                <a:gd name="T33" fmla="*/ 602 h 655"/>
                <a:gd name="T34" fmla="*/ 280 w 514"/>
                <a:gd name="T35" fmla="*/ 638 h 655"/>
                <a:gd name="T36" fmla="*/ 269 w 514"/>
                <a:gd name="T37" fmla="*/ 649 h 655"/>
                <a:gd name="T38" fmla="*/ 265 w 514"/>
                <a:gd name="T39" fmla="*/ 652 h 655"/>
                <a:gd name="T40" fmla="*/ 259 w 514"/>
                <a:gd name="T41" fmla="*/ 647 h 655"/>
                <a:gd name="T42" fmla="*/ 247 w 514"/>
                <a:gd name="T43" fmla="*/ 638 h 655"/>
                <a:gd name="T44" fmla="*/ 226 w 514"/>
                <a:gd name="T45" fmla="*/ 622 h 655"/>
                <a:gd name="T46" fmla="*/ 218 w 514"/>
                <a:gd name="T47" fmla="*/ 613 h 655"/>
                <a:gd name="T48" fmla="*/ 206 w 514"/>
                <a:gd name="T49" fmla="*/ 597 h 655"/>
                <a:gd name="T50" fmla="*/ 185 w 514"/>
                <a:gd name="T51" fmla="*/ 573 h 655"/>
                <a:gd name="T52" fmla="*/ 160 w 514"/>
                <a:gd name="T53" fmla="*/ 535 h 655"/>
                <a:gd name="T54" fmla="*/ 116 w 514"/>
                <a:gd name="T55" fmla="*/ 459 h 655"/>
                <a:gd name="T56" fmla="*/ 82 w 514"/>
                <a:gd name="T57" fmla="*/ 387 h 655"/>
                <a:gd name="T58" fmla="*/ 65 w 514"/>
                <a:gd name="T59" fmla="*/ 346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2 h 175"/>
                <a:gd name="T6" fmla="*/ 15 w 184"/>
                <a:gd name="T7" fmla="*/ 172 h 175"/>
                <a:gd name="T8" fmla="*/ 15 w 184"/>
                <a:gd name="T9" fmla="*/ 172 h 175"/>
                <a:gd name="T10" fmla="*/ 17 w 184"/>
                <a:gd name="T11" fmla="*/ 172 h 175"/>
                <a:gd name="T12" fmla="*/ 18 w 184"/>
                <a:gd name="T13" fmla="*/ 169 h 175"/>
                <a:gd name="T14" fmla="*/ 17 w 184"/>
                <a:gd name="T15" fmla="*/ 165 h 175"/>
                <a:gd name="T16" fmla="*/ 15 w 184"/>
                <a:gd name="T17" fmla="*/ 158 h 175"/>
                <a:gd name="T18" fmla="*/ 15 w 184"/>
                <a:gd name="T19" fmla="*/ 154 h 175"/>
                <a:gd name="T20" fmla="*/ 15 w 184"/>
                <a:gd name="T21" fmla="*/ 151 h 175"/>
                <a:gd name="T22" fmla="*/ 15 w 184"/>
                <a:gd name="T23" fmla="*/ 145 h 175"/>
                <a:gd name="T24" fmla="*/ 13 w 184"/>
                <a:gd name="T25" fmla="*/ 136 h 175"/>
                <a:gd name="T26" fmla="*/ 12 w 184"/>
                <a:gd name="T27" fmla="*/ 129 h 175"/>
                <a:gd name="T28" fmla="*/ 10 w 184"/>
                <a:gd name="T29" fmla="*/ 120 h 175"/>
                <a:gd name="T30" fmla="*/ 8 w 184"/>
                <a:gd name="T31" fmla="*/ 109 h 175"/>
                <a:gd name="T32" fmla="*/ 8 w 184"/>
                <a:gd name="T33" fmla="*/ 100 h 175"/>
                <a:gd name="T34" fmla="*/ 7 w 184"/>
                <a:gd name="T35" fmla="*/ 91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3 w 58"/>
                <a:gd name="T15" fmla="*/ 6 h 89"/>
                <a:gd name="T16" fmla="*/ 36 w 58"/>
                <a:gd name="T17" fmla="*/ 4 h 89"/>
                <a:gd name="T18" fmla="*/ 43 w 58"/>
                <a:gd name="T19" fmla="*/ 2 h 89"/>
                <a:gd name="T20" fmla="*/ 44 w 58"/>
                <a:gd name="T21" fmla="*/ 4 h 89"/>
                <a:gd name="T22" fmla="*/ 44 w 58"/>
                <a:gd name="T23" fmla="*/ 7 h 89"/>
                <a:gd name="T24" fmla="*/ 44 w 58"/>
                <a:gd name="T25" fmla="*/ 9 h 89"/>
                <a:gd name="T26" fmla="*/ 46 w 58"/>
                <a:gd name="T27" fmla="*/ 27 h 89"/>
                <a:gd name="T28" fmla="*/ 41 w 58"/>
                <a:gd name="T29" fmla="*/ 33 h 89"/>
                <a:gd name="T30" fmla="*/ 36 w 58"/>
                <a:gd name="T31" fmla="*/ 34 h 89"/>
                <a:gd name="T32" fmla="*/ 36 w 58"/>
                <a:gd name="T33" fmla="*/ 42 h 89"/>
                <a:gd name="T34" fmla="*/ 39 w 58"/>
                <a:gd name="T35" fmla="*/ 45 h 89"/>
                <a:gd name="T36" fmla="*/ 41 w 58"/>
                <a:gd name="T37" fmla="*/ 54 h 89"/>
                <a:gd name="T38" fmla="*/ 44 w 58"/>
                <a:gd name="T39" fmla="*/ 33 h 89"/>
                <a:gd name="T40" fmla="*/ 46 w 58"/>
                <a:gd name="T41" fmla="*/ 31 h 89"/>
                <a:gd name="T42" fmla="*/ 49 w 58"/>
                <a:gd name="T43" fmla="*/ 31 h 89"/>
                <a:gd name="T44" fmla="*/ 54 w 58"/>
                <a:gd name="T45" fmla="*/ 31 h 89"/>
                <a:gd name="T46" fmla="*/ 61 w 58"/>
                <a:gd name="T47" fmla="*/ 38 h 89"/>
                <a:gd name="T48" fmla="*/ 54 w 58"/>
                <a:gd name="T49" fmla="*/ 40 h 89"/>
                <a:gd name="T50" fmla="*/ 49 w 58"/>
                <a:gd name="T51" fmla="*/ 34 h 89"/>
                <a:gd name="T52" fmla="*/ 46 w 58"/>
                <a:gd name="T53" fmla="*/ 34 h 89"/>
                <a:gd name="T54" fmla="*/ 44 w 58"/>
                <a:gd name="T55" fmla="*/ 36 h 89"/>
                <a:gd name="T56" fmla="*/ 46 w 58"/>
                <a:gd name="T57" fmla="*/ 40 h 89"/>
                <a:gd name="T58" fmla="*/ 46 w 58"/>
                <a:gd name="T59" fmla="*/ 51 h 89"/>
                <a:gd name="T60" fmla="*/ 39 w 58"/>
                <a:gd name="T61" fmla="*/ 62 h 89"/>
                <a:gd name="T62" fmla="*/ 43 w 58"/>
                <a:gd name="T63" fmla="*/ 81 h 89"/>
                <a:gd name="T64" fmla="*/ 36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3 w 58"/>
                <a:gd name="T71" fmla="*/ 76 h 89"/>
                <a:gd name="T72" fmla="*/ 33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5 w 56"/>
                <a:gd name="T19" fmla="*/ 2 h 89"/>
                <a:gd name="T20" fmla="*/ 37 w 56"/>
                <a:gd name="T21" fmla="*/ 4 h 89"/>
                <a:gd name="T22" fmla="*/ 37 w 56"/>
                <a:gd name="T23" fmla="*/ 7 h 89"/>
                <a:gd name="T24" fmla="*/ 40 w 56"/>
                <a:gd name="T25" fmla="*/ 11 h 89"/>
                <a:gd name="T26" fmla="*/ 38 w 56"/>
                <a:gd name="T27" fmla="*/ 29 h 89"/>
                <a:gd name="T28" fmla="*/ 33 w 56"/>
                <a:gd name="T29" fmla="*/ 33 h 89"/>
                <a:gd name="T30" fmla="*/ 30 w 56"/>
                <a:gd name="T31" fmla="*/ 34 h 89"/>
                <a:gd name="T32" fmla="*/ 28 w 56"/>
                <a:gd name="T33" fmla="*/ 42 h 89"/>
                <a:gd name="T34" fmla="*/ 32 w 56"/>
                <a:gd name="T35" fmla="*/ 45 h 89"/>
                <a:gd name="T36" fmla="*/ 35 w 56"/>
                <a:gd name="T37" fmla="*/ 54 h 89"/>
                <a:gd name="T38" fmla="*/ 37 w 56"/>
                <a:gd name="T39" fmla="*/ 33 h 89"/>
                <a:gd name="T40" fmla="*/ 40 w 56"/>
                <a:gd name="T41" fmla="*/ 31 h 89"/>
                <a:gd name="T42" fmla="*/ 43 w 56"/>
                <a:gd name="T43" fmla="*/ 31 h 89"/>
                <a:gd name="T44" fmla="*/ 50 w 56"/>
                <a:gd name="T45" fmla="*/ 33 h 89"/>
                <a:gd name="T46" fmla="*/ 53 w 56"/>
                <a:gd name="T47" fmla="*/ 38 h 89"/>
                <a:gd name="T48" fmla="*/ 45 w 56"/>
                <a:gd name="T49" fmla="*/ 40 h 89"/>
                <a:gd name="T50" fmla="*/ 43 w 56"/>
                <a:gd name="T51" fmla="*/ 34 h 89"/>
                <a:gd name="T52" fmla="*/ 40 w 56"/>
                <a:gd name="T53" fmla="*/ 34 h 89"/>
                <a:gd name="T54" fmla="*/ 38 w 56"/>
                <a:gd name="T55" fmla="*/ 36 h 89"/>
                <a:gd name="T56" fmla="*/ 38 w 56"/>
                <a:gd name="T57" fmla="*/ 42 h 89"/>
                <a:gd name="T58" fmla="*/ 38 w 56"/>
                <a:gd name="T59" fmla="*/ 56 h 89"/>
                <a:gd name="T60" fmla="*/ 33 w 56"/>
                <a:gd name="T61" fmla="*/ 63 h 89"/>
                <a:gd name="T62" fmla="*/ 35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6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1 w 56"/>
                <a:gd name="T15" fmla="*/ 6 h 87"/>
                <a:gd name="T16" fmla="*/ 33 w 56"/>
                <a:gd name="T17" fmla="*/ 4 h 87"/>
                <a:gd name="T18" fmla="*/ 41 w 56"/>
                <a:gd name="T19" fmla="*/ 0 h 87"/>
                <a:gd name="T20" fmla="*/ 42 w 56"/>
                <a:gd name="T21" fmla="*/ 4 h 87"/>
                <a:gd name="T22" fmla="*/ 42 w 56"/>
                <a:gd name="T23" fmla="*/ 8 h 87"/>
                <a:gd name="T24" fmla="*/ 46 w 56"/>
                <a:gd name="T25" fmla="*/ 9 h 87"/>
                <a:gd name="T26" fmla="*/ 44 w 56"/>
                <a:gd name="T27" fmla="*/ 27 h 87"/>
                <a:gd name="T28" fmla="*/ 39 w 56"/>
                <a:gd name="T29" fmla="*/ 33 h 87"/>
                <a:gd name="T30" fmla="*/ 36 w 56"/>
                <a:gd name="T31" fmla="*/ 35 h 87"/>
                <a:gd name="T32" fmla="*/ 36 w 56"/>
                <a:gd name="T33" fmla="*/ 44 h 87"/>
                <a:gd name="T34" fmla="*/ 39 w 56"/>
                <a:gd name="T35" fmla="*/ 45 h 87"/>
                <a:gd name="T36" fmla="*/ 41 w 56"/>
                <a:gd name="T37" fmla="*/ 56 h 87"/>
                <a:gd name="T38" fmla="*/ 42 w 56"/>
                <a:gd name="T39" fmla="*/ 33 h 87"/>
                <a:gd name="T40" fmla="*/ 46 w 56"/>
                <a:gd name="T41" fmla="*/ 29 h 87"/>
                <a:gd name="T42" fmla="*/ 49 w 56"/>
                <a:gd name="T43" fmla="*/ 29 h 87"/>
                <a:gd name="T44" fmla="*/ 56 w 56"/>
                <a:gd name="T45" fmla="*/ 33 h 87"/>
                <a:gd name="T46" fmla="*/ 59 w 56"/>
                <a:gd name="T47" fmla="*/ 38 h 87"/>
                <a:gd name="T48" fmla="*/ 51 w 56"/>
                <a:gd name="T49" fmla="*/ 38 h 87"/>
                <a:gd name="T50" fmla="*/ 49 w 56"/>
                <a:gd name="T51" fmla="*/ 35 h 87"/>
                <a:gd name="T52" fmla="*/ 46 w 56"/>
                <a:gd name="T53" fmla="*/ 35 h 87"/>
                <a:gd name="T54" fmla="*/ 44 w 56"/>
                <a:gd name="T55" fmla="*/ 36 h 87"/>
                <a:gd name="T56" fmla="*/ 44 w 56"/>
                <a:gd name="T57" fmla="*/ 40 h 87"/>
                <a:gd name="T58" fmla="*/ 46 w 56"/>
                <a:gd name="T59" fmla="*/ 51 h 87"/>
                <a:gd name="T60" fmla="*/ 38 w 56"/>
                <a:gd name="T61" fmla="*/ 62 h 87"/>
                <a:gd name="T62" fmla="*/ 41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3 w 56"/>
                <a:gd name="T71" fmla="*/ 76 h 87"/>
                <a:gd name="T72" fmla="*/ 31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2 h 124"/>
                <a:gd name="T2" fmla="*/ 72 w 146"/>
                <a:gd name="T3" fmla="*/ 0 h 124"/>
                <a:gd name="T4" fmla="*/ 143 w 146"/>
                <a:gd name="T5" fmla="*/ 102 h 124"/>
                <a:gd name="T6" fmla="*/ 143 w 146"/>
                <a:gd name="T7" fmla="*/ 125 h 124"/>
                <a:gd name="T8" fmla="*/ 72 w 146"/>
                <a:gd name="T9" fmla="*/ 30 h 124"/>
                <a:gd name="T10" fmla="*/ 2 w 146"/>
                <a:gd name="T11" fmla="*/ 127 h 124"/>
                <a:gd name="T12" fmla="*/ 0 w 146"/>
                <a:gd name="T13" fmla="*/ 10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8 h 171"/>
                <a:gd name="T2" fmla="*/ 5 w 5"/>
                <a:gd name="T3" fmla="*/ 166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6 h 171"/>
                <a:gd name="T10" fmla="*/ 3 w 5"/>
                <a:gd name="T11" fmla="*/ 168 h 171"/>
                <a:gd name="T12" fmla="*/ 3 w 5"/>
                <a:gd name="T13" fmla="*/ 168 h 171"/>
                <a:gd name="T14" fmla="*/ 5 w 5"/>
                <a:gd name="T15" fmla="*/ 168 h 171"/>
                <a:gd name="T16" fmla="*/ 5 w 5"/>
                <a:gd name="T17" fmla="*/ 166 h 171"/>
                <a:gd name="T18" fmla="*/ 3 w 5"/>
                <a:gd name="T19" fmla="*/ 168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2 w 505"/>
                <a:gd name="T1" fmla="*/ 7 h 9"/>
                <a:gd name="T2" fmla="*/ 502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2 w 505"/>
                <a:gd name="T9" fmla="*/ 7 h 9"/>
                <a:gd name="T10" fmla="*/ 502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0 h 37"/>
                <a:gd name="T2" fmla="*/ 3 w 6"/>
                <a:gd name="T3" fmla="*/ 40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9 h 37"/>
                <a:gd name="T14" fmla="*/ 0 w 6"/>
                <a:gd name="T15" fmla="*/ 39 h 37"/>
                <a:gd name="T16" fmla="*/ 3 w 6"/>
                <a:gd name="T17" fmla="*/ 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8 h 131"/>
                <a:gd name="T2" fmla="*/ 5 w 16"/>
                <a:gd name="T3" fmla="*/ 128 h 131"/>
                <a:gd name="T4" fmla="*/ 11 w 16"/>
                <a:gd name="T5" fmla="*/ 83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3 h 131"/>
                <a:gd name="T20" fmla="*/ 0 w 16"/>
                <a:gd name="T21" fmla="*/ 127 h 131"/>
                <a:gd name="T22" fmla="*/ 0 w 16"/>
                <a:gd name="T23" fmla="*/ 127 h 131"/>
                <a:gd name="T24" fmla="*/ 5 w 16"/>
                <a:gd name="T25" fmla="*/ 12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5 w 110"/>
                <a:gd name="T13" fmla="*/ 223 h 344"/>
                <a:gd name="T14" fmla="*/ 77 w 110"/>
                <a:gd name="T15" fmla="*/ 182 h 344"/>
                <a:gd name="T16" fmla="*/ 88 w 110"/>
                <a:gd name="T17" fmla="*/ 139 h 344"/>
                <a:gd name="T18" fmla="*/ 98 w 110"/>
                <a:gd name="T19" fmla="*/ 93 h 344"/>
                <a:gd name="T20" fmla="*/ 106 w 110"/>
                <a:gd name="T21" fmla="*/ 48 h 344"/>
                <a:gd name="T22" fmla="*/ 113 w 110"/>
                <a:gd name="T23" fmla="*/ 1 h 344"/>
                <a:gd name="T24" fmla="*/ 108 w 110"/>
                <a:gd name="T25" fmla="*/ 0 h 344"/>
                <a:gd name="T26" fmla="*/ 100 w 110"/>
                <a:gd name="T27" fmla="*/ 47 h 344"/>
                <a:gd name="T28" fmla="*/ 91 w 110"/>
                <a:gd name="T29" fmla="*/ 93 h 344"/>
                <a:gd name="T30" fmla="*/ 83 w 110"/>
                <a:gd name="T31" fmla="*/ 137 h 344"/>
                <a:gd name="T32" fmla="*/ 72 w 110"/>
                <a:gd name="T33" fmla="*/ 180 h 344"/>
                <a:gd name="T34" fmla="*/ 59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0 w 131"/>
                <a:gd name="T13" fmla="*/ 90 h 155"/>
                <a:gd name="T14" fmla="*/ 91 w 131"/>
                <a:gd name="T15" fmla="*/ 65 h 155"/>
                <a:gd name="T16" fmla="*/ 114 w 131"/>
                <a:gd name="T17" fmla="*/ 34 h 155"/>
                <a:gd name="T18" fmla="*/ 134 w 131"/>
                <a:gd name="T19" fmla="*/ 3 h 155"/>
                <a:gd name="T20" fmla="*/ 129 w 131"/>
                <a:gd name="T21" fmla="*/ 0 h 155"/>
                <a:gd name="T22" fmla="*/ 108 w 131"/>
                <a:gd name="T23" fmla="*/ 30 h 155"/>
                <a:gd name="T24" fmla="*/ 86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1 w 46"/>
                <a:gd name="T9" fmla="*/ 34 h 40"/>
                <a:gd name="T10" fmla="*/ 38 w 46"/>
                <a:gd name="T11" fmla="*/ 40 h 40"/>
                <a:gd name="T12" fmla="*/ 43 w 46"/>
                <a:gd name="T13" fmla="*/ 34 h 40"/>
                <a:gd name="T14" fmla="*/ 34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7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9 w 82"/>
                <a:gd name="T7" fmla="*/ 77 h 108"/>
                <a:gd name="T8" fmla="*/ 64 w 82"/>
                <a:gd name="T9" fmla="*/ 97 h 108"/>
                <a:gd name="T10" fmla="*/ 76 w 82"/>
                <a:gd name="T11" fmla="*/ 108 h 108"/>
                <a:gd name="T12" fmla="*/ 79 w 82"/>
                <a:gd name="T13" fmla="*/ 104 h 108"/>
                <a:gd name="T14" fmla="*/ 69 w 82"/>
                <a:gd name="T15" fmla="*/ 92 h 108"/>
                <a:gd name="T16" fmla="*/ 53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4 h 186"/>
                <a:gd name="T14" fmla="*/ 57 w 92"/>
                <a:gd name="T15" fmla="*/ 139 h 186"/>
                <a:gd name="T16" fmla="*/ 71 w 92"/>
                <a:gd name="T17" fmla="*/ 164 h 186"/>
                <a:gd name="T18" fmla="*/ 87 w 92"/>
                <a:gd name="T19" fmla="*/ 189 h 186"/>
                <a:gd name="T20" fmla="*/ 92 w 92"/>
                <a:gd name="T21" fmla="*/ 188 h 186"/>
                <a:gd name="T22" fmla="*/ 77 w 92"/>
                <a:gd name="T23" fmla="*/ 160 h 186"/>
                <a:gd name="T24" fmla="*/ 62 w 92"/>
                <a:gd name="T25" fmla="*/ 135 h 186"/>
                <a:gd name="T26" fmla="*/ 51 w 92"/>
                <a:gd name="T27" fmla="*/ 110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1 h 173"/>
                <a:gd name="T8" fmla="*/ 33 w 50"/>
                <a:gd name="T9" fmla="*/ 134 h 173"/>
                <a:gd name="T10" fmla="*/ 43 w 50"/>
                <a:gd name="T11" fmla="*/ 170 h 173"/>
                <a:gd name="T12" fmla="*/ 50 w 50"/>
                <a:gd name="T13" fmla="*/ 168 h 173"/>
                <a:gd name="T14" fmla="*/ 38 w 50"/>
                <a:gd name="T15" fmla="*/ 132 h 173"/>
                <a:gd name="T16" fmla="*/ 27 w 50"/>
                <a:gd name="T17" fmla="*/ 89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7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4 w 352"/>
                <a:gd name="T1" fmla="*/ 1 h 456"/>
                <a:gd name="T2" fmla="*/ 232 w 352"/>
                <a:gd name="T3" fmla="*/ 14 h 456"/>
                <a:gd name="T4" fmla="*/ 219 w 352"/>
                <a:gd name="T5" fmla="*/ 41 h 456"/>
                <a:gd name="T6" fmla="*/ 208 w 352"/>
                <a:gd name="T7" fmla="*/ 90 h 456"/>
                <a:gd name="T8" fmla="*/ 201 w 352"/>
                <a:gd name="T9" fmla="*/ 149 h 456"/>
                <a:gd name="T10" fmla="*/ 198 w 352"/>
                <a:gd name="T11" fmla="*/ 193 h 456"/>
                <a:gd name="T12" fmla="*/ 201 w 352"/>
                <a:gd name="T13" fmla="*/ 211 h 456"/>
                <a:gd name="T14" fmla="*/ 208 w 352"/>
                <a:gd name="T15" fmla="*/ 211 h 456"/>
                <a:gd name="T16" fmla="*/ 224 w 352"/>
                <a:gd name="T17" fmla="*/ 211 h 456"/>
                <a:gd name="T18" fmla="*/ 252 w 352"/>
                <a:gd name="T19" fmla="*/ 211 h 456"/>
                <a:gd name="T20" fmla="*/ 290 w 352"/>
                <a:gd name="T21" fmla="*/ 205 h 456"/>
                <a:gd name="T22" fmla="*/ 322 w 352"/>
                <a:gd name="T23" fmla="*/ 196 h 456"/>
                <a:gd name="T24" fmla="*/ 339 w 352"/>
                <a:gd name="T25" fmla="*/ 186 h 456"/>
                <a:gd name="T26" fmla="*/ 355 w 352"/>
                <a:gd name="T27" fmla="*/ 166 h 456"/>
                <a:gd name="T28" fmla="*/ 344 w 352"/>
                <a:gd name="T29" fmla="*/ 278 h 456"/>
                <a:gd name="T30" fmla="*/ 322 w 352"/>
                <a:gd name="T31" fmla="*/ 267 h 456"/>
                <a:gd name="T32" fmla="*/ 294 w 352"/>
                <a:gd name="T33" fmla="*/ 258 h 456"/>
                <a:gd name="T34" fmla="*/ 265 w 352"/>
                <a:gd name="T35" fmla="*/ 253 h 456"/>
                <a:gd name="T36" fmla="*/ 240 w 352"/>
                <a:gd name="T37" fmla="*/ 249 h 456"/>
                <a:gd name="T38" fmla="*/ 213 w 352"/>
                <a:gd name="T39" fmla="*/ 248 h 456"/>
                <a:gd name="T40" fmla="*/ 208 w 352"/>
                <a:gd name="T41" fmla="*/ 248 h 456"/>
                <a:gd name="T42" fmla="*/ 198 w 352"/>
                <a:gd name="T43" fmla="*/ 249 h 456"/>
                <a:gd name="T44" fmla="*/ 198 w 352"/>
                <a:gd name="T45" fmla="*/ 267 h 456"/>
                <a:gd name="T46" fmla="*/ 198 w 352"/>
                <a:gd name="T47" fmla="*/ 287 h 456"/>
                <a:gd name="T48" fmla="*/ 203 w 352"/>
                <a:gd name="T49" fmla="*/ 349 h 456"/>
                <a:gd name="T50" fmla="*/ 213 w 352"/>
                <a:gd name="T51" fmla="*/ 406 h 456"/>
                <a:gd name="T52" fmla="*/ 221 w 352"/>
                <a:gd name="T53" fmla="*/ 430 h 456"/>
                <a:gd name="T54" fmla="*/ 237 w 352"/>
                <a:gd name="T55" fmla="*/ 451 h 456"/>
                <a:gd name="T56" fmla="*/ 116 w 352"/>
                <a:gd name="T57" fmla="*/ 451 h 456"/>
                <a:gd name="T58" fmla="*/ 124 w 352"/>
                <a:gd name="T59" fmla="*/ 437 h 456"/>
                <a:gd name="T60" fmla="*/ 139 w 352"/>
                <a:gd name="T61" fmla="*/ 405 h 456"/>
                <a:gd name="T62" fmla="*/ 144 w 352"/>
                <a:gd name="T63" fmla="*/ 390 h 456"/>
                <a:gd name="T64" fmla="*/ 149 w 352"/>
                <a:gd name="T65" fmla="*/ 376 h 456"/>
                <a:gd name="T66" fmla="*/ 152 w 352"/>
                <a:gd name="T67" fmla="*/ 350 h 456"/>
                <a:gd name="T68" fmla="*/ 159 w 352"/>
                <a:gd name="T69" fmla="*/ 309 h 456"/>
                <a:gd name="T70" fmla="*/ 160 w 352"/>
                <a:gd name="T71" fmla="*/ 267 h 456"/>
                <a:gd name="T72" fmla="*/ 159 w 352"/>
                <a:gd name="T73" fmla="*/ 251 h 456"/>
                <a:gd name="T74" fmla="*/ 154 w 352"/>
                <a:gd name="T75" fmla="*/ 249 h 456"/>
                <a:gd name="T76" fmla="*/ 149 w 352"/>
                <a:gd name="T77" fmla="*/ 249 h 456"/>
                <a:gd name="T78" fmla="*/ 134 w 352"/>
                <a:gd name="T79" fmla="*/ 248 h 456"/>
                <a:gd name="T80" fmla="*/ 105 w 352"/>
                <a:gd name="T81" fmla="*/ 249 h 456"/>
                <a:gd name="T82" fmla="*/ 75 w 352"/>
                <a:gd name="T83" fmla="*/ 253 h 456"/>
                <a:gd name="T84" fmla="*/ 44 w 352"/>
                <a:gd name="T85" fmla="*/ 262 h 456"/>
                <a:gd name="T86" fmla="*/ 19 w 352"/>
                <a:gd name="T87" fmla="*/ 273 h 456"/>
                <a:gd name="T88" fmla="*/ 1 w 352"/>
                <a:gd name="T89" fmla="*/ 282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7 h 20"/>
                <a:gd name="T2" fmla="*/ 3 w 14"/>
                <a:gd name="T3" fmla="*/ 17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1 h 20"/>
                <a:gd name="T14" fmla="*/ 0 w 14"/>
                <a:gd name="T15" fmla="*/ 11 h 20"/>
                <a:gd name="T16" fmla="*/ 3 w 14"/>
                <a:gd name="T17" fmla="*/ 1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3 w 20"/>
                <a:gd name="T7" fmla="*/ 20 h 45"/>
                <a:gd name="T8" fmla="*/ 18 w 20"/>
                <a:gd name="T9" fmla="*/ 13 h 45"/>
                <a:gd name="T10" fmla="*/ 23 w 20"/>
                <a:gd name="T11" fmla="*/ 6 h 45"/>
                <a:gd name="T12" fmla="*/ 20 w 20"/>
                <a:gd name="T13" fmla="*/ 0 h 45"/>
                <a:gd name="T14" fmla="*/ 13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8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8 h 65"/>
                <a:gd name="T2" fmla="*/ 5 w 12"/>
                <a:gd name="T3" fmla="*/ 68 h 65"/>
                <a:gd name="T4" fmla="*/ 5 w 12"/>
                <a:gd name="T5" fmla="*/ 55 h 65"/>
                <a:gd name="T6" fmla="*/ 7 w 12"/>
                <a:gd name="T7" fmla="*/ 41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1 h 65"/>
                <a:gd name="T18" fmla="*/ 2 w 12"/>
                <a:gd name="T19" fmla="*/ 53 h 65"/>
                <a:gd name="T20" fmla="*/ 0 w 12"/>
                <a:gd name="T21" fmla="*/ 68 h 65"/>
                <a:gd name="T22" fmla="*/ 0 w 12"/>
                <a:gd name="T23" fmla="*/ 68 h 65"/>
                <a:gd name="T24" fmla="*/ 5 w 12"/>
                <a:gd name="T25" fmla="*/ 6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1 h 20"/>
                <a:gd name="T2" fmla="*/ 7 w 7"/>
                <a:gd name="T3" fmla="*/ 11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1 h 20"/>
                <a:gd name="T12" fmla="*/ 5 w 7"/>
                <a:gd name="T13" fmla="*/ 17 h 20"/>
                <a:gd name="T14" fmla="*/ 5 w 7"/>
                <a:gd name="T15" fmla="*/ 17 h 20"/>
                <a:gd name="T16" fmla="*/ 7 w 7"/>
                <a:gd name="T17" fmla="*/ 1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8 w 35"/>
                <a:gd name="T1" fmla="*/ 0 h 7"/>
                <a:gd name="T2" fmla="*/ 38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9 h 7"/>
                <a:gd name="T10" fmla="*/ 9 w 35"/>
                <a:gd name="T11" fmla="*/ 10 h 7"/>
                <a:gd name="T12" fmla="*/ 38 w 35"/>
                <a:gd name="T13" fmla="*/ 10 h 7"/>
                <a:gd name="T14" fmla="*/ 38 w 35"/>
                <a:gd name="T15" fmla="*/ 10 h 7"/>
                <a:gd name="T16" fmla="*/ 38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3 w 56"/>
                <a:gd name="T1" fmla="*/ 0 h 10"/>
                <a:gd name="T2" fmla="*/ 53 w 56"/>
                <a:gd name="T3" fmla="*/ 0 h 10"/>
                <a:gd name="T4" fmla="*/ 39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7 h 10"/>
                <a:gd name="T14" fmla="*/ 18 w 56"/>
                <a:gd name="T15" fmla="*/ 7 h 10"/>
                <a:gd name="T16" fmla="*/ 28 w 56"/>
                <a:gd name="T17" fmla="*/ 6 h 10"/>
                <a:gd name="T18" fmla="*/ 41 w 56"/>
                <a:gd name="T19" fmla="*/ 5 h 10"/>
                <a:gd name="T20" fmla="*/ 53 w 56"/>
                <a:gd name="T21" fmla="*/ 5 h 10"/>
                <a:gd name="T22" fmla="*/ 53 w 56"/>
                <a:gd name="T23" fmla="*/ 5 h 10"/>
                <a:gd name="T24" fmla="*/ 53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2 w 41"/>
                <a:gd name="T1" fmla="*/ 0 h 18"/>
                <a:gd name="T2" fmla="*/ 42 w 41"/>
                <a:gd name="T3" fmla="*/ 0 h 18"/>
                <a:gd name="T4" fmla="*/ 34 w 41"/>
                <a:gd name="T5" fmla="*/ 4 h 18"/>
                <a:gd name="T6" fmla="*/ 26 w 41"/>
                <a:gd name="T7" fmla="*/ 5 h 18"/>
                <a:gd name="T8" fmla="*/ 13 w 41"/>
                <a:gd name="T9" fmla="*/ 9 h 18"/>
                <a:gd name="T10" fmla="*/ 0 w 41"/>
                <a:gd name="T11" fmla="*/ 10 h 18"/>
                <a:gd name="T12" fmla="*/ 0 w 41"/>
                <a:gd name="T13" fmla="*/ 15 h 18"/>
                <a:gd name="T14" fmla="*/ 14 w 41"/>
                <a:gd name="T15" fmla="*/ 11 h 18"/>
                <a:gd name="T16" fmla="*/ 26 w 41"/>
                <a:gd name="T17" fmla="*/ 10 h 18"/>
                <a:gd name="T18" fmla="*/ 35 w 41"/>
                <a:gd name="T19" fmla="*/ 9 h 18"/>
                <a:gd name="T20" fmla="*/ 44 w 41"/>
                <a:gd name="T21" fmla="*/ 5 h 18"/>
                <a:gd name="T22" fmla="*/ 44 w 41"/>
                <a:gd name="T23" fmla="*/ 5 h 18"/>
                <a:gd name="T24" fmla="*/ 42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5 h 124"/>
                <a:gd name="T2" fmla="*/ 5 w 5"/>
                <a:gd name="T3" fmla="*/ 122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2 h 124"/>
                <a:gd name="T10" fmla="*/ 2 w 5"/>
                <a:gd name="T11" fmla="*/ 125 h 124"/>
                <a:gd name="T12" fmla="*/ 2 w 5"/>
                <a:gd name="T13" fmla="*/ 125 h 124"/>
                <a:gd name="T14" fmla="*/ 5 w 5"/>
                <a:gd name="T15" fmla="*/ 127 h 124"/>
                <a:gd name="T16" fmla="*/ 5 w 5"/>
                <a:gd name="T17" fmla="*/ 122 h 124"/>
                <a:gd name="T18" fmla="*/ 2 w 5"/>
                <a:gd name="T19" fmla="*/ 125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5 w 13"/>
                <a:gd name="T5" fmla="*/ 7 h 10"/>
                <a:gd name="T6" fmla="*/ 1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1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3 w 32"/>
                <a:gd name="T5" fmla="*/ 15 h 16"/>
                <a:gd name="T6" fmla="*/ 33 w 32"/>
                <a:gd name="T7" fmla="*/ 19 h 16"/>
                <a:gd name="T8" fmla="*/ 35 w 32"/>
                <a:gd name="T9" fmla="*/ 14 h 16"/>
                <a:gd name="T10" fmla="*/ 25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9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2 h 16"/>
                <a:gd name="T8" fmla="*/ 38 w 56"/>
                <a:gd name="T9" fmla="*/ 15 h 16"/>
                <a:gd name="T10" fmla="*/ 51 w 56"/>
                <a:gd name="T11" fmla="*/ 19 h 16"/>
                <a:gd name="T12" fmla="*/ 53 w 56"/>
                <a:gd name="T13" fmla="*/ 12 h 16"/>
                <a:gd name="T14" fmla="*/ 3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9 w 32"/>
                <a:gd name="T7" fmla="*/ 9 h 9"/>
                <a:gd name="T8" fmla="*/ 29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5 w 18"/>
                <a:gd name="T1" fmla="*/ 107 h 112"/>
                <a:gd name="T2" fmla="*/ 15 w 18"/>
                <a:gd name="T3" fmla="*/ 107 h 112"/>
                <a:gd name="T4" fmla="*/ 10 w 18"/>
                <a:gd name="T5" fmla="*/ 81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1 h 112"/>
                <a:gd name="T20" fmla="*/ 9 w 18"/>
                <a:gd name="T21" fmla="*/ 109 h 112"/>
                <a:gd name="T22" fmla="*/ 9 w 18"/>
                <a:gd name="T23" fmla="*/ 109 h 112"/>
                <a:gd name="T24" fmla="*/ 15 w 18"/>
                <a:gd name="T25" fmla="*/ 10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9 w 16"/>
                <a:gd name="T1" fmla="*/ 29 h 32"/>
                <a:gd name="T2" fmla="*/ 19 w 16"/>
                <a:gd name="T3" fmla="*/ 29 h 32"/>
                <a:gd name="T4" fmla="*/ 14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1 w 16"/>
                <a:gd name="T11" fmla="*/ 18 h 32"/>
                <a:gd name="T12" fmla="*/ 16 w 16"/>
                <a:gd name="T13" fmla="*/ 32 h 32"/>
                <a:gd name="T14" fmla="*/ 16 w 16"/>
                <a:gd name="T15" fmla="*/ 32 h 32"/>
                <a:gd name="T16" fmla="*/ 19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0 h 7"/>
                <a:gd name="T4" fmla="*/ 123 w 123"/>
                <a:gd name="T5" fmla="*/ 8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1 w 13"/>
                <a:gd name="T1" fmla="*/ 0 h 16"/>
                <a:gd name="T2" fmla="*/ 11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3 h 16"/>
                <a:gd name="T10" fmla="*/ 5 w 13"/>
                <a:gd name="T11" fmla="*/ 9 h 16"/>
                <a:gd name="T12" fmla="*/ 16 w 13"/>
                <a:gd name="T13" fmla="*/ 5 h 16"/>
                <a:gd name="T14" fmla="*/ 16 w 13"/>
                <a:gd name="T15" fmla="*/ 5 h 16"/>
                <a:gd name="T16" fmla="*/ 11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6 h 41"/>
                <a:gd name="T6" fmla="*/ 0 w 23"/>
                <a:gd name="T7" fmla="*/ 39 h 41"/>
                <a:gd name="T8" fmla="*/ 5 w 23"/>
                <a:gd name="T9" fmla="*/ 44 h 41"/>
                <a:gd name="T10" fmla="*/ 13 w 23"/>
                <a:gd name="T11" fmla="*/ 28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4 h 39"/>
                <a:gd name="T8" fmla="*/ 5 w 16"/>
                <a:gd name="T9" fmla="*/ 30 h 39"/>
                <a:gd name="T10" fmla="*/ 0 w 16"/>
                <a:gd name="T11" fmla="*/ 41 h 39"/>
                <a:gd name="T12" fmla="*/ 6 w 16"/>
                <a:gd name="T13" fmla="*/ 42 h 39"/>
                <a:gd name="T14" fmla="*/ 10 w 16"/>
                <a:gd name="T15" fmla="*/ 32 h 39"/>
                <a:gd name="T16" fmla="*/ 11 w 16"/>
                <a:gd name="T17" fmla="*/ 26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1 w 13"/>
                <a:gd name="T1" fmla="*/ 0 h 58"/>
                <a:gd name="T2" fmla="*/ 11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7 h 58"/>
                <a:gd name="T10" fmla="*/ 0 w 13"/>
                <a:gd name="T11" fmla="*/ 55 h 58"/>
                <a:gd name="T12" fmla="*/ 5 w 13"/>
                <a:gd name="T13" fmla="*/ 55 h 58"/>
                <a:gd name="T14" fmla="*/ 11 w 13"/>
                <a:gd name="T15" fmla="*/ 38 h 58"/>
                <a:gd name="T16" fmla="*/ 13 w 13"/>
                <a:gd name="T17" fmla="*/ 27 h 58"/>
                <a:gd name="T18" fmla="*/ 15 w 13"/>
                <a:gd name="T19" fmla="*/ 14 h 58"/>
                <a:gd name="T20" fmla="*/ 16 w 13"/>
                <a:gd name="T21" fmla="*/ 0 h 58"/>
                <a:gd name="T22" fmla="*/ 16 w 13"/>
                <a:gd name="T23" fmla="*/ 0 h 58"/>
                <a:gd name="T24" fmla="*/ 11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6 w 6"/>
                <a:gd name="T5" fmla="*/ 7 h 16"/>
                <a:gd name="T6" fmla="*/ 1 w 6"/>
                <a:gd name="T7" fmla="*/ 5 h 16"/>
                <a:gd name="T8" fmla="*/ 1 w 6"/>
                <a:gd name="T9" fmla="*/ 12 h 16"/>
                <a:gd name="T10" fmla="*/ 1 w 6"/>
                <a:gd name="T11" fmla="*/ 19 h 16"/>
                <a:gd name="T12" fmla="*/ 9 w 6"/>
                <a:gd name="T13" fmla="*/ 17 h 16"/>
                <a:gd name="T14" fmla="*/ 9 w 6"/>
                <a:gd name="T15" fmla="*/ 12 h 16"/>
                <a:gd name="T16" fmla="*/ 9 w 6"/>
                <a:gd name="T17" fmla="*/ 7 h 16"/>
                <a:gd name="T18" fmla="*/ 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20 w 30"/>
                <a:gd name="T7" fmla="*/ 7 h 9"/>
                <a:gd name="T8" fmla="*/ 23 w 30"/>
                <a:gd name="T9" fmla="*/ 9 h 9"/>
                <a:gd name="T10" fmla="*/ 27 w 30"/>
                <a:gd name="T11" fmla="*/ 9 h 9"/>
                <a:gd name="T12" fmla="*/ 27 w 30"/>
                <a:gd name="T13" fmla="*/ 2 h 9"/>
                <a:gd name="T14" fmla="*/ 23 w 30"/>
                <a:gd name="T15" fmla="*/ 2 h 9"/>
                <a:gd name="T16" fmla="*/ 20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9 h 16"/>
                <a:gd name="T2" fmla="*/ 1 w 65"/>
                <a:gd name="T3" fmla="*/ 19 h 16"/>
                <a:gd name="T4" fmla="*/ 16 w 65"/>
                <a:gd name="T5" fmla="*/ 14 h 16"/>
                <a:gd name="T6" fmla="*/ 29 w 65"/>
                <a:gd name="T7" fmla="*/ 12 h 16"/>
                <a:gd name="T8" fmla="*/ 49 w 65"/>
                <a:gd name="T9" fmla="*/ 12 h 16"/>
                <a:gd name="T10" fmla="*/ 68 w 65"/>
                <a:gd name="T11" fmla="*/ 7 h 16"/>
                <a:gd name="T12" fmla="*/ 68 w 65"/>
                <a:gd name="T13" fmla="*/ 0 h 16"/>
                <a:gd name="T14" fmla="*/ 49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2 h 16"/>
                <a:gd name="T22" fmla="*/ 0 w 65"/>
                <a:gd name="T23" fmla="*/ 12 h 16"/>
                <a:gd name="T24" fmla="*/ 1 w 65"/>
                <a:gd name="T25" fmla="*/ 19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5 h 22"/>
                <a:gd name="T2" fmla="*/ 1 w 42"/>
                <a:gd name="T3" fmla="*/ 25 h 22"/>
                <a:gd name="T4" fmla="*/ 9 w 42"/>
                <a:gd name="T5" fmla="*/ 21 h 22"/>
                <a:gd name="T6" fmla="*/ 18 w 42"/>
                <a:gd name="T7" fmla="*/ 17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6 h 22"/>
                <a:gd name="T20" fmla="*/ 0 w 42"/>
                <a:gd name="T21" fmla="*/ 21 h 22"/>
                <a:gd name="T22" fmla="*/ 0 w 42"/>
                <a:gd name="T23" fmla="*/ 21 h 22"/>
                <a:gd name="T24" fmla="*/ 1 w 42"/>
                <a:gd name="T25" fmla="*/ 2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8 h 14"/>
                <a:gd name="T2" fmla="*/ 0 w 21"/>
                <a:gd name="T3" fmla="*/ 8 h 14"/>
                <a:gd name="T4" fmla="*/ 3 w 21"/>
                <a:gd name="T5" fmla="*/ 11 h 14"/>
                <a:gd name="T6" fmla="*/ 10 w 21"/>
                <a:gd name="T7" fmla="*/ 8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8 h 14"/>
                <a:gd name="T22" fmla="*/ 3 w 21"/>
                <a:gd name="T23" fmla="*/ 8 h 14"/>
                <a:gd name="T24" fmla="*/ 0 w 21"/>
                <a:gd name="T25" fmla="*/ 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3 w 20"/>
                <a:gd name="T1" fmla="*/ 14 h 18"/>
                <a:gd name="T2" fmla="*/ 23 w 20"/>
                <a:gd name="T3" fmla="*/ 14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3 w 20"/>
                <a:gd name="T13" fmla="*/ 21 h 18"/>
                <a:gd name="T14" fmla="*/ 23 w 20"/>
                <a:gd name="T15" fmla="*/ 21 h 18"/>
                <a:gd name="T16" fmla="*/ 23 w 20"/>
                <a:gd name="T17" fmla="*/ 1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1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3 w 30"/>
                <a:gd name="T1" fmla="*/ 8 h 13"/>
                <a:gd name="T2" fmla="*/ 33 w 30"/>
                <a:gd name="T3" fmla="*/ 8 h 13"/>
                <a:gd name="T4" fmla="*/ 18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1 w 30"/>
                <a:gd name="T13" fmla="*/ 13 h 13"/>
                <a:gd name="T14" fmla="*/ 31 w 30"/>
                <a:gd name="T15" fmla="*/ 13 h 13"/>
                <a:gd name="T16" fmla="*/ 33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8 w 41"/>
                <a:gd name="T1" fmla="*/ 1 h 9"/>
                <a:gd name="T2" fmla="*/ 38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6 h 9"/>
                <a:gd name="T12" fmla="*/ 38 w 41"/>
                <a:gd name="T13" fmla="*/ 6 h 9"/>
                <a:gd name="T14" fmla="*/ 38 w 41"/>
                <a:gd name="T15" fmla="*/ 6 h 9"/>
                <a:gd name="T16" fmla="*/ 38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9 w 39"/>
                <a:gd name="T1" fmla="*/ 0 h 13"/>
                <a:gd name="T2" fmla="*/ 39 w 39"/>
                <a:gd name="T3" fmla="*/ 0 h 13"/>
                <a:gd name="T4" fmla="*/ 31 w 39"/>
                <a:gd name="T5" fmla="*/ 5 h 13"/>
                <a:gd name="T6" fmla="*/ 23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3 w 39"/>
                <a:gd name="T17" fmla="*/ 13 h 13"/>
                <a:gd name="T18" fmla="*/ 32 w 39"/>
                <a:gd name="T19" fmla="*/ 11 h 13"/>
                <a:gd name="T20" fmla="*/ 42 w 39"/>
                <a:gd name="T21" fmla="*/ 5 h 13"/>
                <a:gd name="T22" fmla="*/ 42 w 39"/>
                <a:gd name="T23" fmla="*/ 5 h 13"/>
                <a:gd name="T24" fmla="*/ 39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9 h 20"/>
                <a:gd name="T6" fmla="*/ 3 w 10"/>
                <a:gd name="T7" fmla="*/ 23 h 20"/>
                <a:gd name="T8" fmla="*/ 8 w 10"/>
                <a:gd name="T9" fmla="*/ 21 h 20"/>
                <a:gd name="T10" fmla="*/ 8 w 10"/>
                <a:gd name="T11" fmla="*/ 18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8 h 20"/>
                <a:gd name="T38" fmla="*/ 3 w 10"/>
                <a:gd name="T39" fmla="*/ 19 h 20"/>
                <a:gd name="T40" fmla="*/ 7 w 10"/>
                <a:gd name="T41" fmla="*/ 21 h 20"/>
                <a:gd name="T42" fmla="*/ 7 w 10"/>
                <a:gd name="T43" fmla="*/ 18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2 h 63"/>
                <a:gd name="T10" fmla="*/ 11 w 13"/>
                <a:gd name="T11" fmla="*/ 66 h 63"/>
                <a:gd name="T12" fmla="*/ 16 w 13"/>
                <a:gd name="T13" fmla="*/ 66 h 63"/>
                <a:gd name="T14" fmla="*/ 15 w 13"/>
                <a:gd name="T15" fmla="*/ 41 h 63"/>
                <a:gd name="T16" fmla="*/ 11 w 13"/>
                <a:gd name="T17" fmla="*/ 25 h 63"/>
                <a:gd name="T18" fmla="*/ 10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2 h 49"/>
                <a:gd name="T8" fmla="*/ 9 w 18"/>
                <a:gd name="T9" fmla="*/ 33 h 49"/>
                <a:gd name="T10" fmla="*/ 10 w 18"/>
                <a:gd name="T11" fmla="*/ 43 h 49"/>
                <a:gd name="T12" fmla="*/ 15 w 18"/>
                <a:gd name="T13" fmla="*/ 43 h 49"/>
                <a:gd name="T14" fmla="*/ 13 w 18"/>
                <a:gd name="T15" fmla="*/ 31 h 49"/>
                <a:gd name="T16" fmla="*/ 10 w 18"/>
                <a:gd name="T17" fmla="*/ 20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0 w 25"/>
                <a:gd name="T9" fmla="*/ 29 h 38"/>
                <a:gd name="T10" fmla="*/ 23 w 25"/>
                <a:gd name="T11" fmla="*/ 38 h 38"/>
                <a:gd name="T12" fmla="*/ 28 w 25"/>
                <a:gd name="T13" fmla="*/ 36 h 38"/>
                <a:gd name="T14" fmla="*/ 23 w 25"/>
                <a:gd name="T15" fmla="*/ 25 h 38"/>
                <a:gd name="T16" fmla="*/ 17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2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6148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6149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5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615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5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93382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35" r:id="rId1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5 h 614"/>
                <a:gd name="T14" fmla="*/ 459 w 478"/>
                <a:gd name="T15" fmla="*/ 210 h 614"/>
                <a:gd name="T16" fmla="*/ 452 w 478"/>
                <a:gd name="T17" fmla="*/ 242 h 614"/>
                <a:gd name="T18" fmla="*/ 439 w 478"/>
                <a:gd name="T19" fmla="*/ 284 h 614"/>
                <a:gd name="T20" fmla="*/ 403 w 478"/>
                <a:gd name="T21" fmla="*/ 379 h 614"/>
                <a:gd name="T22" fmla="*/ 354 w 478"/>
                <a:gd name="T23" fmla="*/ 470 h 614"/>
                <a:gd name="T24" fmla="*/ 321 w 478"/>
                <a:gd name="T25" fmla="*/ 519 h 614"/>
                <a:gd name="T26" fmla="*/ 287 w 478"/>
                <a:gd name="T27" fmla="*/ 562 h 614"/>
                <a:gd name="T28" fmla="*/ 257 w 478"/>
                <a:gd name="T29" fmla="*/ 597 h 614"/>
                <a:gd name="T30" fmla="*/ 247 w 478"/>
                <a:gd name="T31" fmla="*/ 608 h 614"/>
                <a:gd name="T32" fmla="*/ 246 w 478"/>
                <a:gd name="T33" fmla="*/ 608 h 614"/>
                <a:gd name="T34" fmla="*/ 236 w 478"/>
                <a:gd name="T35" fmla="*/ 598 h 614"/>
                <a:gd name="T36" fmla="*/ 216 w 478"/>
                <a:gd name="T37" fmla="*/ 580 h 614"/>
                <a:gd name="T38" fmla="*/ 206 w 478"/>
                <a:gd name="T39" fmla="*/ 571 h 614"/>
                <a:gd name="T40" fmla="*/ 195 w 478"/>
                <a:gd name="T41" fmla="*/ 559 h 614"/>
                <a:gd name="T42" fmla="*/ 180 w 478"/>
                <a:gd name="T43" fmla="*/ 541 h 614"/>
                <a:gd name="T44" fmla="*/ 159 w 478"/>
                <a:gd name="T45" fmla="*/ 508 h 614"/>
                <a:gd name="T46" fmla="*/ 144 w 478"/>
                <a:gd name="T47" fmla="*/ 485 h 614"/>
                <a:gd name="T48" fmla="*/ 129 w 478"/>
                <a:gd name="T49" fmla="*/ 460 h 614"/>
                <a:gd name="T50" fmla="*/ 105 w 478"/>
                <a:gd name="T51" fmla="*/ 428 h 614"/>
                <a:gd name="T52" fmla="*/ 80 w 478"/>
                <a:gd name="T53" fmla="*/ 396 h 614"/>
                <a:gd name="T54" fmla="*/ 64 w 478"/>
                <a:gd name="T55" fmla="*/ 363 h 614"/>
                <a:gd name="T56" fmla="*/ 54 w 478"/>
                <a:gd name="T57" fmla="*/ 334 h 614"/>
                <a:gd name="T58" fmla="*/ 42 w 478"/>
                <a:gd name="T59" fmla="*/ 300 h 614"/>
                <a:gd name="T60" fmla="*/ 32 w 478"/>
                <a:gd name="T61" fmla="*/ 271 h 614"/>
                <a:gd name="T62" fmla="*/ 23 w 478"/>
                <a:gd name="T63" fmla="*/ 235 h 614"/>
                <a:gd name="T64" fmla="*/ 14 w 478"/>
                <a:gd name="T65" fmla="*/ 197 h 614"/>
                <a:gd name="T66" fmla="*/ 8 w 478"/>
                <a:gd name="T67" fmla="*/ 161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9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1 h 8"/>
                <a:gd name="T8" fmla="*/ 478 w 480"/>
                <a:gd name="T9" fmla="*/ 11 h 8"/>
                <a:gd name="T10" fmla="*/ 480 w 480"/>
                <a:gd name="T11" fmla="*/ 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9 h 126"/>
                <a:gd name="T2" fmla="*/ 5 w 15"/>
                <a:gd name="T3" fmla="*/ 129 h 126"/>
                <a:gd name="T4" fmla="*/ 15 w 15"/>
                <a:gd name="T5" fmla="*/ 89 h 126"/>
                <a:gd name="T6" fmla="*/ 16 w 15"/>
                <a:gd name="T7" fmla="*/ 48 h 126"/>
                <a:gd name="T8" fmla="*/ 18 w 15"/>
                <a:gd name="T9" fmla="*/ 18 h 126"/>
                <a:gd name="T10" fmla="*/ 18 w 15"/>
                <a:gd name="T11" fmla="*/ 1 h 126"/>
                <a:gd name="T12" fmla="*/ 13 w 15"/>
                <a:gd name="T13" fmla="*/ 0 h 126"/>
                <a:gd name="T14" fmla="*/ 13 w 15"/>
                <a:gd name="T15" fmla="*/ 18 h 126"/>
                <a:gd name="T16" fmla="*/ 12 w 15"/>
                <a:gd name="T17" fmla="*/ 48 h 126"/>
                <a:gd name="T18" fmla="*/ 5 w 15"/>
                <a:gd name="T19" fmla="*/ 87 h 126"/>
                <a:gd name="T20" fmla="*/ 0 w 15"/>
                <a:gd name="T21" fmla="*/ 129 h 126"/>
                <a:gd name="T22" fmla="*/ 0 w 15"/>
                <a:gd name="T23" fmla="*/ 129 h 126"/>
                <a:gd name="T24" fmla="*/ 5 w 15"/>
                <a:gd name="T25" fmla="*/ 129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6 h 139"/>
                <a:gd name="T2" fmla="*/ 6 w 34"/>
                <a:gd name="T3" fmla="*/ 136 h 139"/>
                <a:gd name="T4" fmla="*/ 21 w 34"/>
                <a:gd name="T5" fmla="*/ 96 h 139"/>
                <a:gd name="T6" fmla="*/ 27 w 34"/>
                <a:gd name="T7" fmla="*/ 67 h 139"/>
                <a:gd name="T8" fmla="*/ 32 w 34"/>
                <a:gd name="T9" fmla="*/ 36 h 139"/>
                <a:gd name="T10" fmla="*/ 37 w 34"/>
                <a:gd name="T11" fmla="*/ 0 h 139"/>
                <a:gd name="T12" fmla="*/ 32 w 34"/>
                <a:gd name="T13" fmla="*/ 0 h 139"/>
                <a:gd name="T14" fmla="*/ 27 w 34"/>
                <a:gd name="T15" fmla="*/ 34 h 139"/>
                <a:gd name="T16" fmla="*/ 22 w 34"/>
                <a:gd name="T17" fmla="*/ 65 h 139"/>
                <a:gd name="T18" fmla="*/ 13 w 34"/>
                <a:gd name="T19" fmla="*/ 94 h 139"/>
                <a:gd name="T20" fmla="*/ 0 w 34"/>
                <a:gd name="T21" fmla="*/ 136 h 139"/>
                <a:gd name="T22" fmla="*/ 0 w 34"/>
                <a:gd name="T23" fmla="*/ 136 h 139"/>
                <a:gd name="T24" fmla="*/ 6 w 34"/>
                <a:gd name="T25" fmla="*/ 136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40 w 44"/>
                <a:gd name="T7" fmla="*/ 43 h 43"/>
                <a:gd name="T8" fmla="*/ 41 w 44"/>
                <a:gd name="T9" fmla="*/ 38 h 43"/>
                <a:gd name="T10" fmla="*/ 25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8 h 90"/>
                <a:gd name="T8" fmla="*/ 35 w 66"/>
                <a:gd name="T9" fmla="*/ 64 h 90"/>
                <a:gd name="T10" fmla="*/ 45 w 66"/>
                <a:gd name="T11" fmla="*/ 73 h 90"/>
                <a:gd name="T12" fmla="*/ 54 w 66"/>
                <a:gd name="T13" fmla="*/ 86 h 90"/>
                <a:gd name="T14" fmla="*/ 61 w 66"/>
                <a:gd name="T15" fmla="*/ 93 h 90"/>
                <a:gd name="T16" fmla="*/ 66 w 66"/>
                <a:gd name="T17" fmla="*/ 88 h 90"/>
                <a:gd name="T18" fmla="*/ 59 w 66"/>
                <a:gd name="T19" fmla="*/ 81 h 90"/>
                <a:gd name="T20" fmla="*/ 48 w 66"/>
                <a:gd name="T21" fmla="*/ 68 h 90"/>
                <a:gd name="T22" fmla="*/ 40 w 66"/>
                <a:gd name="T23" fmla="*/ 59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0 w 103"/>
                <a:gd name="T13" fmla="*/ 114 h 174"/>
                <a:gd name="T14" fmla="*/ 73 w 103"/>
                <a:gd name="T15" fmla="*/ 130 h 174"/>
                <a:gd name="T16" fmla="*/ 85 w 103"/>
                <a:gd name="T17" fmla="*/ 150 h 174"/>
                <a:gd name="T18" fmla="*/ 101 w 103"/>
                <a:gd name="T19" fmla="*/ 174 h 174"/>
                <a:gd name="T20" fmla="*/ 106 w 103"/>
                <a:gd name="T21" fmla="*/ 170 h 174"/>
                <a:gd name="T22" fmla="*/ 91 w 103"/>
                <a:gd name="T23" fmla="*/ 147 h 174"/>
                <a:gd name="T24" fmla="*/ 77 w 103"/>
                <a:gd name="T25" fmla="*/ 127 h 174"/>
                <a:gd name="T26" fmla="*/ 65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7 h 181"/>
                <a:gd name="T10" fmla="*/ 44 w 50"/>
                <a:gd name="T11" fmla="*/ 178 h 181"/>
                <a:gd name="T12" fmla="*/ 50 w 50"/>
                <a:gd name="T13" fmla="*/ 174 h 181"/>
                <a:gd name="T14" fmla="*/ 31 w 50"/>
                <a:gd name="T15" fmla="*/ 115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6 h 148"/>
                <a:gd name="T10" fmla="*/ 4 w 12"/>
                <a:gd name="T11" fmla="*/ 151 h 148"/>
                <a:gd name="T12" fmla="*/ 12 w 12"/>
                <a:gd name="T13" fmla="*/ 151 h 148"/>
                <a:gd name="T14" fmla="*/ 7 w 12"/>
                <a:gd name="T15" fmla="*/ 106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5 h 655"/>
                <a:gd name="T24" fmla="*/ 441 w 514"/>
                <a:gd name="T25" fmla="*/ 405 h 655"/>
                <a:gd name="T26" fmla="*/ 421 w 514"/>
                <a:gd name="T27" fmla="*/ 452 h 655"/>
                <a:gd name="T28" fmla="*/ 396 w 514"/>
                <a:gd name="T29" fmla="*/ 501 h 655"/>
                <a:gd name="T30" fmla="*/ 359 w 514"/>
                <a:gd name="T31" fmla="*/ 553 h 655"/>
                <a:gd name="T32" fmla="*/ 316 w 514"/>
                <a:gd name="T33" fmla="*/ 602 h 655"/>
                <a:gd name="T34" fmla="*/ 280 w 514"/>
                <a:gd name="T35" fmla="*/ 638 h 655"/>
                <a:gd name="T36" fmla="*/ 269 w 514"/>
                <a:gd name="T37" fmla="*/ 649 h 655"/>
                <a:gd name="T38" fmla="*/ 265 w 514"/>
                <a:gd name="T39" fmla="*/ 652 h 655"/>
                <a:gd name="T40" fmla="*/ 259 w 514"/>
                <a:gd name="T41" fmla="*/ 647 h 655"/>
                <a:gd name="T42" fmla="*/ 247 w 514"/>
                <a:gd name="T43" fmla="*/ 638 h 655"/>
                <a:gd name="T44" fmla="*/ 226 w 514"/>
                <a:gd name="T45" fmla="*/ 622 h 655"/>
                <a:gd name="T46" fmla="*/ 218 w 514"/>
                <a:gd name="T47" fmla="*/ 613 h 655"/>
                <a:gd name="T48" fmla="*/ 206 w 514"/>
                <a:gd name="T49" fmla="*/ 597 h 655"/>
                <a:gd name="T50" fmla="*/ 185 w 514"/>
                <a:gd name="T51" fmla="*/ 573 h 655"/>
                <a:gd name="T52" fmla="*/ 160 w 514"/>
                <a:gd name="T53" fmla="*/ 535 h 655"/>
                <a:gd name="T54" fmla="*/ 116 w 514"/>
                <a:gd name="T55" fmla="*/ 459 h 655"/>
                <a:gd name="T56" fmla="*/ 82 w 514"/>
                <a:gd name="T57" fmla="*/ 387 h 655"/>
                <a:gd name="T58" fmla="*/ 65 w 514"/>
                <a:gd name="T59" fmla="*/ 346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2 h 175"/>
                <a:gd name="T6" fmla="*/ 15 w 184"/>
                <a:gd name="T7" fmla="*/ 172 h 175"/>
                <a:gd name="T8" fmla="*/ 15 w 184"/>
                <a:gd name="T9" fmla="*/ 172 h 175"/>
                <a:gd name="T10" fmla="*/ 17 w 184"/>
                <a:gd name="T11" fmla="*/ 172 h 175"/>
                <a:gd name="T12" fmla="*/ 18 w 184"/>
                <a:gd name="T13" fmla="*/ 169 h 175"/>
                <a:gd name="T14" fmla="*/ 17 w 184"/>
                <a:gd name="T15" fmla="*/ 165 h 175"/>
                <a:gd name="T16" fmla="*/ 15 w 184"/>
                <a:gd name="T17" fmla="*/ 158 h 175"/>
                <a:gd name="T18" fmla="*/ 15 w 184"/>
                <a:gd name="T19" fmla="*/ 154 h 175"/>
                <a:gd name="T20" fmla="*/ 15 w 184"/>
                <a:gd name="T21" fmla="*/ 151 h 175"/>
                <a:gd name="T22" fmla="*/ 15 w 184"/>
                <a:gd name="T23" fmla="*/ 145 h 175"/>
                <a:gd name="T24" fmla="*/ 13 w 184"/>
                <a:gd name="T25" fmla="*/ 136 h 175"/>
                <a:gd name="T26" fmla="*/ 12 w 184"/>
                <a:gd name="T27" fmla="*/ 129 h 175"/>
                <a:gd name="T28" fmla="*/ 10 w 184"/>
                <a:gd name="T29" fmla="*/ 120 h 175"/>
                <a:gd name="T30" fmla="*/ 8 w 184"/>
                <a:gd name="T31" fmla="*/ 109 h 175"/>
                <a:gd name="T32" fmla="*/ 8 w 184"/>
                <a:gd name="T33" fmla="*/ 100 h 175"/>
                <a:gd name="T34" fmla="*/ 7 w 184"/>
                <a:gd name="T35" fmla="*/ 91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3 w 58"/>
                <a:gd name="T15" fmla="*/ 6 h 89"/>
                <a:gd name="T16" fmla="*/ 36 w 58"/>
                <a:gd name="T17" fmla="*/ 4 h 89"/>
                <a:gd name="T18" fmla="*/ 43 w 58"/>
                <a:gd name="T19" fmla="*/ 2 h 89"/>
                <a:gd name="T20" fmla="*/ 44 w 58"/>
                <a:gd name="T21" fmla="*/ 4 h 89"/>
                <a:gd name="T22" fmla="*/ 44 w 58"/>
                <a:gd name="T23" fmla="*/ 7 h 89"/>
                <a:gd name="T24" fmla="*/ 44 w 58"/>
                <a:gd name="T25" fmla="*/ 9 h 89"/>
                <a:gd name="T26" fmla="*/ 46 w 58"/>
                <a:gd name="T27" fmla="*/ 27 h 89"/>
                <a:gd name="T28" fmla="*/ 41 w 58"/>
                <a:gd name="T29" fmla="*/ 33 h 89"/>
                <a:gd name="T30" fmla="*/ 36 w 58"/>
                <a:gd name="T31" fmla="*/ 34 h 89"/>
                <a:gd name="T32" fmla="*/ 36 w 58"/>
                <a:gd name="T33" fmla="*/ 42 h 89"/>
                <a:gd name="T34" fmla="*/ 39 w 58"/>
                <a:gd name="T35" fmla="*/ 45 h 89"/>
                <a:gd name="T36" fmla="*/ 41 w 58"/>
                <a:gd name="T37" fmla="*/ 54 h 89"/>
                <a:gd name="T38" fmla="*/ 44 w 58"/>
                <a:gd name="T39" fmla="*/ 33 h 89"/>
                <a:gd name="T40" fmla="*/ 46 w 58"/>
                <a:gd name="T41" fmla="*/ 31 h 89"/>
                <a:gd name="T42" fmla="*/ 49 w 58"/>
                <a:gd name="T43" fmla="*/ 31 h 89"/>
                <a:gd name="T44" fmla="*/ 54 w 58"/>
                <a:gd name="T45" fmla="*/ 31 h 89"/>
                <a:gd name="T46" fmla="*/ 61 w 58"/>
                <a:gd name="T47" fmla="*/ 38 h 89"/>
                <a:gd name="T48" fmla="*/ 54 w 58"/>
                <a:gd name="T49" fmla="*/ 40 h 89"/>
                <a:gd name="T50" fmla="*/ 49 w 58"/>
                <a:gd name="T51" fmla="*/ 34 h 89"/>
                <a:gd name="T52" fmla="*/ 46 w 58"/>
                <a:gd name="T53" fmla="*/ 34 h 89"/>
                <a:gd name="T54" fmla="*/ 44 w 58"/>
                <a:gd name="T55" fmla="*/ 36 h 89"/>
                <a:gd name="T56" fmla="*/ 46 w 58"/>
                <a:gd name="T57" fmla="*/ 40 h 89"/>
                <a:gd name="T58" fmla="*/ 46 w 58"/>
                <a:gd name="T59" fmla="*/ 51 h 89"/>
                <a:gd name="T60" fmla="*/ 39 w 58"/>
                <a:gd name="T61" fmla="*/ 62 h 89"/>
                <a:gd name="T62" fmla="*/ 43 w 58"/>
                <a:gd name="T63" fmla="*/ 81 h 89"/>
                <a:gd name="T64" fmla="*/ 36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3 w 58"/>
                <a:gd name="T71" fmla="*/ 76 h 89"/>
                <a:gd name="T72" fmla="*/ 33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5 w 56"/>
                <a:gd name="T19" fmla="*/ 2 h 89"/>
                <a:gd name="T20" fmla="*/ 37 w 56"/>
                <a:gd name="T21" fmla="*/ 4 h 89"/>
                <a:gd name="T22" fmla="*/ 37 w 56"/>
                <a:gd name="T23" fmla="*/ 7 h 89"/>
                <a:gd name="T24" fmla="*/ 40 w 56"/>
                <a:gd name="T25" fmla="*/ 11 h 89"/>
                <a:gd name="T26" fmla="*/ 38 w 56"/>
                <a:gd name="T27" fmla="*/ 29 h 89"/>
                <a:gd name="T28" fmla="*/ 33 w 56"/>
                <a:gd name="T29" fmla="*/ 33 h 89"/>
                <a:gd name="T30" fmla="*/ 30 w 56"/>
                <a:gd name="T31" fmla="*/ 34 h 89"/>
                <a:gd name="T32" fmla="*/ 28 w 56"/>
                <a:gd name="T33" fmla="*/ 42 h 89"/>
                <a:gd name="T34" fmla="*/ 32 w 56"/>
                <a:gd name="T35" fmla="*/ 45 h 89"/>
                <a:gd name="T36" fmla="*/ 35 w 56"/>
                <a:gd name="T37" fmla="*/ 54 h 89"/>
                <a:gd name="T38" fmla="*/ 37 w 56"/>
                <a:gd name="T39" fmla="*/ 33 h 89"/>
                <a:gd name="T40" fmla="*/ 40 w 56"/>
                <a:gd name="T41" fmla="*/ 31 h 89"/>
                <a:gd name="T42" fmla="*/ 43 w 56"/>
                <a:gd name="T43" fmla="*/ 31 h 89"/>
                <a:gd name="T44" fmla="*/ 50 w 56"/>
                <a:gd name="T45" fmla="*/ 33 h 89"/>
                <a:gd name="T46" fmla="*/ 53 w 56"/>
                <a:gd name="T47" fmla="*/ 38 h 89"/>
                <a:gd name="T48" fmla="*/ 45 w 56"/>
                <a:gd name="T49" fmla="*/ 40 h 89"/>
                <a:gd name="T50" fmla="*/ 43 w 56"/>
                <a:gd name="T51" fmla="*/ 34 h 89"/>
                <a:gd name="T52" fmla="*/ 40 w 56"/>
                <a:gd name="T53" fmla="*/ 34 h 89"/>
                <a:gd name="T54" fmla="*/ 38 w 56"/>
                <a:gd name="T55" fmla="*/ 36 h 89"/>
                <a:gd name="T56" fmla="*/ 38 w 56"/>
                <a:gd name="T57" fmla="*/ 42 h 89"/>
                <a:gd name="T58" fmla="*/ 38 w 56"/>
                <a:gd name="T59" fmla="*/ 56 h 89"/>
                <a:gd name="T60" fmla="*/ 33 w 56"/>
                <a:gd name="T61" fmla="*/ 63 h 89"/>
                <a:gd name="T62" fmla="*/ 35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1 w 56"/>
                <a:gd name="T15" fmla="*/ 6 h 87"/>
                <a:gd name="T16" fmla="*/ 33 w 56"/>
                <a:gd name="T17" fmla="*/ 4 h 87"/>
                <a:gd name="T18" fmla="*/ 41 w 56"/>
                <a:gd name="T19" fmla="*/ 0 h 87"/>
                <a:gd name="T20" fmla="*/ 42 w 56"/>
                <a:gd name="T21" fmla="*/ 4 h 87"/>
                <a:gd name="T22" fmla="*/ 42 w 56"/>
                <a:gd name="T23" fmla="*/ 8 h 87"/>
                <a:gd name="T24" fmla="*/ 46 w 56"/>
                <a:gd name="T25" fmla="*/ 9 h 87"/>
                <a:gd name="T26" fmla="*/ 44 w 56"/>
                <a:gd name="T27" fmla="*/ 27 h 87"/>
                <a:gd name="T28" fmla="*/ 39 w 56"/>
                <a:gd name="T29" fmla="*/ 33 h 87"/>
                <a:gd name="T30" fmla="*/ 36 w 56"/>
                <a:gd name="T31" fmla="*/ 35 h 87"/>
                <a:gd name="T32" fmla="*/ 36 w 56"/>
                <a:gd name="T33" fmla="*/ 44 h 87"/>
                <a:gd name="T34" fmla="*/ 39 w 56"/>
                <a:gd name="T35" fmla="*/ 45 h 87"/>
                <a:gd name="T36" fmla="*/ 41 w 56"/>
                <a:gd name="T37" fmla="*/ 56 h 87"/>
                <a:gd name="T38" fmla="*/ 42 w 56"/>
                <a:gd name="T39" fmla="*/ 33 h 87"/>
                <a:gd name="T40" fmla="*/ 46 w 56"/>
                <a:gd name="T41" fmla="*/ 29 h 87"/>
                <a:gd name="T42" fmla="*/ 49 w 56"/>
                <a:gd name="T43" fmla="*/ 29 h 87"/>
                <a:gd name="T44" fmla="*/ 56 w 56"/>
                <a:gd name="T45" fmla="*/ 33 h 87"/>
                <a:gd name="T46" fmla="*/ 59 w 56"/>
                <a:gd name="T47" fmla="*/ 38 h 87"/>
                <a:gd name="T48" fmla="*/ 51 w 56"/>
                <a:gd name="T49" fmla="*/ 38 h 87"/>
                <a:gd name="T50" fmla="*/ 49 w 56"/>
                <a:gd name="T51" fmla="*/ 35 h 87"/>
                <a:gd name="T52" fmla="*/ 46 w 56"/>
                <a:gd name="T53" fmla="*/ 35 h 87"/>
                <a:gd name="T54" fmla="*/ 44 w 56"/>
                <a:gd name="T55" fmla="*/ 36 h 87"/>
                <a:gd name="T56" fmla="*/ 44 w 56"/>
                <a:gd name="T57" fmla="*/ 40 h 87"/>
                <a:gd name="T58" fmla="*/ 46 w 56"/>
                <a:gd name="T59" fmla="*/ 51 h 87"/>
                <a:gd name="T60" fmla="*/ 38 w 56"/>
                <a:gd name="T61" fmla="*/ 62 h 87"/>
                <a:gd name="T62" fmla="*/ 41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3 w 56"/>
                <a:gd name="T71" fmla="*/ 76 h 87"/>
                <a:gd name="T72" fmla="*/ 31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2 h 124"/>
                <a:gd name="T2" fmla="*/ 72 w 146"/>
                <a:gd name="T3" fmla="*/ 0 h 124"/>
                <a:gd name="T4" fmla="*/ 143 w 146"/>
                <a:gd name="T5" fmla="*/ 102 h 124"/>
                <a:gd name="T6" fmla="*/ 143 w 146"/>
                <a:gd name="T7" fmla="*/ 125 h 124"/>
                <a:gd name="T8" fmla="*/ 72 w 146"/>
                <a:gd name="T9" fmla="*/ 30 h 124"/>
                <a:gd name="T10" fmla="*/ 2 w 146"/>
                <a:gd name="T11" fmla="*/ 127 h 124"/>
                <a:gd name="T12" fmla="*/ 0 w 146"/>
                <a:gd name="T13" fmla="*/ 10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8 h 171"/>
                <a:gd name="T2" fmla="*/ 5 w 5"/>
                <a:gd name="T3" fmla="*/ 166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6 h 171"/>
                <a:gd name="T10" fmla="*/ 3 w 5"/>
                <a:gd name="T11" fmla="*/ 168 h 171"/>
                <a:gd name="T12" fmla="*/ 3 w 5"/>
                <a:gd name="T13" fmla="*/ 168 h 171"/>
                <a:gd name="T14" fmla="*/ 5 w 5"/>
                <a:gd name="T15" fmla="*/ 168 h 171"/>
                <a:gd name="T16" fmla="*/ 5 w 5"/>
                <a:gd name="T17" fmla="*/ 166 h 171"/>
                <a:gd name="T18" fmla="*/ 3 w 5"/>
                <a:gd name="T19" fmla="*/ 168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2 w 505"/>
                <a:gd name="T1" fmla="*/ 7 h 9"/>
                <a:gd name="T2" fmla="*/ 502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2 w 505"/>
                <a:gd name="T9" fmla="*/ 7 h 9"/>
                <a:gd name="T10" fmla="*/ 502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0 h 37"/>
                <a:gd name="T2" fmla="*/ 3 w 6"/>
                <a:gd name="T3" fmla="*/ 40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9 h 37"/>
                <a:gd name="T14" fmla="*/ 0 w 6"/>
                <a:gd name="T15" fmla="*/ 39 h 37"/>
                <a:gd name="T16" fmla="*/ 3 w 6"/>
                <a:gd name="T17" fmla="*/ 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8 h 131"/>
                <a:gd name="T2" fmla="*/ 5 w 16"/>
                <a:gd name="T3" fmla="*/ 128 h 131"/>
                <a:gd name="T4" fmla="*/ 11 w 16"/>
                <a:gd name="T5" fmla="*/ 83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3 h 131"/>
                <a:gd name="T20" fmla="*/ 0 w 16"/>
                <a:gd name="T21" fmla="*/ 127 h 131"/>
                <a:gd name="T22" fmla="*/ 0 w 16"/>
                <a:gd name="T23" fmla="*/ 127 h 131"/>
                <a:gd name="T24" fmla="*/ 5 w 16"/>
                <a:gd name="T25" fmla="*/ 12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5 w 110"/>
                <a:gd name="T13" fmla="*/ 223 h 344"/>
                <a:gd name="T14" fmla="*/ 77 w 110"/>
                <a:gd name="T15" fmla="*/ 182 h 344"/>
                <a:gd name="T16" fmla="*/ 88 w 110"/>
                <a:gd name="T17" fmla="*/ 139 h 344"/>
                <a:gd name="T18" fmla="*/ 98 w 110"/>
                <a:gd name="T19" fmla="*/ 93 h 344"/>
                <a:gd name="T20" fmla="*/ 106 w 110"/>
                <a:gd name="T21" fmla="*/ 48 h 344"/>
                <a:gd name="T22" fmla="*/ 113 w 110"/>
                <a:gd name="T23" fmla="*/ 1 h 344"/>
                <a:gd name="T24" fmla="*/ 108 w 110"/>
                <a:gd name="T25" fmla="*/ 0 h 344"/>
                <a:gd name="T26" fmla="*/ 100 w 110"/>
                <a:gd name="T27" fmla="*/ 47 h 344"/>
                <a:gd name="T28" fmla="*/ 91 w 110"/>
                <a:gd name="T29" fmla="*/ 93 h 344"/>
                <a:gd name="T30" fmla="*/ 83 w 110"/>
                <a:gd name="T31" fmla="*/ 137 h 344"/>
                <a:gd name="T32" fmla="*/ 72 w 110"/>
                <a:gd name="T33" fmla="*/ 180 h 344"/>
                <a:gd name="T34" fmla="*/ 59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0 w 131"/>
                <a:gd name="T13" fmla="*/ 90 h 155"/>
                <a:gd name="T14" fmla="*/ 91 w 131"/>
                <a:gd name="T15" fmla="*/ 65 h 155"/>
                <a:gd name="T16" fmla="*/ 114 w 131"/>
                <a:gd name="T17" fmla="*/ 34 h 155"/>
                <a:gd name="T18" fmla="*/ 134 w 131"/>
                <a:gd name="T19" fmla="*/ 3 h 155"/>
                <a:gd name="T20" fmla="*/ 129 w 131"/>
                <a:gd name="T21" fmla="*/ 0 h 155"/>
                <a:gd name="T22" fmla="*/ 108 w 131"/>
                <a:gd name="T23" fmla="*/ 30 h 155"/>
                <a:gd name="T24" fmla="*/ 86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1 w 46"/>
                <a:gd name="T9" fmla="*/ 34 h 40"/>
                <a:gd name="T10" fmla="*/ 38 w 46"/>
                <a:gd name="T11" fmla="*/ 40 h 40"/>
                <a:gd name="T12" fmla="*/ 43 w 46"/>
                <a:gd name="T13" fmla="*/ 34 h 40"/>
                <a:gd name="T14" fmla="*/ 34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9 w 82"/>
                <a:gd name="T7" fmla="*/ 77 h 108"/>
                <a:gd name="T8" fmla="*/ 64 w 82"/>
                <a:gd name="T9" fmla="*/ 97 h 108"/>
                <a:gd name="T10" fmla="*/ 76 w 82"/>
                <a:gd name="T11" fmla="*/ 108 h 108"/>
                <a:gd name="T12" fmla="*/ 79 w 82"/>
                <a:gd name="T13" fmla="*/ 104 h 108"/>
                <a:gd name="T14" fmla="*/ 69 w 82"/>
                <a:gd name="T15" fmla="*/ 92 h 108"/>
                <a:gd name="T16" fmla="*/ 53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4 h 186"/>
                <a:gd name="T14" fmla="*/ 57 w 92"/>
                <a:gd name="T15" fmla="*/ 139 h 186"/>
                <a:gd name="T16" fmla="*/ 71 w 92"/>
                <a:gd name="T17" fmla="*/ 164 h 186"/>
                <a:gd name="T18" fmla="*/ 87 w 92"/>
                <a:gd name="T19" fmla="*/ 189 h 186"/>
                <a:gd name="T20" fmla="*/ 92 w 92"/>
                <a:gd name="T21" fmla="*/ 188 h 186"/>
                <a:gd name="T22" fmla="*/ 77 w 92"/>
                <a:gd name="T23" fmla="*/ 160 h 186"/>
                <a:gd name="T24" fmla="*/ 62 w 92"/>
                <a:gd name="T25" fmla="*/ 135 h 186"/>
                <a:gd name="T26" fmla="*/ 51 w 92"/>
                <a:gd name="T27" fmla="*/ 110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1 h 173"/>
                <a:gd name="T8" fmla="*/ 33 w 50"/>
                <a:gd name="T9" fmla="*/ 134 h 173"/>
                <a:gd name="T10" fmla="*/ 43 w 50"/>
                <a:gd name="T11" fmla="*/ 170 h 173"/>
                <a:gd name="T12" fmla="*/ 50 w 50"/>
                <a:gd name="T13" fmla="*/ 168 h 173"/>
                <a:gd name="T14" fmla="*/ 38 w 50"/>
                <a:gd name="T15" fmla="*/ 132 h 173"/>
                <a:gd name="T16" fmla="*/ 27 w 50"/>
                <a:gd name="T17" fmla="*/ 89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7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4 w 352"/>
                <a:gd name="T1" fmla="*/ 1 h 456"/>
                <a:gd name="T2" fmla="*/ 232 w 352"/>
                <a:gd name="T3" fmla="*/ 14 h 456"/>
                <a:gd name="T4" fmla="*/ 219 w 352"/>
                <a:gd name="T5" fmla="*/ 41 h 456"/>
                <a:gd name="T6" fmla="*/ 208 w 352"/>
                <a:gd name="T7" fmla="*/ 90 h 456"/>
                <a:gd name="T8" fmla="*/ 201 w 352"/>
                <a:gd name="T9" fmla="*/ 149 h 456"/>
                <a:gd name="T10" fmla="*/ 198 w 352"/>
                <a:gd name="T11" fmla="*/ 193 h 456"/>
                <a:gd name="T12" fmla="*/ 201 w 352"/>
                <a:gd name="T13" fmla="*/ 211 h 456"/>
                <a:gd name="T14" fmla="*/ 208 w 352"/>
                <a:gd name="T15" fmla="*/ 211 h 456"/>
                <a:gd name="T16" fmla="*/ 224 w 352"/>
                <a:gd name="T17" fmla="*/ 211 h 456"/>
                <a:gd name="T18" fmla="*/ 252 w 352"/>
                <a:gd name="T19" fmla="*/ 211 h 456"/>
                <a:gd name="T20" fmla="*/ 290 w 352"/>
                <a:gd name="T21" fmla="*/ 205 h 456"/>
                <a:gd name="T22" fmla="*/ 322 w 352"/>
                <a:gd name="T23" fmla="*/ 196 h 456"/>
                <a:gd name="T24" fmla="*/ 339 w 352"/>
                <a:gd name="T25" fmla="*/ 186 h 456"/>
                <a:gd name="T26" fmla="*/ 355 w 352"/>
                <a:gd name="T27" fmla="*/ 166 h 456"/>
                <a:gd name="T28" fmla="*/ 344 w 352"/>
                <a:gd name="T29" fmla="*/ 278 h 456"/>
                <a:gd name="T30" fmla="*/ 322 w 352"/>
                <a:gd name="T31" fmla="*/ 267 h 456"/>
                <a:gd name="T32" fmla="*/ 294 w 352"/>
                <a:gd name="T33" fmla="*/ 258 h 456"/>
                <a:gd name="T34" fmla="*/ 265 w 352"/>
                <a:gd name="T35" fmla="*/ 253 h 456"/>
                <a:gd name="T36" fmla="*/ 240 w 352"/>
                <a:gd name="T37" fmla="*/ 249 h 456"/>
                <a:gd name="T38" fmla="*/ 213 w 352"/>
                <a:gd name="T39" fmla="*/ 248 h 456"/>
                <a:gd name="T40" fmla="*/ 208 w 352"/>
                <a:gd name="T41" fmla="*/ 248 h 456"/>
                <a:gd name="T42" fmla="*/ 198 w 352"/>
                <a:gd name="T43" fmla="*/ 249 h 456"/>
                <a:gd name="T44" fmla="*/ 198 w 352"/>
                <a:gd name="T45" fmla="*/ 267 h 456"/>
                <a:gd name="T46" fmla="*/ 198 w 352"/>
                <a:gd name="T47" fmla="*/ 287 h 456"/>
                <a:gd name="T48" fmla="*/ 203 w 352"/>
                <a:gd name="T49" fmla="*/ 349 h 456"/>
                <a:gd name="T50" fmla="*/ 213 w 352"/>
                <a:gd name="T51" fmla="*/ 406 h 456"/>
                <a:gd name="T52" fmla="*/ 221 w 352"/>
                <a:gd name="T53" fmla="*/ 430 h 456"/>
                <a:gd name="T54" fmla="*/ 237 w 352"/>
                <a:gd name="T55" fmla="*/ 451 h 456"/>
                <a:gd name="T56" fmla="*/ 116 w 352"/>
                <a:gd name="T57" fmla="*/ 451 h 456"/>
                <a:gd name="T58" fmla="*/ 124 w 352"/>
                <a:gd name="T59" fmla="*/ 437 h 456"/>
                <a:gd name="T60" fmla="*/ 139 w 352"/>
                <a:gd name="T61" fmla="*/ 405 h 456"/>
                <a:gd name="T62" fmla="*/ 144 w 352"/>
                <a:gd name="T63" fmla="*/ 390 h 456"/>
                <a:gd name="T64" fmla="*/ 149 w 352"/>
                <a:gd name="T65" fmla="*/ 376 h 456"/>
                <a:gd name="T66" fmla="*/ 152 w 352"/>
                <a:gd name="T67" fmla="*/ 350 h 456"/>
                <a:gd name="T68" fmla="*/ 159 w 352"/>
                <a:gd name="T69" fmla="*/ 309 h 456"/>
                <a:gd name="T70" fmla="*/ 160 w 352"/>
                <a:gd name="T71" fmla="*/ 267 h 456"/>
                <a:gd name="T72" fmla="*/ 159 w 352"/>
                <a:gd name="T73" fmla="*/ 251 h 456"/>
                <a:gd name="T74" fmla="*/ 154 w 352"/>
                <a:gd name="T75" fmla="*/ 249 h 456"/>
                <a:gd name="T76" fmla="*/ 149 w 352"/>
                <a:gd name="T77" fmla="*/ 249 h 456"/>
                <a:gd name="T78" fmla="*/ 134 w 352"/>
                <a:gd name="T79" fmla="*/ 248 h 456"/>
                <a:gd name="T80" fmla="*/ 105 w 352"/>
                <a:gd name="T81" fmla="*/ 249 h 456"/>
                <a:gd name="T82" fmla="*/ 75 w 352"/>
                <a:gd name="T83" fmla="*/ 253 h 456"/>
                <a:gd name="T84" fmla="*/ 44 w 352"/>
                <a:gd name="T85" fmla="*/ 262 h 456"/>
                <a:gd name="T86" fmla="*/ 19 w 352"/>
                <a:gd name="T87" fmla="*/ 273 h 456"/>
                <a:gd name="T88" fmla="*/ 1 w 352"/>
                <a:gd name="T89" fmla="*/ 282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7 h 20"/>
                <a:gd name="T2" fmla="*/ 3 w 14"/>
                <a:gd name="T3" fmla="*/ 17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1 h 20"/>
                <a:gd name="T14" fmla="*/ 0 w 14"/>
                <a:gd name="T15" fmla="*/ 11 h 20"/>
                <a:gd name="T16" fmla="*/ 3 w 14"/>
                <a:gd name="T17" fmla="*/ 1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3 w 20"/>
                <a:gd name="T7" fmla="*/ 20 h 45"/>
                <a:gd name="T8" fmla="*/ 18 w 20"/>
                <a:gd name="T9" fmla="*/ 13 h 45"/>
                <a:gd name="T10" fmla="*/ 23 w 20"/>
                <a:gd name="T11" fmla="*/ 6 h 45"/>
                <a:gd name="T12" fmla="*/ 20 w 20"/>
                <a:gd name="T13" fmla="*/ 0 h 45"/>
                <a:gd name="T14" fmla="*/ 13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8 h 65"/>
                <a:gd name="T2" fmla="*/ 5 w 12"/>
                <a:gd name="T3" fmla="*/ 68 h 65"/>
                <a:gd name="T4" fmla="*/ 5 w 12"/>
                <a:gd name="T5" fmla="*/ 55 h 65"/>
                <a:gd name="T6" fmla="*/ 7 w 12"/>
                <a:gd name="T7" fmla="*/ 41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1 h 65"/>
                <a:gd name="T18" fmla="*/ 2 w 12"/>
                <a:gd name="T19" fmla="*/ 53 h 65"/>
                <a:gd name="T20" fmla="*/ 0 w 12"/>
                <a:gd name="T21" fmla="*/ 68 h 65"/>
                <a:gd name="T22" fmla="*/ 0 w 12"/>
                <a:gd name="T23" fmla="*/ 68 h 65"/>
                <a:gd name="T24" fmla="*/ 5 w 12"/>
                <a:gd name="T25" fmla="*/ 6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1 h 20"/>
                <a:gd name="T2" fmla="*/ 7 w 7"/>
                <a:gd name="T3" fmla="*/ 11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1 h 20"/>
                <a:gd name="T12" fmla="*/ 5 w 7"/>
                <a:gd name="T13" fmla="*/ 17 h 20"/>
                <a:gd name="T14" fmla="*/ 5 w 7"/>
                <a:gd name="T15" fmla="*/ 17 h 20"/>
                <a:gd name="T16" fmla="*/ 7 w 7"/>
                <a:gd name="T17" fmla="*/ 1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8 w 35"/>
                <a:gd name="T1" fmla="*/ 0 h 7"/>
                <a:gd name="T2" fmla="*/ 38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9 h 7"/>
                <a:gd name="T10" fmla="*/ 9 w 35"/>
                <a:gd name="T11" fmla="*/ 10 h 7"/>
                <a:gd name="T12" fmla="*/ 38 w 35"/>
                <a:gd name="T13" fmla="*/ 10 h 7"/>
                <a:gd name="T14" fmla="*/ 38 w 35"/>
                <a:gd name="T15" fmla="*/ 10 h 7"/>
                <a:gd name="T16" fmla="*/ 38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3 w 56"/>
                <a:gd name="T1" fmla="*/ 0 h 10"/>
                <a:gd name="T2" fmla="*/ 53 w 56"/>
                <a:gd name="T3" fmla="*/ 0 h 10"/>
                <a:gd name="T4" fmla="*/ 39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7 h 10"/>
                <a:gd name="T14" fmla="*/ 18 w 56"/>
                <a:gd name="T15" fmla="*/ 7 h 10"/>
                <a:gd name="T16" fmla="*/ 28 w 56"/>
                <a:gd name="T17" fmla="*/ 6 h 10"/>
                <a:gd name="T18" fmla="*/ 41 w 56"/>
                <a:gd name="T19" fmla="*/ 5 h 10"/>
                <a:gd name="T20" fmla="*/ 53 w 56"/>
                <a:gd name="T21" fmla="*/ 5 h 10"/>
                <a:gd name="T22" fmla="*/ 53 w 56"/>
                <a:gd name="T23" fmla="*/ 5 h 10"/>
                <a:gd name="T24" fmla="*/ 53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2 w 41"/>
                <a:gd name="T1" fmla="*/ 0 h 18"/>
                <a:gd name="T2" fmla="*/ 42 w 41"/>
                <a:gd name="T3" fmla="*/ 0 h 18"/>
                <a:gd name="T4" fmla="*/ 34 w 41"/>
                <a:gd name="T5" fmla="*/ 4 h 18"/>
                <a:gd name="T6" fmla="*/ 26 w 41"/>
                <a:gd name="T7" fmla="*/ 5 h 18"/>
                <a:gd name="T8" fmla="*/ 13 w 41"/>
                <a:gd name="T9" fmla="*/ 9 h 18"/>
                <a:gd name="T10" fmla="*/ 0 w 41"/>
                <a:gd name="T11" fmla="*/ 10 h 18"/>
                <a:gd name="T12" fmla="*/ 0 w 41"/>
                <a:gd name="T13" fmla="*/ 15 h 18"/>
                <a:gd name="T14" fmla="*/ 14 w 41"/>
                <a:gd name="T15" fmla="*/ 11 h 18"/>
                <a:gd name="T16" fmla="*/ 26 w 41"/>
                <a:gd name="T17" fmla="*/ 10 h 18"/>
                <a:gd name="T18" fmla="*/ 35 w 41"/>
                <a:gd name="T19" fmla="*/ 9 h 18"/>
                <a:gd name="T20" fmla="*/ 44 w 41"/>
                <a:gd name="T21" fmla="*/ 5 h 18"/>
                <a:gd name="T22" fmla="*/ 44 w 41"/>
                <a:gd name="T23" fmla="*/ 5 h 18"/>
                <a:gd name="T24" fmla="*/ 42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5 h 124"/>
                <a:gd name="T2" fmla="*/ 5 w 5"/>
                <a:gd name="T3" fmla="*/ 122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2 h 124"/>
                <a:gd name="T10" fmla="*/ 2 w 5"/>
                <a:gd name="T11" fmla="*/ 125 h 124"/>
                <a:gd name="T12" fmla="*/ 2 w 5"/>
                <a:gd name="T13" fmla="*/ 125 h 124"/>
                <a:gd name="T14" fmla="*/ 5 w 5"/>
                <a:gd name="T15" fmla="*/ 127 h 124"/>
                <a:gd name="T16" fmla="*/ 5 w 5"/>
                <a:gd name="T17" fmla="*/ 122 h 124"/>
                <a:gd name="T18" fmla="*/ 2 w 5"/>
                <a:gd name="T19" fmla="*/ 125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5 w 13"/>
                <a:gd name="T5" fmla="*/ 7 h 10"/>
                <a:gd name="T6" fmla="*/ 1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1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3 w 32"/>
                <a:gd name="T5" fmla="*/ 15 h 16"/>
                <a:gd name="T6" fmla="*/ 33 w 32"/>
                <a:gd name="T7" fmla="*/ 19 h 16"/>
                <a:gd name="T8" fmla="*/ 35 w 32"/>
                <a:gd name="T9" fmla="*/ 14 h 16"/>
                <a:gd name="T10" fmla="*/ 25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2 h 16"/>
                <a:gd name="T8" fmla="*/ 38 w 56"/>
                <a:gd name="T9" fmla="*/ 15 h 16"/>
                <a:gd name="T10" fmla="*/ 51 w 56"/>
                <a:gd name="T11" fmla="*/ 19 h 16"/>
                <a:gd name="T12" fmla="*/ 53 w 56"/>
                <a:gd name="T13" fmla="*/ 12 h 16"/>
                <a:gd name="T14" fmla="*/ 3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9 w 32"/>
                <a:gd name="T7" fmla="*/ 9 h 9"/>
                <a:gd name="T8" fmla="*/ 29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5 w 18"/>
                <a:gd name="T1" fmla="*/ 107 h 112"/>
                <a:gd name="T2" fmla="*/ 15 w 18"/>
                <a:gd name="T3" fmla="*/ 107 h 112"/>
                <a:gd name="T4" fmla="*/ 10 w 18"/>
                <a:gd name="T5" fmla="*/ 81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1 h 112"/>
                <a:gd name="T20" fmla="*/ 9 w 18"/>
                <a:gd name="T21" fmla="*/ 109 h 112"/>
                <a:gd name="T22" fmla="*/ 9 w 18"/>
                <a:gd name="T23" fmla="*/ 109 h 112"/>
                <a:gd name="T24" fmla="*/ 15 w 18"/>
                <a:gd name="T25" fmla="*/ 10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9 w 16"/>
                <a:gd name="T1" fmla="*/ 29 h 32"/>
                <a:gd name="T2" fmla="*/ 19 w 16"/>
                <a:gd name="T3" fmla="*/ 29 h 32"/>
                <a:gd name="T4" fmla="*/ 14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1 w 16"/>
                <a:gd name="T11" fmla="*/ 18 h 32"/>
                <a:gd name="T12" fmla="*/ 16 w 16"/>
                <a:gd name="T13" fmla="*/ 32 h 32"/>
                <a:gd name="T14" fmla="*/ 16 w 16"/>
                <a:gd name="T15" fmla="*/ 32 h 32"/>
                <a:gd name="T16" fmla="*/ 19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0 h 7"/>
                <a:gd name="T4" fmla="*/ 123 w 123"/>
                <a:gd name="T5" fmla="*/ 8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1 w 13"/>
                <a:gd name="T1" fmla="*/ 0 h 16"/>
                <a:gd name="T2" fmla="*/ 11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3 h 16"/>
                <a:gd name="T10" fmla="*/ 5 w 13"/>
                <a:gd name="T11" fmla="*/ 9 h 16"/>
                <a:gd name="T12" fmla="*/ 16 w 13"/>
                <a:gd name="T13" fmla="*/ 5 h 16"/>
                <a:gd name="T14" fmla="*/ 16 w 13"/>
                <a:gd name="T15" fmla="*/ 5 h 16"/>
                <a:gd name="T16" fmla="*/ 11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6 h 41"/>
                <a:gd name="T6" fmla="*/ 0 w 23"/>
                <a:gd name="T7" fmla="*/ 39 h 41"/>
                <a:gd name="T8" fmla="*/ 5 w 23"/>
                <a:gd name="T9" fmla="*/ 44 h 41"/>
                <a:gd name="T10" fmla="*/ 13 w 23"/>
                <a:gd name="T11" fmla="*/ 28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4 h 39"/>
                <a:gd name="T8" fmla="*/ 5 w 16"/>
                <a:gd name="T9" fmla="*/ 30 h 39"/>
                <a:gd name="T10" fmla="*/ 0 w 16"/>
                <a:gd name="T11" fmla="*/ 41 h 39"/>
                <a:gd name="T12" fmla="*/ 6 w 16"/>
                <a:gd name="T13" fmla="*/ 42 h 39"/>
                <a:gd name="T14" fmla="*/ 10 w 16"/>
                <a:gd name="T15" fmla="*/ 32 h 39"/>
                <a:gd name="T16" fmla="*/ 11 w 16"/>
                <a:gd name="T17" fmla="*/ 26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1 w 13"/>
                <a:gd name="T1" fmla="*/ 0 h 58"/>
                <a:gd name="T2" fmla="*/ 11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7 h 58"/>
                <a:gd name="T10" fmla="*/ 0 w 13"/>
                <a:gd name="T11" fmla="*/ 55 h 58"/>
                <a:gd name="T12" fmla="*/ 5 w 13"/>
                <a:gd name="T13" fmla="*/ 55 h 58"/>
                <a:gd name="T14" fmla="*/ 11 w 13"/>
                <a:gd name="T15" fmla="*/ 38 h 58"/>
                <a:gd name="T16" fmla="*/ 13 w 13"/>
                <a:gd name="T17" fmla="*/ 27 h 58"/>
                <a:gd name="T18" fmla="*/ 15 w 13"/>
                <a:gd name="T19" fmla="*/ 14 h 58"/>
                <a:gd name="T20" fmla="*/ 16 w 13"/>
                <a:gd name="T21" fmla="*/ 0 h 58"/>
                <a:gd name="T22" fmla="*/ 16 w 13"/>
                <a:gd name="T23" fmla="*/ 0 h 58"/>
                <a:gd name="T24" fmla="*/ 11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6 w 6"/>
                <a:gd name="T5" fmla="*/ 7 h 16"/>
                <a:gd name="T6" fmla="*/ 1 w 6"/>
                <a:gd name="T7" fmla="*/ 5 h 16"/>
                <a:gd name="T8" fmla="*/ 1 w 6"/>
                <a:gd name="T9" fmla="*/ 12 h 16"/>
                <a:gd name="T10" fmla="*/ 1 w 6"/>
                <a:gd name="T11" fmla="*/ 19 h 16"/>
                <a:gd name="T12" fmla="*/ 9 w 6"/>
                <a:gd name="T13" fmla="*/ 17 h 16"/>
                <a:gd name="T14" fmla="*/ 9 w 6"/>
                <a:gd name="T15" fmla="*/ 12 h 16"/>
                <a:gd name="T16" fmla="*/ 9 w 6"/>
                <a:gd name="T17" fmla="*/ 7 h 16"/>
                <a:gd name="T18" fmla="*/ 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20 w 30"/>
                <a:gd name="T7" fmla="*/ 7 h 9"/>
                <a:gd name="T8" fmla="*/ 23 w 30"/>
                <a:gd name="T9" fmla="*/ 9 h 9"/>
                <a:gd name="T10" fmla="*/ 27 w 30"/>
                <a:gd name="T11" fmla="*/ 9 h 9"/>
                <a:gd name="T12" fmla="*/ 27 w 30"/>
                <a:gd name="T13" fmla="*/ 2 h 9"/>
                <a:gd name="T14" fmla="*/ 23 w 30"/>
                <a:gd name="T15" fmla="*/ 2 h 9"/>
                <a:gd name="T16" fmla="*/ 20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9 h 16"/>
                <a:gd name="T2" fmla="*/ 1 w 65"/>
                <a:gd name="T3" fmla="*/ 19 h 16"/>
                <a:gd name="T4" fmla="*/ 16 w 65"/>
                <a:gd name="T5" fmla="*/ 14 h 16"/>
                <a:gd name="T6" fmla="*/ 29 w 65"/>
                <a:gd name="T7" fmla="*/ 12 h 16"/>
                <a:gd name="T8" fmla="*/ 49 w 65"/>
                <a:gd name="T9" fmla="*/ 12 h 16"/>
                <a:gd name="T10" fmla="*/ 68 w 65"/>
                <a:gd name="T11" fmla="*/ 7 h 16"/>
                <a:gd name="T12" fmla="*/ 68 w 65"/>
                <a:gd name="T13" fmla="*/ 0 h 16"/>
                <a:gd name="T14" fmla="*/ 49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2 h 16"/>
                <a:gd name="T22" fmla="*/ 0 w 65"/>
                <a:gd name="T23" fmla="*/ 12 h 16"/>
                <a:gd name="T24" fmla="*/ 1 w 65"/>
                <a:gd name="T25" fmla="*/ 19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5 h 22"/>
                <a:gd name="T2" fmla="*/ 1 w 42"/>
                <a:gd name="T3" fmla="*/ 25 h 22"/>
                <a:gd name="T4" fmla="*/ 9 w 42"/>
                <a:gd name="T5" fmla="*/ 21 h 22"/>
                <a:gd name="T6" fmla="*/ 18 w 42"/>
                <a:gd name="T7" fmla="*/ 17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6 h 22"/>
                <a:gd name="T20" fmla="*/ 0 w 42"/>
                <a:gd name="T21" fmla="*/ 21 h 22"/>
                <a:gd name="T22" fmla="*/ 0 w 42"/>
                <a:gd name="T23" fmla="*/ 21 h 22"/>
                <a:gd name="T24" fmla="*/ 1 w 42"/>
                <a:gd name="T25" fmla="*/ 2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8 h 14"/>
                <a:gd name="T2" fmla="*/ 0 w 21"/>
                <a:gd name="T3" fmla="*/ 8 h 14"/>
                <a:gd name="T4" fmla="*/ 3 w 21"/>
                <a:gd name="T5" fmla="*/ 11 h 14"/>
                <a:gd name="T6" fmla="*/ 10 w 21"/>
                <a:gd name="T7" fmla="*/ 8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8 h 14"/>
                <a:gd name="T22" fmla="*/ 3 w 21"/>
                <a:gd name="T23" fmla="*/ 8 h 14"/>
                <a:gd name="T24" fmla="*/ 0 w 21"/>
                <a:gd name="T25" fmla="*/ 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3 w 20"/>
                <a:gd name="T1" fmla="*/ 14 h 18"/>
                <a:gd name="T2" fmla="*/ 23 w 20"/>
                <a:gd name="T3" fmla="*/ 14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3 w 20"/>
                <a:gd name="T13" fmla="*/ 21 h 18"/>
                <a:gd name="T14" fmla="*/ 23 w 20"/>
                <a:gd name="T15" fmla="*/ 21 h 18"/>
                <a:gd name="T16" fmla="*/ 23 w 20"/>
                <a:gd name="T17" fmla="*/ 1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3 w 30"/>
                <a:gd name="T1" fmla="*/ 8 h 13"/>
                <a:gd name="T2" fmla="*/ 33 w 30"/>
                <a:gd name="T3" fmla="*/ 8 h 13"/>
                <a:gd name="T4" fmla="*/ 18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1 w 30"/>
                <a:gd name="T13" fmla="*/ 13 h 13"/>
                <a:gd name="T14" fmla="*/ 31 w 30"/>
                <a:gd name="T15" fmla="*/ 13 h 13"/>
                <a:gd name="T16" fmla="*/ 33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8 w 41"/>
                <a:gd name="T1" fmla="*/ 1 h 9"/>
                <a:gd name="T2" fmla="*/ 38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6 h 9"/>
                <a:gd name="T12" fmla="*/ 38 w 41"/>
                <a:gd name="T13" fmla="*/ 6 h 9"/>
                <a:gd name="T14" fmla="*/ 38 w 41"/>
                <a:gd name="T15" fmla="*/ 6 h 9"/>
                <a:gd name="T16" fmla="*/ 38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9 w 39"/>
                <a:gd name="T1" fmla="*/ 0 h 13"/>
                <a:gd name="T2" fmla="*/ 39 w 39"/>
                <a:gd name="T3" fmla="*/ 0 h 13"/>
                <a:gd name="T4" fmla="*/ 31 w 39"/>
                <a:gd name="T5" fmla="*/ 5 h 13"/>
                <a:gd name="T6" fmla="*/ 23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3 w 39"/>
                <a:gd name="T17" fmla="*/ 13 h 13"/>
                <a:gd name="T18" fmla="*/ 32 w 39"/>
                <a:gd name="T19" fmla="*/ 11 h 13"/>
                <a:gd name="T20" fmla="*/ 42 w 39"/>
                <a:gd name="T21" fmla="*/ 5 h 13"/>
                <a:gd name="T22" fmla="*/ 42 w 39"/>
                <a:gd name="T23" fmla="*/ 5 h 13"/>
                <a:gd name="T24" fmla="*/ 39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9 h 20"/>
                <a:gd name="T6" fmla="*/ 3 w 10"/>
                <a:gd name="T7" fmla="*/ 23 h 20"/>
                <a:gd name="T8" fmla="*/ 8 w 10"/>
                <a:gd name="T9" fmla="*/ 21 h 20"/>
                <a:gd name="T10" fmla="*/ 8 w 10"/>
                <a:gd name="T11" fmla="*/ 18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8 h 20"/>
                <a:gd name="T38" fmla="*/ 3 w 10"/>
                <a:gd name="T39" fmla="*/ 19 h 20"/>
                <a:gd name="T40" fmla="*/ 7 w 10"/>
                <a:gd name="T41" fmla="*/ 21 h 20"/>
                <a:gd name="T42" fmla="*/ 7 w 10"/>
                <a:gd name="T43" fmla="*/ 18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2 h 63"/>
                <a:gd name="T10" fmla="*/ 11 w 13"/>
                <a:gd name="T11" fmla="*/ 66 h 63"/>
                <a:gd name="T12" fmla="*/ 16 w 13"/>
                <a:gd name="T13" fmla="*/ 66 h 63"/>
                <a:gd name="T14" fmla="*/ 15 w 13"/>
                <a:gd name="T15" fmla="*/ 41 h 63"/>
                <a:gd name="T16" fmla="*/ 11 w 13"/>
                <a:gd name="T17" fmla="*/ 25 h 63"/>
                <a:gd name="T18" fmla="*/ 10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2 h 49"/>
                <a:gd name="T8" fmla="*/ 9 w 18"/>
                <a:gd name="T9" fmla="*/ 33 h 49"/>
                <a:gd name="T10" fmla="*/ 10 w 18"/>
                <a:gd name="T11" fmla="*/ 43 h 49"/>
                <a:gd name="T12" fmla="*/ 15 w 18"/>
                <a:gd name="T13" fmla="*/ 43 h 49"/>
                <a:gd name="T14" fmla="*/ 13 w 18"/>
                <a:gd name="T15" fmla="*/ 31 h 49"/>
                <a:gd name="T16" fmla="*/ 10 w 18"/>
                <a:gd name="T17" fmla="*/ 20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0 w 25"/>
                <a:gd name="T9" fmla="*/ 29 h 38"/>
                <a:gd name="T10" fmla="*/ 23 w 25"/>
                <a:gd name="T11" fmla="*/ 38 h 38"/>
                <a:gd name="T12" fmla="*/ 28 w 25"/>
                <a:gd name="T13" fmla="*/ 36 h 38"/>
                <a:gd name="T14" fmla="*/ 23 w 25"/>
                <a:gd name="T15" fmla="*/ 25 h 38"/>
                <a:gd name="T16" fmla="*/ 17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3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86415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37" r:id="rId1"/>
    <p:sldLayoutId id="2147486338" r:id="rId2"/>
    <p:sldLayoutId id="2147486339" r:id="rId3"/>
    <p:sldLayoutId id="2147486340" r:id="rId4"/>
    <p:sldLayoutId id="2147486341" r:id="rId5"/>
    <p:sldLayoutId id="2147486342" r:id="rId6"/>
    <p:sldLayoutId id="2147486343" r:id="rId7"/>
    <p:sldLayoutId id="2147486344" r:id="rId8"/>
    <p:sldLayoutId id="2147486345" r:id="rId9"/>
    <p:sldLayoutId id="2147486346" r:id="rId10"/>
    <p:sldLayoutId id="2147486347" r:id="rId11"/>
    <p:sldLayoutId id="2147486348" r:id="rId1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  <a:cs typeface="Arial" charset="0"/>
            </a:endParaRPr>
          </a:p>
        </p:txBody>
      </p: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152400" y="6858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  <a:cs typeface="Arial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  <a:cs typeface="Arial" charset="0"/>
            </a:endParaRPr>
          </a:p>
        </p:txBody>
      </p:sp>
      <p:pic>
        <p:nvPicPr>
          <p:cNvPr id="10244" name="Picture 87" descr="icc5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5" name="Group 90"/>
          <p:cNvGrpSpPr>
            <a:grpSpLocks/>
          </p:cNvGrpSpPr>
          <p:nvPr/>
        </p:nvGrpSpPr>
        <p:grpSpPr bwMode="auto">
          <a:xfrm>
            <a:off x="5929313" y="6477000"/>
            <a:ext cx="3062287" cy="298450"/>
            <a:chOff x="3888" y="4032"/>
            <a:chExt cx="1689" cy="144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  <a:defRPr/>
              </a:pPr>
              <a:endParaRPr lang="en-US" sz="2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16" name="Rectangle 92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  <a:cs typeface="Arial" charset="0"/>
                </a:rPr>
                <a:t>Institute for Computational Cosmology</a:t>
              </a:r>
            </a:p>
          </p:txBody>
        </p:sp>
        <p:sp>
          <p:nvSpPr>
            <p:cNvPr id="1117" name="Rectangle 93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  <a:cs typeface="Arial" charset="0"/>
                </a:rPr>
                <a:t>Institute for Computational Cosmology</a:t>
              </a: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  <a:cs typeface="Arial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90717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50" r:id="rId1"/>
    <p:sldLayoutId id="2147486351" r:id="rId2"/>
    <p:sldLayoutId id="2147486352" r:id="rId3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93659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54" r:id="rId1"/>
    <p:sldLayoutId id="2147486355" r:id="rId2"/>
    <p:sldLayoutId id="2147486356" r:id="rId3"/>
    <p:sldLayoutId id="2147486357" r:id="rId4"/>
    <p:sldLayoutId id="2147486358" r:id="rId5"/>
    <p:sldLayoutId id="2147486359" r:id="rId6"/>
    <p:sldLayoutId id="2147486360" r:id="rId7"/>
    <p:sldLayoutId id="2147486361" r:id="rId8"/>
    <p:sldLayoutId id="2147486362" r:id="rId9"/>
    <p:sldLayoutId id="2147486363" r:id="rId10"/>
    <p:sldLayoutId id="2147486364" r:id="rId11"/>
    <p:sldLayoutId id="2147486365" r:id="rId12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819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820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1 h 614"/>
                <a:gd name="T14" fmla="*/ 459 w 478"/>
                <a:gd name="T15" fmla="*/ 206 h 614"/>
                <a:gd name="T16" fmla="*/ 452 w 478"/>
                <a:gd name="T17" fmla="*/ 238 h 614"/>
                <a:gd name="T18" fmla="*/ 439 w 478"/>
                <a:gd name="T19" fmla="*/ 280 h 614"/>
                <a:gd name="T20" fmla="*/ 403 w 478"/>
                <a:gd name="T21" fmla="*/ 375 h 614"/>
                <a:gd name="T22" fmla="*/ 354 w 478"/>
                <a:gd name="T23" fmla="*/ 462 h 614"/>
                <a:gd name="T24" fmla="*/ 321 w 478"/>
                <a:gd name="T25" fmla="*/ 511 h 614"/>
                <a:gd name="T26" fmla="*/ 287 w 478"/>
                <a:gd name="T27" fmla="*/ 554 h 614"/>
                <a:gd name="T28" fmla="*/ 257 w 478"/>
                <a:gd name="T29" fmla="*/ 589 h 614"/>
                <a:gd name="T30" fmla="*/ 247 w 478"/>
                <a:gd name="T31" fmla="*/ 600 h 614"/>
                <a:gd name="T32" fmla="*/ 246 w 478"/>
                <a:gd name="T33" fmla="*/ 600 h 614"/>
                <a:gd name="T34" fmla="*/ 236 w 478"/>
                <a:gd name="T35" fmla="*/ 590 h 614"/>
                <a:gd name="T36" fmla="*/ 216 w 478"/>
                <a:gd name="T37" fmla="*/ 572 h 614"/>
                <a:gd name="T38" fmla="*/ 206 w 478"/>
                <a:gd name="T39" fmla="*/ 563 h 614"/>
                <a:gd name="T40" fmla="*/ 195 w 478"/>
                <a:gd name="T41" fmla="*/ 551 h 614"/>
                <a:gd name="T42" fmla="*/ 180 w 478"/>
                <a:gd name="T43" fmla="*/ 533 h 614"/>
                <a:gd name="T44" fmla="*/ 159 w 478"/>
                <a:gd name="T45" fmla="*/ 500 h 614"/>
                <a:gd name="T46" fmla="*/ 144 w 478"/>
                <a:gd name="T47" fmla="*/ 477 h 614"/>
                <a:gd name="T48" fmla="*/ 129 w 478"/>
                <a:gd name="T49" fmla="*/ 456 h 614"/>
                <a:gd name="T50" fmla="*/ 105 w 478"/>
                <a:gd name="T51" fmla="*/ 424 h 614"/>
                <a:gd name="T52" fmla="*/ 80 w 478"/>
                <a:gd name="T53" fmla="*/ 392 h 614"/>
                <a:gd name="T54" fmla="*/ 64 w 478"/>
                <a:gd name="T55" fmla="*/ 359 h 614"/>
                <a:gd name="T56" fmla="*/ 54 w 478"/>
                <a:gd name="T57" fmla="*/ 330 h 614"/>
                <a:gd name="T58" fmla="*/ 42 w 478"/>
                <a:gd name="T59" fmla="*/ 296 h 614"/>
                <a:gd name="T60" fmla="*/ 32 w 478"/>
                <a:gd name="T61" fmla="*/ 267 h 614"/>
                <a:gd name="T62" fmla="*/ 23 w 478"/>
                <a:gd name="T63" fmla="*/ 231 h 614"/>
                <a:gd name="T64" fmla="*/ 14 w 478"/>
                <a:gd name="T65" fmla="*/ 193 h 614"/>
                <a:gd name="T66" fmla="*/ 8 w 478"/>
                <a:gd name="T67" fmla="*/ 157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0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14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8 h 8"/>
                <a:gd name="T8" fmla="*/ 478 w 480"/>
                <a:gd name="T9" fmla="*/ 18 h 8"/>
                <a:gd name="T10" fmla="*/ 480 w 480"/>
                <a:gd name="T11" fmla="*/ 14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0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0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3 h 126"/>
                <a:gd name="T2" fmla="*/ 5 w 15"/>
                <a:gd name="T3" fmla="*/ 133 h 126"/>
                <a:gd name="T4" fmla="*/ 19 w 15"/>
                <a:gd name="T5" fmla="*/ 93 h 126"/>
                <a:gd name="T6" fmla="*/ 20 w 15"/>
                <a:gd name="T7" fmla="*/ 48 h 126"/>
                <a:gd name="T8" fmla="*/ 22 w 15"/>
                <a:gd name="T9" fmla="*/ 18 h 126"/>
                <a:gd name="T10" fmla="*/ 22 w 15"/>
                <a:gd name="T11" fmla="*/ 1 h 126"/>
                <a:gd name="T12" fmla="*/ 17 w 15"/>
                <a:gd name="T13" fmla="*/ 0 h 126"/>
                <a:gd name="T14" fmla="*/ 17 w 15"/>
                <a:gd name="T15" fmla="*/ 18 h 126"/>
                <a:gd name="T16" fmla="*/ 16 w 15"/>
                <a:gd name="T17" fmla="*/ 48 h 126"/>
                <a:gd name="T18" fmla="*/ 5 w 15"/>
                <a:gd name="T19" fmla="*/ 91 h 126"/>
                <a:gd name="T20" fmla="*/ 0 w 15"/>
                <a:gd name="T21" fmla="*/ 133 h 126"/>
                <a:gd name="T22" fmla="*/ 0 w 15"/>
                <a:gd name="T23" fmla="*/ 133 h 126"/>
                <a:gd name="T24" fmla="*/ 5 w 15"/>
                <a:gd name="T25" fmla="*/ 13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0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2 h 139"/>
                <a:gd name="T2" fmla="*/ 6 w 34"/>
                <a:gd name="T3" fmla="*/ 132 h 139"/>
                <a:gd name="T4" fmla="*/ 25 w 34"/>
                <a:gd name="T5" fmla="*/ 92 h 139"/>
                <a:gd name="T6" fmla="*/ 31 w 34"/>
                <a:gd name="T7" fmla="*/ 67 h 139"/>
                <a:gd name="T8" fmla="*/ 36 w 34"/>
                <a:gd name="T9" fmla="*/ 36 h 139"/>
                <a:gd name="T10" fmla="*/ 41 w 34"/>
                <a:gd name="T11" fmla="*/ 0 h 139"/>
                <a:gd name="T12" fmla="*/ 36 w 34"/>
                <a:gd name="T13" fmla="*/ 0 h 139"/>
                <a:gd name="T14" fmla="*/ 31 w 34"/>
                <a:gd name="T15" fmla="*/ 34 h 139"/>
                <a:gd name="T16" fmla="*/ 26 w 34"/>
                <a:gd name="T17" fmla="*/ 65 h 139"/>
                <a:gd name="T18" fmla="*/ 13 w 34"/>
                <a:gd name="T19" fmla="*/ 90 h 139"/>
                <a:gd name="T20" fmla="*/ 0 w 34"/>
                <a:gd name="T21" fmla="*/ 132 h 139"/>
                <a:gd name="T22" fmla="*/ 0 w 34"/>
                <a:gd name="T23" fmla="*/ 132 h 139"/>
                <a:gd name="T24" fmla="*/ 6 w 34"/>
                <a:gd name="T25" fmla="*/ 13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0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0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1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6 w 44"/>
                <a:gd name="T7" fmla="*/ 43 h 43"/>
                <a:gd name="T8" fmla="*/ 3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1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2 h 90"/>
                <a:gd name="T8" fmla="*/ 35 w 66"/>
                <a:gd name="T9" fmla="*/ 68 h 90"/>
                <a:gd name="T10" fmla="*/ 45 w 66"/>
                <a:gd name="T11" fmla="*/ 77 h 90"/>
                <a:gd name="T12" fmla="*/ 54 w 66"/>
                <a:gd name="T13" fmla="*/ 90 h 90"/>
                <a:gd name="T14" fmla="*/ 61 w 66"/>
                <a:gd name="T15" fmla="*/ 97 h 90"/>
                <a:gd name="T16" fmla="*/ 66 w 66"/>
                <a:gd name="T17" fmla="*/ 92 h 90"/>
                <a:gd name="T18" fmla="*/ 59 w 66"/>
                <a:gd name="T19" fmla="*/ 85 h 90"/>
                <a:gd name="T20" fmla="*/ 48 w 66"/>
                <a:gd name="T21" fmla="*/ 72 h 90"/>
                <a:gd name="T22" fmla="*/ 40 w 66"/>
                <a:gd name="T23" fmla="*/ 6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1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4 w 103"/>
                <a:gd name="T13" fmla="*/ 114 h 174"/>
                <a:gd name="T14" fmla="*/ 77 w 103"/>
                <a:gd name="T15" fmla="*/ 130 h 174"/>
                <a:gd name="T16" fmla="*/ 89 w 103"/>
                <a:gd name="T17" fmla="*/ 150 h 174"/>
                <a:gd name="T18" fmla="*/ 105 w 103"/>
                <a:gd name="T19" fmla="*/ 174 h 174"/>
                <a:gd name="T20" fmla="*/ 110 w 103"/>
                <a:gd name="T21" fmla="*/ 170 h 174"/>
                <a:gd name="T22" fmla="*/ 95 w 103"/>
                <a:gd name="T23" fmla="*/ 147 h 174"/>
                <a:gd name="T24" fmla="*/ 81 w 103"/>
                <a:gd name="T25" fmla="*/ 127 h 174"/>
                <a:gd name="T26" fmla="*/ 6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1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3 h 181"/>
                <a:gd name="T10" fmla="*/ 44 w 50"/>
                <a:gd name="T11" fmla="*/ 174 h 181"/>
                <a:gd name="T12" fmla="*/ 50 w 50"/>
                <a:gd name="T13" fmla="*/ 170 h 181"/>
                <a:gd name="T14" fmla="*/ 31 w 50"/>
                <a:gd name="T15" fmla="*/ 11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1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0 h 148"/>
                <a:gd name="T10" fmla="*/ 4 w 12"/>
                <a:gd name="T11" fmla="*/ 155 h 148"/>
                <a:gd name="T12" fmla="*/ 12 w 12"/>
                <a:gd name="T13" fmla="*/ 155 h 148"/>
                <a:gd name="T14" fmla="*/ 7 w 12"/>
                <a:gd name="T15" fmla="*/ 11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1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1 h 655"/>
                <a:gd name="T24" fmla="*/ 441 w 514"/>
                <a:gd name="T25" fmla="*/ 401 h 655"/>
                <a:gd name="T26" fmla="*/ 421 w 514"/>
                <a:gd name="T27" fmla="*/ 448 h 655"/>
                <a:gd name="T28" fmla="*/ 396 w 514"/>
                <a:gd name="T29" fmla="*/ 497 h 655"/>
                <a:gd name="T30" fmla="*/ 359 w 514"/>
                <a:gd name="T31" fmla="*/ 549 h 655"/>
                <a:gd name="T32" fmla="*/ 316 w 514"/>
                <a:gd name="T33" fmla="*/ 598 h 655"/>
                <a:gd name="T34" fmla="*/ 280 w 514"/>
                <a:gd name="T35" fmla="*/ 634 h 655"/>
                <a:gd name="T36" fmla="*/ 269 w 514"/>
                <a:gd name="T37" fmla="*/ 645 h 655"/>
                <a:gd name="T38" fmla="*/ 265 w 514"/>
                <a:gd name="T39" fmla="*/ 648 h 655"/>
                <a:gd name="T40" fmla="*/ 259 w 514"/>
                <a:gd name="T41" fmla="*/ 643 h 655"/>
                <a:gd name="T42" fmla="*/ 247 w 514"/>
                <a:gd name="T43" fmla="*/ 634 h 655"/>
                <a:gd name="T44" fmla="*/ 226 w 514"/>
                <a:gd name="T45" fmla="*/ 618 h 655"/>
                <a:gd name="T46" fmla="*/ 218 w 514"/>
                <a:gd name="T47" fmla="*/ 609 h 655"/>
                <a:gd name="T48" fmla="*/ 206 w 514"/>
                <a:gd name="T49" fmla="*/ 593 h 655"/>
                <a:gd name="T50" fmla="*/ 185 w 514"/>
                <a:gd name="T51" fmla="*/ 569 h 655"/>
                <a:gd name="T52" fmla="*/ 160 w 514"/>
                <a:gd name="T53" fmla="*/ 531 h 655"/>
                <a:gd name="T54" fmla="*/ 116 w 514"/>
                <a:gd name="T55" fmla="*/ 455 h 655"/>
                <a:gd name="T56" fmla="*/ 82 w 514"/>
                <a:gd name="T57" fmla="*/ 383 h 655"/>
                <a:gd name="T58" fmla="*/ 65 w 514"/>
                <a:gd name="T59" fmla="*/ 34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1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8 h 175"/>
                <a:gd name="T6" fmla="*/ 15 w 184"/>
                <a:gd name="T7" fmla="*/ 168 h 175"/>
                <a:gd name="T8" fmla="*/ 15 w 184"/>
                <a:gd name="T9" fmla="*/ 168 h 175"/>
                <a:gd name="T10" fmla="*/ 17 w 184"/>
                <a:gd name="T11" fmla="*/ 168 h 175"/>
                <a:gd name="T12" fmla="*/ 18 w 184"/>
                <a:gd name="T13" fmla="*/ 165 h 175"/>
                <a:gd name="T14" fmla="*/ 17 w 184"/>
                <a:gd name="T15" fmla="*/ 161 h 175"/>
                <a:gd name="T16" fmla="*/ 15 w 184"/>
                <a:gd name="T17" fmla="*/ 154 h 175"/>
                <a:gd name="T18" fmla="*/ 15 w 184"/>
                <a:gd name="T19" fmla="*/ 150 h 175"/>
                <a:gd name="T20" fmla="*/ 15 w 184"/>
                <a:gd name="T21" fmla="*/ 147 h 175"/>
                <a:gd name="T22" fmla="*/ 15 w 184"/>
                <a:gd name="T23" fmla="*/ 141 h 175"/>
                <a:gd name="T24" fmla="*/ 13 w 184"/>
                <a:gd name="T25" fmla="*/ 132 h 175"/>
                <a:gd name="T26" fmla="*/ 12 w 184"/>
                <a:gd name="T27" fmla="*/ 125 h 175"/>
                <a:gd name="T28" fmla="*/ 10 w 184"/>
                <a:gd name="T29" fmla="*/ 116 h 175"/>
                <a:gd name="T30" fmla="*/ 8 w 184"/>
                <a:gd name="T31" fmla="*/ 105 h 175"/>
                <a:gd name="T32" fmla="*/ 8 w 184"/>
                <a:gd name="T33" fmla="*/ 96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1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7 w 58"/>
                <a:gd name="T15" fmla="*/ 6 h 89"/>
                <a:gd name="T16" fmla="*/ 40 w 58"/>
                <a:gd name="T17" fmla="*/ 4 h 89"/>
                <a:gd name="T18" fmla="*/ 47 w 58"/>
                <a:gd name="T19" fmla="*/ 2 h 89"/>
                <a:gd name="T20" fmla="*/ 48 w 58"/>
                <a:gd name="T21" fmla="*/ 4 h 89"/>
                <a:gd name="T22" fmla="*/ 48 w 58"/>
                <a:gd name="T23" fmla="*/ 7 h 89"/>
                <a:gd name="T24" fmla="*/ 48 w 58"/>
                <a:gd name="T25" fmla="*/ 9 h 89"/>
                <a:gd name="T26" fmla="*/ 50 w 58"/>
                <a:gd name="T27" fmla="*/ 27 h 89"/>
                <a:gd name="T28" fmla="*/ 45 w 58"/>
                <a:gd name="T29" fmla="*/ 33 h 89"/>
                <a:gd name="T30" fmla="*/ 40 w 58"/>
                <a:gd name="T31" fmla="*/ 34 h 89"/>
                <a:gd name="T32" fmla="*/ 40 w 58"/>
                <a:gd name="T33" fmla="*/ 42 h 89"/>
                <a:gd name="T34" fmla="*/ 43 w 58"/>
                <a:gd name="T35" fmla="*/ 45 h 89"/>
                <a:gd name="T36" fmla="*/ 45 w 58"/>
                <a:gd name="T37" fmla="*/ 54 h 89"/>
                <a:gd name="T38" fmla="*/ 48 w 58"/>
                <a:gd name="T39" fmla="*/ 33 h 89"/>
                <a:gd name="T40" fmla="*/ 50 w 58"/>
                <a:gd name="T41" fmla="*/ 31 h 89"/>
                <a:gd name="T42" fmla="*/ 53 w 58"/>
                <a:gd name="T43" fmla="*/ 31 h 89"/>
                <a:gd name="T44" fmla="*/ 58 w 58"/>
                <a:gd name="T45" fmla="*/ 31 h 89"/>
                <a:gd name="T46" fmla="*/ 65 w 58"/>
                <a:gd name="T47" fmla="*/ 38 h 89"/>
                <a:gd name="T48" fmla="*/ 58 w 58"/>
                <a:gd name="T49" fmla="*/ 40 h 89"/>
                <a:gd name="T50" fmla="*/ 53 w 58"/>
                <a:gd name="T51" fmla="*/ 34 h 89"/>
                <a:gd name="T52" fmla="*/ 50 w 58"/>
                <a:gd name="T53" fmla="*/ 34 h 89"/>
                <a:gd name="T54" fmla="*/ 48 w 58"/>
                <a:gd name="T55" fmla="*/ 36 h 89"/>
                <a:gd name="T56" fmla="*/ 50 w 58"/>
                <a:gd name="T57" fmla="*/ 40 h 89"/>
                <a:gd name="T58" fmla="*/ 50 w 58"/>
                <a:gd name="T59" fmla="*/ 51 h 89"/>
                <a:gd name="T60" fmla="*/ 43 w 58"/>
                <a:gd name="T61" fmla="*/ 62 h 89"/>
                <a:gd name="T62" fmla="*/ 47 w 58"/>
                <a:gd name="T63" fmla="*/ 81 h 89"/>
                <a:gd name="T64" fmla="*/ 4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7 w 58"/>
                <a:gd name="T71" fmla="*/ 76 h 89"/>
                <a:gd name="T72" fmla="*/ 3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1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1 w 56"/>
                <a:gd name="T19" fmla="*/ 2 h 89"/>
                <a:gd name="T20" fmla="*/ 33 w 56"/>
                <a:gd name="T21" fmla="*/ 4 h 89"/>
                <a:gd name="T22" fmla="*/ 33 w 56"/>
                <a:gd name="T23" fmla="*/ 7 h 89"/>
                <a:gd name="T24" fmla="*/ 36 w 56"/>
                <a:gd name="T25" fmla="*/ 11 h 89"/>
                <a:gd name="T26" fmla="*/ 34 w 56"/>
                <a:gd name="T27" fmla="*/ 29 h 89"/>
                <a:gd name="T28" fmla="*/ 29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31 w 56"/>
                <a:gd name="T37" fmla="*/ 54 h 89"/>
                <a:gd name="T38" fmla="*/ 33 w 56"/>
                <a:gd name="T39" fmla="*/ 33 h 89"/>
                <a:gd name="T40" fmla="*/ 36 w 56"/>
                <a:gd name="T41" fmla="*/ 31 h 89"/>
                <a:gd name="T42" fmla="*/ 39 w 56"/>
                <a:gd name="T43" fmla="*/ 31 h 89"/>
                <a:gd name="T44" fmla="*/ 46 w 56"/>
                <a:gd name="T45" fmla="*/ 33 h 89"/>
                <a:gd name="T46" fmla="*/ 49 w 56"/>
                <a:gd name="T47" fmla="*/ 38 h 89"/>
                <a:gd name="T48" fmla="*/ 41 w 56"/>
                <a:gd name="T49" fmla="*/ 40 h 89"/>
                <a:gd name="T50" fmla="*/ 39 w 56"/>
                <a:gd name="T51" fmla="*/ 34 h 89"/>
                <a:gd name="T52" fmla="*/ 36 w 56"/>
                <a:gd name="T53" fmla="*/ 34 h 89"/>
                <a:gd name="T54" fmla="*/ 34 w 56"/>
                <a:gd name="T55" fmla="*/ 36 h 89"/>
                <a:gd name="T56" fmla="*/ 34 w 56"/>
                <a:gd name="T57" fmla="*/ 42 h 89"/>
                <a:gd name="T58" fmla="*/ 34 w 56"/>
                <a:gd name="T59" fmla="*/ 56 h 89"/>
                <a:gd name="T60" fmla="*/ 29 w 56"/>
                <a:gd name="T61" fmla="*/ 63 h 89"/>
                <a:gd name="T62" fmla="*/ 31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1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5 w 56"/>
                <a:gd name="T15" fmla="*/ 6 h 87"/>
                <a:gd name="T16" fmla="*/ 37 w 56"/>
                <a:gd name="T17" fmla="*/ 4 h 87"/>
                <a:gd name="T18" fmla="*/ 45 w 56"/>
                <a:gd name="T19" fmla="*/ 0 h 87"/>
                <a:gd name="T20" fmla="*/ 46 w 56"/>
                <a:gd name="T21" fmla="*/ 4 h 87"/>
                <a:gd name="T22" fmla="*/ 46 w 56"/>
                <a:gd name="T23" fmla="*/ 8 h 87"/>
                <a:gd name="T24" fmla="*/ 50 w 56"/>
                <a:gd name="T25" fmla="*/ 9 h 87"/>
                <a:gd name="T26" fmla="*/ 48 w 56"/>
                <a:gd name="T27" fmla="*/ 27 h 87"/>
                <a:gd name="T28" fmla="*/ 43 w 56"/>
                <a:gd name="T29" fmla="*/ 33 h 87"/>
                <a:gd name="T30" fmla="*/ 40 w 56"/>
                <a:gd name="T31" fmla="*/ 35 h 87"/>
                <a:gd name="T32" fmla="*/ 40 w 56"/>
                <a:gd name="T33" fmla="*/ 44 h 87"/>
                <a:gd name="T34" fmla="*/ 43 w 56"/>
                <a:gd name="T35" fmla="*/ 45 h 87"/>
                <a:gd name="T36" fmla="*/ 45 w 56"/>
                <a:gd name="T37" fmla="*/ 56 h 87"/>
                <a:gd name="T38" fmla="*/ 46 w 56"/>
                <a:gd name="T39" fmla="*/ 33 h 87"/>
                <a:gd name="T40" fmla="*/ 50 w 56"/>
                <a:gd name="T41" fmla="*/ 29 h 87"/>
                <a:gd name="T42" fmla="*/ 53 w 56"/>
                <a:gd name="T43" fmla="*/ 29 h 87"/>
                <a:gd name="T44" fmla="*/ 60 w 56"/>
                <a:gd name="T45" fmla="*/ 33 h 87"/>
                <a:gd name="T46" fmla="*/ 63 w 56"/>
                <a:gd name="T47" fmla="*/ 38 h 87"/>
                <a:gd name="T48" fmla="*/ 55 w 56"/>
                <a:gd name="T49" fmla="*/ 38 h 87"/>
                <a:gd name="T50" fmla="*/ 53 w 56"/>
                <a:gd name="T51" fmla="*/ 35 h 87"/>
                <a:gd name="T52" fmla="*/ 50 w 56"/>
                <a:gd name="T53" fmla="*/ 35 h 87"/>
                <a:gd name="T54" fmla="*/ 48 w 56"/>
                <a:gd name="T55" fmla="*/ 36 h 87"/>
                <a:gd name="T56" fmla="*/ 48 w 56"/>
                <a:gd name="T57" fmla="*/ 40 h 87"/>
                <a:gd name="T58" fmla="*/ 50 w 56"/>
                <a:gd name="T59" fmla="*/ 51 h 87"/>
                <a:gd name="T60" fmla="*/ 42 w 56"/>
                <a:gd name="T61" fmla="*/ 62 h 87"/>
                <a:gd name="T62" fmla="*/ 4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7 w 56"/>
                <a:gd name="T71" fmla="*/ 76 h 87"/>
                <a:gd name="T72" fmla="*/ 3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2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6 h 124"/>
                <a:gd name="T2" fmla="*/ 72 w 146"/>
                <a:gd name="T3" fmla="*/ 0 h 124"/>
                <a:gd name="T4" fmla="*/ 139 w 146"/>
                <a:gd name="T5" fmla="*/ 106 h 124"/>
                <a:gd name="T6" fmla="*/ 139 w 146"/>
                <a:gd name="T7" fmla="*/ 129 h 124"/>
                <a:gd name="T8" fmla="*/ 72 w 146"/>
                <a:gd name="T9" fmla="*/ 30 h 124"/>
                <a:gd name="T10" fmla="*/ 2 w 146"/>
                <a:gd name="T11" fmla="*/ 131 h 124"/>
                <a:gd name="T12" fmla="*/ 0 w 146"/>
                <a:gd name="T13" fmla="*/ 10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2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4 h 171"/>
                <a:gd name="T2" fmla="*/ 5 w 5"/>
                <a:gd name="T3" fmla="*/ 16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2 h 171"/>
                <a:gd name="T10" fmla="*/ 3 w 5"/>
                <a:gd name="T11" fmla="*/ 164 h 171"/>
                <a:gd name="T12" fmla="*/ 3 w 5"/>
                <a:gd name="T13" fmla="*/ 164 h 171"/>
                <a:gd name="T14" fmla="*/ 5 w 5"/>
                <a:gd name="T15" fmla="*/ 164 h 171"/>
                <a:gd name="T16" fmla="*/ 5 w 5"/>
                <a:gd name="T17" fmla="*/ 162 h 171"/>
                <a:gd name="T18" fmla="*/ 3 w 5"/>
                <a:gd name="T19" fmla="*/ 16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2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  <a:buClrTx/>
                <a:buSzTx/>
                <a:buFontTx/>
                <a:buNone/>
              </a:pPr>
              <a:endParaRPr lang="en-US" sz="2000">
                <a:solidFill>
                  <a:srgbClr val="000000"/>
                </a:solidFill>
              </a:endParaRPr>
            </a:p>
          </p:txBody>
        </p:sp>
        <p:sp>
          <p:nvSpPr>
            <p:cNvPr id="822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8 w 505"/>
                <a:gd name="T1" fmla="*/ 7 h 9"/>
                <a:gd name="T2" fmla="*/ 49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8 w 505"/>
                <a:gd name="T9" fmla="*/ 7 h 9"/>
                <a:gd name="T10" fmla="*/ 49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2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4 h 37"/>
                <a:gd name="T2" fmla="*/ 3 w 6"/>
                <a:gd name="T3" fmla="*/ 4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3 h 37"/>
                <a:gd name="T14" fmla="*/ 0 w 6"/>
                <a:gd name="T15" fmla="*/ 43 h 37"/>
                <a:gd name="T16" fmla="*/ 3 w 6"/>
                <a:gd name="T17" fmla="*/ 4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2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4 h 131"/>
                <a:gd name="T2" fmla="*/ 5 w 16"/>
                <a:gd name="T3" fmla="*/ 124 h 131"/>
                <a:gd name="T4" fmla="*/ 11 w 16"/>
                <a:gd name="T5" fmla="*/ 7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9 h 131"/>
                <a:gd name="T20" fmla="*/ 0 w 16"/>
                <a:gd name="T21" fmla="*/ 123 h 131"/>
                <a:gd name="T22" fmla="*/ 0 w 16"/>
                <a:gd name="T23" fmla="*/ 123 h 131"/>
                <a:gd name="T24" fmla="*/ 5 w 16"/>
                <a:gd name="T25" fmla="*/ 12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2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9 w 110"/>
                <a:gd name="T13" fmla="*/ 223 h 344"/>
                <a:gd name="T14" fmla="*/ 81 w 110"/>
                <a:gd name="T15" fmla="*/ 182 h 344"/>
                <a:gd name="T16" fmla="*/ 92 w 110"/>
                <a:gd name="T17" fmla="*/ 139 h 344"/>
                <a:gd name="T18" fmla="*/ 102 w 110"/>
                <a:gd name="T19" fmla="*/ 93 h 344"/>
                <a:gd name="T20" fmla="*/ 110 w 110"/>
                <a:gd name="T21" fmla="*/ 48 h 344"/>
                <a:gd name="T22" fmla="*/ 117 w 110"/>
                <a:gd name="T23" fmla="*/ 1 h 344"/>
                <a:gd name="T24" fmla="*/ 112 w 110"/>
                <a:gd name="T25" fmla="*/ 0 h 344"/>
                <a:gd name="T26" fmla="*/ 104 w 110"/>
                <a:gd name="T27" fmla="*/ 47 h 344"/>
                <a:gd name="T28" fmla="*/ 95 w 110"/>
                <a:gd name="T29" fmla="*/ 93 h 344"/>
                <a:gd name="T30" fmla="*/ 87 w 110"/>
                <a:gd name="T31" fmla="*/ 137 h 344"/>
                <a:gd name="T32" fmla="*/ 76 w 110"/>
                <a:gd name="T33" fmla="*/ 180 h 344"/>
                <a:gd name="T34" fmla="*/ 6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2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4 w 131"/>
                <a:gd name="T13" fmla="*/ 90 h 155"/>
                <a:gd name="T14" fmla="*/ 95 w 131"/>
                <a:gd name="T15" fmla="*/ 65 h 155"/>
                <a:gd name="T16" fmla="*/ 118 w 131"/>
                <a:gd name="T17" fmla="*/ 34 h 155"/>
                <a:gd name="T18" fmla="*/ 138 w 131"/>
                <a:gd name="T19" fmla="*/ 3 h 155"/>
                <a:gd name="T20" fmla="*/ 133 w 131"/>
                <a:gd name="T21" fmla="*/ 0 h 155"/>
                <a:gd name="T22" fmla="*/ 112 w 131"/>
                <a:gd name="T23" fmla="*/ 30 h 155"/>
                <a:gd name="T24" fmla="*/ 9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2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7 w 46"/>
                <a:gd name="T9" fmla="*/ 34 h 40"/>
                <a:gd name="T10" fmla="*/ 34 w 46"/>
                <a:gd name="T11" fmla="*/ 40 h 40"/>
                <a:gd name="T12" fmla="*/ 39 w 46"/>
                <a:gd name="T13" fmla="*/ 34 h 40"/>
                <a:gd name="T14" fmla="*/ 30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2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5 w 82"/>
                <a:gd name="T7" fmla="*/ 77 h 108"/>
                <a:gd name="T8" fmla="*/ 60 w 82"/>
                <a:gd name="T9" fmla="*/ 97 h 108"/>
                <a:gd name="T10" fmla="*/ 72 w 82"/>
                <a:gd name="T11" fmla="*/ 108 h 108"/>
                <a:gd name="T12" fmla="*/ 75 w 82"/>
                <a:gd name="T13" fmla="*/ 104 h 108"/>
                <a:gd name="T14" fmla="*/ 65 w 82"/>
                <a:gd name="T15" fmla="*/ 92 h 108"/>
                <a:gd name="T16" fmla="*/ 49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3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8 h 186"/>
                <a:gd name="T14" fmla="*/ 57 w 92"/>
                <a:gd name="T15" fmla="*/ 143 h 186"/>
                <a:gd name="T16" fmla="*/ 71 w 92"/>
                <a:gd name="T17" fmla="*/ 168 h 186"/>
                <a:gd name="T18" fmla="*/ 87 w 92"/>
                <a:gd name="T19" fmla="*/ 193 h 186"/>
                <a:gd name="T20" fmla="*/ 92 w 92"/>
                <a:gd name="T21" fmla="*/ 192 h 186"/>
                <a:gd name="T22" fmla="*/ 77 w 92"/>
                <a:gd name="T23" fmla="*/ 164 h 186"/>
                <a:gd name="T24" fmla="*/ 62 w 92"/>
                <a:gd name="T25" fmla="*/ 139 h 186"/>
                <a:gd name="T26" fmla="*/ 51 w 92"/>
                <a:gd name="T27" fmla="*/ 11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3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7 h 173"/>
                <a:gd name="T8" fmla="*/ 33 w 50"/>
                <a:gd name="T9" fmla="*/ 130 h 173"/>
                <a:gd name="T10" fmla="*/ 43 w 50"/>
                <a:gd name="T11" fmla="*/ 166 h 173"/>
                <a:gd name="T12" fmla="*/ 50 w 50"/>
                <a:gd name="T13" fmla="*/ 164 h 173"/>
                <a:gd name="T14" fmla="*/ 38 w 50"/>
                <a:gd name="T15" fmla="*/ 12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3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3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3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  <a:buClrTx/>
                <a:buSzTx/>
                <a:buFontTx/>
                <a:buNone/>
              </a:pPr>
              <a:endParaRPr lang="en-US" sz="2000">
                <a:solidFill>
                  <a:srgbClr val="000000"/>
                </a:solidFill>
              </a:endParaRPr>
            </a:p>
          </p:txBody>
        </p:sp>
        <p:sp>
          <p:nvSpPr>
            <p:cNvPr id="823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8 w 352"/>
                <a:gd name="T1" fmla="*/ 1 h 456"/>
                <a:gd name="T2" fmla="*/ 236 w 352"/>
                <a:gd name="T3" fmla="*/ 14 h 456"/>
                <a:gd name="T4" fmla="*/ 223 w 352"/>
                <a:gd name="T5" fmla="*/ 41 h 456"/>
                <a:gd name="T6" fmla="*/ 212 w 352"/>
                <a:gd name="T7" fmla="*/ 90 h 456"/>
                <a:gd name="T8" fmla="*/ 205 w 352"/>
                <a:gd name="T9" fmla="*/ 149 h 456"/>
                <a:gd name="T10" fmla="*/ 202 w 352"/>
                <a:gd name="T11" fmla="*/ 193 h 456"/>
                <a:gd name="T12" fmla="*/ 205 w 352"/>
                <a:gd name="T13" fmla="*/ 211 h 456"/>
                <a:gd name="T14" fmla="*/ 212 w 352"/>
                <a:gd name="T15" fmla="*/ 211 h 456"/>
                <a:gd name="T16" fmla="*/ 228 w 352"/>
                <a:gd name="T17" fmla="*/ 211 h 456"/>
                <a:gd name="T18" fmla="*/ 256 w 352"/>
                <a:gd name="T19" fmla="*/ 211 h 456"/>
                <a:gd name="T20" fmla="*/ 294 w 352"/>
                <a:gd name="T21" fmla="*/ 205 h 456"/>
                <a:gd name="T22" fmla="*/ 326 w 352"/>
                <a:gd name="T23" fmla="*/ 196 h 456"/>
                <a:gd name="T24" fmla="*/ 343 w 352"/>
                <a:gd name="T25" fmla="*/ 186 h 456"/>
                <a:gd name="T26" fmla="*/ 359 w 352"/>
                <a:gd name="T27" fmla="*/ 166 h 456"/>
                <a:gd name="T28" fmla="*/ 348 w 352"/>
                <a:gd name="T29" fmla="*/ 274 h 456"/>
                <a:gd name="T30" fmla="*/ 326 w 352"/>
                <a:gd name="T31" fmla="*/ 263 h 456"/>
                <a:gd name="T32" fmla="*/ 298 w 352"/>
                <a:gd name="T33" fmla="*/ 254 h 456"/>
                <a:gd name="T34" fmla="*/ 269 w 352"/>
                <a:gd name="T35" fmla="*/ 249 h 456"/>
                <a:gd name="T36" fmla="*/ 244 w 352"/>
                <a:gd name="T37" fmla="*/ 245 h 456"/>
                <a:gd name="T38" fmla="*/ 217 w 352"/>
                <a:gd name="T39" fmla="*/ 244 h 456"/>
                <a:gd name="T40" fmla="*/ 212 w 352"/>
                <a:gd name="T41" fmla="*/ 244 h 456"/>
                <a:gd name="T42" fmla="*/ 202 w 352"/>
                <a:gd name="T43" fmla="*/ 245 h 456"/>
                <a:gd name="T44" fmla="*/ 202 w 352"/>
                <a:gd name="T45" fmla="*/ 263 h 456"/>
                <a:gd name="T46" fmla="*/ 202 w 352"/>
                <a:gd name="T47" fmla="*/ 283 h 456"/>
                <a:gd name="T48" fmla="*/ 207 w 352"/>
                <a:gd name="T49" fmla="*/ 345 h 456"/>
                <a:gd name="T50" fmla="*/ 217 w 352"/>
                <a:gd name="T51" fmla="*/ 402 h 456"/>
                <a:gd name="T52" fmla="*/ 225 w 352"/>
                <a:gd name="T53" fmla="*/ 426 h 456"/>
                <a:gd name="T54" fmla="*/ 241 w 352"/>
                <a:gd name="T55" fmla="*/ 447 h 456"/>
                <a:gd name="T56" fmla="*/ 116 w 352"/>
                <a:gd name="T57" fmla="*/ 447 h 456"/>
                <a:gd name="T58" fmla="*/ 124 w 352"/>
                <a:gd name="T59" fmla="*/ 433 h 456"/>
                <a:gd name="T60" fmla="*/ 139 w 352"/>
                <a:gd name="T61" fmla="*/ 401 h 456"/>
                <a:gd name="T62" fmla="*/ 144 w 352"/>
                <a:gd name="T63" fmla="*/ 386 h 456"/>
                <a:gd name="T64" fmla="*/ 149 w 352"/>
                <a:gd name="T65" fmla="*/ 372 h 456"/>
                <a:gd name="T66" fmla="*/ 152 w 352"/>
                <a:gd name="T67" fmla="*/ 346 h 456"/>
                <a:gd name="T68" fmla="*/ 159 w 352"/>
                <a:gd name="T69" fmla="*/ 305 h 456"/>
                <a:gd name="T70" fmla="*/ 160 w 352"/>
                <a:gd name="T71" fmla="*/ 263 h 456"/>
                <a:gd name="T72" fmla="*/ 159 w 352"/>
                <a:gd name="T73" fmla="*/ 247 h 456"/>
                <a:gd name="T74" fmla="*/ 154 w 352"/>
                <a:gd name="T75" fmla="*/ 245 h 456"/>
                <a:gd name="T76" fmla="*/ 149 w 352"/>
                <a:gd name="T77" fmla="*/ 245 h 456"/>
                <a:gd name="T78" fmla="*/ 134 w 352"/>
                <a:gd name="T79" fmla="*/ 244 h 456"/>
                <a:gd name="T80" fmla="*/ 105 w 352"/>
                <a:gd name="T81" fmla="*/ 245 h 456"/>
                <a:gd name="T82" fmla="*/ 75 w 352"/>
                <a:gd name="T83" fmla="*/ 249 h 456"/>
                <a:gd name="T84" fmla="*/ 44 w 352"/>
                <a:gd name="T85" fmla="*/ 258 h 456"/>
                <a:gd name="T86" fmla="*/ 19 w 352"/>
                <a:gd name="T87" fmla="*/ 269 h 456"/>
                <a:gd name="T88" fmla="*/ 1 w 352"/>
                <a:gd name="T89" fmla="*/ 27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3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3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3 h 20"/>
                <a:gd name="T2" fmla="*/ 3 w 14"/>
                <a:gd name="T3" fmla="*/ 13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3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7 w 20"/>
                <a:gd name="T7" fmla="*/ 20 h 45"/>
                <a:gd name="T8" fmla="*/ 22 w 20"/>
                <a:gd name="T9" fmla="*/ 13 h 45"/>
                <a:gd name="T10" fmla="*/ 27 w 20"/>
                <a:gd name="T11" fmla="*/ 6 h 45"/>
                <a:gd name="T12" fmla="*/ 24 w 20"/>
                <a:gd name="T13" fmla="*/ 0 h 45"/>
                <a:gd name="T14" fmla="*/ 1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3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3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2 h 65"/>
                <a:gd name="T2" fmla="*/ 5 w 12"/>
                <a:gd name="T3" fmla="*/ 72 h 65"/>
                <a:gd name="T4" fmla="*/ 5 w 12"/>
                <a:gd name="T5" fmla="*/ 59 h 65"/>
                <a:gd name="T6" fmla="*/ 7 w 12"/>
                <a:gd name="T7" fmla="*/ 4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5 h 65"/>
                <a:gd name="T18" fmla="*/ 2 w 12"/>
                <a:gd name="T19" fmla="*/ 57 h 65"/>
                <a:gd name="T20" fmla="*/ 0 w 12"/>
                <a:gd name="T21" fmla="*/ 72 h 65"/>
                <a:gd name="T22" fmla="*/ 0 w 12"/>
                <a:gd name="T23" fmla="*/ 72 h 65"/>
                <a:gd name="T24" fmla="*/ 5 w 12"/>
                <a:gd name="T25" fmla="*/ 7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4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3 h 20"/>
                <a:gd name="T14" fmla="*/ 5 w 7"/>
                <a:gd name="T15" fmla="*/ 13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4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2 w 35"/>
                <a:gd name="T1" fmla="*/ 0 h 7"/>
                <a:gd name="T2" fmla="*/ 4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15 h 7"/>
                <a:gd name="T10" fmla="*/ 9 w 35"/>
                <a:gd name="T11" fmla="*/ 17 h 7"/>
                <a:gd name="T12" fmla="*/ 42 w 35"/>
                <a:gd name="T13" fmla="*/ 17 h 7"/>
                <a:gd name="T14" fmla="*/ 42 w 35"/>
                <a:gd name="T15" fmla="*/ 17 h 7"/>
                <a:gd name="T16" fmla="*/ 4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4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9 w 56"/>
                <a:gd name="T1" fmla="*/ 0 h 10"/>
                <a:gd name="T2" fmla="*/ 49 w 56"/>
                <a:gd name="T3" fmla="*/ 0 h 10"/>
                <a:gd name="T4" fmla="*/ 35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7 w 56"/>
                <a:gd name="T19" fmla="*/ 5 h 10"/>
                <a:gd name="T20" fmla="*/ 49 w 56"/>
                <a:gd name="T21" fmla="*/ 5 h 10"/>
                <a:gd name="T22" fmla="*/ 49 w 56"/>
                <a:gd name="T23" fmla="*/ 5 h 10"/>
                <a:gd name="T24" fmla="*/ 4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4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6 w 41"/>
                <a:gd name="T1" fmla="*/ 0 h 18"/>
                <a:gd name="T2" fmla="*/ 46 w 41"/>
                <a:gd name="T3" fmla="*/ 0 h 18"/>
                <a:gd name="T4" fmla="*/ 38 w 41"/>
                <a:gd name="T5" fmla="*/ 4 h 18"/>
                <a:gd name="T6" fmla="*/ 3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11 h 18"/>
                <a:gd name="T14" fmla="*/ 14 w 41"/>
                <a:gd name="T15" fmla="*/ 9 h 18"/>
                <a:gd name="T16" fmla="*/ 30 w 41"/>
                <a:gd name="T17" fmla="*/ 9 h 18"/>
                <a:gd name="T18" fmla="*/ 39 w 41"/>
                <a:gd name="T19" fmla="*/ 9 h 18"/>
                <a:gd name="T20" fmla="*/ 48 w 41"/>
                <a:gd name="T21" fmla="*/ 5 h 18"/>
                <a:gd name="T22" fmla="*/ 48 w 41"/>
                <a:gd name="T23" fmla="*/ 5 h 18"/>
                <a:gd name="T24" fmla="*/ 4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4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4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9 h 124"/>
                <a:gd name="T2" fmla="*/ 5 w 5"/>
                <a:gd name="T3" fmla="*/ 12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6 h 124"/>
                <a:gd name="T10" fmla="*/ 2 w 5"/>
                <a:gd name="T11" fmla="*/ 129 h 124"/>
                <a:gd name="T12" fmla="*/ 2 w 5"/>
                <a:gd name="T13" fmla="*/ 129 h 124"/>
                <a:gd name="T14" fmla="*/ 5 w 5"/>
                <a:gd name="T15" fmla="*/ 131 h 124"/>
                <a:gd name="T16" fmla="*/ 5 w 5"/>
                <a:gd name="T17" fmla="*/ 126 h 124"/>
                <a:gd name="T18" fmla="*/ 2 w 5"/>
                <a:gd name="T19" fmla="*/ 12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4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9 w 13"/>
                <a:gd name="T5" fmla="*/ 5 h 10"/>
                <a:gd name="T6" fmla="*/ 20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4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4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7 w 32"/>
                <a:gd name="T5" fmla="*/ 19 h 16"/>
                <a:gd name="T6" fmla="*/ 37 w 32"/>
                <a:gd name="T7" fmla="*/ 23 h 16"/>
                <a:gd name="T8" fmla="*/ 39 w 32"/>
                <a:gd name="T9" fmla="*/ 18 h 16"/>
                <a:gd name="T10" fmla="*/ 2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4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6 h 16"/>
                <a:gd name="T8" fmla="*/ 34 w 56"/>
                <a:gd name="T9" fmla="*/ 19 h 16"/>
                <a:gd name="T10" fmla="*/ 47 w 56"/>
                <a:gd name="T11" fmla="*/ 23 h 16"/>
                <a:gd name="T12" fmla="*/ 49 w 56"/>
                <a:gd name="T13" fmla="*/ 16 h 16"/>
                <a:gd name="T14" fmla="*/ 34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5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5 w 32"/>
                <a:gd name="T7" fmla="*/ 9 h 9"/>
                <a:gd name="T8" fmla="*/ 25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5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5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5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1 w 18"/>
                <a:gd name="T1" fmla="*/ 103 h 112"/>
                <a:gd name="T2" fmla="*/ 11 w 18"/>
                <a:gd name="T3" fmla="*/ 103 h 112"/>
                <a:gd name="T4" fmla="*/ 9 w 18"/>
                <a:gd name="T5" fmla="*/ 7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7 h 112"/>
                <a:gd name="T20" fmla="*/ 9 w 18"/>
                <a:gd name="T21" fmla="*/ 105 h 112"/>
                <a:gd name="T22" fmla="*/ 9 w 18"/>
                <a:gd name="T23" fmla="*/ 105 h 112"/>
                <a:gd name="T24" fmla="*/ 11 w 18"/>
                <a:gd name="T25" fmla="*/ 10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5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23 w 16"/>
                <a:gd name="T1" fmla="*/ 29 h 32"/>
                <a:gd name="T2" fmla="*/ 23 w 16"/>
                <a:gd name="T3" fmla="*/ 29 h 32"/>
                <a:gd name="T4" fmla="*/ 18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5 w 16"/>
                <a:gd name="T11" fmla="*/ 18 h 32"/>
                <a:gd name="T12" fmla="*/ 20 w 16"/>
                <a:gd name="T13" fmla="*/ 32 h 32"/>
                <a:gd name="T14" fmla="*/ 20 w 16"/>
                <a:gd name="T15" fmla="*/ 32 h 32"/>
                <a:gd name="T16" fmla="*/ 2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5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5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7 h 7"/>
                <a:gd name="T4" fmla="*/ 123 w 123"/>
                <a:gd name="T5" fmla="*/ 13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5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5 w 13"/>
                <a:gd name="T1" fmla="*/ 0 h 16"/>
                <a:gd name="T2" fmla="*/ 15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9 h 16"/>
                <a:gd name="T10" fmla="*/ 5 w 13"/>
                <a:gd name="T11" fmla="*/ 8 h 16"/>
                <a:gd name="T12" fmla="*/ 20 w 13"/>
                <a:gd name="T13" fmla="*/ 5 h 16"/>
                <a:gd name="T14" fmla="*/ 20 w 13"/>
                <a:gd name="T15" fmla="*/ 5 h 16"/>
                <a:gd name="T16" fmla="*/ 15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5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0 h 41"/>
                <a:gd name="T6" fmla="*/ 0 w 23"/>
                <a:gd name="T7" fmla="*/ 43 h 41"/>
                <a:gd name="T8" fmla="*/ 5 w 23"/>
                <a:gd name="T9" fmla="*/ 48 h 41"/>
                <a:gd name="T10" fmla="*/ 13 w 23"/>
                <a:gd name="T11" fmla="*/ 3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5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8 h 39"/>
                <a:gd name="T8" fmla="*/ 5 w 16"/>
                <a:gd name="T9" fmla="*/ 34 h 39"/>
                <a:gd name="T10" fmla="*/ 0 w 16"/>
                <a:gd name="T11" fmla="*/ 45 h 39"/>
                <a:gd name="T12" fmla="*/ 6 w 16"/>
                <a:gd name="T13" fmla="*/ 46 h 39"/>
                <a:gd name="T14" fmla="*/ 10 w 16"/>
                <a:gd name="T15" fmla="*/ 36 h 39"/>
                <a:gd name="T16" fmla="*/ 11 w 16"/>
                <a:gd name="T17" fmla="*/ 3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6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5 w 13"/>
                <a:gd name="T1" fmla="*/ 0 h 58"/>
                <a:gd name="T2" fmla="*/ 15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3 h 58"/>
                <a:gd name="T10" fmla="*/ 0 w 13"/>
                <a:gd name="T11" fmla="*/ 51 h 58"/>
                <a:gd name="T12" fmla="*/ 5 w 13"/>
                <a:gd name="T13" fmla="*/ 51 h 58"/>
                <a:gd name="T14" fmla="*/ 15 w 13"/>
                <a:gd name="T15" fmla="*/ 34 h 58"/>
                <a:gd name="T16" fmla="*/ 17 w 13"/>
                <a:gd name="T17" fmla="*/ 27 h 58"/>
                <a:gd name="T18" fmla="*/ 19 w 13"/>
                <a:gd name="T19" fmla="*/ 14 h 58"/>
                <a:gd name="T20" fmla="*/ 20 w 13"/>
                <a:gd name="T21" fmla="*/ 0 h 58"/>
                <a:gd name="T22" fmla="*/ 20 w 13"/>
                <a:gd name="T23" fmla="*/ 0 h 58"/>
                <a:gd name="T24" fmla="*/ 15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6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6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11 w 6"/>
                <a:gd name="T5" fmla="*/ 7 h 16"/>
                <a:gd name="T6" fmla="*/ 1 w 6"/>
                <a:gd name="T7" fmla="*/ 5 h 16"/>
                <a:gd name="T8" fmla="*/ 1 w 6"/>
                <a:gd name="T9" fmla="*/ 16 h 16"/>
                <a:gd name="T10" fmla="*/ 1 w 6"/>
                <a:gd name="T11" fmla="*/ 23 h 16"/>
                <a:gd name="T12" fmla="*/ 18 w 6"/>
                <a:gd name="T13" fmla="*/ 21 h 16"/>
                <a:gd name="T14" fmla="*/ 18 w 6"/>
                <a:gd name="T15" fmla="*/ 16 h 16"/>
                <a:gd name="T16" fmla="*/ 18 w 6"/>
                <a:gd name="T17" fmla="*/ 7 h 16"/>
                <a:gd name="T18" fmla="*/ 1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6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6 w 30"/>
                <a:gd name="T7" fmla="*/ 7 h 9"/>
                <a:gd name="T8" fmla="*/ 19 w 30"/>
                <a:gd name="T9" fmla="*/ 9 h 9"/>
                <a:gd name="T10" fmla="*/ 23 w 30"/>
                <a:gd name="T11" fmla="*/ 9 h 9"/>
                <a:gd name="T12" fmla="*/ 23 w 30"/>
                <a:gd name="T13" fmla="*/ 2 h 9"/>
                <a:gd name="T14" fmla="*/ 19 w 30"/>
                <a:gd name="T15" fmla="*/ 2 h 9"/>
                <a:gd name="T16" fmla="*/ 16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6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23 h 16"/>
                <a:gd name="T2" fmla="*/ 1 w 65"/>
                <a:gd name="T3" fmla="*/ 23 h 16"/>
                <a:gd name="T4" fmla="*/ 16 w 65"/>
                <a:gd name="T5" fmla="*/ 18 h 16"/>
                <a:gd name="T6" fmla="*/ 29 w 65"/>
                <a:gd name="T7" fmla="*/ 16 h 16"/>
                <a:gd name="T8" fmla="*/ 53 w 65"/>
                <a:gd name="T9" fmla="*/ 16 h 16"/>
                <a:gd name="T10" fmla="*/ 72 w 65"/>
                <a:gd name="T11" fmla="*/ 7 h 16"/>
                <a:gd name="T12" fmla="*/ 72 w 65"/>
                <a:gd name="T13" fmla="*/ 0 h 16"/>
                <a:gd name="T14" fmla="*/ 5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6 h 16"/>
                <a:gd name="T22" fmla="*/ 0 w 65"/>
                <a:gd name="T23" fmla="*/ 16 h 16"/>
                <a:gd name="T24" fmla="*/ 1 w 65"/>
                <a:gd name="T25" fmla="*/ 2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6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9 h 22"/>
                <a:gd name="T2" fmla="*/ 1 w 42"/>
                <a:gd name="T3" fmla="*/ 29 h 22"/>
                <a:gd name="T4" fmla="*/ 9 w 42"/>
                <a:gd name="T5" fmla="*/ 25 h 22"/>
                <a:gd name="T6" fmla="*/ 18 w 42"/>
                <a:gd name="T7" fmla="*/ 2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0 h 22"/>
                <a:gd name="T20" fmla="*/ 0 w 42"/>
                <a:gd name="T21" fmla="*/ 25 h 22"/>
                <a:gd name="T22" fmla="*/ 0 w 42"/>
                <a:gd name="T23" fmla="*/ 25 h 22"/>
                <a:gd name="T24" fmla="*/ 1 w 42"/>
                <a:gd name="T25" fmla="*/ 29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6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6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6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7 w 20"/>
                <a:gd name="T1" fmla="*/ 18 h 18"/>
                <a:gd name="T2" fmla="*/ 27 w 20"/>
                <a:gd name="T3" fmla="*/ 18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7 w 20"/>
                <a:gd name="T13" fmla="*/ 25 h 18"/>
                <a:gd name="T14" fmla="*/ 27 w 20"/>
                <a:gd name="T15" fmla="*/ 25 h 18"/>
                <a:gd name="T16" fmla="*/ 27 w 2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6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7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7 w 30"/>
                <a:gd name="T1" fmla="*/ 8 h 13"/>
                <a:gd name="T2" fmla="*/ 37 w 30"/>
                <a:gd name="T3" fmla="*/ 8 h 13"/>
                <a:gd name="T4" fmla="*/ 2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5 w 30"/>
                <a:gd name="T13" fmla="*/ 13 h 13"/>
                <a:gd name="T14" fmla="*/ 35 w 30"/>
                <a:gd name="T15" fmla="*/ 13 h 13"/>
                <a:gd name="T16" fmla="*/ 37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7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4 w 41"/>
                <a:gd name="T1" fmla="*/ 1 h 9"/>
                <a:gd name="T2" fmla="*/ 3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4 w 41"/>
                <a:gd name="T13" fmla="*/ 4 h 9"/>
                <a:gd name="T14" fmla="*/ 34 w 41"/>
                <a:gd name="T15" fmla="*/ 4 h 9"/>
                <a:gd name="T16" fmla="*/ 3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7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3 w 39"/>
                <a:gd name="T1" fmla="*/ 0 h 13"/>
                <a:gd name="T2" fmla="*/ 43 w 39"/>
                <a:gd name="T3" fmla="*/ 0 h 13"/>
                <a:gd name="T4" fmla="*/ 35 w 39"/>
                <a:gd name="T5" fmla="*/ 5 h 13"/>
                <a:gd name="T6" fmla="*/ 2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7 w 39"/>
                <a:gd name="T17" fmla="*/ 13 h 13"/>
                <a:gd name="T18" fmla="*/ 36 w 39"/>
                <a:gd name="T19" fmla="*/ 11 h 13"/>
                <a:gd name="T20" fmla="*/ 46 w 39"/>
                <a:gd name="T21" fmla="*/ 5 h 13"/>
                <a:gd name="T22" fmla="*/ 46 w 39"/>
                <a:gd name="T23" fmla="*/ 5 h 13"/>
                <a:gd name="T24" fmla="*/ 4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7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3 h 20"/>
                <a:gd name="T6" fmla="*/ 3 w 10"/>
                <a:gd name="T7" fmla="*/ 27 h 20"/>
                <a:gd name="T8" fmla="*/ 8 w 10"/>
                <a:gd name="T9" fmla="*/ 25 h 20"/>
                <a:gd name="T10" fmla="*/ 8 w 10"/>
                <a:gd name="T11" fmla="*/ 22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2 h 20"/>
                <a:gd name="T38" fmla="*/ 3 w 10"/>
                <a:gd name="T39" fmla="*/ 23 h 20"/>
                <a:gd name="T40" fmla="*/ 7 w 10"/>
                <a:gd name="T41" fmla="*/ 25 h 20"/>
                <a:gd name="T42" fmla="*/ 7 w 10"/>
                <a:gd name="T43" fmla="*/ 22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7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7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6 h 63"/>
                <a:gd name="T10" fmla="*/ 15 w 13"/>
                <a:gd name="T11" fmla="*/ 70 h 63"/>
                <a:gd name="T12" fmla="*/ 20 w 13"/>
                <a:gd name="T13" fmla="*/ 70 h 63"/>
                <a:gd name="T14" fmla="*/ 19 w 13"/>
                <a:gd name="T15" fmla="*/ 45 h 63"/>
                <a:gd name="T16" fmla="*/ 15 w 13"/>
                <a:gd name="T17" fmla="*/ 25 h 63"/>
                <a:gd name="T18" fmla="*/ 14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7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8 h 49"/>
                <a:gd name="T8" fmla="*/ 9 w 18"/>
                <a:gd name="T9" fmla="*/ 29 h 49"/>
                <a:gd name="T10" fmla="*/ 9 w 18"/>
                <a:gd name="T11" fmla="*/ 35 h 49"/>
                <a:gd name="T12" fmla="*/ 11 w 18"/>
                <a:gd name="T13" fmla="*/ 35 h 49"/>
                <a:gd name="T14" fmla="*/ 9 w 18"/>
                <a:gd name="T15" fmla="*/ 27 h 49"/>
                <a:gd name="T16" fmla="*/ 9 w 18"/>
                <a:gd name="T17" fmla="*/ 16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7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4 w 25"/>
                <a:gd name="T9" fmla="*/ 29 h 38"/>
                <a:gd name="T10" fmla="*/ 27 w 25"/>
                <a:gd name="T11" fmla="*/ 38 h 38"/>
                <a:gd name="T12" fmla="*/ 32 w 25"/>
                <a:gd name="T13" fmla="*/ 36 h 38"/>
                <a:gd name="T14" fmla="*/ 27 w 25"/>
                <a:gd name="T15" fmla="*/ 25 h 38"/>
                <a:gd name="T16" fmla="*/ 2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7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  <a:buClrTx/>
                <a:buSzTx/>
                <a:buFontTx/>
                <a:buNone/>
              </a:pPr>
              <a:endParaRPr lang="en-US" sz="2000">
                <a:solidFill>
                  <a:srgbClr val="000000"/>
                </a:solidFill>
              </a:endParaRPr>
            </a:p>
          </p:txBody>
        </p:sp>
      </p:grpSp>
      <p:sp>
        <p:nvSpPr>
          <p:cNvPr id="8196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8197" name="Picture 87" descr="C:\My Documents\My Pictures\icc5.jp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8" name="Group 90"/>
          <p:cNvGrpSpPr>
            <a:grpSpLocks/>
          </p:cNvGrpSpPr>
          <p:nvPr/>
        </p:nvGrpSpPr>
        <p:grpSpPr bwMode="auto">
          <a:xfrm>
            <a:off x="6172200" y="6400800"/>
            <a:ext cx="2681288" cy="247650"/>
            <a:chOff x="3888" y="4032"/>
            <a:chExt cx="1689" cy="156"/>
          </a:xfrm>
        </p:grpSpPr>
        <p:sp>
          <p:nvSpPr>
            <p:cNvPr id="8199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  <a:buClrTx/>
                <a:buSzTx/>
                <a:buFontTx/>
                <a:buNone/>
              </a:pPr>
              <a:endParaRPr lang="en-US" sz="2000">
                <a:solidFill>
                  <a:srgbClr val="000000"/>
                </a:solidFill>
              </a:endParaRPr>
            </a:p>
          </p:txBody>
        </p:sp>
        <p:sp>
          <p:nvSpPr>
            <p:cNvPr id="8200" name="Rectangle 92"/>
            <p:cNvSpPr>
              <a:spLocks noChangeArrowheads="1"/>
            </p:cNvSpPr>
            <p:nvPr/>
          </p:nvSpPr>
          <p:spPr bwMode="auto">
            <a:xfrm>
              <a:off x="3888" y="4032"/>
              <a:ext cx="16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8201" name="Rectangle 93"/>
            <p:cNvSpPr>
              <a:spLocks noChangeArrowheads="1"/>
            </p:cNvSpPr>
            <p:nvPr/>
          </p:nvSpPr>
          <p:spPr bwMode="auto">
            <a:xfrm>
              <a:off x="3888" y="4032"/>
              <a:ext cx="16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8202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76784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67" r:id="rId1"/>
    <p:sldLayoutId id="2147486368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5 h 614"/>
                <a:gd name="T14" fmla="*/ 459 w 478"/>
                <a:gd name="T15" fmla="*/ 210 h 614"/>
                <a:gd name="T16" fmla="*/ 452 w 478"/>
                <a:gd name="T17" fmla="*/ 242 h 614"/>
                <a:gd name="T18" fmla="*/ 439 w 478"/>
                <a:gd name="T19" fmla="*/ 284 h 614"/>
                <a:gd name="T20" fmla="*/ 403 w 478"/>
                <a:gd name="T21" fmla="*/ 379 h 614"/>
                <a:gd name="T22" fmla="*/ 354 w 478"/>
                <a:gd name="T23" fmla="*/ 470 h 614"/>
                <a:gd name="T24" fmla="*/ 321 w 478"/>
                <a:gd name="T25" fmla="*/ 519 h 614"/>
                <a:gd name="T26" fmla="*/ 287 w 478"/>
                <a:gd name="T27" fmla="*/ 562 h 614"/>
                <a:gd name="T28" fmla="*/ 257 w 478"/>
                <a:gd name="T29" fmla="*/ 597 h 614"/>
                <a:gd name="T30" fmla="*/ 247 w 478"/>
                <a:gd name="T31" fmla="*/ 608 h 614"/>
                <a:gd name="T32" fmla="*/ 246 w 478"/>
                <a:gd name="T33" fmla="*/ 608 h 614"/>
                <a:gd name="T34" fmla="*/ 236 w 478"/>
                <a:gd name="T35" fmla="*/ 598 h 614"/>
                <a:gd name="T36" fmla="*/ 216 w 478"/>
                <a:gd name="T37" fmla="*/ 580 h 614"/>
                <a:gd name="T38" fmla="*/ 206 w 478"/>
                <a:gd name="T39" fmla="*/ 571 h 614"/>
                <a:gd name="T40" fmla="*/ 195 w 478"/>
                <a:gd name="T41" fmla="*/ 559 h 614"/>
                <a:gd name="T42" fmla="*/ 180 w 478"/>
                <a:gd name="T43" fmla="*/ 541 h 614"/>
                <a:gd name="T44" fmla="*/ 159 w 478"/>
                <a:gd name="T45" fmla="*/ 508 h 614"/>
                <a:gd name="T46" fmla="*/ 144 w 478"/>
                <a:gd name="T47" fmla="*/ 485 h 614"/>
                <a:gd name="T48" fmla="*/ 129 w 478"/>
                <a:gd name="T49" fmla="*/ 460 h 614"/>
                <a:gd name="T50" fmla="*/ 105 w 478"/>
                <a:gd name="T51" fmla="*/ 428 h 614"/>
                <a:gd name="T52" fmla="*/ 80 w 478"/>
                <a:gd name="T53" fmla="*/ 396 h 614"/>
                <a:gd name="T54" fmla="*/ 64 w 478"/>
                <a:gd name="T55" fmla="*/ 363 h 614"/>
                <a:gd name="T56" fmla="*/ 54 w 478"/>
                <a:gd name="T57" fmla="*/ 334 h 614"/>
                <a:gd name="T58" fmla="*/ 42 w 478"/>
                <a:gd name="T59" fmla="*/ 300 h 614"/>
                <a:gd name="T60" fmla="*/ 32 w 478"/>
                <a:gd name="T61" fmla="*/ 271 h 614"/>
                <a:gd name="T62" fmla="*/ 23 w 478"/>
                <a:gd name="T63" fmla="*/ 235 h 614"/>
                <a:gd name="T64" fmla="*/ 14 w 478"/>
                <a:gd name="T65" fmla="*/ 197 h 614"/>
                <a:gd name="T66" fmla="*/ 8 w 478"/>
                <a:gd name="T67" fmla="*/ 161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9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1 h 8"/>
                <a:gd name="T8" fmla="*/ 478 w 480"/>
                <a:gd name="T9" fmla="*/ 11 h 8"/>
                <a:gd name="T10" fmla="*/ 480 w 480"/>
                <a:gd name="T11" fmla="*/ 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9 h 126"/>
                <a:gd name="T2" fmla="*/ 5 w 15"/>
                <a:gd name="T3" fmla="*/ 129 h 126"/>
                <a:gd name="T4" fmla="*/ 15 w 15"/>
                <a:gd name="T5" fmla="*/ 89 h 126"/>
                <a:gd name="T6" fmla="*/ 16 w 15"/>
                <a:gd name="T7" fmla="*/ 48 h 126"/>
                <a:gd name="T8" fmla="*/ 18 w 15"/>
                <a:gd name="T9" fmla="*/ 18 h 126"/>
                <a:gd name="T10" fmla="*/ 18 w 15"/>
                <a:gd name="T11" fmla="*/ 1 h 126"/>
                <a:gd name="T12" fmla="*/ 13 w 15"/>
                <a:gd name="T13" fmla="*/ 0 h 126"/>
                <a:gd name="T14" fmla="*/ 13 w 15"/>
                <a:gd name="T15" fmla="*/ 18 h 126"/>
                <a:gd name="T16" fmla="*/ 12 w 15"/>
                <a:gd name="T17" fmla="*/ 48 h 126"/>
                <a:gd name="T18" fmla="*/ 5 w 15"/>
                <a:gd name="T19" fmla="*/ 87 h 126"/>
                <a:gd name="T20" fmla="*/ 0 w 15"/>
                <a:gd name="T21" fmla="*/ 129 h 126"/>
                <a:gd name="T22" fmla="*/ 0 w 15"/>
                <a:gd name="T23" fmla="*/ 129 h 126"/>
                <a:gd name="T24" fmla="*/ 5 w 15"/>
                <a:gd name="T25" fmla="*/ 129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6 h 139"/>
                <a:gd name="T2" fmla="*/ 6 w 34"/>
                <a:gd name="T3" fmla="*/ 136 h 139"/>
                <a:gd name="T4" fmla="*/ 21 w 34"/>
                <a:gd name="T5" fmla="*/ 96 h 139"/>
                <a:gd name="T6" fmla="*/ 27 w 34"/>
                <a:gd name="T7" fmla="*/ 67 h 139"/>
                <a:gd name="T8" fmla="*/ 32 w 34"/>
                <a:gd name="T9" fmla="*/ 36 h 139"/>
                <a:gd name="T10" fmla="*/ 37 w 34"/>
                <a:gd name="T11" fmla="*/ 0 h 139"/>
                <a:gd name="T12" fmla="*/ 32 w 34"/>
                <a:gd name="T13" fmla="*/ 0 h 139"/>
                <a:gd name="T14" fmla="*/ 27 w 34"/>
                <a:gd name="T15" fmla="*/ 34 h 139"/>
                <a:gd name="T16" fmla="*/ 22 w 34"/>
                <a:gd name="T17" fmla="*/ 65 h 139"/>
                <a:gd name="T18" fmla="*/ 13 w 34"/>
                <a:gd name="T19" fmla="*/ 94 h 139"/>
                <a:gd name="T20" fmla="*/ 0 w 34"/>
                <a:gd name="T21" fmla="*/ 136 h 139"/>
                <a:gd name="T22" fmla="*/ 0 w 34"/>
                <a:gd name="T23" fmla="*/ 136 h 139"/>
                <a:gd name="T24" fmla="*/ 6 w 34"/>
                <a:gd name="T25" fmla="*/ 136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40 w 44"/>
                <a:gd name="T7" fmla="*/ 43 h 43"/>
                <a:gd name="T8" fmla="*/ 41 w 44"/>
                <a:gd name="T9" fmla="*/ 38 h 43"/>
                <a:gd name="T10" fmla="*/ 25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8 h 90"/>
                <a:gd name="T8" fmla="*/ 35 w 66"/>
                <a:gd name="T9" fmla="*/ 64 h 90"/>
                <a:gd name="T10" fmla="*/ 45 w 66"/>
                <a:gd name="T11" fmla="*/ 73 h 90"/>
                <a:gd name="T12" fmla="*/ 54 w 66"/>
                <a:gd name="T13" fmla="*/ 86 h 90"/>
                <a:gd name="T14" fmla="*/ 61 w 66"/>
                <a:gd name="T15" fmla="*/ 93 h 90"/>
                <a:gd name="T16" fmla="*/ 66 w 66"/>
                <a:gd name="T17" fmla="*/ 88 h 90"/>
                <a:gd name="T18" fmla="*/ 59 w 66"/>
                <a:gd name="T19" fmla="*/ 81 h 90"/>
                <a:gd name="T20" fmla="*/ 48 w 66"/>
                <a:gd name="T21" fmla="*/ 68 h 90"/>
                <a:gd name="T22" fmla="*/ 40 w 66"/>
                <a:gd name="T23" fmla="*/ 59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0 w 103"/>
                <a:gd name="T13" fmla="*/ 114 h 174"/>
                <a:gd name="T14" fmla="*/ 73 w 103"/>
                <a:gd name="T15" fmla="*/ 130 h 174"/>
                <a:gd name="T16" fmla="*/ 85 w 103"/>
                <a:gd name="T17" fmla="*/ 150 h 174"/>
                <a:gd name="T18" fmla="*/ 101 w 103"/>
                <a:gd name="T19" fmla="*/ 174 h 174"/>
                <a:gd name="T20" fmla="*/ 106 w 103"/>
                <a:gd name="T21" fmla="*/ 170 h 174"/>
                <a:gd name="T22" fmla="*/ 91 w 103"/>
                <a:gd name="T23" fmla="*/ 147 h 174"/>
                <a:gd name="T24" fmla="*/ 77 w 103"/>
                <a:gd name="T25" fmla="*/ 127 h 174"/>
                <a:gd name="T26" fmla="*/ 65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7 h 181"/>
                <a:gd name="T10" fmla="*/ 44 w 50"/>
                <a:gd name="T11" fmla="*/ 178 h 181"/>
                <a:gd name="T12" fmla="*/ 50 w 50"/>
                <a:gd name="T13" fmla="*/ 174 h 181"/>
                <a:gd name="T14" fmla="*/ 31 w 50"/>
                <a:gd name="T15" fmla="*/ 115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6 h 148"/>
                <a:gd name="T10" fmla="*/ 4 w 12"/>
                <a:gd name="T11" fmla="*/ 151 h 148"/>
                <a:gd name="T12" fmla="*/ 12 w 12"/>
                <a:gd name="T13" fmla="*/ 151 h 148"/>
                <a:gd name="T14" fmla="*/ 7 w 12"/>
                <a:gd name="T15" fmla="*/ 106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5 h 655"/>
                <a:gd name="T24" fmla="*/ 441 w 514"/>
                <a:gd name="T25" fmla="*/ 405 h 655"/>
                <a:gd name="T26" fmla="*/ 421 w 514"/>
                <a:gd name="T27" fmla="*/ 452 h 655"/>
                <a:gd name="T28" fmla="*/ 396 w 514"/>
                <a:gd name="T29" fmla="*/ 501 h 655"/>
                <a:gd name="T30" fmla="*/ 359 w 514"/>
                <a:gd name="T31" fmla="*/ 553 h 655"/>
                <a:gd name="T32" fmla="*/ 316 w 514"/>
                <a:gd name="T33" fmla="*/ 602 h 655"/>
                <a:gd name="T34" fmla="*/ 280 w 514"/>
                <a:gd name="T35" fmla="*/ 638 h 655"/>
                <a:gd name="T36" fmla="*/ 269 w 514"/>
                <a:gd name="T37" fmla="*/ 649 h 655"/>
                <a:gd name="T38" fmla="*/ 265 w 514"/>
                <a:gd name="T39" fmla="*/ 652 h 655"/>
                <a:gd name="T40" fmla="*/ 259 w 514"/>
                <a:gd name="T41" fmla="*/ 647 h 655"/>
                <a:gd name="T42" fmla="*/ 247 w 514"/>
                <a:gd name="T43" fmla="*/ 638 h 655"/>
                <a:gd name="T44" fmla="*/ 226 w 514"/>
                <a:gd name="T45" fmla="*/ 622 h 655"/>
                <a:gd name="T46" fmla="*/ 218 w 514"/>
                <a:gd name="T47" fmla="*/ 613 h 655"/>
                <a:gd name="T48" fmla="*/ 206 w 514"/>
                <a:gd name="T49" fmla="*/ 597 h 655"/>
                <a:gd name="T50" fmla="*/ 185 w 514"/>
                <a:gd name="T51" fmla="*/ 573 h 655"/>
                <a:gd name="T52" fmla="*/ 160 w 514"/>
                <a:gd name="T53" fmla="*/ 535 h 655"/>
                <a:gd name="T54" fmla="*/ 116 w 514"/>
                <a:gd name="T55" fmla="*/ 459 h 655"/>
                <a:gd name="T56" fmla="*/ 82 w 514"/>
                <a:gd name="T57" fmla="*/ 387 h 655"/>
                <a:gd name="T58" fmla="*/ 65 w 514"/>
                <a:gd name="T59" fmla="*/ 346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2 h 175"/>
                <a:gd name="T6" fmla="*/ 15 w 184"/>
                <a:gd name="T7" fmla="*/ 172 h 175"/>
                <a:gd name="T8" fmla="*/ 15 w 184"/>
                <a:gd name="T9" fmla="*/ 172 h 175"/>
                <a:gd name="T10" fmla="*/ 17 w 184"/>
                <a:gd name="T11" fmla="*/ 172 h 175"/>
                <a:gd name="T12" fmla="*/ 18 w 184"/>
                <a:gd name="T13" fmla="*/ 169 h 175"/>
                <a:gd name="T14" fmla="*/ 17 w 184"/>
                <a:gd name="T15" fmla="*/ 165 h 175"/>
                <a:gd name="T16" fmla="*/ 15 w 184"/>
                <a:gd name="T17" fmla="*/ 158 h 175"/>
                <a:gd name="T18" fmla="*/ 15 w 184"/>
                <a:gd name="T19" fmla="*/ 154 h 175"/>
                <a:gd name="T20" fmla="*/ 15 w 184"/>
                <a:gd name="T21" fmla="*/ 151 h 175"/>
                <a:gd name="T22" fmla="*/ 15 w 184"/>
                <a:gd name="T23" fmla="*/ 145 h 175"/>
                <a:gd name="T24" fmla="*/ 13 w 184"/>
                <a:gd name="T25" fmla="*/ 136 h 175"/>
                <a:gd name="T26" fmla="*/ 12 w 184"/>
                <a:gd name="T27" fmla="*/ 129 h 175"/>
                <a:gd name="T28" fmla="*/ 10 w 184"/>
                <a:gd name="T29" fmla="*/ 120 h 175"/>
                <a:gd name="T30" fmla="*/ 8 w 184"/>
                <a:gd name="T31" fmla="*/ 109 h 175"/>
                <a:gd name="T32" fmla="*/ 8 w 184"/>
                <a:gd name="T33" fmla="*/ 100 h 175"/>
                <a:gd name="T34" fmla="*/ 7 w 184"/>
                <a:gd name="T35" fmla="*/ 91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3 w 58"/>
                <a:gd name="T15" fmla="*/ 6 h 89"/>
                <a:gd name="T16" fmla="*/ 36 w 58"/>
                <a:gd name="T17" fmla="*/ 4 h 89"/>
                <a:gd name="T18" fmla="*/ 43 w 58"/>
                <a:gd name="T19" fmla="*/ 2 h 89"/>
                <a:gd name="T20" fmla="*/ 44 w 58"/>
                <a:gd name="T21" fmla="*/ 4 h 89"/>
                <a:gd name="T22" fmla="*/ 44 w 58"/>
                <a:gd name="T23" fmla="*/ 7 h 89"/>
                <a:gd name="T24" fmla="*/ 44 w 58"/>
                <a:gd name="T25" fmla="*/ 9 h 89"/>
                <a:gd name="T26" fmla="*/ 46 w 58"/>
                <a:gd name="T27" fmla="*/ 27 h 89"/>
                <a:gd name="T28" fmla="*/ 41 w 58"/>
                <a:gd name="T29" fmla="*/ 33 h 89"/>
                <a:gd name="T30" fmla="*/ 36 w 58"/>
                <a:gd name="T31" fmla="*/ 34 h 89"/>
                <a:gd name="T32" fmla="*/ 36 w 58"/>
                <a:gd name="T33" fmla="*/ 42 h 89"/>
                <a:gd name="T34" fmla="*/ 39 w 58"/>
                <a:gd name="T35" fmla="*/ 45 h 89"/>
                <a:gd name="T36" fmla="*/ 41 w 58"/>
                <a:gd name="T37" fmla="*/ 54 h 89"/>
                <a:gd name="T38" fmla="*/ 44 w 58"/>
                <a:gd name="T39" fmla="*/ 33 h 89"/>
                <a:gd name="T40" fmla="*/ 46 w 58"/>
                <a:gd name="T41" fmla="*/ 31 h 89"/>
                <a:gd name="T42" fmla="*/ 49 w 58"/>
                <a:gd name="T43" fmla="*/ 31 h 89"/>
                <a:gd name="T44" fmla="*/ 54 w 58"/>
                <a:gd name="T45" fmla="*/ 31 h 89"/>
                <a:gd name="T46" fmla="*/ 61 w 58"/>
                <a:gd name="T47" fmla="*/ 38 h 89"/>
                <a:gd name="T48" fmla="*/ 54 w 58"/>
                <a:gd name="T49" fmla="*/ 40 h 89"/>
                <a:gd name="T50" fmla="*/ 49 w 58"/>
                <a:gd name="T51" fmla="*/ 34 h 89"/>
                <a:gd name="T52" fmla="*/ 46 w 58"/>
                <a:gd name="T53" fmla="*/ 34 h 89"/>
                <a:gd name="T54" fmla="*/ 44 w 58"/>
                <a:gd name="T55" fmla="*/ 36 h 89"/>
                <a:gd name="T56" fmla="*/ 46 w 58"/>
                <a:gd name="T57" fmla="*/ 40 h 89"/>
                <a:gd name="T58" fmla="*/ 46 w 58"/>
                <a:gd name="T59" fmla="*/ 51 h 89"/>
                <a:gd name="T60" fmla="*/ 39 w 58"/>
                <a:gd name="T61" fmla="*/ 62 h 89"/>
                <a:gd name="T62" fmla="*/ 43 w 58"/>
                <a:gd name="T63" fmla="*/ 81 h 89"/>
                <a:gd name="T64" fmla="*/ 36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3 w 58"/>
                <a:gd name="T71" fmla="*/ 76 h 89"/>
                <a:gd name="T72" fmla="*/ 33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5 w 56"/>
                <a:gd name="T19" fmla="*/ 2 h 89"/>
                <a:gd name="T20" fmla="*/ 37 w 56"/>
                <a:gd name="T21" fmla="*/ 4 h 89"/>
                <a:gd name="T22" fmla="*/ 37 w 56"/>
                <a:gd name="T23" fmla="*/ 7 h 89"/>
                <a:gd name="T24" fmla="*/ 40 w 56"/>
                <a:gd name="T25" fmla="*/ 11 h 89"/>
                <a:gd name="T26" fmla="*/ 38 w 56"/>
                <a:gd name="T27" fmla="*/ 29 h 89"/>
                <a:gd name="T28" fmla="*/ 33 w 56"/>
                <a:gd name="T29" fmla="*/ 33 h 89"/>
                <a:gd name="T30" fmla="*/ 30 w 56"/>
                <a:gd name="T31" fmla="*/ 34 h 89"/>
                <a:gd name="T32" fmla="*/ 28 w 56"/>
                <a:gd name="T33" fmla="*/ 42 h 89"/>
                <a:gd name="T34" fmla="*/ 32 w 56"/>
                <a:gd name="T35" fmla="*/ 45 h 89"/>
                <a:gd name="T36" fmla="*/ 35 w 56"/>
                <a:gd name="T37" fmla="*/ 54 h 89"/>
                <a:gd name="T38" fmla="*/ 37 w 56"/>
                <a:gd name="T39" fmla="*/ 33 h 89"/>
                <a:gd name="T40" fmla="*/ 40 w 56"/>
                <a:gd name="T41" fmla="*/ 31 h 89"/>
                <a:gd name="T42" fmla="*/ 43 w 56"/>
                <a:gd name="T43" fmla="*/ 31 h 89"/>
                <a:gd name="T44" fmla="*/ 50 w 56"/>
                <a:gd name="T45" fmla="*/ 33 h 89"/>
                <a:gd name="T46" fmla="*/ 53 w 56"/>
                <a:gd name="T47" fmla="*/ 38 h 89"/>
                <a:gd name="T48" fmla="*/ 45 w 56"/>
                <a:gd name="T49" fmla="*/ 40 h 89"/>
                <a:gd name="T50" fmla="*/ 43 w 56"/>
                <a:gd name="T51" fmla="*/ 34 h 89"/>
                <a:gd name="T52" fmla="*/ 40 w 56"/>
                <a:gd name="T53" fmla="*/ 34 h 89"/>
                <a:gd name="T54" fmla="*/ 38 w 56"/>
                <a:gd name="T55" fmla="*/ 36 h 89"/>
                <a:gd name="T56" fmla="*/ 38 w 56"/>
                <a:gd name="T57" fmla="*/ 42 h 89"/>
                <a:gd name="T58" fmla="*/ 38 w 56"/>
                <a:gd name="T59" fmla="*/ 56 h 89"/>
                <a:gd name="T60" fmla="*/ 33 w 56"/>
                <a:gd name="T61" fmla="*/ 63 h 89"/>
                <a:gd name="T62" fmla="*/ 35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1 w 56"/>
                <a:gd name="T15" fmla="*/ 6 h 87"/>
                <a:gd name="T16" fmla="*/ 33 w 56"/>
                <a:gd name="T17" fmla="*/ 4 h 87"/>
                <a:gd name="T18" fmla="*/ 41 w 56"/>
                <a:gd name="T19" fmla="*/ 0 h 87"/>
                <a:gd name="T20" fmla="*/ 42 w 56"/>
                <a:gd name="T21" fmla="*/ 4 h 87"/>
                <a:gd name="T22" fmla="*/ 42 w 56"/>
                <a:gd name="T23" fmla="*/ 8 h 87"/>
                <a:gd name="T24" fmla="*/ 46 w 56"/>
                <a:gd name="T25" fmla="*/ 9 h 87"/>
                <a:gd name="T26" fmla="*/ 44 w 56"/>
                <a:gd name="T27" fmla="*/ 27 h 87"/>
                <a:gd name="T28" fmla="*/ 39 w 56"/>
                <a:gd name="T29" fmla="*/ 33 h 87"/>
                <a:gd name="T30" fmla="*/ 36 w 56"/>
                <a:gd name="T31" fmla="*/ 35 h 87"/>
                <a:gd name="T32" fmla="*/ 36 w 56"/>
                <a:gd name="T33" fmla="*/ 44 h 87"/>
                <a:gd name="T34" fmla="*/ 39 w 56"/>
                <a:gd name="T35" fmla="*/ 45 h 87"/>
                <a:gd name="T36" fmla="*/ 41 w 56"/>
                <a:gd name="T37" fmla="*/ 56 h 87"/>
                <a:gd name="T38" fmla="*/ 42 w 56"/>
                <a:gd name="T39" fmla="*/ 33 h 87"/>
                <a:gd name="T40" fmla="*/ 46 w 56"/>
                <a:gd name="T41" fmla="*/ 29 h 87"/>
                <a:gd name="T42" fmla="*/ 49 w 56"/>
                <a:gd name="T43" fmla="*/ 29 h 87"/>
                <a:gd name="T44" fmla="*/ 56 w 56"/>
                <a:gd name="T45" fmla="*/ 33 h 87"/>
                <a:gd name="T46" fmla="*/ 59 w 56"/>
                <a:gd name="T47" fmla="*/ 38 h 87"/>
                <a:gd name="T48" fmla="*/ 51 w 56"/>
                <a:gd name="T49" fmla="*/ 38 h 87"/>
                <a:gd name="T50" fmla="*/ 49 w 56"/>
                <a:gd name="T51" fmla="*/ 35 h 87"/>
                <a:gd name="T52" fmla="*/ 46 w 56"/>
                <a:gd name="T53" fmla="*/ 35 h 87"/>
                <a:gd name="T54" fmla="*/ 44 w 56"/>
                <a:gd name="T55" fmla="*/ 36 h 87"/>
                <a:gd name="T56" fmla="*/ 44 w 56"/>
                <a:gd name="T57" fmla="*/ 40 h 87"/>
                <a:gd name="T58" fmla="*/ 46 w 56"/>
                <a:gd name="T59" fmla="*/ 51 h 87"/>
                <a:gd name="T60" fmla="*/ 38 w 56"/>
                <a:gd name="T61" fmla="*/ 62 h 87"/>
                <a:gd name="T62" fmla="*/ 41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3 w 56"/>
                <a:gd name="T71" fmla="*/ 76 h 87"/>
                <a:gd name="T72" fmla="*/ 31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2 h 124"/>
                <a:gd name="T2" fmla="*/ 72 w 146"/>
                <a:gd name="T3" fmla="*/ 0 h 124"/>
                <a:gd name="T4" fmla="*/ 143 w 146"/>
                <a:gd name="T5" fmla="*/ 102 h 124"/>
                <a:gd name="T6" fmla="*/ 143 w 146"/>
                <a:gd name="T7" fmla="*/ 125 h 124"/>
                <a:gd name="T8" fmla="*/ 72 w 146"/>
                <a:gd name="T9" fmla="*/ 30 h 124"/>
                <a:gd name="T10" fmla="*/ 2 w 146"/>
                <a:gd name="T11" fmla="*/ 127 h 124"/>
                <a:gd name="T12" fmla="*/ 0 w 146"/>
                <a:gd name="T13" fmla="*/ 10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8 h 171"/>
                <a:gd name="T2" fmla="*/ 5 w 5"/>
                <a:gd name="T3" fmla="*/ 166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6 h 171"/>
                <a:gd name="T10" fmla="*/ 3 w 5"/>
                <a:gd name="T11" fmla="*/ 168 h 171"/>
                <a:gd name="T12" fmla="*/ 3 w 5"/>
                <a:gd name="T13" fmla="*/ 168 h 171"/>
                <a:gd name="T14" fmla="*/ 5 w 5"/>
                <a:gd name="T15" fmla="*/ 168 h 171"/>
                <a:gd name="T16" fmla="*/ 5 w 5"/>
                <a:gd name="T17" fmla="*/ 166 h 171"/>
                <a:gd name="T18" fmla="*/ 3 w 5"/>
                <a:gd name="T19" fmla="*/ 168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2 w 505"/>
                <a:gd name="T1" fmla="*/ 7 h 9"/>
                <a:gd name="T2" fmla="*/ 502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2 w 505"/>
                <a:gd name="T9" fmla="*/ 7 h 9"/>
                <a:gd name="T10" fmla="*/ 502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0 h 37"/>
                <a:gd name="T2" fmla="*/ 3 w 6"/>
                <a:gd name="T3" fmla="*/ 40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9 h 37"/>
                <a:gd name="T14" fmla="*/ 0 w 6"/>
                <a:gd name="T15" fmla="*/ 39 h 37"/>
                <a:gd name="T16" fmla="*/ 3 w 6"/>
                <a:gd name="T17" fmla="*/ 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8 h 131"/>
                <a:gd name="T2" fmla="*/ 5 w 16"/>
                <a:gd name="T3" fmla="*/ 128 h 131"/>
                <a:gd name="T4" fmla="*/ 11 w 16"/>
                <a:gd name="T5" fmla="*/ 83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3 h 131"/>
                <a:gd name="T20" fmla="*/ 0 w 16"/>
                <a:gd name="T21" fmla="*/ 127 h 131"/>
                <a:gd name="T22" fmla="*/ 0 w 16"/>
                <a:gd name="T23" fmla="*/ 127 h 131"/>
                <a:gd name="T24" fmla="*/ 5 w 16"/>
                <a:gd name="T25" fmla="*/ 12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5 w 110"/>
                <a:gd name="T13" fmla="*/ 223 h 344"/>
                <a:gd name="T14" fmla="*/ 77 w 110"/>
                <a:gd name="T15" fmla="*/ 182 h 344"/>
                <a:gd name="T16" fmla="*/ 88 w 110"/>
                <a:gd name="T17" fmla="*/ 139 h 344"/>
                <a:gd name="T18" fmla="*/ 98 w 110"/>
                <a:gd name="T19" fmla="*/ 93 h 344"/>
                <a:gd name="T20" fmla="*/ 106 w 110"/>
                <a:gd name="T21" fmla="*/ 48 h 344"/>
                <a:gd name="T22" fmla="*/ 113 w 110"/>
                <a:gd name="T23" fmla="*/ 1 h 344"/>
                <a:gd name="T24" fmla="*/ 108 w 110"/>
                <a:gd name="T25" fmla="*/ 0 h 344"/>
                <a:gd name="T26" fmla="*/ 100 w 110"/>
                <a:gd name="T27" fmla="*/ 47 h 344"/>
                <a:gd name="T28" fmla="*/ 91 w 110"/>
                <a:gd name="T29" fmla="*/ 93 h 344"/>
                <a:gd name="T30" fmla="*/ 83 w 110"/>
                <a:gd name="T31" fmla="*/ 137 h 344"/>
                <a:gd name="T32" fmla="*/ 72 w 110"/>
                <a:gd name="T33" fmla="*/ 180 h 344"/>
                <a:gd name="T34" fmla="*/ 59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0 w 131"/>
                <a:gd name="T13" fmla="*/ 90 h 155"/>
                <a:gd name="T14" fmla="*/ 91 w 131"/>
                <a:gd name="T15" fmla="*/ 65 h 155"/>
                <a:gd name="T16" fmla="*/ 114 w 131"/>
                <a:gd name="T17" fmla="*/ 34 h 155"/>
                <a:gd name="T18" fmla="*/ 134 w 131"/>
                <a:gd name="T19" fmla="*/ 3 h 155"/>
                <a:gd name="T20" fmla="*/ 129 w 131"/>
                <a:gd name="T21" fmla="*/ 0 h 155"/>
                <a:gd name="T22" fmla="*/ 108 w 131"/>
                <a:gd name="T23" fmla="*/ 30 h 155"/>
                <a:gd name="T24" fmla="*/ 86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1 w 46"/>
                <a:gd name="T9" fmla="*/ 34 h 40"/>
                <a:gd name="T10" fmla="*/ 38 w 46"/>
                <a:gd name="T11" fmla="*/ 40 h 40"/>
                <a:gd name="T12" fmla="*/ 43 w 46"/>
                <a:gd name="T13" fmla="*/ 34 h 40"/>
                <a:gd name="T14" fmla="*/ 34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9 w 82"/>
                <a:gd name="T7" fmla="*/ 77 h 108"/>
                <a:gd name="T8" fmla="*/ 64 w 82"/>
                <a:gd name="T9" fmla="*/ 97 h 108"/>
                <a:gd name="T10" fmla="*/ 76 w 82"/>
                <a:gd name="T11" fmla="*/ 108 h 108"/>
                <a:gd name="T12" fmla="*/ 79 w 82"/>
                <a:gd name="T13" fmla="*/ 104 h 108"/>
                <a:gd name="T14" fmla="*/ 69 w 82"/>
                <a:gd name="T15" fmla="*/ 92 h 108"/>
                <a:gd name="T16" fmla="*/ 53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4 h 186"/>
                <a:gd name="T14" fmla="*/ 57 w 92"/>
                <a:gd name="T15" fmla="*/ 139 h 186"/>
                <a:gd name="T16" fmla="*/ 71 w 92"/>
                <a:gd name="T17" fmla="*/ 164 h 186"/>
                <a:gd name="T18" fmla="*/ 87 w 92"/>
                <a:gd name="T19" fmla="*/ 189 h 186"/>
                <a:gd name="T20" fmla="*/ 92 w 92"/>
                <a:gd name="T21" fmla="*/ 188 h 186"/>
                <a:gd name="T22" fmla="*/ 77 w 92"/>
                <a:gd name="T23" fmla="*/ 160 h 186"/>
                <a:gd name="T24" fmla="*/ 62 w 92"/>
                <a:gd name="T25" fmla="*/ 135 h 186"/>
                <a:gd name="T26" fmla="*/ 51 w 92"/>
                <a:gd name="T27" fmla="*/ 110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1 h 173"/>
                <a:gd name="T8" fmla="*/ 33 w 50"/>
                <a:gd name="T9" fmla="*/ 134 h 173"/>
                <a:gd name="T10" fmla="*/ 43 w 50"/>
                <a:gd name="T11" fmla="*/ 170 h 173"/>
                <a:gd name="T12" fmla="*/ 50 w 50"/>
                <a:gd name="T13" fmla="*/ 168 h 173"/>
                <a:gd name="T14" fmla="*/ 38 w 50"/>
                <a:gd name="T15" fmla="*/ 132 h 173"/>
                <a:gd name="T16" fmla="*/ 27 w 50"/>
                <a:gd name="T17" fmla="*/ 89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7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4 w 352"/>
                <a:gd name="T1" fmla="*/ 1 h 456"/>
                <a:gd name="T2" fmla="*/ 232 w 352"/>
                <a:gd name="T3" fmla="*/ 14 h 456"/>
                <a:gd name="T4" fmla="*/ 219 w 352"/>
                <a:gd name="T5" fmla="*/ 41 h 456"/>
                <a:gd name="T6" fmla="*/ 208 w 352"/>
                <a:gd name="T7" fmla="*/ 90 h 456"/>
                <a:gd name="T8" fmla="*/ 201 w 352"/>
                <a:gd name="T9" fmla="*/ 149 h 456"/>
                <a:gd name="T10" fmla="*/ 198 w 352"/>
                <a:gd name="T11" fmla="*/ 193 h 456"/>
                <a:gd name="T12" fmla="*/ 201 w 352"/>
                <a:gd name="T13" fmla="*/ 211 h 456"/>
                <a:gd name="T14" fmla="*/ 208 w 352"/>
                <a:gd name="T15" fmla="*/ 211 h 456"/>
                <a:gd name="T16" fmla="*/ 224 w 352"/>
                <a:gd name="T17" fmla="*/ 211 h 456"/>
                <a:gd name="T18" fmla="*/ 252 w 352"/>
                <a:gd name="T19" fmla="*/ 211 h 456"/>
                <a:gd name="T20" fmla="*/ 290 w 352"/>
                <a:gd name="T21" fmla="*/ 205 h 456"/>
                <a:gd name="T22" fmla="*/ 322 w 352"/>
                <a:gd name="T23" fmla="*/ 196 h 456"/>
                <a:gd name="T24" fmla="*/ 339 w 352"/>
                <a:gd name="T25" fmla="*/ 186 h 456"/>
                <a:gd name="T26" fmla="*/ 355 w 352"/>
                <a:gd name="T27" fmla="*/ 166 h 456"/>
                <a:gd name="T28" fmla="*/ 344 w 352"/>
                <a:gd name="T29" fmla="*/ 278 h 456"/>
                <a:gd name="T30" fmla="*/ 322 w 352"/>
                <a:gd name="T31" fmla="*/ 267 h 456"/>
                <a:gd name="T32" fmla="*/ 294 w 352"/>
                <a:gd name="T33" fmla="*/ 258 h 456"/>
                <a:gd name="T34" fmla="*/ 265 w 352"/>
                <a:gd name="T35" fmla="*/ 253 h 456"/>
                <a:gd name="T36" fmla="*/ 240 w 352"/>
                <a:gd name="T37" fmla="*/ 249 h 456"/>
                <a:gd name="T38" fmla="*/ 213 w 352"/>
                <a:gd name="T39" fmla="*/ 248 h 456"/>
                <a:gd name="T40" fmla="*/ 208 w 352"/>
                <a:gd name="T41" fmla="*/ 248 h 456"/>
                <a:gd name="T42" fmla="*/ 198 w 352"/>
                <a:gd name="T43" fmla="*/ 249 h 456"/>
                <a:gd name="T44" fmla="*/ 198 w 352"/>
                <a:gd name="T45" fmla="*/ 267 h 456"/>
                <a:gd name="T46" fmla="*/ 198 w 352"/>
                <a:gd name="T47" fmla="*/ 287 h 456"/>
                <a:gd name="T48" fmla="*/ 203 w 352"/>
                <a:gd name="T49" fmla="*/ 349 h 456"/>
                <a:gd name="T50" fmla="*/ 213 w 352"/>
                <a:gd name="T51" fmla="*/ 406 h 456"/>
                <a:gd name="T52" fmla="*/ 221 w 352"/>
                <a:gd name="T53" fmla="*/ 430 h 456"/>
                <a:gd name="T54" fmla="*/ 237 w 352"/>
                <a:gd name="T55" fmla="*/ 451 h 456"/>
                <a:gd name="T56" fmla="*/ 116 w 352"/>
                <a:gd name="T57" fmla="*/ 451 h 456"/>
                <a:gd name="T58" fmla="*/ 124 w 352"/>
                <a:gd name="T59" fmla="*/ 437 h 456"/>
                <a:gd name="T60" fmla="*/ 139 w 352"/>
                <a:gd name="T61" fmla="*/ 405 h 456"/>
                <a:gd name="T62" fmla="*/ 144 w 352"/>
                <a:gd name="T63" fmla="*/ 390 h 456"/>
                <a:gd name="T64" fmla="*/ 149 w 352"/>
                <a:gd name="T65" fmla="*/ 376 h 456"/>
                <a:gd name="T66" fmla="*/ 152 w 352"/>
                <a:gd name="T67" fmla="*/ 350 h 456"/>
                <a:gd name="T68" fmla="*/ 159 w 352"/>
                <a:gd name="T69" fmla="*/ 309 h 456"/>
                <a:gd name="T70" fmla="*/ 160 w 352"/>
                <a:gd name="T71" fmla="*/ 267 h 456"/>
                <a:gd name="T72" fmla="*/ 159 w 352"/>
                <a:gd name="T73" fmla="*/ 251 h 456"/>
                <a:gd name="T74" fmla="*/ 154 w 352"/>
                <a:gd name="T75" fmla="*/ 249 h 456"/>
                <a:gd name="T76" fmla="*/ 149 w 352"/>
                <a:gd name="T77" fmla="*/ 249 h 456"/>
                <a:gd name="T78" fmla="*/ 134 w 352"/>
                <a:gd name="T79" fmla="*/ 248 h 456"/>
                <a:gd name="T80" fmla="*/ 105 w 352"/>
                <a:gd name="T81" fmla="*/ 249 h 456"/>
                <a:gd name="T82" fmla="*/ 75 w 352"/>
                <a:gd name="T83" fmla="*/ 253 h 456"/>
                <a:gd name="T84" fmla="*/ 44 w 352"/>
                <a:gd name="T85" fmla="*/ 262 h 456"/>
                <a:gd name="T86" fmla="*/ 19 w 352"/>
                <a:gd name="T87" fmla="*/ 273 h 456"/>
                <a:gd name="T88" fmla="*/ 1 w 352"/>
                <a:gd name="T89" fmla="*/ 282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7 h 20"/>
                <a:gd name="T2" fmla="*/ 3 w 14"/>
                <a:gd name="T3" fmla="*/ 17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1 h 20"/>
                <a:gd name="T14" fmla="*/ 0 w 14"/>
                <a:gd name="T15" fmla="*/ 11 h 20"/>
                <a:gd name="T16" fmla="*/ 3 w 14"/>
                <a:gd name="T17" fmla="*/ 1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3 w 20"/>
                <a:gd name="T7" fmla="*/ 20 h 45"/>
                <a:gd name="T8" fmla="*/ 18 w 20"/>
                <a:gd name="T9" fmla="*/ 13 h 45"/>
                <a:gd name="T10" fmla="*/ 23 w 20"/>
                <a:gd name="T11" fmla="*/ 6 h 45"/>
                <a:gd name="T12" fmla="*/ 20 w 20"/>
                <a:gd name="T13" fmla="*/ 0 h 45"/>
                <a:gd name="T14" fmla="*/ 13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8 h 65"/>
                <a:gd name="T2" fmla="*/ 5 w 12"/>
                <a:gd name="T3" fmla="*/ 68 h 65"/>
                <a:gd name="T4" fmla="*/ 5 w 12"/>
                <a:gd name="T5" fmla="*/ 55 h 65"/>
                <a:gd name="T6" fmla="*/ 7 w 12"/>
                <a:gd name="T7" fmla="*/ 41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1 h 65"/>
                <a:gd name="T18" fmla="*/ 2 w 12"/>
                <a:gd name="T19" fmla="*/ 53 h 65"/>
                <a:gd name="T20" fmla="*/ 0 w 12"/>
                <a:gd name="T21" fmla="*/ 68 h 65"/>
                <a:gd name="T22" fmla="*/ 0 w 12"/>
                <a:gd name="T23" fmla="*/ 68 h 65"/>
                <a:gd name="T24" fmla="*/ 5 w 12"/>
                <a:gd name="T25" fmla="*/ 6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1 h 20"/>
                <a:gd name="T2" fmla="*/ 7 w 7"/>
                <a:gd name="T3" fmla="*/ 11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1 h 20"/>
                <a:gd name="T12" fmla="*/ 5 w 7"/>
                <a:gd name="T13" fmla="*/ 17 h 20"/>
                <a:gd name="T14" fmla="*/ 5 w 7"/>
                <a:gd name="T15" fmla="*/ 17 h 20"/>
                <a:gd name="T16" fmla="*/ 7 w 7"/>
                <a:gd name="T17" fmla="*/ 1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8 w 35"/>
                <a:gd name="T1" fmla="*/ 0 h 7"/>
                <a:gd name="T2" fmla="*/ 38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9 h 7"/>
                <a:gd name="T10" fmla="*/ 9 w 35"/>
                <a:gd name="T11" fmla="*/ 10 h 7"/>
                <a:gd name="T12" fmla="*/ 38 w 35"/>
                <a:gd name="T13" fmla="*/ 10 h 7"/>
                <a:gd name="T14" fmla="*/ 38 w 35"/>
                <a:gd name="T15" fmla="*/ 10 h 7"/>
                <a:gd name="T16" fmla="*/ 38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3 w 56"/>
                <a:gd name="T1" fmla="*/ 0 h 10"/>
                <a:gd name="T2" fmla="*/ 53 w 56"/>
                <a:gd name="T3" fmla="*/ 0 h 10"/>
                <a:gd name="T4" fmla="*/ 39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7 h 10"/>
                <a:gd name="T14" fmla="*/ 18 w 56"/>
                <a:gd name="T15" fmla="*/ 7 h 10"/>
                <a:gd name="T16" fmla="*/ 28 w 56"/>
                <a:gd name="T17" fmla="*/ 6 h 10"/>
                <a:gd name="T18" fmla="*/ 41 w 56"/>
                <a:gd name="T19" fmla="*/ 5 h 10"/>
                <a:gd name="T20" fmla="*/ 53 w 56"/>
                <a:gd name="T21" fmla="*/ 5 h 10"/>
                <a:gd name="T22" fmla="*/ 53 w 56"/>
                <a:gd name="T23" fmla="*/ 5 h 10"/>
                <a:gd name="T24" fmla="*/ 53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2 w 41"/>
                <a:gd name="T1" fmla="*/ 0 h 18"/>
                <a:gd name="T2" fmla="*/ 42 w 41"/>
                <a:gd name="T3" fmla="*/ 0 h 18"/>
                <a:gd name="T4" fmla="*/ 34 w 41"/>
                <a:gd name="T5" fmla="*/ 4 h 18"/>
                <a:gd name="T6" fmla="*/ 26 w 41"/>
                <a:gd name="T7" fmla="*/ 5 h 18"/>
                <a:gd name="T8" fmla="*/ 13 w 41"/>
                <a:gd name="T9" fmla="*/ 9 h 18"/>
                <a:gd name="T10" fmla="*/ 0 w 41"/>
                <a:gd name="T11" fmla="*/ 10 h 18"/>
                <a:gd name="T12" fmla="*/ 0 w 41"/>
                <a:gd name="T13" fmla="*/ 15 h 18"/>
                <a:gd name="T14" fmla="*/ 14 w 41"/>
                <a:gd name="T15" fmla="*/ 11 h 18"/>
                <a:gd name="T16" fmla="*/ 26 w 41"/>
                <a:gd name="T17" fmla="*/ 10 h 18"/>
                <a:gd name="T18" fmla="*/ 35 w 41"/>
                <a:gd name="T19" fmla="*/ 9 h 18"/>
                <a:gd name="T20" fmla="*/ 44 w 41"/>
                <a:gd name="T21" fmla="*/ 5 h 18"/>
                <a:gd name="T22" fmla="*/ 44 w 41"/>
                <a:gd name="T23" fmla="*/ 5 h 18"/>
                <a:gd name="T24" fmla="*/ 42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5 h 124"/>
                <a:gd name="T2" fmla="*/ 5 w 5"/>
                <a:gd name="T3" fmla="*/ 122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2 h 124"/>
                <a:gd name="T10" fmla="*/ 2 w 5"/>
                <a:gd name="T11" fmla="*/ 125 h 124"/>
                <a:gd name="T12" fmla="*/ 2 w 5"/>
                <a:gd name="T13" fmla="*/ 125 h 124"/>
                <a:gd name="T14" fmla="*/ 5 w 5"/>
                <a:gd name="T15" fmla="*/ 127 h 124"/>
                <a:gd name="T16" fmla="*/ 5 w 5"/>
                <a:gd name="T17" fmla="*/ 122 h 124"/>
                <a:gd name="T18" fmla="*/ 2 w 5"/>
                <a:gd name="T19" fmla="*/ 125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5 w 13"/>
                <a:gd name="T5" fmla="*/ 7 h 10"/>
                <a:gd name="T6" fmla="*/ 1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1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3 w 32"/>
                <a:gd name="T5" fmla="*/ 15 h 16"/>
                <a:gd name="T6" fmla="*/ 33 w 32"/>
                <a:gd name="T7" fmla="*/ 19 h 16"/>
                <a:gd name="T8" fmla="*/ 35 w 32"/>
                <a:gd name="T9" fmla="*/ 14 h 16"/>
                <a:gd name="T10" fmla="*/ 25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2 h 16"/>
                <a:gd name="T8" fmla="*/ 38 w 56"/>
                <a:gd name="T9" fmla="*/ 15 h 16"/>
                <a:gd name="T10" fmla="*/ 51 w 56"/>
                <a:gd name="T11" fmla="*/ 19 h 16"/>
                <a:gd name="T12" fmla="*/ 53 w 56"/>
                <a:gd name="T13" fmla="*/ 12 h 16"/>
                <a:gd name="T14" fmla="*/ 3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9 w 32"/>
                <a:gd name="T7" fmla="*/ 9 h 9"/>
                <a:gd name="T8" fmla="*/ 29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5 w 18"/>
                <a:gd name="T1" fmla="*/ 107 h 112"/>
                <a:gd name="T2" fmla="*/ 15 w 18"/>
                <a:gd name="T3" fmla="*/ 107 h 112"/>
                <a:gd name="T4" fmla="*/ 10 w 18"/>
                <a:gd name="T5" fmla="*/ 81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1 h 112"/>
                <a:gd name="T20" fmla="*/ 9 w 18"/>
                <a:gd name="T21" fmla="*/ 109 h 112"/>
                <a:gd name="T22" fmla="*/ 9 w 18"/>
                <a:gd name="T23" fmla="*/ 109 h 112"/>
                <a:gd name="T24" fmla="*/ 15 w 18"/>
                <a:gd name="T25" fmla="*/ 10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9 w 16"/>
                <a:gd name="T1" fmla="*/ 29 h 32"/>
                <a:gd name="T2" fmla="*/ 19 w 16"/>
                <a:gd name="T3" fmla="*/ 29 h 32"/>
                <a:gd name="T4" fmla="*/ 14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1 w 16"/>
                <a:gd name="T11" fmla="*/ 18 h 32"/>
                <a:gd name="T12" fmla="*/ 16 w 16"/>
                <a:gd name="T13" fmla="*/ 32 h 32"/>
                <a:gd name="T14" fmla="*/ 16 w 16"/>
                <a:gd name="T15" fmla="*/ 32 h 32"/>
                <a:gd name="T16" fmla="*/ 19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0 h 7"/>
                <a:gd name="T4" fmla="*/ 123 w 123"/>
                <a:gd name="T5" fmla="*/ 8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1 w 13"/>
                <a:gd name="T1" fmla="*/ 0 h 16"/>
                <a:gd name="T2" fmla="*/ 11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3 h 16"/>
                <a:gd name="T10" fmla="*/ 5 w 13"/>
                <a:gd name="T11" fmla="*/ 9 h 16"/>
                <a:gd name="T12" fmla="*/ 16 w 13"/>
                <a:gd name="T13" fmla="*/ 5 h 16"/>
                <a:gd name="T14" fmla="*/ 16 w 13"/>
                <a:gd name="T15" fmla="*/ 5 h 16"/>
                <a:gd name="T16" fmla="*/ 11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6 h 41"/>
                <a:gd name="T6" fmla="*/ 0 w 23"/>
                <a:gd name="T7" fmla="*/ 39 h 41"/>
                <a:gd name="T8" fmla="*/ 5 w 23"/>
                <a:gd name="T9" fmla="*/ 44 h 41"/>
                <a:gd name="T10" fmla="*/ 13 w 23"/>
                <a:gd name="T11" fmla="*/ 28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4 h 39"/>
                <a:gd name="T8" fmla="*/ 5 w 16"/>
                <a:gd name="T9" fmla="*/ 30 h 39"/>
                <a:gd name="T10" fmla="*/ 0 w 16"/>
                <a:gd name="T11" fmla="*/ 41 h 39"/>
                <a:gd name="T12" fmla="*/ 6 w 16"/>
                <a:gd name="T13" fmla="*/ 42 h 39"/>
                <a:gd name="T14" fmla="*/ 10 w 16"/>
                <a:gd name="T15" fmla="*/ 32 h 39"/>
                <a:gd name="T16" fmla="*/ 11 w 16"/>
                <a:gd name="T17" fmla="*/ 26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1 w 13"/>
                <a:gd name="T1" fmla="*/ 0 h 58"/>
                <a:gd name="T2" fmla="*/ 11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7 h 58"/>
                <a:gd name="T10" fmla="*/ 0 w 13"/>
                <a:gd name="T11" fmla="*/ 55 h 58"/>
                <a:gd name="T12" fmla="*/ 5 w 13"/>
                <a:gd name="T13" fmla="*/ 55 h 58"/>
                <a:gd name="T14" fmla="*/ 11 w 13"/>
                <a:gd name="T15" fmla="*/ 38 h 58"/>
                <a:gd name="T16" fmla="*/ 13 w 13"/>
                <a:gd name="T17" fmla="*/ 27 h 58"/>
                <a:gd name="T18" fmla="*/ 15 w 13"/>
                <a:gd name="T19" fmla="*/ 14 h 58"/>
                <a:gd name="T20" fmla="*/ 16 w 13"/>
                <a:gd name="T21" fmla="*/ 0 h 58"/>
                <a:gd name="T22" fmla="*/ 16 w 13"/>
                <a:gd name="T23" fmla="*/ 0 h 58"/>
                <a:gd name="T24" fmla="*/ 11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6 w 6"/>
                <a:gd name="T5" fmla="*/ 7 h 16"/>
                <a:gd name="T6" fmla="*/ 1 w 6"/>
                <a:gd name="T7" fmla="*/ 5 h 16"/>
                <a:gd name="T8" fmla="*/ 1 w 6"/>
                <a:gd name="T9" fmla="*/ 12 h 16"/>
                <a:gd name="T10" fmla="*/ 1 w 6"/>
                <a:gd name="T11" fmla="*/ 19 h 16"/>
                <a:gd name="T12" fmla="*/ 9 w 6"/>
                <a:gd name="T13" fmla="*/ 17 h 16"/>
                <a:gd name="T14" fmla="*/ 9 w 6"/>
                <a:gd name="T15" fmla="*/ 12 h 16"/>
                <a:gd name="T16" fmla="*/ 9 w 6"/>
                <a:gd name="T17" fmla="*/ 7 h 16"/>
                <a:gd name="T18" fmla="*/ 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20 w 30"/>
                <a:gd name="T7" fmla="*/ 7 h 9"/>
                <a:gd name="T8" fmla="*/ 23 w 30"/>
                <a:gd name="T9" fmla="*/ 9 h 9"/>
                <a:gd name="T10" fmla="*/ 27 w 30"/>
                <a:gd name="T11" fmla="*/ 9 h 9"/>
                <a:gd name="T12" fmla="*/ 27 w 30"/>
                <a:gd name="T13" fmla="*/ 2 h 9"/>
                <a:gd name="T14" fmla="*/ 23 w 30"/>
                <a:gd name="T15" fmla="*/ 2 h 9"/>
                <a:gd name="T16" fmla="*/ 20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9 h 16"/>
                <a:gd name="T2" fmla="*/ 1 w 65"/>
                <a:gd name="T3" fmla="*/ 19 h 16"/>
                <a:gd name="T4" fmla="*/ 16 w 65"/>
                <a:gd name="T5" fmla="*/ 14 h 16"/>
                <a:gd name="T6" fmla="*/ 29 w 65"/>
                <a:gd name="T7" fmla="*/ 12 h 16"/>
                <a:gd name="T8" fmla="*/ 49 w 65"/>
                <a:gd name="T9" fmla="*/ 12 h 16"/>
                <a:gd name="T10" fmla="*/ 68 w 65"/>
                <a:gd name="T11" fmla="*/ 7 h 16"/>
                <a:gd name="T12" fmla="*/ 68 w 65"/>
                <a:gd name="T13" fmla="*/ 0 h 16"/>
                <a:gd name="T14" fmla="*/ 49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2 h 16"/>
                <a:gd name="T22" fmla="*/ 0 w 65"/>
                <a:gd name="T23" fmla="*/ 12 h 16"/>
                <a:gd name="T24" fmla="*/ 1 w 65"/>
                <a:gd name="T25" fmla="*/ 19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5 h 22"/>
                <a:gd name="T2" fmla="*/ 1 w 42"/>
                <a:gd name="T3" fmla="*/ 25 h 22"/>
                <a:gd name="T4" fmla="*/ 9 w 42"/>
                <a:gd name="T5" fmla="*/ 21 h 22"/>
                <a:gd name="T6" fmla="*/ 18 w 42"/>
                <a:gd name="T7" fmla="*/ 17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6 h 22"/>
                <a:gd name="T20" fmla="*/ 0 w 42"/>
                <a:gd name="T21" fmla="*/ 21 h 22"/>
                <a:gd name="T22" fmla="*/ 0 w 42"/>
                <a:gd name="T23" fmla="*/ 21 h 22"/>
                <a:gd name="T24" fmla="*/ 1 w 42"/>
                <a:gd name="T25" fmla="*/ 2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8 h 14"/>
                <a:gd name="T2" fmla="*/ 0 w 21"/>
                <a:gd name="T3" fmla="*/ 8 h 14"/>
                <a:gd name="T4" fmla="*/ 3 w 21"/>
                <a:gd name="T5" fmla="*/ 11 h 14"/>
                <a:gd name="T6" fmla="*/ 10 w 21"/>
                <a:gd name="T7" fmla="*/ 8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8 h 14"/>
                <a:gd name="T22" fmla="*/ 3 w 21"/>
                <a:gd name="T23" fmla="*/ 8 h 14"/>
                <a:gd name="T24" fmla="*/ 0 w 21"/>
                <a:gd name="T25" fmla="*/ 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3 w 20"/>
                <a:gd name="T1" fmla="*/ 14 h 18"/>
                <a:gd name="T2" fmla="*/ 23 w 20"/>
                <a:gd name="T3" fmla="*/ 14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3 w 20"/>
                <a:gd name="T13" fmla="*/ 21 h 18"/>
                <a:gd name="T14" fmla="*/ 23 w 20"/>
                <a:gd name="T15" fmla="*/ 21 h 18"/>
                <a:gd name="T16" fmla="*/ 23 w 20"/>
                <a:gd name="T17" fmla="*/ 1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3 w 30"/>
                <a:gd name="T1" fmla="*/ 8 h 13"/>
                <a:gd name="T2" fmla="*/ 33 w 30"/>
                <a:gd name="T3" fmla="*/ 8 h 13"/>
                <a:gd name="T4" fmla="*/ 18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1 w 30"/>
                <a:gd name="T13" fmla="*/ 13 h 13"/>
                <a:gd name="T14" fmla="*/ 31 w 30"/>
                <a:gd name="T15" fmla="*/ 13 h 13"/>
                <a:gd name="T16" fmla="*/ 33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8 w 41"/>
                <a:gd name="T1" fmla="*/ 1 h 9"/>
                <a:gd name="T2" fmla="*/ 38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6 h 9"/>
                <a:gd name="T12" fmla="*/ 38 w 41"/>
                <a:gd name="T13" fmla="*/ 6 h 9"/>
                <a:gd name="T14" fmla="*/ 38 w 41"/>
                <a:gd name="T15" fmla="*/ 6 h 9"/>
                <a:gd name="T16" fmla="*/ 38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9 w 39"/>
                <a:gd name="T1" fmla="*/ 0 h 13"/>
                <a:gd name="T2" fmla="*/ 39 w 39"/>
                <a:gd name="T3" fmla="*/ 0 h 13"/>
                <a:gd name="T4" fmla="*/ 31 w 39"/>
                <a:gd name="T5" fmla="*/ 5 h 13"/>
                <a:gd name="T6" fmla="*/ 23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3 w 39"/>
                <a:gd name="T17" fmla="*/ 13 h 13"/>
                <a:gd name="T18" fmla="*/ 32 w 39"/>
                <a:gd name="T19" fmla="*/ 11 h 13"/>
                <a:gd name="T20" fmla="*/ 42 w 39"/>
                <a:gd name="T21" fmla="*/ 5 h 13"/>
                <a:gd name="T22" fmla="*/ 42 w 39"/>
                <a:gd name="T23" fmla="*/ 5 h 13"/>
                <a:gd name="T24" fmla="*/ 39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9 h 20"/>
                <a:gd name="T6" fmla="*/ 3 w 10"/>
                <a:gd name="T7" fmla="*/ 23 h 20"/>
                <a:gd name="T8" fmla="*/ 8 w 10"/>
                <a:gd name="T9" fmla="*/ 21 h 20"/>
                <a:gd name="T10" fmla="*/ 8 w 10"/>
                <a:gd name="T11" fmla="*/ 18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8 h 20"/>
                <a:gd name="T38" fmla="*/ 3 w 10"/>
                <a:gd name="T39" fmla="*/ 19 h 20"/>
                <a:gd name="T40" fmla="*/ 7 w 10"/>
                <a:gd name="T41" fmla="*/ 21 h 20"/>
                <a:gd name="T42" fmla="*/ 7 w 10"/>
                <a:gd name="T43" fmla="*/ 18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2 h 63"/>
                <a:gd name="T10" fmla="*/ 11 w 13"/>
                <a:gd name="T11" fmla="*/ 66 h 63"/>
                <a:gd name="T12" fmla="*/ 16 w 13"/>
                <a:gd name="T13" fmla="*/ 66 h 63"/>
                <a:gd name="T14" fmla="*/ 15 w 13"/>
                <a:gd name="T15" fmla="*/ 41 h 63"/>
                <a:gd name="T16" fmla="*/ 11 w 13"/>
                <a:gd name="T17" fmla="*/ 25 h 63"/>
                <a:gd name="T18" fmla="*/ 10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2 h 49"/>
                <a:gd name="T8" fmla="*/ 9 w 18"/>
                <a:gd name="T9" fmla="*/ 33 h 49"/>
                <a:gd name="T10" fmla="*/ 10 w 18"/>
                <a:gd name="T11" fmla="*/ 43 h 49"/>
                <a:gd name="T12" fmla="*/ 15 w 18"/>
                <a:gd name="T13" fmla="*/ 43 h 49"/>
                <a:gd name="T14" fmla="*/ 13 w 18"/>
                <a:gd name="T15" fmla="*/ 31 h 49"/>
                <a:gd name="T16" fmla="*/ 10 w 18"/>
                <a:gd name="T17" fmla="*/ 20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0 w 25"/>
                <a:gd name="T9" fmla="*/ 29 h 38"/>
                <a:gd name="T10" fmla="*/ 23 w 25"/>
                <a:gd name="T11" fmla="*/ 38 h 38"/>
                <a:gd name="T12" fmla="*/ 28 w 25"/>
                <a:gd name="T13" fmla="*/ 36 h 38"/>
                <a:gd name="T14" fmla="*/ 23 w 25"/>
                <a:gd name="T15" fmla="*/ 25 h 38"/>
                <a:gd name="T16" fmla="*/ 17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3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8448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76" r:id="rId1"/>
    <p:sldLayoutId id="2147485777" r:id="rId2"/>
    <p:sldLayoutId id="2147485778" r:id="rId3"/>
    <p:sldLayoutId id="2147485779" r:id="rId4"/>
    <p:sldLayoutId id="2147485780" r:id="rId5"/>
    <p:sldLayoutId id="2147485781" r:id="rId6"/>
    <p:sldLayoutId id="2147485782" r:id="rId7"/>
    <p:sldLayoutId id="2147485783" r:id="rId8"/>
    <p:sldLayoutId id="2147485784" r:id="rId9"/>
    <p:sldLayoutId id="2147485785" r:id="rId10"/>
    <p:sldLayoutId id="2147485786" r:id="rId11"/>
    <p:sldLayoutId id="2147486301" r:id="rId1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2051" name="Rectangle 86"/>
          <p:cNvSpPr>
            <a:spLocks noChangeArrowheads="1"/>
          </p:cNvSpPr>
          <p:nvPr/>
        </p:nvSpPr>
        <p:spPr bwMode="auto">
          <a:xfrm>
            <a:off x="152400" y="685800"/>
            <a:ext cx="13589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052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90"/>
          <p:cNvGrpSpPr>
            <a:grpSpLocks/>
          </p:cNvGrpSpPr>
          <p:nvPr/>
        </p:nvGrpSpPr>
        <p:grpSpPr bwMode="auto">
          <a:xfrm>
            <a:off x="5929313" y="6477000"/>
            <a:ext cx="3062287" cy="298450"/>
            <a:chOff x="3888" y="4032"/>
            <a:chExt cx="1689" cy="144"/>
          </a:xfrm>
        </p:grpSpPr>
        <p:sp>
          <p:nvSpPr>
            <p:cNvPr id="2054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2055" name="Rectangle 92"/>
            <p:cNvSpPr>
              <a:spLocks noChangeArrowheads="1"/>
            </p:cNvSpPr>
            <p:nvPr/>
          </p:nvSpPr>
          <p:spPr bwMode="auto">
            <a:xfrm>
              <a:off x="3989" y="4032"/>
              <a:ext cx="148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2056" name="Rectangle 93"/>
            <p:cNvSpPr>
              <a:spLocks noChangeArrowheads="1"/>
            </p:cNvSpPr>
            <p:nvPr/>
          </p:nvSpPr>
          <p:spPr bwMode="auto">
            <a:xfrm>
              <a:off x="3989" y="4032"/>
              <a:ext cx="148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2057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85694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70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638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639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1 h 614"/>
                <a:gd name="T14" fmla="*/ 459 w 478"/>
                <a:gd name="T15" fmla="*/ 206 h 614"/>
                <a:gd name="T16" fmla="*/ 452 w 478"/>
                <a:gd name="T17" fmla="*/ 238 h 614"/>
                <a:gd name="T18" fmla="*/ 439 w 478"/>
                <a:gd name="T19" fmla="*/ 280 h 614"/>
                <a:gd name="T20" fmla="*/ 403 w 478"/>
                <a:gd name="T21" fmla="*/ 375 h 614"/>
                <a:gd name="T22" fmla="*/ 354 w 478"/>
                <a:gd name="T23" fmla="*/ 462 h 614"/>
                <a:gd name="T24" fmla="*/ 321 w 478"/>
                <a:gd name="T25" fmla="*/ 511 h 614"/>
                <a:gd name="T26" fmla="*/ 287 w 478"/>
                <a:gd name="T27" fmla="*/ 554 h 614"/>
                <a:gd name="T28" fmla="*/ 257 w 478"/>
                <a:gd name="T29" fmla="*/ 589 h 614"/>
                <a:gd name="T30" fmla="*/ 247 w 478"/>
                <a:gd name="T31" fmla="*/ 600 h 614"/>
                <a:gd name="T32" fmla="*/ 246 w 478"/>
                <a:gd name="T33" fmla="*/ 600 h 614"/>
                <a:gd name="T34" fmla="*/ 236 w 478"/>
                <a:gd name="T35" fmla="*/ 590 h 614"/>
                <a:gd name="T36" fmla="*/ 216 w 478"/>
                <a:gd name="T37" fmla="*/ 572 h 614"/>
                <a:gd name="T38" fmla="*/ 206 w 478"/>
                <a:gd name="T39" fmla="*/ 563 h 614"/>
                <a:gd name="T40" fmla="*/ 195 w 478"/>
                <a:gd name="T41" fmla="*/ 551 h 614"/>
                <a:gd name="T42" fmla="*/ 180 w 478"/>
                <a:gd name="T43" fmla="*/ 533 h 614"/>
                <a:gd name="T44" fmla="*/ 159 w 478"/>
                <a:gd name="T45" fmla="*/ 500 h 614"/>
                <a:gd name="T46" fmla="*/ 144 w 478"/>
                <a:gd name="T47" fmla="*/ 477 h 614"/>
                <a:gd name="T48" fmla="*/ 129 w 478"/>
                <a:gd name="T49" fmla="*/ 456 h 614"/>
                <a:gd name="T50" fmla="*/ 105 w 478"/>
                <a:gd name="T51" fmla="*/ 424 h 614"/>
                <a:gd name="T52" fmla="*/ 80 w 478"/>
                <a:gd name="T53" fmla="*/ 392 h 614"/>
                <a:gd name="T54" fmla="*/ 64 w 478"/>
                <a:gd name="T55" fmla="*/ 359 h 614"/>
                <a:gd name="T56" fmla="*/ 54 w 478"/>
                <a:gd name="T57" fmla="*/ 330 h 614"/>
                <a:gd name="T58" fmla="*/ 42 w 478"/>
                <a:gd name="T59" fmla="*/ 296 h 614"/>
                <a:gd name="T60" fmla="*/ 32 w 478"/>
                <a:gd name="T61" fmla="*/ 267 h 614"/>
                <a:gd name="T62" fmla="*/ 23 w 478"/>
                <a:gd name="T63" fmla="*/ 231 h 614"/>
                <a:gd name="T64" fmla="*/ 14 w 478"/>
                <a:gd name="T65" fmla="*/ 193 h 614"/>
                <a:gd name="T66" fmla="*/ 8 w 478"/>
                <a:gd name="T67" fmla="*/ 157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14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8 h 8"/>
                <a:gd name="T8" fmla="*/ 478 w 480"/>
                <a:gd name="T9" fmla="*/ 18 h 8"/>
                <a:gd name="T10" fmla="*/ 480 w 480"/>
                <a:gd name="T11" fmla="*/ 14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3 h 126"/>
                <a:gd name="T2" fmla="*/ 5 w 15"/>
                <a:gd name="T3" fmla="*/ 133 h 126"/>
                <a:gd name="T4" fmla="*/ 19 w 15"/>
                <a:gd name="T5" fmla="*/ 93 h 126"/>
                <a:gd name="T6" fmla="*/ 20 w 15"/>
                <a:gd name="T7" fmla="*/ 48 h 126"/>
                <a:gd name="T8" fmla="*/ 22 w 15"/>
                <a:gd name="T9" fmla="*/ 18 h 126"/>
                <a:gd name="T10" fmla="*/ 22 w 15"/>
                <a:gd name="T11" fmla="*/ 1 h 126"/>
                <a:gd name="T12" fmla="*/ 17 w 15"/>
                <a:gd name="T13" fmla="*/ 0 h 126"/>
                <a:gd name="T14" fmla="*/ 17 w 15"/>
                <a:gd name="T15" fmla="*/ 18 h 126"/>
                <a:gd name="T16" fmla="*/ 16 w 15"/>
                <a:gd name="T17" fmla="*/ 48 h 126"/>
                <a:gd name="T18" fmla="*/ 5 w 15"/>
                <a:gd name="T19" fmla="*/ 91 h 126"/>
                <a:gd name="T20" fmla="*/ 0 w 15"/>
                <a:gd name="T21" fmla="*/ 133 h 126"/>
                <a:gd name="T22" fmla="*/ 0 w 15"/>
                <a:gd name="T23" fmla="*/ 133 h 126"/>
                <a:gd name="T24" fmla="*/ 5 w 15"/>
                <a:gd name="T25" fmla="*/ 13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2 h 139"/>
                <a:gd name="T2" fmla="*/ 6 w 34"/>
                <a:gd name="T3" fmla="*/ 132 h 139"/>
                <a:gd name="T4" fmla="*/ 25 w 34"/>
                <a:gd name="T5" fmla="*/ 92 h 139"/>
                <a:gd name="T6" fmla="*/ 31 w 34"/>
                <a:gd name="T7" fmla="*/ 67 h 139"/>
                <a:gd name="T8" fmla="*/ 36 w 34"/>
                <a:gd name="T9" fmla="*/ 36 h 139"/>
                <a:gd name="T10" fmla="*/ 41 w 34"/>
                <a:gd name="T11" fmla="*/ 0 h 139"/>
                <a:gd name="T12" fmla="*/ 36 w 34"/>
                <a:gd name="T13" fmla="*/ 0 h 139"/>
                <a:gd name="T14" fmla="*/ 31 w 34"/>
                <a:gd name="T15" fmla="*/ 34 h 139"/>
                <a:gd name="T16" fmla="*/ 26 w 34"/>
                <a:gd name="T17" fmla="*/ 65 h 139"/>
                <a:gd name="T18" fmla="*/ 13 w 34"/>
                <a:gd name="T19" fmla="*/ 90 h 139"/>
                <a:gd name="T20" fmla="*/ 0 w 34"/>
                <a:gd name="T21" fmla="*/ 132 h 139"/>
                <a:gd name="T22" fmla="*/ 0 w 34"/>
                <a:gd name="T23" fmla="*/ 132 h 139"/>
                <a:gd name="T24" fmla="*/ 6 w 34"/>
                <a:gd name="T25" fmla="*/ 13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6 w 44"/>
                <a:gd name="T7" fmla="*/ 43 h 43"/>
                <a:gd name="T8" fmla="*/ 3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2 h 90"/>
                <a:gd name="T8" fmla="*/ 35 w 66"/>
                <a:gd name="T9" fmla="*/ 68 h 90"/>
                <a:gd name="T10" fmla="*/ 45 w 66"/>
                <a:gd name="T11" fmla="*/ 77 h 90"/>
                <a:gd name="T12" fmla="*/ 54 w 66"/>
                <a:gd name="T13" fmla="*/ 90 h 90"/>
                <a:gd name="T14" fmla="*/ 61 w 66"/>
                <a:gd name="T15" fmla="*/ 97 h 90"/>
                <a:gd name="T16" fmla="*/ 66 w 66"/>
                <a:gd name="T17" fmla="*/ 92 h 90"/>
                <a:gd name="T18" fmla="*/ 59 w 66"/>
                <a:gd name="T19" fmla="*/ 85 h 90"/>
                <a:gd name="T20" fmla="*/ 48 w 66"/>
                <a:gd name="T21" fmla="*/ 72 h 90"/>
                <a:gd name="T22" fmla="*/ 40 w 66"/>
                <a:gd name="T23" fmla="*/ 6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4 w 103"/>
                <a:gd name="T13" fmla="*/ 114 h 174"/>
                <a:gd name="T14" fmla="*/ 77 w 103"/>
                <a:gd name="T15" fmla="*/ 130 h 174"/>
                <a:gd name="T16" fmla="*/ 89 w 103"/>
                <a:gd name="T17" fmla="*/ 150 h 174"/>
                <a:gd name="T18" fmla="*/ 105 w 103"/>
                <a:gd name="T19" fmla="*/ 174 h 174"/>
                <a:gd name="T20" fmla="*/ 110 w 103"/>
                <a:gd name="T21" fmla="*/ 170 h 174"/>
                <a:gd name="T22" fmla="*/ 95 w 103"/>
                <a:gd name="T23" fmla="*/ 147 h 174"/>
                <a:gd name="T24" fmla="*/ 81 w 103"/>
                <a:gd name="T25" fmla="*/ 127 h 174"/>
                <a:gd name="T26" fmla="*/ 6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3 h 181"/>
                <a:gd name="T10" fmla="*/ 44 w 50"/>
                <a:gd name="T11" fmla="*/ 174 h 181"/>
                <a:gd name="T12" fmla="*/ 50 w 50"/>
                <a:gd name="T13" fmla="*/ 170 h 181"/>
                <a:gd name="T14" fmla="*/ 31 w 50"/>
                <a:gd name="T15" fmla="*/ 11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0 h 148"/>
                <a:gd name="T10" fmla="*/ 4 w 12"/>
                <a:gd name="T11" fmla="*/ 155 h 148"/>
                <a:gd name="T12" fmla="*/ 12 w 12"/>
                <a:gd name="T13" fmla="*/ 155 h 148"/>
                <a:gd name="T14" fmla="*/ 7 w 12"/>
                <a:gd name="T15" fmla="*/ 11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1 h 655"/>
                <a:gd name="T24" fmla="*/ 441 w 514"/>
                <a:gd name="T25" fmla="*/ 401 h 655"/>
                <a:gd name="T26" fmla="*/ 421 w 514"/>
                <a:gd name="T27" fmla="*/ 448 h 655"/>
                <a:gd name="T28" fmla="*/ 396 w 514"/>
                <a:gd name="T29" fmla="*/ 497 h 655"/>
                <a:gd name="T30" fmla="*/ 359 w 514"/>
                <a:gd name="T31" fmla="*/ 549 h 655"/>
                <a:gd name="T32" fmla="*/ 316 w 514"/>
                <a:gd name="T33" fmla="*/ 598 h 655"/>
                <a:gd name="T34" fmla="*/ 280 w 514"/>
                <a:gd name="T35" fmla="*/ 634 h 655"/>
                <a:gd name="T36" fmla="*/ 269 w 514"/>
                <a:gd name="T37" fmla="*/ 645 h 655"/>
                <a:gd name="T38" fmla="*/ 265 w 514"/>
                <a:gd name="T39" fmla="*/ 648 h 655"/>
                <a:gd name="T40" fmla="*/ 259 w 514"/>
                <a:gd name="T41" fmla="*/ 643 h 655"/>
                <a:gd name="T42" fmla="*/ 247 w 514"/>
                <a:gd name="T43" fmla="*/ 634 h 655"/>
                <a:gd name="T44" fmla="*/ 226 w 514"/>
                <a:gd name="T45" fmla="*/ 618 h 655"/>
                <a:gd name="T46" fmla="*/ 218 w 514"/>
                <a:gd name="T47" fmla="*/ 609 h 655"/>
                <a:gd name="T48" fmla="*/ 206 w 514"/>
                <a:gd name="T49" fmla="*/ 593 h 655"/>
                <a:gd name="T50" fmla="*/ 185 w 514"/>
                <a:gd name="T51" fmla="*/ 569 h 655"/>
                <a:gd name="T52" fmla="*/ 160 w 514"/>
                <a:gd name="T53" fmla="*/ 531 h 655"/>
                <a:gd name="T54" fmla="*/ 116 w 514"/>
                <a:gd name="T55" fmla="*/ 455 h 655"/>
                <a:gd name="T56" fmla="*/ 82 w 514"/>
                <a:gd name="T57" fmla="*/ 383 h 655"/>
                <a:gd name="T58" fmla="*/ 65 w 514"/>
                <a:gd name="T59" fmla="*/ 34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8 h 175"/>
                <a:gd name="T6" fmla="*/ 15 w 184"/>
                <a:gd name="T7" fmla="*/ 168 h 175"/>
                <a:gd name="T8" fmla="*/ 15 w 184"/>
                <a:gd name="T9" fmla="*/ 168 h 175"/>
                <a:gd name="T10" fmla="*/ 17 w 184"/>
                <a:gd name="T11" fmla="*/ 168 h 175"/>
                <a:gd name="T12" fmla="*/ 18 w 184"/>
                <a:gd name="T13" fmla="*/ 165 h 175"/>
                <a:gd name="T14" fmla="*/ 17 w 184"/>
                <a:gd name="T15" fmla="*/ 161 h 175"/>
                <a:gd name="T16" fmla="*/ 15 w 184"/>
                <a:gd name="T17" fmla="*/ 154 h 175"/>
                <a:gd name="T18" fmla="*/ 15 w 184"/>
                <a:gd name="T19" fmla="*/ 150 h 175"/>
                <a:gd name="T20" fmla="*/ 15 w 184"/>
                <a:gd name="T21" fmla="*/ 147 h 175"/>
                <a:gd name="T22" fmla="*/ 15 w 184"/>
                <a:gd name="T23" fmla="*/ 141 h 175"/>
                <a:gd name="T24" fmla="*/ 13 w 184"/>
                <a:gd name="T25" fmla="*/ 132 h 175"/>
                <a:gd name="T26" fmla="*/ 12 w 184"/>
                <a:gd name="T27" fmla="*/ 125 h 175"/>
                <a:gd name="T28" fmla="*/ 10 w 184"/>
                <a:gd name="T29" fmla="*/ 116 h 175"/>
                <a:gd name="T30" fmla="*/ 8 w 184"/>
                <a:gd name="T31" fmla="*/ 105 h 175"/>
                <a:gd name="T32" fmla="*/ 8 w 184"/>
                <a:gd name="T33" fmla="*/ 96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7 w 58"/>
                <a:gd name="T15" fmla="*/ 6 h 89"/>
                <a:gd name="T16" fmla="*/ 40 w 58"/>
                <a:gd name="T17" fmla="*/ 4 h 89"/>
                <a:gd name="T18" fmla="*/ 47 w 58"/>
                <a:gd name="T19" fmla="*/ 2 h 89"/>
                <a:gd name="T20" fmla="*/ 48 w 58"/>
                <a:gd name="T21" fmla="*/ 4 h 89"/>
                <a:gd name="T22" fmla="*/ 48 w 58"/>
                <a:gd name="T23" fmla="*/ 7 h 89"/>
                <a:gd name="T24" fmla="*/ 48 w 58"/>
                <a:gd name="T25" fmla="*/ 9 h 89"/>
                <a:gd name="T26" fmla="*/ 50 w 58"/>
                <a:gd name="T27" fmla="*/ 27 h 89"/>
                <a:gd name="T28" fmla="*/ 45 w 58"/>
                <a:gd name="T29" fmla="*/ 33 h 89"/>
                <a:gd name="T30" fmla="*/ 40 w 58"/>
                <a:gd name="T31" fmla="*/ 34 h 89"/>
                <a:gd name="T32" fmla="*/ 40 w 58"/>
                <a:gd name="T33" fmla="*/ 42 h 89"/>
                <a:gd name="T34" fmla="*/ 43 w 58"/>
                <a:gd name="T35" fmla="*/ 45 h 89"/>
                <a:gd name="T36" fmla="*/ 45 w 58"/>
                <a:gd name="T37" fmla="*/ 54 h 89"/>
                <a:gd name="T38" fmla="*/ 48 w 58"/>
                <a:gd name="T39" fmla="*/ 33 h 89"/>
                <a:gd name="T40" fmla="*/ 50 w 58"/>
                <a:gd name="T41" fmla="*/ 31 h 89"/>
                <a:gd name="T42" fmla="*/ 53 w 58"/>
                <a:gd name="T43" fmla="*/ 31 h 89"/>
                <a:gd name="T44" fmla="*/ 58 w 58"/>
                <a:gd name="T45" fmla="*/ 31 h 89"/>
                <a:gd name="T46" fmla="*/ 65 w 58"/>
                <a:gd name="T47" fmla="*/ 38 h 89"/>
                <a:gd name="T48" fmla="*/ 58 w 58"/>
                <a:gd name="T49" fmla="*/ 40 h 89"/>
                <a:gd name="T50" fmla="*/ 53 w 58"/>
                <a:gd name="T51" fmla="*/ 34 h 89"/>
                <a:gd name="T52" fmla="*/ 50 w 58"/>
                <a:gd name="T53" fmla="*/ 34 h 89"/>
                <a:gd name="T54" fmla="*/ 48 w 58"/>
                <a:gd name="T55" fmla="*/ 36 h 89"/>
                <a:gd name="T56" fmla="*/ 50 w 58"/>
                <a:gd name="T57" fmla="*/ 40 h 89"/>
                <a:gd name="T58" fmla="*/ 50 w 58"/>
                <a:gd name="T59" fmla="*/ 51 h 89"/>
                <a:gd name="T60" fmla="*/ 43 w 58"/>
                <a:gd name="T61" fmla="*/ 62 h 89"/>
                <a:gd name="T62" fmla="*/ 47 w 58"/>
                <a:gd name="T63" fmla="*/ 81 h 89"/>
                <a:gd name="T64" fmla="*/ 4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7 w 58"/>
                <a:gd name="T71" fmla="*/ 76 h 89"/>
                <a:gd name="T72" fmla="*/ 3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1 w 56"/>
                <a:gd name="T19" fmla="*/ 2 h 89"/>
                <a:gd name="T20" fmla="*/ 33 w 56"/>
                <a:gd name="T21" fmla="*/ 4 h 89"/>
                <a:gd name="T22" fmla="*/ 33 w 56"/>
                <a:gd name="T23" fmla="*/ 7 h 89"/>
                <a:gd name="T24" fmla="*/ 36 w 56"/>
                <a:gd name="T25" fmla="*/ 11 h 89"/>
                <a:gd name="T26" fmla="*/ 34 w 56"/>
                <a:gd name="T27" fmla="*/ 29 h 89"/>
                <a:gd name="T28" fmla="*/ 29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31 w 56"/>
                <a:gd name="T37" fmla="*/ 54 h 89"/>
                <a:gd name="T38" fmla="*/ 33 w 56"/>
                <a:gd name="T39" fmla="*/ 33 h 89"/>
                <a:gd name="T40" fmla="*/ 36 w 56"/>
                <a:gd name="T41" fmla="*/ 31 h 89"/>
                <a:gd name="T42" fmla="*/ 39 w 56"/>
                <a:gd name="T43" fmla="*/ 31 h 89"/>
                <a:gd name="T44" fmla="*/ 46 w 56"/>
                <a:gd name="T45" fmla="*/ 33 h 89"/>
                <a:gd name="T46" fmla="*/ 49 w 56"/>
                <a:gd name="T47" fmla="*/ 38 h 89"/>
                <a:gd name="T48" fmla="*/ 41 w 56"/>
                <a:gd name="T49" fmla="*/ 40 h 89"/>
                <a:gd name="T50" fmla="*/ 39 w 56"/>
                <a:gd name="T51" fmla="*/ 34 h 89"/>
                <a:gd name="T52" fmla="*/ 36 w 56"/>
                <a:gd name="T53" fmla="*/ 34 h 89"/>
                <a:gd name="T54" fmla="*/ 34 w 56"/>
                <a:gd name="T55" fmla="*/ 36 h 89"/>
                <a:gd name="T56" fmla="*/ 34 w 56"/>
                <a:gd name="T57" fmla="*/ 42 h 89"/>
                <a:gd name="T58" fmla="*/ 34 w 56"/>
                <a:gd name="T59" fmla="*/ 56 h 89"/>
                <a:gd name="T60" fmla="*/ 29 w 56"/>
                <a:gd name="T61" fmla="*/ 63 h 89"/>
                <a:gd name="T62" fmla="*/ 31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5 w 56"/>
                <a:gd name="T15" fmla="*/ 6 h 87"/>
                <a:gd name="T16" fmla="*/ 37 w 56"/>
                <a:gd name="T17" fmla="*/ 4 h 87"/>
                <a:gd name="T18" fmla="*/ 45 w 56"/>
                <a:gd name="T19" fmla="*/ 0 h 87"/>
                <a:gd name="T20" fmla="*/ 46 w 56"/>
                <a:gd name="T21" fmla="*/ 4 h 87"/>
                <a:gd name="T22" fmla="*/ 46 w 56"/>
                <a:gd name="T23" fmla="*/ 8 h 87"/>
                <a:gd name="T24" fmla="*/ 50 w 56"/>
                <a:gd name="T25" fmla="*/ 9 h 87"/>
                <a:gd name="T26" fmla="*/ 48 w 56"/>
                <a:gd name="T27" fmla="*/ 27 h 87"/>
                <a:gd name="T28" fmla="*/ 43 w 56"/>
                <a:gd name="T29" fmla="*/ 33 h 87"/>
                <a:gd name="T30" fmla="*/ 40 w 56"/>
                <a:gd name="T31" fmla="*/ 35 h 87"/>
                <a:gd name="T32" fmla="*/ 40 w 56"/>
                <a:gd name="T33" fmla="*/ 44 h 87"/>
                <a:gd name="T34" fmla="*/ 43 w 56"/>
                <a:gd name="T35" fmla="*/ 45 h 87"/>
                <a:gd name="T36" fmla="*/ 45 w 56"/>
                <a:gd name="T37" fmla="*/ 56 h 87"/>
                <a:gd name="T38" fmla="*/ 46 w 56"/>
                <a:gd name="T39" fmla="*/ 33 h 87"/>
                <a:gd name="T40" fmla="*/ 50 w 56"/>
                <a:gd name="T41" fmla="*/ 29 h 87"/>
                <a:gd name="T42" fmla="*/ 53 w 56"/>
                <a:gd name="T43" fmla="*/ 29 h 87"/>
                <a:gd name="T44" fmla="*/ 60 w 56"/>
                <a:gd name="T45" fmla="*/ 33 h 87"/>
                <a:gd name="T46" fmla="*/ 63 w 56"/>
                <a:gd name="T47" fmla="*/ 38 h 87"/>
                <a:gd name="T48" fmla="*/ 55 w 56"/>
                <a:gd name="T49" fmla="*/ 38 h 87"/>
                <a:gd name="T50" fmla="*/ 53 w 56"/>
                <a:gd name="T51" fmla="*/ 35 h 87"/>
                <a:gd name="T52" fmla="*/ 50 w 56"/>
                <a:gd name="T53" fmla="*/ 35 h 87"/>
                <a:gd name="T54" fmla="*/ 48 w 56"/>
                <a:gd name="T55" fmla="*/ 36 h 87"/>
                <a:gd name="T56" fmla="*/ 48 w 56"/>
                <a:gd name="T57" fmla="*/ 40 h 87"/>
                <a:gd name="T58" fmla="*/ 50 w 56"/>
                <a:gd name="T59" fmla="*/ 51 h 87"/>
                <a:gd name="T60" fmla="*/ 42 w 56"/>
                <a:gd name="T61" fmla="*/ 62 h 87"/>
                <a:gd name="T62" fmla="*/ 4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7 w 56"/>
                <a:gd name="T71" fmla="*/ 76 h 87"/>
                <a:gd name="T72" fmla="*/ 3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6 h 124"/>
                <a:gd name="T2" fmla="*/ 72 w 146"/>
                <a:gd name="T3" fmla="*/ 0 h 124"/>
                <a:gd name="T4" fmla="*/ 139 w 146"/>
                <a:gd name="T5" fmla="*/ 106 h 124"/>
                <a:gd name="T6" fmla="*/ 139 w 146"/>
                <a:gd name="T7" fmla="*/ 129 h 124"/>
                <a:gd name="T8" fmla="*/ 72 w 146"/>
                <a:gd name="T9" fmla="*/ 30 h 124"/>
                <a:gd name="T10" fmla="*/ 2 w 146"/>
                <a:gd name="T11" fmla="*/ 131 h 124"/>
                <a:gd name="T12" fmla="*/ 0 w 146"/>
                <a:gd name="T13" fmla="*/ 10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4 h 171"/>
                <a:gd name="T2" fmla="*/ 5 w 5"/>
                <a:gd name="T3" fmla="*/ 16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2 h 171"/>
                <a:gd name="T10" fmla="*/ 3 w 5"/>
                <a:gd name="T11" fmla="*/ 164 h 171"/>
                <a:gd name="T12" fmla="*/ 3 w 5"/>
                <a:gd name="T13" fmla="*/ 164 h 171"/>
                <a:gd name="T14" fmla="*/ 5 w 5"/>
                <a:gd name="T15" fmla="*/ 164 h 171"/>
                <a:gd name="T16" fmla="*/ 5 w 5"/>
                <a:gd name="T17" fmla="*/ 162 h 171"/>
                <a:gd name="T18" fmla="*/ 3 w 5"/>
                <a:gd name="T19" fmla="*/ 16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8 w 505"/>
                <a:gd name="T1" fmla="*/ 7 h 9"/>
                <a:gd name="T2" fmla="*/ 49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8 w 505"/>
                <a:gd name="T9" fmla="*/ 7 h 9"/>
                <a:gd name="T10" fmla="*/ 49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4 h 37"/>
                <a:gd name="T2" fmla="*/ 3 w 6"/>
                <a:gd name="T3" fmla="*/ 4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3 h 37"/>
                <a:gd name="T14" fmla="*/ 0 w 6"/>
                <a:gd name="T15" fmla="*/ 43 h 37"/>
                <a:gd name="T16" fmla="*/ 3 w 6"/>
                <a:gd name="T17" fmla="*/ 4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4 h 131"/>
                <a:gd name="T2" fmla="*/ 5 w 16"/>
                <a:gd name="T3" fmla="*/ 124 h 131"/>
                <a:gd name="T4" fmla="*/ 11 w 16"/>
                <a:gd name="T5" fmla="*/ 7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9 h 131"/>
                <a:gd name="T20" fmla="*/ 0 w 16"/>
                <a:gd name="T21" fmla="*/ 123 h 131"/>
                <a:gd name="T22" fmla="*/ 0 w 16"/>
                <a:gd name="T23" fmla="*/ 123 h 131"/>
                <a:gd name="T24" fmla="*/ 5 w 16"/>
                <a:gd name="T25" fmla="*/ 12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9 w 110"/>
                <a:gd name="T13" fmla="*/ 223 h 344"/>
                <a:gd name="T14" fmla="*/ 81 w 110"/>
                <a:gd name="T15" fmla="*/ 182 h 344"/>
                <a:gd name="T16" fmla="*/ 92 w 110"/>
                <a:gd name="T17" fmla="*/ 139 h 344"/>
                <a:gd name="T18" fmla="*/ 102 w 110"/>
                <a:gd name="T19" fmla="*/ 93 h 344"/>
                <a:gd name="T20" fmla="*/ 110 w 110"/>
                <a:gd name="T21" fmla="*/ 48 h 344"/>
                <a:gd name="T22" fmla="*/ 117 w 110"/>
                <a:gd name="T23" fmla="*/ 1 h 344"/>
                <a:gd name="T24" fmla="*/ 112 w 110"/>
                <a:gd name="T25" fmla="*/ 0 h 344"/>
                <a:gd name="T26" fmla="*/ 104 w 110"/>
                <a:gd name="T27" fmla="*/ 47 h 344"/>
                <a:gd name="T28" fmla="*/ 95 w 110"/>
                <a:gd name="T29" fmla="*/ 93 h 344"/>
                <a:gd name="T30" fmla="*/ 87 w 110"/>
                <a:gd name="T31" fmla="*/ 137 h 344"/>
                <a:gd name="T32" fmla="*/ 76 w 110"/>
                <a:gd name="T33" fmla="*/ 180 h 344"/>
                <a:gd name="T34" fmla="*/ 6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4 w 131"/>
                <a:gd name="T13" fmla="*/ 90 h 155"/>
                <a:gd name="T14" fmla="*/ 95 w 131"/>
                <a:gd name="T15" fmla="*/ 65 h 155"/>
                <a:gd name="T16" fmla="*/ 118 w 131"/>
                <a:gd name="T17" fmla="*/ 34 h 155"/>
                <a:gd name="T18" fmla="*/ 138 w 131"/>
                <a:gd name="T19" fmla="*/ 3 h 155"/>
                <a:gd name="T20" fmla="*/ 133 w 131"/>
                <a:gd name="T21" fmla="*/ 0 h 155"/>
                <a:gd name="T22" fmla="*/ 112 w 131"/>
                <a:gd name="T23" fmla="*/ 30 h 155"/>
                <a:gd name="T24" fmla="*/ 9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7 w 46"/>
                <a:gd name="T9" fmla="*/ 34 h 40"/>
                <a:gd name="T10" fmla="*/ 34 w 46"/>
                <a:gd name="T11" fmla="*/ 40 h 40"/>
                <a:gd name="T12" fmla="*/ 39 w 46"/>
                <a:gd name="T13" fmla="*/ 34 h 40"/>
                <a:gd name="T14" fmla="*/ 30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5 w 82"/>
                <a:gd name="T7" fmla="*/ 77 h 108"/>
                <a:gd name="T8" fmla="*/ 60 w 82"/>
                <a:gd name="T9" fmla="*/ 97 h 108"/>
                <a:gd name="T10" fmla="*/ 72 w 82"/>
                <a:gd name="T11" fmla="*/ 108 h 108"/>
                <a:gd name="T12" fmla="*/ 75 w 82"/>
                <a:gd name="T13" fmla="*/ 104 h 108"/>
                <a:gd name="T14" fmla="*/ 65 w 82"/>
                <a:gd name="T15" fmla="*/ 92 h 108"/>
                <a:gd name="T16" fmla="*/ 49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8 h 186"/>
                <a:gd name="T14" fmla="*/ 57 w 92"/>
                <a:gd name="T15" fmla="*/ 143 h 186"/>
                <a:gd name="T16" fmla="*/ 71 w 92"/>
                <a:gd name="T17" fmla="*/ 168 h 186"/>
                <a:gd name="T18" fmla="*/ 87 w 92"/>
                <a:gd name="T19" fmla="*/ 193 h 186"/>
                <a:gd name="T20" fmla="*/ 92 w 92"/>
                <a:gd name="T21" fmla="*/ 192 h 186"/>
                <a:gd name="T22" fmla="*/ 77 w 92"/>
                <a:gd name="T23" fmla="*/ 164 h 186"/>
                <a:gd name="T24" fmla="*/ 62 w 92"/>
                <a:gd name="T25" fmla="*/ 139 h 186"/>
                <a:gd name="T26" fmla="*/ 51 w 92"/>
                <a:gd name="T27" fmla="*/ 11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7 h 173"/>
                <a:gd name="T8" fmla="*/ 33 w 50"/>
                <a:gd name="T9" fmla="*/ 130 h 173"/>
                <a:gd name="T10" fmla="*/ 43 w 50"/>
                <a:gd name="T11" fmla="*/ 166 h 173"/>
                <a:gd name="T12" fmla="*/ 50 w 50"/>
                <a:gd name="T13" fmla="*/ 164 h 173"/>
                <a:gd name="T14" fmla="*/ 38 w 50"/>
                <a:gd name="T15" fmla="*/ 12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3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8 w 352"/>
                <a:gd name="T1" fmla="*/ 1 h 456"/>
                <a:gd name="T2" fmla="*/ 236 w 352"/>
                <a:gd name="T3" fmla="*/ 14 h 456"/>
                <a:gd name="T4" fmla="*/ 223 w 352"/>
                <a:gd name="T5" fmla="*/ 41 h 456"/>
                <a:gd name="T6" fmla="*/ 212 w 352"/>
                <a:gd name="T7" fmla="*/ 90 h 456"/>
                <a:gd name="T8" fmla="*/ 205 w 352"/>
                <a:gd name="T9" fmla="*/ 149 h 456"/>
                <a:gd name="T10" fmla="*/ 202 w 352"/>
                <a:gd name="T11" fmla="*/ 193 h 456"/>
                <a:gd name="T12" fmla="*/ 205 w 352"/>
                <a:gd name="T13" fmla="*/ 211 h 456"/>
                <a:gd name="T14" fmla="*/ 212 w 352"/>
                <a:gd name="T15" fmla="*/ 211 h 456"/>
                <a:gd name="T16" fmla="*/ 228 w 352"/>
                <a:gd name="T17" fmla="*/ 211 h 456"/>
                <a:gd name="T18" fmla="*/ 256 w 352"/>
                <a:gd name="T19" fmla="*/ 211 h 456"/>
                <a:gd name="T20" fmla="*/ 294 w 352"/>
                <a:gd name="T21" fmla="*/ 205 h 456"/>
                <a:gd name="T22" fmla="*/ 326 w 352"/>
                <a:gd name="T23" fmla="*/ 196 h 456"/>
                <a:gd name="T24" fmla="*/ 343 w 352"/>
                <a:gd name="T25" fmla="*/ 186 h 456"/>
                <a:gd name="T26" fmla="*/ 359 w 352"/>
                <a:gd name="T27" fmla="*/ 166 h 456"/>
                <a:gd name="T28" fmla="*/ 348 w 352"/>
                <a:gd name="T29" fmla="*/ 274 h 456"/>
                <a:gd name="T30" fmla="*/ 326 w 352"/>
                <a:gd name="T31" fmla="*/ 263 h 456"/>
                <a:gd name="T32" fmla="*/ 298 w 352"/>
                <a:gd name="T33" fmla="*/ 254 h 456"/>
                <a:gd name="T34" fmla="*/ 269 w 352"/>
                <a:gd name="T35" fmla="*/ 249 h 456"/>
                <a:gd name="T36" fmla="*/ 244 w 352"/>
                <a:gd name="T37" fmla="*/ 245 h 456"/>
                <a:gd name="T38" fmla="*/ 217 w 352"/>
                <a:gd name="T39" fmla="*/ 244 h 456"/>
                <a:gd name="T40" fmla="*/ 212 w 352"/>
                <a:gd name="T41" fmla="*/ 244 h 456"/>
                <a:gd name="T42" fmla="*/ 202 w 352"/>
                <a:gd name="T43" fmla="*/ 245 h 456"/>
                <a:gd name="T44" fmla="*/ 202 w 352"/>
                <a:gd name="T45" fmla="*/ 263 h 456"/>
                <a:gd name="T46" fmla="*/ 202 w 352"/>
                <a:gd name="T47" fmla="*/ 283 h 456"/>
                <a:gd name="T48" fmla="*/ 207 w 352"/>
                <a:gd name="T49" fmla="*/ 345 h 456"/>
                <a:gd name="T50" fmla="*/ 217 w 352"/>
                <a:gd name="T51" fmla="*/ 402 h 456"/>
                <a:gd name="T52" fmla="*/ 225 w 352"/>
                <a:gd name="T53" fmla="*/ 426 h 456"/>
                <a:gd name="T54" fmla="*/ 241 w 352"/>
                <a:gd name="T55" fmla="*/ 447 h 456"/>
                <a:gd name="T56" fmla="*/ 116 w 352"/>
                <a:gd name="T57" fmla="*/ 447 h 456"/>
                <a:gd name="T58" fmla="*/ 124 w 352"/>
                <a:gd name="T59" fmla="*/ 433 h 456"/>
                <a:gd name="T60" fmla="*/ 139 w 352"/>
                <a:gd name="T61" fmla="*/ 401 h 456"/>
                <a:gd name="T62" fmla="*/ 144 w 352"/>
                <a:gd name="T63" fmla="*/ 386 h 456"/>
                <a:gd name="T64" fmla="*/ 149 w 352"/>
                <a:gd name="T65" fmla="*/ 372 h 456"/>
                <a:gd name="T66" fmla="*/ 152 w 352"/>
                <a:gd name="T67" fmla="*/ 346 h 456"/>
                <a:gd name="T68" fmla="*/ 159 w 352"/>
                <a:gd name="T69" fmla="*/ 305 h 456"/>
                <a:gd name="T70" fmla="*/ 160 w 352"/>
                <a:gd name="T71" fmla="*/ 263 h 456"/>
                <a:gd name="T72" fmla="*/ 159 w 352"/>
                <a:gd name="T73" fmla="*/ 247 h 456"/>
                <a:gd name="T74" fmla="*/ 154 w 352"/>
                <a:gd name="T75" fmla="*/ 245 h 456"/>
                <a:gd name="T76" fmla="*/ 149 w 352"/>
                <a:gd name="T77" fmla="*/ 245 h 456"/>
                <a:gd name="T78" fmla="*/ 134 w 352"/>
                <a:gd name="T79" fmla="*/ 244 h 456"/>
                <a:gd name="T80" fmla="*/ 105 w 352"/>
                <a:gd name="T81" fmla="*/ 245 h 456"/>
                <a:gd name="T82" fmla="*/ 75 w 352"/>
                <a:gd name="T83" fmla="*/ 249 h 456"/>
                <a:gd name="T84" fmla="*/ 44 w 352"/>
                <a:gd name="T85" fmla="*/ 258 h 456"/>
                <a:gd name="T86" fmla="*/ 19 w 352"/>
                <a:gd name="T87" fmla="*/ 269 h 456"/>
                <a:gd name="T88" fmla="*/ 1 w 352"/>
                <a:gd name="T89" fmla="*/ 27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3 h 20"/>
                <a:gd name="T2" fmla="*/ 3 w 14"/>
                <a:gd name="T3" fmla="*/ 13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7 w 20"/>
                <a:gd name="T7" fmla="*/ 20 h 45"/>
                <a:gd name="T8" fmla="*/ 22 w 20"/>
                <a:gd name="T9" fmla="*/ 13 h 45"/>
                <a:gd name="T10" fmla="*/ 27 w 20"/>
                <a:gd name="T11" fmla="*/ 6 h 45"/>
                <a:gd name="T12" fmla="*/ 24 w 20"/>
                <a:gd name="T13" fmla="*/ 0 h 45"/>
                <a:gd name="T14" fmla="*/ 1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2 h 65"/>
                <a:gd name="T2" fmla="*/ 5 w 12"/>
                <a:gd name="T3" fmla="*/ 72 h 65"/>
                <a:gd name="T4" fmla="*/ 5 w 12"/>
                <a:gd name="T5" fmla="*/ 59 h 65"/>
                <a:gd name="T6" fmla="*/ 7 w 12"/>
                <a:gd name="T7" fmla="*/ 4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5 h 65"/>
                <a:gd name="T18" fmla="*/ 2 w 12"/>
                <a:gd name="T19" fmla="*/ 57 h 65"/>
                <a:gd name="T20" fmla="*/ 0 w 12"/>
                <a:gd name="T21" fmla="*/ 72 h 65"/>
                <a:gd name="T22" fmla="*/ 0 w 12"/>
                <a:gd name="T23" fmla="*/ 72 h 65"/>
                <a:gd name="T24" fmla="*/ 5 w 12"/>
                <a:gd name="T25" fmla="*/ 7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3 h 20"/>
                <a:gd name="T14" fmla="*/ 5 w 7"/>
                <a:gd name="T15" fmla="*/ 13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2 w 35"/>
                <a:gd name="T1" fmla="*/ 0 h 7"/>
                <a:gd name="T2" fmla="*/ 4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15 h 7"/>
                <a:gd name="T10" fmla="*/ 9 w 35"/>
                <a:gd name="T11" fmla="*/ 17 h 7"/>
                <a:gd name="T12" fmla="*/ 42 w 35"/>
                <a:gd name="T13" fmla="*/ 17 h 7"/>
                <a:gd name="T14" fmla="*/ 42 w 35"/>
                <a:gd name="T15" fmla="*/ 17 h 7"/>
                <a:gd name="T16" fmla="*/ 4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9 w 56"/>
                <a:gd name="T1" fmla="*/ 0 h 10"/>
                <a:gd name="T2" fmla="*/ 49 w 56"/>
                <a:gd name="T3" fmla="*/ 0 h 10"/>
                <a:gd name="T4" fmla="*/ 35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7 w 56"/>
                <a:gd name="T19" fmla="*/ 5 h 10"/>
                <a:gd name="T20" fmla="*/ 49 w 56"/>
                <a:gd name="T21" fmla="*/ 5 h 10"/>
                <a:gd name="T22" fmla="*/ 49 w 56"/>
                <a:gd name="T23" fmla="*/ 5 h 10"/>
                <a:gd name="T24" fmla="*/ 4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6 w 41"/>
                <a:gd name="T1" fmla="*/ 0 h 18"/>
                <a:gd name="T2" fmla="*/ 46 w 41"/>
                <a:gd name="T3" fmla="*/ 0 h 18"/>
                <a:gd name="T4" fmla="*/ 38 w 41"/>
                <a:gd name="T5" fmla="*/ 4 h 18"/>
                <a:gd name="T6" fmla="*/ 3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11 h 18"/>
                <a:gd name="T14" fmla="*/ 14 w 41"/>
                <a:gd name="T15" fmla="*/ 9 h 18"/>
                <a:gd name="T16" fmla="*/ 30 w 41"/>
                <a:gd name="T17" fmla="*/ 9 h 18"/>
                <a:gd name="T18" fmla="*/ 39 w 41"/>
                <a:gd name="T19" fmla="*/ 9 h 18"/>
                <a:gd name="T20" fmla="*/ 48 w 41"/>
                <a:gd name="T21" fmla="*/ 5 h 18"/>
                <a:gd name="T22" fmla="*/ 48 w 41"/>
                <a:gd name="T23" fmla="*/ 5 h 18"/>
                <a:gd name="T24" fmla="*/ 4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9 h 124"/>
                <a:gd name="T2" fmla="*/ 5 w 5"/>
                <a:gd name="T3" fmla="*/ 12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6 h 124"/>
                <a:gd name="T10" fmla="*/ 2 w 5"/>
                <a:gd name="T11" fmla="*/ 129 h 124"/>
                <a:gd name="T12" fmla="*/ 2 w 5"/>
                <a:gd name="T13" fmla="*/ 129 h 124"/>
                <a:gd name="T14" fmla="*/ 5 w 5"/>
                <a:gd name="T15" fmla="*/ 131 h 124"/>
                <a:gd name="T16" fmla="*/ 5 w 5"/>
                <a:gd name="T17" fmla="*/ 126 h 124"/>
                <a:gd name="T18" fmla="*/ 2 w 5"/>
                <a:gd name="T19" fmla="*/ 12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9 w 13"/>
                <a:gd name="T5" fmla="*/ 5 h 10"/>
                <a:gd name="T6" fmla="*/ 20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7 w 32"/>
                <a:gd name="T5" fmla="*/ 19 h 16"/>
                <a:gd name="T6" fmla="*/ 37 w 32"/>
                <a:gd name="T7" fmla="*/ 23 h 16"/>
                <a:gd name="T8" fmla="*/ 39 w 32"/>
                <a:gd name="T9" fmla="*/ 18 h 16"/>
                <a:gd name="T10" fmla="*/ 2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6 h 16"/>
                <a:gd name="T8" fmla="*/ 34 w 56"/>
                <a:gd name="T9" fmla="*/ 19 h 16"/>
                <a:gd name="T10" fmla="*/ 47 w 56"/>
                <a:gd name="T11" fmla="*/ 23 h 16"/>
                <a:gd name="T12" fmla="*/ 49 w 56"/>
                <a:gd name="T13" fmla="*/ 16 h 16"/>
                <a:gd name="T14" fmla="*/ 34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5 w 32"/>
                <a:gd name="T7" fmla="*/ 9 h 9"/>
                <a:gd name="T8" fmla="*/ 25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1 w 18"/>
                <a:gd name="T1" fmla="*/ 103 h 112"/>
                <a:gd name="T2" fmla="*/ 11 w 18"/>
                <a:gd name="T3" fmla="*/ 103 h 112"/>
                <a:gd name="T4" fmla="*/ 9 w 18"/>
                <a:gd name="T5" fmla="*/ 7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7 h 112"/>
                <a:gd name="T20" fmla="*/ 9 w 18"/>
                <a:gd name="T21" fmla="*/ 105 h 112"/>
                <a:gd name="T22" fmla="*/ 9 w 18"/>
                <a:gd name="T23" fmla="*/ 105 h 112"/>
                <a:gd name="T24" fmla="*/ 11 w 18"/>
                <a:gd name="T25" fmla="*/ 10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23 w 16"/>
                <a:gd name="T1" fmla="*/ 29 h 32"/>
                <a:gd name="T2" fmla="*/ 23 w 16"/>
                <a:gd name="T3" fmla="*/ 29 h 32"/>
                <a:gd name="T4" fmla="*/ 18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5 w 16"/>
                <a:gd name="T11" fmla="*/ 18 h 32"/>
                <a:gd name="T12" fmla="*/ 20 w 16"/>
                <a:gd name="T13" fmla="*/ 32 h 32"/>
                <a:gd name="T14" fmla="*/ 20 w 16"/>
                <a:gd name="T15" fmla="*/ 32 h 32"/>
                <a:gd name="T16" fmla="*/ 2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7 h 7"/>
                <a:gd name="T4" fmla="*/ 123 w 123"/>
                <a:gd name="T5" fmla="*/ 13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5 w 13"/>
                <a:gd name="T1" fmla="*/ 0 h 16"/>
                <a:gd name="T2" fmla="*/ 15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9 h 16"/>
                <a:gd name="T10" fmla="*/ 5 w 13"/>
                <a:gd name="T11" fmla="*/ 8 h 16"/>
                <a:gd name="T12" fmla="*/ 20 w 13"/>
                <a:gd name="T13" fmla="*/ 5 h 16"/>
                <a:gd name="T14" fmla="*/ 20 w 13"/>
                <a:gd name="T15" fmla="*/ 5 h 16"/>
                <a:gd name="T16" fmla="*/ 15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0 h 41"/>
                <a:gd name="T6" fmla="*/ 0 w 23"/>
                <a:gd name="T7" fmla="*/ 43 h 41"/>
                <a:gd name="T8" fmla="*/ 5 w 23"/>
                <a:gd name="T9" fmla="*/ 48 h 41"/>
                <a:gd name="T10" fmla="*/ 13 w 23"/>
                <a:gd name="T11" fmla="*/ 3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8 h 39"/>
                <a:gd name="T8" fmla="*/ 5 w 16"/>
                <a:gd name="T9" fmla="*/ 34 h 39"/>
                <a:gd name="T10" fmla="*/ 0 w 16"/>
                <a:gd name="T11" fmla="*/ 45 h 39"/>
                <a:gd name="T12" fmla="*/ 6 w 16"/>
                <a:gd name="T13" fmla="*/ 46 h 39"/>
                <a:gd name="T14" fmla="*/ 10 w 16"/>
                <a:gd name="T15" fmla="*/ 36 h 39"/>
                <a:gd name="T16" fmla="*/ 11 w 16"/>
                <a:gd name="T17" fmla="*/ 3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5 w 13"/>
                <a:gd name="T1" fmla="*/ 0 h 58"/>
                <a:gd name="T2" fmla="*/ 15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3 h 58"/>
                <a:gd name="T10" fmla="*/ 0 w 13"/>
                <a:gd name="T11" fmla="*/ 51 h 58"/>
                <a:gd name="T12" fmla="*/ 5 w 13"/>
                <a:gd name="T13" fmla="*/ 51 h 58"/>
                <a:gd name="T14" fmla="*/ 15 w 13"/>
                <a:gd name="T15" fmla="*/ 34 h 58"/>
                <a:gd name="T16" fmla="*/ 17 w 13"/>
                <a:gd name="T17" fmla="*/ 27 h 58"/>
                <a:gd name="T18" fmla="*/ 19 w 13"/>
                <a:gd name="T19" fmla="*/ 14 h 58"/>
                <a:gd name="T20" fmla="*/ 20 w 13"/>
                <a:gd name="T21" fmla="*/ 0 h 58"/>
                <a:gd name="T22" fmla="*/ 20 w 13"/>
                <a:gd name="T23" fmla="*/ 0 h 58"/>
                <a:gd name="T24" fmla="*/ 15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11 w 6"/>
                <a:gd name="T5" fmla="*/ 7 h 16"/>
                <a:gd name="T6" fmla="*/ 1 w 6"/>
                <a:gd name="T7" fmla="*/ 5 h 16"/>
                <a:gd name="T8" fmla="*/ 1 w 6"/>
                <a:gd name="T9" fmla="*/ 16 h 16"/>
                <a:gd name="T10" fmla="*/ 1 w 6"/>
                <a:gd name="T11" fmla="*/ 23 h 16"/>
                <a:gd name="T12" fmla="*/ 18 w 6"/>
                <a:gd name="T13" fmla="*/ 21 h 16"/>
                <a:gd name="T14" fmla="*/ 18 w 6"/>
                <a:gd name="T15" fmla="*/ 16 h 16"/>
                <a:gd name="T16" fmla="*/ 18 w 6"/>
                <a:gd name="T17" fmla="*/ 7 h 16"/>
                <a:gd name="T18" fmla="*/ 1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6 w 30"/>
                <a:gd name="T7" fmla="*/ 7 h 9"/>
                <a:gd name="T8" fmla="*/ 19 w 30"/>
                <a:gd name="T9" fmla="*/ 9 h 9"/>
                <a:gd name="T10" fmla="*/ 23 w 30"/>
                <a:gd name="T11" fmla="*/ 9 h 9"/>
                <a:gd name="T12" fmla="*/ 23 w 30"/>
                <a:gd name="T13" fmla="*/ 2 h 9"/>
                <a:gd name="T14" fmla="*/ 19 w 30"/>
                <a:gd name="T15" fmla="*/ 2 h 9"/>
                <a:gd name="T16" fmla="*/ 16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23 h 16"/>
                <a:gd name="T2" fmla="*/ 1 w 65"/>
                <a:gd name="T3" fmla="*/ 23 h 16"/>
                <a:gd name="T4" fmla="*/ 16 w 65"/>
                <a:gd name="T5" fmla="*/ 18 h 16"/>
                <a:gd name="T6" fmla="*/ 29 w 65"/>
                <a:gd name="T7" fmla="*/ 16 h 16"/>
                <a:gd name="T8" fmla="*/ 53 w 65"/>
                <a:gd name="T9" fmla="*/ 16 h 16"/>
                <a:gd name="T10" fmla="*/ 72 w 65"/>
                <a:gd name="T11" fmla="*/ 7 h 16"/>
                <a:gd name="T12" fmla="*/ 72 w 65"/>
                <a:gd name="T13" fmla="*/ 0 h 16"/>
                <a:gd name="T14" fmla="*/ 5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6 h 16"/>
                <a:gd name="T22" fmla="*/ 0 w 65"/>
                <a:gd name="T23" fmla="*/ 16 h 16"/>
                <a:gd name="T24" fmla="*/ 1 w 65"/>
                <a:gd name="T25" fmla="*/ 2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9 h 22"/>
                <a:gd name="T2" fmla="*/ 1 w 42"/>
                <a:gd name="T3" fmla="*/ 29 h 22"/>
                <a:gd name="T4" fmla="*/ 9 w 42"/>
                <a:gd name="T5" fmla="*/ 25 h 22"/>
                <a:gd name="T6" fmla="*/ 18 w 42"/>
                <a:gd name="T7" fmla="*/ 2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0 h 22"/>
                <a:gd name="T20" fmla="*/ 0 w 42"/>
                <a:gd name="T21" fmla="*/ 25 h 22"/>
                <a:gd name="T22" fmla="*/ 0 w 42"/>
                <a:gd name="T23" fmla="*/ 25 h 22"/>
                <a:gd name="T24" fmla="*/ 1 w 42"/>
                <a:gd name="T25" fmla="*/ 29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7 w 20"/>
                <a:gd name="T1" fmla="*/ 18 h 18"/>
                <a:gd name="T2" fmla="*/ 27 w 20"/>
                <a:gd name="T3" fmla="*/ 18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7 w 20"/>
                <a:gd name="T13" fmla="*/ 25 h 18"/>
                <a:gd name="T14" fmla="*/ 27 w 20"/>
                <a:gd name="T15" fmla="*/ 25 h 18"/>
                <a:gd name="T16" fmla="*/ 27 w 2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7 w 30"/>
                <a:gd name="T1" fmla="*/ 8 h 13"/>
                <a:gd name="T2" fmla="*/ 37 w 30"/>
                <a:gd name="T3" fmla="*/ 8 h 13"/>
                <a:gd name="T4" fmla="*/ 2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5 w 30"/>
                <a:gd name="T13" fmla="*/ 13 h 13"/>
                <a:gd name="T14" fmla="*/ 35 w 30"/>
                <a:gd name="T15" fmla="*/ 13 h 13"/>
                <a:gd name="T16" fmla="*/ 37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4 w 41"/>
                <a:gd name="T1" fmla="*/ 1 h 9"/>
                <a:gd name="T2" fmla="*/ 3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4 w 41"/>
                <a:gd name="T13" fmla="*/ 4 h 9"/>
                <a:gd name="T14" fmla="*/ 34 w 41"/>
                <a:gd name="T15" fmla="*/ 4 h 9"/>
                <a:gd name="T16" fmla="*/ 3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3 w 39"/>
                <a:gd name="T1" fmla="*/ 0 h 13"/>
                <a:gd name="T2" fmla="*/ 43 w 39"/>
                <a:gd name="T3" fmla="*/ 0 h 13"/>
                <a:gd name="T4" fmla="*/ 35 w 39"/>
                <a:gd name="T5" fmla="*/ 5 h 13"/>
                <a:gd name="T6" fmla="*/ 2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7 w 39"/>
                <a:gd name="T17" fmla="*/ 13 h 13"/>
                <a:gd name="T18" fmla="*/ 36 w 39"/>
                <a:gd name="T19" fmla="*/ 11 h 13"/>
                <a:gd name="T20" fmla="*/ 46 w 39"/>
                <a:gd name="T21" fmla="*/ 5 h 13"/>
                <a:gd name="T22" fmla="*/ 46 w 39"/>
                <a:gd name="T23" fmla="*/ 5 h 13"/>
                <a:gd name="T24" fmla="*/ 4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3 h 20"/>
                <a:gd name="T6" fmla="*/ 3 w 10"/>
                <a:gd name="T7" fmla="*/ 27 h 20"/>
                <a:gd name="T8" fmla="*/ 8 w 10"/>
                <a:gd name="T9" fmla="*/ 25 h 20"/>
                <a:gd name="T10" fmla="*/ 8 w 10"/>
                <a:gd name="T11" fmla="*/ 22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2 h 20"/>
                <a:gd name="T38" fmla="*/ 3 w 10"/>
                <a:gd name="T39" fmla="*/ 23 h 20"/>
                <a:gd name="T40" fmla="*/ 7 w 10"/>
                <a:gd name="T41" fmla="*/ 25 h 20"/>
                <a:gd name="T42" fmla="*/ 7 w 10"/>
                <a:gd name="T43" fmla="*/ 22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6 h 63"/>
                <a:gd name="T10" fmla="*/ 15 w 13"/>
                <a:gd name="T11" fmla="*/ 70 h 63"/>
                <a:gd name="T12" fmla="*/ 20 w 13"/>
                <a:gd name="T13" fmla="*/ 70 h 63"/>
                <a:gd name="T14" fmla="*/ 19 w 13"/>
                <a:gd name="T15" fmla="*/ 45 h 63"/>
                <a:gd name="T16" fmla="*/ 15 w 13"/>
                <a:gd name="T17" fmla="*/ 25 h 63"/>
                <a:gd name="T18" fmla="*/ 14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8 h 49"/>
                <a:gd name="T8" fmla="*/ 9 w 18"/>
                <a:gd name="T9" fmla="*/ 29 h 49"/>
                <a:gd name="T10" fmla="*/ 9 w 18"/>
                <a:gd name="T11" fmla="*/ 35 h 49"/>
                <a:gd name="T12" fmla="*/ 11 w 18"/>
                <a:gd name="T13" fmla="*/ 35 h 49"/>
                <a:gd name="T14" fmla="*/ 9 w 18"/>
                <a:gd name="T15" fmla="*/ 27 h 49"/>
                <a:gd name="T16" fmla="*/ 9 w 18"/>
                <a:gd name="T17" fmla="*/ 16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4 w 25"/>
                <a:gd name="T9" fmla="*/ 29 h 38"/>
                <a:gd name="T10" fmla="*/ 27 w 25"/>
                <a:gd name="T11" fmla="*/ 38 h 38"/>
                <a:gd name="T12" fmla="*/ 32 w 25"/>
                <a:gd name="T13" fmla="*/ 36 h 38"/>
                <a:gd name="T14" fmla="*/ 27 w 25"/>
                <a:gd name="T15" fmla="*/ 25 h 38"/>
                <a:gd name="T16" fmla="*/ 2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38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6389" name="Picture 87" descr="C:\My Documents\My Pictures\icc5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90" name="Group 99"/>
          <p:cNvGrpSpPr>
            <a:grpSpLocks/>
          </p:cNvGrpSpPr>
          <p:nvPr/>
        </p:nvGrpSpPr>
        <p:grpSpPr bwMode="auto">
          <a:xfrm>
            <a:off x="6069013" y="6496050"/>
            <a:ext cx="2973387" cy="247650"/>
            <a:chOff x="3823" y="4092"/>
            <a:chExt cx="1873" cy="156"/>
          </a:xfrm>
        </p:grpSpPr>
        <p:sp>
          <p:nvSpPr>
            <p:cNvPr id="16391" name="AutoShape 91"/>
            <p:cNvSpPr>
              <a:spLocks noChangeArrowheads="1"/>
            </p:cNvSpPr>
            <p:nvPr userDrawn="1"/>
          </p:nvSpPr>
          <p:spPr bwMode="auto">
            <a:xfrm>
              <a:off x="3823" y="4108"/>
              <a:ext cx="1855" cy="12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2" name="Rectangle 94"/>
            <p:cNvSpPr>
              <a:spLocks noChangeArrowheads="1"/>
            </p:cNvSpPr>
            <p:nvPr userDrawn="1"/>
          </p:nvSpPr>
          <p:spPr bwMode="auto">
            <a:xfrm>
              <a:off x="3823" y="4092"/>
              <a:ext cx="1873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409803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73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152400" y="6858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5364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5" name="Group 90"/>
          <p:cNvGrpSpPr>
            <a:grpSpLocks/>
          </p:cNvGrpSpPr>
          <p:nvPr/>
        </p:nvGrpSpPr>
        <p:grpSpPr bwMode="auto">
          <a:xfrm>
            <a:off x="5929313" y="6477000"/>
            <a:ext cx="3062287" cy="298450"/>
            <a:chOff x="3888" y="4032"/>
            <a:chExt cx="1689" cy="144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  <a:defRPr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116" name="Rectangle 92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7" name="Rectangle 93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697779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75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390485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80" r:id="rId1"/>
    <p:sldLayoutId id="2147486381" r:id="rId2"/>
    <p:sldLayoutId id="2147486382" r:id="rId3"/>
    <p:sldLayoutId id="2147486383" r:id="rId4"/>
    <p:sldLayoutId id="2147486384" r:id="rId5"/>
    <p:sldLayoutId id="2147486385" r:id="rId6"/>
    <p:sldLayoutId id="2147486386" r:id="rId7"/>
    <p:sldLayoutId id="2147486387" r:id="rId8"/>
    <p:sldLayoutId id="2147486388" r:id="rId9"/>
    <p:sldLayoutId id="2147486389" r:id="rId10"/>
    <p:sldLayoutId id="2147486390" r:id="rId11"/>
    <p:sldLayoutId id="2147486391" r:id="rId12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35233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38" r:id="rId1"/>
    <p:sldLayoutId id="2147486439" r:id="rId2"/>
    <p:sldLayoutId id="2147486440" r:id="rId3"/>
    <p:sldLayoutId id="2147486441" r:id="rId4"/>
    <p:sldLayoutId id="2147486442" r:id="rId5"/>
    <p:sldLayoutId id="2147486443" r:id="rId6"/>
    <p:sldLayoutId id="2147486444" r:id="rId7"/>
    <p:sldLayoutId id="2147486445" r:id="rId8"/>
    <p:sldLayoutId id="2147486446" r:id="rId9"/>
    <p:sldLayoutId id="2147486447" r:id="rId10"/>
    <p:sldLayoutId id="2147486448" r:id="rId11"/>
    <p:sldLayoutId id="2147486449" r:id="rId12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867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8677" name="Picture 87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678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89516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54" r:id="rId1"/>
    <p:sldLayoutId id="2147486455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152400" y="6858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8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9" name="Group 90"/>
          <p:cNvGrpSpPr>
            <a:grpSpLocks/>
          </p:cNvGrpSpPr>
          <p:nvPr/>
        </p:nvGrpSpPr>
        <p:grpSpPr bwMode="auto">
          <a:xfrm>
            <a:off x="5929313" y="6477000"/>
            <a:ext cx="3062287" cy="298450"/>
            <a:chOff x="3888" y="4032"/>
            <a:chExt cx="1689" cy="144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  <a:defRPr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116" name="Rectangle 92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7" name="Rectangle 93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41679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57" r:id="rId1"/>
    <p:sldLayoutId id="2147486458" r:id="rId2"/>
    <p:sldLayoutId id="2147486459" r:id="rId3"/>
    <p:sldLayoutId id="2147486460" r:id="rId4"/>
    <p:sldLayoutId id="2147486461" r:id="rId5"/>
    <p:sldLayoutId id="2147486462" r:id="rId6"/>
    <p:sldLayoutId id="2147486463" r:id="rId7"/>
    <p:sldLayoutId id="2147486464" r:id="rId8"/>
    <p:sldLayoutId id="2147486465" r:id="rId9"/>
    <p:sldLayoutId id="2147486466" r:id="rId10"/>
    <p:sldLayoutId id="2147486467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152400" y="6858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96260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6261" name="Group 90"/>
          <p:cNvGrpSpPr>
            <a:grpSpLocks/>
          </p:cNvGrpSpPr>
          <p:nvPr/>
        </p:nvGrpSpPr>
        <p:grpSpPr bwMode="auto">
          <a:xfrm>
            <a:off x="5929313" y="6477000"/>
            <a:ext cx="3062287" cy="298450"/>
            <a:chOff x="3888" y="4032"/>
            <a:chExt cx="1689" cy="144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  <a:defRPr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116" name="Rectangle 92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7" name="Rectangle 93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901999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69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283" y="3030539"/>
            <a:ext cx="193434" cy="80871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597" tIns="47796" rIns="95597" bIns="477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  <a:cs typeface="Arial" charset="0"/>
            </a:endParaRPr>
          </a:p>
        </p:txBody>
      </p:sp>
      <p:grpSp>
        <p:nvGrpSpPr>
          <p:cNvPr id="29699" name="Group 9"/>
          <p:cNvGrpSpPr>
            <a:grpSpLocks/>
          </p:cNvGrpSpPr>
          <p:nvPr/>
        </p:nvGrpSpPr>
        <p:grpSpPr bwMode="auto">
          <a:xfrm>
            <a:off x="228600" y="30482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3" y="762000"/>
            <a:ext cx="135934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  <a:cs typeface="Arial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  <a:cs typeface="Arial" charset="0"/>
            </a:endParaRPr>
          </a:p>
        </p:txBody>
      </p:sp>
      <p:pic>
        <p:nvPicPr>
          <p:cNvPr id="29701" name="Picture 87" descr="C:\My Documents\My Pictures\icc5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2" name="Group 99"/>
          <p:cNvGrpSpPr>
            <a:grpSpLocks/>
          </p:cNvGrpSpPr>
          <p:nvPr/>
        </p:nvGrpSpPr>
        <p:grpSpPr bwMode="auto">
          <a:xfrm>
            <a:off x="6069033" y="6496053"/>
            <a:ext cx="2973387" cy="250825"/>
            <a:chOff x="3823" y="4092"/>
            <a:chExt cx="1873" cy="158"/>
          </a:xfrm>
        </p:grpSpPr>
        <p:sp>
          <p:nvSpPr>
            <p:cNvPr id="1115" name="AutoShape 91"/>
            <p:cNvSpPr>
              <a:spLocks noChangeArrowheads="1"/>
            </p:cNvSpPr>
            <p:nvPr userDrawn="1"/>
          </p:nvSpPr>
          <p:spPr bwMode="auto">
            <a:xfrm>
              <a:off x="3823" y="4108"/>
              <a:ext cx="1855" cy="12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50000"/>
                </a:lnSpc>
                <a:buClrTx/>
                <a:buSzTx/>
                <a:buFontTx/>
                <a:buNone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 userDrawn="1"/>
          </p:nvSpPr>
          <p:spPr bwMode="auto">
            <a:xfrm>
              <a:off x="3823" y="4092"/>
              <a:ext cx="1873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  <a:cs typeface="Arial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13175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74" r:id="rId1"/>
  </p:sldLayoutIdLst>
  <p:transition>
    <p:zoom/>
  </p:transition>
  <p:txStyles>
    <p:titleStyle>
      <a:lvl1pPr algn="ctr" defTabSz="955281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5281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5281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5281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5281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6251" algn="ctr" defTabSz="955281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2506" algn="ctr" defTabSz="955281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68760" algn="ctr" defTabSz="955281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5012" algn="ctr" defTabSz="955281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033" indent="-358033" algn="l" defTabSz="955281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6264" indent="-297831" algn="l" defTabSz="955281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4496" indent="-239219" algn="l" defTabSz="955281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2926" indent="-239219" algn="l" defTabSz="955281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1358" indent="-239219" algn="l" defTabSz="955281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07612" indent="-239219" algn="l" defTabSz="955281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63868" indent="-239219" algn="l" defTabSz="955281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0119" indent="-239219" algn="l" defTabSz="955281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76370" indent="-239219" algn="l" defTabSz="955281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625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251" algn="l" defTabSz="45625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2506" algn="l" defTabSz="45625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8760" algn="l" defTabSz="45625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5012" algn="l" defTabSz="45625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1267" algn="l" defTabSz="45625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7518" algn="l" defTabSz="45625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3764" algn="l" defTabSz="45625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0023" algn="l" defTabSz="45625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1 h 614"/>
                <a:gd name="T14" fmla="*/ 459 w 478"/>
                <a:gd name="T15" fmla="*/ 206 h 614"/>
                <a:gd name="T16" fmla="*/ 452 w 478"/>
                <a:gd name="T17" fmla="*/ 238 h 614"/>
                <a:gd name="T18" fmla="*/ 439 w 478"/>
                <a:gd name="T19" fmla="*/ 280 h 614"/>
                <a:gd name="T20" fmla="*/ 403 w 478"/>
                <a:gd name="T21" fmla="*/ 375 h 614"/>
                <a:gd name="T22" fmla="*/ 354 w 478"/>
                <a:gd name="T23" fmla="*/ 462 h 614"/>
                <a:gd name="T24" fmla="*/ 321 w 478"/>
                <a:gd name="T25" fmla="*/ 511 h 614"/>
                <a:gd name="T26" fmla="*/ 287 w 478"/>
                <a:gd name="T27" fmla="*/ 554 h 614"/>
                <a:gd name="T28" fmla="*/ 257 w 478"/>
                <a:gd name="T29" fmla="*/ 589 h 614"/>
                <a:gd name="T30" fmla="*/ 247 w 478"/>
                <a:gd name="T31" fmla="*/ 600 h 614"/>
                <a:gd name="T32" fmla="*/ 246 w 478"/>
                <a:gd name="T33" fmla="*/ 600 h 614"/>
                <a:gd name="T34" fmla="*/ 236 w 478"/>
                <a:gd name="T35" fmla="*/ 590 h 614"/>
                <a:gd name="T36" fmla="*/ 216 w 478"/>
                <a:gd name="T37" fmla="*/ 572 h 614"/>
                <a:gd name="T38" fmla="*/ 206 w 478"/>
                <a:gd name="T39" fmla="*/ 563 h 614"/>
                <a:gd name="T40" fmla="*/ 195 w 478"/>
                <a:gd name="T41" fmla="*/ 551 h 614"/>
                <a:gd name="T42" fmla="*/ 180 w 478"/>
                <a:gd name="T43" fmla="*/ 533 h 614"/>
                <a:gd name="T44" fmla="*/ 159 w 478"/>
                <a:gd name="T45" fmla="*/ 500 h 614"/>
                <a:gd name="T46" fmla="*/ 144 w 478"/>
                <a:gd name="T47" fmla="*/ 477 h 614"/>
                <a:gd name="T48" fmla="*/ 129 w 478"/>
                <a:gd name="T49" fmla="*/ 456 h 614"/>
                <a:gd name="T50" fmla="*/ 105 w 478"/>
                <a:gd name="T51" fmla="*/ 424 h 614"/>
                <a:gd name="T52" fmla="*/ 80 w 478"/>
                <a:gd name="T53" fmla="*/ 392 h 614"/>
                <a:gd name="T54" fmla="*/ 64 w 478"/>
                <a:gd name="T55" fmla="*/ 359 h 614"/>
                <a:gd name="T56" fmla="*/ 54 w 478"/>
                <a:gd name="T57" fmla="*/ 330 h 614"/>
                <a:gd name="T58" fmla="*/ 42 w 478"/>
                <a:gd name="T59" fmla="*/ 296 h 614"/>
                <a:gd name="T60" fmla="*/ 32 w 478"/>
                <a:gd name="T61" fmla="*/ 267 h 614"/>
                <a:gd name="T62" fmla="*/ 23 w 478"/>
                <a:gd name="T63" fmla="*/ 231 h 614"/>
                <a:gd name="T64" fmla="*/ 14 w 478"/>
                <a:gd name="T65" fmla="*/ 193 h 614"/>
                <a:gd name="T66" fmla="*/ 8 w 478"/>
                <a:gd name="T67" fmla="*/ 157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14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8 h 8"/>
                <a:gd name="T8" fmla="*/ 478 w 480"/>
                <a:gd name="T9" fmla="*/ 18 h 8"/>
                <a:gd name="T10" fmla="*/ 480 w 480"/>
                <a:gd name="T11" fmla="*/ 14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3 h 126"/>
                <a:gd name="T2" fmla="*/ 5 w 15"/>
                <a:gd name="T3" fmla="*/ 133 h 126"/>
                <a:gd name="T4" fmla="*/ 19 w 15"/>
                <a:gd name="T5" fmla="*/ 93 h 126"/>
                <a:gd name="T6" fmla="*/ 20 w 15"/>
                <a:gd name="T7" fmla="*/ 48 h 126"/>
                <a:gd name="T8" fmla="*/ 22 w 15"/>
                <a:gd name="T9" fmla="*/ 18 h 126"/>
                <a:gd name="T10" fmla="*/ 22 w 15"/>
                <a:gd name="T11" fmla="*/ 1 h 126"/>
                <a:gd name="T12" fmla="*/ 17 w 15"/>
                <a:gd name="T13" fmla="*/ 0 h 126"/>
                <a:gd name="T14" fmla="*/ 17 w 15"/>
                <a:gd name="T15" fmla="*/ 18 h 126"/>
                <a:gd name="T16" fmla="*/ 16 w 15"/>
                <a:gd name="T17" fmla="*/ 48 h 126"/>
                <a:gd name="T18" fmla="*/ 5 w 15"/>
                <a:gd name="T19" fmla="*/ 91 h 126"/>
                <a:gd name="T20" fmla="*/ 0 w 15"/>
                <a:gd name="T21" fmla="*/ 133 h 126"/>
                <a:gd name="T22" fmla="*/ 0 w 15"/>
                <a:gd name="T23" fmla="*/ 133 h 126"/>
                <a:gd name="T24" fmla="*/ 5 w 15"/>
                <a:gd name="T25" fmla="*/ 13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2 h 139"/>
                <a:gd name="T2" fmla="*/ 6 w 34"/>
                <a:gd name="T3" fmla="*/ 132 h 139"/>
                <a:gd name="T4" fmla="*/ 25 w 34"/>
                <a:gd name="T5" fmla="*/ 92 h 139"/>
                <a:gd name="T6" fmla="*/ 31 w 34"/>
                <a:gd name="T7" fmla="*/ 67 h 139"/>
                <a:gd name="T8" fmla="*/ 36 w 34"/>
                <a:gd name="T9" fmla="*/ 36 h 139"/>
                <a:gd name="T10" fmla="*/ 41 w 34"/>
                <a:gd name="T11" fmla="*/ 0 h 139"/>
                <a:gd name="T12" fmla="*/ 36 w 34"/>
                <a:gd name="T13" fmla="*/ 0 h 139"/>
                <a:gd name="T14" fmla="*/ 31 w 34"/>
                <a:gd name="T15" fmla="*/ 34 h 139"/>
                <a:gd name="T16" fmla="*/ 26 w 34"/>
                <a:gd name="T17" fmla="*/ 65 h 139"/>
                <a:gd name="T18" fmla="*/ 13 w 34"/>
                <a:gd name="T19" fmla="*/ 90 h 139"/>
                <a:gd name="T20" fmla="*/ 0 w 34"/>
                <a:gd name="T21" fmla="*/ 132 h 139"/>
                <a:gd name="T22" fmla="*/ 0 w 34"/>
                <a:gd name="T23" fmla="*/ 132 h 139"/>
                <a:gd name="T24" fmla="*/ 6 w 34"/>
                <a:gd name="T25" fmla="*/ 13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6 w 44"/>
                <a:gd name="T7" fmla="*/ 43 h 43"/>
                <a:gd name="T8" fmla="*/ 3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2 h 90"/>
                <a:gd name="T8" fmla="*/ 35 w 66"/>
                <a:gd name="T9" fmla="*/ 68 h 90"/>
                <a:gd name="T10" fmla="*/ 45 w 66"/>
                <a:gd name="T11" fmla="*/ 77 h 90"/>
                <a:gd name="T12" fmla="*/ 54 w 66"/>
                <a:gd name="T13" fmla="*/ 90 h 90"/>
                <a:gd name="T14" fmla="*/ 61 w 66"/>
                <a:gd name="T15" fmla="*/ 97 h 90"/>
                <a:gd name="T16" fmla="*/ 66 w 66"/>
                <a:gd name="T17" fmla="*/ 92 h 90"/>
                <a:gd name="T18" fmla="*/ 59 w 66"/>
                <a:gd name="T19" fmla="*/ 85 h 90"/>
                <a:gd name="T20" fmla="*/ 48 w 66"/>
                <a:gd name="T21" fmla="*/ 72 h 90"/>
                <a:gd name="T22" fmla="*/ 40 w 66"/>
                <a:gd name="T23" fmla="*/ 6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4 w 103"/>
                <a:gd name="T13" fmla="*/ 114 h 174"/>
                <a:gd name="T14" fmla="*/ 77 w 103"/>
                <a:gd name="T15" fmla="*/ 130 h 174"/>
                <a:gd name="T16" fmla="*/ 89 w 103"/>
                <a:gd name="T17" fmla="*/ 150 h 174"/>
                <a:gd name="T18" fmla="*/ 105 w 103"/>
                <a:gd name="T19" fmla="*/ 174 h 174"/>
                <a:gd name="T20" fmla="*/ 110 w 103"/>
                <a:gd name="T21" fmla="*/ 170 h 174"/>
                <a:gd name="T22" fmla="*/ 95 w 103"/>
                <a:gd name="T23" fmla="*/ 147 h 174"/>
                <a:gd name="T24" fmla="*/ 81 w 103"/>
                <a:gd name="T25" fmla="*/ 127 h 174"/>
                <a:gd name="T26" fmla="*/ 6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3 h 181"/>
                <a:gd name="T10" fmla="*/ 44 w 50"/>
                <a:gd name="T11" fmla="*/ 174 h 181"/>
                <a:gd name="T12" fmla="*/ 50 w 50"/>
                <a:gd name="T13" fmla="*/ 170 h 181"/>
                <a:gd name="T14" fmla="*/ 31 w 50"/>
                <a:gd name="T15" fmla="*/ 11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0 h 148"/>
                <a:gd name="T10" fmla="*/ 4 w 12"/>
                <a:gd name="T11" fmla="*/ 155 h 148"/>
                <a:gd name="T12" fmla="*/ 12 w 12"/>
                <a:gd name="T13" fmla="*/ 155 h 148"/>
                <a:gd name="T14" fmla="*/ 7 w 12"/>
                <a:gd name="T15" fmla="*/ 11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1 h 655"/>
                <a:gd name="T24" fmla="*/ 441 w 514"/>
                <a:gd name="T25" fmla="*/ 401 h 655"/>
                <a:gd name="T26" fmla="*/ 421 w 514"/>
                <a:gd name="T27" fmla="*/ 448 h 655"/>
                <a:gd name="T28" fmla="*/ 396 w 514"/>
                <a:gd name="T29" fmla="*/ 497 h 655"/>
                <a:gd name="T30" fmla="*/ 359 w 514"/>
                <a:gd name="T31" fmla="*/ 549 h 655"/>
                <a:gd name="T32" fmla="*/ 316 w 514"/>
                <a:gd name="T33" fmla="*/ 598 h 655"/>
                <a:gd name="T34" fmla="*/ 280 w 514"/>
                <a:gd name="T35" fmla="*/ 634 h 655"/>
                <a:gd name="T36" fmla="*/ 269 w 514"/>
                <a:gd name="T37" fmla="*/ 645 h 655"/>
                <a:gd name="T38" fmla="*/ 265 w 514"/>
                <a:gd name="T39" fmla="*/ 648 h 655"/>
                <a:gd name="T40" fmla="*/ 259 w 514"/>
                <a:gd name="T41" fmla="*/ 643 h 655"/>
                <a:gd name="T42" fmla="*/ 247 w 514"/>
                <a:gd name="T43" fmla="*/ 634 h 655"/>
                <a:gd name="T44" fmla="*/ 226 w 514"/>
                <a:gd name="T45" fmla="*/ 618 h 655"/>
                <a:gd name="T46" fmla="*/ 218 w 514"/>
                <a:gd name="T47" fmla="*/ 609 h 655"/>
                <a:gd name="T48" fmla="*/ 206 w 514"/>
                <a:gd name="T49" fmla="*/ 593 h 655"/>
                <a:gd name="T50" fmla="*/ 185 w 514"/>
                <a:gd name="T51" fmla="*/ 569 h 655"/>
                <a:gd name="T52" fmla="*/ 160 w 514"/>
                <a:gd name="T53" fmla="*/ 531 h 655"/>
                <a:gd name="T54" fmla="*/ 116 w 514"/>
                <a:gd name="T55" fmla="*/ 455 h 655"/>
                <a:gd name="T56" fmla="*/ 82 w 514"/>
                <a:gd name="T57" fmla="*/ 383 h 655"/>
                <a:gd name="T58" fmla="*/ 65 w 514"/>
                <a:gd name="T59" fmla="*/ 34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8 h 175"/>
                <a:gd name="T6" fmla="*/ 15 w 184"/>
                <a:gd name="T7" fmla="*/ 168 h 175"/>
                <a:gd name="T8" fmla="*/ 15 w 184"/>
                <a:gd name="T9" fmla="*/ 168 h 175"/>
                <a:gd name="T10" fmla="*/ 17 w 184"/>
                <a:gd name="T11" fmla="*/ 168 h 175"/>
                <a:gd name="T12" fmla="*/ 18 w 184"/>
                <a:gd name="T13" fmla="*/ 165 h 175"/>
                <a:gd name="T14" fmla="*/ 17 w 184"/>
                <a:gd name="T15" fmla="*/ 161 h 175"/>
                <a:gd name="T16" fmla="*/ 15 w 184"/>
                <a:gd name="T17" fmla="*/ 154 h 175"/>
                <a:gd name="T18" fmla="*/ 15 w 184"/>
                <a:gd name="T19" fmla="*/ 150 h 175"/>
                <a:gd name="T20" fmla="*/ 15 w 184"/>
                <a:gd name="T21" fmla="*/ 147 h 175"/>
                <a:gd name="T22" fmla="*/ 15 w 184"/>
                <a:gd name="T23" fmla="*/ 141 h 175"/>
                <a:gd name="T24" fmla="*/ 13 w 184"/>
                <a:gd name="T25" fmla="*/ 132 h 175"/>
                <a:gd name="T26" fmla="*/ 12 w 184"/>
                <a:gd name="T27" fmla="*/ 125 h 175"/>
                <a:gd name="T28" fmla="*/ 10 w 184"/>
                <a:gd name="T29" fmla="*/ 116 h 175"/>
                <a:gd name="T30" fmla="*/ 8 w 184"/>
                <a:gd name="T31" fmla="*/ 105 h 175"/>
                <a:gd name="T32" fmla="*/ 8 w 184"/>
                <a:gd name="T33" fmla="*/ 96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7 w 58"/>
                <a:gd name="T15" fmla="*/ 6 h 89"/>
                <a:gd name="T16" fmla="*/ 40 w 58"/>
                <a:gd name="T17" fmla="*/ 4 h 89"/>
                <a:gd name="T18" fmla="*/ 47 w 58"/>
                <a:gd name="T19" fmla="*/ 2 h 89"/>
                <a:gd name="T20" fmla="*/ 48 w 58"/>
                <a:gd name="T21" fmla="*/ 4 h 89"/>
                <a:gd name="T22" fmla="*/ 48 w 58"/>
                <a:gd name="T23" fmla="*/ 7 h 89"/>
                <a:gd name="T24" fmla="*/ 48 w 58"/>
                <a:gd name="T25" fmla="*/ 9 h 89"/>
                <a:gd name="T26" fmla="*/ 50 w 58"/>
                <a:gd name="T27" fmla="*/ 27 h 89"/>
                <a:gd name="T28" fmla="*/ 45 w 58"/>
                <a:gd name="T29" fmla="*/ 33 h 89"/>
                <a:gd name="T30" fmla="*/ 40 w 58"/>
                <a:gd name="T31" fmla="*/ 34 h 89"/>
                <a:gd name="T32" fmla="*/ 40 w 58"/>
                <a:gd name="T33" fmla="*/ 42 h 89"/>
                <a:gd name="T34" fmla="*/ 43 w 58"/>
                <a:gd name="T35" fmla="*/ 45 h 89"/>
                <a:gd name="T36" fmla="*/ 45 w 58"/>
                <a:gd name="T37" fmla="*/ 54 h 89"/>
                <a:gd name="T38" fmla="*/ 48 w 58"/>
                <a:gd name="T39" fmla="*/ 33 h 89"/>
                <a:gd name="T40" fmla="*/ 50 w 58"/>
                <a:gd name="T41" fmla="*/ 31 h 89"/>
                <a:gd name="T42" fmla="*/ 53 w 58"/>
                <a:gd name="T43" fmla="*/ 31 h 89"/>
                <a:gd name="T44" fmla="*/ 58 w 58"/>
                <a:gd name="T45" fmla="*/ 31 h 89"/>
                <a:gd name="T46" fmla="*/ 65 w 58"/>
                <a:gd name="T47" fmla="*/ 38 h 89"/>
                <a:gd name="T48" fmla="*/ 58 w 58"/>
                <a:gd name="T49" fmla="*/ 40 h 89"/>
                <a:gd name="T50" fmla="*/ 53 w 58"/>
                <a:gd name="T51" fmla="*/ 34 h 89"/>
                <a:gd name="T52" fmla="*/ 50 w 58"/>
                <a:gd name="T53" fmla="*/ 34 h 89"/>
                <a:gd name="T54" fmla="*/ 48 w 58"/>
                <a:gd name="T55" fmla="*/ 36 h 89"/>
                <a:gd name="T56" fmla="*/ 50 w 58"/>
                <a:gd name="T57" fmla="*/ 40 h 89"/>
                <a:gd name="T58" fmla="*/ 50 w 58"/>
                <a:gd name="T59" fmla="*/ 51 h 89"/>
                <a:gd name="T60" fmla="*/ 43 w 58"/>
                <a:gd name="T61" fmla="*/ 62 h 89"/>
                <a:gd name="T62" fmla="*/ 47 w 58"/>
                <a:gd name="T63" fmla="*/ 81 h 89"/>
                <a:gd name="T64" fmla="*/ 4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7 w 58"/>
                <a:gd name="T71" fmla="*/ 76 h 89"/>
                <a:gd name="T72" fmla="*/ 3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1 w 56"/>
                <a:gd name="T19" fmla="*/ 2 h 89"/>
                <a:gd name="T20" fmla="*/ 33 w 56"/>
                <a:gd name="T21" fmla="*/ 4 h 89"/>
                <a:gd name="T22" fmla="*/ 33 w 56"/>
                <a:gd name="T23" fmla="*/ 7 h 89"/>
                <a:gd name="T24" fmla="*/ 36 w 56"/>
                <a:gd name="T25" fmla="*/ 11 h 89"/>
                <a:gd name="T26" fmla="*/ 34 w 56"/>
                <a:gd name="T27" fmla="*/ 29 h 89"/>
                <a:gd name="T28" fmla="*/ 29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31 w 56"/>
                <a:gd name="T37" fmla="*/ 54 h 89"/>
                <a:gd name="T38" fmla="*/ 33 w 56"/>
                <a:gd name="T39" fmla="*/ 33 h 89"/>
                <a:gd name="T40" fmla="*/ 36 w 56"/>
                <a:gd name="T41" fmla="*/ 31 h 89"/>
                <a:gd name="T42" fmla="*/ 39 w 56"/>
                <a:gd name="T43" fmla="*/ 31 h 89"/>
                <a:gd name="T44" fmla="*/ 46 w 56"/>
                <a:gd name="T45" fmla="*/ 33 h 89"/>
                <a:gd name="T46" fmla="*/ 49 w 56"/>
                <a:gd name="T47" fmla="*/ 38 h 89"/>
                <a:gd name="T48" fmla="*/ 41 w 56"/>
                <a:gd name="T49" fmla="*/ 40 h 89"/>
                <a:gd name="T50" fmla="*/ 39 w 56"/>
                <a:gd name="T51" fmla="*/ 34 h 89"/>
                <a:gd name="T52" fmla="*/ 36 w 56"/>
                <a:gd name="T53" fmla="*/ 34 h 89"/>
                <a:gd name="T54" fmla="*/ 34 w 56"/>
                <a:gd name="T55" fmla="*/ 36 h 89"/>
                <a:gd name="T56" fmla="*/ 34 w 56"/>
                <a:gd name="T57" fmla="*/ 42 h 89"/>
                <a:gd name="T58" fmla="*/ 34 w 56"/>
                <a:gd name="T59" fmla="*/ 56 h 89"/>
                <a:gd name="T60" fmla="*/ 29 w 56"/>
                <a:gd name="T61" fmla="*/ 63 h 89"/>
                <a:gd name="T62" fmla="*/ 31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5 w 56"/>
                <a:gd name="T15" fmla="*/ 6 h 87"/>
                <a:gd name="T16" fmla="*/ 37 w 56"/>
                <a:gd name="T17" fmla="*/ 4 h 87"/>
                <a:gd name="T18" fmla="*/ 45 w 56"/>
                <a:gd name="T19" fmla="*/ 0 h 87"/>
                <a:gd name="T20" fmla="*/ 46 w 56"/>
                <a:gd name="T21" fmla="*/ 4 h 87"/>
                <a:gd name="T22" fmla="*/ 46 w 56"/>
                <a:gd name="T23" fmla="*/ 8 h 87"/>
                <a:gd name="T24" fmla="*/ 50 w 56"/>
                <a:gd name="T25" fmla="*/ 9 h 87"/>
                <a:gd name="T26" fmla="*/ 48 w 56"/>
                <a:gd name="T27" fmla="*/ 27 h 87"/>
                <a:gd name="T28" fmla="*/ 43 w 56"/>
                <a:gd name="T29" fmla="*/ 33 h 87"/>
                <a:gd name="T30" fmla="*/ 40 w 56"/>
                <a:gd name="T31" fmla="*/ 35 h 87"/>
                <a:gd name="T32" fmla="*/ 40 w 56"/>
                <a:gd name="T33" fmla="*/ 44 h 87"/>
                <a:gd name="T34" fmla="*/ 43 w 56"/>
                <a:gd name="T35" fmla="*/ 45 h 87"/>
                <a:gd name="T36" fmla="*/ 45 w 56"/>
                <a:gd name="T37" fmla="*/ 56 h 87"/>
                <a:gd name="T38" fmla="*/ 46 w 56"/>
                <a:gd name="T39" fmla="*/ 33 h 87"/>
                <a:gd name="T40" fmla="*/ 50 w 56"/>
                <a:gd name="T41" fmla="*/ 29 h 87"/>
                <a:gd name="T42" fmla="*/ 53 w 56"/>
                <a:gd name="T43" fmla="*/ 29 h 87"/>
                <a:gd name="T44" fmla="*/ 60 w 56"/>
                <a:gd name="T45" fmla="*/ 33 h 87"/>
                <a:gd name="T46" fmla="*/ 63 w 56"/>
                <a:gd name="T47" fmla="*/ 38 h 87"/>
                <a:gd name="T48" fmla="*/ 55 w 56"/>
                <a:gd name="T49" fmla="*/ 38 h 87"/>
                <a:gd name="T50" fmla="*/ 53 w 56"/>
                <a:gd name="T51" fmla="*/ 35 h 87"/>
                <a:gd name="T52" fmla="*/ 50 w 56"/>
                <a:gd name="T53" fmla="*/ 35 h 87"/>
                <a:gd name="T54" fmla="*/ 48 w 56"/>
                <a:gd name="T55" fmla="*/ 36 h 87"/>
                <a:gd name="T56" fmla="*/ 48 w 56"/>
                <a:gd name="T57" fmla="*/ 40 h 87"/>
                <a:gd name="T58" fmla="*/ 50 w 56"/>
                <a:gd name="T59" fmla="*/ 51 h 87"/>
                <a:gd name="T60" fmla="*/ 42 w 56"/>
                <a:gd name="T61" fmla="*/ 62 h 87"/>
                <a:gd name="T62" fmla="*/ 4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7 w 56"/>
                <a:gd name="T71" fmla="*/ 76 h 87"/>
                <a:gd name="T72" fmla="*/ 3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6 h 124"/>
                <a:gd name="T2" fmla="*/ 72 w 146"/>
                <a:gd name="T3" fmla="*/ 0 h 124"/>
                <a:gd name="T4" fmla="*/ 139 w 146"/>
                <a:gd name="T5" fmla="*/ 106 h 124"/>
                <a:gd name="T6" fmla="*/ 139 w 146"/>
                <a:gd name="T7" fmla="*/ 129 h 124"/>
                <a:gd name="T8" fmla="*/ 72 w 146"/>
                <a:gd name="T9" fmla="*/ 30 h 124"/>
                <a:gd name="T10" fmla="*/ 2 w 146"/>
                <a:gd name="T11" fmla="*/ 131 h 124"/>
                <a:gd name="T12" fmla="*/ 0 w 146"/>
                <a:gd name="T13" fmla="*/ 10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4 h 171"/>
                <a:gd name="T2" fmla="*/ 5 w 5"/>
                <a:gd name="T3" fmla="*/ 16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2 h 171"/>
                <a:gd name="T10" fmla="*/ 3 w 5"/>
                <a:gd name="T11" fmla="*/ 164 h 171"/>
                <a:gd name="T12" fmla="*/ 3 w 5"/>
                <a:gd name="T13" fmla="*/ 164 h 171"/>
                <a:gd name="T14" fmla="*/ 5 w 5"/>
                <a:gd name="T15" fmla="*/ 164 h 171"/>
                <a:gd name="T16" fmla="*/ 5 w 5"/>
                <a:gd name="T17" fmla="*/ 162 h 171"/>
                <a:gd name="T18" fmla="*/ 3 w 5"/>
                <a:gd name="T19" fmla="*/ 16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8 w 505"/>
                <a:gd name="T1" fmla="*/ 7 h 9"/>
                <a:gd name="T2" fmla="*/ 49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8 w 505"/>
                <a:gd name="T9" fmla="*/ 7 h 9"/>
                <a:gd name="T10" fmla="*/ 49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4 h 37"/>
                <a:gd name="T2" fmla="*/ 3 w 6"/>
                <a:gd name="T3" fmla="*/ 4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3 h 37"/>
                <a:gd name="T14" fmla="*/ 0 w 6"/>
                <a:gd name="T15" fmla="*/ 43 h 37"/>
                <a:gd name="T16" fmla="*/ 3 w 6"/>
                <a:gd name="T17" fmla="*/ 4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4 h 131"/>
                <a:gd name="T2" fmla="*/ 5 w 16"/>
                <a:gd name="T3" fmla="*/ 124 h 131"/>
                <a:gd name="T4" fmla="*/ 11 w 16"/>
                <a:gd name="T5" fmla="*/ 7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9 h 131"/>
                <a:gd name="T20" fmla="*/ 0 w 16"/>
                <a:gd name="T21" fmla="*/ 123 h 131"/>
                <a:gd name="T22" fmla="*/ 0 w 16"/>
                <a:gd name="T23" fmla="*/ 123 h 131"/>
                <a:gd name="T24" fmla="*/ 5 w 16"/>
                <a:gd name="T25" fmla="*/ 12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9 w 110"/>
                <a:gd name="T13" fmla="*/ 223 h 344"/>
                <a:gd name="T14" fmla="*/ 81 w 110"/>
                <a:gd name="T15" fmla="*/ 182 h 344"/>
                <a:gd name="T16" fmla="*/ 92 w 110"/>
                <a:gd name="T17" fmla="*/ 139 h 344"/>
                <a:gd name="T18" fmla="*/ 102 w 110"/>
                <a:gd name="T19" fmla="*/ 93 h 344"/>
                <a:gd name="T20" fmla="*/ 110 w 110"/>
                <a:gd name="T21" fmla="*/ 48 h 344"/>
                <a:gd name="T22" fmla="*/ 117 w 110"/>
                <a:gd name="T23" fmla="*/ 1 h 344"/>
                <a:gd name="T24" fmla="*/ 112 w 110"/>
                <a:gd name="T25" fmla="*/ 0 h 344"/>
                <a:gd name="T26" fmla="*/ 104 w 110"/>
                <a:gd name="T27" fmla="*/ 47 h 344"/>
                <a:gd name="T28" fmla="*/ 95 w 110"/>
                <a:gd name="T29" fmla="*/ 93 h 344"/>
                <a:gd name="T30" fmla="*/ 87 w 110"/>
                <a:gd name="T31" fmla="*/ 137 h 344"/>
                <a:gd name="T32" fmla="*/ 76 w 110"/>
                <a:gd name="T33" fmla="*/ 180 h 344"/>
                <a:gd name="T34" fmla="*/ 6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4 w 131"/>
                <a:gd name="T13" fmla="*/ 90 h 155"/>
                <a:gd name="T14" fmla="*/ 95 w 131"/>
                <a:gd name="T15" fmla="*/ 65 h 155"/>
                <a:gd name="T16" fmla="*/ 118 w 131"/>
                <a:gd name="T17" fmla="*/ 34 h 155"/>
                <a:gd name="T18" fmla="*/ 138 w 131"/>
                <a:gd name="T19" fmla="*/ 3 h 155"/>
                <a:gd name="T20" fmla="*/ 133 w 131"/>
                <a:gd name="T21" fmla="*/ 0 h 155"/>
                <a:gd name="T22" fmla="*/ 112 w 131"/>
                <a:gd name="T23" fmla="*/ 30 h 155"/>
                <a:gd name="T24" fmla="*/ 9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7 w 46"/>
                <a:gd name="T9" fmla="*/ 34 h 40"/>
                <a:gd name="T10" fmla="*/ 34 w 46"/>
                <a:gd name="T11" fmla="*/ 40 h 40"/>
                <a:gd name="T12" fmla="*/ 39 w 46"/>
                <a:gd name="T13" fmla="*/ 34 h 40"/>
                <a:gd name="T14" fmla="*/ 30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5 w 82"/>
                <a:gd name="T7" fmla="*/ 77 h 108"/>
                <a:gd name="T8" fmla="*/ 60 w 82"/>
                <a:gd name="T9" fmla="*/ 97 h 108"/>
                <a:gd name="T10" fmla="*/ 72 w 82"/>
                <a:gd name="T11" fmla="*/ 108 h 108"/>
                <a:gd name="T12" fmla="*/ 75 w 82"/>
                <a:gd name="T13" fmla="*/ 104 h 108"/>
                <a:gd name="T14" fmla="*/ 65 w 82"/>
                <a:gd name="T15" fmla="*/ 92 h 108"/>
                <a:gd name="T16" fmla="*/ 49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8 h 186"/>
                <a:gd name="T14" fmla="*/ 57 w 92"/>
                <a:gd name="T15" fmla="*/ 143 h 186"/>
                <a:gd name="T16" fmla="*/ 71 w 92"/>
                <a:gd name="T17" fmla="*/ 168 h 186"/>
                <a:gd name="T18" fmla="*/ 87 w 92"/>
                <a:gd name="T19" fmla="*/ 193 h 186"/>
                <a:gd name="T20" fmla="*/ 92 w 92"/>
                <a:gd name="T21" fmla="*/ 192 h 186"/>
                <a:gd name="T22" fmla="*/ 77 w 92"/>
                <a:gd name="T23" fmla="*/ 164 h 186"/>
                <a:gd name="T24" fmla="*/ 62 w 92"/>
                <a:gd name="T25" fmla="*/ 139 h 186"/>
                <a:gd name="T26" fmla="*/ 51 w 92"/>
                <a:gd name="T27" fmla="*/ 11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7 h 173"/>
                <a:gd name="T8" fmla="*/ 33 w 50"/>
                <a:gd name="T9" fmla="*/ 130 h 173"/>
                <a:gd name="T10" fmla="*/ 43 w 50"/>
                <a:gd name="T11" fmla="*/ 166 h 173"/>
                <a:gd name="T12" fmla="*/ 50 w 50"/>
                <a:gd name="T13" fmla="*/ 164 h 173"/>
                <a:gd name="T14" fmla="*/ 38 w 50"/>
                <a:gd name="T15" fmla="*/ 12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3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8 w 352"/>
                <a:gd name="T1" fmla="*/ 1 h 456"/>
                <a:gd name="T2" fmla="*/ 236 w 352"/>
                <a:gd name="T3" fmla="*/ 14 h 456"/>
                <a:gd name="T4" fmla="*/ 223 w 352"/>
                <a:gd name="T5" fmla="*/ 41 h 456"/>
                <a:gd name="T6" fmla="*/ 212 w 352"/>
                <a:gd name="T7" fmla="*/ 90 h 456"/>
                <a:gd name="T8" fmla="*/ 205 w 352"/>
                <a:gd name="T9" fmla="*/ 149 h 456"/>
                <a:gd name="T10" fmla="*/ 202 w 352"/>
                <a:gd name="T11" fmla="*/ 193 h 456"/>
                <a:gd name="T12" fmla="*/ 205 w 352"/>
                <a:gd name="T13" fmla="*/ 211 h 456"/>
                <a:gd name="T14" fmla="*/ 212 w 352"/>
                <a:gd name="T15" fmla="*/ 211 h 456"/>
                <a:gd name="T16" fmla="*/ 228 w 352"/>
                <a:gd name="T17" fmla="*/ 211 h 456"/>
                <a:gd name="T18" fmla="*/ 256 w 352"/>
                <a:gd name="T19" fmla="*/ 211 h 456"/>
                <a:gd name="T20" fmla="*/ 294 w 352"/>
                <a:gd name="T21" fmla="*/ 205 h 456"/>
                <a:gd name="T22" fmla="*/ 326 w 352"/>
                <a:gd name="T23" fmla="*/ 196 h 456"/>
                <a:gd name="T24" fmla="*/ 343 w 352"/>
                <a:gd name="T25" fmla="*/ 186 h 456"/>
                <a:gd name="T26" fmla="*/ 359 w 352"/>
                <a:gd name="T27" fmla="*/ 166 h 456"/>
                <a:gd name="T28" fmla="*/ 348 w 352"/>
                <a:gd name="T29" fmla="*/ 274 h 456"/>
                <a:gd name="T30" fmla="*/ 326 w 352"/>
                <a:gd name="T31" fmla="*/ 263 h 456"/>
                <a:gd name="T32" fmla="*/ 298 w 352"/>
                <a:gd name="T33" fmla="*/ 254 h 456"/>
                <a:gd name="T34" fmla="*/ 269 w 352"/>
                <a:gd name="T35" fmla="*/ 249 h 456"/>
                <a:gd name="T36" fmla="*/ 244 w 352"/>
                <a:gd name="T37" fmla="*/ 245 h 456"/>
                <a:gd name="T38" fmla="*/ 217 w 352"/>
                <a:gd name="T39" fmla="*/ 244 h 456"/>
                <a:gd name="T40" fmla="*/ 212 w 352"/>
                <a:gd name="T41" fmla="*/ 244 h 456"/>
                <a:gd name="T42" fmla="*/ 202 w 352"/>
                <a:gd name="T43" fmla="*/ 245 h 456"/>
                <a:gd name="T44" fmla="*/ 202 w 352"/>
                <a:gd name="T45" fmla="*/ 263 h 456"/>
                <a:gd name="T46" fmla="*/ 202 w 352"/>
                <a:gd name="T47" fmla="*/ 283 h 456"/>
                <a:gd name="T48" fmla="*/ 207 w 352"/>
                <a:gd name="T49" fmla="*/ 345 h 456"/>
                <a:gd name="T50" fmla="*/ 217 w 352"/>
                <a:gd name="T51" fmla="*/ 402 h 456"/>
                <a:gd name="T52" fmla="*/ 225 w 352"/>
                <a:gd name="T53" fmla="*/ 426 h 456"/>
                <a:gd name="T54" fmla="*/ 241 w 352"/>
                <a:gd name="T55" fmla="*/ 447 h 456"/>
                <a:gd name="T56" fmla="*/ 116 w 352"/>
                <a:gd name="T57" fmla="*/ 447 h 456"/>
                <a:gd name="T58" fmla="*/ 124 w 352"/>
                <a:gd name="T59" fmla="*/ 433 h 456"/>
                <a:gd name="T60" fmla="*/ 139 w 352"/>
                <a:gd name="T61" fmla="*/ 401 h 456"/>
                <a:gd name="T62" fmla="*/ 144 w 352"/>
                <a:gd name="T63" fmla="*/ 386 h 456"/>
                <a:gd name="T64" fmla="*/ 149 w 352"/>
                <a:gd name="T65" fmla="*/ 372 h 456"/>
                <a:gd name="T66" fmla="*/ 152 w 352"/>
                <a:gd name="T67" fmla="*/ 346 h 456"/>
                <a:gd name="T68" fmla="*/ 159 w 352"/>
                <a:gd name="T69" fmla="*/ 305 h 456"/>
                <a:gd name="T70" fmla="*/ 160 w 352"/>
                <a:gd name="T71" fmla="*/ 263 h 456"/>
                <a:gd name="T72" fmla="*/ 159 w 352"/>
                <a:gd name="T73" fmla="*/ 247 h 456"/>
                <a:gd name="T74" fmla="*/ 154 w 352"/>
                <a:gd name="T75" fmla="*/ 245 h 456"/>
                <a:gd name="T76" fmla="*/ 149 w 352"/>
                <a:gd name="T77" fmla="*/ 245 h 456"/>
                <a:gd name="T78" fmla="*/ 134 w 352"/>
                <a:gd name="T79" fmla="*/ 244 h 456"/>
                <a:gd name="T80" fmla="*/ 105 w 352"/>
                <a:gd name="T81" fmla="*/ 245 h 456"/>
                <a:gd name="T82" fmla="*/ 75 w 352"/>
                <a:gd name="T83" fmla="*/ 249 h 456"/>
                <a:gd name="T84" fmla="*/ 44 w 352"/>
                <a:gd name="T85" fmla="*/ 258 h 456"/>
                <a:gd name="T86" fmla="*/ 19 w 352"/>
                <a:gd name="T87" fmla="*/ 269 h 456"/>
                <a:gd name="T88" fmla="*/ 1 w 352"/>
                <a:gd name="T89" fmla="*/ 27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3 h 20"/>
                <a:gd name="T2" fmla="*/ 3 w 14"/>
                <a:gd name="T3" fmla="*/ 13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7 w 20"/>
                <a:gd name="T7" fmla="*/ 20 h 45"/>
                <a:gd name="T8" fmla="*/ 22 w 20"/>
                <a:gd name="T9" fmla="*/ 13 h 45"/>
                <a:gd name="T10" fmla="*/ 27 w 20"/>
                <a:gd name="T11" fmla="*/ 6 h 45"/>
                <a:gd name="T12" fmla="*/ 24 w 20"/>
                <a:gd name="T13" fmla="*/ 0 h 45"/>
                <a:gd name="T14" fmla="*/ 1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2 h 65"/>
                <a:gd name="T2" fmla="*/ 5 w 12"/>
                <a:gd name="T3" fmla="*/ 72 h 65"/>
                <a:gd name="T4" fmla="*/ 5 w 12"/>
                <a:gd name="T5" fmla="*/ 59 h 65"/>
                <a:gd name="T6" fmla="*/ 7 w 12"/>
                <a:gd name="T7" fmla="*/ 4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5 h 65"/>
                <a:gd name="T18" fmla="*/ 2 w 12"/>
                <a:gd name="T19" fmla="*/ 57 h 65"/>
                <a:gd name="T20" fmla="*/ 0 w 12"/>
                <a:gd name="T21" fmla="*/ 72 h 65"/>
                <a:gd name="T22" fmla="*/ 0 w 12"/>
                <a:gd name="T23" fmla="*/ 72 h 65"/>
                <a:gd name="T24" fmla="*/ 5 w 12"/>
                <a:gd name="T25" fmla="*/ 7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3 h 20"/>
                <a:gd name="T14" fmla="*/ 5 w 7"/>
                <a:gd name="T15" fmla="*/ 13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2 w 35"/>
                <a:gd name="T1" fmla="*/ 0 h 7"/>
                <a:gd name="T2" fmla="*/ 4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15 h 7"/>
                <a:gd name="T10" fmla="*/ 9 w 35"/>
                <a:gd name="T11" fmla="*/ 17 h 7"/>
                <a:gd name="T12" fmla="*/ 42 w 35"/>
                <a:gd name="T13" fmla="*/ 17 h 7"/>
                <a:gd name="T14" fmla="*/ 42 w 35"/>
                <a:gd name="T15" fmla="*/ 17 h 7"/>
                <a:gd name="T16" fmla="*/ 4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9 w 56"/>
                <a:gd name="T1" fmla="*/ 0 h 10"/>
                <a:gd name="T2" fmla="*/ 49 w 56"/>
                <a:gd name="T3" fmla="*/ 0 h 10"/>
                <a:gd name="T4" fmla="*/ 35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7 w 56"/>
                <a:gd name="T19" fmla="*/ 5 h 10"/>
                <a:gd name="T20" fmla="*/ 49 w 56"/>
                <a:gd name="T21" fmla="*/ 5 h 10"/>
                <a:gd name="T22" fmla="*/ 49 w 56"/>
                <a:gd name="T23" fmla="*/ 5 h 10"/>
                <a:gd name="T24" fmla="*/ 4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6 w 41"/>
                <a:gd name="T1" fmla="*/ 0 h 18"/>
                <a:gd name="T2" fmla="*/ 46 w 41"/>
                <a:gd name="T3" fmla="*/ 0 h 18"/>
                <a:gd name="T4" fmla="*/ 38 w 41"/>
                <a:gd name="T5" fmla="*/ 4 h 18"/>
                <a:gd name="T6" fmla="*/ 3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11 h 18"/>
                <a:gd name="T14" fmla="*/ 14 w 41"/>
                <a:gd name="T15" fmla="*/ 9 h 18"/>
                <a:gd name="T16" fmla="*/ 30 w 41"/>
                <a:gd name="T17" fmla="*/ 9 h 18"/>
                <a:gd name="T18" fmla="*/ 39 w 41"/>
                <a:gd name="T19" fmla="*/ 9 h 18"/>
                <a:gd name="T20" fmla="*/ 48 w 41"/>
                <a:gd name="T21" fmla="*/ 5 h 18"/>
                <a:gd name="T22" fmla="*/ 48 w 41"/>
                <a:gd name="T23" fmla="*/ 5 h 18"/>
                <a:gd name="T24" fmla="*/ 4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9 h 124"/>
                <a:gd name="T2" fmla="*/ 5 w 5"/>
                <a:gd name="T3" fmla="*/ 12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6 h 124"/>
                <a:gd name="T10" fmla="*/ 2 w 5"/>
                <a:gd name="T11" fmla="*/ 129 h 124"/>
                <a:gd name="T12" fmla="*/ 2 w 5"/>
                <a:gd name="T13" fmla="*/ 129 h 124"/>
                <a:gd name="T14" fmla="*/ 5 w 5"/>
                <a:gd name="T15" fmla="*/ 131 h 124"/>
                <a:gd name="T16" fmla="*/ 5 w 5"/>
                <a:gd name="T17" fmla="*/ 126 h 124"/>
                <a:gd name="T18" fmla="*/ 2 w 5"/>
                <a:gd name="T19" fmla="*/ 12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9 w 13"/>
                <a:gd name="T5" fmla="*/ 5 h 10"/>
                <a:gd name="T6" fmla="*/ 20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7 w 32"/>
                <a:gd name="T5" fmla="*/ 19 h 16"/>
                <a:gd name="T6" fmla="*/ 37 w 32"/>
                <a:gd name="T7" fmla="*/ 23 h 16"/>
                <a:gd name="T8" fmla="*/ 39 w 32"/>
                <a:gd name="T9" fmla="*/ 18 h 16"/>
                <a:gd name="T10" fmla="*/ 2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6 h 16"/>
                <a:gd name="T8" fmla="*/ 34 w 56"/>
                <a:gd name="T9" fmla="*/ 19 h 16"/>
                <a:gd name="T10" fmla="*/ 47 w 56"/>
                <a:gd name="T11" fmla="*/ 23 h 16"/>
                <a:gd name="T12" fmla="*/ 49 w 56"/>
                <a:gd name="T13" fmla="*/ 16 h 16"/>
                <a:gd name="T14" fmla="*/ 34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5 w 32"/>
                <a:gd name="T7" fmla="*/ 9 h 9"/>
                <a:gd name="T8" fmla="*/ 25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1 w 18"/>
                <a:gd name="T1" fmla="*/ 103 h 112"/>
                <a:gd name="T2" fmla="*/ 11 w 18"/>
                <a:gd name="T3" fmla="*/ 103 h 112"/>
                <a:gd name="T4" fmla="*/ 9 w 18"/>
                <a:gd name="T5" fmla="*/ 7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7 h 112"/>
                <a:gd name="T20" fmla="*/ 9 w 18"/>
                <a:gd name="T21" fmla="*/ 105 h 112"/>
                <a:gd name="T22" fmla="*/ 9 w 18"/>
                <a:gd name="T23" fmla="*/ 105 h 112"/>
                <a:gd name="T24" fmla="*/ 11 w 18"/>
                <a:gd name="T25" fmla="*/ 10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23 w 16"/>
                <a:gd name="T1" fmla="*/ 29 h 32"/>
                <a:gd name="T2" fmla="*/ 23 w 16"/>
                <a:gd name="T3" fmla="*/ 29 h 32"/>
                <a:gd name="T4" fmla="*/ 18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5 w 16"/>
                <a:gd name="T11" fmla="*/ 18 h 32"/>
                <a:gd name="T12" fmla="*/ 20 w 16"/>
                <a:gd name="T13" fmla="*/ 32 h 32"/>
                <a:gd name="T14" fmla="*/ 20 w 16"/>
                <a:gd name="T15" fmla="*/ 32 h 32"/>
                <a:gd name="T16" fmla="*/ 2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7 h 7"/>
                <a:gd name="T4" fmla="*/ 123 w 123"/>
                <a:gd name="T5" fmla="*/ 13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5 w 13"/>
                <a:gd name="T1" fmla="*/ 0 h 16"/>
                <a:gd name="T2" fmla="*/ 15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9 h 16"/>
                <a:gd name="T10" fmla="*/ 5 w 13"/>
                <a:gd name="T11" fmla="*/ 8 h 16"/>
                <a:gd name="T12" fmla="*/ 20 w 13"/>
                <a:gd name="T13" fmla="*/ 5 h 16"/>
                <a:gd name="T14" fmla="*/ 20 w 13"/>
                <a:gd name="T15" fmla="*/ 5 h 16"/>
                <a:gd name="T16" fmla="*/ 15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0 h 41"/>
                <a:gd name="T6" fmla="*/ 0 w 23"/>
                <a:gd name="T7" fmla="*/ 43 h 41"/>
                <a:gd name="T8" fmla="*/ 5 w 23"/>
                <a:gd name="T9" fmla="*/ 48 h 41"/>
                <a:gd name="T10" fmla="*/ 13 w 23"/>
                <a:gd name="T11" fmla="*/ 3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8 h 39"/>
                <a:gd name="T8" fmla="*/ 5 w 16"/>
                <a:gd name="T9" fmla="*/ 34 h 39"/>
                <a:gd name="T10" fmla="*/ 0 w 16"/>
                <a:gd name="T11" fmla="*/ 45 h 39"/>
                <a:gd name="T12" fmla="*/ 6 w 16"/>
                <a:gd name="T13" fmla="*/ 46 h 39"/>
                <a:gd name="T14" fmla="*/ 10 w 16"/>
                <a:gd name="T15" fmla="*/ 36 h 39"/>
                <a:gd name="T16" fmla="*/ 11 w 16"/>
                <a:gd name="T17" fmla="*/ 3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5 w 13"/>
                <a:gd name="T1" fmla="*/ 0 h 58"/>
                <a:gd name="T2" fmla="*/ 15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3 h 58"/>
                <a:gd name="T10" fmla="*/ 0 w 13"/>
                <a:gd name="T11" fmla="*/ 51 h 58"/>
                <a:gd name="T12" fmla="*/ 5 w 13"/>
                <a:gd name="T13" fmla="*/ 51 h 58"/>
                <a:gd name="T14" fmla="*/ 15 w 13"/>
                <a:gd name="T15" fmla="*/ 34 h 58"/>
                <a:gd name="T16" fmla="*/ 17 w 13"/>
                <a:gd name="T17" fmla="*/ 27 h 58"/>
                <a:gd name="T18" fmla="*/ 19 w 13"/>
                <a:gd name="T19" fmla="*/ 14 h 58"/>
                <a:gd name="T20" fmla="*/ 20 w 13"/>
                <a:gd name="T21" fmla="*/ 0 h 58"/>
                <a:gd name="T22" fmla="*/ 20 w 13"/>
                <a:gd name="T23" fmla="*/ 0 h 58"/>
                <a:gd name="T24" fmla="*/ 15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11 w 6"/>
                <a:gd name="T5" fmla="*/ 7 h 16"/>
                <a:gd name="T6" fmla="*/ 1 w 6"/>
                <a:gd name="T7" fmla="*/ 5 h 16"/>
                <a:gd name="T8" fmla="*/ 1 w 6"/>
                <a:gd name="T9" fmla="*/ 16 h 16"/>
                <a:gd name="T10" fmla="*/ 1 w 6"/>
                <a:gd name="T11" fmla="*/ 23 h 16"/>
                <a:gd name="T12" fmla="*/ 18 w 6"/>
                <a:gd name="T13" fmla="*/ 21 h 16"/>
                <a:gd name="T14" fmla="*/ 18 w 6"/>
                <a:gd name="T15" fmla="*/ 16 h 16"/>
                <a:gd name="T16" fmla="*/ 18 w 6"/>
                <a:gd name="T17" fmla="*/ 7 h 16"/>
                <a:gd name="T18" fmla="*/ 1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6 w 30"/>
                <a:gd name="T7" fmla="*/ 7 h 9"/>
                <a:gd name="T8" fmla="*/ 19 w 30"/>
                <a:gd name="T9" fmla="*/ 9 h 9"/>
                <a:gd name="T10" fmla="*/ 23 w 30"/>
                <a:gd name="T11" fmla="*/ 9 h 9"/>
                <a:gd name="T12" fmla="*/ 23 w 30"/>
                <a:gd name="T13" fmla="*/ 2 h 9"/>
                <a:gd name="T14" fmla="*/ 19 w 30"/>
                <a:gd name="T15" fmla="*/ 2 h 9"/>
                <a:gd name="T16" fmla="*/ 16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23 h 16"/>
                <a:gd name="T2" fmla="*/ 1 w 65"/>
                <a:gd name="T3" fmla="*/ 23 h 16"/>
                <a:gd name="T4" fmla="*/ 16 w 65"/>
                <a:gd name="T5" fmla="*/ 18 h 16"/>
                <a:gd name="T6" fmla="*/ 29 w 65"/>
                <a:gd name="T7" fmla="*/ 16 h 16"/>
                <a:gd name="T8" fmla="*/ 53 w 65"/>
                <a:gd name="T9" fmla="*/ 16 h 16"/>
                <a:gd name="T10" fmla="*/ 72 w 65"/>
                <a:gd name="T11" fmla="*/ 7 h 16"/>
                <a:gd name="T12" fmla="*/ 72 w 65"/>
                <a:gd name="T13" fmla="*/ 0 h 16"/>
                <a:gd name="T14" fmla="*/ 5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6 h 16"/>
                <a:gd name="T22" fmla="*/ 0 w 65"/>
                <a:gd name="T23" fmla="*/ 16 h 16"/>
                <a:gd name="T24" fmla="*/ 1 w 65"/>
                <a:gd name="T25" fmla="*/ 2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9 h 22"/>
                <a:gd name="T2" fmla="*/ 1 w 42"/>
                <a:gd name="T3" fmla="*/ 29 h 22"/>
                <a:gd name="T4" fmla="*/ 9 w 42"/>
                <a:gd name="T5" fmla="*/ 25 h 22"/>
                <a:gd name="T6" fmla="*/ 18 w 42"/>
                <a:gd name="T7" fmla="*/ 2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0 h 22"/>
                <a:gd name="T20" fmla="*/ 0 w 42"/>
                <a:gd name="T21" fmla="*/ 25 h 22"/>
                <a:gd name="T22" fmla="*/ 0 w 42"/>
                <a:gd name="T23" fmla="*/ 25 h 22"/>
                <a:gd name="T24" fmla="*/ 1 w 42"/>
                <a:gd name="T25" fmla="*/ 29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7 w 20"/>
                <a:gd name="T1" fmla="*/ 18 h 18"/>
                <a:gd name="T2" fmla="*/ 27 w 20"/>
                <a:gd name="T3" fmla="*/ 18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7 w 20"/>
                <a:gd name="T13" fmla="*/ 25 h 18"/>
                <a:gd name="T14" fmla="*/ 27 w 20"/>
                <a:gd name="T15" fmla="*/ 25 h 18"/>
                <a:gd name="T16" fmla="*/ 27 w 2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7 w 30"/>
                <a:gd name="T1" fmla="*/ 8 h 13"/>
                <a:gd name="T2" fmla="*/ 37 w 30"/>
                <a:gd name="T3" fmla="*/ 8 h 13"/>
                <a:gd name="T4" fmla="*/ 2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5 w 30"/>
                <a:gd name="T13" fmla="*/ 13 h 13"/>
                <a:gd name="T14" fmla="*/ 35 w 30"/>
                <a:gd name="T15" fmla="*/ 13 h 13"/>
                <a:gd name="T16" fmla="*/ 37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4 w 41"/>
                <a:gd name="T1" fmla="*/ 1 h 9"/>
                <a:gd name="T2" fmla="*/ 3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4 w 41"/>
                <a:gd name="T13" fmla="*/ 4 h 9"/>
                <a:gd name="T14" fmla="*/ 34 w 41"/>
                <a:gd name="T15" fmla="*/ 4 h 9"/>
                <a:gd name="T16" fmla="*/ 3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3 w 39"/>
                <a:gd name="T1" fmla="*/ 0 h 13"/>
                <a:gd name="T2" fmla="*/ 43 w 39"/>
                <a:gd name="T3" fmla="*/ 0 h 13"/>
                <a:gd name="T4" fmla="*/ 35 w 39"/>
                <a:gd name="T5" fmla="*/ 5 h 13"/>
                <a:gd name="T6" fmla="*/ 2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7 w 39"/>
                <a:gd name="T17" fmla="*/ 13 h 13"/>
                <a:gd name="T18" fmla="*/ 36 w 39"/>
                <a:gd name="T19" fmla="*/ 11 h 13"/>
                <a:gd name="T20" fmla="*/ 46 w 39"/>
                <a:gd name="T21" fmla="*/ 5 h 13"/>
                <a:gd name="T22" fmla="*/ 46 w 39"/>
                <a:gd name="T23" fmla="*/ 5 h 13"/>
                <a:gd name="T24" fmla="*/ 4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3 h 20"/>
                <a:gd name="T6" fmla="*/ 3 w 10"/>
                <a:gd name="T7" fmla="*/ 27 h 20"/>
                <a:gd name="T8" fmla="*/ 8 w 10"/>
                <a:gd name="T9" fmla="*/ 25 h 20"/>
                <a:gd name="T10" fmla="*/ 8 w 10"/>
                <a:gd name="T11" fmla="*/ 22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2 h 20"/>
                <a:gd name="T38" fmla="*/ 3 w 10"/>
                <a:gd name="T39" fmla="*/ 23 h 20"/>
                <a:gd name="T40" fmla="*/ 7 w 10"/>
                <a:gd name="T41" fmla="*/ 25 h 20"/>
                <a:gd name="T42" fmla="*/ 7 w 10"/>
                <a:gd name="T43" fmla="*/ 22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6 h 63"/>
                <a:gd name="T10" fmla="*/ 15 w 13"/>
                <a:gd name="T11" fmla="*/ 70 h 63"/>
                <a:gd name="T12" fmla="*/ 20 w 13"/>
                <a:gd name="T13" fmla="*/ 70 h 63"/>
                <a:gd name="T14" fmla="*/ 19 w 13"/>
                <a:gd name="T15" fmla="*/ 45 h 63"/>
                <a:gd name="T16" fmla="*/ 15 w 13"/>
                <a:gd name="T17" fmla="*/ 25 h 63"/>
                <a:gd name="T18" fmla="*/ 14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8 h 49"/>
                <a:gd name="T8" fmla="*/ 9 w 18"/>
                <a:gd name="T9" fmla="*/ 29 h 49"/>
                <a:gd name="T10" fmla="*/ 9 w 18"/>
                <a:gd name="T11" fmla="*/ 35 h 49"/>
                <a:gd name="T12" fmla="*/ 11 w 18"/>
                <a:gd name="T13" fmla="*/ 35 h 49"/>
                <a:gd name="T14" fmla="*/ 9 w 18"/>
                <a:gd name="T15" fmla="*/ 27 h 49"/>
                <a:gd name="T16" fmla="*/ 9 w 18"/>
                <a:gd name="T17" fmla="*/ 16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4 w 25"/>
                <a:gd name="T9" fmla="*/ 29 h 38"/>
                <a:gd name="T10" fmla="*/ 27 w 25"/>
                <a:gd name="T11" fmla="*/ 38 h 38"/>
                <a:gd name="T12" fmla="*/ 32 w 25"/>
                <a:gd name="T13" fmla="*/ 36 h 38"/>
                <a:gd name="T14" fmla="*/ 27 w 25"/>
                <a:gd name="T15" fmla="*/ 25 h 38"/>
                <a:gd name="T16" fmla="*/ 2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3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791603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78" r:id="rId1"/>
    <p:sldLayoutId id="2147486479" r:id="rId2"/>
    <p:sldLayoutId id="2147486480" r:id="rId3"/>
    <p:sldLayoutId id="2147486481" r:id="rId4"/>
    <p:sldLayoutId id="2147486482" r:id="rId5"/>
    <p:sldLayoutId id="2147486483" r:id="rId6"/>
    <p:sldLayoutId id="2147486484" r:id="rId7"/>
    <p:sldLayoutId id="2147486485" r:id="rId8"/>
    <p:sldLayoutId id="2147486486" r:id="rId9"/>
    <p:sldLayoutId id="2147486487" r:id="rId10"/>
    <p:sldLayoutId id="2147486488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43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249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0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1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2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3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4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5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6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7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8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9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0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1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2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3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4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5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6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7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8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9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0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1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2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3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4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5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6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7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8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9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0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1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2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3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4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5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6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7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8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9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0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1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2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3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4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5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6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7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8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9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0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1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2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3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4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5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6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7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8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9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0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1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2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3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4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5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6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7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8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9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0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1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2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3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4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44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45" name="Picture 87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6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247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4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10296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48" r:id="rId1"/>
    <p:sldLayoutId id="2147486419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68611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68617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5 h 614"/>
                <a:gd name="T14" fmla="*/ 459 w 478"/>
                <a:gd name="T15" fmla="*/ 210 h 614"/>
                <a:gd name="T16" fmla="*/ 452 w 478"/>
                <a:gd name="T17" fmla="*/ 242 h 614"/>
                <a:gd name="T18" fmla="*/ 439 w 478"/>
                <a:gd name="T19" fmla="*/ 284 h 614"/>
                <a:gd name="T20" fmla="*/ 403 w 478"/>
                <a:gd name="T21" fmla="*/ 379 h 614"/>
                <a:gd name="T22" fmla="*/ 354 w 478"/>
                <a:gd name="T23" fmla="*/ 470 h 614"/>
                <a:gd name="T24" fmla="*/ 321 w 478"/>
                <a:gd name="T25" fmla="*/ 519 h 614"/>
                <a:gd name="T26" fmla="*/ 287 w 478"/>
                <a:gd name="T27" fmla="*/ 562 h 614"/>
                <a:gd name="T28" fmla="*/ 257 w 478"/>
                <a:gd name="T29" fmla="*/ 597 h 614"/>
                <a:gd name="T30" fmla="*/ 247 w 478"/>
                <a:gd name="T31" fmla="*/ 608 h 614"/>
                <a:gd name="T32" fmla="*/ 246 w 478"/>
                <a:gd name="T33" fmla="*/ 608 h 614"/>
                <a:gd name="T34" fmla="*/ 236 w 478"/>
                <a:gd name="T35" fmla="*/ 598 h 614"/>
                <a:gd name="T36" fmla="*/ 216 w 478"/>
                <a:gd name="T37" fmla="*/ 580 h 614"/>
                <a:gd name="T38" fmla="*/ 206 w 478"/>
                <a:gd name="T39" fmla="*/ 571 h 614"/>
                <a:gd name="T40" fmla="*/ 195 w 478"/>
                <a:gd name="T41" fmla="*/ 559 h 614"/>
                <a:gd name="T42" fmla="*/ 180 w 478"/>
                <a:gd name="T43" fmla="*/ 541 h 614"/>
                <a:gd name="T44" fmla="*/ 159 w 478"/>
                <a:gd name="T45" fmla="*/ 508 h 614"/>
                <a:gd name="T46" fmla="*/ 144 w 478"/>
                <a:gd name="T47" fmla="*/ 485 h 614"/>
                <a:gd name="T48" fmla="*/ 129 w 478"/>
                <a:gd name="T49" fmla="*/ 460 h 614"/>
                <a:gd name="T50" fmla="*/ 105 w 478"/>
                <a:gd name="T51" fmla="*/ 428 h 614"/>
                <a:gd name="T52" fmla="*/ 80 w 478"/>
                <a:gd name="T53" fmla="*/ 396 h 614"/>
                <a:gd name="T54" fmla="*/ 64 w 478"/>
                <a:gd name="T55" fmla="*/ 363 h 614"/>
                <a:gd name="T56" fmla="*/ 54 w 478"/>
                <a:gd name="T57" fmla="*/ 334 h 614"/>
                <a:gd name="T58" fmla="*/ 42 w 478"/>
                <a:gd name="T59" fmla="*/ 300 h 614"/>
                <a:gd name="T60" fmla="*/ 32 w 478"/>
                <a:gd name="T61" fmla="*/ 271 h 614"/>
                <a:gd name="T62" fmla="*/ 23 w 478"/>
                <a:gd name="T63" fmla="*/ 235 h 614"/>
                <a:gd name="T64" fmla="*/ 14 w 478"/>
                <a:gd name="T65" fmla="*/ 197 h 614"/>
                <a:gd name="T66" fmla="*/ 8 w 478"/>
                <a:gd name="T67" fmla="*/ 161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18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9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1 h 8"/>
                <a:gd name="T8" fmla="*/ 478 w 480"/>
                <a:gd name="T9" fmla="*/ 11 h 8"/>
                <a:gd name="T10" fmla="*/ 480 w 480"/>
                <a:gd name="T11" fmla="*/ 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19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20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9 h 126"/>
                <a:gd name="T2" fmla="*/ 5 w 15"/>
                <a:gd name="T3" fmla="*/ 129 h 126"/>
                <a:gd name="T4" fmla="*/ 15 w 15"/>
                <a:gd name="T5" fmla="*/ 89 h 126"/>
                <a:gd name="T6" fmla="*/ 16 w 15"/>
                <a:gd name="T7" fmla="*/ 48 h 126"/>
                <a:gd name="T8" fmla="*/ 18 w 15"/>
                <a:gd name="T9" fmla="*/ 18 h 126"/>
                <a:gd name="T10" fmla="*/ 18 w 15"/>
                <a:gd name="T11" fmla="*/ 1 h 126"/>
                <a:gd name="T12" fmla="*/ 13 w 15"/>
                <a:gd name="T13" fmla="*/ 0 h 126"/>
                <a:gd name="T14" fmla="*/ 13 w 15"/>
                <a:gd name="T15" fmla="*/ 18 h 126"/>
                <a:gd name="T16" fmla="*/ 12 w 15"/>
                <a:gd name="T17" fmla="*/ 48 h 126"/>
                <a:gd name="T18" fmla="*/ 5 w 15"/>
                <a:gd name="T19" fmla="*/ 87 h 126"/>
                <a:gd name="T20" fmla="*/ 0 w 15"/>
                <a:gd name="T21" fmla="*/ 129 h 126"/>
                <a:gd name="T22" fmla="*/ 0 w 15"/>
                <a:gd name="T23" fmla="*/ 129 h 126"/>
                <a:gd name="T24" fmla="*/ 5 w 15"/>
                <a:gd name="T25" fmla="*/ 129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21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6 h 139"/>
                <a:gd name="T2" fmla="*/ 6 w 34"/>
                <a:gd name="T3" fmla="*/ 136 h 139"/>
                <a:gd name="T4" fmla="*/ 21 w 34"/>
                <a:gd name="T5" fmla="*/ 96 h 139"/>
                <a:gd name="T6" fmla="*/ 27 w 34"/>
                <a:gd name="T7" fmla="*/ 67 h 139"/>
                <a:gd name="T8" fmla="*/ 32 w 34"/>
                <a:gd name="T9" fmla="*/ 36 h 139"/>
                <a:gd name="T10" fmla="*/ 37 w 34"/>
                <a:gd name="T11" fmla="*/ 0 h 139"/>
                <a:gd name="T12" fmla="*/ 32 w 34"/>
                <a:gd name="T13" fmla="*/ 0 h 139"/>
                <a:gd name="T14" fmla="*/ 27 w 34"/>
                <a:gd name="T15" fmla="*/ 34 h 139"/>
                <a:gd name="T16" fmla="*/ 22 w 34"/>
                <a:gd name="T17" fmla="*/ 65 h 139"/>
                <a:gd name="T18" fmla="*/ 13 w 34"/>
                <a:gd name="T19" fmla="*/ 94 h 139"/>
                <a:gd name="T20" fmla="*/ 0 w 34"/>
                <a:gd name="T21" fmla="*/ 136 h 139"/>
                <a:gd name="T22" fmla="*/ 0 w 34"/>
                <a:gd name="T23" fmla="*/ 136 h 139"/>
                <a:gd name="T24" fmla="*/ 6 w 34"/>
                <a:gd name="T25" fmla="*/ 136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22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23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24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40 w 44"/>
                <a:gd name="T7" fmla="*/ 43 h 43"/>
                <a:gd name="T8" fmla="*/ 41 w 44"/>
                <a:gd name="T9" fmla="*/ 38 h 43"/>
                <a:gd name="T10" fmla="*/ 25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25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8 h 90"/>
                <a:gd name="T8" fmla="*/ 35 w 66"/>
                <a:gd name="T9" fmla="*/ 64 h 90"/>
                <a:gd name="T10" fmla="*/ 45 w 66"/>
                <a:gd name="T11" fmla="*/ 73 h 90"/>
                <a:gd name="T12" fmla="*/ 54 w 66"/>
                <a:gd name="T13" fmla="*/ 86 h 90"/>
                <a:gd name="T14" fmla="*/ 61 w 66"/>
                <a:gd name="T15" fmla="*/ 93 h 90"/>
                <a:gd name="T16" fmla="*/ 66 w 66"/>
                <a:gd name="T17" fmla="*/ 88 h 90"/>
                <a:gd name="T18" fmla="*/ 59 w 66"/>
                <a:gd name="T19" fmla="*/ 81 h 90"/>
                <a:gd name="T20" fmla="*/ 48 w 66"/>
                <a:gd name="T21" fmla="*/ 68 h 90"/>
                <a:gd name="T22" fmla="*/ 40 w 66"/>
                <a:gd name="T23" fmla="*/ 59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26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0 w 103"/>
                <a:gd name="T13" fmla="*/ 114 h 174"/>
                <a:gd name="T14" fmla="*/ 73 w 103"/>
                <a:gd name="T15" fmla="*/ 130 h 174"/>
                <a:gd name="T16" fmla="*/ 85 w 103"/>
                <a:gd name="T17" fmla="*/ 150 h 174"/>
                <a:gd name="T18" fmla="*/ 101 w 103"/>
                <a:gd name="T19" fmla="*/ 174 h 174"/>
                <a:gd name="T20" fmla="*/ 106 w 103"/>
                <a:gd name="T21" fmla="*/ 170 h 174"/>
                <a:gd name="T22" fmla="*/ 91 w 103"/>
                <a:gd name="T23" fmla="*/ 147 h 174"/>
                <a:gd name="T24" fmla="*/ 77 w 103"/>
                <a:gd name="T25" fmla="*/ 127 h 174"/>
                <a:gd name="T26" fmla="*/ 65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27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7 h 181"/>
                <a:gd name="T10" fmla="*/ 44 w 50"/>
                <a:gd name="T11" fmla="*/ 178 h 181"/>
                <a:gd name="T12" fmla="*/ 50 w 50"/>
                <a:gd name="T13" fmla="*/ 174 h 181"/>
                <a:gd name="T14" fmla="*/ 31 w 50"/>
                <a:gd name="T15" fmla="*/ 115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28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6 h 148"/>
                <a:gd name="T10" fmla="*/ 4 w 12"/>
                <a:gd name="T11" fmla="*/ 151 h 148"/>
                <a:gd name="T12" fmla="*/ 12 w 12"/>
                <a:gd name="T13" fmla="*/ 151 h 148"/>
                <a:gd name="T14" fmla="*/ 7 w 12"/>
                <a:gd name="T15" fmla="*/ 106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29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5 h 655"/>
                <a:gd name="T24" fmla="*/ 441 w 514"/>
                <a:gd name="T25" fmla="*/ 405 h 655"/>
                <a:gd name="T26" fmla="*/ 421 w 514"/>
                <a:gd name="T27" fmla="*/ 452 h 655"/>
                <a:gd name="T28" fmla="*/ 396 w 514"/>
                <a:gd name="T29" fmla="*/ 501 h 655"/>
                <a:gd name="T30" fmla="*/ 359 w 514"/>
                <a:gd name="T31" fmla="*/ 553 h 655"/>
                <a:gd name="T32" fmla="*/ 316 w 514"/>
                <a:gd name="T33" fmla="*/ 602 h 655"/>
                <a:gd name="T34" fmla="*/ 280 w 514"/>
                <a:gd name="T35" fmla="*/ 638 h 655"/>
                <a:gd name="T36" fmla="*/ 269 w 514"/>
                <a:gd name="T37" fmla="*/ 649 h 655"/>
                <a:gd name="T38" fmla="*/ 265 w 514"/>
                <a:gd name="T39" fmla="*/ 652 h 655"/>
                <a:gd name="T40" fmla="*/ 259 w 514"/>
                <a:gd name="T41" fmla="*/ 647 h 655"/>
                <a:gd name="T42" fmla="*/ 247 w 514"/>
                <a:gd name="T43" fmla="*/ 638 h 655"/>
                <a:gd name="T44" fmla="*/ 226 w 514"/>
                <a:gd name="T45" fmla="*/ 622 h 655"/>
                <a:gd name="T46" fmla="*/ 218 w 514"/>
                <a:gd name="T47" fmla="*/ 613 h 655"/>
                <a:gd name="T48" fmla="*/ 206 w 514"/>
                <a:gd name="T49" fmla="*/ 597 h 655"/>
                <a:gd name="T50" fmla="*/ 185 w 514"/>
                <a:gd name="T51" fmla="*/ 573 h 655"/>
                <a:gd name="T52" fmla="*/ 160 w 514"/>
                <a:gd name="T53" fmla="*/ 535 h 655"/>
                <a:gd name="T54" fmla="*/ 116 w 514"/>
                <a:gd name="T55" fmla="*/ 459 h 655"/>
                <a:gd name="T56" fmla="*/ 82 w 514"/>
                <a:gd name="T57" fmla="*/ 387 h 655"/>
                <a:gd name="T58" fmla="*/ 65 w 514"/>
                <a:gd name="T59" fmla="*/ 346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30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2 h 175"/>
                <a:gd name="T6" fmla="*/ 15 w 184"/>
                <a:gd name="T7" fmla="*/ 172 h 175"/>
                <a:gd name="T8" fmla="*/ 15 w 184"/>
                <a:gd name="T9" fmla="*/ 172 h 175"/>
                <a:gd name="T10" fmla="*/ 17 w 184"/>
                <a:gd name="T11" fmla="*/ 172 h 175"/>
                <a:gd name="T12" fmla="*/ 18 w 184"/>
                <a:gd name="T13" fmla="*/ 169 h 175"/>
                <a:gd name="T14" fmla="*/ 17 w 184"/>
                <a:gd name="T15" fmla="*/ 165 h 175"/>
                <a:gd name="T16" fmla="*/ 15 w 184"/>
                <a:gd name="T17" fmla="*/ 158 h 175"/>
                <a:gd name="T18" fmla="*/ 15 w 184"/>
                <a:gd name="T19" fmla="*/ 154 h 175"/>
                <a:gd name="T20" fmla="*/ 15 w 184"/>
                <a:gd name="T21" fmla="*/ 151 h 175"/>
                <a:gd name="T22" fmla="*/ 15 w 184"/>
                <a:gd name="T23" fmla="*/ 145 h 175"/>
                <a:gd name="T24" fmla="*/ 13 w 184"/>
                <a:gd name="T25" fmla="*/ 136 h 175"/>
                <a:gd name="T26" fmla="*/ 12 w 184"/>
                <a:gd name="T27" fmla="*/ 129 h 175"/>
                <a:gd name="T28" fmla="*/ 10 w 184"/>
                <a:gd name="T29" fmla="*/ 120 h 175"/>
                <a:gd name="T30" fmla="*/ 8 w 184"/>
                <a:gd name="T31" fmla="*/ 109 h 175"/>
                <a:gd name="T32" fmla="*/ 8 w 184"/>
                <a:gd name="T33" fmla="*/ 100 h 175"/>
                <a:gd name="T34" fmla="*/ 7 w 184"/>
                <a:gd name="T35" fmla="*/ 91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31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3 w 58"/>
                <a:gd name="T15" fmla="*/ 6 h 89"/>
                <a:gd name="T16" fmla="*/ 36 w 58"/>
                <a:gd name="T17" fmla="*/ 4 h 89"/>
                <a:gd name="T18" fmla="*/ 43 w 58"/>
                <a:gd name="T19" fmla="*/ 2 h 89"/>
                <a:gd name="T20" fmla="*/ 44 w 58"/>
                <a:gd name="T21" fmla="*/ 4 h 89"/>
                <a:gd name="T22" fmla="*/ 44 w 58"/>
                <a:gd name="T23" fmla="*/ 7 h 89"/>
                <a:gd name="T24" fmla="*/ 44 w 58"/>
                <a:gd name="T25" fmla="*/ 9 h 89"/>
                <a:gd name="T26" fmla="*/ 46 w 58"/>
                <a:gd name="T27" fmla="*/ 27 h 89"/>
                <a:gd name="T28" fmla="*/ 41 w 58"/>
                <a:gd name="T29" fmla="*/ 33 h 89"/>
                <a:gd name="T30" fmla="*/ 36 w 58"/>
                <a:gd name="T31" fmla="*/ 34 h 89"/>
                <a:gd name="T32" fmla="*/ 36 w 58"/>
                <a:gd name="T33" fmla="*/ 42 h 89"/>
                <a:gd name="T34" fmla="*/ 39 w 58"/>
                <a:gd name="T35" fmla="*/ 45 h 89"/>
                <a:gd name="T36" fmla="*/ 41 w 58"/>
                <a:gd name="T37" fmla="*/ 54 h 89"/>
                <a:gd name="T38" fmla="*/ 44 w 58"/>
                <a:gd name="T39" fmla="*/ 33 h 89"/>
                <a:gd name="T40" fmla="*/ 46 w 58"/>
                <a:gd name="T41" fmla="*/ 31 h 89"/>
                <a:gd name="T42" fmla="*/ 49 w 58"/>
                <a:gd name="T43" fmla="*/ 31 h 89"/>
                <a:gd name="T44" fmla="*/ 54 w 58"/>
                <a:gd name="T45" fmla="*/ 31 h 89"/>
                <a:gd name="T46" fmla="*/ 61 w 58"/>
                <a:gd name="T47" fmla="*/ 38 h 89"/>
                <a:gd name="T48" fmla="*/ 54 w 58"/>
                <a:gd name="T49" fmla="*/ 40 h 89"/>
                <a:gd name="T50" fmla="*/ 49 w 58"/>
                <a:gd name="T51" fmla="*/ 34 h 89"/>
                <a:gd name="T52" fmla="*/ 46 w 58"/>
                <a:gd name="T53" fmla="*/ 34 h 89"/>
                <a:gd name="T54" fmla="*/ 44 w 58"/>
                <a:gd name="T55" fmla="*/ 36 h 89"/>
                <a:gd name="T56" fmla="*/ 46 w 58"/>
                <a:gd name="T57" fmla="*/ 40 h 89"/>
                <a:gd name="T58" fmla="*/ 46 w 58"/>
                <a:gd name="T59" fmla="*/ 51 h 89"/>
                <a:gd name="T60" fmla="*/ 39 w 58"/>
                <a:gd name="T61" fmla="*/ 62 h 89"/>
                <a:gd name="T62" fmla="*/ 43 w 58"/>
                <a:gd name="T63" fmla="*/ 81 h 89"/>
                <a:gd name="T64" fmla="*/ 36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3 w 58"/>
                <a:gd name="T71" fmla="*/ 76 h 89"/>
                <a:gd name="T72" fmla="*/ 33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32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5 w 56"/>
                <a:gd name="T19" fmla="*/ 2 h 89"/>
                <a:gd name="T20" fmla="*/ 37 w 56"/>
                <a:gd name="T21" fmla="*/ 4 h 89"/>
                <a:gd name="T22" fmla="*/ 37 w 56"/>
                <a:gd name="T23" fmla="*/ 7 h 89"/>
                <a:gd name="T24" fmla="*/ 40 w 56"/>
                <a:gd name="T25" fmla="*/ 11 h 89"/>
                <a:gd name="T26" fmla="*/ 38 w 56"/>
                <a:gd name="T27" fmla="*/ 29 h 89"/>
                <a:gd name="T28" fmla="*/ 33 w 56"/>
                <a:gd name="T29" fmla="*/ 33 h 89"/>
                <a:gd name="T30" fmla="*/ 30 w 56"/>
                <a:gd name="T31" fmla="*/ 34 h 89"/>
                <a:gd name="T32" fmla="*/ 28 w 56"/>
                <a:gd name="T33" fmla="*/ 42 h 89"/>
                <a:gd name="T34" fmla="*/ 32 w 56"/>
                <a:gd name="T35" fmla="*/ 45 h 89"/>
                <a:gd name="T36" fmla="*/ 35 w 56"/>
                <a:gd name="T37" fmla="*/ 54 h 89"/>
                <a:gd name="T38" fmla="*/ 37 w 56"/>
                <a:gd name="T39" fmla="*/ 33 h 89"/>
                <a:gd name="T40" fmla="*/ 40 w 56"/>
                <a:gd name="T41" fmla="*/ 31 h 89"/>
                <a:gd name="T42" fmla="*/ 43 w 56"/>
                <a:gd name="T43" fmla="*/ 31 h 89"/>
                <a:gd name="T44" fmla="*/ 50 w 56"/>
                <a:gd name="T45" fmla="*/ 33 h 89"/>
                <a:gd name="T46" fmla="*/ 53 w 56"/>
                <a:gd name="T47" fmla="*/ 38 h 89"/>
                <a:gd name="T48" fmla="*/ 45 w 56"/>
                <a:gd name="T49" fmla="*/ 40 h 89"/>
                <a:gd name="T50" fmla="*/ 43 w 56"/>
                <a:gd name="T51" fmla="*/ 34 h 89"/>
                <a:gd name="T52" fmla="*/ 40 w 56"/>
                <a:gd name="T53" fmla="*/ 34 h 89"/>
                <a:gd name="T54" fmla="*/ 38 w 56"/>
                <a:gd name="T55" fmla="*/ 36 h 89"/>
                <a:gd name="T56" fmla="*/ 38 w 56"/>
                <a:gd name="T57" fmla="*/ 42 h 89"/>
                <a:gd name="T58" fmla="*/ 38 w 56"/>
                <a:gd name="T59" fmla="*/ 56 h 89"/>
                <a:gd name="T60" fmla="*/ 33 w 56"/>
                <a:gd name="T61" fmla="*/ 63 h 89"/>
                <a:gd name="T62" fmla="*/ 35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33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1 w 56"/>
                <a:gd name="T15" fmla="*/ 6 h 87"/>
                <a:gd name="T16" fmla="*/ 33 w 56"/>
                <a:gd name="T17" fmla="*/ 4 h 87"/>
                <a:gd name="T18" fmla="*/ 41 w 56"/>
                <a:gd name="T19" fmla="*/ 0 h 87"/>
                <a:gd name="T20" fmla="*/ 42 w 56"/>
                <a:gd name="T21" fmla="*/ 4 h 87"/>
                <a:gd name="T22" fmla="*/ 42 w 56"/>
                <a:gd name="T23" fmla="*/ 8 h 87"/>
                <a:gd name="T24" fmla="*/ 46 w 56"/>
                <a:gd name="T25" fmla="*/ 9 h 87"/>
                <a:gd name="T26" fmla="*/ 44 w 56"/>
                <a:gd name="T27" fmla="*/ 27 h 87"/>
                <a:gd name="T28" fmla="*/ 39 w 56"/>
                <a:gd name="T29" fmla="*/ 33 h 87"/>
                <a:gd name="T30" fmla="*/ 36 w 56"/>
                <a:gd name="T31" fmla="*/ 35 h 87"/>
                <a:gd name="T32" fmla="*/ 36 w 56"/>
                <a:gd name="T33" fmla="*/ 44 h 87"/>
                <a:gd name="T34" fmla="*/ 39 w 56"/>
                <a:gd name="T35" fmla="*/ 45 h 87"/>
                <a:gd name="T36" fmla="*/ 41 w 56"/>
                <a:gd name="T37" fmla="*/ 56 h 87"/>
                <a:gd name="T38" fmla="*/ 42 w 56"/>
                <a:gd name="T39" fmla="*/ 33 h 87"/>
                <a:gd name="T40" fmla="*/ 46 w 56"/>
                <a:gd name="T41" fmla="*/ 29 h 87"/>
                <a:gd name="T42" fmla="*/ 49 w 56"/>
                <a:gd name="T43" fmla="*/ 29 h 87"/>
                <a:gd name="T44" fmla="*/ 56 w 56"/>
                <a:gd name="T45" fmla="*/ 33 h 87"/>
                <a:gd name="T46" fmla="*/ 59 w 56"/>
                <a:gd name="T47" fmla="*/ 38 h 87"/>
                <a:gd name="T48" fmla="*/ 51 w 56"/>
                <a:gd name="T49" fmla="*/ 38 h 87"/>
                <a:gd name="T50" fmla="*/ 49 w 56"/>
                <a:gd name="T51" fmla="*/ 35 h 87"/>
                <a:gd name="T52" fmla="*/ 46 w 56"/>
                <a:gd name="T53" fmla="*/ 35 h 87"/>
                <a:gd name="T54" fmla="*/ 44 w 56"/>
                <a:gd name="T55" fmla="*/ 36 h 87"/>
                <a:gd name="T56" fmla="*/ 44 w 56"/>
                <a:gd name="T57" fmla="*/ 40 h 87"/>
                <a:gd name="T58" fmla="*/ 46 w 56"/>
                <a:gd name="T59" fmla="*/ 51 h 87"/>
                <a:gd name="T60" fmla="*/ 38 w 56"/>
                <a:gd name="T61" fmla="*/ 62 h 87"/>
                <a:gd name="T62" fmla="*/ 41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3 w 56"/>
                <a:gd name="T71" fmla="*/ 76 h 87"/>
                <a:gd name="T72" fmla="*/ 31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34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2 h 124"/>
                <a:gd name="T2" fmla="*/ 72 w 146"/>
                <a:gd name="T3" fmla="*/ 0 h 124"/>
                <a:gd name="T4" fmla="*/ 143 w 146"/>
                <a:gd name="T5" fmla="*/ 102 h 124"/>
                <a:gd name="T6" fmla="*/ 143 w 146"/>
                <a:gd name="T7" fmla="*/ 125 h 124"/>
                <a:gd name="T8" fmla="*/ 72 w 146"/>
                <a:gd name="T9" fmla="*/ 30 h 124"/>
                <a:gd name="T10" fmla="*/ 2 w 146"/>
                <a:gd name="T11" fmla="*/ 127 h 124"/>
                <a:gd name="T12" fmla="*/ 0 w 146"/>
                <a:gd name="T13" fmla="*/ 10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35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8 h 171"/>
                <a:gd name="T2" fmla="*/ 5 w 5"/>
                <a:gd name="T3" fmla="*/ 166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6 h 171"/>
                <a:gd name="T10" fmla="*/ 3 w 5"/>
                <a:gd name="T11" fmla="*/ 168 h 171"/>
                <a:gd name="T12" fmla="*/ 3 w 5"/>
                <a:gd name="T13" fmla="*/ 168 h 171"/>
                <a:gd name="T14" fmla="*/ 5 w 5"/>
                <a:gd name="T15" fmla="*/ 168 h 171"/>
                <a:gd name="T16" fmla="*/ 5 w 5"/>
                <a:gd name="T17" fmla="*/ 166 h 171"/>
                <a:gd name="T18" fmla="*/ 3 w 5"/>
                <a:gd name="T19" fmla="*/ 168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36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37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2 w 505"/>
                <a:gd name="T1" fmla="*/ 7 h 9"/>
                <a:gd name="T2" fmla="*/ 502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2 w 505"/>
                <a:gd name="T9" fmla="*/ 7 h 9"/>
                <a:gd name="T10" fmla="*/ 502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38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0 h 37"/>
                <a:gd name="T2" fmla="*/ 3 w 6"/>
                <a:gd name="T3" fmla="*/ 40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9 h 37"/>
                <a:gd name="T14" fmla="*/ 0 w 6"/>
                <a:gd name="T15" fmla="*/ 39 h 37"/>
                <a:gd name="T16" fmla="*/ 3 w 6"/>
                <a:gd name="T17" fmla="*/ 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39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8 h 131"/>
                <a:gd name="T2" fmla="*/ 5 w 16"/>
                <a:gd name="T3" fmla="*/ 128 h 131"/>
                <a:gd name="T4" fmla="*/ 11 w 16"/>
                <a:gd name="T5" fmla="*/ 83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3 h 131"/>
                <a:gd name="T20" fmla="*/ 0 w 16"/>
                <a:gd name="T21" fmla="*/ 127 h 131"/>
                <a:gd name="T22" fmla="*/ 0 w 16"/>
                <a:gd name="T23" fmla="*/ 127 h 131"/>
                <a:gd name="T24" fmla="*/ 5 w 16"/>
                <a:gd name="T25" fmla="*/ 12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40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5 w 110"/>
                <a:gd name="T13" fmla="*/ 223 h 344"/>
                <a:gd name="T14" fmla="*/ 77 w 110"/>
                <a:gd name="T15" fmla="*/ 182 h 344"/>
                <a:gd name="T16" fmla="*/ 88 w 110"/>
                <a:gd name="T17" fmla="*/ 139 h 344"/>
                <a:gd name="T18" fmla="*/ 98 w 110"/>
                <a:gd name="T19" fmla="*/ 93 h 344"/>
                <a:gd name="T20" fmla="*/ 106 w 110"/>
                <a:gd name="T21" fmla="*/ 48 h 344"/>
                <a:gd name="T22" fmla="*/ 113 w 110"/>
                <a:gd name="T23" fmla="*/ 1 h 344"/>
                <a:gd name="T24" fmla="*/ 108 w 110"/>
                <a:gd name="T25" fmla="*/ 0 h 344"/>
                <a:gd name="T26" fmla="*/ 100 w 110"/>
                <a:gd name="T27" fmla="*/ 47 h 344"/>
                <a:gd name="T28" fmla="*/ 91 w 110"/>
                <a:gd name="T29" fmla="*/ 93 h 344"/>
                <a:gd name="T30" fmla="*/ 83 w 110"/>
                <a:gd name="T31" fmla="*/ 137 h 344"/>
                <a:gd name="T32" fmla="*/ 72 w 110"/>
                <a:gd name="T33" fmla="*/ 180 h 344"/>
                <a:gd name="T34" fmla="*/ 59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41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0 w 131"/>
                <a:gd name="T13" fmla="*/ 90 h 155"/>
                <a:gd name="T14" fmla="*/ 91 w 131"/>
                <a:gd name="T15" fmla="*/ 65 h 155"/>
                <a:gd name="T16" fmla="*/ 114 w 131"/>
                <a:gd name="T17" fmla="*/ 34 h 155"/>
                <a:gd name="T18" fmla="*/ 134 w 131"/>
                <a:gd name="T19" fmla="*/ 3 h 155"/>
                <a:gd name="T20" fmla="*/ 129 w 131"/>
                <a:gd name="T21" fmla="*/ 0 h 155"/>
                <a:gd name="T22" fmla="*/ 108 w 131"/>
                <a:gd name="T23" fmla="*/ 30 h 155"/>
                <a:gd name="T24" fmla="*/ 86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42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1 w 46"/>
                <a:gd name="T9" fmla="*/ 34 h 40"/>
                <a:gd name="T10" fmla="*/ 38 w 46"/>
                <a:gd name="T11" fmla="*/ 40 h 40"/>
                <a:gd name="T12" fmla="*/ 43 w 46"/>
                <a:gd name="T13" fmla="*/ 34 h 40"/>
                <a:gd name="T14" fmla="*/ 34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43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9 w 82"/>
                <a:gd name="T7" fmla="*/ 77 h 108"/>
                <a:gd name="T8" fmla="*/ 64 w 82"/>
                <a:gd name="T9" fmla="*/ 97 h 108"/>
                <a:gd name="T10" fmla="*/ 76 w 82"/>
                <a:gd name="T11" fmla="*/ 108 h 108"/>
                <a:gd name="T12" fmla="*/ 79 w 82"/>
                <a:gd name="T13" fmla="*/ 104 h 108"/>
                <a:gd name="T14" fmla="*/ 69 w 82"/>
                <a:gd name="T15" fmla="*/ 92 h 108"/>
                <a:gd name="T16" fmla="*/ 53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44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4 h 186"/>
                <a:gd name="T14" fmla="*/ 57 w 92"/>
                <a:gd name="T15" fmla="*/ 139 h 186"/>
                <a:gd name="T16" fmla="*/ 71 w 92"/>
                <a:gd name="T17" fmla="*/ 164 h 186"/>
                <a:gd name="T18" fmla="*/ 87 w 92"/>
                <a:gd name="T19" fmla="*/ 189 h 186"/>
                <a:gd name="T20" fmla="*/ 92 w 92"/>
                <a:gd name="T21" fmla="*/ 188 h 186"/>
                <a:gd name="T22" fmla="*/ 77 w 92"/>
                <a:gd name="T23" fmla="*/ 160 h 186"/>
                <a:gd name="T24" fmla="*/ 62 w 92"/>
                <a:gd name="T25" fmla="*/ 135 h 186"/>
                <a:gd name="T26" fmla="*/ 51 w 92"/>
                <a:gd name="T27" fmla="*/ 110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45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1 h 173"/>
                <a:gd name="T8" fmla="*/ 33 w 50"/>
                <a:gd name="T9" fmla="*/ 134 h 173"/>
                <a:gd name="T10" fmla="*/ 43 w 50"/>
                <a:gd name="T11" fmla="*/ 170 h 173"/>
                <a:gd name="T12" fmla="*/ 50 w 50"/>
                <a:gd name="T13" fmla="*/ 168 h 173"/>
                <a:gd name="T14" fmla="*/ 38 w 50"/>
                <a:gd name="T15" fmla="*/ 132 h 173"/>
                <a:gd name="T16" fmla="*/ 27 w 50"/>
                <a:gd name="T17" fmla="*/ 89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46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7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47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48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4 w 352"/>
                <a:gd name="T1" fmla="*/ 1 h 456"/>
                <a:gd name="T2" fmla="*/ 232 w 352"/>
                <a:gd name="T3" fmla="*/ 14 h 456"/>
                <a:gd name="T4" fmla="*/ 219 w 352"/>
                <a:gd name="T5" fmla="*/ 41 h 456"/>
                <a:gd name="T6" fmla="*/ 208 w 352"/>
                <a:gd name="T7" fmla="*/ 90 h 456"/>
                <a:gd name="T8" fmla="*/ 201 w 352"/>
                <a:gd name="T9" fmla="*/ 149 h 456"/>
                <a:gd name="T10" fmla="*/ 198 w 352"/>
                <a:gd name="T11" fmla="*/ 193 h 456"/>
                <a:gd name="T12" fmla="*/ 201 w 352"/>
                <a:gd name="T13" fmla="*/ 211 h 456"/>
                <a:gd name="T14" fmla="*/ 208 w 352"/>
                <a:gd name="T15" fmla="*/ 211 h 456"/>
                <a:gd name="T16" fmla="*/ 224 w 352"/>
                <a:gd name="T17" fmla="*/ 211 h 456"/>
                <a:gd name="T18" fmla="*/ 252 w 352"/>
                <a:gd name="T19" fmla="*/ 211 h 456"/>
                <a:gd name="T20" fmla="*/ 290 w 352"/>
                <a:gd name="T21" fmla="*/ 205 h 456"/>
                <a:gd name="T22" fmla="*/ 322 w 352"/>
                <a:gd name="T23" fmla="*/ 196 h 456"/>
                <a:gd name="T24" fmla="*/ 339 w 352"/>
                <a:gd name="T25" fmla="*/ 186 h 456"/>
                <a:gd name="T26" fmla="*/ 355 w 352"/>
                <a:gd name="T27" fmla="*/ 166 h 456"/>
                <a:gd name="T28" fmla="*/ 344 w 352"/>
                <a:gd name="T29" fmla="*/ 278 h 456"/>
                <a:gd name="T30" fmla="*/ 322 w 352"/>
                <a:gd name="T31" fmla="*/ 267 h 456"/>
                <a:gd name="T32" fmla="*/ 294 w 352"/>
                <a:gd name="T33" fmla="*/ 258 h 456"/>
                <a:gd name="T34" fmla="*/ 265 w 352"/>
                <a:gd name="T35" fmla="*/ 253 h 456"/>
                <a:gd name="T36" fmla="*/ 240 w 352"/>
                <a:gd name="T37" fmla="*/ 249 h 456"/>
                <a:gd name="T38" fmla="*/ 213 w 352"/>
                <a:gd name="T39" fmla="*/ 248 h 456"/>
                <a:gd name="T40" fmla="*/ 208 w 352"/>
                <a:gd name="T41" fmla="*/ 248 h 456"/>
                <a:gd name="T42" fmla="*/ 198 w 352"/>
                <a:gd name="T43" fmla="*/ 249 h 456"/>
                <a:gd name="T44" fmla="*/ 198 w 352"/>
                <a:gd name="T45" fmla="*/ 267 h 456"/>
                <a:gd name="T46" fmla="*/ 198 w 352"/>
                <a:gd name="T47" fmla="*/ 287 h 456"/>
                <a:gd name="T48" fmla="*/ 203 w 352"/>
                <a:gd name="T49" fmla="*/ 349 h 456"/>
                <a:gd name="T50" fmla="*/ 213 w 352"/>
                <a:gd name="T51" fmla="*/ 406 h 456"/>
                <a:gd name="T52" fmla="*/ 221 w 352"/>
                <a:gd name="T53" fmla="*/ 430 h 456"/>
                <a:gd name="T54" fmla="*/ 237 w 352"/>
                <a:gd name="T55" fmla="*/ 451 h 456"/>
                <a:gd name="T56" fmla="*/ 116 w 352"/>
                <a:gd name="T57" fmla="*/ 451 h 456"/>
                <a:gd name="T58" fmla="*/ 124 w 352"/>
                <a:gd name="T59" fmla="*/ 437 h 456"/>
                <a:gd name="T60" fmla="*/ 139 w 352"/>
                <a:gd name="T61" fmla="*/ 405 h 456"/>
                <a:gd name="T62" fmla="*/ 144 w 352"/>
                <a:gd name="T63" fmla="*/ 390 h 456"/>
                <a:gd name="T64" fmla="*/ 149 w 352"/>
                <a:gd name="T65" fmla="*/ 376 h 456"/>
                <a:gd name="T66" fmla="*/ 152 w 352"/>
                <a:gd name="T67" fmla="*/ 350 h 456"/>
                <a:gd name="T68" fmla="*/ 159 w 352"/>
                <a:gd name="T69" fmla="*/ 309 h 456"/>
                <a:gd name="T70" fmla="*/ 160 w 352"/>
                <a:gd name="T71" fmla="*/ 267 h 456"/>
                <a:gd name="T72" fmla="*/ 159 w 352"/>
                <a:gd name="T73" fmla="*/ 251 h 456"/>
                <a:gd name="T74" fmla="*/ 154 w 352"/>
                <a:gd name="T75" fmla="*/ 249 h 456"/>
                <a:gd name="T76" fmla="*/ 149 w 352"/>
                <a:gd name="T77" fmla="*/ 249 h 456"/>
                <a:gd name="T78" fmla="*/ 134 w 352"/>
                <a:gd name="T79" fmla="*/ 248 h 456"/>
                <a:gd name="T80" fmla="*/ 105 w 352"/>
                <a:gd name="T81" fmla="*/ 249 h 456"/>
                <a:gd name="T82" fmla="*/ 75 w 352"/>
                <a:gd name="T83" fmla="*/ 253 h 456"/>
                <a:gd name="T84" fmla="*/ 44 w 352"/>
                <a:gd name="T85" fmla="*/ 262 h 456"/>
                <a:gd name="T86" fmla="*/ 19 w 352"/>
                <a:gd name="T87" fmla="*/ 273 h 456"/>
                <a:gd name="T88" fmla="*/ 1 w 352"/>
                <a:gd name="T89" fmla="*/ 282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49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50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7 h 20"/>
                <a:gd name="T2" fmla="*/ 3 w 14"/>
                <a:gd name="T3" fmla="*/ 17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1 h 20"/>
                <a:gd name="T14" fmla="*/ 0 w 14"/>
                <a:gd name="T15" fmla="*/ 11 h 20"/>
                <a:gd name="T16" fmla="*/ 3 w 14"/>
                <a:gd name="T17" fmla="*/ 1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51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3 w 20"/>
                <a:gd name="T7" fmla="*/ 20 h 45"/>
                <a:gd name="T8" fmla="*/ 18 w 20"/>
                <a:gd name="T9" fmla="*/ 13 h 45"/>
                <a:gd name="T10" fmla="*/ 23 w 20"/>
                <a:gd name="T11" fmla="*/ 6 h 45"/>
                <a:gd name="T12" fmla="*/ 20 w 20"/>
                <a:gd name="T13" fmla="*/ 0 h 45"/>
                <a:gd name="T14" fmla="*/ 13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52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53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8 h 65"/>
                <a:gd name="T2" fmla="*/ 5 w 12"/>
                <a:gd name="T3" fmla="*/ 68 h 65"/>
                <a:gd name="T4" fmla="*/ 5 w 12"/>
                <a:gd name="T5" fmla="*/ 55 h 65"/>
                <a:gd name="T6" fmla="*/ 7 w 12"/>
                <a:gd name="T7" fmla="*/ 41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1 h 65"/>
                <a:gd name="T18" fmla="*/ 2 w 12"/>
                <a:gd name="T19" fmla="*/ 53 h 65"/>
                <a:gd name="T20" fmla="*/ 0 w 12"/>
                <a:gd name="T21" fmla="*/ 68 h 65"/>
                <a:gd name="T22" fmla="*/ 0 w 12"/>
                <a:gd name="T23" fmla="*/ 68 h 65"/>
                <a:gd name="T24" fmla="*/ 5 w 12"/>
                <a:gd name="T25" fmla="*/ 6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54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1 h 20"/>
                <a:gd name="T2" fmla="*/ 7 w 7"/>
                <a:gd name="T3" fmla="*/ 11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1 h 20"/>
                <a:gd name="T12" fmla="*/ 5 w 7"/>
                <a:gd name="T13" fmla="*/ 17 h 20"/>
                <a:gd name="T14" fmla="*/ 5 w 7"/>
                <a:gd name="T15" fmla="*/ 17 h 20"/>
                <a:gd name="T16" fmla="*/ 7 w 7"/>
                <a:gd name="T17" fmla="*/ 1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55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8 w 35"/>
                <a:gd name="T1" fmla="*/ 0 h 7"/>
                <a:gd name="T2" fmla="*/ 38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9 h 7"/>
                <a:gd name="T10" fmla="*/ 9 w 35"/>
                <a:gd name="T11" fmla="*/ 10 h 7"/>
                <a:gd name="T12" fmla="*/ 38 w 35"/>
                <a:gd name="T13" fmla="*/ 10 h 7"/>
                <a:gd name="T14" fmla="*/ 38 w 35"/>
                <a:gd name="T15" fmla="*/ 10 h 7"/>
                <a:gd name="T16" fmla="*/ 38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56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3 w 56"/>
                <a:gd name="T1" fmla="*/ 0 h 10"/>
                <a:gd name="T2" fmla="*/ 53 w 56"/>
                <a:gd name="T3" fmla="*/ 0 h 10"/>
                <a:gd name="T4" fmla="*/ 39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7 h 10"/>
                <a:gd name="T14" fmla="*/ 18 w 56"/>
                <a:gd name="T15" fmla="*/ 7 h 10"/>
                <a:gd name="T16" fmla="*/ 28 w 56"/>
                <a:gd name="T17" fmla="*/ 6 h 10"/>
                <a:gd name="T18" fmla="*/ 41 w 56"/>
                <a:gd name="T19" fmla="*/ 5 h 10"/>
                <a:gd name="T20" fmla="*/ 53 w 56"/>
                <a:gd name="T21" fmla="*/ 5 h 10"/>
                <a:gd name="T22" fmla="*/ 53 w 56"/>
                <a:gd name="T23" fmla="*/ 5 h 10"/>
                <a:gd name="T24" fmla="*/ 53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57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2 w 41"/>
                <a:gd name="T1" fmla="*/ 0 h 18"/>
                <a:gd name="T2" fmla="*/ 42 w 41"/>
                <a:gd name="T3" fmla="*/ 0 h 18"/>
                <a:gd name="T4" fmla="*/ 34 w 41"/>
                <a:gd name="T5" fmla="*/ 4 h 18"/>
                <a:gd name="T6" fmla="*/ 26 w 41"/>
                <a:gd name="T7" fmla="*/ 5 h 18"/>
                <a:gd name="T8" fmla="*/ 13 w 41"/>
                <a:gd name="T9" fmla="*/ 9 h 18"/>
                <a:gd name="T10" fmla="*/ 0 w 41"/>
                <a:gd name="T11" fmla="*/ 10 h 18"/>
                <a:gd name="T12" fmla="*/ 0 w 41"/>
                <a:gd name="T13" fmla="*/ 15 h 18"/>
                <a:gd name="T14" fmla="*/ 14 w 41"/>
                <a:gd name="T15" fmla="*/ 11 h 18"/>
                <a:gd name="T16" fmla="*/ 26 w 41"/>
                <a:gd name="T17" fmla="*/ 10 h 18"/>
                <a:gd name="T18" fmla="*/ 35 w 41"/>
                <a:gd name="T19" fmla="*/ 9 h 18"/>
                <a:gd name="T20" fmla="*/ 44 w 41"/>
                <a:gd name="T21" fmla="*/ 5 h 18"/>
                <a:gd name="T22" fmla="*/ 44 w 41"/>
                <a:gd name="T23" fmla="*/ 5 h 18"/>
                <a:gd name="T24" fmla="*/ 42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58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59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5 h 124"/>
                <a:gd name="T2" fmla="*/ 5 w 5"/>
                <a:gd name="T3" fmla="*/ 122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2 h 124"/>
                <a:gd name="T10" fmla="*/ 2 w 5"/>
                <a:gd name="T11" fmla="*/ 125 h 124"/>
                <a:gd name="T12" fmla="*/ 2 w 5"/>
                <a:gd name="T13" fmla="*/ 125 h 124"/>
                <a:gd name="T14" fmla="*/ 5 w 5"/>
                <a:gd name="T15" fmla="*/ 127 h 124"/>
                <a:gd name="T16" fmla="*/ 5 w 5"/>
                <a:gd name="T17" fmla="*/ 122 h 124"/>
                <a:gd name="T18" fmla="*/ 2 w 5"/>
                <a:gd name="T19" fmla="*/ 125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60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5 w 13"/>
                <a:gd name="T5" fmla="*/ 7 h 10"/>
                <a:gd name="T6" fmla="*/ 1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61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1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62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3 w 32"/>
                <a:gd name="T5" fmla="*/ 15 h 16"/>
                <a:gd name="T6" fmla="*/ 33 w 32"/>
                <a:gd name="T7" fmla="*/ 19 h 16"/>
                <a:gd name="T8" fmla="*/ 35 w 32"/>
                <a:gd name="T9" fmla="*/ 14 h 16"/>
                <a:gd name="T10" fmla="*/ 25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63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2 h 16"/>
                <a:gd name="T8" fmla="*/ 38 w 56"/>
                <a:gd name="T9" fmla="*/ 15 h 16"/>
                <a:gd name="T10" fmla="*/ 51 w 56"/>
                <a:gd name="T11" fmla="*/ 19 h 16"/>
                <a:gd name="T12" fmla="*/ 53 w 56"/>
                <a:gd name="T13" fmla="*/ 12 h 16"/>
                <a:gd name="T14" fmla="*/ 3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64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9 w 32"/>
                <a:gd name="T7" fmla="*/ 9 h 9"/>
                <a:gd name="T8" fmla="*/ 29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65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66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67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5 w 18"/>
                <a:gd name="T1" fmla="*/ 107 h 112"/>
                <a:gd name="T2" fmla="*/ 15 w 18"/>
                <a:gd name="T3" fmla="*/ 107 h 112"/>
                <a:gd name="T4" fmla="*/ 10 w 18"/>
                <a:gd name="T5" fmla="*/ 81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1 h 112"/>
                <a:gd name="T20" fmla="*/ 9 w 18"/>
                <a:gd name="T21" fmla="*/ 109 h 112"/>
                <a:gd name="T22" fmla="*/ 9 w 18"/>
                <a:gd name="T23" fmla="*/ 109 h 112"/>
                <a:gd name="T24" fmla="*/ 15 w 18"/>
                <a:gd name="T25" fmla="*/ 10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68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9 w 16"/>
                <a:gd name="T1" fmla="*/ 29 h 32"/>
                <a:gd name="T2" fmla="*/ 19 w 16"/>
                <a:gd name="T3" fmla="*/ 29 h 32"/>
                <a:gd name="T4" fmla="*/ 14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1 w 16"/>
                <a:gd name="T11" fmla="*/ 18 h 32"/>
                <a:gd name="T12" fmla="*/ 16 w 16"/>
                <a:gd name="T13" fmla="*/ 32 h 32"/>
                <a:gd name="T14" fmla="*/ 16 w 16"/>
                <a:gd name="T15" fmla="*/ 32 h 32"/>
                <a:gd name="T16" fmla="*/ 19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69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70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0 h 7"/>
                <a:gd name="T4" fmla="*/ 123 w 123"/>
                <a:gd name="T5" fmla="*/ 8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71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1 w 13"/>
                <a:gd name="T1" fmla="*/ 0 h 16"/>
                <a:gd name="T2" fmla="*/ 11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3 h 16"/>
                <a:gd name="T10" fmla="*/ 5 w 13"/>
                <a:gd name="T11" fmla="*/ 9 h 16"/>
                <a:gd name="T12" fmla="*/ 16 w 13"/>
                <a:gd name="T13" fmla="*/ 5 h 16"/>
                <a:gd name="T14" fmla="*/ 16 w 13"/>
                <a:gd name="T15" fmla="*/ 5 h 16"/>
                <a:gd name="T16" fmla="*/ 11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72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6 h 41"/>
                <a:gd name="T6" fmla="*/ 0 w 23"/>
                <a:gd name="T7" fmla="*/ 39 h 41"/>
                <a:gd name="T8" fmla="*/ 5 w 23"/>
                <a:gd name="T9" fmla="*/ 44 h 41"/>
                <a:gd name="T10" fmla="*/ 13 w 23"/>
                <a:gd name="T11" fmla="*/ 28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73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4 h 39"/>
                <a:gd name="T8" fmla="*/ 5 w 16"/>
                <a:gd name="T9" fmla="*/ 30 h 39"/>
                <a:gd name="T10" fmla="*/ 0 w 16"/>
                <a:gd name="T11" fmla="*/ 41 h 39"/>
                <a:gd name="T12" fmla="*/ 6 w 16"/>
                <a:gd name="T13" fmla="*/ 42 h 39"/>
                <a:gd name="T14" fmla="*/ 10 w 16"/>
                <a:gd name="T15" fmla="*/ 32 h 39"/>
                <a:gd name="T16" fmla="*/ 11 w 16"/>
                <a:gd name="T17" fmla="*/ 26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74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1 w 13"/>
                <a:gd name="T1" fmla="*/ 0 h 58"/>
                <a:gd name="T2" fmla="*/ 11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7 h 58"/>
                <a:gd name="T10" fmla="*/ 0 w 13"/>
                <a:gd name="T11" fmla="*/ 55 h 58"/>
                <a:gd name="T12" fmla="*/ 5 w 13"/>
                <a:gd name="T13" fmla="*/ 55 h 58"/>
                <a:gd name="T14" fmla="*/ 11 w 13"/>
                <a:gd name="T15" fmla="*/ 38 h 58"/>
                <a:gd name="T16" fmla="*/ 13 w 13"/>
                <a:gd name="T17" fmla="*/ 27 h 58"/>
                <a:gd name="T18" fmla="*/ 15 w 13"/>
                <a:gd name="T19" fmla="*/ 14 h 58"/>
                <a:gd name="T20" fmla="*/ 16 w 13"/>
                <a:gd name="T21" fmla="*/ 0 h 58"/>
                <a:gd name="T22" fmla="*/ 16 w 13"/>
                <a:gd name="T23" fmla="*/ 0 h 58"/>
                <a:gd name="T24" fmla="*/ 11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75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76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6 w 6"/>
                <a:gd name="T5" fmla="*/ 7 h 16"/>
                <a:gd name="T6" fmla="*/ 1 w 6"/>
                <a:gd name="T7" fmla="*/ 5 h 16"/>
                <a:gd name="T8" fmla="*/ 1 w 6"/>
                <a:gd name="T9" fmla="*/ 12 h 16"/>
                <a:gd name="T10" fmla="*/ 1 w 6"/>
                <a:gd name="T11" fmla="*/ 19 h 16"/>
                <a:gd name="T12" fmla="*/ 9 w 6"/>
                <a:gd name="T13" fmla="*/ 17 h 16"/>
                <a:gd name="T14" fmla="*/ 9 w 6"/>
                <a:gd name="T15" fmla="*/ 12 h 16"/>
                <a:gd name="T16" fmla="*/ 9 w 6"/>
                <a:gd name="T17" fmla="*/ 7 h 16"/>
                <a:gd name="T18" fmla="*/ 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77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20 w 30"/>
                <a:gd name="T7" fmla="*/ 7 h 9"/>
                <a:gd name="T8" fmla="*/ 23 w 30"/>
                <a:gd name="T9" fmla="*/ 9 h 9"/>
                <a:gd name="T10" fmla="*/ 27 w 30"/>
                <a:gd name="T11" fmla="*/ 9 h 9"/>
                <a:gd name="T12" fmla="*/ 27 w 30"/>
                <a:gd name="T13" fmla="*/ 2 h 9"/>
                <a:gd name="T14" fmla="*/ 23 w 30"/>
                <a:gd name="T15" fmla="*/ 2 h 9"/>
                <a:gd name="T16" fmla="*/ 20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78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9 h 16"/>
                <a:gd name="T2" fmla="*/ 1 w 65"/>
                <a:gd name="T3" fmla="*/ 19 h 16"/>
                <a:gd name="T4" fmla="*/ 16 w 65"/>
                <a:gd name="T5" fmla="*/ 14 h 16"/>
                <a:gd name="T6" fmla="*/ 29 w 65"/>
                <a:gd name="T7" fmla="*/ 12 h 16"/>
                <a:gd name="T8" fmla="*/ 49 w 65"/>
                <a:gd name="T9" fmla="*/ 12 h 16"/>
                <a:gd name="T10" fmla="*/ 68 w 65"/>
                <a:gd name="T11" fmla="*/ 7 h 16"/>
                <a:gd name="T12" fmla="*/ 68 w 65"/>
                <a:gd name="T13" fmla="*/ 0 h 16"/>
                <a:gd name="T14" fmla="*/ 49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2 h 16"/>
                <a:gd name="T22" fmla="*/ 0 w 65"/>
                <a:gd name="T23" fmla="*/ 12 h 16"/>
                <a:gd name="T24" fmla="*/ 1 w 65"/>
                <a:gd name="T25" fmla="*/ 19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79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5 h 22"/>
                <a:gd name="T2" fmla="*/ 1 w 42"/>
                <a:gd name="T3" fmla="*/ 25 h 22"/>
                <a:gd name="T4" fmla="*/ 9 w 42"/>
                <a:gd name="T5" fmla="*/ 21 h 22"/>
                <a:gd name="T6" fmla="*/ 18 w 42"/>
                <a:gd name="T7" fmla="*/ 17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6 h 22"/>
                <a:gd name="T20" fmla="*/ 0 w 42"/>
                <a:gd name="T21" fmla="*/ 21 h 22"/>
                <a:gd name="T22" fmla="*/ 0 w 42"/>
                <a:gd name="T23" fmla="*/ 21 h 22"/>
                <a:gd name="T24" fmla="*/ 1 w 42"/>
                <a:gd name="T25" fmla="*/ 2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80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8 h 14"/>
                <a:gd name="T2" fmla="*/ 0 w 21"/>
                <a:gd name="T3" fmla="*/ 8 h 14"/>
                <a:gd name="T4" fmla="*/ 3 w 21"/>
                <a:gd name="T5" fmla="*/ 11 h 14"/>
                <a:gd name="T6" fmla="*/ 10 w 21"/>
                <a:gd name="T7" fmla="*/ 8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8 h 14"/>
                <a:gd name="T22" fmla="*/ 3 w 21"/>
                <a:gd name="T23" fmla="*/ 8 h 14"/>
                <a:gd name="T24" fmla="*/ 0 w 21"/>
                <a:gd name="T25" fmla="*/ 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81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82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3 w 20"/>
                <a:gd name="T1" fmla="*/ 14 h 18"/>
                <a:gd name="T2" fmla="*/ 23 w 20"/>
                <a:gd name="T3" fmla="*/ 14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3 w 20"/>
                <a:gd name="T13" fmla="*/ 21 h 18"/>
                <a:gd name="T14" fmla="*/ 23 w 20"/>
                <a:gd name="T15" fmla="*/ 21 h 18"/>
                <a:gd name="T16" fmla="*/ 23 w 20"/>
                <a:gd name="T17" fmla="*/ 1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83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84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3 w 30"/>
                <a:gd name="T1" fmla="*/ 8 h 13"/>
                <a:gd name="T2" fmla="*/ 33 w 30"/>
                <a:gd name="T3" fmla="*/ 8 h 13"/>
                <a:gd name="T4" fmla="*/ 18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1 w 30"/>
                <a:gd name="T13" fmla="*/ 13 h 13"/>
                <a:gd name="T14" fmla="*/ 31 w 30"/>
                <a:gd name="T15" fmla="*/ 13 h 13"/>
                <a:gd name="T16" fmla="*/ 33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85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8 w 41"/>
                <a:gd name="T1" fmla="*/ 1 h 9"/>
                <a:gd name="T2" fmla="*/ 38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6 h 9"/>
                <a:gd name="T12" fmla="*/ 38 w 41"/>
                <a:gd name="T13" fmla="*/ 6 h 9"/>
                <a:gd name="T14" fmla="*/ 38 w 41"/>
                <a:gd name="T15" fmla="*/ 6 h 9"/>
                <a:gd name="T16" fmla="*/ 38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86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9 w 39"/>
                <a:gd name="T1" fmla="*/ 0 h 13"/>
                <a:gd name="T2" fmla="*/ 39 w 39"/>
                <a:gd name="T3" fmla="*/ 0 h 13"/>
                <a:gd name="T4" fmla="*/ 31 w 39"/>
                <a:gd name="T5" fmla="*/ 5 h 13"/>
                <a:gd name="T6" fmla="*/ 23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3 w 39"/>
                <a:gd name="T17" fmla="*/ 13 h 13"/>
                <a:gd name="T18" fmla="*/ 32 w 39"/>
                <a:gd name="T19" fmla="*/ 11 h 13"/>
                <a:gd name="T20" fmla="*/ 42 w 39"/>
                <a:gd name="T21" fmla="*/ 5 h 13"/>
                <a:gd name="T22" fmla="*/ 42 w 39"/>
                <a:gd name="T23" fmla="*/ 5 h 13"/>
                <a:gd name="T24" fmla="*/ 39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87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9 h 20"/>
                <a:gd name="T6" fmla="*/ 3 w 10"/>
                <a:gd name="T7" fmla="*/ 23 h 20"/>
                <a:gd name="T8" fmla="*/ 8 w 10"/>
                <a:gd name="T9" fmla="*/ 21 h 20"/>
                <a:gd name="T10" fmla="*/ 8 w 10"/>
                <a:gd name="T11" fmla="*/ 18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8 h 20"/>
                <a:gd name="T38" fmla="*/ 3 w 10"/>
                <a:gd name="T39" fmla="*/ 19 h 20"/>
                <a:gd name="T40" fmla="*/ 7 w 10"/>
                <a:gd name="T41" fmla="*/ 21 h 20"/>
                <a:gd name="T42" fmla="*/ 7 w 10"/>
                <a:gd name="T43" fmla="*/ 18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88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89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2 h 63"/>
                <a:gd name="T10" fmla="*/ 11 w 13"/>
                <a:gd name="T11" fmla="*/ 66 h 63"/>
                <a:gd name="T12" fmla="*/ 16 w 13"/>
                <a:gd name="T13" fmla="*/ 66 h 63"/>
                <a:gd name="T14" fmla="*/ 15 w 13"/>
                <a:gd name="T15" fmla="*/ 41 h 63"/>
                <a:gd name="T16" fmla="*/ 11 w 13"/>
                <a:gd name="T17" fmla="*/ 25 h 63"/>
                <a:gd name="T18" fmla="*/ 10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90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2 h 49"/>
                <a:gd name="T8" fmla="*/ 9 w 18"/>
                <a:gd name="T9" fmla="*/ 33 h 49"/>
                <a:gd name="T10" fmla="*/ 10 w 18"/>
                <a:gd name="T11" fmla="*/ 43 h 49"/>
                <a:gd name="T12" fmla="*/ 15 w 18"/>
                <a:gd name="T13" fmla="*/ 43 h 49"/>
                <a:gd name="T14" fmla="*/ 13 w 18"/>
                <a:gd name="T15" fmla="*/ 31 h 49"/>
                <a:gd name="T16" fmla="*/ 10 w 18"/>
                <a:gd name="T17" fmla="*/ 20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91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0 w 25"/>
                <a:gd name="T9" fmla="*/ 29 h 38"/>
                <a:gd name="T10" fmla="*/ 23 w 25"/>
                <a:gd name="T11" fmla="*/ 38 h 38"/>
                <a:gd name="T12" fmla="*/ 28 w 25"/>
                <a:gd name="T13" fmla="*/ 36 h 38"/>
                <a:gd name="T14" fmla="*/ 23 w 25"/>
                <a:gd name="T15" fmla="*/ 25 h 38"/>
                <a:gd name="T16" fmla="*/ 17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92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68612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68613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8614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686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8616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122017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90" r:id="rId1"/>
    <p:sldLayoutId id="2147486491" r:id="rId2"/>
    <p:sldLayoutId id="2147486492" r:id="rId3"/>
    <p:sldLayoutId id="2147486493" r:id="rId4"/>
    <p:sldLayoutId id="2147486494" r:id="rId5"/>
    <p:sldLayoutId id="2147486495" r:id="rId6"/>
    <p:sldLayoutId id="2147486496" r:id="rId7"/>
    <p:sldLayoutId id="2147486497" r:id="rId8"/>
    <p:sldLayoutId id="2147486498" r:id="rId9"/>
    <p:sldLayoutId id="2147486499" r:id="rId10"/>
    <p:sldLayoutId id="2147486500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hape 6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9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PT Sans Narrow"/>
              <a:buNone/>
              <a:defRPr sz="3600" b="1">
                <a:solidFill>
                  <a:schemeClr val="accent1"/>
                </a:solidFill>
                <a:latin typeface="PT Sans Narrow"/>
                <a:ea typeface="PT Sans Narrow"/>
                <a:cs typeface="PT Sans Narrow"/>
                <a:sym typeface="PT Sans Narrow"/>
              </a:defRPr>
            </a:lvl9pPr>
          </a:lstStyle>
          <a:p>
            <a:endParaRPr/>
          </a:p>
        </p:txBody>
      </p:sp>
      <p:sp>
        <p:nvSpPr>
          <p:cNvPr id="7" name="Shape 7"/>
          <p:cNvSpPr txBox="1">
            <a:spLocks noGrp="1"/>
          </p:cNvSpPr>
          <p:nvPr>
            <p:ph type="body" idx="1"/>
          </p:nvPr>
        </p:nvSpPr>
        <p:spPr>
          <a:xfrm>
            <a:off x="311700" y="1688433"/>
            <a:ext cx="8520600" cy="44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Shape 8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algn="r">
              <a:buNone/>
              <a:defRPr sz="10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fld id="{00000000-1234-1234-1234-123412341234}" type="slidenum">
              <a:rPr lang="en" kern="0">
                <a:solidFill>
                  <a:srgbClr val="695D46"/>
                </a:solidFill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t>‹#›</a:t>
            </a:fld>
            <a:endParaRPr kern="0">
              <a:solidFill>
                <a:srgbClr val="695D4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574390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6530" r:id="rId1"/>
    <p:sldLayoutId id="2147486531" r:id="rId2"/>
    <p:sldLayoutId id="2147486532" r:id="rId3"/>
    <p:sldLayoutId id="2147486533" r:id="rId4"/>
    <p:sldLayoutId id="2147486534" r:id="rId5"/>
    <p:sldLayoutId id="2147486535" r:id="rId6"/>
    <p:sldLayoutId id="2147486536" r:id="rId7"/>
    <p:sldLayoutId id="2147486537" r:id="rId8"/>
    <p:sldLayoutId id="2147486538" r:id="rId9"/>
    <p:sldLayoutId id="2147486539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43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249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0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1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2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3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4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5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6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7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8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59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0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1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2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3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4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5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6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7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8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69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0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1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2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3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4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5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6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7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8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79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0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1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2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3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4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5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6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7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8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89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0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1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2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3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4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5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6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7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8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99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0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1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2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3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4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5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6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7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8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09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0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1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2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3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4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5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6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7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8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19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0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1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2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3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4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44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45" name="Picture 87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6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247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24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82678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77" r:id="rId1"/>
    <p:sldLayoutId id="2147486578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5 h 614"/>
                <a:gd name="T14" fmla="*/ 459 w 478"/>
                <a:gd name="T15" fmla="*/ 210 h 614"/>
                <a:gd name="T16" fmla="*/ 452 w 478"/>
                <a:gd name="T17" fmla="*/ 242 h 614"/>
                <a:gd name="T18" fmla="*/ 439 w 478"/>
                <a:gd name="T19" fmla="*/ 284 h 614"/>
                <a:gd name="T20" fmla="*/ 403 w 478"/>
                <a:gd name="T21" fmla="*/ 379 h 614"/>
                <a:gd name="T22" fmla="*/ 354 w 478"/>
                <a:gd name="T23" fmla="*/ 470 h 614"/>
                <a:gd name="T24" fmla="*/ 321 w 478"/>
                <a:gd name="T25" fmla="*/ 519 h 614"/>
                <a:gd name="T26" fmla="*/ 287 w 478"/>
                <a:gd name="T27" fmla="*/ 562 h 614"/>
                <a:gd name="T28" fmla="*/ 257 w 478"/>
                <a:gd name="T29" fmla="*/ 597 h 614"/>
                <a:gd name="T30" fmla="*/ 247 w 478"/>
                <a:gd name="T31" fmla="*/ 608 h 614"/>
                <a:gd name="T32" fmla="*/ 246 w 478"/>
                <a:gd name="T33" fmla="*/ 608 h 614"/>
                <a:gd name="T34" fmla="*/ 236 w 478"/>
                <a:gd name="T35" fmla="*/ 598 h 614"/>
                <a:gd name="T36" fmla="*/ 216 w 478"/>
                <a:gd name="T37" fmla="*/ 580 h 614"/>
                <a:gd name="T38" fmla="*/ 206 w 478"/>
                <a:gd name="T39" fmla="*/ 571 h 614"/>
                <a:gd name="T40" fmla="*/ 195 w 478"/>
                <a:gd name="T41" fmla="*/ 559 h 614"/>
                <a:gd name="T42" fmla="*/ 180 w 478"/>
                <a:gd name="T43" fmla="*/ 541 h 614"/>
                <a:gd name="T44" fmla="*/ 159 w 478"/>
                <a:gd name="T45" fmla="*/ 508 h 614"/>
                <a:gd name="T46" fmla="*/ 144 w 478"/>
                <a:gd name="T47" fmla="*/ 485 h 614"/>
                <a:gd name="T48" fmla="*/ 129 w 478"/>
                <a:gd name="T49" fmla="*/ 460 h 614"/>
                <a:gd name="T50" fmla="*/ 105 w 478"/>
                <a:gd name="T51" fmla="*/ 428 h 614"/>
                <a:gd name="T52" fmla="*/ 80 w 478"/>
                <a:gd name="T53" fmla="*/ 396 h 614"/>
                <a:gd name="T54" fmla="*/ 64 w 478"/>
                <a:gd name="T55" fmla="*/ 363 h 614"/>
                <a:gd name="T56" fmla="*/ 54 w 478"/>
                <a:gd name="T57" fmla="*/ 334 h 614"/>
                <a:gd name="T58" fmla="*/ 42 w 478"/>
                <a:gd name="T59" fmla="*/ 300 h 614"/>
                <a:gd name="T60" fmla="*/ 32 w 478"/>
                <a:gd name="T61" fmla="*/ 271 h 614"/>
                <a:gd name="T62" fmla="*/ 23 w 478"/>
                <a:gd name="T63" fmla="*/ 235 h 614"/>
                <a:gd name="T64" fmla="*/ 14 w 478"/>
                <a:gd name="T65" fmla="*/ 197 h 614"/>
                <a:gd name="T66" fmla="*/ 8 w 478"/>
                <a:gd name="T67" fmla="*/ 161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9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1 h 8"/>
                <a:gd name="T8" fmla="*/ 478 w 480"/>
                <a:gd name="T9" fmla="*/ 11 h 8"/>
                <a:gd name="T10" fmla="*/ 480 w 480"/>
                <a:gd name="T11" fmla="*/ 9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29 h 126"/>
                <a:gd name="T2" fmla="*/ 5 w 15"/>
                <a:gd name="T3" fmla="*/ 129 h 126"/>
                <a:gd name="T4" fmla="*/ 15 w 15"/>
                <a:gd name="T5" fmla="*/ 89 h 126"/>
                <a:gd name="T6" fmla="*/ 16 w 15"/>
                <a:gd name="T7" fmla="*/ 48 h 126"/>
                <a:gd name="T8" fmla="*/ 18 w 15"/>
                <a:gd name="T9" fmla="*/ 18 h 126"/>
                <a:gd name="T10" fmla="*/ 18 w 15"/>
                <a:gd name="T11" fmla="*/ 1 h 126"/>
                <a:gd name="T12" fmla="*/ 13 w 15"/>
                <a:gd name="T13" fmla="*/ 0 h 126"/>
                <a:gd name="T14" fmla="*/ 13 w 15"/>
                <a:gd name="T15" fmla="*/ 18 h 126"/>
                <a:gd name="T16" fmla="*/ 12 w 15"/>
                <a:gd name="T17" fmla="*/ 48 h 126"/>
                <a:gd name="T18" fmla="*/ 5 w 15"/>
                <a:gd name="T19" fmla="*/ 87 h 126"/>
                <a:gd name="T20" fmla="*/ 0 w 15"/>
                <a:gd name="T21" fmla="*/ 129 h 126"/>
                <a:gd name="T22" fmla="*/ 0 w 15"/>
                <a:gd name="T23" fmla="*/ 129 h 126"/>
                <a:gd name="T24" fmla="*/ 5 w 15"/>
                <a:gd name="T25" fmla="*/ 129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6 h 139"/>
                <a:gd name="T2" fmla="*/ 6 w 34"/>
                <a:gd name="T3" fmla="*/ 136 h 139"/>
                <a:gd name="T4" fmla="*/ 21 w 34"/>
                <a:gd name="T5" fmla="*/ 96 h 139"/>
                <a:gd name="T6" fmla="*/ 27 w 34"/>
                <a:gd name="T7" fmla="*/ 67 h 139"/>
                <a:gd name="T8" fmla="*/ 32 w 34"/>
                <a:gd name="T9" fmla="*/ 36 h 139"/>
                <a:gd name="T10" fmla="*/ 37 w 34"/>
                <a:gd name="T11" fmla="*/ 0 h 139"/>
                <a:gd name="T12" fmla="*/ 32 w 34"/>
                <a:gd name="T13" fmla="*/ 0 h 139"/>
                <a:gd name="T14" fmla="*/ 27 w 34"/>
                <a:gd name="T15" fmla="*/ 34 h 139"/>
                <a:gd name="T16" fmla="*/ 22 w 34"/>
                <a:gd name="T17" fmla="*/ 65 h 139"/>
                <a:gd name="T18" fmla="*/ 13 w 34"/>
                <a:gd name="T19" fmla="*/ 94 h 139"/>
                <a:gd name="T20" fmla="*/ 0 w 34"/>
                <a:gd name="T21" fmla="*/ 136 h 139"/>
                <a:gd name="T22" fmla="*/ 0 w 34"/>
                <a:gd name="T23" fmla="*/ 136 h 139"/>
                <a:gd name="T24" fmla="*/ 6 w 34"/>
                <a:gd name="T25" fmla="*/ 136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40 w 44"/>
                <a:gd name="T7" fmla="*/ 43 h 43"/>
                <a:gd name="T8" fmla="*/ 41 w 44"/>
                <a:gd name="T9" fmla="*/ 38 h 43"/>
                <a:gd name="T10" fmla="*/ 25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8 h 90"/>
                <a:gd name="T8" fmla="*/ 35 w 66"/>
                <a:gd name="T9" fmla="*/ 64 h 90"/>
                <a:gd name="T10" fmla="*/ 45 w 66"/>
                <a:gd name="T11" fmla="*/ 73 h 90"/>
                <a:gd name="T12" fmla="*/ 54 w 66"/>
                <a:gd name="T13" fmla="*/ 86 h 90"/>
                <a:gd name="T14" fmla="*/ 61 w 66"/>
                <a:gd name="T15" fmla="*/ 93 h 90"/>
                <a:gd name="T16" fmla="*/ 66 w 66"/>
                <a:gd name="T17" fmla="*/ 88 h 90"/>
                <a:gd name="T18" fmla="*/ 59 w 66"/>
                <a:gd name="T19" fmla="*/ 81 h 90"/>
                <a:gd name="T20" fmla="*/ 48 w 66"/>
                <a:gd name="T21" fmla="*/ 68 h 90"/>
                <a:gd name="T22" fmla="*/ 40 w 66"/>
                <a:gd name="T23" fmla="*/ 59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0 w 103"/>
                <a:gd name="T13" fmla="*/ 114 h 174"/>
                <a:gd name="T14" fmla="*/ 73 w 103"/>
                <a:gd name="T15" fmla="*/ 130 h 174"/>
                <a:gd name="T16" fmla="*/ 85 w 103"/>
                <a:gd name="T17" fmla="*/ 150 h 174"/>
                <a:gd name="T18" fmla="*/ 101 w 103"/>
                <a:gd name="T19" fmla="*/ 174 h 174"/>
                <a:gd name="T20" fmla="*/ 106 w 103"/>
                <a:gd name="T21" fmla="*/ 170 h 174"/>
                <a:gd name="T22" fmla="*/ 91 w 103"/>
                <a:gd name="T23" fmla="*/ 147 h 174"/>
                <a:gd name="T24" fmla="*/ 77 w 103"/>
                <a:gd name="T25" fmla="*/ 127 h 174"/>
                <a:gd name="T26" fmla="*/ 65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7 h 181"/>
                <a:gd name="T10" fmla="*/ 44 w 50"/>
                <a:gd name="T11" fmla="*/ 178 h 181"/>
                <a:gd name="T12" fmla="*/ 50 w 50"/>
                <a:gd name="T13" fmla="*/ 174 h 181"/>
                <a:gd name="T14" fmla="*/ 31 w 50"/>
                <a:gd name="T15" fmla="*/ 115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6 h 148"/>
                <a:gd name="T10" fmla="*/ 4 w 12"/>
                <a:gd name="T11" fmla="*/ 151 h 148"/>
                <a:gd name="T12" fmla="*/ 12 w 12"/>
                <a:gd name="T13" fmla="*/ 151 h 148"/>
                <a:gd name="T14" fmla="*/ 7 w 12"/>
                <a:gd name="T15" fmla="*/ 106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5 h 655"/>
                <a:gd name="T24" fmla="*/ 441 w 514"/>
                <a:gd name="T25" fmla="*/ 405 h 655"/>
                <a:gd name="T26" fmla="*/ 421 w 514"/>
                <a:gd name="T27" fmla="*/ 452 h 655"/>
                <a:gd name="T28" fmla="*/ 396 w 514"/>
                <a:gd name="T29" fmla="*/ 501 h 655"/>
                <a:gd name="T30" fmla="*/ 359 w 514"/>
                <a:gd name="T31" fmla="*/ 553 h 655"/>
                <a:gd name="T32" fmla="*/ 316 w 514"/>
                <a:gd name="T33" fmla="*/ 602 h 655"/>
                <a:gd name="T34" fmla="*/ 280 w 514"/>
                <a:gd name="T35" fmla="*/ 638 h 655"/>
                <a:gd name="T36" fmla="*/ 269 w 514"/>
                <a:gd name="T37" fmla="*/ 649 h 655"/>
                <a:gd name="T38" fmla="*/ 265 w 514"/>
                <a:gd name="T39" fmla="*/ 652 h 655"/>
                <a:gd name="T40" fmla="*/ 259 w 514"/>
                <a:gd name="T41" fmla="*/ 647 h 655"/>
                <a:gd name="T42" fmla="*/ 247 w 514"/>
                <a:gd name="T43" fmla="*/ 638 h 655"/>
                <a:gd name="T44" fmla="*/ 226 w 514"/>
                <a:gd name="T45" fmla="*/ 622 h 655"/>
                <a:gd name="T46" fmla="*/ 218 w 514"/>
                <a:gd name="T47" fmla="*/ 613 h 655"/>
                <a:gd name="T48" fmla="*/ 206 w 514"/>
                <a:gd name="T49" fmla="*/ 597 h 655"/>
                <a:gd name="T50" fmla="*/ 185 w 514"/>
                <a:gd name="T51" fmla="*/ 573 h 655"/>
                <a:gd name="T52" fmla="*/ 160 w 514"/>
                <a:gd name="T53" fmla="*/ 535 h 655"/>
                <a:gd name="T54" fmla="*/ 116 w 514"/>
                <a:gd name="T55" fmla="*/ 459 h 655"/>
                <a:gd name="T56" fmla="*/ 82 w 514"/>
                <a:gd name="T57" fmla="*/ 387 h 655"/>
                <a:gd name="T58" fmla="*/ 65 w 514"/>
                <a:gd name="T59" fmla="*/ 346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2 h 175"/>
                <a:gd name="T6" fmla="*/ 15 w 184"/>
                <a:gd name="T7" fmla="*/ 172 h 175"/>
                <a:gd name="T8" fmla="*/ 15 w 184"/>
                <a:gd name="T9" fmla="*/ 172 h 175"/>
                <a:gd name="T10" fmla="*/ 17 w 184"/>
                <a:gd name="T11" fmla="*/ 172 h 175"/>
                <a:gd name="T12" fmla="*/ 18 w 184"/>
                <a:gd name="T13" fmla="*/ 169 h 175"/>
                <a:gd name="T14" fmla="*/ 17 w 184"/>
                <a:gd name="T15" fmla="*/ 165 h 175"/>
                <a:gd name="T16" fmla="*/ 15 w 184"/>
                <a:gd name="T17" fmla="*/ 158 h 175"/>
                <a:gd name="T18" fmla="*/ 15 w 184"/>
                <a:gd name="T19" fmla="*/ 154 h 175"/>
                <a:gd name="T20" fmla="*/ 15 w 184"/>
                <a:gd name="T21" fmla="*/ 151 h 175"/>
                <a:gd name="T22" fmla="*/ 15 w 184"/>
                <a:gd name="T23" fmla="*/ 145 h 175"/>
                <a:gd name="T24" fmla="*/ 13 w 184"/>
                <a:gd name="T25" fmla="*/ 136 h 175"/>
                <a:gd name="T26" fmla="*/ 12 w 184"/>
                <a:gd name="T27" fmla="*/ 129 h 175"/>
                <a:gd name="T28" fmla="*/ 10 w 184"/>
                <a:gd name="T29" fmla="*/ 120 h 175"/>
                <a:gd name="T30" fmla="*/ 8 w 184"/>
                <a:gd name="T31" fmla="*/ 109 h 175"/>
                <a:gd name="T32" fmla="*/ 8 w 184"/>
                <a:gd name="T33" fmla="*/ 100 h 175"/>
                <a:gd name="T34" fmla="*/ 7 w 184"/>
                <a:gd name="T35" fmla="*/ 91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3 w 58"/>
                <a:gd name="T15" fmla="*/ 6 h 89"/>
                <a:gd name="T16" fmla="*/ 36 w 58"/>
                <a:gd name="T17" fmla="*/ 4 h 89"/>
                <a:gd name="T18" fmla="*/ 43 w 58"/>
                <a:gd name="T19" fmla="*/ 2 h 89"/>
                <a:gd name="T20" fmla="*/ 44 w 58"/>
                <a:gd name="T21" fmla="*/ 4 h 89"/>
                <a:gd name="T22" fmla="*/ 44 w 58"/>
                <a:gd name="T23" fmla="*/ 7 h 89"/>
                <a:gd name="T24" fmla="*/ 44 w 58"/>
                <a:gd name="T25" fmla="*/ 9 h 89"/>
                <a:gd name="T26" fmla="*/ 46 w 58"/>
                <a:gd name="T27" fmla="*/ 27 h 89"/>
                <a:gd name="T28" fmla="*/ 41 w 58"/>
                <a:gd name="T29" fmla="*/ 33 h 89"/>
                <a:gd name="T30" fmla="*/ 36 w 58"/>
                <a:gd name="T31" fmla="*/ 34 h 89"/>
                <a:gd name="T32" fmla="*/ 36 w 58"/>
                <a:gd name="T33" fmla="*/ 42 h 89"/>
                <a:gd name="T34" fmla="*/ 39 w 58"/>
                <a:gd name="T35" fmla="*/ 45 h 89"/>
                <a:gd name="T36" fmla="*/ 41 w 58"/>
                <a:gd name="T37" fmla="*/ 54 h 89"/>
                <a:gd name="T38" fmla="*/ 44 w 58"/>
                <a:gd name="T39" fmla="*/ 33 h 89"/>
                <a:gd name="T40" fmla="*/ 46 w 58"/>
                <a:gd name="T41" fmla="*/ 31 h 89"/>
                <a:gd name="T42" fmla="*/ 49 w 58"/>
                <a:gd name="T43" fmla="*/ 31 h 89"/>
                <a:gd name="T44" fmla="*/ 54 w 58"/>
                <a:gd name="T45" fmla="*/ 31 h 89"/>
                <a:gd name="T46" fmla="*/ 61 w 58"/>
                <a:gd name="T47" fmla="*/ 38 h 89"/>
                <a:gd name="T48" fmla="*/ 54 w 58"/>
                <a:gd name="T49" fmla="*/ 40 h 89"/>
                <a:gd name="T50" fmla="*/ 49 w 58"/>
                <a:gd name="T51" fmla="*/ 34 h 89"/>
                <a:gd name="T52" fmla="*/ 46 w 58"/>
                <a:gd name="T53" fmla="*/ 34 h 89"/>
                <a:gd name="T54" fmla="*/ 44 w 58"/>
                <a:gd name="T55" fmla="*/ 36 h 89"/>
                <a:gd name="T56" fmla="*/ 46 w 58"/>
                <a:gd name="T57" fmla="*/ 40 h 89"/>
                <a:gd name="T58" fmla="*/ 46 w 58"/>
                <a:gd name="T59" fmla="*/ 51 h 89"/>
                <a:gd name="T60" fmla="*/ 39 w 58"/>
                <a:gd name="T61" fmla="*/ 62 h 89"/>
                <a:gd name="T62" fmla="*/ 43 w 58"/>
                <a:gd name="T63" fmla="*/ 81 h 89"/>
                <a:gd name="T64" fmla="*/ 36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3 w 58"/>
                <a:gd name="T71" fmla="*/ 76 h 89"/>
                <a:gd name="T72" fmla="*/ 33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5 w 56"/>
                <a:gd name="T19" fmla="*/ 2 h 89"/>
                <a:gd name="T20" fmla="*/ 37 w 56"/>
                <a:gd name="T21" fmla="*/ 4 h 89"/>
                <a:gd name="T22" fmla="*/ 37 w 56"/>
                <a:gd name="T23" fmla="*/ 7 h 89"/>
                <a:gd name="T24" fmla="*/ 40 w 56"/>
                <a:gd name="T25" fmla="*/ 11 h 89"/>
                <a:gd name="T26" fmla="*/ 38 w 56"/>
                <a:gd name="T27" fmla="*/ 29 h 89"/>
                <a:gd name="T28" fmla="*/ 33 w 56"/>
                <a:gd name="T29" fmla="*/ 33 h 89"/>
                <a:gd name="T30" fmla="*/ 30 w 56"/>
                <a:gd name="T31" fmla="*/ 34 h 89"/>
                <a:gd name="T32" fmla="*/ 28 w 56"/>
                <a:gd name="T33" fmla="*/ 42 h 89"/>
                <a:gd name="T34" fmla="*/ 32 w 56"/>
                <a:gd name="T35" fmla="*/ 45 h 89"/>
                <a:gd name="T36" fmla="*/ 35 w 56"/>
                <a:gd name="T37" fmla="*/ 54 h 89"/>
                <a:gd name="T38" fmla="*/ 37 w 56"/>
                <a:gd name="T39" fmla="*/ 33 h 89"/>
                <a:gd name="T40" fmla="*/ 40 w 56"/>
                <a:gd name="T41" fmla="*/ 31 h 89"/>
                <a:gd name="T42" fmla="*/ 43 w 56"/>
                <a:gd name="T43" fmla="*/ 31 h 89"/>
                <a:gd name="T44" fmla="*/ 50 w 56"/>
                <a:gd name="T45" fmla="*/ 33 h 89"/>
                <a:gd name="T46" fmla="*/ 53 w 56"/>
                <a:gd name="T47" fmla="*/ 38 h 89"/>
                <a:gd name="T48" fmla="*/ 45 w 56"/>
                <a:gd name="T49" fmla="*/ 40 h 89"/>
                <a:gd name="T50" fmla="*/ 43 w 56"/>
                <a:gd name="T51" fmla="*/ 34 h 89"/>
                <a:gd name="T52" fmla="*/ 40 w 56"/>
                <a:gd name="T53" fmla="*/ 34 h 89"/>
                <a:gd name="T54" fmla="*/ 38 w 56"/>
                <a:gd name="T55" fmla="*/ 36 h 89"/>
                <a:gd name="T56" fmla="*/ 38 w 56"/>
                <a:gd name="T57" fmla="*/ 42 h 89"/>
                <a:gd name="T58" fmla="*/ 38 w 56"/>
                <a:gd name="T59" fmla="*/ 56 h 89"/>
                <a:gd name="T60" fmla="*/ 33 w 56"/>
                <a:gd name="T61" fmla="*/ 63 h 89"/>
                <a:gd name="T62" fmla="*/ 35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1 w 56"/>
                <a:gd name="T15" fmla="*/ 6 h 87"/>
                <a:gd name="T16" fmla="*/ 33 w 56"/>
                <a:gd name="T17" fmla="*/ 4 h 87"/>
                <a:gd name="T18" fmla="*/ 41 w 56"/>
                <a:gd name="T19" fmla="*/ 0 h 87"/>
                <a:gd name="T20" fmla="*/ 42 w 56"/>
                <a:gd name="T21" fmla="*/ 4 h 87"/>
                <a:gd name="T22" fmla="*/ 42 w 56"/>
                <a:gd name="T23" fmla="*/ 8 h 87"/>
                <a:gd name="T24" fmla="*/ 46 w 56"/>
                <a:gd name="T25" fmla="*/ 9 h 87"/>
                <a:gd name="T26" fmla="*/ 44 w 56"/>
                <a:gd name="T27" fmla="*/ 27 h 87"/>
                <a:gd name="T28" fmla="*/ 39 w 56"/>
                <a:gd name="T29" fmla="*/ 33 h 87"/>
                <a:gd name="T30" fmla="*/ 36 w 56"/>
                <a:gd name="T31" fmla="*/ 35 h 87"/>
                <a:gd name="T32" fmla="*/ 36 w 56"/>
                <a:gd name="T33" fmla="*/ 44 h 87"/>
                <a:gd name="T34" fmla="*/ 39 w 56"/>
                <a:gd name="T35" fmla="*/ 45 h 87"/>
                <a:gd name="T36" fmla="*/ 41 w 56"/>
                <a:gd name="T37" fmla="*/ 56 h 87"/>
                <a:gd name="T38" fmla="*/ 42 w 56"/>
                <a:gd name="T39" fmla="*/ 33 h 87"/>
                <a:gd name="T40" fmla="*/ 46 w 56"/>
                <a:gd name="T41" fmla="*/ 29 h 87"/>
                <a:gd name="T42" fmla="*/ 49 w 56"/>
                <a:gd name="T43" fmla="*/ 29 h 87"/>
                <a:gd name="T44" fmla="*/ 56 w 56"/>
                <a:gd name="T45" fmla="*/ 33 h 87"/>
                <a:gd name="T46" fmla="*/ 59 w 56"/>
                <a:gd name="T47" fmla="*/ 38 h 87"/>
                <a:gd name="T48" fmla="*/ 51 w 56"/>
                <a:gd name="T49" fmla="*/ 38 h 87"/>
                <a:gd name="T50" fmla="*/ 49 w 56"/>
                <a:gd name="T51" fmla="*/ 35 h 87"/>
                <a:gd name="T52" fmla="*/ 46 w 56"/>
                <a:gd name="T53" fmla="*/ 35 h 87"/>
                <a:gd name="T54" fmla="*/ 44 w 56"/>
                <a:gd name="T55" fmla="*/ 36 h 87"/>
                <a:gd name="T56" fmla="*/ 44 w 56"/>
                <a:gd name="T57" fmla="*/ 40 h 87"/>
                <a:gd name="T58" fmla="*/ 46 w 56"/>
                <a:gd name="T59" fmla="*/ 51 h 87"/>
                <a:gd name="T60" fmla="*/ 38 w 56"/>
                <a:gd name="T61" fmla="*/ 62 h 87"/>
                <a:gd name="T62" fmla="*/ 41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3 w 56"/>
                <a:gd name="T71" fmla="*/ 76 h 87"/>
                <a:gd name="T72" fmla="*/ 31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2 h 124"/>
                <a:gd name="T2" fmla="*/ 72 w 146"/>
                <a:gd name="T3" fmla="*/ 0 h 124"/>
                <a:gd name="T4" fmla="*/ 143 w 146"/>
                <a:gd name="T5" fmla="*/ 102 h 124"/>
                <a:gd name="T6" fmla="*/ 143 w 146"/>
                <a:gd name="T7" fmla="*/ 125 h 124"/>
                <a:gd name="T8" fmla="*/ 72 w 146"/>
                <a:gd name="T9" fmla="*/ 30 h 124"/>
                <a:gd name="T10" fmla="*/ 2 w 146"/>
                <a:gd name="T11" fmla="*/ 127 h 124"/>
                <a:gd name="T12" fmla="*/ 0 w 146"/>
                <a:gd name="T13" fmla="*/ 102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8 h 171"/>
                <a:gd name="T2" fmla="*/ 5 w 5"/>
                <a:gd name="T3" fmla="*/ 166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6 h 171"/>
                <a:gd name="T10" fmla="*/ 3 w 5"/>
                <a:gd name="T11" fmla="*/ 168 h 171"/>
                <a:gd name="T12" fmla="*/ 3 w 5"/>
                <a:gd name="T13" fmla="*/ 168 h 171"/>
                <a:gd name="T14" fmla="*/ 5 w 5"/>
                <a:gd name="T15" fmla="*/ 168 h 171"/>
                <a:gd name="T16" fmla="*/ 5 w 5"/>
                <a:gd name="T17" fmla="*/ 166 h 171"/>
                <a:gd name="T18" fmla="*/ 3 w 5"/>
                <a:gd name="T19" fmla="*/ 168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502 w 505"/>
                <a:gd name="T1" fmla="*/ 7 h 9"/>
                <a:gd name="T2" fmla="*/ 502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2 w 505"/>
                <a:gd name="T9" fmla="*/ 7 h 9"/>
                <a:gd name="T10" fmla="*/ 502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0 h 37"/>
                <a:gd name="T2" fmla="*/ 3 w 6"/>
                <a:gd name="T3" fmla="*/ 40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9 h 37"/>
                <a:gd name="T14" fmla="*/ 0 w 6"/>
                <a:gd name="T15" fmla="*/ 39 h 37"/>
                <a:gd name="T16" fmla="*/ 3 w 6"/>
                <a:gd name="T17" fmla="*/ 4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8 h 131"/>
                <a:gd name="T2" fmla="*/ 5 w 16"/>
                <a:gd name="T3" fmla="*/ 128 h 131"/>
                <a:gd name="T4" fmla="*/ 11 w 16"/>
                <a:gd name="T5" fmla="*/ 83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3 h 131"/>
                <a:gd name="T20" fmla="*/ 0 w 16"/>
                <a:gd name="T21" fmla="*/ 127 h 131"/>
                <a:gd name="T22" fmla="*/ 0 w 16"/>
                <a:gd name="T23" fmla="*/ 127 h 131"/>
                <a:gd name="T24" fmla="*/ 5 w 16"/>
                <a:gd name="T25" fmla="*/ 12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5 w 110"/>
                <a:gd name="T13" fmla="*/ 223 h 344"/>
                <a:gd name="T14" fmla="*/ 77 w 110"/>
                <a:gd name="T15" fmla="*/ 182 h 344"/>
                <a:gd name="T16" fmla="*/ 88 w 110"/>
                <a:gd name="T17" fmla="*/ 139 h 344"/>
                <a:gd name="T18" fmla="*/ 98 w 110"/>
                <a:gd name="T19" fmla="*/ 93 h 344"/>
                <a:gd name="T20" fmla="*/ 106 w 110"/>
                <a:gd name="T21" fmla="*/ 48 h 344"/>
                <a:gd name="T22" fmla="*/ 113 w 110"/>
                <a:gd name="T23" fmla="*/ 1 h 344"/>
                <a:gd name="T24" fmla="*/ 108 w 110"/>
                <a:gd name="T25" fmla="*/ 0 h 344"/>
                <a:gd name="T26" fmla="*/ 100 w 110"/>
                <a:gd name="T27" fmla="*/ 47 h 344"/>
                <a:gd name="T28" fmla="*/ 91 w 110"/>
                <a:gd name="T29" fmla="*/ 93 h 344"/>
                <a:gd name="T30" fmla="*/ 83 w 110"/>
                <a:gd name="T31" fmla="*/ 137 h 344"/>
                <a:gd name="T32" fmla="*/ 72 w 110"/>
                <a:gd name="T33" fmla="*/ 180 h 344"/>
                <a:gd name="T34" fmla="*/ 59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0 w 131"/>
                <a:gd name="T13" fmla="*/ 90 h 155"/>
                <a:gd name="T14" fmla="*/ 91 w 131"/>
                <a:gd name="T15" fmla="*/ 65 h 155"/>
                <a:gd name="T16" fmla="*/ 114 w 131"/>
                <a:gd name="T17" fmla="*/ 34 h 155"/>
                <a:gd name="T18" fmla="*/ 134 w 131"/>
                <a:gd name="T19" fmla="*/ 3 h 155"/>
                <a:gd name="T20" fmla="*/ 129 w 131"/>
                <a:gd name="T21" fmla="*/ 0 h 155"/>
                <a:gd name="T22" fmla="*/ 108 w 131"/>
                <a:gd name="T23" fmla="*/ 30 h 155"/>
                <a:gd name="T24" fmla="*/ 86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1 w 46"/>
                <a:gd name="T9" fmla="*/ 34 h 40"/>
                <a:gd name="T10" fmla="*/ 38 w 46"/>
                <a:gd name="T11" fmla="*/ 40 h 40"/>
                <a:gd name="T12" fmla="*/ 43 w 46"/>
                <a:gd name="T13" fmla="*/ 34 h 40"/>
                <a:gd name="T14" fmla="*/ 34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9 w 82"/>
                <a:gd name="T7" fmla="*/ 77 h 108"/>
                <a:gd name="T8" fmla="*/ 64 w 82"/>
                <a:gd name="T9" fmla="*/ 97 h 108"/>
                <a:gd name="T10" fmla="*/ 76 w 82"/>
                <a:gd name="T11" fmla="*/ 108 h 108"/>
                <a:gd name="T12" fmla="*/ 79 w 82"/>
                <a:gd name="T13" fmla="*/ 104 h 108"/>
                <a:gd name="T14" fmla="*/ 69 w 82"/>
                <a:gd name="T15" fmla="*/ 92 h 108"/>
                <a:gd name="T16" fmla="*/ 53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4 h 186"/>
                <a:gd name="T14" fmla="*/ 57 w 92"/>
                <a:gd name="T15" fmla="*/ 139 h 186"/>
                <a:gd name="T16" fmla="*/ 71 w 92"/>
                <a:gd name="T17" fmla="*/ 164 h 186"/>
                <a:gd name="T18" fmla="*/ 87 w 92"/>
                <a:gd name="T19" fmla="*/ 189 h 186"/>
                <a:gd name="T20" fmla="*/ 92 w 92"/>
                <a:gd name="T21" fmla="*/ 188 h 186"/>
                <a:gd name="T22" fmla="*/ 77 w 92"/>
                <a:gd name="T23" fmla="*/ 160 h 186"/>
                <a:gd name="T24" fmla="*/ 62 w 92"/>
                <a:gd name="T25" fmla="*/ 135 h 186"/>
                <a:gd name="T26" fmla="*/ 51 w 92"/>
                <a:gd name="T27" fmla="*/ 110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1 h 173"/>
                <a:gd name="T8" fmla="*/ 33 w 50"/>
                <a:gd name="T9" fmla="*/ 134 h 173"/>
                <a:gd name="T10" fmla="*/ 43 w 50"/>
                <a:gd name="T11" fmla="*/ 170 h 173"/>
                <a:gd name="T12" fmla="*/ 50 w 50"/>
                <a:gd name="T13" fmla="*/ 168 h 173"/>
                <a:gd name="T14" fmla="*/ 38 w 50"/>
                <a:gd name="T15" fmla="*/ 132 h 173"/>
                <a:gd name="T16" fmla="*/ 27 w 50"/>
                <a:gd name="T17" fmla="*/ 89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7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4 w 352"/>
                <a:gd name="T1" fmla="*/ 1 h 456"/>
                <a:gd name="T2" fmla="*/ 232 w 352"/>
                <a:gd name="T3" fmla="*/ 14 h 456"/>
                <a:gd name="T4" fmla="*/ 219 w 352"/>
                <a:gd name="T5" fmla="*/ 41 h 456"/>
                <a:gd name="T6" fmla="*/ 208 w 352"/>
                <a:gd name="T7" fmla="*/ 90 h 456"/>
                <a:gd name="T8" fmla="*/ 201 w 352"/>
                <a:gd name="T9" fmla="*/ 149 h 456"/>
                <a:gd name="T10" fmla="*/ 198 w 352"/>
                <a:gd name="T11" fmla="*/ 193 h 456"/>
                <a:gd name="T12" fmla="*/ 201 w 352"/>
                <a:gd name="T13" fmla="*/ 211 h 456"/>
                <a:gd name="T14" fmla="*/ 208 w 352"/>
                <a:gd name="T15" fmla="*/ 211 h 456"/>
                <a:gd name="T16" fmla="*/ 224 w 352"/>
                <a:gd name="T17" fmla="*/ 211 h 456"/>
                <a:gd name="T18" fmla="*/ 252 w 352"/>
                <a:gd name="T19" fmla="*/ 211 h 456"/>
                <a:gd name="T20" fmla="*/ 290 w 352"/>
                <a:gd name="T21" fmla="*/ 205 h 456"/>
                <a:gd name="T22" fmla="*/ 322 w 352"/>
                <a:gd name="T23" fmla="*/ 196 h 456"/>
                <a:gd name="T24" fmla="*/ 339 w 352"/>
                <a:gd name="T25" fmla="*/ 186 h 456"/>
                <a:gd name="T26" fmla="*/ 355 w 352"/>
                <a:gd name="T27" fmla="*/ 166 h 456"/>
                <a:gd name="T28" fmla="*/ 344 w 352"/>
                <a:gd name="T29" fmla="*/ 278 h 456"/>
                <a:gd name="T30" fmla="*/ 322 w 352"/>
                <a:gd name="T31" fmla="*/ 267 h 456"/>
                <a:gd name="T32" fmla="*/ 294 w 352"/>
                <a:gd name="T33" fmla="*/ 258 h 456"/>
                <a:gd name="T34" fmla="*/ 265 w 352"/>
                <a:gd name="T35" fmla="*/ 253 h 456"/>
                <a:gd name="T36" fmla="*/ 240 w 352"/>
                <a:gd name="T37" fmla="*/ 249 h 456"/>
                <a:gd name="T38" fmla="*/ 213 w 352"/>
                <a:gd name="T39" fmla="*/ 248 h 456"/>
                <a:gd name="T40" fmla="*/ 208 w 352"/>
                <a:gd name="T41" fmla="*/ 248 h 456"/>
                <a:gd name="T42" fmla="*/ 198 w 352"/>
                <a:gd name="T43" fmla="*/ 249 h 456"/>
                <a:gd name="T44" fmla="*/ 198 w 352"/>
                <a:gd name="T45" fmla="*/ 267 h 456"/>
                <a:gd name="T46" fmla="*/ 198 w 352"/>
                <a:gd name="T47" fmla="*/ 287 h 456"/>
                <a:gd name="T48" fmla="*/ 203 w 352"/>
                <a:gd name="T49" fmla="*/ 349 h 456"/>
                <a:gd name="T50" fmla="*/ 213 w 352"/>
                <a:gd name="T51" fmla="*/ 406 h 456"/>
                <a:gd name="T52" fmla="*/ 221 w 352"/>
                <a:gd name="T53" fmla="*/ 430 h 456"/>
                <a:gd name="T54" fmla="*/ 237 w 352"/>
                <a:gd name="T55" fmla="*/ 451 h 456"/>
                <a:gd name="T56" fmla="*/ 116 w 352"/>
                <a:gd name="T57" fmla="*/ 451 h 456"/>
                <a:gd name="T58" fmla="*/ 124 w 352"/>
                <a:gd name="T59" fmla="*/ 437 h 456"/>
                <a:gd name="T60" fmla="*/ 139 w 352"/>
                <a:gd name="T61" fmla="*/ 405 h 456"/>
                <a:gd name="T62" fmla="*/ 144 w 352"/>
                <a:gd name="T63" fmla="*/ 390 h 456"/>
                <a:gd name="T64" fmla="*/ 149 w 352"/>
                <a:gd name="T65" fmla="*/ 376 h 456"/>
                <a:gd name="T66" fmla="*/ 152 w 352"/>
                <a:gd name="T67" fmla="*/ 350 h 456"/>
                <a:gd name="T68" fmla="*/ 159 w 352"/>
                <a:gd name="T69" fmla="*/ 309 h 456"/>
                <a:gd name="T70" fmla="*/ 160 w 352"/>
                <a:gd name="T71" fmla="*/ 267 h 456"/>
                <a:gd name="T72" fmla="*/ 159 w 352"/>
                <a:gd name="T73" fmla="*/ 251 h 456"/>
                <a:gd name="T74" fmla="*/ 154 w 352"/>
                <a:gd name="T75" fmla="*/ 249 h 456"/>
                <a:gd name="T76" fmla="*/ 149 w 352"/>
                <a:gd name="T77" fmla="*/ 249 h 456"/>
                <a:gd name="T78" fmla="*/ 134 w 352"/>
                <a:gd name="T79" fmla="*/ 248 h 456"/>
                <a:gd name="T80" fmla="*/ 105 w 352"/>
                <a:gd name="T81" fmla="*/ 249 h 456"/>
                <a:gd name="T82" fmla="*/ 75 w 352"/>
                <a:gd name="T83" fmla="*/ 253 h 456"/>
                <a:gd name="T84" fmla="*/ 44 w 352"/>
                <a:gd name="T85" fmla="*/ 262 h 456"/>
                <a:gd name="T86" fmla="*/ 19 w 352"/>
                <a:gd name="T87" fmla="*/ 273 h 456"/>
                <a:gd name="T88" fmla="*/ 1 w 352"/>
                <a:gd name="T89" fmla="*/ 282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7 h 20"/>
                <a:gd name="T2" fmla="*/ 3 w 14"/>
                <a:gd name="T3" fmla="*/ 17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1 h 20"/>
                <a:gd name="T14" fmla="*/ 0 w 14"/>
                <a:gd name="T15" fmla="*/ 11 h 20"/>
                <a:gd name="T16" fmla="*/ 3 w 14"/>
                <a:gd name="T17" fmla="*/ 1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3 w 20"/>
                <a:gd name="T7" fmla="*/ 20 h 45"/>
                <a:gd name="T8" fmla="*/ 18 w 20"/>
                <a:gd name="T9" fmla="*/ 13 h 45"/>
                <a:gd name="T10" fmla="*/ 23 w 20"/>
                <a:gd name="T11" fmla="*/ 6 h 45"/>
                <a:gd name="T12" fmla="*/ 20 w 20"/>
                <a:gd name="T13" fmla="*/ 0 h 45"/>
                <a:gd name="T14" fmla="*/ 13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68 h 65"/>
                <a:gd name="T2" fmla="*/ 5 w 12"/>
                <a:gd name="T3" fmla="*/ 68 h 65"/>
                <a:gd name="T4" fmla="*/ 5 w 12"/>
                <a:gd name="T5" fmla="*/ 55 h 65"/>
                <a:gd name="T6" fmla="*/ 7 w 12"/>
                <a:gd name="T7" fmla="*/ 41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1 h 65"/>
                <a:gd name="T18" fmla="*/ 2 w 12"/>
                <a:gd name="T19" fmla="*/ 53 h 65"/>
                <a:gd name="T20" fmla="*/ 0 w 12"/>
                <a:gd name="T21" fmla="*/ 68 h 65"/>
                <a:gd name="T22" fmla="*/ 0 w 12"/>
                <a:gd name="T23" fmla="*/ 68 h 65"/>
                <a:gd name="T24" fmla="*/ 5 w 12"/>
                <a:gd name="T25" fmla="*/ 6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1 h 20"/>
                <a:gd name="T2" fmla="*/ 7 w 7"/>
                <a:gd name="T3" fmla="*/ 11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1 h 20"/>
                <a:gd name="T12" fmla="*/ 5 w 7"/>
                <a:gd name="T13" fmla="*/ 17 h 20"/>
                <a:gd name="T14" fmla="*/ 5 w 7"/>
                <a:gd name="T15" fmla="*/ 17 h 20"/>
                <a:gd name="T16" fmla="*/ 7 w 7"/>
                <a:gd name="T17" fmla="*/ 1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38 w 35"/>
                <a:gd name="T1" fmla="*/ 0 h 7"/>
                <a:gd name="T2" fmla="*/ 38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9 h 7"/>
                <a:gd name="T10" fmla="*/ 9 w 35"/>
                <a:gd name="T11" fmla="*/ 10 h 7"/>
                <a:gd name="T12" fmla="*/ 38 w 35"/>
                <a:gd name="T13" fmla="*/ 10 h 7"/>
                <a:gd name="T14" fmla="*/ 38 w 35"/>
                <a:gd name="T15" fmla="*/ 10 h 7"/>
                <a:gd name="T16" fmla="*/ 38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53 w 56"/>
                <a:gd name="T1" fmla="*/ 0 h 10"/>
                <a:gd name="T2" fmla="*/ 53 w 56"/>
                <a:gd name="T3" fmla="*/ 0 h 10"/>
                <a:gd name="T4" fmla="*/ 39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7 h 10"/>
                <a:gd name="T14" fmla="*/ 18 w 56"/>
                <a:gd name="T15" fmla="*/ 7 h 10"/>
                <a:gd name="T16" fmla="*/ 28 w 56"/>
                <a:gd name="T17" fmla="*/ 6 h 10"/>
                <a:gd name="T18" fmla="*/ 41 w 56"/>
                <a:gd name="T19" fmla="*/ 5 h 10"/>
                <a:gd name="T20" fmla="*/ 53 w 56"/>
                <a:gd name="T21" fmla="*/ 5 h 10"/>
                <a:gd name="T22" fmla="*/ 53 w 56"/>
                <a:gd name="T23" fmla="*/ 5 h 10"/>
                <a:gd name="T24" fmla="*/ 53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2 w 41"/>
                <a:gd name="T1" fmla="*/ 0 h 18"/>
                <a:gd name="T2" fmla="*/ 42 w 41"/>
                <a:gd name="T3" fmla="*/ 0 h 18"/>
                <a:gd name="T4" fmla="*/ 34 w 41"/>
                <a:gd name="T5" fmla="*/ 4 h 18"/>
                <a:gd name="T6" fmla="*/ 26 w 41"/>
                <a:gd name="T7" fmla="*/ 5 h 18"/>
                <a:gd name="T8" fmla="*/ 13 w 41"/>
                <a:gd name="T9" fmla="*/ 9 h 18"/>
                <a:gd name="T10" fmla="*/ 0 w 41"/>
                <a:gd name="T11" fmla="*/ 10 h 18"/>
                <a:gd name="T12" fmla="*/ 0 w 41"/>
                <a:gd name="T13" fmla="*/ 15 h 18"/>
                <a:gd name="T14" fmla="*/ 14 w 41"/>
                <a:gd name="T15" fmla="*/ 11 h 18"/>
                <a:gd name="T16" fmla="*/ 26 w 41"/>
                <a:gd name="T17" fmla="*/ 10 h 18"/>
                <a:gd name="T18" fmla="*/ 35 w 41"/>
                <a:gd name="T19" fmla="*/ 9 h 18"/>
                <a:gd name="T20" fmla="*/ 44 w 41"/>
                <a:gd name="T21" fmla="*/ 5 h 18"/>
                <a:gd name="T22" fmla="*/ 44 w 41"/>
                <a:gd name="T23" fmla="*/ 5 h 18"/>
                <a:gd name="T24" fmla="*/ 42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5 h 124"/>
                <a:gd name="T2" fmla="*/ 5 w 5"/>
                <a:gd name="T3" fmla="*/ 122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2 h 124"/>
                <a:gd name="T10" fmla="*/ 2 w 5"/>
                <a:gd name="T11" fmla="*/ 125 h 124"/>
                <a:gd name="T12" fmla="*/ 2 w 5"/>
                <a:gd name="T13" fmla="*/ 125 h 124"/>
                <a:gd name="T14" fmla="*/ 5 w 5"/>
                <a:gd name="T15" fmla="*/ 127 h 124"/>
                <a:gd name="T16" fmla="*/ 5 w 5"/>
                <a:gd name="T17" fmla="*/ 122 h 124"/>
                <a:gd name="T18" fmla="*/ 2 w 5"/>
                <a:gd name="T19" fmla="*/ 125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5 w 13"/>
                <a:gd name="T5" fmla="*/ 7 h 10"/>
                <a:gd name="T6" fmla="*/ 1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1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3 w 32"/>
                <a:gd name="T5" fmla="*/ 15 h 16"/>
                <a:gd name="T6" fmla="*/ 33 w 32"/>
                <a:gd name="T7" fmla="*/ 19 h 16"/>
                <a:gd name="T8" fmla="*/ 35 w 32"/>
                <a:gd name="T9" fmla="*/ 14 h 16"/>
                <a:gd name="T10" fmla="*/ 25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2 h 16"/>
                <a:gd name="T8" fmla="*/ 38 w 56"/>
                <a:gd name="T9" fmla="*/ 15 h 16"/>
                <a:gd name="T10" fmla="*/ 51 w 56"/>
                <a:gd name="T11" fmla="*/ 19 h 16"/>
                <a:gd name="T12" fmla="*/ 53 w 56"/>
                <a:gd name="T13" fmla="*/ 12 h 16"/>
                <a:gd name="T14" fmla="*/ 3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9 w 32"/>
                <a:gd name="T7" fmla="*/ 9 h 9"/>
                <a:gd name="T8" fmla="*/ 29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5 w 18"/>
                <a:gd name="T1" fmla="*/ 107 h 112"/>
                <a:gd name="T2" fmla="*/ 15 w 18"/>
                <a:gd name="T3" fmla="*/ 107 h 112"/>
                <a:gd name="T4" fmla="*/ 10 w 18"/>
                <a:gd name="T5" fmla="*/ 81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1 h 112"/>
                <a:gd name="T20" fmla="*/ 9 w 18"/>
                <a:gd name="T21" fmla="*/ 109 h 112"/>
                <a:gd name="T22" fmla="*/ 9 w 18"/>
                <a:gd name="T23" fmla="*/ 109 h 112"/>
                <a:gd name="T24" fmla="*/ 15 w 18"/>
                <a:gd name="T25" fmla="*/ 10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19 w 16"/>
                <a:gd name="T1" fmla="*/ 29 h 32"/>
                <a:gd name="T2" fmla="*/ 19 w 16"/>
                <a:gd name="T3" fmla="*/ 29 h 32"/>
                <a:gd name="T4" fmla="*/ 14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1 w 16"/>
                <a:gd name="T11" fmla="*/ 18 h 32"/>
                <a:gd name="T12" fmla="*/ 16 w 16"/>
                <a:gd name="T13" fmla="*/ 32 h 32"/>
                <a:gd name="T14" fmla="*/ 16 w 16"/>
                <a:gd name="T15" fmla="*/ 32 h 32"/>
                <a:gd name="T16" fmla="*/ 19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0 h 7"/>
                <a:gd name="T4" fmla="*/ 123 w 123"/>
                <a:gd name="T5" fmla="*/ 8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1 w 13"/>
                <a:gd name="T1" fmla="*/ 0 h 16"/>
                <a:gd name="T2" fmla="*/ 11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13 h 16"/>
                <a:gd name="T10" fmla="*/ 5 w 13"/>
                <a:gd name="T11" fmla="*/ 9 h 16"/>
                <a:gd name="T12" fmla="*/ 16 w 13"/>
                <a:gd name="T13" fmla="*/ 5 h 16"/>
                <a:gd name="T14" fmla="*/ 16 w 13"/>
                <a:gd name="T15" fmla="*/ 5 h 16"/>
                <a:gd name="T16" fmla="*/ 11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6 h 41"/>
                <a:gd name="T6" fmla="*/ 0 w 23"/>
                <a:gd name="T7" fmla="*/ 39 h 41"/>
                <a:gd name="T8" fmla="*/ 5 w 23"/>
                <a:gd name="T9" fmla="*/ 44 h 41"/>
                <a:gd name="T10" fmla="*/ 13 w 23"/>
                <a:gd name="T11" fmla="*/ 28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4 h 39"/>
                <a:gd name="T8" fmla="*/ 5 w 16"/>
                <a:gd name="T9" fmla="*/ 30 h 39"/>
                <a:gd name="T10" fmla="*/ 0 w 16"/>
                <a:gd name="T11" fmla="*/ 41 h 39"/>
                <a:gd name="T12" fmla="*/ 6 w 16"/>
                <a:gd name="T13" fmla="*/ 42 h 39"/>
                <a:gd name="T14" fmla="*/ 10 w 16"/>
                <a:gd name="T15" fmla="*/ 32 h 39"/>
                <a:gd name="T16" fmla="*/ 11 w 16"/>
                <a:gd name="T17" fmla="*/ 26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1 w 13"/>
                <a:gd name="T1" fmla="*/ 0 h 58"/>
                <a:gd name="T2" fmla="*/ 11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7 h 58"/>
                <a:gd name="T10" fmla="*/ 0 w 13"/>
                <a:gd name="T11" fmla="*/ 55 h 58"/>
                <a:gd name="T12" fmla="*/ 5 w 13"/>
                <a:gd name="T13" fmla="*/ 55 h 58"/>
                <a:gd name="T14" fmla="*/ 11 w 13"/>
                <a:gd name="T15" fmla="*/ 38 h 58"/>
                <a:gd name="T16" fmla="*/ 13 w 13"/>
                <a:gd name="T17" fmla="*/ 27 h 58"/>
                <a:gd name="T18" fmla="*/ 15 w 13"/>
                <a:gd name="T19" fmla="*/ 14 h 58"/>
                <a:gd name="T20" fmla="*/ 16 w 13"/>
                <a:gd name="T21" fmla="*/ 0 h 58"/>
                <a:gd name="T22" fmla="*/ 16 w 13"/>
                <a:gd name="T23" fmla="*/ 0 h 58"/>
                <a:gd name="T24" fmla="*/ 11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6 w 6"/>
                <a:gd name="T5" fmla="*/ 7 h 16"/>
                <a:gd name="T6" fmla="*/ 1 w 6"/>
                <a:gd name="T7" fmla="*/ 5 h 16"/>
                <a:gd name="T8" fmla="*/ 1 w 6"/>
                <a:gd name="T9" fmla="*/ 12 h 16"/>
                <a:gd name="T10" fmla="*/ 1 w 6"/>
                <a:gd name="T11" fmla="*/ 19 h 16"/>
                <a:gd name="T12" fmla="*/ 9 w 6"/>
                <a:gd name="T13" fmla="*/ 17 h 16"/>
                <a:gd name="T14" fmla="*/ 9 w 6"/>
                <a:gd name="T15" fmla="*/ 12 h 16"/>
                <a:gd name="T16" fmla="*/ 9 w 6"/>
                <a:gd name="T17" fmla="*/ 7 h 16"/>
                <a:gd name="T18" fmla="*/ 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20 w 30"/>
                <a:gd name="T7" fmla="*/ 7 h 9"/>
                <a:gd name="T8" fmla="*/ 23 w 30"/>
                <a:gd name="T9" fmla="*/ 9 h 9"/>
                <a:gd name="T10" fmla="*/ 27 w 30"/>
                <a:gd name="T11" fmla="*/ 9 h 9"/>
                <a:gd name="T12" fmla="*/ 27 w 30"/>
                <a:gd name="T13" fmla="*/ 2 h 9"/>
                <a:gd name="T14" fmla="*/ 23 w 30"/>
                <a:gd name="T15" fmla="*/ 2 h 9"/>
                <a:gd name="T16" fmla="*/ 20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19 h 16"/>
                <a:gd name="T2" fmla="*/ 1 w 65"/>
                <a:gd name="T3" fmla="*/ 19 h 16"/>
                <a:gd name="T4" fmla="*/ 16 w 65"/>
                <a:gd name="T5" fmla="*/ 14 h 16"/>
                <a:gd name="T6" fmla="*/ 29 w 65"/>
                <a:gd name="T7" fmla="*/ 12 h 16"/>
                <a:gd name="T8" fmla="*/ 49 w 65"/>
                <a:gd name="T9" fmla="*/ 12 h 16"/>
                <a:gd name="T10" fmla="*/ 68 w 65"/>
                <a:gd name="T11" fmla="*/ 7 h 16"/>
                <a:gd name="T12" fmla="*/ 68 w 65"/>
                <a:gd name="T13" fmla="*/ 0 h 16"/>
                <a:gd name="T14" fmla="*/ 49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2 h 16"/>
                <a:gd name="T22" fmla="*/ 0 w 65"/>
                <a:gd name="T23" fmla="*/ 12 h 16"/>
                <a:gd name="T24" fmla="*/ 1 w 65"/>
                <a:gd name="T25" fmla="*/ 19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5 h 22"/>
                <a:gd name="T2" fmla="*/ 1 w 42"/>
                <a:gd name="T3" fmla="*/ 25 h 22"/>
                <a:gd name="T4" fmla="*/ 9 w 42"/>
                <a:gd name="T5" fmla="*/ 21 h 22"/>
                <a:gd name="T6" fmla="*/ 18 w 42"/>
                <a:gd name="T7" fmla="*/ 17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6 h 22"/>
                <a:gd name="T20" fmla="*/ 0 w 42"/>
                <a:gd name="T21" fmla="*/ 21 h 22"/>
                <a:gd name="T22" fmla="*/ 0 w 42"/>
                <a:gd name="T23" fmla="*/ 21 h 22"/>
                <a:gd name="T24" fmla="*/ 1 w 42"/>
                <a:gd name="T25" fmla="*/ 2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8 h 14"/>
                <a:gd name="T2" fmla="*/ 0 w 21"/>
                <a:gd name="T3" fmla="*/ 8 h 14"/>
                <a:gd name="T4" fmla="*/ 3 w 21"/>
                <a:gd name="T5" fmla="*/ 11 h 14"/>
                <a:gd name="T6" fmla="*/ 10 w 21"/>
                <a:gd name="T7" fmla="*/ 8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8 h 14"/>
                <a:gd name="T22" fmla="*/ 3 w 21"/>
                <a:gd name="T23" fmla="*/ 8 h 14"/>
                <a:gd name="T24" fmla="*/ 0 w 21"/>
                <a:gd name="T25" fmla="*/ 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3 w 20"/>
                <a:gd name="T1" fmla="*/ 14 h 18"/>
                <a:gd name="T2" fmla="*/ 23 w 20"/>
                <a:gd name="T3" fmla="*/ 14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3 w 20"/>
                <a:gd name="T13" fmla="*/ 21 h 18"/>
                <a:gd name="T14" fmla="*/ 23 w 20"/>
                <a:gd name="T15" fmla="*/ 21 h 18"/>
                <a:gd name="T16" fmla="*/ 23 w 20"/>
                <a:gd name="T17" fmla="*/ 1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3 w 30"/>
                <a:gd name="T1" fmla="*/ 8 h 13"/>
                <a:gd name="T2" fmla="*/ 33 w 30"/>
                <a:gd name="T3" fmla="*/ 8 h 13"/>
                <a:gd name="T4" fmla="*/ 18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1 w 30"/>
                <a:gd name="T13" fmla="*/ 13 h 13"/>
                <a:gd name="T14" fmla="*/ 31 w 30"/>
                <a:gd name="T15" fmla="*/ 13 h 13"/>
                <a:gd name="T16" fmla="*/ 33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8 w 41"/>
                <a:gd name="T1" fmla="*/ 1 h 9"/>
                <a:gd name="T2" fmla="*/ 38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6 h 9"/>
                <a:gd name="T12" fmla="*/ 38 w 41"/>
                <a:gd name="T13" fmla="*/ 6 h 9"/>
                <a:gd name="T14" fmla="*/ 38 w 41"/>
                <a:gd name="T15" fmla="*/ 6 h 9"/>
                <a:gd name="T16" fmla="*/ 38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39 w 39"/>
                <a:gd name="T1" fmla="*/ 0 h 13"/>
                <a:gd name="T2" fmla="*/ 39 w 39"/>
                <a:gd name="T3" fmla="*/ 0 h 13"/>
                <a:gd name="T4" fmla="*/ 31 w 39"/>
                <a:gd name="T5" fmla="*/ 5 h 13"/>
                <a:gd name="T6" fmla="*/ 23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3 w 39"/>
                <a:gd name="T17" fmla="*/ 13 h 13"/>
                <a:gd name="T18" fmla="*/ 32 w 39"/>
                <a:gd name="T19" fmla="*/ 11 h 13"/>
                <a:gd name="T20" fmla="*/ 42 w 39"/>
                <a:gd name="T21" fmla="*/ 5 h 13"/>
                <a:gd name="T22" fmla="*/ 42 w 39"/>
                <a:gd name="T23" fmla="*/ 5 h 13"/>
                <a:gd name="T24" fmla="*/ 39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9 h 20"/>
                <a:gd name="T6" fmla="*/ 3 w 10"/>
                <a:gd name="T7" fmla="*/ 23 h 20"/>
                <a:gd name="T8" fmla="*/ 8 w 10"/>
                <a:gd name="T9" fmla="*/ 21 h 20"/>
                <a:gd name="T10" fmla="*/ 8 w 10"/>
                <a:gd name="T11" fmla="*/ 18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8 h 20"/>
                <a:gd name="T38" fmla="*/ 3 w 10"/>
                <a:gd name="T39" fmla="*/ 19 h 20"/>
                <a:gd name="T40" fmla="*/ 7 w 10"/>
                <a:gd name="T41" fmla="*/ 21 h 20"/>
                <a:gd name="T42" fmla="*/ 7 w 10"/>
                <a:gd name="T43" fmla="*/ 18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2 h 63"/>
                <a:gd name="T10" fmla="*/ 11 w 13"/>
                <a:gd name="T11" fmla="*/ 66 h 63"/>
                <a:gd name="T12" fmla="*/ 16 w 13"/>
                <a:gd name="T13" fmla="*/ 66 h 63"/>
                <a:gd name="T14" fmla="*/ 15 w 13"/>
                <a:gd name="T15" fmla="*/ 41 h 63"/>
                <a:gd name="T16" fmla="*/ 11 w 13"/>
                <a:gd name="T17" fmla="*/ 25 h 63"/>
                <a:gd name="T18" fmla="*/ 10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22 h 49"/>
                <a:gd name="T8" fmla="*/ 9 w 18"/>
                <a:gd name="T9" fmla="*/ 33 h 49"/>
                <a:gd name="T10" fmla="*/ 10 w 18"/>
                <a:gd name="T11" fmla="*/ 43 h 49"/>
                <a:gd name="T12" fmla="*/ 15 w 18"/>
                <a:gd name="T13" fmla="*/ 43 h 49"/>
                <a:gd name="T14" fmla="*/ 13 w 18"/>
                <a:gd name="T15" fmla="*/ 31 h 49"/>
                <a:gd name="T16" fmla="*/ 10 w 18"/>
                <a:gd name="T17" fmla="*/ 20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0 w 25"/>
                <a:gd name="T9" fmla="*/ 29 h 38"/>
                <a:gd name="T10" fmla="*/ 23 w 25"/>
                <a:gd name="T11" fmla="*/ 38 h 38"/>
                <a:gd name="T12" fmla="*/ 28 w 25"/>
                <a:gd name="T13" fmla="*/ 36 h 38"/>
                <a:gd name="T14" fmla="*/ 23 w 25"/>
                <a:gd name="T15" fmla="*/ 25 h 38"/>
                <a:gd name="T16" fmla="*/ 17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2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03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80590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94" r:id="rId1"/>
    <p:sldLayoutId id="2147486595" r:id="rId2"/>
    <p:sldLayoutId id="2147486596" r:id="rId3"/>
    <p:sldLayoutId id="2147486597" r:id="rId4"/>
    <p:sldLayoutId id="2147486598" r:id="rId5"/>
    <p:sldLayoutId id="2147486599" r:id="rId6"/>
    <p:sldLayoutId id="2147486600" r:id="rId7"/>
    <p:sldLayoutId id="2147486601" r:id="rId8"/>
    <p:sldLayoutId id="2147486602" r:id="rId9"/>
    <p:sldLayoutId id="2147486603" r:id="rId10"/>
    <p:sldLayoutId id="2147486604" r:id="rId11"/>
    <p:sldLayoutId id="2147486605" r:id="rId1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110" name="Rectangle 86"/>
          <p:cNvSpPr>
            <a:spLocks noChangeArrowheads="1"/>
          </p:cNvSpPr>
          <p:nvPr userDrawn="1"/>
        </p:nvSpPr>
        <p:spPr bwMode="auto">
          <a:xfrm>
            <a:off x="152400" y="6858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2532" name="Picture 87" descr="icc5"/>
          <p:cNvPicPr>
            <a:picLocks noChangeAspect="1" noChangeArrowheads="1"/>
          </p:cNvPicPr>
          <p:nvPr userDrawn="1"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533" name="Group 90"/>
          <p:cNvGrpSpPr>
            <a:grpSpLocks/>
          </p:cNvGrpSpPr>
          <p:nvPr userDrawn="1"/>
        </p:nvGrpSpPr>
        <p:grpSpPr bwMode="auto">
          <a:xfrm>
            <a:off x="5929313" y="6477000"/>
            <a:ext cx="3062287" cy="298450"/>
            <a:chOff x="3888" y="4032"/>
            <a:chExt cx="1689" cy="144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  <a:defRPr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116" name="Rectangle 92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7" name="Rectangle 93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643466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07" r:id="rId1"/>
    <p:sldLayoutId id="2147486608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4475310" y="3030539"/>
            <a:ext cx="193457" cy="804614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110" name="Rectangle 86"/>
          <p:cNvSpPr>
            <a:spLocks noChangeArrowheads="1"/>
          </p:cNvSpPr>
          <p:nvPr userDrawn="1"/>
        </p:nvSpPr>
        <p:spPr bwMode="auto">
          <a:xfrm>
            <a:off x="152400" y="685801"/>
            <a:ext cx="135934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8" name="Picture 87" descr="icc5"/>
          <p:cNvPicPr>
            <a:picLocks noChangeAspect="1" noChangeArrowheads="1"/>
          </p:cNvPicPr>
          <p:nvPr userDrawn="1"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9" name="Group 90"/>
          <p:cNvGrpSpPr>
            <a:grpSpLocks/>
          </p:cNvGrpSpPr>
          <p:nvPr userDrawn="1"/>
        </p:nvGrpSpPr>
        <p:grpSpPr bwMode="auto">
          <a:xfrm>
            <a:off x="5929466" y="6477000"/>
            <a:ext cx="3062287" cy="298450"/>
            <a:chOff x="3888" y="4032"/>
            <a:chExt cx="1689" cy="144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  <a:defRPr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116" name="Rectangle 92"/>
            <p:cNvSpPr>
              <a:spLocks noChangeArrowheads="1"/>
            </p:cNvSpPr>
            <p:nvPr/>
          </p:nvSpPr>
          <p:spPr bwMode="auto">
            <a:xfrm>
              <a:off x="3989" y="4032"/>
              <a:ext cx="1487" cy="121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7" name="Rectangle 93"/>
            <p:cNvSpPr>
              <a:spLocks noChangeArrowheads="1"/>
            </p:cNvSpPr>
            <p:nvPr/>
          </p:nvSpPr>
          <p:spPr bwMode="auto">
            <a:xfrm>
              <a:off x="3989" y="4032"/>
              <a:ext cx="1487" cy="121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297477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22" r:id="rId1"/>
    <p:sldLayoutId id="2147486623" r:id="rId2"/>
    <p:sldLayoutId id="2147486624" r:id="rId3"/>
    <p:sldLayoutId id="2147486625" r:id="rId4"/>
    <p:sldLayoutId id="2147486626" r:id="rId5"/>
    <p:sldLayoutId id="2147486627" r:id="rId6"/>
    <p:sldLayoutId id="2147486628" r:id="rId7"/>
    <p:sldLayoutId id="2147486629" r:id="rId8"/>
    <p:sldLayoutId id="2147486630" r:id="rId9"/>
    <p:sldLayoutId id="2147486631" r:id="rId10"/>
    <p:sldLayoutId id="2147486632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  <a:cs typeface="Arial" charset="0"/>
            </a:endParaRPr>
          </a:p>
        </p:txBody>
      </p:sp>
      <p:grpSp>
        <p:nvGrpSpPr>
          <p:cNvPr id="14339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  <a:cs typeface="Arial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  <a:cs typeface="Arial" charset="0"/>
            </a:endParaRPr>
          </a:p>
        </p:txBody>
      </p:sp>
      <p:pic>
        <p:nvPicPr>
          <p:cNvPr id="14341" name="Picture 87" descr="C:\My Documents\My Pictures\icc5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2" name="Group 99"/>
          <p:cNvGrpSpPr>
            <a:grpSpLocks/>
          </p:cNvGrpSpPr>
          <p:nvPr userDrawn="1"/>
        </p:nvGrpSpPr>
        <p:grpSpPr bwMode="auto">
          <a:xfrm>
            <a:off x="6069013" y="6496050"/>
            <a:ext cx="2973387" cy="247650"/>
            <a:chOff x="3823" y="4092"/>
            <a:chExt cx="1873" cy="156"/>
          </a:xfrm>
        </p:grpSpPr>
        <p:sp>
          <p:nvSpPr>
            <p:cNvPr id="1115" name="AutoShape 91"/>
            <p:cNvSpPr>
              <a:spLocks noChangeArrowheads="1"/>
            </p:cNvSpPr>
            <p:nvPr userDrawn="1"/>
          </p:nvSpPr>
          <p:spPr bwMode="auto">
            <a:xfrm>
              <a:off x="3823" y="4108"/>
              <a:ext cx="1855" cy="12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2"/>
                <a:buChar char="è"/>
                <a:defRPr/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 userDrawn="1"/>
          </p:nvSpPr>
          <p:spPr bwMode="auto">
            <a:xfrm>
              <a:off x="3823" y="4092"/>
              <a:ext cx="1873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  <a:cs typeface="Arial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841058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53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4475310" y="3030539"/>
            <a:ext cx="193457" cy="804614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110" name="Rectangle 86"/>
          <p:cNvSpPr>
            <a:spLocks noChangeArrowheads="1"/>
          </p:cNvSpPr>
          <p:nvPr userDrawn="1"/>
        </p:nvSpPr>
        <p:spPr bwMode="auto">
          <a:xfrm>
            <a:off x="152400" y="685801"/>
            <a:ext cx="135934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2532" name="Picture 87" descr="icc5"/>
          <p:cNvPicPr>
            <a:picLocks noChangeAspect="1" noChangeArrowheads="1"/>
          </p:cNvPicPr>
          <p:nvPr userDrawn="1"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533" name="Group 90"/>
          <p:cNvGrpSpPr>
            <a:grpSpLocks/>
          </p:cNvGrpSpPr>
          <p:nvPr userDrawn="1"/>
        </p:nvGrpSpPr>
        <p:grpSpPr bwMode="auto">
          <a:xfrm>
            <a:off x="5929466" y="6477000"/>
            <a:ext cx="3062287" cy="298450"/>
            <a:chOff x="3888" y="4032"/>
            <a:chExt cx="1689" cy="144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  <a:defRPr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116" name="Rectangle 92"/>
            <p:cNvSpPr>
              <a:spLocks noChangeArrowheads="1"/>
            </p:cNvSpPr>
            <p:nvPr/>
          </p:nvSpPr>
          <p:spPr bwMode="auto">
            <a:xfrm>
              <a:off x="3989" y="4032"/>
              <a:ext cx="1487" cy="121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7" name="Rectangle 93"/>
            <p:cNvSpPr>
              <a:spLocks noChangeArrowheads="1"/>
            </p:cNvSpPr>
            <p:nvPr/>
          </p:nvSpPr>
          <p:spPr bwMode="auto">
            <a:xfrm>
              <a:off x="3989" y="4032"/>
              <a:ext cx="1487" cy="121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74540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55" r:id="rId1"/>
    <p:sldLayoutId id="2147486656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4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6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916594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58" r:id="rId1"/>
    <p:sldLayoutId id="2147486659" r:id="rId2"/>
    <p:sldLayoutId id="2147486660" r:id="rId3"/>
    <p:sldLayoutId id="2147486661" r:id="rId4"/>
    <p:sldLayoutId id="2147486662" r:id="rId5"/>
    <p:sldLayoutId id="2147486663" r:id="rId6"/>
    <p:sldLayoutId id="2147486664" r:id="rId7"/>
    <p:sldLayoutId id="2147486665" r:id="rId8"/>
    <p:sldLayoutId id="2147486666" r:id="rId9"/>
    <p:sldLayoutId id="2147486667" r:id="rId10"/>
    <p:sldLayoutId id="2147486668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4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6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783440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72" r:id="rId1"/>
    <p:sldLayoutId id="2147486673" r:id="rId2"/>
    <p:sldLayoutId id="2147486674" r:id="rId3"/>
    <p:sldLayoutId id="2147486675" r:id="rId4"/>
    <p:sldLayoutId id="2147486676" r:id="rId5"/>
    <p:sldLayoutId id="2147486677" r:id="rId6"/>
    <p:sldLayoutId id="2147486678" r:id="rId7"/>
    <p:sldLayoutId id="2147486679" r:id="rId8"/>
    <p:sldLayoutId id="2147486680" r:id="rId9"/>
    <p:sldLayoutId id="2147486681" r:id="rId10"/>
    <p:sldLayoutId id="2147486682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0"/>
          <a:cs typeface="ＭＳ Ｐゴシック" charset="0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843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8441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2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3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4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5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6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7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8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9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0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1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2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3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4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5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6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7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8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9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0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1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2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3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4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5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6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7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8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9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0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1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2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3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4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5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6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7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8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9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0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1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2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3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4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5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6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7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8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9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0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1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2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3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4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5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6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7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8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9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0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1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2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3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4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5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6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7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8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9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0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1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2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3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4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5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6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8436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8437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438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8439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0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413603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51" r:id="rId1"/>
    <p:sldLayoutId id="2147485852" r:id="rId2"/>
    <p:sldLayoutId id="2147485853" r:id="rId3"/>
    <p:sldLayoutId id="2147485854" r:id="rId4"/>
    <p:sldLayoutId id="2147485855" r:id="rId5"/>
    <p:sldLayoutId id="2147485856" r:id="rId6"/>
    <p:sldLayoutId id="2147485857" r:id="rId7"/>
    <p:sldLayoutId id="2147485858" r:id="rId8"/>
    <p:sldLayoutId id="2147485859" r:id="rId9"/>
    <p:sldLayoutId id="2147485860" r:id="rId10"/>
    <p:sldLayoutId id="2147485861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8435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8441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2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3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4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5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6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7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8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9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0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1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2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3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4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5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6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7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8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59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0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1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2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3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4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5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6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7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8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69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0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1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2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3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4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5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6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7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8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79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0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1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2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3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4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5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6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7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8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89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0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1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2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3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4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5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6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7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8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99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0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1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2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3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4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5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6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7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8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09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0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1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2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3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4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5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516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8436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8437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438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8439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440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781520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84" r:id="rId1"/>
    <p:sldLayoutId id="2147486685" r:id="rId2"/>
    <p:sldLayoutId id="2147486686" r:id="rId3"/>
    <p:sldLayoutId id="2147486687" r:id="rId4"/>
    <p:sldLayoutId id="2147486688" r:id="rId5"/>
    <p:sldLayoutId id="2147486689" r:id="rId6"/>
    <p:sldLayoutId id="2147486690" r:id="rId7"/>
    <p:sldLayoutId id="2147486691" r:id="rId8"/>
    <p:sldLayoutId id="2147486692" r:id="rId9"/>
    <p:sldLayoutId id="2147486693" r:id="rId10"/>
    <p:sldLayoutId id="2147486694" r:id="rId1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638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639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3 h 614"/>
                <a:gd name="T14" fmla="*/ 459 w 478"/>
                <a:gd name="T15" fmla="*/ 196 h 614"/>
                <a:gd name="T16" fmla="*/ 452 w 478"/>
                <a:gd name="T17" fmla="*/ 228 h 614"/>
                <a:gd name="T18" fmla="*/ 439 w 478"/>
                <a:gd name="T19" fmla="*/ 270 h 614"/>
                <a:gd name="T20" fmla="*/ 403 w 478"/>
                <a:gd name="T21" fmla="*/ 365 h 614"/>
                <a:gd name="T22" fmla="*/ 354 w 478"/>
                <a:gd name="T23" fmla="*/ 451 h 614"/>
                <a:gd name="T24" fmla="*/ 321 w 478"/>
                <a:gd name="T25" fmla="*/ 491 h 614"/>
                <a:gd name="T26" fmla="*/ 287 w 478"/>
                <a:gd name="T27" fmla="*/ 534 h 614"/>
                <a:gd name="T28" fmla="*/ 257 w 478"/>
                <a:gd name="T29" fmla="*/ 569 h 614"/>
                <a:gd name="T30" fmla="*/ 247 w 478"/>
                <a:gd name="T31" fmla="*/ 580 h 614"/>
                <a:gd name="T32" fmla="*/ 246 w 478"/>
                <a:gd name="T33" fmla="*/ 580 h 614"/>
                <a:gd name="T34" fmla="*/ 236 w 478"/>
                <a:gd name="T35" fmla="*/ 570 h 614"/>
                <a:gd name="T36" fmla="*/ 216 w 478"/>
                <a:gd name="T37" fmla="*/ 552 h 614"/>
                <a:gd name="T38" fmla="*/ 206 w 478"/>
                <a:gd name="T39" fmla="*/ 543 h 614"/>
                <a:gd name="T40" fmla="*/ 195 w 478"/>
                <a:gd name="T41" fmla="*/ 531 h 614"/>
                <a:gd name="T42" fmla="*/ 180 w 478"/>
                <a:gd name="T43" fmla="*/ 513 h 614"/>
                <a:gd name="T44" fmla="*/ 159 w 478"/>
                <a:gd name="T45" fmla="*/ 480 h 614"/>
                <a:gd name="T46" fmla="*/ 144 w 478"/>
                <a:gd name="T47" fmla="*/ 458 h 614"/>
                <a:gd name="T48" fmla="*/ 129 w 478"/>
                <a:gd name="T49" fmla="*/ 446 h 614"/>
                <a:gd name="T50" fmla="*/ 105 w 478"/>
                <a:gd name="T51" fmla="*/ 414 h 614"/>
                <a:gd name="T52" fmla="*/ 80 w 478"/>
                <a:gd name="T53" fmla="*/ 382 h 614"/>
                <a:gd name="T54" fmla="*/ 64 w 478"/>
                <a:gd name="T55" fmla="*/ 349 h 614"/>
                <a:gd name="T56" fmla="*/ 54 w 478"/>
                <a:gd name="T57" fmla="*/ 320 h 614"/>
                <a:gd name="T58" fmla="*/ 42 w 478"/>
                <a:gd name="T59" fmla="*/ 286 h 614"/>
                <a:gd name="T60" fmla="*/ 32 w 478"/>
                <a:gd name="T61" fmla="*/ 257 h 614"/>
                <a:gd name="T62" fmla="*/ 23 w 478"/>
                <a:gd name="T63" fmla="*/ 221 h 614"/>
                <a:gd name="T64" fmla="*/ 14 w 478"/>
                <a:gd name="T65" fmla="*/ 183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47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60 h 8"/>
                <a:gd name="T8" fmla="*/ 478 w 480"/>
                <a:gd name="T9" fmla="*/ 60 h 8"/>
                <a:gd name="T10" fmla="*/ 480 w 480"/>
                <a:gd name="T11" fmla="*/ 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43 h 126"/>
                <a:gd name="T2" fmla="*/ 5 w 15"/>
                <a:gd name="T3" fmla="*/ 143 h 126"/>
                <a:gd name="T4" fmla="*/ 35 w 15"/>
                <a:gd name="T5" fmla="*/ 103 h 126"/>
                <a:gd name="T6" fmla="*/ 37 w 15"/>
                <a:gd name="T7" fmla="*/ 48 h 126"/>
                <a:gd name="T8" fmla="*/ 42 w 15"/>
                <a:gd name="T9" fmla="*/ 18 h 126"/>
                <a:gd name="T10" fmla="*/ 42 w 15"/>
                <a:gd name="T11" fmla="*/ 1 h 126"/>
                <a:gd name="T12" fmla="*/ 31 w 15"/>
                <a:gd name="T13" fmla="*/ 0 h 126"/>
                <a:gd name="T14" fmla="*/ 31 w 15"/>
                <a:gd name="T15" fmla="*/ 18 h 126"/>
                <a:gd name="T16" fmla="*/ 29 w 15"/>
                <a:gd name="T17" fmla="*/ 48 h 126"/>
                <a:gd name="T18" fmla="*/ 5 w 15"/>
                <a:gd name="T19" fmla="*/ 101 h 126"/>
                <a:gd name="T20" fmla="*/ 0 w 15"/>
                <a:gd name="T21" fmla="*/ 143 h 126"/>
                <a:gd name="T22" fmla="*/ 0 w 15"/>
                <a:gd name="T23" fmla="*/ 143 h 126"/>
                <a:gd name="T24" fmla="*/ 5 w 15"/>
                <a:gd name="T25" fmla="*/ 14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2 h 139"/>
                <a:gd name="T2" fmla="*/ 6 w 34"/>
                <a:gd name="T3" fmla="*/ 122 h 139"/>
                <a:gd name="T4" fmla="*/ 35 w 34"/>
                <a:gd name="T5" fmla="*/ 82 h 139"/>
                <a:gd name="T6" fmla="*/ 41 w 34"/>
                <a:gd name="T7" fmla="*/ 67 h 139"/>
                <a:gd name="T8" fmla="*/ 46 w 34"/>
                <a:gd name="T9" fmla="*/ 36 h 139"/>
                <a:gd name="T10" fmla="*/ 51 w 34"/>
                <a:gd name="T11" fmla="*/ 0 h 139"/>
                <a:gd name="T12" fmla="*/ 46 w 34"/>
                <a:gd name="T13" fmla="*/ 0 h 139"/>
                <a:gd name="T14" fmla="*/ 41 w 34"/>
                <a:gd name="T15" fmla="*/ 34 h 139"/>
                <a:gd name="T16" fmla="*/ 36 w 34"/>
                <a:gd name="T17" fmla="*/ 65 h 139"/>
                <a:gd name="T18" fmla="*/ 13 w 34"/>
                <a:gd name="T19" fmla="*/ 80 h 139"/>
                <a:gd name="T20" fmla="*/ 0 w 34"/>
                <a:gd name="T21" fmla="*/ 122 h 139"/>
                <a:gd name="T22" fmla="*/ 0 w 34"/>
                <a:gd name="T23" fmla="*/ 122 h 139"/>
                <a:gd name="T24" fmla="*/ 6 w 34"/>
                <a:gd name="T25" fmla="*/ 12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26 w 44"/>
                <a:gd name="T7" fmla="*/ 43 h 43"/>
                <a:gd name="T8" fmla="*/ 2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62 h 90"/>
                <a:gd name="T8" fmla="*/ 35 w 66"/>
                <a:gd name="T9" fmla="*/ 78 h 90"/>
                <a:gd name="T10" fmla="*/ 45 w 66"/>
                <a:gd name="T11" fmla="*/ 87 h 90"/>
                <a:gd name="T12" fmla="*/ 54 w 66"/>
                <a:gd name="T13" fmla="*/ 100 h 90"/>
                <a:gd name="T14" fmla="*/ 61 w 66"/>
                <a:gd name="T15" fmla="*/ 107 h 90"/>
                <a:gd name="T16" fmla="*/ 66 w 66"/>
                <a:gd name="T17" fmla="*/ 102 h 90"/>
                <a:gd name="T18" fmla="*/ 59 w 66"/>
                <a:gd name="T19" fmla="*/ 95 h 90"/>
                <a:gd name="T20" fmla="*/ 48 w 66"/>
                <a:gd name="T21" fmla="*/ 82 h 90"/>
                <a:gd name="T22" fmla="*/ 40 w 66"/>
                <a:gd name="T23" fmla="*/ 7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74 w 103"/>
                <a:gd name="T13" fmla="*/ 114 h 174"/>
                <a:gd name="T14" fmla="*/ 87 w 103"/>
                <a:gd name="T15" fmla="*/ 130 h 174"/>
                <a:gd name="T16" fmla="*/ 99 w 103"/>
                <a:gd name="T17" fmla="*/ 150 h 174"/>
                <a:gd name="T18" fmla="*/ 115 w 103"/>
                <a:gd name="T19" fmla="*/ 174 h 174"/>
                <a:gd name="T20" fmla="*/ 120 w 103"/>
                <a:gd name="T21" fmla="*/ 170 h 174"/>
                <a:gd name="T22" fmla="*/ 105 w 103"/>
                <a:gd name="T23" fmla="*/ 147 h 174"/>
                <a:gd name="T24" fmla="*/ 91 w 103"/>
                <a:gd name="T25" fmla="*/ 127 h 174"/>
                <a:gd name="T26" fmla="*/ 7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3 h 181"/>
                <a:gd name="T10" fmla="*/ 44 w 50"/>
                <a:gd name="T11" fmla="*/ 164 h 181"/>
                <a:gd name="T12" fmla="*/ 50 w 50"/>
                <a:gd name="T13" fmla="*/ 160 h 181"/>
                <a:gd name="T14" fmla="*/ 31 w 50"/>
                <a:gd name="T15" fmla="*/ 10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20 h 148"/>
                <a:gd name="T10" fmla="*/ 4 w 12"/>
                <a:gd name="T11" fmla="*/ 165 h 148"/>
                <a:gd name="T12" fmla="*/ 12 w 12"/>
                <a:gd name="T13" fmla="*/ 165 h 148"/>
                <a:gd name="T14" fmla="*/ 7 w 12"/>
                <a:gd name="T15" fmla="*/ 12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1 h 655"/>
                <a:gd name="T26" fmla="*/ 421 w 514"/>
                <a:gd name="T27" fmla="*/ 438 h 655"/>
                <a:gd name="T28" fmla="*/ 396 w 514"/>
                <a:gd name="T29" fmla="*/ 487 h 655"/>
                <a:gd name="T30" fmla="*/ 359 w 514"/>
                <a:gd name="T31" fmla="*/ 539 h 655"/>
                <a:gd name="T32" fmla="*/ 316 w 514"/>
                <a:gd name="T33" fmla="*/ 588 h 655"/>
                <a:gd name="T34" fmla="*/ 280 w 514"/>
                <a:gd name="T35" fmla="*/ 624 h 655"/>
                <a:gd name="T36" fmla="*/ 269 w 514"/>
                <a:gd name="T37" fmla="*/ 635 h 655"/>
                <a:gd name="T38" fmla="*/ 265 w 514"/>
                <a:gd name="T39" fmla="*/ 638 h 655"/>
                <a:gd name="T40" fmla="*/ 259 w 514"/>
                <a:gd name="T41" fmla="*/ 633 h 655"/>
                <a:gd name="T42" fmla="*/ 247 w 514"/>
                <a:gd name="T43" fmla="*/ 624 h 655"/>
                <a:gd name="T44" fmla="*/ 226 w 514"/>
                <a:gd name="T45" fmla="*/ 608 h 655"/>
                <a:gd name="T46" fmla="*/ 218 w 514"/>
                <a:gd name="T47" fmla="*/ 599 h 655"/>
                <a:gd name="T48" fmla="*/ 206 w 514"/>
                <a:gd name="T49" fmla="*/ 583 h 655"/>
                <a:gd name="T50" fmla="*/ 185 w 514"/>
                <a:gd name="T51" fmla="*/ 559 h 655"/>
                <a:gd name="T52" fmla="*/ 160 w 514"/>
                <a:gd name="T53" fmla="*/ 521 h 655"/>
                <a:gd name="T54" fmla="*/ 116 w 514"/>
                <a:gd name="T55" fmla="*/ 445 h 655"/>
                <a:gd name="T56" fmla="*/ 82 w 514"/>
                <a:gd name="T57" fmla="*/ 373 h 655"/>
                <a:gd name="T58" fmla="*/ 65 w 514"/>
                <a:gd name="T59" fmla="*/ 33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58 h 175"/>
                <a:gd name="T6" fmla="*/ 15 w 184"/>
                <a:gd name="T7" fmla="*/ 158 h 175"/>
                <a:gd name="T8" fmla="*/ 15 w 184"/>
                <a:gd name="T9" fmla="*/ 158 h 175"/>
                <a:gd name="T10" fmla="*/ 17 w 184"/>
                <a:gd name="T11" fmla="*/ 158 h 175"/>
                <a:gd name="T12" fmla="*/ 18 w 184"/>
                <a:gd name="T13" fmla="*/ 155 h 175"/>
                <a:gd name="T14" fmla="*/ 17 w 184"/>
                <a:gd name="T15" fmla="*/ 151 h 175"/>
                <a:gd name="T16" fmla="*/ 15 w 184"/>
                <a:gd name="T17" fmla="*/ 144 h 175"/>
                <a:gd name="T18" fmla="*/ 15 w 184"/>
                <a:gd name="T19" fmla="*/ 140 h 175"/>
                <a:gd name="T20" fmla="*/ 15 w 184"/>
                <a:gd name="T21" fmla="*/ 137 h 175"/>
                <a:gd name="T22" fmla="*/ 15 w 184"/>
                <a:gd name="T23" fmla="*/ 131 h 175"/>
                <a:gd name="T24" fmla="*/ 13 w 184"/>
                <a:gd name="T25" fmla="*/ 122 h 175"/>
                <a:gd name="T26" fmla="*/ 12 w 184"/>
                <a:gd name="T27" fmla="*/ 115 h 175"/>
                <a:gd name="T28" fmla="*/ 10 w 184"/>
                <a:gd name="T29" fmla="*/ 106 h 175"/>
                <a:gd name="T30" fmla="*/ 8 w 184"/>
                <a:gd name="T31" fmla="*/ 95 h 175"/>
                <a:gd name="T32" fmla="*/ 8 w 184"/>
                <a:gd name="T33" fmla="*/ 87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7 w 58"/>
                <a:gd name="T15" fmla="*/ 6 h 89"/>
                <a:gd name="T16" fmla="*/ 50 w 58"/>
                <a:gd name="T17" fmla="*/ 4 h 89"/>
                <a:gd name="T18" fmla="*/ 57 w 58"/>
                <a:gd name="T19" fmla="*/ 2 h 89"/>
                <a:gd name="T20" fmla="*/ 58 w 58"/>
                <a:gd name="T21" fmla="*/ 4 h 89"/>
                <a:gd name="T22" fmla="*/ 58 w 58"/>
                <a:gd name="T23" fmla="*/ 7 h 89"/>
                <a:gd name="T24" fmla="*/ 58 w 58"/>
                <a:gd name="T25" fmla="*/ 9 h 89"/>
                <a:gd name="T26" fmla="*/ 60 w 58"/>
                <a:gd name="T27" fmla="*/ 27 h 89"/>
                <a:gd name="T28" fmla="*/ 55 w 58"/>
                <a:gd name="T29" fmla="*/ 33 h 89"/>
                <a:gd name="T30" fmla="*/ 50 w 58"/>
                <a:gd name="T31" fmla="*/ 34 h 89"/>
                <a:gd name="T32" fmla="*/ 50 w 58"/>
                <a:gd name="T33" fmla="*/ 42 h 89"/>
                <a:gd name="T34" fmla="*/ 53 w 58"/>
                <a:gd name="T35" fmla="*/ 45 h 89"/>
                <a:gd name="T36" fmla="*/ 55 w 58"/>
                <a:gd name="T37" fmla="*/ 54 h 89"/>
                <a:gd name="T38" fmla="*/ 58 w 58"/>
                <a:gd name="T39" fmla="*/ 33 h 89"/>
                <a:gd name="T40" fmla="*/ 60 w 58"/>
                <a:gd name="T41" fmla="*/ 31 h 89"/>
                <a:gd name="T42" fmla="*/ 63 w 58"/>
                <a:gd name="T43" fmla="*/ 31 h 89"/>
                <a:gd name="T44" fmla="*/ 68 w 58"/>
                <a:gd name="T45" fmla="*/ 31 h 89"/>
                <a:gd name="T46" fmla="*/ 75 w 58"/>
                <a:gd name="T47" fmla="*/ 38 h 89"/>
                <a:gd name="T48" fmla="*/ 68 w 58"/>
                <a:gd name="T49" fmla="*/ 40 h 89"/>
                <a:gd name="T50" fmla="*/ 63 w 58"/>
                <a:gd name="T51" fmla="*/ 34 h 89"/>
                <a:gd name="T52" fmla="*/ 60 w 58"/>
                <a:gd name="T53" fmla="*/ 34 h 89"/>
                <a:gd name="T54" fmla="*/ 58 w 58"/>
                <a:gd name="T55" fmla="*/ 36 h 89"/>
                <a:gd name="T56" fmla="*/ 60 w 58"/>
                <a:gd name="T57" fmla="*/ 40 h 89"/>
                <a:gd name="T58" fmla="*/ 60 w 58"/>
                <a:gd name="T59" fmla="*/ 51 h 89"/>
                <a:gd name="T60" fmla="*/ 53 w 58"/>
                <a:gd name="T61" fmla="*/ 62 h 89"/>
                <a:gd name="T62" fmla="*/ 57 w 58"/>
                <a:gd name="T63" fmla="*/ 81 h 89"/>
                <a:gd name="T64" fmla="*/ 5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7 w 58"/>
                <a:gd name="T71" fmla="*/ 76 h 89"/>
                <a:gd name="T72" fmla="*/ 4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8 w 56"/>
                <a:gd name="T21" fmla="*/ 4 h 89"/>
                <a:gd name="T22" fmla="*/ 28 w 56"/>
                <a:gd name="T23" fmla="*/ 7 h 89"/>
                <a:gd name="T24" fmla="*/ 28 w 56"/>
                <a:gd name="T25" fmla="*/ 11 h 89"/>
                <a:gd name="T26" fmla="*/ 28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8 w 56"/>
                <a:gd name="T39" fmla="*/ 33 h 89"/>
                <a:gd name="T40" fmla="*/ 28 w 56"/>
                <a:gd name="T41" fmla="*/ 31 h 89"/>
                <a:gd name="T42" fmla="*/ 29 w 56"/>
                <a:gd name="T43" fmla="*/ 31 h 89"/>
                <a:gd name="T44" fmla="*/ 36 w 56"/>
                <a:gd name="T45" fmla="*/ 33 h 89"/>
                <a:gd name="T46" fmla="*/ 39 w 56"/>
                <a:gd name="T47" fmla="*/ 38 h 89"/>
                <a:gd name="T48" fmla="*/ 31 w 56"/>
                <a:gd name="T49" fmla="*/ 40 h 89"/>
                <a:gd name="T50" fmla="*/ 29 w 56"/>
                <a:gd name="T51" fmla="*/ 34 h 89"/>
                <a:gd name="T52" fmla="*/ 28 w 56"/>
                <a:gd name="T53" fmla="*/ 34 h 89"/>
                <a:gd name="T54" fmla="*/ 28 w 56"/>
                <a:gd name="T55" fmla="*/ 36 h 89"/>
                <a:gd name="T56" fmla="*/ 28 w 56"/>
                <a:gd name="T57" fmla="*/ 42 h 89"/>
                <a:gd name="T58" fmla="*/ 28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45 w 56"/>
                <a:gd name="T15" fmla="*/ 6 h 87"/>
                <a:gd name="T16" fmla="*/ 47 w 56"/>
                <a:gd name="T17" fmla="*/ 4 h 87"/>
                <a:gd name="T18" fmla="*/ 55 w 56"/>
                <a:gd name="T19" fmla="*/ 0 h 87"/>
                <a:gd name="T20" fmla="*/ 56 w 56"/>
                <a:gd name="T21" fmla="*/ 4 h 87"/>
                <a:gd name="T22" fmla="*/ 56 w 56"/>
                <a:gd name="T23" fmla="*/ 8 h 87"/>
                <a:gd name="T24" fmla="*/ 60 w 56"/>
                <a:gd name="T25" fmla="*/ 9 h 87"/>
                <a:gd name="T26" fmla="*/ 58 w 56"/>
                <a:gd name="T27" fmla="*/ 27 h 87"/>
                <a:gd name="T28" fmla="*/ 53 w 56"/>
                <a:gd name="T29" fmla="*/ 33 h 87"/>
                <a:gd name="T30" fmla="*/ 50 w 56"/>
                <a:gd name="T31" fmla="*/ 35 h 87"/>
                <a:gd name="T32" fmla="*/ 50 w 56"/>
                <a:gd name="T33" fmla="*/ 44 h 87"/>
                <a:gd name="T34" fmla="*/ 53 w 56"/>
                <a:gd name="T35" fmla="*/ 45 h 87"/>
                <a:gd name="T36" fmla="*/ 55 w 56"/>
                <a:gd name="T37" fmla="*/ 56 h 87"/>
                <a:gd name="T38" fmla="*/ 56 w 56"/>
                <a:gd name="T39" fmla="*/ 33 h 87"/>
                <a:gd name="T40" fmla="*/ 60 w 56"/>
                <a:gd name="T41" fmla="*/ 29 h 87"/>
                <a:gd name="T42" fmla="*/ 63 w 56"/>
                <a:gd name="T43" fmla="*/ 29 h 87"/>
                <a:gd name="T44" fmla="*/ 70 w 56"/>
                <a:gd name="T45" fmla="*/ 33 h 87"/>
                <a:gd name="T46" fmla="*/ 73 w 56"/>
                <a:gd name="T47" fmla="*/ 38 h 87"/>
                <a:gd name="T48" fmla="*/ 65 w 56"/>
                <a:gd name="T49" fmla="*/ 38 h 87"/>
                <a:gd name="T50" fmla="*/ 63 w 56"/>
                <a:gd name="T51" fmla="*/ 35 h 87"/>
                <a:gd name="T52" fmla="*/ 60 w 56"/>
                <a:gd name="T53" fmla="*/ 35 h 87"/>
                <a:gd name="T54" fmla="*/ 58 w 56"/>
                <a:gd name="T55" fmla="*/ 36 h 87"/>
                <a:gd name="T56" fmla="*/ 58 w 56"/>
                <a:gd name="T57" fmla="*/ 40 h 87"/>
                <a:gd name="T58" fmla="*/ 60 w 56"/>
                <a:gd name="T59" fmla="*/ 51 h 87"/>
                <a:gd name="T60" fmla="*/ 52 w 56"/>
                <a:gd name="T61" fmla="*/ 62 h 87"/>
                <a:gd name="T62" fmla="*/ 5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7 w 56"/>
                <a:gd name="T71" fmla="*/ 76 h 87"/>
                <a:gd name="T72" fmla="*/ 4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6 h 124"/>
                <a:gd name="T2" fmla="*/ 72 w 146"/>
                <a:gd name="T3" fmla="*/ 0 h 124"/>
                <a:gd name="T4" fmla="*/ 129 w 146"/>
                <a:gd name="T5" fmla="*/ 116 h 124"/>
                <a:gd name="T6" fmla="*/ 129 w 146"/>
                <a:gd name="T7" fmla="*/ 139 h 124"/>
                <a:gd name="T8" fmla="*/ 72 w 146"/>
                <a:gd name="T9" fmla="*/ 30 h 124"/>
                <a:gd name="T10" fmla="*/ 2 w 146"/>
                <a:gd name="T11" fmla="*/ 141 h 124"/>
                <a:gd name="T12" fmla="*/ 0 w 146"/>
                <a:gd name="T13" fmla="*/ 11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54 h 171"/>
                <a:gd name="T2" fmla="*/ 5 w 5"/>
                <a:gd name="T3" fmla="*/ 15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2 h 171"/>
                <a:gd name="T10" fmla="*/ 3 w 5"/>
                <a:gd name="T11" fmla="*/ 154 h 171"/>
                <a:gd name="T12" fmla="*/ 3 w 5"/>
                <a:gd name="T13" fmla="*/ 154 h 171"/>
                <a:gd name="T14" fmla="*/ 5 w 5"/>
                <a:gd name="T15" fmla="*/ 154 h 171"/>
                <a:gd name="T16" fmla="*/ 5 w 5"/>
                <a:gd name="T17" fmla="*/ 152 h 171"/>
                <a:gd name="T18" fmla="*/ 3 w 5"/>
                <a:gd name="T19" fmla="*/ 15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88 w 505"/>
                <a:gd name="T1" fmla="*/ 7 h 9"/>
                <a:gd name="T2" fmla="*/ 48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88 w 505"/>
                <a:gd name="T9" fmla="*/ 7 h 9"/>
                <a:gd name="T10" fmla="*/ 48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54 h 37"/>
                <a:gd name="T2" fmla="*/ 3 w 6"/>
                <a:gd name="T3" fmla="*/ 5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53 h 37"/>
                <a:gd name="T14" fmla="*/ 0 w 6"/>
                <a:gd name="T15" fmla="*/ 53 h 37"/>
                <a:gd name="T16" fmla="*/ 3 w 6"/>
                <a:gd name="T17" fmla="*/ 5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14 h 131"/>
                <a:gd name="T2" fmla="*/ 5 w 16"/>
                <a:gd name="T3" fmla="*/ 114 h 131"/>
                <a:gd name="T4" fmla="*/ 11 w 16"/>
                <a:gd name="T5" fmla="*/ 6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69 h 131"/>
                <a:gd name="T20" fmla="*/ 0 w 16"/>
                <a:gd name="T21" fmla="*/ 113 h 131"/>
                <a:gd name="T22" fmla="*/ 0 w 16"/>
                <a:gd name="T23" fmla="*/ 113 h 131"/>
                <a:gd name="T24" fmla="*/ 5 w 16"/>
                <a:gd name="T25" fmla="*/ 11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9 w 110"/>
                <a:gd name="T13" fmla="*/ 223 h 344"/>
                <a:gd name="T14" fmla="*/ 91 w 110"/>
                <a:gd name="T15" fmla="*/ 182 h 344"/>
                <a:gd name="T16" fmla="*/ 102 w 110"/>
                <a:gd name="T17" fmla="*/ 139 h 344"/>
                <a:gd name="T18" fmla="*/ 112 w 110"/>
                <a:gd name="T19" fmla="*/ 93 h 344"/>
                <a:gd name="T20" fmla="*/ 120 w 110"/>
                <a:gd name="T21" fmla="*/ 48 h 344"/>
                <a:gd name="T22" fmla="*/ 127 w 110"/>
                <a:gd name="T23" fmla="*/ 1 h 344"/>
                <a:gd name="T24" fmla="*/ 122 w 110"/>
                <a:gd name="T25" fmla="*/ 0 h 344"/>
                <a:gd name="T26" fmla="*/ 114 w 110"/>
                <a:gd name="T27" fmla="*/ 47 h 344"/>
                <a:gd name="T28" fmla="*/ 105 w 110"/>
                <a:gd name="T29" fmla="*/ 93 h 344"/>
                <a:gd name="T30" fmla="*/ 97 w 110"/>
                <a:gd name="T31" fmla="*/ 137 h 344"/>
                <a:gd name="T32" fmla="*/ 86 w 110"/>
                <a:gd name="T33" fmla="*/ 180 h 344"/>
                <a:gd name="T34" fmla="*/ 7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84 w 131"/>
                <a:gd name="T13" fmla="*/ 90 h 155"/>
                <a:gd name="T14" fmla="*/ 105 w 131"/>
                <a:gd name="T15" fmla="*/ 65 h 155"/>
                <a:gd name="T16" fmla="*/ 128 w 131"/>
                <a:gd name="T17" fmla="*/ 34 h 155"/>
                <a:gd name="T18" fmla="*/ 148 w 131"/>
                <a:gd name="T19" fmla="*/ 3 h 155"/>
                <a:gd name="T20" fmla="*/ 143 w 131"/>
                <a:gd name="T21" fmla="*/ 0 h 155"/>
                <a:gd name="T22" fmla="*/ 122 w 131"/>
                <a:gd name="T23" fmla="*/ 30 h 155"/>
                <a:gd name="T24" fmla="*/ 10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24 w 46"/>
                <a:gd name="T11" fmla="*/ 40 h 40"/>
                <a:gd name="T12" fmla="*/ 29 w 46"/>
                <a:gd name="T13" fmla="*/ 34 h 40"/>
                <a:gd name="T14" fmla="*/ 23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0 w 82"/>
                <a:gd name="T9" fmla="*/ 97 h 108"/>
                <a:gd name="T10" fmla="*/ 62 w 82"/>
                <a:gd name="T11" fmla="*/ 108 h 108"/>
                <a:gd name="T12" fmla="*/ 65 w 82"/>
                <a:gd name="T13" fmla="*/ 104 h 108"/>
                <a:gd name="T14" fmla="*/ 55 w 82"/>
                <a:gd name="T15" fmla="*/ 92 h 108"/>
                <a:gd name="T16" fmla="*/ 41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8 h 186"/>
                <a:gd name="T14" fmla="*/ 57 w 92"/>
                <a:gd name="T15" fmla="*/ 153 h 186"/>
                <a:gd name="T16" fmla="*/ 71 w 92"/>
                <a:gd name="T17" fmla="*/ 178 h 186"/>
                <a:gd name="T18" fmla="*/ 87 w 92"/>
                <a:gd name="T19" fmla="*/ 203 h 186"/>
                <a:gd name="T20" fmla="*/ 92 w 92"/>
                <a:gd name="T21" fmla="*/ 202 h 186"/>
                <a:gd name="T22" fmla="*/ 77 w 92"/>
                <a:gd name="T23" fmla="*/ 174 h 186"/>
                <a:gd name="T24" fmla="*/ 62 w 92"/>
                <a:gd name="T25" fmla="*/ 149 h 186"/>
                <a:gd name="T26" fmla="*/ 51 w 92"/>
                <a:gd name="T27" fmla="*/ 12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0 h 173"/>
                <a:gd name="T10" fmla="*/ 43 w 50"/>
                <a:gd name="T11" fmla="*/ 156 h 173"/>
                <a:gd name="T12" fmla="*/ 50 w 50"/>
                <a:gd name="T13" fmla="*/ 154 h 173"/>
                <a:gd name="T14" fmla="*/ 38 w 50"/>
                <a:gd name="T15" fmla="*/ 11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8 w 352"/>
                <a:gd name="T1" fmla="*/ 1 h 456"/>
                <a:gd name="T2" fmla="*/ 246 w 352"/>
                <a:gd name="T3" fmla="*/ 14 h 456"/>
                <a:gd name="T4" fmla="*/ 233 w 352"/>
                <a:gd name="T5" fmla="*/ 41 h 456"/>
                <a:gd name="T6" fmla="*/ 222 w 352"/>
                <a:gd name="T7" fmla="*/ 90 h 456"/>
                <a:gd name="T8" fmla="*/ 215 w 352"/>
                <a:gd name="T9" fmla="*/ 149 h 456"/>
                <a:gd name="T10" fmla="*/ 212 w 352"/>
                <a:gd name="T11" fmla="*/ 193 h 456"/>
                <a:gd name="T12" fmla="*/ 215 w 352"/>
                <a:gd name="T13" fmla="*/ 211 h 456"/>
                <a:gd name="T14" fmla="*/ 222 w 352"/>
                <a:gd name="T15" fmla="*/ 211 h 456"/>
                <a:gd name="T16" fmla="*/ 238 w 352"/>
                <a:gd name="T17" fmla="*/ 211 h 456"/>
                <a:gd name="T18" fmla="*/ 266 w 352"/>
                <a:gd name="T19" fmla="*/ 211 h 456"/>
                <a:gd name="T20" fmla="*/ 304 w 352"/>
                <a:gd name="T21" fmla="*/ 205 h 456"/>
                <a:gd name="T22" fmla="*/ 336 w 352"/>
                <a:gd name="T23" fmla="*/ 196 h 456"/>
                <a:gd name="T24" fmla="*/ 353 w 352"/>
                <a:gd name="T25" fmla="*/ 186 h 456"/>
                <a:gd name="T26" fmla="*/ 369 w 352"/>
                <a:gd name="T27" fmla="*/ 166 h 456"/>
                <a:gd name="T28" fmla="*/ 358 w 352"/>
                <a:gd name="T29" fmla="*/ 264 h 456"/>
                <a:gd name="T30" fmla="*/ 336 w 352"/>
                <a:gd name="T31" fmla="*/ 253 h 456"/>
                <a:gd name="T32" fmla="*/ 308 w 352"/>
                <a:gd name="T33" fmla="*/ 244 h 456"/>
                <a:gd name="T34" fmla="*/ 279 w 352"/>
                <a:gd name="T35" fmla="*/ 239 h 456"/>
                <a:gd name="T36" fmla="*/ 254 w 352"/>
                <a:gd name="T37" fmla="*/ 235 h 456"/>
                <a:gd name="T38" fmla="*/ 227 w 352"/>
                <a:gd name="T39" fmla="*/ 234 h 456"/>
                <a:gd name="T40" fmla="*/ 222 w 352"/>
                <a:gd name="T41" fmla="*/ 234 h 456"/>
                <a:gd name="T42" fmla="*/ 212 w 352"/>
                <a:gd name="T43" fmla="*/ 235 h 456"/>
                <a:gd name="T44" fmla="*/ 212 w 352"/>
                <a:gd name="T45" fmla="*/ 253 h 456"/>
                <a:gd name="T46" fmla="*/ 212 w 352"/>
                <a:gd name="T47" fmla="*/ 273 h 456"/>
                <a:gd name="T48" fmla="*/ 217 w 352"/>
                <a:gd name="T49" fmla="*/ 335 h 456"/>
                <a:gd name="T50" fmla="*/ 227 w 352"/>
                <a:gd name="T51" fmla="*/ 392 h 456"/>
                <a:gd name="T52" fmla="*/ 235 w 352"/>
                <a:gd name="T53" fmla="*/ 416 h 456"/>
                <a:gd name="T54" fmla="*/ 251 w 352"/>
                <a:gd name="T55" fmla="*/ 437 h 456"/>
                <a:gd name="T56" fmla="*/ 116 w 352"/>
                <a:gd name="T57" fmla="*/ 437 h 456"/>
                <a:gd name="T58" fmla="*/ 124 w 352"/>
                <a:gd name="T59" fmla="*/ 423 h 456"/>
                <a:gd name="T60" fmla="*/ 139 w 352"/>
                <a:gd name="T61" fmla="*/ 391 h 456"/>
                <a:gd name="T62" fmla="*/ 144 w 352"/>
                <a:gd name="T63" fmla="*/ 376 h 456"/>
                <a:gd name="T64" fmla="*/ 149 w 352"/>
                <a:gd name="T65" fmla="*/ 362 h 456"/>
                <a:gd name="T66" fmla="*/ 152 w 352"/>
                <a:gd name="T67" fmla="*/ 336 h 456"/>
                <a:gd name="T68" fmla="*/ 159 w 352"/>
                <a:gd name="T69" fmla="*/ 295 h 456"/>
                <a:gd name="T70" fmla="*/ 160 w 352"/>
                <a:gd name="T71" fmla="*/ 253 h 456"/>
                <a:gd name="T72" fmla="*/ 159 w 352"/>
                <a:gd name="T73" fmla="*/ 237 h 456"/>
                <a:gd name="T74" fmla="*/ 154 w 352"/>
                <a:gd name="T75" fmla="*/ 235 h 456"/>
                <a:gd name="T76" fmla="*/ 149 w 352"/>
                <a:gd name="T77" fmla="*/ 235 h 456"/>
                <a:gd name="T78" fmla="*/ 134 w 352"/>
                <a:gd name="T79" fmla="*/ 234 h 456"/>
                <a:gd name="T80" fmla="*/ 105 w 352"/>
                <a:gd name="T81" fmla="*/ 235 h 456"/>
                <a:gd name="T82" fmla="*/ 75 w 352"/>
                <a:gd name="T83" fmla="*/ 239 h 456"/>
                <a:gd name="T84" fmla="*/ 44 w 352"/>
                <a:gd name="T85" fmla="*/ 248 h 456"/>
                <a:gd name="T86" fmla="*/ 19 w 352"/>
                <a:gd name="T87" fmla="*/ 259 h 456"/>
                <a:gd name="T88" fmla="*/ 1 w 352"/>
                <a:gd name="T89" fmla="*/ 26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7 w 20"/>
                <a:gd name="T7" fmla="*/ 20 h 45"/>
                <a:gd name="T8" fmla="*/ 34 w 20"/>
                <a:gd name="T9" fmla="*/ 13 h 45"/>
                <a:gd name="T10" fmla="*/ 44 w 20"/>
                <a:gd name="T11" fmla="*/ 6 h 45"/>
                <a:gd name="T12" fmla="*/ 38 w 20"/>
                <a:gd name="T13" fmla="*/ 0 h 45"/>
                <a:gd name="T14" fmla="*/ 2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82 h 65"/>
                <a:gd name="T2" fmla="*/ 5 w 12"/>
                <a:gd name="T3" fmla="*/ 82 h 65"/>
                <a:gd name="T4" fmla="*/ 5 w 12"/>
                <a:gd name="T5" fmla="*/ 69 h 65"/>
                <a:gd name="T6" fmla="*/ 7 w 12"/>
                <a:gd name="T7" fmla="*/ 5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55 h 65"/>
                <a:gd name="T18" fmla="*/ 2 w 12"/>
                <a:gd name="T19" fmla="*/ 67 h 65"/>
                <a:gd name="T20" fmla="*/ 0 w 12"/>
                <a:gd name="T21" fmla="*/ 82 h 65"/>
                <a:gd name="T22" fmla="*/ 0 w 12"/>
                <a:gd name="T23" fmla="*/ 82 h 65"/>
                <a:gd name="T24" fmla="*/ 5 w 12"/>
                <a:gd name="T25" fmla="*/ 8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52 w 35"/>
                <a:gd name="T1" fmla="*/ 0 h 7"/>
                <a:gd name="T2" fmla="*/ 5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56 h 7"/>
                <a:gd name="T10" fmla="*/ 9 w 35"/>
                <a:gd name="T11" fmla="*/ 64 h 7"/>
                <a:gd name="T12" fmla="*/ 52 w 35"/>
                <a:gd name="T13" fmla="*/ 64 h 7"/>
                <a:gd name="T14" fmla="*/ 52 w 35"/>
                <a:gd name="T15" fmla="*/ 64 h 7"/>
                <a:gd name="T16" fmla="*/ 5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39 w 56"/>
                <a:gd name="T1" fmla="*/ 0 h 10"/>
                <a:gd name="T2" fmla="*/ 39 w 56"/>
                <a:gd name="T3" fmla="*/ 0 h 10"/>
                <a:gd name="T4" fmla="*/ 28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28 w 56"/>
                <a:gd name="T19" fmla="*/ 5 h 10"/>
                <a:gd name="T20" fmla="*/ 39 w 56"/>
                <a:gd name="T21" fmla="*/ 5 h 10"/>
                <a:gd name="T22" fmla="*/ 39 w 56"/>
                <a:gd name="T23" fmla="*/ 5 h 10"/>
                <a:gd name="T24" fmla="*/ 3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6 w 41"/>
                <a:gd name="T1" fmla="*/ 0 h 18"/>
                <a:gd name="T2" fmla="*/ 56 w 41"/>
                <a:gd name="T3" fmla="*/ 0 h 18"/>
                <a:gd name="T4" fmla="*/ 48 w 41"/>
                <a:gd name="T5" fmla="*/ 4 h 18"/>
                <a:gd name="T6" fmla="*/ 4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40 w 41"/>
                <a:gd name="T17" fmla="*/ 9 h 18"/>
                <a:gd name="T18" fmla="*/ 49 w 41"/>
                <a:gd name="T19" fmla="*/ 9 h 18"/>
                <a:gd name="T20" fmla="*/ 58 w 41"/>
                <a:gd name="T21" fmla="*/ 5 h 18"/>
                <a:gd name="T22" fmla="*/ 58 w 41"/>
                <a:gd name="T23" fmla="*/ 5 h 18"/>
                <a:gd name="T24" fmla="*/ 5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9 h 124"/>
                <a:gd name="T2" fmla="*/ 5 w 5"/>
                <a:gd name="T3" fmla="*/ 13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6 h 124"/>
                <a:gd name="T10" fmla="*/ 2 w 5"/>
                <a:gd name="T11" fmla="*/ 139 h 124"/>
                <a:gd name="T12" fmla="*/ 2 w 5"/>
                <a:gd name="T13" fmla="*/ 139 h 124"/>
                <a:gd name="T14" fmla="*/ 5 w 5"/>
                <a:gd name="T15" fmla="*/ 141 h 124"/>
                <a:gd name="T16" fmla="*/ 5 w 5"/>
                <a:gd name="T17" fmla="*/ 136 h 124"/>
                <a:gd name="T18" fmla="*/ 2 w 5"/>
                <a:gd name="T19" fmla="*/ 13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40 w 13"/>
                <a:gd name="T5" fmla="*/ 5 h 10"/>
                <a:gd name="T6" fmla="*/ 43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7 w 32"/>
                <a:gd name="T5" fmla="*/ 34 h 16"/>
                <a:gd name="T6" fmla="*/ 47 w 32"/>
                <a:gd name="T7" fmla="*/ 43 h 16"/>
                <a:gd name="T8" fmla="*/ 50 w 32"/>
                <a:gd name="T9" fmla="*/ 32 h 16"/>
                <a:gd name="T10" fmla="*/ 3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8 h 16"/>
                <a:gd name="T8" fmla="*/ 28 w 56"/>
                <a:gd name="T9" fmla="*/ 34 h 16"/>
                <a:gd name="T10" fmla="*/ 37 w 56"/>
                <a:gd name="T11" fmla="*/ 43 h 16"/>
                <a:gd name="T12" fmla="*/ 39 w 56"/>
                <a:gd name="T13" fmla="*/ 28 h 16"/>
                <a:gd name="T14" fmla="*/ 2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16 w 32"/>
                <a:gd name="T7" fmla="*/ 9 h 9"/>
                <a:gd name="T8" fmla="*/ 16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3 h 112"/>
                <a:gd name="T2" fmla="*/ 9 w 18"/>
                <a:gd name="T3" fmla="*/ 93 h 112"/>
                <a:gd name="T4" fmla="*/ 9 w 18"/>
                <a:gd name="T5" fmla="*/ 6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67 h 112"/>
                <a:gd name="T20" fmla="*/ 9 w 18"/>
                <a:gd name="T21" fmla="*/ 95 h 112"/>
                <a:gd name="T22" fmla="*/ 9 w 18"/>
                <a:gd name="T23" fmla="*/ 95 h 112"/>
                <a:gd name="T24" fmla="*/ 9 w 18"/>
                <a:gd name="T25" fmla="*/ 9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43 w 16"/>
                <a:gd name="T1" fmla="*/ 29 h 32"/>
                <a:gd name="T2" fmla="*/ 43 w 16"/>
                <a:gd name="T3" fmla="*/ 29 h 32"/>
                <a:gd name="T4" fmla="*/ 3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26 w 16"/>
                <a:gd name="T11" fmla="*/ 18 h 32"/>
                <a:gd name="T12" fmla="*/ 36 w 16"/>
                <a:gd name="T13" fmla="*/ 32 h 32"/>
                <a:gd name="T14" fmla="*/ 36 w 16"/>
                <a:gd name="T15" fmla="*/ 32 h 32"/>
                <a:gd name="T16" fmla="*/ 4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64 h 7"/>
                <a:gd name="T4" fmla="*/ 123 w 123"/>
                <a:gd name="T5" fmla="*/ 49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30 w 13"/>
                <a:gd name="T1" fmla="*/ 0 h 16"/>
                <a:gd name="T2" fmla="*/ 30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43 w 13"/>
                <a:gd name="T13" fmla="*/ 5 h 16"/>
                <a:gd name="T14" fmla="*/ 43 w 13"/>
                <a:gd name="T15" fmla="*/ 5 h 16"/>
                <a:gd name="T16" fmla="*/ 30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40 h 41"/>
                <a:gd name="T6" fmla="*/ 0 w 23"/>
                <a:gd name="T7" fmla="*/ 53 h 41"/>
                <a:gd name="T8" fmla="*/ 5 w 23"/>
                <a:gd name="T9" fmla="*/ 58 h 41"/>
                <a:gd name="T10" fmla="*/ 13 w 23"/>
                <a:gd name="T11" fmla="*/ 4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8 h 39"/>
                <a:gd name="T8" fmla="*/ 5 w 16"/>
                <a:gd name="T9" fmla="*/ 44 h 39"/>
                <a:gd name="T10" fmla="*/ 0 w 16"/>
                <a:gd name="T11" fmla="*/ 55 h 39"/>
                <a:gd name="T12" fmla="*/ 6 w 16"/>
                <a:gd name="T13" fmla="*/ 56 h 39"/>
                <a:gd name="T14" fmla="*/ 10 w 16"/>
                <a:gd name="T15" fmla="*/ 46 h 39"/>
                <a:gd name="T16" fmla="*/ 11 w 16"/>
                <a:gd name="T17" fmla="*/ 4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30 w 13"/>
                <a:gd name="T1" fmla="*/ 0 h 58"/>
                <a:gd name="T2" fmla="*/ 30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1 h 58"/>
                <a:gd name="T12" fmla="*/ 5 w 13"/>
                <a:gd name="T13" fmla="*/ 41 h 58"/>
                <a:gd name="T14" fmla="*/ 30 w 13"/>
                <a:gd name="T15" fmla="*/ 29 h 58"/>
                <a:gd name="T16" fmla="*/ 34 w 13"/>
                <a:gd name="T17" fmla="*/ 27 h 58"/>
                <a:gd name="T18" fmla="*/ 40 w 13"/>
                <a:gd name="T19" fmla="*/ 14 h 58"/>
                <a:gd name="T20" fmla="*/ 43 w 13"/>
                <a:gd name="T21" fmla="*/ 0 h 58"/>
                <a:gd name="T22" fmla="*/ 43 w 13"/>
                <a:gd name="T23" fmla="*/ 0 h 58"/>
                <a:gd name="T24" fmla="*/ 30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55 w 6"/>
                <a:gd name="T5" fmla="*/ 7 h 16"/>
                <a:gd name="T6" fmla="*/ 1 w 6"/>
                <a:gd name="T7" fmla="*/ 5 h 16"/>
                <a:gd name="T8" fmla="*/ 1 w 6"/>
                <a:gd name="T9" fmla="*/ 28 h 16"/>
                <a:gd name="T10" fmla="*/ 1 w 6"/>
                <a:gd name="T11" fmla="*/ 43 h 16"/>
                <a:gd name="T12" fmla="*/ 88 w 6"/>
                <a:gd name="T13" fmla="*/ 38 h 16"/>
                <a:gd name="T14" fmla="*/ 88 w 6"/>
                <a:gd name="T15" fmla="*/ 28 h 16"/>
                <a:gd name="T16" fmla="*/ 88 w 6"/>
                <a:gd name="T17" fmla="*/ 7 h 16"/>
                <a:gd name="T18" fmla="*/ 8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5 w 30"/>
                <a:gd name="T11" fmla="*/ 9 h 9"/>
                <a:gd name="T12" fmla="*/ 15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43 h 16"/>
                <a:gd name="T2" fmla="*/ 1 w 65"/>
                <a:gd name="T3" fmla="*/ 43 h 16"/>
                <a:gd name="T4" fmla="*/ 16 w 65"/>
                <a:gd name="T5" fmla="*/ 32 h 16"/>
                <a:gd name="T6" fmla="*/ 29 w 65"/>
                <a:gd name="T7" fmla="*/ 28 h 16"/>
                <a:gd name="T8" fmla="*/ 63 w 65"/>
                <a:gd name="T9" fmla="*/ 28 h 16"/>
                <a:gd name="T10" fmla="*/ 82 w 65"/>
                <a:gd name="T11" fmla="*/ 7 h 16"/>
                <a:gd name="T12" fmla="*/ 82 w 65"/>
                <a:gd name="T13" fmla="*/ 0 h 16"/>
                <a:gd name="T14" fmla="*/ 6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8 h 16"/>
                <a:gd name="T22" fmla="*/ 0 w 65"/>
                <a:gd name="T23" fmla="*/ 28 h 16"/>
                <a:gd name="T24" fmla="*/ 1 w 65"/>
                <a:gd name="T25" fmla="*/ 4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45 h 22"/>
                <a:gd name="T2" fmla="*/ 1 w 42"/>
                <a:gd name="T3" fmla="*/ 45 h 22"/>
                <a:gd name="T4" fmla="*/ 9 w 42"/>
                <a:gd name="T5" fmla="*/ 37 h 22"/>
                <a:gd name="T6" fmla="*/ 18 w 42"/>
                <a:gd name="T7" fmla="*/ 3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30 h 22"/>
                <a:gd name="T20" fmla="*/ 0 w 42"/>
                <a:gd name="T21" fmla="*/ 37 h 22"/>
                <a:gd name="T22" fmla="*/ 0 w 42"/>
                <a:gd name="T23" fmla="*/ 37 h 22"/>
                <a:gd name="T24" fmla="*/ 1 w 42"/>
                <a:gd name="T25" fmla="*/ 4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44 w 20"/>
                <a:gd name="T1" fmla="*/ 29 h 18"/>
                <a:gd name="T2" fmla="*/ 44 w 20"/>
                <a:gd name="T3" fmla="*/ 29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44 w 20"/>
                <a:gd name="T13" fmla="*/ 43 h 18"/>
                <a:gd name="T14" fmla="*/ 44 w 20"/>
                <a:gd name="T15" fmla="*/ 43 h 18"/>
                <a:gd name="T16" fmla="*/ 44 w 20"/>
                <a:gd name="T17" fmla="*/ 29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9 w 30"/>
                <a:gd name="T1" fmla="*/ 8 h 13"/>
                <a:gd name="T2" fmla="*/ 49 w 30"/>
                <a:gd name="T3" fmla="*/ 8 h 13"/>
                <a:gd name="T4" fmla="*/ 3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45 w 30"/>
                <a:gd name="T13" fmla="*/ 13 h 13"/>
                <a:gd name="T14" fmla="*/ 45 w 30"/>
                <a:gd name="T15" fmla="*/ 13 h 13"/>
                <a:gd name="T16" fmla="*/ 49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24 w 41"/>
                <a:gd name="T1" fmla="*/ 1 h 9"/>
                <a:gd name="T2" fmla="*/ 2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24 w 41"/>
                <a:gd name="T13" fmla="*/ 4 h 9"/>
                <a:gd name="T14" fmla="*/ 24 w 41"/>
                <a:gd name="T15" fmla="*/ 4 h 9"/>
                <a:gd name="T16" fmla="*/ 2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53 w 39"/>
                <a:gd name="T1" fmla="*/ 0 h 13"/>
                <a:gd name="T2" fmla="*/ 53 w 39"/>
                <a:gd name="T3" fmla="*/ 0 h 13"/>
                <a:gd name="T4" fmla="*/ 45 w 39"/>
                <a:gd name="T5" fmla="*/ 5 h 13"/>
                <a:gd name="T6" fmla="*/ 3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7 w 39"/>
                <a:gd name="T17" fmla="*/ 13 h 13"/>
                <a:gd name="T18" fmla="*/ 46 w 39"/>
                <a:gd name="T19" fmla="*/ 11 h 13"/>
                <a:gd name="T20" fmla="*/ 56 w 39"/>
                <a:gd name="T21" fmla="*/ 5 h 13"/>
                <a:gd name="T22" fmla="*/ 56 w 39"/>
                <a:gd name="T23" fmla="*/ 5 h 13"/>
                <a:gd name="T24" fmla="*/ 5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36 h 20"/>
                <a:gd name="T6" fmla="*/ 3 w 10"/>
                <a:gd name="T7" fmla="*/ 44 h 20"/>
                <a:gd name="T8" fmla="*/ 8 w 10"/>
                <a:gd name="T9" fmla="*/ 40 h 20"/>
                <a:gd name="T10" fmla="*/ 8 w 10"/>
                <a:gd name="T11" fmla="*/ 34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34 h 20"/>
                <a:gd name="T38" fmla="*/ 3 w 10"/>
                <a:gd name="T39" fmla="*/ 36 h 20"/>
                <a:gd name="T40" fmla="*/ 7 w 10"/>
                <a:gd name="T41" fmla="*/ 40 h 20"/>
                <a:gd name="T42" fmla="*/ 7 w 10"/>
                <a:gd name="T43" fmla="*/ 34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6 h 63"/>
                <a:gd name="T10" fmla="*/ 30 w 13"/>
                <a:gd name="T11" fmla="*/ 80 h 63"/>
                <a:gd name="T12" fmla="*/ 43 w 13"/>
                <a:gd name="T13" fmla="*/ 80 h 63"/>
                <a:gd name="T14" fmla="*/ 40 w 13"/>
                <a:gd name="T15" fmla="*/ 55 h 63"/>
                <a:gd name="T16" fmla="*/ 30 w 13"/>
                <a:gd name="T17" fmla="*/ 25 h 63"/>
                <a:gd name="T18" fmla="*/ 2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2 h 49"/>
                <a:gd name="T8" fmla="*/ 9 w 18"/>
                <a:gd name="T9" fmla="*/ 19 h 49"/>
                <a:gd name="T10" fmla="*/ 9 w 18"/>
                <a:gd name="T11" fmla="*/ 25 h 49"/>
                <a:gd name="T12" fmla="*/ 9 w 18"/>
                <a:gd name="T13" fmla="*/ 25 h 49"/>
                <a:gd name="T14" fmla="*/ 9 w 18"/>
                <a:gd name="T15" fmla="*/ 17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34 w 25"/>
                <a:gd name="T9" fmla="*/ 29 h 38"/>
                <a:gd name="T10" fmla="*/ 37 w 25"/>
                <a:gd name="T11" fmla="*/ 38 h 38"/>
                <a:gd name="T12" fmla="*/ 46 w 25"/>
                <a:gd name="T13" fmla="*/ 36 h 38"/>
                <a:gd name="T14" fmla="*/ 37 w 25"/>
                <a:gd name="T15" fmla="*/ 25 h 38"/>
                <a:gd name="T16" fmla="*/ 3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38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6389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90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639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39487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96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3686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36869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70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625650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98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8037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660" tIns="47828" rIns="95660" bIns="47828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34819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34821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22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511728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00" r:id="rId1"/>
  </p:sldLayoutIdLst>
  <p:transition>
    <p:zoom/>
  </p:transition>
  <p:txStyles>
    <p:titleStyle>
      <a:lvl1pPr algn="ctr" defTabSz="95408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408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408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408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408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6559" algn="ctr" defTabSz="95592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3123" algn="ctr" defTabSz="95592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69688" algn="ctr" defTabSz="95592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6247" algn="ctr" defTabSz="955928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5600" indent="-355600" algn="l" defTabSz="954088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4700" indent="-295275" algn="l" defTabSz="954088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3800" indent="-236538" algn="l" defTabSz="954088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1638" indent="-236538" algn="l" defTabSz="954088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1063" indent="-236538" algn="l" defTabSz="954088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09379" indent="-239379" algn="l" defTabSz="955928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65941" indent="-239379" algn="l" defTabSz="955928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2505" indent="-239379" algn="l" defTabSz="955928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79064" indent="-239379" algn="l" defTabSz="955928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59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123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688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247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811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374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931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496" algn="l" defTabSz="45655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110" name="Rectangle 86"/>
          <p:cNvSpPr>
            <a:spLocks noChangeArrowheads="1"/>
          </p:cNvSpPr>
          <p:nvPr userDrawn="1"/>
        </p:nvSpPr>
        <p:spPr bwMode="auto">
          <a:xfrm>
            <a:off x="152400" y="685800"/>
            <a:ext cx="13477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2532" name="Picture 87" descr="icc5"/>
          <p:cNvPicPr>
            <a:picLocks noChangeAspect="1" noChangeArrowheads="1"/>
          </p:cNvPicPr>
          <p:nvPr userDrawn="1"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533" name="Group 90"/>
          <p:cNvGrpSpPr>
            <a:grpSpLocks/>
          </p:cNvGrpSpPr>
          <p:nvPr userDrawn="1"/>
        </p:nvGrpSpPr>
        <p:grpSpPr bwMode="auto">
          <a:xfrm>
            <a:off x="5929313" y="6477000"/>
            <a:ext cx="3062287" cy="298450"/>
            <a:chOff x="3888" y="4032"/>
            <a:chExt cx="1689" cy="144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  <a:defRPr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116" name="Rectangle 92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7" name="Rectangle 93"/>
            <p:cNvSpPr>
              <a:spLocks noChangeArrowheads="1"/>
            </p:cNvSpPr>
            <p:nvPr/>
          </p:nvSpPr>
          <p:spPr bwMode="auto">
            <a:xfrm>
              <a:off x="3993" y="4032"/>
              <a:ext cx="147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0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492916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10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9699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9705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1 h 614"/>
                <a:gd name="T14" fmla="*/ 459 w 478"/>
                <a:gd name="T15" fmla="*/ 206 h 614"/>
                <a:gd name="T16" fmla="*/ 452 w 478"/>
                <a:gd name="T17" fmla="*/ 238 h 614"/>
                <a:gd name="T18" fmla="*/ 439 w 478"/>
                <a:gd name="T19" fmla="*/ 280 h 614"/>
                <a:gd name="T20" fmla="*/ 403 w 478"/>
                <a:gd name="T21" fmla="*/ 375 h 614"/>
                <a:gd name="T22" fmla="*/ 354 w 478"/>
                <a:gd name="T23" fmla="*/ 462 h 614"/>
                <a:gd name="T24" fmla="*/ 321 w 478"/>
                <a:gd name="T25" fmla="*/ 511 h 614"/>
                <a:gd name="T26" fmla="*/ 287 w 478"/>
                <a:gd name="T27" fmla="*/ 554 h 614"/>
                <a:gd name="T28" fmla="*/ 257 w 478"/>
                <a:gd name="T29" fmla="*/ 589 h 614"/>
                <a:gd name="T30" fmla="*/ 247 w 478"/>
                <a:gd name="T31" fmla="*/ 600 h 614"/>
                <a:gd name="T32" fmla="*/ 246 w 478"/>
                <a:gd name="T33" fmla="*/ 600 h 614"/>
                <a:gd name="T34" fmla="*/ 236 w 478"/>
                <a:gd name="T35" fmla="*/ 590 h 614"/>
                <a:gd name="T36" fmla="*/ 216 w 478"/>
                <a:gd name="T37" fmla="*/ 572 h 614"/>
                <a:gd name="T38" fmla="*/ 206 w 478"/>
                <a:gd name="T39" fmla="*/ 563 h 614"/>
                <a:gd name="T40" fmla="*/ 195 w 478"/>
                <a:gd name="T41" fmla="*/ 551 h 614"/>
                <a:gd name="T42" fmla="*/ 180 w 478"/>
                <a:gd name="T43" fmla="*/ 533 h 614"/>
                <a:gd name="T44" fmla="*/ 159 w 478"/>
                <a:gd name="T45" fmla="*/ 500 h 614"/>
                <a:gd name="T46" fmla="*/ 144 w 478"/>
                <a:gd name="T47" fmla="*/ 477 h 614"/>
                <a:gd name="T48" fmla="*/ 129 w 478"/>
                <a:gd name="T49" fmla="*/ 456 h 614"/>
                <a:gd name="T50" fmla="*/ 105 w 478"/>
                <a:gd name="T51" fmla="*/ 424 h 614"/>
                <a:gd name="T52" fmla="*/ 80 w 478"/>
                <a:gd name="T53" fmla="*/ 392 h 614"/>
                <a:gd name="T54" fmla="*/ 64 w 478"/>
                <a:gd name="T55" fmla="*/ 359 h 614"/>
                <a:gd name="T56" fmla="*/ 54 w 478"/>
                <a:gd name="T57" fmla="*/ 330 h 614"/>
                <a:gd name="T58" fmla="*/ 42 w 478"/>
                <a:gd name="T59" fmla="*/ 296 h 614"/>
                <a:gd name="T60" fmla="*/ 32 w 478"/>
                <a:gd name="T61" fmla="*/ 267 h 614"/>
                <a:gd name="T62" fmla="*/ 23 w 478"/>
                <a:gd name="T63" fmla="*/ 231 h 614"/>
                <a:gd name="T64" fmla="*/ 14 w 478"/>
                <a:gd name="T65" fmla="*/ 193 h 614"/>
                <a:gd name="T66" fmla="*/ 8 w 478"/>
                <a:gd name="T67" fmla="*/ 157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6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14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8 h 8"/>
                <a:gd name="T8" fmla="*/ 478 w 480"/>
                <a:gd name="T9" fmla="*/ 18 h 8"/>
                <a:gd name="T10" fmla="*/ 480 w 480"/>
                <a:gd name="T11" fmla="*/ 14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7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8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3 h 126"/>
                <a:gd name="T2" fmla="*/ 5 w 15"/>
                <a:gd name="T3" fmla="*/ 133 h 126"/>
                <a:gd name="T4" fmla="*/ 19 w 15"/>
                <a:gd name="T5" fmla="*/ 93 h 126"/>
                <a:gd name="T6" fmla="*/ 20 w 15"/>
                <a:gd name="T7" fmla="*/ 48 h 126"/>
                <a:gd name="T8" fmla="*/ 22 w 15"/>
                <a:gd name="T9" fmla="*/ 18 h 126"/>
                <a:gd name="T10" fmla="*/ 22 w 15"/>
                <a:gd name="T11" fmla="*/ 1 h 126"/>
                <a:gd name="T12" fmla="*/ 17 w 15"/>
                <a:gd name="T13" fmla="*/ 0 h 126"/>
                <a:gd name="T14" fmla="*/ 17 w 15"/>
                <a:gd name="T15" fmla="*/ 18 h 126"/>
                <a:gd name="T16" fmla="*/ 16 w 15"/>
                <a:gd name="T17" fmla="*/ 48 h 126"/>
                <a:gd name="T18" fmla="*/ 5 w 15"/>
                <a:gd name="T19" fmla="*/ 91 h 126"/>
                <a:gd name="T20" fmla="*/ 0 w 15"/>
                <a:gd name="T21" fmla="*/ 133 h 126"/>
                <a:gd name="T22" fmla="*/ 0 w 15"/>
                <a:gd name="T23" fmla="*/ 133 h 126"/>
                <a:gd name="T24" fmla="*/ 5 w 15"/>
                <a:gd name="T25" fmla="*/ 13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9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2 h 139"/>
                <a:gd name="T2" fmla="*/ 6 w 34"/>
                <a:gd name="T3" fmla="*/ 132 h 139"/>
                <a:gd name="T4" fmla="*/ 25 w 34"/>
                <a:gd name="T5" fmla="*/ 92 h 139"/>
                <a:gd name="T6" fmla="*/ 31 w 34"/>
                <a:gd name="T7" fmla="*/ 67 h 139"/>
                <a:gd name="T8" fmla="*/ 36 w 34"/>
                <a:gd name="T9" fmla="*/ 36 h 139"/>
                <a:gd name="T10" fmla="*/ 41 w 34"/>
                <a:gd name="T11" fmla="*/ 0 h 139"/>
                <a:gd name="T12" fmla="*/ 36 w 34"/>
                <a:gd name="T13" fmla="*/ 0 h 139"/>
                <a:gd name="T14" fmla="*/ 31 w 34"/>
                <a:gd name="T15" fmla="*/ 34 h 139"/>
                <a:gd name="T16" fmla="*/ 26 w 34"/>
                <a:gd name="T17" fmla="*/ 65 h 139"/>
                <a:gd name="T18" fmla="*/ 13 w 34"/>
                <a:gd name="T19" fmla="*/ 90 h 139"/>
                <a:gd name="T20" fmla="*/ 0 w 34"/>
                <a:gd name="T21" fmla="*/ 132 h 139"/>
                <a:gd name="T22" fmla="*/ 0 w 34"/>
                <a:gd name="T23" fmla="*/ 132 h 139"/>
                <a:gd name="T24" fmla="*/ 6 w 34"/>
                <a:gd name="T25" fmla="*/ 13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0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1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2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6 w 44"/>
                <a:gd name="T7" fmla="*/ 43 h 43"/>
                <a:gd name="T8" fmla="*/ 3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3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2 h 90"/>
                <a:gd name="T8" fmla="*/ 35 w 66"/>
                <a:gd name="T9" fmla="*/ 68 h 90"/>
                <a:gd name="T10" fmla="*/ 45 w 66"/>
                <a:gd name="T11" fmla="*/ 77 h 90"/>
                <a:gd name="T12" fmla="*/ 54 w 66"/>
                <a:gd name="T13" fmla="*/ 90 h 90"/>
                <a:gd name="T14" fmla="*/ 61 w 66"/>
                <a:gd name="T15" fmla="*/ 97 h 90"/>
                <a:gd name="T16" fmla="*/ 66 w 66"/>
                <a:gd name="T17" fmla="*/ 92 h 90"/>
                <a:gd name="T18" fmla="*/ 59 w 66"/>
                <a:gd name="T19" fmla="*/ 85 h 90"/>
                <a:gd name="T20" fmla="*/ 48 w 66"/>
                <a:gd name="T21" fmla="*/ 72 h 90"/>
                <a:gd name="T22" fmla="*/ 40 w 66"/>
                <a:gd name="T23" fmla="*/ 6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4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4 w 103"/>
                <a:gd name="T13" fmla="*/ 114 h 174"/>
                <a:gd name="T14" fmla="*/ 77 w 103"/>
                <a:gd name="T15" fmla="*/ 130 h 174"/>
                <a:gd name="T16" fmla="*/ 89 w 103"/>
                <a:gd name="T17" fmla="*/ 150 h 174"/>
                <a:gd name="T18" fmla="*/ 105 w 103"/>
                <a:gd name="T19" fmla="*/ 174 h 174"/>
                <a:gd name="T20" fmla="*/ 110 w 103"/>
                <a:gd name="T21" fmla="*/ 170 h 174"/>
                <a:gd name="T22" fmla="*/ 95 w 103"/>
                <a:gd name="T23" fmla="*/ 147 h 174"/>
                <a:gd name="T24" fmla="*/ 81 w 103"/>
                <a:gd name="T25" fmla="*/ 127 h 174"/>
                <a:gd name="T26" fmla="*/ 6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5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3 h 181"/>
                <a:gd name="T10" fmla="*/ 44 w 50"/>
                <a:gd name="T11" fmla="*/ 174 h 181"/>
                <a:gd name="T12" fmla="*/ 50 w 50"/>
                <a:gd name="T13" fmla="*/ 170 h 181"/>
                <a:gd name="T14" fmla="*/ 31 w 50"/>
                <a:gd name="T15" fmla="*/ 11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6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0 h 148"/>
                <a:gd name="T10" fmla="*/ 4 w 12"/>
                <a:gd name="T11" fmla="*/ 155 h 148"/>
                <a:gd name="T12" fmla="*/ 12 w 12"/>
                <a:gd name="T13" fmla="*/ 155 h 148"/>
                <a:gd name="T14" fmla="*/ 7 w 12"/>
                <a:gd name="T15" fmla="*/ 11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7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1 h 655"/>
                <a:gd name="T24" fmla="*/ 441 w 514"/>
                <a:gd name="T25" fmla="*/ 401 h 655"/>
                <a:gd name="T26" fmla="*/ 421 w 514"/>
                <a:gd name="T27" fmla="*/ 448 h 655"/>
                <a:gd name="T28" fmla="*/ 396 w 514"/>
                <a:gd name="T29" fmla="*/ 497 h 655"/>
                <a:gd name="T30" fmla="*/ 359 w 514"/>
                <a:gd name="T31" fmla="*/ 549 h 655"/>
                <a:gd name="T32" fmla="*/ 316 w 514"/>
                <a:gd name="T33" fmla="*/ 598 h 655"/>
                <a:gd name="T34" fmla="*/ 280 w 514"/>
                <a:gd name="T35" fmla="*/ 634 h 655"/>
                <a:gd name="T36" fmla="*/ 269 w 514"/>
                <a:gd name="T37" fmla="*/ 645 h 655"/>
                <a:gd name="T38" fmla="*/ 265 w 514"/>
                <a:gd name="T39" fmla="*/ 648 h 655"/>
                <a:gd name="T40" fmla="*/ 259 w 514"/>
                <a:gd name="T41" fmla="*/ 643 h 655"/>
                <a:gd name="T42" fmla="*/ 247 w 514"/>
                <a:gd name="T43" fmla="*/ 634 h 655"/>
                <a:gd name="T44" fmla="*/ 226 w 514"/>
                <a:gd name="T45" fmla="*/ 618 h 655"/>
                <a:gd name="T46" fmla="*/ 218 w 514"/>
                <a:gd name="T47" fmla="*/ 609 h 655"/>
                <a:gd name="T48" fmla="*/ 206 w 514"/>
                <a:gd name="T49" fmla="*/ 593 h 655"/>
                <a:gd name="T50" fmla="*/ 185 w 514"/>
                <a:gd name="T51" fmla="*/ 569 h 655"/>
                <a:gd name="T52" fmla="*/ 160 w 514"/>
                <a:gd name="T53" fmla="*/ 531 h 655"/>
                <a:gd name="T54" fmla="*/ 116 w 514"/>
                <a:gd name="T55" fmla="*/ 455 h 655"/>
                <a:gd name="T56" fmla="*/ 82 w 514"/>
                <a:gd name="T57" fmla="*/ 383 h 655"/>
                <a:gd name="T58" fmla="*/ 65 w 514"/>
                <a:gd name="T59" fmla="*/ 34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8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8 h 175"/>
                <a:gd name="T6" fmla="*/ 15 w 184"/>
                <a:gd name="T7" fmla="*/ 168 h 175"/>
                <a:gd name="T8" fmla="*/ 15 w 184"/>
                <a:gd name="T9" fmla="*/ 168 h 175"/>
                <a:gd name="T10" fmla="*/ 17 w 184"/>
                <a:gd name="T11" fmla="*/ 168 h 175"/>
                <a:gd name="T12" fmla="*/ 18 w 184"/>
                <a:gd name="T13" fmla="*/ 165 h 175"/>
                <a:gd name="T14" fmla="*/ 17 w 184"/>
                <a:gd name="T15" fmla="*/ 161 h 175"/>
                <a:gd name="T16" fmla="*/ 15 w 184"/>
                <a:gd name="T17" fmla="*/ 154 h 175"/>
                <a:gd name="T18" fmla="*/ 15 w 184"/>
                <a:gd name="T19" fmla="*/ 150 h 175"/>
                <a:gd name="T20" fmla="*/ 15 w 184"/>
                <a:gd name="T21" fmla="*/ 147 h 175"/>
                <a:gd name="T22" fmla="*/ 15 w 184"/>
                <a:gd name="T23" fmla="*/ 141 h 175"/>
                <a:gd name="T24" fmla="*/ 13 w 184"/>
                <a:gd name="T25" fmla="*/ 132 h 175"/>
                <a:gd name="T26" fmla="*/ 12 w 184"/>
                <a:gd name="T27" fmla="*/ 125 h 175"/>
                <a:gd name="T28" fmla="*/ 10 w 184"/>
                <a:gd name="T29" fmla="*/ 116 h 175"/>
                <a:gd name="T30" fmla="*/ 8 w 184"/>
                <a:gd name="T31" fmla="*/ 105 h 175"/>
                <a:gd name="T32" fmla="*/ 8 w 184"/>
                <a:gd name="T33" fmla="*/ 96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9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7 w 58"/>
                <a:gd name="T15" fmla="*/ 6 h 89"/>
                <a:gd name="T16" fmla="*/ 40 w 58"/>
                <a:gd name="T17" fmla="*/ 4 h 89"/>
                <a:gd name="T18" fmla="*/ 47 w 58"/>
                <a:gd name="T19" fmla="*/ 2 h 89"/>
                <a:gd name="T20" fmla="*/ 48 w 58"/>
                <a:gd name="T21" fmla="*/ 4 h 89"/>
                <a:gd name="T22" fmla="*/ 48 w 58"/>
                <a:gd name="T23" fmla="*/ 7 h 89"/>
                <a:gd name="T24" fmla="*/ 48 w 58"/>
                <a:gd name="T25" fmla="*/ 9 h 89"/>
                <a:gd name="T26" fmla="*/ 50 w 58"/>
                <a:gd name="T27" fmla="*/ 27 h 89"/>
                <a:gd name="T28" fmla="*/ 45 w 58"/>
                <a:gd name="T29" fmla="*/ 33 h 89"/>
                <a:gd name="T30" fmla="*/ 40 w 58"/>
                <a:gd name="T31" fmla="*/ 34 h 89"/>
                <a:gd name="T32" fmla="*/ 40 w 58"/>
                <a:gd name="T33" fmla="*/ 42 h 89"/>
                <a:gd name="T34" fmla="*/ 43 w 58"/>
                <a:gd name="T35" fmla="*/ 45 h 89"/>
                <a:gd name="T36" fmla="*/ 45 w 58"/>
                <a:gd name="T37" fmla="*/ 54 h 89"/>
                <a:gd name="T38" fmla="*/ 48 w 58"/>
                <a:gd name="T39" fmla="*/ 33 h 89"/>
                <a:gd name="T40" fmla="*/ 50 w 58"/>
                <a:gd name="T41" fmla="*/ 31 h 89"/>
                <a:gd name="T42" fmla="*/ 53 w 58"/>
                <a:gd name="T43" fmla="*/ 31 h 89"/>
                <a:gd name="T44" fmla="*/ 58 w 58"/>
                <a:gd name="T45" fmla="*/ 31 h 89"/>
                <a:gd name="T46" fmla="*/ 65 w 58"/>
                <a:gd name="T47" fmla="*/ 38 h 89"/>
                <a:gd name="T48" fmla="*/ 58 w 58"/>
                <a:gd name="T49" fmla="*/ 40 h 89"/>
                <a:gd name="T50" fmla="*/ 53 w 58"/>
                <a:gd name="T51" fmla="*/ 34 h 89"/>
                <a:gd name="T52" fmla="*/ 50 w 58"/>
                <a:gd name="T53" fmla="*/ 34 h 89"/>
                <a:gd name="T54" fmla="*/ 48 w 58"/>
                <a:gd name="T55" fmla="*/ 36 h 89"/>
                <a:gd name="T56" fmla="*/ 50 w 58"/>
                <a:gd name="T57" fmla="*/ 40 h 89"/>
                <a:gd name="T58" fmla="*/ 50 w 58"/>
                <a:gd name="T59" fmla="*/ 51 h 89"/>
                <a:gd name="T60" fmla="*/ 43 w 58"/>
                <a:gd name="T61" fmla="*/ 62 h 89"/>
                <a:gd name="T62" fmla="*/ 47 w 58"/>
                <a:gd name="T63" fmla="*/ 81 h 89"/>
                <a:gd name="T64" fmla="*/ 4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7 w 58"/>
                <a:gd name="T71" fmla="*/ 76 h 89"/>
                <a:gd name="T72" fmla="*/ 3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0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1 w 56"/>
                <a:gd name="T19" fmla="*/ 2 h 89"/>
                <a:gd name="T20" fmla="*/ 33 w 56"/>
                <a:gd name="T21" fmla="*/ 4 h 89"/>
                <a:gd name="T22" fmla="*/ 33 w 56"/>
                <a:gd name="T23" fmla="*/ 7 h 89"/>
                <a:gd name="T24" fmla="*/ 36 w 56"/>
                <a:gd name="T25" fmla="*/ 11 h 89"/>
                <a:gd name="T26" fmla="*/ 34 w 56"/>
                <a:gd name="T27" fmla="*/ 29 h 89"/>
                <a:gd name="T28" fmla="*/ 29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31 w 56"/>
                <a:gd name="T37" fmla="*/ 54 h 89"/>
                <a:gd name="T38" fmla="*/ 33 w 56"/>
                <a:gd name="T39" fmla="*/ 33 h 89"/>
                <a:gd name="T40" fmla="*/ 36 w 56"/>
                <a:gd name="T41" fmla="*/ 31 h 89"/>
                <a:gd name="T42" fmla="*/ 39 w 56"/>
                <a:gd name="T43" fmla="*/ 31 h 89"/>
                <a:gd name="T44" fmla="*/ 46 w 56"/>
                <a:gd name="T45" fmla="*/ 33 h 89"/>
                <a:gd name="T46" fmla="*/ 49 w 56"/>
                <a:gd name="T47" fmla="*/ 38 h 89"/>
                <a:gd name="T48" fmla="*/ 41 w 56"/>
                <a:gd name="T49" fmla="*/ 40 h 89"/>
                <a:gd name="T50" fmla="*/ 39 w 56"/>
                <a:gd name="T51" fmla="*/ 34 h 89"/>
                <a:gd name="T52" fmla="*/ 36 w 56"/>
                <a:gd name="T53" fmla="*/ 34 h 89"/>
                <a:gd name="T54" fmla="*/ 34 w 56"/>
                <a:gd name="T55" fmla="*/ 36 h 89"/>
                <a:gd name="T56" fmla="*/ 34 w 56"/>
                <a:gd name="T57" fmla="*/ 42 h 89"/>
                <a:gd name="T58" fmla="*/ 34 w 56"/>
                <a:gd name="T59" fmla="*/ 56 h 89"/>
                <a:gd name="T60" fmla="*/ 29 w 56"/>
                <a:gd name="T61" fmla="*/ 63 h 89"/>
                <a:gd name="T62" fmla="*/ 31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1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5 w 56"/>
                <a:gd name="T15" fmla="*/ 6 h 87"/>
                <a:gd name="T16" fmla="*/ 37 w 56"/>
                <a:gd name="T17" fmla="*/ 4 h 87"/>
                <a:gd name="T18" fmla="*/ 45 w 56"/>
                <a:gd name="T19" fmla="*/ 0 h 87"/>
                <a:gd name="T20" fmla="*/ 46 w 56"/>
                <a:gd name="T21" fmla="*/ 4 h 87"/>
                <a:gd name="T22" fmla="*/ 46 w 56"/>
                <a:gd name="T23" fmla="*/ 8 h 87"/>
                <a:gd name="T24" fmla="*/ 50 w 56"/>
                <a:gd name="T25" fmla="*/ 9 h 87"/>
                <a:gd name="T26" fmla="*/ 48 w 56"/>
                <a:gd name="T27" fmla="*/ 27 h 87"/>
                <a:gd name="T28" fmla="*/ 43 w 56"/>
                <a:gd name="T29" fmla="*/ 33 h 87"/>
                <a:gd name="T30" fmla="*/ 40 w 56"/>
                <a:gd name="T31" fmla="*/ 35 h 87"/>
                <a:gd name="T32" fmla="*/ 40 w 56"/>
                <a:gd name="T33" fmla="*/ 44 h 87"/>
                <a:gd name="T34" fmla="*/ 43 w 56"/>
                <a:gd name="T35" fmla="*/ 45 h 87"/>
                <a:gd name="T36" fmla="*/ 45 w 56"/>
                <a:gd name="T37" fmla="*/ 56 h 87"/>
                <a:gd name="T38" fmla="*/ 46 w 56"/>
                <a:gd name="T39" fmla="*/ 33 h 87"/>
                <a:gd name="T40" fmla="*/ 50 w 56"/>
                <a:gd name="T41" fmla="*/ 29 h 87"/>
                <a:gd name="T42" fmla="*/ 53 w 56"/>
                <a:gd name="T43" fmla="*/ 29 h 87"/>
                <a:gd name="T44" fmla="*/ 60 w 56"/>
                <a:gd name="T45" fmla="*/ 33 h 87"/>
                <a:gd name="T46" fmla="*/ 63 w 56"/>
                <a:gd name="T47" fmla="*/ 38 h 87"/>
                <a:gd name="T48" fmla="*/ 55 w 56"/>
                <a:gd name="T49" fmla="*/ 38 h 87"/>
                <a:gd name="T50" fmla="*/ 53 w 56"/>
                <a:gd name="T51" fmla="*/ 35 h 87"/>
                <a:gd name="T52" fmla="*/ 50 w 56"/>
                <a:gd name="T53" fmla="*/ 35 h 87"/>
                <a:gd name="T54" fmla="*/ 48 w 56"/>
                <a:gd name="T55" fmla="*/ 36 h 87"/>
                <a:gd name="T56" fmla="*/ 48 w 56"/>
                <a:gd name="T57" fmla="*/ 40 h 87"/>
                <a:gd name="T58" fmla="*/ 50 w 56"/>
                <a:gd name="T59" fmla="*/ 51 h 87"/>
                <a:gd name="T60" fmla="*/ 42 w 56"/>
                <a:gd name="T61" fmla="*/ 62 h 87"/>
                <a:gd name="T62" fmla="*/ 4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7 w 56"/>
                <a:gd name="T71" fmla="*/ 76 h 87"/>
                <a:gd name="T72" fmla="*/ 3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2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6 h 124"/>
                <a:gd name="T2" fmla="*/ 72 w 146"/>
                <a:gd name="T3" fmla="*/ 0 h 124"/>
                <a:gd name="T4" fmla="*/ 139 w 146"/>
                <a:gd name="T5" fmla="*/ 106 h 124"/>
                <a:gd name="T6" fmla="*/ 139 w 146"/>
                <a:gd name="T7" fmla="*/ 129 h 124"/>
                <a:gd name="T8" fmla="*/ 72 w 146"/>
                <a:gd name="T9" fmla="*/ 30 h 124"/>
                <a:gd name="T10" fmla="*/ 2 w 146"/>
                <a:gd name="T11" fmla="*/ 131 h 124"/>
                <a:gd name="T12" fmla="*/ 0 w 146"/>
                <a:gd name="T13" fmla="*/ 10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3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4 h 171"/>
                <a:gd name="T2" fmla="*/ 5 w 5"/>
                <a:gd name="T3" fmla="*/ 16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2 h 171"/>
                <a:gd name="T10" fmla="*/ 3 w 5"/>
                <a:gd name="T11" fmla="*/ 164 h 171"/>
                <a:gd name="T12" fmla="*/ 3 w 5"/>
                <a:gd name="T13" fmla="*/ 164 h 171"/>
                <a:gd name="T14" fmla="*/ 5 w 5"/>
                <a:gd name="T15" fmla="*/ 164 h 171"/>
                <a:gd name="T16" fmla="*/ 5 w 5"/>
                <a:gd name="T17" fmla="*/ 162 h 171"/>
                <a:gd name="T18" fmla="*/ 3 w 5"/>
                <a:gd name="T19" fmla="*/ 16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4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5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8 w 505"/>
                <a:gd name="T1" fmla="*/ 7 h 9"/>
                <a:gd name="T2" fmla="*/ 49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8 w 505"/>
                <a:gd name="T9" fmla="*/ 7 h 9"/>
                <a:gd name="T10" fmla="*/ 49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6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4 h 37"/>
                <a:gd name="T2" fmla="*/ 3 w 6"/>
                <a:gd name="T3" fmla="*/ 4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3 h 37"/>
                <a:gd name="T14" fmla="*/ 0 w 6"/>
                <a:gd name="T15" fmla="*/ 43 h 37"/>
                <a:gd name="T16" fmla="*/ 3 w 6"/>
                <a:gd name="T17" fmla="*/ 4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7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4 h 131"/>
                <a:gd name="T2" fmla="*/ 5 w 16"/>
                <a:gd name="T3" fmla="*/ 124 h 131"/>
                <a:gd name="T4" fmla="*/ 11 w 16"/>
                <a:gd name="T5" fmla="*/ 7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9 h 131"/>
                <a:gd name="T20" fmla="*/ 0 w 16"/>
                <a:gd name="T21" fmla="*/ 123 h 131"/>
                <a:gd name="T22" fmla="*/ 0 w 16"/>
                <a:gd name="T23" fmla="*/ 123 h 131"/>
                <a:gd name="T24" fmla="*/ 5 w 16"/>
                <a:gd name="T25" fmla="*/ 12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8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9 w 110"/>
                <a:gd name="T13" fmla="*/ 223 h 344"/>
                <a:gd name="T14" fmla="*/ 81 w 110"/>
                <a:gd name="T15" fmla="*/ 182 h 344"/>
                <a:gd name="T16" fmla="*/ 92 w 110"/>
                <a:gd name="T17" fmla="*/ 139 h 344"/>
                <a:gd name="T18" fmla="*/ 102 w 110"/>
                <a:gd name="T19" fmla="*/ 93 h 344"/>
                <a:gd name="T20" fmla="*/ 110 w 110"/>
                <a:gd name="T21" fmla="*/ 48 h 344"/>
                <a:gd name="T22" fmla="*/ 117 w 110"/>
                <a:gd name="T23" fmla="*/ 1 h 344"/>
                <a:gd name="T24" fmla="*/ 112 w 110"/>
                <a:gd name="T25" fmla="*/ 0 h 344"/>
                <a:gd name="T26" fmla="*/ 104 w 110"/>
                <a:gd name="T27" fmla="*/ 47 h 344"/>
                <a:gd name="T28" fmla="*/ 95 w 110"/>
                <a:gd name="T29" fmla="*/ 93 h 344"/>
                <a:gd name="T30" fmla="*/ 87 w 110"/>
                <a:gd name="T31" fmla="*/ 137 h 344"/>
                <a:gd name="T32" fmla="*/ 76 w 110"/>
                <a:gd name="T33" fmla="*/ 180 h 344"/>
                <a:gd name="T34" fmla="*/ 6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9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4 w 131"/>
                <a:gd name="T13" fmla="*/ 90 h 155"/>
                <a:gd name="T14" fmla="*/ 95 w 131"/>
                <a:gd name="T15" fmla="*/ 65 h 155"/>
                <a:gd name="T16" fmla="*/ 118 w 131"/>
                <a:gd name="T17" fmla="*/ 34 h 155"/>
                <a:gd name="T18" fmla="*/ 138 w 131"/>
                <a:gd name="T19" fmla="*/ 3 h 155"/>
                <a:gd name="T20" fmla="*/ 133 w 131"/>
                <a:gd name="T21" fmla="*/ 0 h 155"/>
                <a:gd name="T22" fmla="*/ 112 w 131"/>
                <a:gd name="T23" fmla="*/ 30 h 155"/>
                <a:gd name="T24" fmla="*/ 9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0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7 w 46"/>
                <a:gd name="T9" fmla="*/ 34 h 40"/>
                <a:gd name="T10" fmla="*/ 34 w 46"/>
                <a:gd name="T11" fmla="*/ 40 h 40"/>
                <a:gd name="T12" fmla="*/ 39 w 46"/>
                <a:gd name="T13" fmla="*/ 34 h 40"/>
                <a:gd name="T14" fmla="*/ 30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1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5 w 82"/>
                <a:gd name="T7" fmla="*/ 77 h 108"/>
                <a:gd name="T8" fmla="*/ 60 w 82"/>
                <a:gd name="T9" fmla="*/ 97 h 108"/>
                <a:gd name="T10" fmla="*/ 72 w 82"/>
                <a:gd name="T11" fmla="*/ 108 h 108"/>
                <a:gd name="T12" fmla="*/ 75 w 82"/>
                <a:gd name="T13" fmla="*/ 104 h 108"/>
                <a:gd name="T14" fmla="*/ 65 w 82"/>
                <a:gd name="T15" fmla="*/ 92 h 108"/>
                <a:gd name="T16" fmla="*/ 49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2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8 h 186"/>
                <a:gd name="T14" fmla="*/ 57 w 92"/>
                <a:gd name="T15" fmla="*/ 143 h 186"/>
                <a:gd name="T16" fmla="*/ 71 w 92"/>
                <a:gd name="T17" fmla="*/ 168 h 186"/>
                <a:gd name="T18" fmla="*/ 87 w 92"/>
                <a:gd name="T19" fmla="*/ 193 h 186"/>
                <a:gd name="T20" fmla="*/ 92 w 92"/>
                <a:gd name="T21" fmla="*/ 192 h 186"/>
                <a:gd name="T22" fmla="*/ 77 w 92"/>
                <a:gd name="T23" fmla="*/ 164 h 186"/>
                <a:gd name="T24" fmla="*/ 62 w 92"/>
                <a:gd name="T25" fmla="*/ 139 h 186"/>
                <a:gd name="T26" fmla="*/ 51 w 92"/>
                <a:gd name="T27" fmla="*/ 11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3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7 h 173"/>
                <a:gd name="T8" fmla="*/ 33 w 50"/>
                <a:gd name="T9" fmla="*/ 130 h 173"/>
                <a:gd name="T10" fmla="*/ 43 w 50"/>
                <a:gd name="T11" fmla="*/ 166 h 173"/>
                <a:gd name="T12" fmla="*/ 50 w 50"/>
                <a:gd name="T13" fmla="*/ 164 h 173"/>
                <a:gd name="T14" fmla="*/ 38 w 50"/>
                <a:gd name="T15" fmla="*/ 12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4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3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5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6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8 w 352"/>
                <a:gd name="T1" fmla="*/ 1 h 456"/>
                <a:gd name="T2" fmla="*/ 236 w 352"/>
                <a:gd name="T3" fmla="*/ 14 h 456"/>
                <a:gd name="T4" fmla="*/ 223 w 352"/>
                <a:gd name="T5" fmla="*/ 41 h 456"/>
                <a:gd name="T6" fmla="*/ 212 w 352"/>
                <a:gd name="T7" fmla="*/ 90 h 456"/>
                <a:gd name="T8" fmla="*/ 205 w 352"/>
                <a:gd name="T9" fmla="*/ 149 h 456"/>
                <a:gd name="T10" fmla="*/ 202 w 352"/>
                <a:gd name="T11" fmla="*/ 193 h 456"/>
                <a:gd name="T12" fmla="*/ 205 w 352"/>
                <a:gd name="T13" fmla="*/ 211 h 456"/>
                <a:gd name="T14" fmla="*/ 212 w 352"/>
                <a:gd name="T15" fmla="*/ 211 h 456"/>
                <a:gd name="T16" fmla="*/ 228 w 352"/>
                <a:gd name="T17" fmla="*/ 211 h 456"/>
                <a:gd name="T18" fmla="*/ 256 w 352"/>
                <a:gd name="T19" fmla="*/ 211 h 456"/>
                <a:gd name="T20" fmla="*/ 294 w 352"/>
                <a:gd name="T21" fmla="*/ 205 h 456"/>
                <a:gd name="T22" fmla="*/ 326 w 352"/>
                <a:gd name="T23" fmla="*/ 196 h 456"/>
                <a:gd name="T24" fmla="*/ 343 w 352"/>
                <a:gd name="T25" fmla="*/ 186 h 456"/>
                <a:gd name="T26" fmla="*/ 359 w 352"/>
                <a:gd name="T27" fmla="*/ 166 h 456"/>
                <a:gd name="T28" fmla="*/ 348 w 352"/>
                <a:gd name="T29" fmla="*/ 274 h 456"/>
                <a:gd name="T30" fmla="*/ 326 w 352"/>
                <a:gd name="T31" fmla="*/ 263 h 456"/>
                <a:gd name="T32" fmla="*/ 298 w 352"/>
                <a:gd name="T33" fmla="*/ 254 h 456"/>
                <a:gd name="T34" fmla="*/ 269 w 352"/>
                <a:gd name="T35" fmla="*/ 249 h 456"/>
                <a:gd name="T36" fmla="*/ 244 w 352"/>
                <a:gd name="T37" fmla="*/ 245 h 456"/>
                <a:gd name="T38" fmla="*/ 217 w 352"/>
                <a:gd name="T39" fmla="*/ 244 h 456"/>
                <a:gd name="T40" fmla="*/ 212 w 352"/>
                <a:gd name="T41" fmla="*/ 244 h 456"/>
                <a:gd name="T42" fmla="*/ 202 w 352"/>
                <a:gd name="T43" fmla="*/ 245 h 456"/>
                <a:gd name="T44" fmla="*/ 202 w 352"/>
                <a:gd name="T45" fmla="*/ 263 h 456"/>
                <a:gd name="T46" fmla="*/ 202 w 352"/>
                <a:gd name="T47" fmla="*/ 283 h 456"/>
                <a:gd name="T48" fmla="*/ 207 w 352"/>
                <a:gd name="T49" fmla="*/ 345 h 456"/>
                <a:gd name="T50" fmla="*/ 217 w 352"/>
                <a:gd name="T51" fmla="*/ 402 h 456"/>
                <a:gd name="T52" fmla="*/ 225 w 352"/>
                <a:gd name="T53" fmla="*/ 426 h 456"/>
                <a:gd name="T54" fmla="*/ 241 w 352"/>
                <a:gd name="T55" fmla="*/ 447 h 456"/>
                <a:gd name="T56" fmla="*/ 116 w 352"/>
                <a:gd name="T57" fmla="*/ 447 h 456"/>
                <a:gd name="T58" fmla="*/ 124 w 352"/>
                <a:gd name="T59" fmla="*/ 433 h 456"/>
                <a:gd name="T60" fmla="*/ 139 w 352"/>
                <a:gd name="T61" fmla="*/ 401 h 456"/>
                <a:gd name="T62" fmla="*/ 144 w 352"/>
                <a:gd name="T63" fmla="*/ 386 h 456"/>
                <a:gd name="T64" fmla="*/ 149 w 352"/>
                <a:gd name="T65" fmla="*/ 372 h 456"/>
                <a:gd name="T66" fmla="*/ 152 w 352"/>
                <a:gd name="T67" fmla="*/ 346 h 456"/>
                <a:gd name="T68" fmla="*/ 159 w 352"/>
                <a:gd name="T69" fmla="*/ 305 h 456"/>
                <a:gd name="T70" fmla="*/ 160 w 352"/>
                <a:gd name="T71" fmla="*/ 263 h 456"/>
                <a:gd name="T72" fmla="*/ 159 w 352"/>
                <a:gd name="T73" fmla="*/ 247 h 456"/>
                <a:gd name="T74" fmla="*/ 154 w 352"/>
                <a:gd name="T75" fmla="*/ 245 h 456"/>
                <a:gd name="T76" fmla="*/ 149 w 352"/>
                <a:gd name="T77" fmla="*/ 245 h 456"/>
                <a:gd name="T78" fmla="*/ 134 w 352"/>
                <a:gd name="T79" fmla="*/ 244 h 456"/>
                <a:gd name="T80" fmla="*/ 105 w 352"/>
                <a:gd name="T81" fmla="*/ 245 h 456"/>
                <a:gd name="T82" fmla="*/ 75 w 352"/>
                <a:gd name="T83" fmla="*/ 249 h 456"/>
                <a:gd name="T84" fmla="*/ 44 w 352"/>
                <a:gd name="T85" fmla="*/ 258 h 456"/>
                <a:gd name="T86" fmla="*/ 19 w 352"/>
                <a:gd name="T87" fmla="*/ 269 h 456"/>
                <a:gd name="T88" fmla="*/ 1 w 352"/>
                <a:gd name="T89" fmla="*/ 27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7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8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3 h 20"/>
                <a:gd name="T2" fmla="*/ 3 w 14"/>
                <a:gd name="T3" fmla="*/ 13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9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7 w 20"/>
                <a:gd name="T7" fmla="*/ 20 h 45"/>
                <a:gd name="T8" fmla="*/ 22 w 20"/>
                <a:gd name="T9" fmla="*/ 13 h 45"/>
                <a:gd name="T10" fmla="*/ 27 w 20"/>
                <a:gd name="T11" fmla="*/ 6 h 45"/>
                <a:gd name="T12" fmla="*/ 24 w 20"/>
                <a:gd name="T13" fmla="*/ 0 h 45"/>
                <a:gd name="T14" fmla="*/ 1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0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1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2 h 65"/>
                <a:gd name="T2" fmla="*/ 5 w 12"/>
                <a:gd name="T3" fmla="*/ 72 h 65"/>
                <a:gd name="T4" fmla="*/ 5 w 12"/>
                <a:gd name="T5" fmla="*/ 59 h 65"/>
                <a:gd name="T6" fmla="*/ 7 w 12"/>
                <a:gd name="T7" fmla="*/ 4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5 h 65"/>
                <a:gd name="T18" fmla="*/ 2 w 12"/>
                <a:gd name="T19" fmla="*/ 57 h 65"/>
                <a:gd name="T20" fmla="*/ 0 w 12"/>
                <a:gd name="T21" fmla="*/ 72 h 65"/>
                <a:gd name="T22" fmla="*/ 0 w 12"/>
                <a:gd name="T23" fmla="*/ 72 h 65"/>
                <a:gd name="T24" fmla="*/ 5 w 12"/>
                <a:gd name="T25" fmla="*/ 7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2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3 h 20"/>
                <a:gd name="T14" fmla="*/ 5 w 7"/>
                <a:gd name="T15" fmla="*/ 13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3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2 w 35"/>
                <a:gd name="T1" fmla="*/ 0 h 7"/>
                <a:gd name="T2" fmla="*/ 4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15 h 7"/>
                <a:gd name="T10" fmla="*/ 9 w 35"/>
                <a:gd name="T11" fmla="*/ 17 h 7"/>
                <a:gd name="T12" fmla="*/ 42 w 35"/>
                <a:gd name="T13" fmla="*/ 17 h 7"/>
                <a:gd name="T14" fmla="*/ 42 w 35"/>
                <a:gd name="T15" fmla="*/ 17 h 7"/>
                <a:gd name="T16" fmla="*/ 4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4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9 w 56"/>
                <a:gd name="T1" fmla="*/ 0 h 10"/>
                <a:gd name="T2" fmla="*/ 49 w 56"/>
                <a:gd name="T3" fmla="*/ 0 h 10"/>
                <a:gd name="T4" fmla="*/ 35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7 w 56"/>
                <a:gd name="T19" fmla="*/ 5 h 10"/>
                <a:gd name="T20" fmla="*/ 49 w 56"/>
                <a:gd name="T21" fmla="*/ 5 h 10"/>
                <a:gd name="T22" fmla="*/ 49 w 56"/>
                <a:gd name="T23" fmla="*/ 5 h 10"/>
                <a:gd name="T24" fmla="*/ 4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5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6 w 41"/>
                <a:gd name="T1" fmla="*/ 0 h 18"/>
                <a:gd name="T2" fmla="*/ 46 w 41"/>
                <a:gd name="T3" fmla="*/ 0 h 18"/>
                <a:gd name="T4" fmla="*/ 38 w 41"/>
                <a:gd name="T5" fmla="*/ 4 h 18"/>
                <a:gd name="T6" fmla="*/ 3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11 h 18"/>
                <a:gd name="T14" fmla="*/ 14 w 41"/>
                <a:gd name="T15" fmla="*/ 9 h 18"/>
                <a:gd name="T16" fmla="*/ 30 w 41"/>
                <a:gd name="T17" fmla="*/ 9 h 18"/>
                <a:gd name="T18" fmla="*/ 39 w 41"/>
                <a:gd name="T19" fmla="*/ 9 h 18"/>
                <a:gd name="T20" fmla="*/ 48 w 41"/>
                <a:gd name="T21" fmla="*/ 5 h 18"/>
                <a:gd name="T22" fmla="*/ 48 w 41"/>
                <a:gd name="T23" fmla="*/ 5 h 18"/>
                <a:gd name="T24" fmla="*/ 4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6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7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9 h 124"/>
                <a:gd name="T2" fmla="*/ 5 w 5"/>
                <a:gd name="T3" fmla="*/ 12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6 h 124"/>
                <a:gd name="T10" fmla="*/ 2 w 5"/>
                <a:gd name="T11" fmla="*/ 129 h 124"/>
                <a:gd name="T12" fmla="*/ 2 w 5"/>
                <a:gd name="T13" fmla="*/ 129 h 124"/>
                <a:gd name="T14" fmla="*/ 5 w 5"/>
                <a:gd name="T15" fmla="*/ 131 h 124"/>
                <a:gd name="T16" fmla="*/ 5 w 5"/>
                <a:gd name="T17" fmla="*/ 126 h 124"/>
                <a:gd name="T18" fmla="*/ 2 w 5"/>
                <a:gd name="T19" fmla="*/ 12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8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9 w 13"/>
                <a:gd name="T5" fmla="*/ 5 h 10"/>
                <a:gd name="T6" fmla="*/ 20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9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0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7 w 32"/>
                <a:gd name="T5" fmla="*/ 19 h 16"/>
                <a:gd name="T6" fmla="*/ 37 w 32"/>
                <a:gd name="T7" fmla="*/ 23 h 16"/>
                <a:gd name="T8" fmla="*/ 39 w 32"/>
                <a:gd name="T9" fmla="*/ 18 h 16"/>
                <a:gd name="T10" fmla="*/ 2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1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6 h 16"/>
                <a:gd name="T8" fmla="*/ 34 w 56"/>
                <a:gd name="T9" fmla="*/ 19 h 16"/>
                <a:gd name="T10" fmla="*/ 47 w 56"/>
                <a:gd name="T11" fmla="*/ 23 h 16"/>
                <a:gd name="T12" fmla="*/ 49 w 56"/>
                <a:gd name="T13" fmla="*/ 16 h 16"/>
                <a:gd name="T14" fmla="*/ 34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2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5 w 32"/>
                <a:gd name="T7" fmla="*/ 9 h 9"/>
                <a:gd name="T8" fmla="*/ 25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3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4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5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1 w 18"/>
                <a:gd name="T1" fmla="*/ 103 h 112"/>
                <a:gd name="T2" fmla="*/ 11 w 18"/>
                <a:gd name="T3" fmla="*/ 103 h 112"/>
                <a:gd name="T4" fmla="*/ 9 w 18"/>
                <a:gd name="T5" fmla="*/ 7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7 h 112"/>
                <a:gd name="T20" fmla="*/ 9 w 18"/>
                <a:gd name="T21" fmla="*/ 105 h 112"/>
                <a:gd name="T22" fmla="*/ 9 w 18"/>
                <a:gd name="T23" fmla="*/ 105 h 112"/>
                <a:gd name="T24" fmla="*/ 11 w 18"/>
                <a:gd name="T25" fmla="*/ 10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6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23 w 16"/>
                <a:gd name="T1" fmla="*/ 29 h 32"/>
                <a:gd name="T2" fmla="*/ 23 w 16"/>
                <a:gd name="T3" fmla="*/ 29 h 32"/>
                <a:gd name="T4" fmla="*/ 18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5 w 16"/>
                <a:gd name="T11" fmla="*/ 18 h 32"/>
                <a:gd name="T12" fmla="*/ 20 w 16"/>
                <a:gd name="T13" fmla="*/ 32 h 32"/>
                <a:gd name="T14" fmla="*/ 20 w 16"/>
                <a:gd name="T15" fmla="*/ 32 h 32"/>
                <a:gd name="T16" fmla="*/ 2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7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8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7 h 7"/>
                <a:gd name="T4" fmla="*/ 123 w 123"/>
                <a:gd name="T5" fmla="*/ 13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9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5 w 13"/>
                <a:gd name="T1" fmla="*/ 0 h 16"/>
                <a:gd name="T2" fmla="*/ 15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9 h 16"/>
                <a:gd name="T10" fmla="*/ 5 w 13"/>
                <a:gd name="T11" fmla="*/ 8 h 16"/>
                <a:gd name="T12" fmla="*/ 20 w 13"/>
                <a:gd name="T13" fmla="*/ 5 h 16"/>
                <a:gd name="T14" fmla="*/ 20 w 13"/>
                <a:gd name="T15" fmla="*/ 5 h 16"/>
                <a:gd name="T16" fmla="*/ 15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0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0 h 41"/>
                <a:gd name="T6" fmla="*/ 0 w 23"/>
                <a:gd name="T7" fmla="*/ 43 h 41"/>
                <a:gd name="T8" fmla="*/ 5 w 23"/>
                <a:gd name="T9" fmla="*/ 48 h 41"/>
                <a:gd name="T10" fmla="*/ 13 w 23"/>
                <a:gd name="T11" fmla="*/ 3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1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8 h 39"/>
                <a:gd name="T8" fmla="*/ 5 w 16"/>
                <a:gd name="T9" fmla="*/ 34 h 39"/>
                <a:gd name="T10" fmla="*/ 0 w 16"/>
                <a:gd name="T11" fmla="*/ 45 h 39"/>
                <a:gd name="T12" fmla="*/ 6 w 16"/>
                <a:gd name="T13" fmla="*/ 46 h 39"/>
                <a:gd name="T14" fmla="*/ 10 w 16"/>
                <a:gd name="T15" fmla="*/ 36 h 39"/>
                <a:gd name="T16" fmla="*/ 11 w 16"/>
                <a:gd name="T17" fmla="*/ 3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2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5 w 13"/>
                <a:gd name="T1" fmla="*/ 0 h 58"/>
                <a:gd name="T2" fmla="*/ 15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3 h 58"/>
                <a:gd name="T10" fmla="*/ 0 w 13"/>
                <a:gd name="T11" fmla="*/ 51 h 58"/>
                <a:gd name="T12" fmla="*/ 5 w 13"/>
                <a:gd name="T13" fmla="*/ 51 h 58"/>
                <a:gd name="T14" fmla="*/ 15 w 13"/>
                <a:gd name="T15" fmla="*/ 34 h 58"/>
                <a:gd name="T16" fmla="*/ 17 w 13"/>
                <a:gd name="T17" fmla="*/ 27 h 58"/>
                <a:gd name="T18" fmla="*/ 19 w 13"/>
                <a:gd name="T19" fmla="*/ 14 h 58"/>
                <a:gd name="T20" fmla="*/ 20 w 13"/>
                <a:gd name="T21" fmla="*/ 0 h 58"/>
                <a:gd name="T22" fmla="*/ 20 w 13"/>
                <a:gd name="T23" fmla="*/ 0 h 58"/>
                <a:gd name="T24" fmla="*/ 15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3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4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11 w 6"/>
                <a:gd name="T5" fmla="*/ 7 h 16"/>
                <a:gd name="T6" fmla="*/ 1 w 6"/>
                <a:gd name="T7" fmla="*/ 5 h 16"/>
                <a:gd name="T8" fmla="*/ 1 w 6"/>
                <a:gd name="T9" fmla="*/ 16 h 16"/>
                <a:gd name="T10" fmla="*/ 1 w 6"/>
                <a:gd name="T11" fmla="*/ 23 h 16"/>
                <a:gd name="T12" fmla="*/ 18 w 6"/>
                <a:gd name="T13" fmla="*/ 21 h 16"/>
                <a:gd name="T14" fmla="*/ 18 w 6"/>
                <a:gd name="T15" fmla="*/ 16 h 16"/>
                <a:gd name="T16" fmla="*/ 18 w 6"/>
                <a:gd name="T17" fmla="*/ 7 h 16"/>
                <a:gd name="T18" fmla="*/ 1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5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6 w 30"/>
                <a:gd name="T7" fmla="*/ 7 h 9"/>
                <a:gd name="T8" fmla="*/ 19 w 30"/>
                <a:gd name="T9" fmla="*/ 9 h 9"/>
                <a:gd name="T10" fmla="*/ 23 w 30"/>
                <a:gd name="T11" fmla="*/ 9 h 9"/>
                <a:gd name="T12" fmla="*/ 23 w 30"/>
                <a:gd name="T13" fmla="*/ 2 h 9"/>
                <a:gd name="T14" fmla="*/ 19 w 30"/>
                <a:gd name="T15" fmla="*/ 2 h 9"/>
                <a:gd name="T16" fmla="*/ 16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6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23 h 16"/>
                <a:gd name="T2" fmla="*/ 1 w 65"/>
                <a:gd name="T3" fmla="*/ 23 h 16"/>
                <a:gd name="T4" fmla="*/ 16 w 65"/>
                <a:gd name="T5" fmla="*/ 18 h 16"/>
                <a:gd name="T6" fmla="*/ 29 w 65"/>
                <a:gd name="T7" fmla="*/ 16 h 16"/>
                <a:gd name="T8" fmla="*/ 53 w 65"/>
                <a:gd name="T9" fmla="*/ 16 h 16"/>
                <a:gd name="T10" fmla="*/ 72 w 65"/>
                <a:gd name="T11" fmla="*/ 7 h 16"/>
                <a:gd name="T12" fmla="*/ 72 w 65"/>
                <a:gd name="T13" fmla="*/ 0 h 16"/>
                <a:gd name="T14" fmla="*/ 5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6 h 16"/>
                <a:gd name="T22" fmla="*/ 0 w 65"/>
                <a:gd name="T23" fmla="*/ 16 h 16"/>
                <a:gd name="T24" fmla="*/ 1 w 65"/>
                <a:gd name="T25" fmla="*/ 2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7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9 h 22"/>
                <a:gd name="T2" fmla="*/ 1 w 42"/>
                <a:gd name="T3" fmla="*/ 29 h 22"/>
                <a:gd name="T4" fmla="*/ 9 w 42"/>
                <a:gd name="T5" fmla="*/ 25 h 22"/>
                <a:gd name="T6" fmla="*/ 18 w 42"/>
                <a:gd name="T7" fmla="*/ 2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0 h 22"/>
                <a:gd name="T20" fmla="*/ 0 w 42"/>
                <a:gd name="T21" fmla="*/ 25 h 22"/>
                <a:gd name="T22" fmla="*/ 0 w 42"/>
                <a:gd name="T23" fmla="*/ 25 h 22"/>
                <a:gd name="T24" fmla="*/ 1 w 42"/>
                <a:gd name="T25" fmla="*/ 29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8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9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0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7 w 20"/>
                <a:gd name="T1" fmla="*/ 18 h 18"/>
                <a:gd name="T2" fmla="*/ 27 w 20"/>
                <a:gd name="T3" fmla="*/ 18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7 w 20"/>
                <a:gd name="T13" fmla="*/ 25 h 18"/>
                <a:gd name="T14" fmla="*/ 27 w 20"/>
                <a:gd name="T15" fmla="*/ 25 h 18"/>
                <a:gd name="T16" fmla="*/ 27 w 2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1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2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7 w 30"/>
                <a:gd name="T1" fmla="*/ 8 h 13"/>
                <a:gd name="T2" fmla="*/ 37 w 30"/>
                <a:gd name="T3" fmla="*/ 8 h 13"/>
                <a:gd name="T4" fmla="*/ 2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5 w 30"/>
                <a:gd name="T13" fmla="*/ 13 h 13"/>
                <a:gd name="T14" fmla="*/ 35 w 30"/>
                <a:gd name="T15" fmla="*/ 13 h 13"/>
                <a:gd name="T16" fmla="*/ 37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3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4 w 41"/>
                <a:gd name="T1" fmla="*/ 1 h 9"/>
                <a:gd name="T2" fmla="*/ 3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4 w 41"/>
                <a:gd name="T13" fmla="*/ 4 h 9"/>
                <a:gd name="T14" fmla="*/ 34 w 41"/>
                <a:gd name="T15" fmla="*/ 4 h 9"/>
                <a:gd name="T16" fmla="*/ 3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4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3 w 39"/>
                <a:gd name="T1" fmla="*/ 0 h 13"/>
                <a:gd name="T2" fmla="*/ 43 w 39"/>
                <a:gd name="T3" fmla="*/ 0 h 13"/>
                <a:gd name="T4" fmla="*/ 35 w 39"/>
                <a:gd name="T5" fmla="*/ 5 h 13"/>
                <a:gd name="T6" fmla="*/ 2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7 w 39"/>
                <a:gd name="T17" fmla="*/ 13 h 13"/>
                <a:gd name="T18" fmla="*/ 36 w 39"/>
                <a:gd name="T19" fmla="*/ 11 h 13"/>
                <a:gd name="T20" fmla="*/ 46 w 39"/>
                <a:gd name="T21" fmla="*/ 5 h 13"/>
                <a:gd name="T22" fmla="*/ 46 w 39"/>
                <a:gd name="T23" fmla="*/ 5 h 13"/>
                <a:gd name="T24" fmla="*/ 4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5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3 h 20"/>
                <a:gd name="T6" fmla="*/ 3 w 10"/>
                <a:gd name="T7" fmla="*/ 27 h 20"/>
                <a:gd name="T8" fmla="*/ 8 w 10"/>
                <a:gd name="T9" fmla="*/ 25 h 20"/>
                <a:gd name="T10" fmla="*/ 8 w 10"/>
                <a:gd name="T11" fmla="*/ 22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2 h 20"/>
                <a:gd name="T38" fmla="*/ 3 w 10"/>
                <a:gd name="T39" fmla="*/ 23 h 20"/>
                <a:gd name="T40" fmla="*/ 7 w 10"/>
                <a:gd name="T41" fmla="*/ 25 h 20"/>
                <a:gd name="T42" fmla="*/ 7 w 10"/>
                <a:gd name="T43" fmla="*/ 22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6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7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6 h 63"/>
                <a:gd name="T10" fmla="*/ 15 w 13"/>
                <a:gd name="T11" fmla="*/ 70 h 63"/>
                <a:gd name="T12" fmla="*/ 20 w 13"/>
                <a:gd name="T13" fmla="*/ 70 h 63"/>
                <a:gd name="T14" fmla="*/ 19 w 13"/>
                <a:gd name="T15" fmla="*/ 45 h 63"/>
                <a:gd name="T16" fmla="*/ 15 w 13"/>
                <a:gd name="T17" fmla="*/ 25 h 63"/>
                <a:gd name="T18" fmla="*/ 14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8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8 h 49"/>
                <a:gd name="T8" fmla="*/ 9 w 18"/>
                <a:gd name="T9" fmla="*/ 29 h 49"/>
                <a:gd name="T10" fmla="*/ 9 w 18"/>
                <a:gd name="T11" fmla="*/ 35 h 49"/>
                <a:gd name="T12" fmla="*/ 11 w 18"/>
                <a:gd name="T13" fmla="*/ 35 h 49"/>
                <a:gd name="T14" fmla="*/ 9 w 18"/>
                <a:gd name="T15" fmla="*/ 27 h 49"/>
                <a:gd name="T16" fmla="*/ 9 w 18"/>
                <a:gd name="T17" fmla="*/ 16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9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4 w 25"/>
                <a:gd name="T9" fmla="*/ 29 h 38"/>
                <a:gd name="T10" fmla="*/ 27 w 25"/>
                <a:gd name="T11" fmla="*/ 38 h 38"/>
                <a:gd name="T12" fmla="*/ 32 w 25"/>
                <a:gd name="T13" fmla="*/ 36 h 38"/>
                <a:gd name="T14" fmla="*/ 27 w 25"/>
                <a:gd name="T15" fmla="*/ 25 h 38"/>
                <a:gd name="T16" fmla="*/ 2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80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970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9701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2" name="Group 96"/>
          <p:cNvGrpSpPr>
            <a:grpSpLocks/>
          </p:cNvGrpSpPr>
          <p:nvPr userDrawn="1"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9703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4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98617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13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"/>
          <p:cNvSpPr>
            <a:spLocks noChangeArrowheads="1"/>
          </p:cNvSpPr>
          <p:nvPr userDrawn="1"/>
        </p:nvSpPr>
        <p:spPr bwMode="auto">
          <a:xfrm>
            <a:off x="4475163" y="3030538"/>
            <a:ext cx="193675" cy="80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2051" name="Rectangle 86"/>
          <p:cNvSpPr>
            <a:spLocks noChangeArrowheads="1"/>
          </p:cNvSpPr>
          <p:nvPr userDrawn="1"/>
        </p:nvSpPr>
        <p:spPr bwMode="auto">
          <a:xfrm>
            <a:off x="152400" y="685800"/>
            <a:ext cx="13589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052" name="Picture 87" descr="icc5"/>
          <p:cNvPicPr>
            <a:picLocks noChangeAspect="1" noChangeArrowheads="1"/>
          </p:cNvPicPr>
          <p:nvPr userDrawn="1"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3335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90"/>
          <p:cNvGrpSpPr>
            <a:grpSpLocks/>
          </p:cNvGrpSpPr>
          <p:nvPr userDrawn="1"/>
        </p:nvGrpSpPr>
        <p:grpSpPr bwMode="auto">
          <a:xfrm>
            <a:off x="5929313" y="6477000"/>
            <a:ext cx="3062287" cy="298450"/>
            <a:chOff x="3888" y="4032"/>
            <a:chExt cx="1689" cy="144"/>
          </a:xfrm>
        </p:grpSpPr>
        <p:sp>
          <p:nvSpPr>
            <p:cNvPr id="2054" name="AutoShape 91"/>
            <p:cNvSpPr>
              <a:spLocks noChangeArrowheads="1"/>
            </p:cNvSpPr>
            <p:nvPr/>
          </p:nvSpPr>
          <p:spPr bwMode="auto">
            <a:xfrm>
              <a:off x="3888" y="4032"/>
              <a:ext cx="1680" cy="144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2055" name="Rectangle 92"/>
            <p:cNvSpPr>
              <a:spLocks noChangeArrowheads="1"/>
            </p:cNvSpPr>
            <p:nvPr/>
          </p:nvSpPr>
          <p:spPr bwMode="auto">
            <a:xfrm>
              <a:off x="3989" y="4032"/>
              <a:ext cx="148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2056" name="Rectangle 93"/>
            <p:cNvSpPr>
              <a:spLocks noChangeArrowheads="1"/>
            </p:cNvSpPr>
            <p:nvPr/>
          </p:nvSpPr>
          <p:spPr bwMode="auto">
            <a:xfrm>
              <a:off x="3989" y="4032"/>
              <a:ext cx="1487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  <p:sp>
          <p:nvSpPr>
            <p:cNvPr id="2057" name="Rectangle 94"/>
            <p:cNvSpPr>
              <a:spLocks noChangeArrowheads="1"/>
            </p:cNvSpPr>
            <p:nvPr/>
          </p:nvSpPr>
          <p:spPr bwMode="auto">
            <a:xfrm>
              <a:off x="3888" y="4032"/>
              <a:ext cx="1689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62859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15" r:id="rId1"/>
    <p:sldLayoutId id="2147486716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4475163" y="3030538"/>
            <a:ext cx="193675" cy="800100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  <a:effectLst/>
        </p:spPr>
        <p:txBody>
          <a:bodyPr wrap="none" lIns="95773" tIns="47887" rIns="95773" bIns="47887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  <a:defRPr/>
            </a:pPr>
            <a:endParaRPr lang="en-GB" sz="4600" dirty="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02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/>
              <a:ahLst/>
              <a:cxnLst>
                <a:cxn ang="0">
                  <a:pos x="478" y="0"/>
                </a:cxn>
                <a:cxn ang="0">
                  <a:pos x="478" y="5"/>
                </a:cxn>
                <a:cxn ang="0">
                  <a:pos x="478" y="23"/>
                </a:cxn>
                <a:cxn ang="0">
                  <a:pos x="478" y="40"/>
                </a:cxn>
                <a:cxn ang="0">
                  <a:pos x="477" y="70"/>
                </a:cxn>
                <a:cxn ang="0">
                  <a:pos x="474" y="106"/>
                </a:cxn>
                <a:cxn ang="0">
                  <a:pos x="465" y="168"/>
                </a:cxn>
                <a:cxn ang="0">
                  <a:pos x="459" y="213"/>
                </a:cxn>
                <a:cxn ang="0">
                  <a:pos x="452" y="245"/>
                </a:cxn>
                <a:cxn ang="0">
                  <a:pos x="439" y="287"/>
                </a:cxn>
                <a:cxn ang="0">
                  <a:pos x="403" y="382"/>
                </a:cxn>
                <a:cxn ang="0">
                  <a:pos x="354" y="476"/>
                </a:cxn>
                <a:cxn ang="0">
                  <a:pos x="321" y="525"/>
                </a:cxn>
                <a:cxn ang="0">
                  <a:pos x="287" y="568"/>
                </a:cxn>
                <a:cxn ang="0">
                  <a:pos x="257" y="603"/>
                </a:cxn>
                <a:cxn ang="0">
                  <a:pos x="247" y="614"/>
                </a:cxn>
                <a:cxn ang="0">
                  <a:pos x="246" y="614"/>
                </a:cxn>
                <a:cxn ang="0">
                  <a:pos x="236" y="604"/>
                </a:cxn>
                <a:cxn ang="0">
                  <a:pos x="216" y="586"/>
                </a:cxn>
                <a:cxn ang="0">
                  <a:pos x="206" y="577"/>
                </a:cxn>
                <a:cxn ang="0">
                  <a:pos x="195" y="565"/>
                </a:cxn>
                <a:cxn ang="0">
                  <a:pos x="180" y="547"/>
                </a:cxn>
                <a:cxn ang="0">
                  <a:pos x="159" y="514"/>
                </a:cxn>
                <a:cxn ang="0">
                  <a:pos x="144" y="491"/>
                </a:cxn>
                <a:cxn ang="0">
                  <a:pos x="129" y="466"/>
                </a:cxn>
                <a:cxn ang="0">
                  <a:pos x="105" y="431"/>
                </a:cxn>
                <a:cxn ang="0">
                  <a:pos x="80" y="399"/>
                </a:cxn>
                <a:cxn ang="0">
                  <a:pos x="64" y="366"/>
                </a:cxn>
                <a:cxn ang="0">
                  <a:pos x="54" y="337"/>
                </a:cxn>
                <a:cxn ang="0">
                  <a:pos x="42" y="303"/>
                </a:cxn>
                <a:cxn ang="0">
                  <a:pos x="32" y="274"/>
                </a:cxn>
                <a:cxn ang="0">
                  <a:pos x="23" y="238"/>
                </a:cxn>
                <a:cxn ang="0">
                  <a:pos x="14" y="200"/>
                </a:cxn>
                <a:cxn ang="0">
                  <a:pos x="8" y="164"/>
                </a:cxn>
                <a:cxn ang="0">
                  <a:pos x="1" y="119"/>
                </a:cxn>
                <a:cxn ang="0">
                  <a:pos x="0" y="72"/>
                </a:cxn>
                <a:cxn ang="0">
                  <a:pos x="0" y="31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/>
              <a:ahLst/>
              <a:cxnLst>
                <a:cxn ang="0">
                  <a:pos x="480" y="6"/>
                </a:cxn>
                <a:cxn ang="0">
                  <a:pos x="478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478" y="8"/>
                </a:cxn>
                <a:cxn ang="0">
                  <a:pos x="480" y="6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/>
              <a:ahLst/>
              <a:cxnLst>
                <a:cxn ang="0">
                  <a:pos x="5" y="23"/>
                </a:cxn>
                <a:cxn ang="0">
                  <a:pos x="5" y="23"/>
                </a:cxn>
                <a:cxn ang="0">
                  <a:pos x="7" y="5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5" y="23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/>
              <a:ahLst/>
              <a:cxnLst>
                <a:cxn ang="0">
                  <a:pos x="5" y="126"/>
                </a:cxn>
                <a:cxn ang="0">
                  <a:pos x="5" y="126"/>
                </a:cxn>
                <a:cxn ang="0">
                  <a:pos x="12" y="86"/>
                </a:cxn>
                <a:cxn ang="0">
                  <a:pos x="13" y="48"/>
                </a:cxn>
                <a:cxn ang="0">
                  <a:pos x="15" y="18"/>
                </a:cxn>
                <a:cxn ang="0">
                  <a:pos x="15" y="1"/>
                </a:cxn>
                <a:cxn ang="0">
                  <a:pos x="10" y="0"/>
                </a:cxn>
                <a:cxn ang="0">
                  <a:pos x="10" y="18"/>
                </a:cxn>
                <a:cxn ang="0">
                  <a:pos x="9" y="48"/>
                </a:cxn>
                <a:cxn ang="0">
                  <a:pos x="5" y="84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5" y="126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/>
              <a:ahLst/>
              <a:cxnLst>
                <a:cxn ang="0">
                  <a:pos x="6" y="139"/>
                </a:cxn>
                <a:cxn ang="0">
                  <a:pos x="6" y="139"/>
                </a:cxn>
                <a:cxn ang="0">
                  <a:pos x="18" y="99"/>
                </a:cxn>
                <a:cxn ang="0">
                  <a:pos x="24" y="67"/>
                </a:cxn>
                <a:cxn ang="0">
                  <a:pos x="29" y="36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4" y="34"/>
                </a:cxn>
                <a:cxn ang="0">
                  <a:pos x="19" y="65"/>
                </a:cxn>
                <a:cxn ang="0">
                  <a:pos x="13" y="9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6" y="139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/>
              <a:ahLst/>
              <a:cxnLst>
                <a:cxn ang="0">
                  <a:pos x="5" y="189"/>
                </a:cxn>
                <a:cxn ang="0">
                  <a:pos x="5" y="189"/>
                </a:cxn>
                <a:cxn ang="0">
                  <a:pos x="18" y="168"/>
                </a:cxn>
                <a:cxn ang="0">
                  <a:pos x="30" y="144"/>
                </a:cxn>
                <a:cxn ang="0">
                  <a:pos x="43" y="119"/>
                </a:cxn>
                <a:cxn ang="0">
                  <a:pos x="54" y="97"/>
                </a:cxn>
                <a:cxn ang="0">
                  <a:pos x="64" y="74"/>
                </a:cxn>
                <a:cxn ang="0">
                  <a:pos x="72" y="50"/>
                </a:cxn>
                <a:cxn ang="0">
                  <a:pos x="82" y="27"/>
                </a:cxn>
                <a:cxn ang="0">
                  <a:pos x="90" y="0"/>
                </a:cxn>
                <a:cxn ang="0">
                  <a:pos x="84" y="0"/>
                </a:cxn>
                <a:cxn ang="0">
                  <a:pos x="77" y="23"/>
                </a:cxn>
                <a:cxn ang="0">
                  <a:pos x="67" y="49"/>
                </a:cxn>
                <a:cxn ang="0">
                  <a:pos x="58" y="70"/>
                </a:cxn>
                <a:cxn ang="0">
                  <a:pos x="48" y="94"/>
                </a:cxn>
                <a:cxn ang="0">
                  <a:pos x="38" y="119"/>
                </a:cxn>
                <a:cxn ang="0">
                  <a:pos x="26" y="141"/>
                </a:cxn>
                <a:cxn ang="0">
                  <a:pos x="13" y="164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5" y="189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/>
              <a:ahLst/>
              <a:cxnLst>
                <a:cxn ang="0">
                  <a:pos x="2" y="142"/>
                </a:cxn>
                <a:cxn ang="0">
                  <a:pos x="3" y="140"/>
                </a:cxn>
                <a:cxn ang="0">
                  <a:pos x="16" y="129"/>
                </a:cxn>
                <a:cxn ang="0">
                  <a:pos x="44" y="95"/>
                </a:cxn>
                <a:cxn ang="0">
                  <a:pos x="62" y="74"/>
                </a:cxn>
                <a:cxn ang="0">
                  <a:pos x="80" y="50"/>
                </a:cxn>
                <a:cxn ang="0">
                  <a:pos x="97" y="27"/>
                </a:cxn>
                <a:cxn ang="0">
                  <a:pos x="113" y="1"/>
                </a:cxn>
                <a:cxn ang="0">
                  <a:pos x="108" y="0"/>
                </a:cxn>
                <a:cxn ang="0">
                  <a:pos x="92" y="21"/>
                </a:cxn>
                <a:cxn ang="0">
                  <a:pos x="75" y="46"/>
                </a:cxn>
                <a:cxn ang="0">
                  <a:pos x="57" y="70"/>
                </a:cxn>
                <a:cxn ang="0">
                  <a:pos x="39" y="90"/>
                </a:cxn>
                <a:cxn ang="0">
                  <a:pos x="13" y="124"/>
                </a:cxn>
                <a:cxn ang="0">
                  <a:pos x="0" y="137"/>
                </a:cxn>
                <a:cxn ang="0">
                  <a:pos x="3" y="137"/>
                </a:cxn>
                <a:cxn ang="0">
                  <a:pos x="2" y="142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5" y="29"/>
                </a:cxn>
                <a:cxn ang="0">
                  <a:pos x="43" y="43"/>
                </a:cxn>
                <a:cxn ang="0">
                  <a:pos x="44" y="38"/>
                </a:cxn>
                <a:cxn ang="0">
                  <a:pos x="28" y="2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5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3" y="27"/>
                </a:cxn>
                <a:cxn ang="0">
                  <a:pos x="27" y="45"/>
                </a:cxn>
                <a:cxn ang="0">
                  <a:pos x="35" y="61"/>
                </a:cxn>
                <a:cxn ang="0">
                  <a:pos x="45" y="70"/>
                </a:cxn>
                <a:cxn ang="0">
                  <a:pos x="54" y="83"/>
                </a:cxn>
                <a:cxn ang="0">
                  <a:pos x="61" y="90"/>
                </a:cxn>
                <a:cxn ang="0">
                  <a:pos x="66" y="85"/>
                </a:cxn>
                <a:cxn ang="0">
                  <a:pos x="59" y="78"/>
                </a:cxn>
                <a:cxn ang="0">
                  <a:pos x="48" y="65"/>
                </a:cxn>
                <a:cxn ang="0">
                  <a:pos x="40" y="56"/>
                </a:cxn>
                <a:cxn ang="0">
                  <a:pos x="30" y="43"/>
                </a:cxn>
                <a:cxn ang="0">
                  <a:pos x="18" y="25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1" y="36"/>
                </a:cxn>
                <a:cxn ang="0">
                  <a:pos x="23" y="62"/>
                </a:cxn>
                <a:cxn ang="0">
                  <a:pos x="34" y="82"/>
                </a:cxn>
                <a:cxn ang="0">
                  <a:pos x="44" y="98"/>
                </a:cxn>
                <a:cxn ang="0">
                  <a:pos x="57" y="114"/>
                </a:cxn>
                <a:cxn ang="0">
                  <a:pos x="70" y="130"/>
                </a:cxn>
                <a:cxn ang="0">
                  <a:pos x="82" y="150"/>
                </a:cxn>
                <a:cxn ang="0">
                  <a:pos x="98" y="174"/>
                </a:cxn>
                <a:cxn ang="0">
                  <a:pos x="103" y="170"/>
                </a:cxn>
                <a:cxn ang="0">
                  <a:pos x="88" y="147"/>
                </a:cxn>
                <a:cxn ang="0">
                  <a:pos x="74" y="127"/>
                </a:cxn>
                <a:cxn ang="0">
                  <a:pos x="62" y="110"/>
                </a:cxn>
                <a:cxn ang="0">
                  <a:pos x="51" y="96"/>
                </a:cxn>
                <a:cxn ang="0">
                  <a:pos x="39" y="78"/>
                </a:cxn>
                <a:cxn ang="0">
                  <a:pos x="28" y="58"/>
                </a:cxn>
                <a:cxn ang="0">
                  <a:pos x="18" y="35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4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8" y="42"/>
                </a:cxn>
                <a:cxn ang="0">
                  <a:pos x="14" y="76"/>
                </a:cxn>
                <a:cxn ang="0">
                  <a:pos x="26" y="120"/>
                </a:cxn>
                <a:cxn ang="0">
                  <a:pos x="44" y="181"/>
                </a:cxn>
                <a:cxn ang="0">
                  <a:pos x="50" y="177"/>
                </a:cxn>
                <a:cxn ang="0">
                  <a:pos x="31" y="118"/>
                </a:cxn>
                <a:cxn ang="0">
                  <a:pos x="21" y="76"/>
                </a:cxn>
                <a:cxn ang="0">
                  <a:pos x="13" y="4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6"/>
                </a:cxn>
                <a:cxn ang="0">
                  <a:pos x="0" y="19"/>
                </a:cxn>
                <a:cxn ang="0">
                  <a:pos x="0" y="56"/>
                </a:cxn>
                <a:cxn ang="0">
                  <a:pos x="2" y="103"/>
                </a:cxn>
                <a:cxn ang="0">
                  <a:pos x="4" y="148"/>
                </a:cxn>
                <a:cxn ang="0">
                  <a:pos x="12" y="148"/>
                </a:cxn>
                <a:cxn ang="0">
                  <a:pos x="7" y="103"/>
                </a:cxn>
                <a:cxn ang="0">
                  <a:pos x="5" y="56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4" y="8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/>
              <a:ahLst/>
              <a:cxnLst>
                <a:cxn ang="0">
                  <a:pos x="510" y="2"/>
                </a:cxn>
                <a:cxn ang="0">
                  <a:pos x="511" y="0"/>
                </a:cxn>
                <a:cxn ang="0">
                  <a:pos x="513" y="2"/>
                </a:cxn>
                <a:cxn ang="0">
                  <a:pos x="513" y="17"/>
                </a:cxn>
                <a:cxn ang="0">
                  <a:pos x="508" y="60"/>
                </a:cxn>
                <a:cxn ang="0">
                  <a:pos x="506" y="105"/>
                </a:cxn>
                <a:cxn ang="0">
                  <a:pos x="503" y="141"/>
                </a:cxn>
                <a:cxn ang="0">
                  <a:pos x="498" y="181"/>
                </a:cxn>
                <a:cxn ang="0">
                  <a:pos x="492" y="215"/>
                </a:cxn>
                <a:cxn ang="0">
                  <a:pos x="485" y="249"/>
                </a:cxn>
                <a:cxn ang="0">
                  <a:pos x="475" y="287"/>
                </a:cxn>
                <a:cxn ang="0">
                  <a:pos x="464" y="338"/>
                </a:cxn>
                <a:cxn ang="0">
                  <a:pos x="441" y="408"/>
                </a:cxn>
                <a:cxn ang="0">
                  <a:pos x="421" y="455"/>
                </a:cxn>
                <a:cxn ang="0">
                  <a:pos x="396" y="504"/>
                </a:cxn>
                <a:cxn ang="0">
                  <a:pos x="359" y="556"/>
                </a:cxn>
                <a:cxn ang="0">
                  <a:pos x="316" y="605"/>
                </a:cxn>
                <a:cxn ang="0">
                  <a:pos x="280" y="641"/>
                </a:cxn>
                <a:cxn ang="0">
                  <a:pos x="269" y="652"/>
                </a:cxn>
                <a:cxn ang="0">
                  <a:pos x="265" y="655"/>
                </a:cxn>
                <a:cxn ang="0">
                  <a:pos x="259" y="650"/>
                </a:cxn>
                <a:cxn ang="0">
                  <a:pos x="247" y="641"/>
                </a:cxn>
                <a:cxn ang="0">
                  <a:pos x="226" y="625"/>
                </a:cxn>
                <a:cxn ang="0">
                  <a:pos x="218" y="616"/>
                </a:cxn>
                <a:cxn ang="0">
                  <a:pos x="206" y="600"/>
                </a:cxn>
                <a:cxn ang="0">
                  <a:pos x="185" y="576"/>
                </a:cxn>
                <a:cxn ang="0">
                  <a:pos x="160" y="538"/>
                </a:cxn>
                <a:cxn ang="0">
                  <a:pos x="116" y="462"/>
                </a:cxn>
                <a:cxn ang="0">
                  <a:pos x="82" y="390"/>
                </a:cxn>
                <a:cxn ang="0">
                  <a:pos x="65" y="349"/>
                </a:cxn>
                <a:cxn ang="0">
                  <a:pos x="47" y="293"/>
                </a:cxn>
                <a:cxn ang="0">
                  <a:pos x="24" y="206"/>
                </a:cxn>
                <a:cxn ang="0">
                  <a:pos x="11" y="132"/>
                </a:cxn>
                <a:cxn ang="0">
                  <a:pos x="5" y="82"/>
                </a:cxn>
                <a:cxn ang="0">
                  <a:pos x="1" y="35"/>
                </a:cxn>
                <a:cxn ang="0">
                  <a:pos x="0" y="11"/>
                </a:cxn>
                <a:cxn ang="0">
                  <a:pos x="1" y="2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84" y="0"/>
                </a:cxn>
                <a:cxn ang="0">
                  <a:pos x="182" y="175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5"/>
                </a:cxn>
                <a:cxn ang="0">
                  <a:pos x="18" y="172"/>
                </a:cxn>
                <a:cxn ang="0">
                  <a:pos x="17" y="168"/>
                </a:cxn>
                <a:cxn ang="0">
                  <a:pos x="15" y="161"/>
                </a:cxn>
                <a:cxn ang="0">
                  <a:pos x="15" y="157"/>
                </a:cxn>
                <a:cxn ang="0">
                  <a:pos x="15" y="154"/>
                </a:cxn>
                <a:cxn ang="0">
                  <a:pos x="15" y="148"/>
                </a:cxn>
                <a:cxn ang="0">
                  <a:pos x="13" y="139"/>
                </a:cxn>
                <a:cxn ang="0">
                  <a:pos x="12" y="132"/>
                </a:cxn>
                <a:cxn ang="0">
                  <a:pos x="10" y="123"/>
                </a:cxn>
                <a:cxn ang="0">
                  <a:pos x="8" y="112"/>
                </a:cxn>
                <a:cxn ang="0">
                  <a:pos x="8" y="103"/>
                </a:cxn>
                <a:cxn ang="0">
                  <a:pos x="7" y="94"/>
                </a:cxn>
                <a:cxn ang="0">
                  <a:pos x="5" y="85"/>
                </a:cxn>
                <a:cxn ang="0">
                  <a:pos x="2" y="65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2" y="33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7" y="0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/>
              <a:ahLst/>
              <a:cxnLst>
                <a:cxn ang="0">
                  <a:pos x="20" y="25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5" y="13"/>
                </a:cxn>
                <a:cxn ang="0">
                  <a:pos x="23" y="11"/>
                </a:cxn>
                <a:cxn ang="0">
                  <a:pos x="27" y="7"/>
                </a:cxn>
                <a:cxn ang="0">
                  <a:pos x="30" y="6"/>
                </a:cxn>
                <a:cxn ang="0">
                  <a:pos x="33" y="4"/>
                </a:cxn>
                <a:cxn ang="0">
                  <a:pos x="40" y="2"/>
                </a:cxn>
                <a:cxn ang="0">
                  <a:pos x="41" y="4"/>
                </a:cxn>
                <a:cxn ang="0">
                  <a:pos x="41" y="7"/>
                </a:cxn>
                <a:cxn ang="0">
                  <a:pos x="41" y="9"/>
                </a:cxn>
                <a:cxn ang="0">
                  <a:pos x="43" y="27"/>
                </a:cxn>
                <a:cxn ang="0">
                  <a:pos x="38" y="33"/>
                </a:cxn>
                <a:cxn ang="0">
                  <a:pos x="33" y="34"/>
                </a:cxn>
                <a:cxn ang="0">
                  <a:pos x="33" y="42"/>
                </a:cxn>
                <a:cxn ang="0">
                  <a:pos x="36" y="45"/>
                </a:cxn>
                <a:cxn ang="0">
                  <a:pos x="38" y="54"/>
                </a:cxn>
                <a:cxn ang="0">
                  <a:pos x="41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1" y="31"/>
                </a:cxn>
                <a:cxn ang="0">
                  <a:pos x="58" y="38"/>
                </a:cxn>
                <a:cxn ang="0">
                  <a:pos x="51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3" y="40"/>
                </a:cxn>
                <a:cxn ang="0">
                  <a:pos x="43" y="51"/>
                </a:cxn>
                <a:cxn ang="0">
                  <a:pos x="36" y="62"/>
                </a:cxn>
                <a:cxn ang="0">
                  <a:pos x="40" y="81"/>
                </a:cxn>
                <a:cxn ang="0">
                  <a:pos x="33" y="89"/>
                </a:cxn>
                <a:cxn ang="0">
                  <a:pos x="23" y="83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30" y="72"/>
                </a:cxn>
                <a:cxn ang="0">
                  <a:pos x="23" y="72"/>
                </a:cxn>
                <a:cxn ang="0">
                  <a:pos x="12" y="65"/>
                </a:cxn>
                <a:cxn ang="0">
                  <a:pos x="9" y="58"/>
                </a:cxn>
                <a:cxn ang="0">
                  <a:pos x="12" y="54"/>
                </a:cxn>
                <a:cxn ang="0">
                  <a:pos x="15" y="53"/>
                </a:cxn>
                <a:cxn ang="0">
                  <a:pos x="18" y="60"/>
                </a:cxn>
                <a:cxn ang="0">
                  <a:pos x="20" y="60"/>
                </a:cxn>
                <a:cxn ang="0">
                  <a:pos x="18" y="51"/>
                </a:cxn>
                <a:cxn ang="0">
                  <a:pos x="23" y="51"/>
                </a:cxn>
                <a:cxn ang="0">
                  <a:pos x="23" y="47"/>
                </a:cxn>
                <a:cxn ang="0">
                  <a:pos x="17" y="47"/>
                </a:cxn>
                <a:cxn ang="0">
                  <a:pos x="0" y="43"/>
                </a:cxn>
                <a:cxn ang="0">
                  <a:pos x="4" y="31"/>
                </a:cxn>
                <a:cxn ang="0">
                  <a:pos x="7" y="34"/>
                </a:cxn>
                <a:cxn ang="0">
                  <a:pos x="10" y="40"/>
                </a:cxn>
                <a:cxn ang="0">
                  <a:pos x="15" y="38"/>
                </a:cxn>
                <a:cxn ang="0">
                  <a:pos x="14" y="34"/>
                </a:cxn>
                <a:cxn ang="0">
                  <a:pos x="10" y="31"/>
                </a:cxn>
                <a:cxn ang="0">
                  <a:pos x="7" y="25"/>
                </a:cxn>
                <a:cxn ang="0">
                  <a:pos x="5" y="20"/>
                </a:cxn>
                <a:cxn ang="0">
                  <a:pos x="7" y="15"/>
                </a:cxn>
                <a:cxn ang="0">
                  <a:pos x="12" y="15"/>
                </a:cxn>
                <a:cxn ang="0">
                  <a:pos x="15" y="24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20" y="24"/>
                </a:cxn>
                <a:cxn ang="0">
                  <a:pos x="20" y="18"/>
                </a:cxn>
                <a:cxn ang="0">
                  <a:pos x="20" y="15"/>
                </a:cxn>
                <a:cxn ang="0">
                  <a:pos x="23" y="13"/>
                </a:cxn>
                <a:cxn ang="0">
                  <a:pos x="23" y="11"/>
                </a:cxn>
                <a:cxn ang="0">
                  <a:pos x="26" y="7"/>
                </a:cxn>
                <a:cxn ang="0">
                  <a:pos x="30" y="6"/>
                </a:cxn>
                <a:cxn ang="0">
                  <a:pos x="31" y="2"/>
                </a:cxn>
                <a:cxn ang="0">
                  <a:pos x="38" y="2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3" y="11"/>
                </a:cxn>
                <a:cxn ang="0">
                  <a:pos x="41" y="29"/>
                </a:cxn>
                <a:cxn ang="0">
                  <a:pos x="36" y="33"/>
                </a:cxn>
                <a:cxn ang="0">
                  <a:pos x="33" y="34"/>
                </a:cxn>
                <a:cxn ang="0">
                  <a:pos x="31" y="42"/>
                </a:cxn>
                <a:cxn ang="0">
                  <a:pos x="35" y="45"/>
                </a:cxn>
                <a:cxn ang="0">
                  <a:pos x="38" y="54"/>
                </a:cxn>
                <a:cxn ang="0">
                  <a:pos x="40" y="33"/>
                </a:cxn>
                <a:cxn ang="0">
                  <a:pos x="43" y="31"/>
                </a:cxn>
                <a:cxn ang="0">
                  <a:pos x="46" y="31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40"/>
                </a:cxn>
                <a:cxn ang="0">
                  <a:pos x="46" y="34"/>
                </a:cxn>
                <a:cxn ang="0">
                  <a:pos x="43" y="34"/>
                </a:cxn>
                <a:cxn ang="0">
                  <a:pos x="41" y="36"/>
                </a:cxn>
                <a:cxn ang="0">
                  <a:pos x="41" y="42"/>
                </a:cxn>
                <a:cxn ang="0">
                  <a:pos x="41" y="56"/>
                </a:cxn>
                <a:cxn ang="0">
                  <a:pos x="36" y="63"/>
                </a:cxn>
                <a:cxn ang="0">
                  <a:pos x="38" y="81"/>
                </a:cxn>
                <a:cxn ang="0">
                  <a:pos x="25" y="89"/>
                </a:cxn>
                <a:cxn ang="0">
                  <a:pos x="20" y="81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0" y="71"/>
                </a:cxn>
                <a:cxn ang="0">
                  <a:pos x="8" y="63"/>
                </a:cxn>
                <a:cxn ang="0">
                  <a:pos x="8" y="56"/>
                </a:cxn>
                <a:cxn ang="0">
                  <a:pos x="12" y="54"/>
                </a:cxn>
                <a:cxn ang="0">
                  <a:pos x="13" y="5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1"/>
                </a:cxn>
                <a:cxn ang="0">
                  <a:pos x="22" y="51"/>
                </a:cxn>
                <a:cxn ang="0">
                  <a:pos x="22" y="47"/>
                </a:cxn>
                <a:cxn ang="0">
                  <a:pos x="12" y="47"/>
                </a:cxn>
                <a:cxn ang="0">
                  <a:pos x="0" y="40"/>
                </a:cxn>
                <a:cxn ang="0">
                  <a:pos x="2" y="31"/>
                </a:cxn>
                <a:cxn ang="0">
                  <a:pos x="7" y="38"/>
                </a:cxn>
                <a:cxn ang="0">
                  <a:pos x="12" y="40"/>
                </a:cxn>
                <a:cxn ang="0">
                  <a:pos x="13" y="36"/>
                </a:cxn>
                <a:cxn ang="0">
                  <a:pos x="12" y="33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4" y="18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/>
              <a:ahLst/>
              <a:cxnLst>
                <a:cxn ang="0">
                  <a:pos x="18" y="26"/>
                </a:cxn>
                <a:cxn ang="0">
                  <a:pos x="21" y="24"/>
                </a:cxn>
                <a:cxn ang="0">
                  <a:pos x="20" y="18"/>
                </a:cxn>
                <a:cxn ang="0">
                  <a:pos x="18" y="17"/>
                </a:cxn>
                <a:cxn ang="0">
                  <a:pos x="25" y="13"/>
                </a:cxn>
                <a:cxn ang="0">
                  <a:pos x="21" y="9"/>
                </a:cxn>
                <a:cxn ang="0">
                  <a:pos x="26" y="8"/>
                </a:cxn>
                <a:cxn ang="0">
                  <a:pos x="28" y="6"/>
                </a:cxn>
                <a:cxn ang="0">
                  <a:pos x="30" y="4"/>
                </a:cxn>
                <a:cxn ang="0">
                  <a:pos x="38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9"/>
                </a:cxn>
                <a:cxn ang="0">
                  <a:pos x="41" y="27"/>
                </a:cxn>
                <a:cxn ang="0">
                  <a:pos x="36" y="33"/>
                </a:cxn>
                <a:cxn ang="0">
                  <a:pos x="33" y="35"/>
                </a:cxn>
                <a:cxn ang="0">
                  <a:pos x="33" y="44"/>
                </a:cxn>
                <a:cxn ang="0">
                  <a:pos x="36" y="45"/>
                </a:cxn>
                <a:cxn ang="0">
                  <a:pos x="38" y="56"/>
                </a:cxn>
                <a:cxn ang="0">
                  <a:pos x="39" y="33"/>
                </a:cxn>
                <a:cxn ang="0">
                  <a:pos x="43" y="29"/>
                </a:cxn>
                <a:cxn ang="0">
                  <a:pos x="46" y="29"/>
                </a:cxn>
                <a:cxn ang="0">
                  <a:pos x="53" y="33"/>
                </a:cxn>
                <a:cxn ang="0">
                  <a:pos x="56" y="38"/>
                </a:cxn>
                <a:cxn ang="0">
                  <a:pos x="48" y="38"/>
                </a:cxn>
                <a:cxn ang="0">
                  <a:pos x="46" y="35"/>
                </a:cxn>
                <a:cxn ang="0">
                  <a:pos x="43" y="35"/>
                </a:cxn>
                <a:cxn ang="0">
                  <a:pos x="41" y="36"/>
                </a:cxn>
                <a:cxn ang="0">
                  <a:pos x="41" y="40"/>
                </a:cxn>
                <a:cxn ang="0">
                  <a:pos x="43" y="51"/>
                </a:cxn>
                <a:cxn ang="0">
                  <a:pos x="35" y="62"/>
                </a:cxn>
                <a:cxn ang="0">
                  <a:pos x="38" y="82"/>
                </a:cxn>
                <a:cxn ang="0">
                  <a:pos x="23" y="87"/>
                </a:cxn>
                <a:cxn ang="0">
                  <a:pos x="21" y="82"/>
                </a:cxn>
                <a:cxn ang="0">
                  <a:pos x="23" y="78"/>
                </a:cxn>
                <a:cxn ang="0">
                  <a:pos x="30" y="76"/>
                </a:cxn>
                <a:cxn ang="0">
                  <a:pos x="28" y="71"/>
                </a:cxn>
                <a:cxn ang="0">
                  <a:pos x="21" y="71"/>
                </a:cxn>
                <a:cxn ang="0">
                  <a:pos x="10" y="65"/>
                </a:cxn>
                <a:cxn ang="0">
                  <a:pos x="7" y="56"/>
                </a:cxn>
                <a:cxn ang="0">
                  <a:pos x="12" y="55"/>
                </a:cxn>
                <a:cxn ang="0">
                  <a:pos x="13" y="55"/>
                </a:cxn>
                <a:cxn ang="0">
                  <a:pos x="18" y="60"/>
                </a:cxn>
                <a:cxn ang="0">
                  <a:pos x="18" y="58"/>
                </a:cxn>
                <a:cxn ang="0">
                  <a:pos x="18" y="51"/>
                </a:cxn>
                <a:cxn ang="0">
                  <a:pos x="21" y="49"/>
                </a:cxn>
                <a:cxn ang="0">
                  <a:pos x="21" y="47"/>
                </a:cxn>
                <a:cxn ang="0">
                  <a:pos x="12" y="47"/>
                </a:cxn>
                <a:cxn ang="0">
                  <a:pos x="0" y="38"/>
                </a:cxn>
                <a:cxn ang="0">
                  <a:pos x="2" y="31"/>
                </a:cxn>
                <a:cxn ang="0">
                  <a:pos x="7" y="36"/>
                </a:cxn>
                <a:cxn ang="0">
                  <a:pos x="12" y="38"/>
                </a:cxn>
                <a:cxn ang="0">
                  <a:pos x="12" y="36"/>
                </a:cxn>
                <a:cxn ang="0">
                  <a:pos x="12" y="35"/>
                </a:cxn>
                <a:cxn ang="0">
                  <a:pos x="8" y="31"/>
                </a:cxn>
                <a:cxn ang="0">
                  <a:pos x="5" y="22"/>
                </a:cxn>
                <a:cxn ang="0">
                  <a:pos x="3" y="17"/>
                </a:cxn>
                <a:cxn ang="0">
                  <a:pos x="7" y="15"/>
                </a:cxn>
                <a:cxn ang="0">
                  <a:pos x="12" y="15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/>
              <a:ahLst/>
              <a:cxnLst>
                <a:cxn ang="0">
                  <a:pos x="0" y="99"/>
                </a:cxn>
                <a:cxn ang="0">
                  <a:pos x="72" y="0"/>
                </a:cxn>
                <a:cxn ang="0">
                  <a:pos x="146" y="99"/>
                </a:cxn>
                <a:cxn ang="0">
                  <a:pos x="146" y="122"/>
                </a:cxn>
                <a:cxn ang="0">
                  <a:pos x="72" y="30"/>
                </a:cxn>
                <a:cxn ang="0">
                  <a:pos x="2" y="124"/>
                </a:cxn>
                <a:cxn ang="0">
                  <a:pos x="0" y="99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/>
              <a:ahLst/>
              <a:cxnLst>
                <a:cxn ang="0">
                  <a:pos x="3" y="171"/>
                </a:cxn>
                <a:cxn ang="0">
                  <a:pos x="5" y="16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69"/>
                </a:cxn>
                <a:cxn ang="0">
                  <a:pos x="3" y="171"/>
                </a:cxn>
                <a:cxn ang="0">
                  <a:pos x="3" y="171"/>
                </a:cxn>
                <a:cxn ang="0">
                  <a:pos x="5" y="171"/>
                </a:cxn>
                <a:cxn ang="0">
                  <a:pos x="5" y="169"/>
                </a:cxn>
                <a:cxn ang="0">
                  <a:pos x="3" y="171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/>
              <a:ahLst/>
              <a:cxnLst>
                <a:cxn ang="0">
                  <a:pos x="505" y="7"/>
                </a:cxn>
                <a:cxn ang="0">
                  <a:pos x="505" y="0"/>
                </a:cxn>
                <a:cxn ang="0">
                  <a:pos x="0" y="1"/>
                </a:cxn>
                <a:cxn ang="0">
                  <a:pos x="0" y="9"/>
                </a:cxn>
                <a:cxn ang="0">
                  <a:pos x="505" y="7"/>
                </a:cxn>
                <a:cxn ang="0">
                  <a:pos x="505" y="7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6" y="37"/>
                </a:cxn>
                <a:cxn ang="0">
                  <a:pos x="6" y="16"/>
                </a:cxn>
                <a:cxn ang="0">
                  <a:pos x="3" y="0"/>
                </a:cxn>
                <a:cxn ang="0">
                  <a:pos x="3" y="7"/>
                </a:cxn>
                <a:cxn ang="0">
                  <a:pos x="1" y="1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6" y="3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/>
              <a:ahLst/>
              <a:cxnLst>
                <a:cxn ang="0">
                  <a:pos x="5" y="131"/>
                </a:cxn>
                <a:cxn ang="0">
                  <a:pos x="5" y="131"/>
                </a:cxn>
                <a:cxn ang="0">
                  <a:pos x="11" y="86"/>
                </a:cxn>
                <a:cxn ang="0">
                  <a:pos x="13" y="47"/>
                </a:cxn>
                <a:cxn ang="0">
                  <a:pos x="15" y="16"/>
                </a:cxn>
                <a:cxn ang="0">
                  <a:pos x="16" y="1"/>
                </a:cxn>
                <a:cxn ang="0">
                  <a:pos x="10" y="0"/>
                </a:cxn>
                <a:cxn ang="0">
                  <a:pos x="10" y="16"/>
                </a:cxn>
                <a:cxn ang="0">
                  <a:pos x="8" y="47"/>
                </a:cxn>
                <a:cxn ang="0">
                  <a:pos x="3" y="86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5" y="131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/>
              <a:ahLst/>
              <a:cxnLst>
                <a:cxn ang="0">
                  <a:pos x="5" y="344"/>
                </a:cxn>
                <a:cxn ang="0">
                  <a:pos x="5" y="344"/>
                </a:cxn>
                <a:cxn ang="0">
                  <a:pos x="16" y="324"/>
                </a:cxn>
                <a:cxn ang="0">
                  <a:pos x="28" y="305"/>
                </a:cxn>
                <a:cxn ang="0">
                  <a:pos x="38" y="285"/>
                </a:cxn>
                <a:cxn ang="0">
                  <a:pos x="46" y="265"/>
                </a:cxn>
                <a:cxn ang="0">
                  <a:pos x="62" y="223"/>
                </a:cxn>
                <a:cxn ang="0">
                  <a:pos x="74" y="182"/>
                </a:cxn>
                <a:cxn ang="0">
                  <a:pos x="85" y="139"/>
                </a:cxn>
                <a:cxn ang="0">
                  <a:pos x="95" y="93"/>
                </a:cxn>
                <a:cxn ang="0">
                  <a:pos x="103" y="48"/>
                </a:cxn>
                <a:cxn ang="0">
                  <a:pos x="110" y="1"/>
                </a:cxn>
                <a:cxn ang="0">
                  <a:pos x="105" y="0"/>
                </a:cxn>
                <a:cxn ang="0">
                  <a:pos x="97" y="47"/>
                </a:cxn>
                <a:cxn ang="0">
                  <a:pos x="88" y="93"/>
                </a:cxn>
                <a:cxn ang="0">
                  <a:pos x="80" y="137"/>
                </a:cxn>
                <a:cxn ang="0">
                  <a:pos x="69" y="180"/>
                </a:cxn>
                <a:cxn ang="0">
                  <a:pos x="56" y="222"/>
                </a:cxn>
                <a:cxn ang="0">
                  <a:pos x="39" y="263"/>
                </a:cxn>
                <a:cxn ang="0">
                  <a:pos x="31" y="283"/>
                </a:cxn>
                <a:cxn ang="0">
                  <a:pos x="21" y="303"/>
                </a:cxn>
                <a:cxn ang="0">
                  <a:pos x="11" y="323"/>
                </a:cxn>
                <a:cxn ang="0">
                  <a:pos x="0" y="341"/>
                </a:cxn>
                <a:cxn ang="0">
                  <a:pos x="0" y="341"/>
                </a:cxn>
                <a:cxn ang="0">
                  <a:pos x="5" y="344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/>
              <a:ahLst/>
              <a:cxnLst>
                <a:cxn ang="0">
                  <a:pos x="0" y="155"/>
                </a:cxn>
                <a:cxn ang="0">
                  <a:pos x="0" y="155"/>
                </a:cxn>
                <a:cxn ang="0">
                  <a:pos x="8" y="153"/>
                </a:cxn>
                <a:cxn ang="0">
                  <a:pos x="18" y="146"/>
                </a:cxn>
                <a:cxn ang="0">
                  <a:pos x="31" y="131"/>
                </a:cxn>
                <a:cxn ang="0">
                  <a:pos x="49" y="113"/>
                </a:cxn>
                <a:cxn ang="0">
                  <a:pos x="67" y="90"/>
                </a:cxn>
                <a:cxn ang="0">
                  <a:pos x="88" y="65"/>
                </a:cxn>
                <a:cxn ang="0">
                  <a:pos x="111" y="34"/>
                </a:cxn>
                <a:cxn ang="0">
                  <a:pos x="131" y="3"/>
                </a:cxn>
                <a:cxn ang="0">
                  <a:pos x="126" y="0"/>
                </a:cxn>
                <a:cxn ang="0">
                  <a:pos x="105" y="30"/>
                </a:cxn>
                <a:cxn ang="0">
                  <a:pos x="83" y="59"/>
                </a:cxn>
                <a:cxn ang="0">
                  <a:pos x="64" y="86"/>
                </a:cxn>
                <a:cxn ang="0">
                  <a:pos x="44" y="108"/>
                </a:cxn>
                <a:cxn ang="0">
                  <a:pos x="26" y="126"/>
                </a:cxn>
                <a:cxn ang="0">
                  <a:pos x="13" y="139"/>
                </a:cxn>
                <a:cxn ang="0">
                  <a:pos x="5" y="148"/>
                </a:cxn>
                <a:cxn ang="0">
                  <a:pos x="5" y="149"/>
                </a:cxn>
                <a:cxn ang="0">
                  <a:pos x="5" y="149"/>
                </a:cxn>
                <a:cxn ang="0">
                  <a:pos x="0" y="155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9" y="15"/>
                </a:cxn>
                <a:cxn ang="0">
                  <a:pos x="23" y="24"/>
                </a:cxn>
                <a:cxn ang="0">
                  <a:pos x="34" y="34"/>
                </a:cxn>
                <a:cxn ang="0">
                  <a:pos x="41" y="40"/>
                </a:cxn>
                <a:cxn ang="0">
                  <a:pos x="46" y="34"/>
                </a:cxn>
                <a:cxn ang="0">
                  <a:pos x="37" y="29"/>
                </a:cxn>
                <a:cxn ang="0">
                  <a:pos x="26" y="20"/>
                </a:cxn>
                <a:cxn ang="0">
                  <a:pos x="13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28" y="46"/>
                </a:cxn>
                <a:cxn ang="0">
                  <a:pos x="52" y="77"/>
                </a:cxn>
                <a:cxn ang="0">
                  <a:pos x="67" y="97"/>
                </a:cxn>
                <a:cxn ang="0">
                  <a:pos x="79" y="108"/>
                </a:cxn>
                <a:cxn ang="0">
                  <a:pos x="82" y="104"/>
                </a:cxn>
                <a:cxn ang="0">
                  <a:pos x="72" y="92"/>
                </a:cxn>
                <a:cxn ang="0">
                  <a:pos x="56" y="74"/>
                </a:cxn>
                <a:cxn ang="0">
                  <a:pos x="34" y="4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1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1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7" y="22"/>
                </a:cxn>
                <a:cxn ang="0">
                  <a:pos x="13" y="42"/>
                </a:cxn>
                <a:cxn ang="0">
                  <a:pos x="23" y="64"/>
                </a:cxn>
                <a:cxn ang="0">
                  <a:pos x="33" y="85"/>
                </a:cxn>
                <a:cxn ang="0">
                  <a:pos x="44" y="111"/>
                </a:cxn>
                <a:cxn ang="0">
                  <a:pos x="57" y="136"/>
                </a:cxn>
                <a:cxn ang="0">
                  <a:pos x="71" y="161"/>
                </a:cxn>
                <a:cxn ang="0">
                  <a:pos x="87" y="186"/>
                </a:cxn>
                <a:cxn ang="0">
                  <a:pos x="92" y="185"/>
                </a:cxn>
                <a:cxn ang="0">
                  <a:pos x="77" y="157"/>
                </a:cxn>
                <a:cxn ang="0">
                  <a:pos x="62" y="132"/>
                </a:cxn>
                <a:cxn ang="0">
                  <a:pos x="51" y="107"/>
                </a:cxn>
                <a:cxn ang="0">
                  <a:pos x="38" y="83"/>
                </a:cxn>
                <a:cxn ang="0">
                  <a:pos x="28" y="60"/>
                </a:cxn>
                <a:cxn ang="0">
                  <a:pos x="20" y="38"/>
                </a:cxn>
                <a:cxn ang="0">
                  <a:pos x="12" y="1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2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0" y="49"/>
                </a:cxn>
                <a:cxn ang="0">
                  <a:pos x="22" y="94"/>
                </a:cxn>
                <a:cxn ang="0">
                  <a:pos x="33" y="137"/>
                </a:cxn>
                <a:cxn ang="0">
                  <a:pos x="43" y="173"/>
                </a:cxn>
                <a:cxn ang="0">
                  <a:pos x="50" y="171"/>
                </a:cxn>
                <a:cxn ang="0">
                  <a:pos x="38" y="135"/>
                </a:cxn>
                <a:cxn ang="0">
                  <a:pos x="27" y="92"/>
                </a:cxn>
                <a:cxn ang="0">
                  <a:pos x="15" y="47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2"/>
                </a:cxn>
                <a:cxn ang="0">
                  <a:pos x="2" y="62"/>
                </a:cxn>
                <a:cxn ang="0">
                  <a:pos x="7" y="110"/>
                </a:cxn>
                <a:cxn ang="0">
                  <a:pos x="13" y="161"/>
                </a:cxn>
                <a:cxn ang="0">
                  <a:pos x="20" y="161"/>
                </a:cxn>
                <a:cxn ang="0">
                  <a:pos x="13" y="110"/>
                </a:cxn>
                <a:cxn ang="0">
                  <a:pos x="8" y="62"/>
                </a:cxn>
                <a:cxn ang="0">
                  <a:pos x="7" y="22"/>
                </a:cxn>
                <a:cxn ang="0">
                  <a:pos x="5" y="2"/>
                </a:cxn>
                <a:cxn ang="0">
                  <a:pos x="2" y="8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4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/>
              <a:ahLst/>
              <a:cxnLst>
                <a:cxn ang="0">
                  <a:pos x="241" y="1"/>
                </a:cxn>
                <a:cxn ang="0">
                  <a:pos x="229" y="14"/>
                </a:cxn>
                <a:cxn ang="0">
                  <a:pos x="216" y="41"/>
                </a:cxn>
                <a:cxn ang="0">
                  <a:pos x="205" y="90"/>
                </a:cxn>
                <a:cxn ang="0">
                  <a:pos x="198" y="149"/>
                </a:cxn>
                <a:cxn ang="0">
                  <a:pos x="195" y="193"/>
                </a:cxn>
                <a:cxn ang="0">
                  <a:pos x="198" y="211"/>
                </a:cxn>
                <a:cxn ang="0">
                  <a:pos x="205" y="211"/>
                </a:cxn>
                <a:cxn ang="0">
                  <a:pos x="221" y="211"/>
                </a:cxn>
                <a:cxn ang="0">
                  <a:pos x="249" y="211"/>
                </a:cxn>
                <a:cxn ang="0">
                  <a:pos x="287" y="205"/>
                </a:cxn>
                <a:cxn ang="0">
                  <a:pos x="319" y="196"/>
                </a:cxn>
                <a:cxn ang="0">
                  <a:pos x="336" y="186"/>
                </a:cxn>
                <a:cxn ang="0">
                  <a:pos x="352" y="166"/>
                </a:cxn>
                <a:cxn ang="0">
                  <a:pos x="341" y="281"/>
                </a:cxn>
                <a:cxn ang="0">
                  <a:pos x="319" y="270"/>
                </a:cxn>
                <a:cxn ang="0">
                  <a:pos x="291" y="261"/>
                </a:cxn>
                <a:cxn ang="0">
                  <a:pos x="262" y="256"/>
                </a:cxn>
                <a:cxn ang="0">
                  <a:pos x="237" y="252"/>
                </a:cxn>
                <a:cxn ang="0">
                  <a:pos x="210" y="251"/>
                </a:cxn>
                <a:cxn ang="0">
                  <a:pos x="205" y="251"/>
                </a:cxn>
                <a:cxn ang="0">
                  <a:pos x="195" y="252"/>
                </a:cxn>
                <a:cxn ang="0">
                  <a:pos x="195" y="270"/>
                </a:cxn>
                <a:cxn ang="0">
                  <a:pos x="195" y="290"/>
                </a:cxn>
                <a:cxn ang="0">
                  <a:pos x="200" y="352"/>
                </a:cxn>
                <a:cxn ang="0">
                  <a:pos x="210" y="409"/>
                </a:cxn>
                <a:cxn ang="0">
                  <a:pos x="218" y="433"/>
                </a:cxn>
                <a:cxn ang="0">
                  <a:pos x="234" y="454"/>
                </a:cxn>
                <a:cxn ang="0">
                  <a:pos x="116" y="454"/>
                </a:cxn>
                <a:cxn ang="0">
                  <a:pos x="124" y="440"/>
                </a:cxn>
                <a:cxn ang="0">
                  <a:pos x="139" y="408"/>
                </a:cxn>
                <a:cxn ang="0">
                  <a:pos x="144" y="393"/>
                </a:cxn>
                <a:cxn ang="0">
                  <a:pos x="149" y="379"/>
                </a:cxn>
                <a:cxn ang="0">
                  <a:pos x="152" y="353"/>
                </a:cxn>
                <a:cxn ang="0">
                  <a:pos x="159" y="312"/>
                </a:cxn>
                <a:cxn ang="0">
                  <a:pos x="160" y="270"/>
                </a:cxn>
                <a:cxn ang="0">
                  <a:pos x="159" y="254"/>
                </a:cxn>
                <a:cxn ang="0">
                  <a:pos x="154" y="252"/>
                </a:cxn>
                <a:cxn ang="0">
                  <a:pos x="149" y="252"/>
                </a:cxn>
                <a:cxn ang="0">
                  <a:pos x="134" y="251"/>
                </a:cxn>
                <a:cxn ang="0">
                  <a:pos x="105" y="252"/>
                </a:cxn>
                <a:cxn ang="0">
                  <a:pos x="75" y="256"/>
                </a:cxn>
                <a:cxn ang="0">
                  <a:pos x="44" y="265"/>
                </a:cxn>
                <a:cxn ang="0">
                  <a:pos x="19" y="276"/>
                </a:cxn>
                <a:cxn ang="0">
                  <a:pos x="1" y="285"/>
                </a:cxn>
                <a:cxn ang="0">
                  <a:pos x="0" y="168"/>
                </a:cxn>
                <a:cxn ang="0">
                  <a:pos x="18" y="180"/>
                </a:cxn>
                <a:cxn ang="0">
                  <a:pos x="54" y="198"/>
                </a:cxn>
                <a:cxn ang="0">
                  <a:pos x="72" y="205"/>
                </a:cxn>
                <a:cxn ang="0">
                  <a:pos x="109" y="209"/>
                </a:cxn>
                <a:cxn ang="0">
                  <a:pos x="141" y="211"/>
                </a:cxn>
                <a:cxn ang="0">
                  <a:pos x="160" y="202"/>
                </a:cxn>
                <a:cxn ang="0">
                  <a:pos x="164" y="213"/>
                </a:cxn>
                <a:cxn ang="0">
                  <a:pos x="160" y="214"/>
                </a:cxn>
                <a:cxn ang="0">
                  <a:pos x="160" y="195"/>
                </a:cxn>
                <a:cxn ang="0">
                  <a:pos x="162" y="177"/>
                </a:cxn>
                <a:cxn ang="0">
                  <a:pos x="160" y="157"/>
                </a:cxn>
                <a:cxn ang="0">
                  <a:pos x="155" y="122"/>
                </a:cxn>
                <a:cxn ang="0">
                  <a:pos x="150" y="95"/>
                </a:cxn>
                <a:cxn ang="0">
                  <a:pos x="147" y="68"/>
                </a:cxn>
                <a:cxn ang="0">
                  <a:pos x="141" y="41"/>
                </a:cxn>
                <a:cxn ang="0">
                  <a:pos x="126" y="12"/>
                </a:cxn>
                <a:cxn ang="0">
                  <a:pos x="114" y="0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6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7" y="5"/>
                </a:cxn>
                <a:cxn ang="0">
                  <a:pos x="128" y="5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3" y="20"/>
                </a:cxn>
                <a:cxn ang="0">
                  <a:pos x="13" y="7"/>
                </a:cxn>
                <a:cxn ang="0">
                  <a:pos x="14" y="5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3" y="20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8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/>
              <a:ahLst/>
              <a:cxnLst>
                <a:cxn ang="0">
                  <a:pos x="3" y="45"/>
                </a:cxn>
                <a:cxn ang="0">
                  <a:pos x="3" y="45"/>
                </a:cxn>
                <a:cxn ang="0">
                  <a:pos x="8" y="29"/>
                </a:cxn>
                <a:cxn ang="0">
                  <a:pos x="10" y="20"/>
                </a:cxn>
                <a:cxn ang="0">
                  <a:pos x="15" y="13"/>
                </a:cxn>
                <a:cxn ang="0">
                  <a:pos x="20" y="6"/>
                </a:cxn>
                <a:cxn ang="0">
                  <a:pos x="17" y="0"/>
                </a:cxn>
                <a:cxn ang="0">
                  <a:pos x="10" y="9"/>
                </a:cxn>
                <a:cxn ang="0">
                  <a:pos x="7" y="17"/>
                </a:cxn>
                <a:cxn ang="0">
                  <a:pos x="3" y="27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3" y="4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9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/>
              <a:ahLst/>
              <a:cxnLst>
                <a:cxn ang="0">
                  <a:pos x="5" y="74"/>
                </a:cxn>
                <a:cxn ang="0">
                  <a:pos x="5" y="74"/>
                </a:cxn>
                <a:cxn ang="0">
                  <a:pos x="7" y="54"/>
                </a:cxn>
                <a:cxn ang="0">
                  <a:pos x="10" y="36"/>
                </a:cxn>
                <a:cxn ang="0">
                  <a:pos x="13" y="18"/>
                </a:cxn>
                <a:cxn ang="0">
                  <a:pos x="16" y="1"/>
                </a:cxn>
                <a:cxn ang="0">
                  <a:pos x="13" y="0"/>
                </a:cxn>
                <a:cxn ang="0">
                  <a:pos x="8" y="16"/>
                </a:cxn>
                <a:cxn ang="0">
                  <a:pos x="5" y="34"/>
                </a:cxn>
                <a:cxn ang="0">
                  <a:pos x="2" y="5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5" y="74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0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/>
              <a:ahLst/>
              <a:cxnLst>
                <a:cxn ang="0">
                  <a:pos x="5" y="65"/>
                </a:cxn>
                <a:cxn ang="0">
                  <a:pos x="5" y="65"/>
                </a:cxn>
                <a:cxn ang="0">
                  <a:pos x="5" y="52"/>
                </a:cxn>
                <a:cxn ang="0">
                  <a:pos x="7" y="38"/>
                </a:cxn>
                <a:cxn ang="0">
                  <a:pos x="10" y="21"/>
                </a:cxn>
                <a:cxn ang="0">
                  <a:pos x="12" y="2"/>
                </a:cxn>
                <a:cxn ang="0">
                  <a:pos x="7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2" y="50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5" y="6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7" y="14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2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5" y="0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6"/>
                </a:cxn>
                <a:cxn ang="0">
                  <a:pos x="9" y="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0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3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2" y="1"/>
                </a:cxn>
                <a:cxn ang="0">
                  <a:pos x="31" y="1"/>
                </a:cxn>
                <a:cxn ang="0">
                  <a:pos x="18" y="3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18" y="10"/>
                </a:cxn>
                <a:cxn ang="0">
                  <a:pos x="31" y="9"/>
                </a:cxn>
                <a:cxn ang="0">
                  <a:pos x="44" y="7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6" y="0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1" y="4"/>
                </a:cxn>
                <a:cxn ang="0">
                  <a:pos x="23" y="5"/>
                </a:cxn>
                <a:cxn ang="0">
                  <a:pos x="13" y="9"/>
                </a:cxn>
                <a:cxn ang="0">
                  <a:pos x="0" y="13"/>
                </a:cxn>
                <a:cxn ang="0">
                  <a:pos x="0" y="18"/>
                </a:cxn>
                <a:cxn ang="0">
                  <a:pos x="14" y="14"/>
                </a:cxn>
                <a:cxn ang="0">
                  <a:pos x="23" y="13"/>
                </a:cxn>
                <a:cxn ang="0">
                  <a:pos x="32" y="9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39" y="0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16" y="9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20" y="1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6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/>
              <a:ahLst/>
              <a:cxnLst>
                <a:cxn ang="0">
                  <a:pos x="2" y="122"/>
                </a:cxn>
                <a:cxn ang="0">
                  <a:pos x="5" y="119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2" y="122"/>
                </a:cxn>
                <a:cxn ang="0">
                  <a:pos x="2" y="122"/>
                </a:cxn>
                <a:cxn ang="0">
                  <a:pos x="5" y="124"/>
                </a:cxn>
                <a:cxn ang="0">
                  <a:pos x="5" y="119"/>
                </a:cxn>
                <a:cxn ang="0">
                  <a:pos x="2" y="122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7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  <a:cxn ang="0">
                  <a:pos x="12" y="10"/>
                </a:cxn>
                <a:cxn ang="0">
                  <a:pos x="13" y="7"/>
                </a:cxn>
                <a:cxn ang="0">
                  <a:pos x="3" y="0"/>
                </a:cxn>
                <a:cxn ang="0">
                  <a:pos x="3" y="0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8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18" y="14"/>
                </a:cxn>
                <a:cxn ang="0">
                  <a:pos x="21" y="9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9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0" y="12"/>
                </a:cxn>
                <a:cxn ang="0">
                  <a:pos x="30" y="16"/>
                </a:cxn>
                <a:cxn ang="0">
                  <a:pos x="32" y="11"/>
                </a:cxn>
                <a:cxn ang="0">
                  <a:pos x="22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0" y="7"/>
                </a:cxn>
                <a:cxn ang="0">
                  <a:pos x="25" y="9"/>
                </a:cxn>
                <a:cxn ang="0">
                  <a:pos x="41" y="12"/>
                </a:cxn>
                <a:cxn ang="0">
                  <a:pos x="54" y="16"/>
                </a:cxn>
                <a:cxn ang="0">
                  <a:pos x="56" y="9"/>
                </a:cxn>
                <a:cxn ang="0">
                  <a:pos x="41" y="7"/>
                </a:cxn>
                <a:cxn ang="0">
                  <a:pos x="27" y="3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1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13" y="7"/>
                </a:cxn>
                <a:cxn ang="0">
                  <a:pos x="32" y="9"/>
                </a:cxn>
                <a:cxn ang="0">
                  <a:pos x="32" y="2"/>
                </a:cxn>
                <a:cxn ang="0">
                  <a:pos x="1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5" y="13"/>
                </a:cxn>
                <a:cxn ang="0">
                  <a:pos x="5" y="9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4" y="7"/>
                </a:cxn>
                <a:cxn ang="0">
                  <a:pos x="19" y="4"/>
                </a:cxn>
                <a:cxn ang="0">
                  <a:pos x="14" y="4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5" y="0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5" y="1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7" y="36"/>
                </a:cxn>
                <a:cxn ang="0">
                  <a:pos x="5" y="1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16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7" y="36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/>
              <a:ahLst/>
              <a:cxnLst>
                <a:cxn ang="0">
                  <a:pos x="18" y="110"/>
                </a:cxn>
                <a:cxn ang="0">
                  <a:pos x="18" y="110"/>
                </a:cxn>
                <a:cxn ang="0">
                  <a:pos x="13" y="84"/>
                </a:cxn>
                <a:cxn ang="0">
                  <a:pos x="10" y="56"/>
                </a:cxn>
                <a:cxn ang="0">
                  <a:pos x="8" y="27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2" y="29"/>
                </a:cxn>
                <a:cxn ang="0">
                  <a:pos x="5" y="56"/>
                </a:cxn>
                <a:cxn ang="0">
                  <a:pos x="8" y="84"/>
                </a:cxn>
                <a:cxn ang="0">
                  <a:pos x="12" y="112"/>
                </a:cxn>
                <a:cxn ang="0">
                  <a:pos x="12" y="112"/>
                </a:cxn>
                <a:cxn ang="0">
                  <a:pos x="18" y="110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/>
              <a:ahLst/>
              <a:cxnLst>
                <a:cxn ang="0">
                  <a:pos x="16" y="29"/>
                </a:cxn>
                <a:cxn ang="0">
                  <a:pos x="16" y="29"/>
                </a:cxn>
                <a:cxn ang="0">
                  <a:pos x="11" y="18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8" y="18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6" y="29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6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/>
              <a:ahLst/>
              <a:cxnLst>
                <a:cxn ang="0">
                  <a:pos x="16" y="23"/>
                </a:cxn>
                <a:cxn ang="0">
                  <a:pos x="19" y="1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14" y="23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23" y="23"/>
                </a:cxn>
                <a:cxn ang="0">
                  <a:pos x="19" y="19"/>
                </a:cxn>
                <a:cxn ang="0">
                  <a:pos x="16" y="23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7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123" y="5"/>
                </a:cxn>
                <a:cxn ang="0">
                  <a:pos x="123" y="0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2" y="16"/>
                </a:cxn>
                <a:cxn ang="0">
                  <a:pos x="5" y="1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8" y="0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9" y="23"/>
                </a:cxn>
                <a:cxn ang="0">
                  <a:pos x="0" y="36"/>
                </a:cxn>
                <a:cxn ang="0">
                  <a:pos x="5" y="41"/>
                </a:cxn>
                <a:cxn ang="0">
                  <a:pos x="13" y="25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7" y="0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0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0"/>
                </a:cxn>
                <a:cxn ang="0">
                  <a:pos x="8" y="14"/>
                </a:cxn>
                <a:cxn ang="0">
                  <a:pos x="6" y="21"/>
                </a:cxn>
                <a:cxn ang="0">
                  <a:pos x="5" y="27"/>
                </a:cxn>
                <a:cxn ang="0">
                  <a:pos x="0" y="38"/>
                </a:cxn>
                <a:cxn ang="0">
                  <a:pos x="6" y="39"/>
                </a:cxn>
                <a:cxn ang="0">
                  <a:pos x="10" y="29"/>
                </a:cxn>
                <a:cxn ang="0">
                  <a:pos x="11" y="23"/>
                </a:cxn>
                <a:cxn ang="0">
                  <a:pos x="13" y="1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1" y="0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1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5" y="14"/>
                </a:cxn>
                <a:cxn ang="0">
                  <a:pos x="3" y="27"/>
                </a:cxn>
                <a:cxn ang="0">
                  <a:pos x="3" y="40"/>
                </a:cxn>
                <a:cxn ang="0">
                  <a:pos x="0" y="58"/>
                </a:cxn>
                <a:cxn ang="0">
                  <a:pos x="5" y="58"/>
                </a:cxn>
                <a:cxn ang="0">
                  <a:pos x="8" y="41"/>
                </a:cxn>
                <a:cxn ang="0">
                  <a:pos x="10" y="27"/>
                </a:cxn>
                <a:cxn ang="0">
                  <a:pos x="12" y="1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8" y="0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2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2" y="20"/>
                </a:cxn>
                <a:cxn ang="0">
                  <a:pos x="2" y="33"/>
                </a:cxn>
                <a:cxn ang="0">
                  <a:pos x="0" y="49"/>
                </a:cxn>
                <a:cxn ang="0">
                  <a:pos x="5" y="49"/>
                </a:cxn>
                <a:cxn ang="0">
                  <a:pos x="7" y="33"/>
                </a:cxn>
                <a:cxn ang="0">
                  <a:pos x="7" y="20"/>
                </a:cxn>
                <a:cxn ang="0">
                  <a:pos x="7" y="7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3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1" y="5"/>
                </a:cxn>
                <a:cxn ang="0">
                  <a:pos x="1" y="9"/>
                </a:cxn>
                <a:cxn ang="0">
                  <a:pos x="1" y="16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4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18" y="7"/>
                </a:cxn>
                <a:cxn ang="0">
                  <a:pos x="23" y="7"/>
                </a:cxn>
                <a:cxn ang="0">
                  <a:pos x="26" y="9"/>
                </a:cxn>
                <a:cxn ang="0">
                  <a:pos x="30" y="9"/>
                </a:cxn>
                <a:cxn ang="0">
                  <a:pos x="30" y="2"/>
                </a:cxn>
                <a:cxn ang="0">
                  <a:pos x="26" y="2"/>
                </a:cxn>
                <a:cxn ang="0">
                  <a:pos x="23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5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1" y="16"/>
                </a:cxn>
                <a:cxn ang="0">
                  <a:pos x="16" y="11"/>
                </a:cxn>
                <a:cxn ang="0">
                  <a:pos x="29" y="9"/>
                </a:cxn>
                <a:cxn ang="0">
                  <a:pos x="46" y="9"/>
                </a:cxn>
                <a:cxn ang="0">
                  <a:pos x="65" y="7"/>
                </a:cxn>
                <a:cxn ang="0">
                  <a:pos x="65" y="0"/>
                </a:cxn>
                <a:cxn ang="0">
                  <a:pos x="46" y="2"/>
                </a:cxn>
                <a:cxn ang="0">
                  <a:pos x="29" y="4"/>
                </a:cxn>
                <a:cxn ang="0">
                  <a:pos x="16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1" y="16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/>
              <a:ahLst/>
              <a:cxnLst>
                <a:cxn ang="0">
                  <a:pos x="1" y="22"/>
                </a:cxn>
                <a:cxn ang="0">
                  <a:pos x="1" y="22"/>
                </a:cxn>
                <a:cxn ang="0">
                  <a:pos x="9" y="18"/>
                </a:cxn>
                <a:cxn ang="0">
                  <a:pos x="18" y="14"/>
                </a:cxn>
                <a:cxn ang="0">
                  <a:pos x="26" y="9"/>
                </a:cxn>
                <a:cxn ang="0">
                  <a:pos x="42" y="7"/>
                </a:cxn>
                <a:cxn ang="0">
                  <a:pos x="41" y="0"/>
                </a:cxn>
                <a:cxn ang="0">
                  <a:pos x="26" y="5"/>
                </a:cxn>
                <a:cxn ang="0">
                  <a:pos x="14" y="9"/>
                </a:cxn>
                <a:cxn ang="0">
                  <a:pos x="6" y="13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22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10" y="11"/>
                </a:cxn>
                <a:cxn ang="0">
                  <a:pos x="16" y="9"/>
                </a:cxn>
                <a:cxn ang="0">
                  <a:pos x="21" y="4"/>
                </a:cxn>
                <a:cxn ang="0">
                  <a:pos x="20" y="0"/>
                </a:cxn>
                <a:cxn ang="0">
                  <a:pos x="13" y="2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0" y="11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0" y="119"/>
                </a:cxn>
                <a:cxn ang="0">
                  <a:pos x="3" y="119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/>
              <a:ahLst/>
              <a:cxnLst>
                <a:cxn ang="0">
                  <a:pos x="20" y="11"/>
                </a:cxn>
                <a:cxn ang="0">
                  <a:pos x="20" y="11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20" y="11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/>
              <a:ahLst/>
              <a:cxnLst>
                <a:cxn ang="0">
                  <a:pos x="36" y="19"/>
                </a:cxn>
                <a:cxn ang="0">
                  <a:pos x="36" y="19"/>
                </a:cxn>
                <a:cxn ang="0">
                  <a:pos x="19" y="1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8" y="18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36" y="19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/>
              <a:ahLst/>
              <a:cxnLst>
                <a:cxn ang="0">
                  <a:pos x="30" y="8"/>
                </a:cxn>
                <a:cxn ang="0">
                  <a:pos x="30" y="8"/>
                </a:cxn>
                <a:cxn ang="0">
                  <a:pos x="15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13" y="9"/>
                </a:cxn>
                <a:cxn ang="0">
                  <a:pos x="28" y="13"/>
                </a:cxn>
                <a:cxn ang="0">
                  <a:pos x="28" y="13"/>
                </a:cxn>
                <a:cxn ang="0">
                  <a:pos x="30" y="8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21" y="1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20" y="9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1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0"/>
                </a:cxn>
                <a:cxn ang="0">
                  <a:pos x="28" y="5"/>
                </a:cxn>
                <a:cxn ang="0">
                  <a:pos x="20" y="7"/>
                </a:cxn>
                <a:cxn ang="0">
                  <a:pos x="10" y="7"/>
                </a:cxn>
                <a:cxn ang="0">
                  <a:pos x="0" y="5"/>
                </a:cxn>
                <a:cxn ang="0">
                  <a:pos x="0" y="13"/>
                </a:cxn>
                <a:cxn ang="0">
                  <a:pos x="10" y="13"/>
                </a:cxn>
                <a:cxn ang="0">
                  <a:pos x="20" y="13"/>
                </a:cxn>
                <a:cxn ang="0">
                  <a:pos x="29" y="11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6" y="0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16"/>
                </a:cxn>
                <a:cxn ang="0">
                  <a:pos x="3" y="20"/>
                </a:cxn>
                <a:cxn ang="0">
                  <a:pos x="8" y="18"/>
                </a:cxn>
                <a:cxn ang="0">
                  <a:pos x="8" y="15"/>
                </a:cxn>
                <a:cxn ang="0">
                  <a:pos x="10" y="9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3" y="15"/>
                </a:cxn>
                <a:cxn ang="0">
                  <a:pos x="3" y="16"/>
                </a:cxn>
                <a:cxn ang="0">
                  <a:pos x="7" y="18"/>
                </a:cxn>
                <a:cxn ang="0">
                  <a:pos x="7" y="1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2" y="7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20"/>
                </a:cxn>
                <a:cxn ang="0">
                  <a:pos x="4" y="31"/>
                </a:cxn>
                <a:cxn ang="0">
                  <a:pos x="4" y="40"/>
                </a:cxn>
                <a:cxn ang="0">
                  <a:pos x="4" y="59"/>
                </a:cxn>
                <a:cxn ang="0">
                  <a:pos x="9" y="59"/>
                </a:cxn>
                <a:cxn ang="0">
                  <a:pos x="9" y="40"/>
                </a:cxn>
                <a:cxn ang="0">
                  <a:pos x="9" y="31"/>
                </a:cxn>
                <a:cxn ang="0">
                  <a:pos x="9" y="2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14"/>
                </a:cxn>
                <a:cxn ang="0">
                  <a:pos x="3" y="25"/>
                </a:cxn>
                <a:cxn ang="0">
                  <a:pos x="5" y="39"/>
                </a:cxn>
                <a:cxn ang="0">
                  <a:pos x="8" y="63"/>
                </a:cxn>
                <a:cxn ang="0">
                  <a:pos x="13" y="63"/>
                </a:cxn>
                <a:cxn ang="0">
                  <a:pos x="12" y="38"/>
                </a:cxn>
                <a:cxn ang="0">
                  <a:pos x="8" y="25"/>
                </a:cxn>
                <a:cxn ang="0">
                  <a:pos x="7" y="1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0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14"/>
                </a:cxn>
                <a:cxn ang="0">
                  <a:pos x="8" y="25"/>
                </a:cxn>
                <a:cxn ang="0">
                  <a:pos x="12" y="36"/>
                </a:cxn>
                <a:cxn ang="0">
                  <a:pos x="13" y="49"/>
                </a:cxn>
                <a:cxn ang="0">
                  <a:pos x="18" y="49"/>
                </a:cxn>
                <a:cxn ang="0">
                  <a:pos x="16" y="34"/>
                </a:cxn>
                <a:cxn ang="0">
                  <a:pos x="13" y="23"/>
                </a:cxn>
                <a:cxn ang="0">
                  <a:pos x="10" y="1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10" y="18"/>
                </a:cxn>
                <a:cxn ang="0">
                  <a:pos x="17" y="29"/>
                </a:cxn>
                <a:cxn ang="0">
                  <a:pos x="20" y="38"/>
                </a:cxn>
                <a:cxn ang="0">
                  <a:pos x="25" y="36"/>
                </a:cxn>
                <a:cxn ang="0">
                  <a:pos x="20" y="25"/>
                </a:cxn>
                <a:cxn ang="0">
                  <a:pos x="14" y="14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9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10" name="Rectangle 86"/>
          <p:cNvSpPr>
            <a:spLocks noChangeArrowheads="1"/>
          </p:cNvSpPr>
          <p:nvPr/>
        </p:nvSpPr>
        <p:spPr bwMode="auto">
          <a:xfrm>
            <a:off x="685800" y="762000"/>
            <a:ext cx="13589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029" name="Picture 87" descr="icc5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115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1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8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  <a:defRPr/>
              </a:pPr>
              <a:r>
                <a:rPr lang="en-US" sz="1000" b="1" dirty="0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273207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56" r:id="rId1"/>
    <p:sldLayoutId id="2147486757" r:id="rId2"/>
    <p:sldLayoutId id="2147486758" r:id="rId3"/>
    <p:sldLayoutId id="2147486759" r:id="rId4"/>
    <p:sldLayoutId id="2147486760" r:id="rId5"/>
    <p:sldLayoutId id="2147486761" r:id="rId6"/>
    <p:sldLayoutId id="2147486762" r:id="rId7"/>
    <p:sldLayoutId id="2147486763" r:id="rId8"/>
    <p:sldLayoutId id="2147486764" r:id="rId9"/>
    <p:sldLayoutId id="2147486765" r:id="rId10"/>
    <p:sldLayoutId id="2147486766" r:id="rId11"/>
  </p:sldLayoutIdLst>
  <p:transition>
    <p:zoom/>
  </p:transition>
  <p:txStyles>
    <p:titleStyle>
      <a:lvl1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5675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10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212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320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426" algn="ctr" defTabSz="957067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7188" indent="-357188" algn="l" defTabSz="955675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6288" indent="-296863" algn="l" defTabSz="955675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5388" indent="-238125" algn="l" defTabSz="955675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4813" indent="-238125" algn="l" defTabSz="955675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4238" indent="-238125" algn="l" defTabSz="955675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2490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69597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6705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3809" indent="-239665" algn="l" defTabSz="957067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0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1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2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26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3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40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744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852" algn="l" defTabSz="45710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0483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0489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7 h 614"/>
                <a:gd name="T14" fmla="*/ 459 w 478"/>
                <a:gd name="T15" fmla="*/ 202 h 614"/>
                <a:gd name="T16" fmla="*/ 452 w 478"/>
                <a:gd name="T17" fmla="*/ 234 h 614"/>
                <a:gd name="T18" fmla="*/ 439 w 478"/>
                <a:gd name="T19" fmla="*/ 276 h 614"/>
                <a:gd name="T20" fmla="*/ 403 w 478"/>
                <a:gd name="T21" fmla="*/ 371 h 614"/>
                <a:gd name="T22" fmla="*/ 354 w 478"/>
                <a:gd name="T23" fmla="*/ 457 h 614"/>
                <a:gd name="T24" fmla="*/ 321 w 478"/>
                <a:gd name="T25" fmla="*/ 503 h 614"/>
                <a:gd name="T26" fmla="*/ 287 w 478"/>
                <a:gd name="T27" fmla="*/ 546 h 614"/>
                <a:gd name="T28" fmla="*/ 257 w 478"/>
                <a:gd name="T29" fmla="*/ 581 h 614"/>
                <a:gd name="T30" fmla="*/ 247 w 478"/>
                <a:gd name="T31" fmla="*/ 592 h 614"/>
                <a:gd name="T32" fmla="*/ 246 w 478"/>
                <a:gd name="T33" fmla="*/ 592 h 614"/>
                <a:gd name="T34" fmla="*/ 236 w 478"/>
                <a:gd name="T35" fmla="*/ 582 h 614"/>
                <a:gd name="T36" fmla="*/ 216 w 478"/>
                <a:gd name="T37" fmla="*/ 564 h 614"/>
                <a:gd name="T38" fmla="*/ 206 w 478"/>
                <a:gd name="T39" fmla="*/ 555 h 614"/>
                <a:gd name="T40" fmla="*/ 195 w 478"/>
                <a:gd name="T41" fmla="*/ 543 h 614"/>
                <a:gd name="T42" fmla="*/ 180 w 478"/>
                <a:gd name="T43" fmla="*/ 525 h 614"/>
                <a:gd name="T44" fmla="*/ 159 w 478"/>
                <a:gd name="T45" fmla="*/ 492 h 614"/>
                <a:gd name="T46" fmla="*/ 144 w 478"/>
                <a:gd name="T47" fmla="*/ 469 h 614"/>
                <a:gd name="T48" fmla="*/ 129 w 478"/>
                <a:gd name="T49" fmla="*/ 452 h 614"/>
                <a:gd name="T50" fmla="*/ 105 w 478"/>
                <a:gd name="T51" fmla="*/ 420 h 614"/>
                <a:gd name="T52" fmla="*/ 80 w 478"/>
                <a:gd name="T53" fmla="*/ 388 h 614"/>
                <a:gd name="T54" fmla="*/ 64 w 478"/>
                <a:gd name="T55" fmla="*/ 355 h 614"/>
                <a:gd name="T56" fmla="*/ 54 w 478"/>
                <a:gd name="T57" fmla="*/ 326 h 614"/>
                <a:gd name="T58" fmla="*/ 42 w 478"/>
                <a:gd name="T59" fmla="*/ 292 h 614"/>
                <a:gd name="T60" fmla="*/ 32 w 478"/>
                <a:gd name="T61" fmla="*/ 263 h 614"/>
                <a:gd name="T62" fmla="*/ 23 w 478"/>
                <a:gd name="T63" fmla="*/ 227 h 614"/>
                <a:gd name="T64" fmla="*/ 14 w 478"/>
                <a:gd name="T65" fmla="*/ 189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0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3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9 h 8"/>
                <a:gd name="T8" fmla="*/ 478 w 480"/>
                <a:gd name="T9" fmla="*/ 29 h 8"/>
                <a:gd name="T10" fmla="*/ 480 w 480"/>
                <a:gd name="T11" fmla="*/ 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1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2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7 h 126"/>
                <a:gd name="T2" fmla="*/ 5 w 15"/>
                <a:gd name="T3" fmla="*/ 137 h 126"/>
                <a:gd name="T4" fmla="*/ 23 w 15"/>
                <a:gd name="T5" fmla="*/ 97 h 126"/>
                <a:gd name="T6" fmla="*/ 25 w 15"/>
                <a:gd name="T7" fmla="*/ 48 h 126"/>
                <a:gd name="T8" fmla="*/ 29 w 15"/>
                <a:gd name="T9" fmla="*/ 18 h 126"/>
                <a:gd name="T10" fmla="*/ 29 w 15"/>
                <a:gd name="T11" fmla="*/ 1 h 126"/>
                <a:gd name="T12" fmla="*/ 21 w 15"/>
                <a:gd name="T13" fmla="*/ 0 h 126"/>
                <a:gd name="T14" fmla="*/ 21 w 15"/>
                <a:gd name="T15" fmla="*/ 18 h 126"/>
                <a:gd name="T16" fmla="*/ 20 w 15"/>
                <a:gd name="T17" fmla="*/ 48 h 126"/>
                <a:gd name="T18" fmla="*/ 5 w 15"/>
                <a:gd name="T19" fmla="*/ 95 h 126"/>
                <a:gd name="T20" fmla="*/ 0 w 15"/>
                <a:gd name="T21" fmla="*/ 137 h 126"/>
                <a:gd name="T22" fmla="*/ 0 w 15"/>
                <a:gd name="T23" fmla="*/ 137 h 126"/>
                <a:gd name="T24" fmla="*/ 5 w 15"/>
                <a:gd name="T25" fmla="*/ 137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3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8 h 139"/>
                <a:gd name="T2" fmla="*/ 6 w 34"/>
                <a:gd name="T3" fmla="*/ 128 h 139"/>
                <a:gd name="T4" fmla="*/ 29 w 34"/>
                <a:gd name="T5" fmla="*/ 88 h 139"/>
                <a:gd name="T6" fmla="*/ 35 w 34"/>
                <a:gd name="T7" fmla="*/ 67 h 139"/>
                <a:gd name="T8" fmla="*/ 40 w 34"/>
                <a:gd name="T9" fmla="*/ 36 h 139"/>
                <a:gd name="T10" fmla="*/ 45 w 34"/>
                <a:gd name="T11" fmla="*/ 0 h 139"/>
                <a:gd name="T12" fmla="*/ 40 w 34"/>
                <a:gd name="T13" fmla="*/ 0 h 139"/>
                <a:gd name="T14" fmla="*/ 35 w 34"/>
                <a:gd name="T15" fmla="*/ 34 h 139"/>
                <a:gd name="T16" fmla="*/ 30 w 34"/>
                <a:gd name="T17" fmla="*/ 65 h 139"/>
                <a:gd name="T18" fmla="*/ 13 w 34"/>
                <a:gd name="T19" fmla="*/ 86 h 139"/>
                <a:gd name="T20" fmla="*/ 0 w 34"/>
                <a:gd name="T21" fmla="*/ 128 h 139"/>
                <a:gd name="T22" fmla="*/ 0 w 34"/>
                <a:gd name="T23" fmla="*/ 128 h 139"/>
                <a:gd name="T24" fmla="*/ 6 w 34"/>
                <a:gd name="T25" fmla="*/ 128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4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5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6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2 w 44"/>
                <a:gd name="T7" fmla="*/ 43 h 43"/>
                <a:gd name="T8" fmla="*/ 33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7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6 h 90"/>
                <a:gd name="T8" fmla="*/ 35 w 66"/>
                <a:gd name="T9" fmla="*/ 72 h 90"/>
                <a:gd name="T10" fmla="*/ 45 w 66"/>
                <a:gd name="T11" fmla="*/ 81 h 90"/>
                <a:gd name="T12" fmla="*/ 54 w 66"/>
                <a:gd name="T13" fmla="*/ 94 h 90"/>
                <a:gd name="T14" fmla="*/ 61 w 66"/>
                <a:gd name="T15" fmla="*/ 101 h 90"/>
                <a:gd name="T16" fmla="*/ 66 w 66"/>
                <a:gd name="T17" fmla="*/ 96 h 90"/>
                <a:gd name="T18" fmla="*/ 59 w 66"/>
                <a:gd name="T19" fmla="*/ 89 h 90"/>
                <a:gd name="T20" fmla="*/ 48 w 66"/>
                <a:gd name="T21" fmla="*/ 76 h 90"/>
                <a:gd name="T22" fmla="*/ 40 w 66"/>
                <a:gd name="T23" fmla="*/ 67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8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8 w 103"/>
                <a:gd name="T13" fmla="*/ 114 h 174"/>
                <a:gd name="T14" fmla="*/ 81 w 103"/>
                <a:gd name="T15" fmla="*/ 130 h 174"/>
                <a:gd name="T16" fmla="*/ 93 w 103"/>
                <a:gd name="T17" fmla="*/ 150 h 174"/>
                <a:gd name="T18" fmla="*/ 109 w 103"/>
                <a:gd name="T19" fmla="*/ 174 h 174"/>
                <a:gd name="T20" fmla="*/ 114 w 103"/>
                <a:gd name="T21" fmla="*/ 170 h 174"/>
                <a:gd name="T22" fmla="*/ 99 w 103"/>
                <a:gd name="T23" fmla="*/ 147 h 174"/>
                <a:gd name="T24" fmla="*/ 85 w 103"/>
                <a:gd name="T25" fmla="*/ 127 h 174"/>
                <a:gd name="T26" fmla="*/ 73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99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9 h 181"/>
                <a:gd name="T10" fmla="*/ 44 w 50"/>
                <a:gd name="T11" fmla="*/ 170 h 181"/>
                <a:gd name="T12" fmla="*/ 50 w 50"/>
                <a:gd name="T13" fmla="*/ 166 h 181"/>
                <a:gd name="T14" fmla="*/ 31 w 50"/>
                <a:gd name="T15" fmla="*/ 107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0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4 h 148"/>
                <a:gd name="T10" fmla="*/ 4 w 12"/>
                <a:gd name="T11" fmla="*/ 159 h 148"/>
                <a:gd name="T12" fmla="*/ 12 w 12"/>
                <a:gd name="T13" fmla="*/ 159 h 148"/>
                <a:gd name="T14" fmla="*/ 7 w 12"/>
                <a:gd name="T15" fmla="*/ 114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1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7 h 655"/>
                <a:gd name="T26" fmla="*/ 421 w 514"/>
                <a:gd name="T27" fmla="*/ 444 h 655"/>
                <a:gd name="T28" fmla="*/ 396 w 514"/>
                <a:gd name="T29" fmla="*/ 493 h 655"/>
                <a:gd name="T30" fmla="*/ 359 w 514"/>
                <a:gd name="T31" fmla="*/ 545 h 655"/>
                <a:gd name="T32" fmla="*/ 316 w 514"/>
                <a:gd name="T33" fmla="*/ 594 h 655"/>
                <a:gd name="T34" fmla="*/ 280 w 514"/>
                <a:gd name="T35" fmla="*/ 630 h 655"/>
                <a:gd name="T36" fmla="*/ 269 w 514"/>
                <a:gd name="T37" fmla="*/ 641 h 655"/>
                <a:gd name="T38" fmla="*/ 265 w 514"/>
                <a:gd name="T39" fmla="*/ 644 h 655"/>
                <a:gd name="T40" fmla="*/ 259 w 514"/>
                <a:gd name="T41" fmla="*/ 639 h 655"/>
                <a:gd name="T42" fmla="*/ 247 w 514"/>
                <a:gd name="T43" fmla="*/ 630 h 655"/>
                <a:gd name="T44" fmla="*/ 226 w 514"/>
                <a:gd name="T45" fmla="*/ 614 h 655"/>
                <a:gd name="T46" fmla="*/ 218 w 514"/>
                <a:gd name="T47" fmla="*/ 605 h 655"/>
                <a:gd name="T48" fmla="*/ 206 w 514"/>
                <a:gd name="T49" fmla="*/ 589 h 655"/>
                <a:gd name="T50" fmla="*/ 185 w 514"/>
                <a:gd name="T51" fmla="*/ 565 h 655"/>
                <a:gd name="T52" fmla="*/ 160 w 514"/>
                <a:gd name="T53" fmla="*/ 527 h 655"/>
                <a:gd name="T54" fmla="*/ 116 w 514"/>
                <a:gd name="T55" fmla="*/ 451 h 655"/>
                <a:gd name="T56" fmla="*/ 82 w 514"/>
                <a:gd name="T57" fmla="*/ 379 h 655"/>
                <a:gd name="T58" fmla="*/ 65 w 514"/>
                <a:gd name="T59" fmla="*/ 338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2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4 h 175"/>
                <a:gd name="T6" fmla="*/ 15 w 184"/>
                <a:gd name="T7" fmla="*/ 164 h 175"/>
                <a:gd name="T8" fmla="*/ 15 w 184"/>
                <a:gd name="T9" fmla="*/ 164 h 175"/>
                <a:gd name="T10" fmla="*/ 17 w 184"/>
                <a:gd name="T11" fmla="*/ 164 h 175"/>
                <a:gd name="T12" fmla="*/ 18 w 184"/>
                <a:gd name="T13" fmla="*/ 161 h 175"/>
                <a:gd name="T14" fmla="*/ 17 w 184"/>
                <a:gd name="T15" fmla="*/ 157 h 175"/>
                <a:gd name="T16" fmla="*/ 15 w 184"/>
                <a:gd name="T17" fmla="*/ 150 h 175"/>
                <a:gd name="T18" fmla="*/ 15 w 184"/>
                <a:gd name="T19" fmla="*/ 146 h 175"/>
                <a:gd name="T20" fmla="*/ 15 w 184"/>
                <a:gd name="T21" fmla="*/ 143 h 175"/>
                <a:gd name="T22" fmla="*/ 15 w 184"/>
                <a:gd name="T23" fmla="*/ 137 h 175"/>
                <a:gd name="T24" fmla="*/ 13 w 184"/>
                <a:gd name="T25" fmla="*/ 128 h 175"/>
                <a:gd name="T26" fmla="*/ 12 w 184"/>
                <a:gd name="T27" fmla="*/ 121 h 175"/>
                <a:gd name="T28" fmla="*/ 10 w 184"/>
                <a:gd name="T29" fmla="*/ 112 h 175"/>
                <a:gd name="T30" fmla="*/ 8 w 184"/>
                <a:gd name="T31" fmla="*/ 101 h 175"/>
                <a:gd name="T32" fmla="*/ 8 w 184"/>
                <a:gd name="T33" fmla="*/ 92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3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1 w 58"/>
                <a:gd name="T15" fmla="*/ 6 h 89"/>
                <a:gd name="T16" fmla="*/ 44 w 58"/>
                <a:gd name="T17" fmla="*/ 4 h 89"/>
                <a:gd name="T18" fmla="*/ 51 w 58"/>
                <a:gd name="T19" fmla="*/ 2 h 89"/>
                <a:gd name="T20" fmla="*/ 52 w 58"/>
                <a:gd name="T21" fmla="*/ 4 h 89"/>
                <a:gd name="T22" fmla="*/ 52 w 58"/>
                <a:gd name="T23" fmla="*/ 7 h 89"/>
                <a:gd name="T24" fmla="*/ 52 w 58"/>
                <a:gd name="T25" fmla="*/ 9 h 89"/>
                <a:gd name="T26" fmla="*/ 54 w 58"/>
                <a:gd name="T27" fmla="*/ 27 h 89"/>
                <a:gd name="T28" fmla="*/ 49 w 58"/>
                <a:gd name="T29" fmla="*/ 33 h 89"/>
                <a:gd name="T30" fmla="*/ 44 w 58"/>
                <a:gd name="T31" fmla="*/ 34 h 89"/>
                <a:gd name="T32" fmla="*/ 44 w 58"/>
                <a:gd name="T33" fmla="*/ 42 h 89"/>
                <a:gd name="T34" fmla="*/ 47 w 58"/>
                <a:gd name="T35" fmla="*/ 45 h 89"/>
                <a:gd name="T36" fmla="*/ 49 w 58"/>
                <a:gd name="T37" fmla="*/ 54 h 89"/>
                <a:gd name="T38" fmla="*/ 52 w 58"/>
                <a:gd name="T39" fmla="*/ 33 h 89"/>
                <a:gd name="T40" fmla="*/ 54 w 58"/>
                <a:gd name="T41" fmla="*/ 31 h 89"/>
                <a:gd name="T42" fmla="*/ 57 w 58"/>
                <a:gd name="T43" fmla="*/ 31 h 89"/>
                <a:gd name="T44" fmla="*/ 62 w 58"/>
                <a:gd name="T45" fmla="*/ 31 h 89"/>
                <a:gd name="T46" fmla="*/ 69 w 58"/>
                <a:gd name="T47" fmla="*/ 38 h 89"/>
                <a:gd name="T48" fmla="*/ 62 w 58"/>
                <a:gd name="T49" fmla="*/ 40 h 89"/>
                <a:gd name="T50" fmla="*/ 57 w 58"/>
                <a:gd name="T51" fmla="*/ 34 h 89"/>
                <a:gd name="T52" fmla="*/ 54 w 58"/>
                <a:gd name="T53" fmla="*/ 34 h 89"/>
                <a:gd name="T54" fmla="*/ 52 w 58"/>
                <a:gd name="T55" fmla="*/ 36 h 89"/>
                <a:gd name="T56" fmla="*/ 54 w 58"/>
                <a:gd name="T57" fmla="*/ 40 h 89"/>
                <a:gd name="T58" fmla="*/ 54 w 58"/>
                <a:gd name="T59" fmla="*/ 51 h 89"/>
                <a:gd name="T60" fmla="*/ 47 w 58"/>
                <a:gd name="T61" fmla="*/ 62 h 89"/>
                <a:gd name="T62" fmla="*/ 51 w 58"/>
                <a:gd name="T63" fmla="*/ 81 h 89"/>
                <a:gd name="T64" fmla="*/ 44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1 w 58"/>
                <a:gd name="T71" fmla="*/ 76 h 89"/>
                <a:gd name="T72" fmla="*/ 41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4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9 w 56"/>
                <a:gd name="T21" fmla="*/ 4 h 89"/>
                <a:gd name="T22" fmla="*/ 29 w 56"/>
                <a:gd name="T23" fmla="*/ 7 h 89"/>
                <a:gd name="T24" fmla="*/ 32 w 56"/>
                <a:gd name="T25" fmla="*/ 11 h 89"/>
                <a:gd name="T26" fmla="*/ 30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9 w 56"/>
                <a:gd name="T39" fmla="*/ 33 h 89"/>
                <a:gd name="T40" fmla="*/ 32 w 56"/>
                <a:gd name="T41" fmla="*/ 31 h 89"/>
                <a:gd name="T42" fmla="*/ 35 w 56"/>
                <a:gd name="T43" fmla="*/ 31 h 89"/>
                <a:gd name="T44" fmla="*/ 42 w 56"/>
                <a:gd name="T45" fmla="*/ 33 h 89"/>
                <a:gd name="T46" fmla="*/ 45 w 56"/>
                <a:gd name="T47" fmla="*/ 38 h 89"/>
                <a:gd name="T48" fmla="*/ 37 w 56"/>
                <a:gd name="T49" fmla="*/ 40 h 89"/>
                <a:gd name="T50" fmla="*/ 35 w 56"/>
                <a:gd name="T51" fmla="*/ 34 h 89"/>
                <a:gd name="T52" fmla="*/ 32 w 56"/>
                <a:gd name="T53" fmla="*/ 34 h 89"/>
                <a:gd name="T54" fmla="*/ 30 w 56"/>
                <a:gd name="T55" fmla="*/ 36 h 89"/>
                <a:gd name="T56" fmla="*/ 30 w 56"/>
                <a:gd name="T57" fmla="*/ 42 h 89"/>
                <a:gd name="T58" fmla="*/ 30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5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9 w 56"/>
                <a:gd name="T15" fmla="*/ 6 h 87"/>
                <a:gd name="T16" fmla="*/ 41 w 56"/>
                <a:gd name="T17" fmla="*/ 4 h 87"/>
                <a:gd name="T18" fmla="*/ 49 w 56"/>
                <a:gd name="T19" fmla="*/ 0 h 87"/>
                <a:gd name="T20" fmla="*/ 50 w 56"/>
                <a:gd name="T21" fmla="*/ 4 h 87"/>
                <a:gd name="T22" fmla="*/ 50 w 56"/>
                <a:gd name="T23" fmla="*/ 8 h 87"/>
                <a:gd name="T24" fmla="*/ 54 w 56"/>
                <a:gd name="T25" fmla="*/ 9 h 87"/>
                <a:gd name="T26" fmla="*/ 52 w 56"/>
                <a:gd name="T27" fmla="*/ 27 h 87"/>
                <a:gd name="T28" fmla="*/ 47 w 56"/>
                <a:gd name="T29" fmla="*/ 33 h 87"/>
                <a:gd name="T30" fmla="*/ 44 w 56"/>
                <a:gd name="T31" fmla="*/ 35 h 87"/>
                <a:gd name="T32" fmla="*/ 44 w 56"/>
                <a:gd name="T33" fmla="*/ 44 h 87"/>
                <a:gd name="T34" fmla="*/ 47 w 56"/>
                <a:gd name="T35" fmla="*/ 45 h 87"/>
                <a:gd name="T36" fmla="*/ 49 w 56"/>
                <a:gd name="T37" fmla="*/ 56 h 87"/>
                <a:gd name="T38" fmla="*/ 50 w 56"/>
                <a:gd name="T39" fmla="*/ 33 h 87"/>
                <a:gd name="T40" fmla="*/ 54 w 56"/>
                <a:gd name="T41" fmla="*/ 29 h 87"/>
                <a:gd name="T42" fmla="*/ 57 w 56"/>
                <a:gd name="T43" fmla="*/ 29 h 87"/>
                <a:gd name="T44" fmla="*/ 64 w 56"/>
                <a:gd name="T45" fmla="*/ 33 h 87"/>
                <a:gd name="T46" fmla="*/ 67 w 56"/>
                <a:gd name="T47" fmla="*/ 38 h 87"/>
                <a:gd name="T48" fmla="*/ 59 w 56"/>
                <a:gd name="T49" fmla="*/ 38 h 87"/>
                <a:gd name="T50" fmla="*/ 57 w 56"/>
                <a:gd name="T51" fmla="*/ 35 h 87"/>
                <a:gd name="T52" fmla="*/ 54 w 56"/>
                <a:gd name="T53" fmla="*/ 35 h 87"/>
                <a:gd name="T54" fmla="*/ 52 w 56"/>
                <a:gd name="T55" fmla="*/ 36 h 87"/>
                <a:gd name="T56" fmla="*/ 52 w 56"/>
                <a:gd name="T57" fmla="*/ 40 h 87"/>
                <a:gd name="T58" fmla="*/ 54 w 56"/>
                <a:gd name="T59" fmla="*/ 51 h 87"/>
                <a:gd name="T60" fmla="*/ 46 w 56"/>
                <a:gd name="T61" fmla="*/ 62 h 87"/>
                <a:gd name="T62" fmla="*/ 49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1 w 56"/>
                <a:gd name="T71" fmla="*/ 76 h 87"/>
                <a:gd name="T72" fmla="*/ 39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6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0 h 124"/>
                <a:gd name="T2" fmla="*/ 72 w 146"/>
                <a:gd name="T3" fmla="*/ 0 h 124"/>
                <a:gd name="T4" fmla="*/ 135 w 146"/>
                <a:gd name="T5" fmla="*/ 110 h 124"/>
                <a:gd name="T6" fmla="*/ 135 w 146"/>
                <a:gd name="T7" fmla="*/ 133 h 124"/>
                <a:gd name="T8" fmla="*/ 72 w 146"/>
                <a:gd name="T9" fmla="*/ 30 h 124"/>
                <a:gd name="T10" fmla="*/ 2 w 146"/>
                <a:gd name="T11" fmla="*/ 135 h 124"/>
                <a:gd name="T12" fmla="*/ 0 w 146"/>
                <a:gd name="T13" fmla="*/ 11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7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0 h 171"/>
                <a:gd name="T2" fmla="*/ 5 w 5"/>
                <a:gd name="T3" fmla="*/ 158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8 h 171"/>
                <a:gd name="T10" fmla="*/ 3 w 5"/>
                <a:gd name="T11" fmla="*/ 160 h 171"/>
                <a:gd name="T12" fmla="*/ 3 w 5"/>
                <a:gd name="T13" fmla="*/ 160 h 171"/>
                <a:gd name="T14" fmla="*/ 5 w 5"/>
                <a:gd name="T15" fmla="*/ 160 h 171"/>
                <a:gd name="T16" fmla="*/ 5 w 5"/>
                <a:gd name="T17" fmla="*/ 158 h 171"/>
                <a:gd name="T18" fmla="*/ 3 w 5"/>
                <a:gd name="T19" fmla="*/ 160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8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09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4 w 505"/>
                <a:gd name="T1" fmla="*/ 7 h 9"/>
                <a:gd name="T2" fmla="*/ 494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4 w 505"/>
                <a:gd name="T9" fmla="*/ 7 h 9"/>
                <a:gd name="T10" fmla="*/ 494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0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8 h 37"/>
                <a:gd name="T2" fmla="*/ 3 w 6"/>
                <a:gd name="T3" fmla="*/ 48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7 h 37"/>
                <a:gd name="T14" fmla="*/ 0 w 6"/>
                <a:gd name="T15" fmla="*/ 47 h 37"/>
                <a:gd name="T16" fmla="*/ 3 w 6"/>
                <a:gd name="T17" fmla="*/ 48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1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0 h 131"/>
                <a:gd name="T2" fmla="*/ 5 w 16"/>
                <a:gd name="T3" fmla="*/ 120 h 131"/>
                <a:gd name="T4" fmla="*/ 11 w 16"/>
                <a:gd name="T5" fmla="*/ 75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5 h 131"/>
                <a:gd name="T20" fmla="*/ 0 w 16"/>
                <a:gd name="T21" fmla="*/ 119 h 131"/>
                <a:gd name="T22" fmla="*/ 0 w 16"/>
                <a:gd name="T23" fmla="*/ 119 h 131"/>
                <a:gd name="T24" fmla="*/ 5 w 16"/>
                <a:gd name="T25" fmla="*/ 12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2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3 w 110"/>
                <a:gd name="T13" fmla="*/ 223 h 344"/>
                <a:gd name="T14" fmla="*/ 85 w 110"/>
                <a:gd name="T15" fmla="*/ 182 h 344"/>
                <a:gd name="T16" fmla="*/ 96 w 110"/>
                <a:gd name="T17" fmla="*/ 139 h 344"/>
                <a:gd name="T18" fmla="*/ 106 w 110"/>
                <a:gd name="T19" fmla="*/ 93 h 344"/>
                <a:gd name="T20" fmla="*/ 114 w 110"/>
                <a:gd name="T21" fmla="*/ 48 h 344"/>
                <a:gd name="T22" fmla="*/ 121 w 110"/>
                <a:gd name="T23" fmla="*/ 1 h 344"/>
                <a:gd name="T24" fmla="*/ 116 w 110"/>
                <a:gd name="T25" fmla="*/ 0 h 344"/>
                <a:gd name="T26" fmla="*/ 108 w 110"/>
                <a:gd name="T27" fmla="*/ 47 h 344"/>
                <a:gd name="T28" fmla="*/ 99 w 110"/>
                <a:gd name="T29" fmla="*/ 93 h 344"/>
                <a:gd name="T30" fmla="*/ 91 w 110"/>
                <a:gd name="T31" fmla="*/ 137 h 344"/>
                <a:gd name="T32" fmla="*/ 80 w 110"/>
                <a:gd name="T33" fmla="*/ 180 h 344"/>
                <a:gd name="T34" fmla="*/ 67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3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8 w 131"/>
                <a:gd name="T13" fmla="*/ 90 h 155"/>
                <a:gd name="T14" fmla="*/ 99 w 131"/>
                <a:gd name="T15" fmla="*/ 65 h 155"/>
                <a:gd name="T16" fmla="*/ 122 w 131"/>
                <a:gd name="T17" fmla="*/ 34 h 155"/>
                <a:gd name="T18" fmla="*/ 142 w 131"/>
                <a:gd name="T19" fmla="*/ 3 h 155"/>
                <a:gd name="T20" fmla="*/ 137 w 131"/>
                <a:gd name="T21" fmla="*/ 0 h 155"/>
                <a:gd name="T22" fmla="*/ 116 w 131"/>
                <a:gd name="T23" fmla="*/ 30 h 155"/>
                <a:gd name="T24" fmla="*/ 94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4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30 w 46"/>
                <a:gd name="T11" fmla="*/ 40 h 40"/>
                <a:gd name="T12" fmla="*/ 35 w 46"/>
                <a:gd name="T13" fmla="*/ 34 h 40"/>
                <a:gd name="T14" fmla="*/ 26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5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6 w 82"/>
                <a:gd name="T9" fmla="*/ 97 h 108"/>
                <a:gd name="T10" fmla="*/ 68 w 82"/>
                <a:gd name="T11" fmla="*/ 108 h 108"/>
                <a:gd name="T12" fmla="*/ 71 w 82"/>
                <a:gd name="T13" fmla="*/ 104 h 108"/>
                <a:gd name="T14" fmla="*/ 61 w 82"/>
                <a:gd name="T15" fmla="*/ 92 h 108"/>
                <a:gd name="T16" fmla="*/ 45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6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2 h 186"/>
                <a:gd name="T14" fmla="*/ 57 w 92"/>
                <a:gd name="T15" fmla="*/ 147 h 186"/>
                <a:gd name="T16" fmla="*/ 71 w 92"/>
                <a:gd name="T17" fmla="*/ 172 h 186"/>
                <a:gd name="T18" fmla="*/ 87 w 92"/>
                <a:gd name="T19" fmla="*/ 197 h 186"/>
                <a:gd name="T20" fmla="*/ 92 w 92"/>
                <a:gd name="T21" fmla="*/ 196 h 186"/>
                <a:gd name="T22" fmla="*/ 77 w 92"/>
                <a:gd name="T23" fmla="*/ 168 h 186"/>
                <a:gd name="T24" fmla="*/ 62 w 92"/>
                <a:gd name="T25" fmla="*/ 143 h 186"/>
                <a:gd name="T26" fmla="*/ 51 w 92"/>
                <a:gd name="T27" fmla="*/ 118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7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6 h 173"/>
                <a:gd name="T10" fmla="*/ 43 w 50"/>
                <a:gd name="T11" fmla="*/ 162 h 173"/>
                <a:gd name="T12" fmla="*/ 50 w 50"/>
                <a:gd name="T13" fmla="*/ 160 h 173"/>
                <a:gd name="T14" fmla="*/ 38 w 50"/>
                <a:gd name="T15" fmla="*/ 124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8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19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0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2 w 352"/>
                <a:gd name="T1" fmla="*/ 1 h 456"/>
                <a:gd name="T2" fmla="*/ 240 w 352"/>
                <a:gd name="T3" fmla="*/ 14 h 456"/>
                <a:gd name="T4" fmla="*/ 227 w 352"/>
                <a:gd name="T5" fmla="*/ 41 h 456"/>
                <a:gd name="T6" fmla="*/ 216 w 352"/>
                <a:gd name="T7" fmla="*/ 90 h 456"/>
                <a:gd name="T8" fmla="*/ 209 w 352"/>
                <a:gd name="T9" fmla="*/ 149 h 456"/>
                <a:gd name="T10" fmla="*/ 206 w 352"/>
                <a:gd name="T11" fmla="*/ 193 h 456"/>
                <a:gd name="T12" fmla="*/ 209 w 352"/>
                <a:gd name="T13" fmla="*/ 211 h 456"/>
                <a:gd name="T14" fmla="*/ 216 w 352"/>
                <a:gd name="T15" fmla="*/ 211 h 456"/>
                <a:gd name="T16" fmla="*/ 232 w 352"/>
                <a:gd name="T17" fmla="*/ 211 h 456"/>
                <a:gd name="T18" fmla="*/ 260 w 352"/>
                <a:gd name="T19" fmla="*/ 211 h 456"/>
                <a:gd name="T20" fmla="*/ 298 w 352"/>
                <a:gd name="T21" fmla="*/ 205 h 456"/>
                <a:gd name="T22" fmla="*/ 330 w 352"/>
                <a:gd name="T23" fmla="*/ 196 h 456"/>
                <a:gd name="T24" fmla="*/ 347 w 352"/>
                <a:gd name="T25" fmla="*/ 186 h 456"/>
                <a:gd name="T26" fmla="*/ 363 w 352"/>
                <a:gd name="T27" fmla="*/ 166 h 456"/>
                <a:gd name="T28" fmla="*/ 352 w 352"/>
                <a:gd name="T29" fmla="*/ 270 h 456"/>
                <a:gd name="T30" fmla="*/ 330 w 352"/>
                <a:gd name="T31" fmla="*/ 259 h 456"/>
                <a:gd name="T32" fmla="*/ 302 w 352"/>
                <a:gd name="T33" fmla="*/ 250 h 456"/>
                <a:gd name="T34" fmla="*/ 273 w 352"/>
                <a:gd name="T35" fmla="*/ 245 h 456"/>
                <a:gd name="T36" fmla="*/ 248 w 352"/>
                <a:gd name="T37" fmla="*/ 241 h 456"/>
                <a:gd name="T38" fmla="*/ 221 w 352"/>
                <a:gd name="T39" fmla="*/ 240 h 456"/>
                <a:gd name="T40" fmla="*/ 216 w 352"/>
                <a:gd name="T41" fmla="*/ 240 h 456"/>
                <a:gd name="T42" fmla="*/ 206 w 352"/>
                <a:gd name="T43" fmla="*/ 241 h 456"/>
                <a:gd name="T44" fmla="*/ 206 w 352"/>
                <a:gd name="T45" fmla="*/ 259 h 456"/>
                <a:gd name="T46" fmla="*/ 206 w 352"/>
                <a:gd name="T47" fmla="*/ 279 h 456"/>
                <a:gd name="T48" fmla="*/ 211 w 352"/>
                <a:gd name="T49" fmla="*/ 341 h 456"/>
                <a:gd name="T50" fmla="*/ 221 w 352"/>
                <a:gd name="T51" fmla="*/ 398 h 456"/>
                <a:gd name="T52" fmla="*/ 229 w 352"/>
                <a:gd name="T53" fmla="*/ 422 h 456"/>
                <a:gd name="T54" fmla="*/ 245 w 352"/>
                <a:gd name="T55" fmla="*/ 443 h 456"/>
                <a:gd name="T56" fmla="*/ 116 w 352"/>
                <a:gd name="T57" fmla="*/ 443 h 456"/>
                <a:gd name="T58" fmla="*/ 124 w 352"/>
                <a:gd name="T59" fmla="*/ 429 h 456"/>
                <a:gd name="T60" fmla="*/ 139 w 352"/>
                <a:gd name="T61" fmla="*/ 397 h 456"/>
                <a:gd name="T62" fmla="*/ 144 w 352"/>
                <a:gd name="T63" fmla="*/ 382 h 456"/>
                <a:gd name="T64" fmla="*/ 149 w 352"/>
                <a:gd name="T65" fmla="*/ 368 h 456"/>
                <a:gd name="T66" fmla="*/ 152 w 352"/>
                <a:gd name="T67" fmla="*/ 342 h 456"/>
                <a:gd name="T68" fmla="*/ 159 w 352"/>
                <a:gd name="T69" fmla="*/ 301 h 456"/>
                <a:gd name="T70" fmla="*/ 160 w 352"/>
                <a:gd name="T71" fmla="*/ 259 h 456"/>
                <a:gd name="T72" fmla="*/ 159 w 352"/>
                <a:gd name="T73" fmla="*/ 243 h 456"/>
                <a:gd name="T74" fmla="*/ 154 w 352"/>
                <a:gd name="T75" fmla="*/ 241 h 456"/>
                <a:gd name="T76" fmla="*/ 149 w 352"/>
                <a:gd name="T77" fmla="*/ 241 h 456"/>
                <a:gd name="T78" fmla="*/ 134 w 352"/>
                <a:gd name="T79" fmla="*/ 240 h 456"/>
                <a:gd name="T80" fmla="*/ 105 w 352"/>
                <a:gd name="T81" fmla="*/ 241 h 456"/>
                <a:gd name="T82" fmla="*/ 75 w 352"/>
                <a:gd name="T83" fmla="*/ 245 h 456"/>
                <a:gd name="T84" fmla="*/ 44 w 352"/>
                <a:gd name="T85" fmla="*/ 254 h 456"/>
                <a:gd name="T86" fmla="*/ 19 w 352"/>
                <a:gd name="T87" fmla="*/ 265 h 456"/>
                <a:gd name="T88" fmla="*/ 1 w 352"/>
                <a:gd name="T89" fmla="*/ 274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1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2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3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1 w 20"/>
                <a:gd name="T7" fmla="*/ 20 h 45"/>
                <a:gd name="T8" fmla="*/ 26 w 20"/>
                <a:gd name="T9" fmla="*/ 13 h 45"/>
                <a:gd name="T10" fmla="*/ 32 w 20"/>
                <a:gd name="T11" fmla="*/ 6 h 45"/>
                <a:gd name="T12" fmla="*/ 28 w 20"/>
                <a:gd name="T13" fmla="*/ 0 h 45"/>
                <a:gd name="T14" fmla="*/ 21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4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5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6 h 65"/>
                <a:gd name="T2" fmla="*/ 5 w 12"/>
                <a:gd name="T3" fmla="*/ 76 h 65"/>
                <a:gd name="T4" fmla="*/ 5 w 12"/>
                <a:gd name="T5" fmla="*/ 63 h 65"/>
                <a:gd name="T6" fmla="*/ 7 w 12"/>
                <a:gd name="T7" fmla="*/ 49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9 h 65"/>
                <a:gd name="T18" fmla="*/ 2 w 12"/>
                <a:gd name="T19" fmla="*/ 61 h 65"/>
                <a:gd name="T20" fmla="*/ 0 w 12"/>
                <a:gd name="T21" fmla="*/ 76 h 65"/>
                <a:gd name="T22" fmla="*/ 0 w 12"/>
                <a:gd name="T23" fmla="*/ 76 h 65"/>
                <a:gd name="T24" fmla="*/ 5 w 12"/>
                <a:gd name="T25" fmla="*/ 76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6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7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6 w 35"/>
                <a:gd name="T1" fmla="*/ 0 h 7"/>
                <a:gd name="T2" fmla="*/ 46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5 h 7"/>
                <a:gd name="T10" fmla="*/ 9 w 35"/>
                <a:gd name="T11" fmla="*/ 29 h 7"/>
                <a:gd name="T12" fmla="*/ 46 w 35"/>
                <a:gd name="T13" fmla="*/ 29 h 7"/>
                <a:gd name="T14" fmla="*/ 46 w 35"/>
                <a:gd name="T15" fmla="*/ 29 h 7"/>
                <a:gd name="T16" fmla="*/ 46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8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5 w 56"/>
                <a:gd name="T1" fmla="*/ 0 h 10"/>
                <a:gd name="T2" fmla="*/ 45 w 56"/>
                <a:gd name="T3" fmla="*/ 0 h 10"/>
                <a:gd name="T4" fmla="*/ 31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3 w 56"/>
                <a:gd name="T19" fmla="*/ 5 h 10"/>
                <a:gd name="T20" fmla="*/ 45 w 56"/>
                <a:gd name="T21" fmla="*/ 5 h 10"/>
                <a:gd name="T22" fmla="*/ 45 w 56"/>
                <a:gd name="T23" fmla="*/ 5 h 10"/>
                <a:gd name="T24" fmla="*/ 45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29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0 w 41"/>
                <a:gd name="T1" fmla="*/ 0 h 18"/>
                <a:gd name="T2" fmla="*/ 50 w 41"/>
                <a:gd name="T3" fmla="*/ 0 h 18"/>
                <a:gd name="T4" fmla="*/ 42 w 41"/>
                <a:gd name="T5" fmla="*/ 4 h 18"/>
                <a:gd name="T6" fmla="*/ 34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4 w 41"/>
                <a:gd name="T17" fmla="*/ 9 h 18"/>
                <a:gd name="T18" fmla="*/ 43 w 41"/>
                <a:gd name="T19" fmla="*/ 9 h 18"/>
                <a:gd name="T20" fmla="*/ 52 w 41"/>
                <a:gd name="T21" fmla="*/ 5 h 18"/>
                <a:gd name="T22" fmla="*/ 52 w 41"/>
                <a:gd name="T23" fmla="*/ 5 h 18"/>
                <a:gd name="T24" fmla="*/ 50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0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1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3 h 124"/>
                <a:gd name="T2" fmla="*/ 5 w 5"/>
                <a:gd name="T3" fmla="*/ 130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0 h 124"/>
                <a:gd name="T10" fmla="*/ 2 w 5"/>
                <a:gd name="T11" fmla="*/ 133 h 124"/>
                <a:gd name="T12" fmla="*/ 2 w 5"/>
                <a:gd name="T13" fmla="*/ 133 h 124"/>
                <a:gd name="T14" fmla="*/ 5 w 5"/>
                <a:gd name="T15" fmla="*/ 135 h 124"/>
                <a:gd name="T16" fmla="*/ 5 w 5"/>
                <a:gd name="T17" fmla="*/ 130 h 124"/>
                <a:gd name="T18" fmla="*/ 2 w 5"/>
                <a:gd name="T19" fmla="*/ 133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2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6 w 13"/>
                <a:gd name="T5" fmla="*/ 5 h 10"/>
                <a:gd name="T6" fmla="*/ 28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3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4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1 w 32"/>
                <a:gd name="T5" fmla="*/ 23 h 16"/>
                <a:gd name="T6" fmla="*/ 41 w 32"/>
                <a:gd name="T7" fmla="*/ 30 h 16"/>
                <a:gd name="T8" fmla="*/ 43 w 32"/>
                <a:gd name="T9" fmla="*/ 22 h 16"/>
                <a:gd name="T10" fmla="*/ 33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5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0 h 16"/>
                <a:gd name="T8" fmla="*/ 30 w 56"/>
                <a:gd name="T9" fmla="*/ 23 h 16"/>
                <a:gd name="T10" fmla="*/ 43 w 56"/>
                <a:gd name="T11" fmla="*/ 30 h 16"/>
                <a:gd name="T12" fmla="*/ 45 w 56"/>
                <a:gd name="T13" fmla="*/ 20 h 16"/>
                <a:gd name="T14" fmla="*/ 30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6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1 w 32"/>
                <a:gd name="T7" fmla="*/ 9 h 9"/>
                <a:gd name="T8" fmla="*/ 21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7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8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39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9 h 112"/>
                <a:gd name="T2" fmla="*/ 9 w 18"/>
                <a:gd name="T3" fmla="*/ 99 h 112"/>
                <a:gd name="T4" fmla="*/ 9 w 18"/>
                <a:gd name="T5" fmla="*/ 73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3 h 112"/>
                <a:gd name="T20" fmla="*/ 9 w 18"/>
                <a:gd name="T21" fmla="*/ 101 h 112"/>
                <a:gd name="T22" fmla="*/ 9 w 18"/>
                <a:gd name="T23" fmla="*/ 101 h 112"/>
                <a:gd name="T24" fmla="*/ 9 w 18"/>
                <a:gd name="T25" fmla="*/ 99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0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30 w 16"/>
                <a:gd name="T1" fmla="*/ 29 h 32"/>
                <a:gd name="T2" fmla="*/ 30 w 16"/>
                <a:gd name="T3" fmla="*/ 29 h 32"/>
                <a:gd name="T4" fmla="*/ 2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9 w 16"/>
                <a:gd name="T11" fmla="*/ 18 h 32"/>
                <a:gd name="T12" fmla="*/ 24 w 16"/>
                <a:gd name="T13" fmla="*/ 32 h 32"/>
                <a:gd name="T14" fmla="*/ 24 w 16"/>
                <a:gd name="T15" fmla="*/ 32 h 32"/>
                <a:gd name="T16" fmla="*/ 30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1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2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9 h 7"/>
                <a:gd name="T4" fmla="*/ 123 w 123"/>
                <a:gd name="T5" fmla="*/ 22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3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9 w 13"/>
                <a:gd name="T1" fmla="*/ 0 h 16"/>
                <a:gd name="T2" fmla="*/ 19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8 w 13"/>
                <a:gd name="T13" fmla="*/ 5 h 16"/>
                <a:gd name="T14" fmla="*/ 28 w 13"/>
                <a:gd name="T15" fmla="*/ 5 h 16"/>
                <a:gd name="T16" fmla="*/ 19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4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4 h 41"/>
                <a:gd name="T6" fmla="*/ 0 w 23"/>
                <a:gd name="T7" fmla="*/ 47 h 41"/>
                <a:gd name="T8" fmla="*/ 5 w 23"/>
                <a:gd name="T9" fmla="*/ 52 h 41"/>
                <a:gd name="T10" fmla="*/ 13 w 23"/>
                <a:gd name="T11" fmla="*/ 36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5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2 h 39"/>
                <a:gd name="T8" fmla="*/ 5 w 16"/>
                <a:gd name="T9" fmla="*/ 38 h 39"/>
                <a:gd name="T10" fmla="*/ 0 w 16"/>
                <a:gd name="T11" fmla="*/ 49 h 39"/>
                <a:gd name="T12" fmla="*/ 6 w 16"/>
                <a:gd name="T13" fmla="*/ 50 h 39"/>
                <a:gd name="T14" fmla="*/ 10 w 16"/>
                <a:gd name="T15" fmla="*/ 40 h 39"/>
                <a:gd name="T16" fmla="*/ 11 w 16"/>
                <a:gd name="T17" fmla="*/ 34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6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9 w 13"/>
                <a:gd name="T1" fmla="*/ 0 h 58"/>
                <a:gd name="T2" fmla="*/ 19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7 h 58"/>
                <a:gd name="T12" fmla="*/ 5 w 13"/>
                <a:gd name="T13" fmla="*/ 47 h 58"/>
                <a:gd name="T14" fmla="*/ 19 w 13"/>
                <a:gd name="T15" fmla="*/ 30 h 58"/>
                <a:gd name="T16" fmla="*/ 22 w 13"/>
                <a:gd name="T17" fmla="*/ 27 h 58"/>
                <a:gd name="T18" fmla="*/ 26 w 13"/>
                <a:gd name="T19" fmla="*/ 14 h 58"/>
                <a:gd name="T20" fmla="*/ 28 w 13"/>
                <a:gd name="T21" fmla="*/ 0 h 58"/>
                <a:gd name="T22" fmla="*/ 28 w 13"/>
                <a:gd name="T23" fmla="*/ 0 h 58"/>
                <a:gd name="T24" fmla="*/ 19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7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8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21 w 6"/>
                <a:gd name="T5" fmla="*/ 7 h 16"/>
                <a:gd name="T6" fmla="*/ 1 w 6"/>
                <a:gd name="T7" fmla="*/ 5 h 16"/>
                <a:gd name="T8" fmla="*/ 1 w 6"/>
                <a:gd name="T9" fmla="*/ 20 h 16"/>
                <a:gd name="T10" fmla="*/ 1 w 6"/>
                <a:gd name="T11" fmla="*/ 30 h 16"/>
                <a:gd name="T12" fmla="*/ 34 w 6"/>
                <a:gd name="T13" fmla="*/ 26 h 16"/>
                <a:gd name="T14" fmla="*/ 34 w 6"/>
                <a:gd name="T15" fmla="*/ 20 h 16"/>
                <a:gd name="T16" fmla="*/ 34 w 6"/>
                <a:gd name="T17" fmla="*/ 7 h 16"/>
                <a:gd name="T18" fmla="*/ 34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49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9 w 30"/>
                <a:gd name="T11" fmla="*/ 9 h 9"/>
                <a:gd name="T12" fmla="*/ 19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0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30 h 16"/>
                <a:gd name="T2" fmla="*/ 1 w 65"/>
                <a:gd name="T3" fmla="*/ 30 h 16"/>
                <a:gd name="T4" fmla="*/ 16 w 65"/>
                <a:gd name="T5" fmla="*/ 22 h 16"/>
                <a:gd name="T6" fmla="*/ 29 w 65"/>
                <a:gd name="T7" fmla="*/ 20 h 16"/>
                <a:gd name="T8" fmla="*/ 57 w 65"/>
                <a:gd name="T9" fmla="*/ 20 h 16"/>
                <a:gd name="T10" fmla="*/ 76 w 65"/>
                <a:gd name="T11" fmla="*/ 7 h 16"/>
                <a:gd name="T12" fmla="*/ 76 w 65"/>
                <a:gd name="T13" fmla="*/ 0 h 16"/>
                <a:gd name="T14" fmla="*/ 57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0 h 16"/>
                <a:gd name="T22" fmla="*/ 0 w 65"/>
                <a:gd name="T23" fmla="*/ 20 h 16"/>
                <a:gd name="T24" fmla="*/ 1 w 65"/>
                <a:gd name="T25" fmla="*/ 3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1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3 h 22"/>
                <a:gd name="T2" fmla="*/ 1 w 42"/>
                <a:gd name="T3" fmla="*/ 33 h 22"/>
                <a:gd name="T4" fmla="*/ 9 w 42"/>
                <a:gd name="T5" fmla="*/ 29 h 22"/>
                <a:gd name="T6" fmla="*/ 18 w 42"/>
                <a:gd name="T7" fmla="*/ 25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4 h 22"/>
                <a:gd name="T20" fmla="*/ 0 w 42"/>
                <a:gd name="T21" fmla="*/ 29 h 22"/>
                <a:gd name="T22" fmla="*/ 0 w 42"/>
                <a:gd name="T23" fmla="*/ 29 h 22"/>
                <a:gd name="T24" fmla="*/ 1 w 42"/>
                <a:gd name="T25" fmla="*/ 33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2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3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4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2 w 20"/>
                <a:gd name="T1" fmla="*/ 22 h 18"/>
                <a:gd name="T2" fmla="*/ 32 w 20"/>
                <a:gd name="T3" fmla="*/ 22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2 w 20"/>
                <a:gd name="T13" fmla="*/ 31 h 18"/>
                <a:gd name="T14" fmla="*/ 32 w 20"/>
                <a:gd name="T15" fmla="*/ 31 h 18"/>
                <a:gd name="T16" fmla="*/ 32 w 20"/>
                <a:gd name="T17" fmla="*/ 2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5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6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1 w 30"/>
                <a:gd name="T1" fmla="*/ 8 h 13"/>
                <a:gd name="T2" fmla="*/ 41 w 30"/>
                <a:gd name="T3" fmla="*/ 8 h 13"/>
                <a:gd name="T4" fmla="*/ 26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9 w 30"/>
                <a:gd name="T13" fmla="*/ 13 h 13"/>
                <a:gd name="T14" fmla="*/ 39 w 30"/>
                <a:gd name="T15" fmla="*/ 13 h 13"/>
                <a:gd name="T16" fmla="*/ 41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7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0 w 41"/>
                <a:gd name="T1" fmla="*/ 1 h 9"/>
                <a:gd name="T2" fmla="*/ 30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0 w 41"/>
                <a:gd name="T13" fmla="*/ 4 h 9"/>
                <a:gd name="T14" fmla="*/ 30 w 41"/>
                <a:gd name="T15" fmla="*/ 4 h 9"/>
                <a:gd name="T16" fmla="*/ 30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8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7 w 39"/>
                <a:gd name="T1" fmla="*/ 0 h 13"/>
                <a:gd name="T2" fmla="*/ 47 w 39"/>
                <a:gd name="T3" fmla="*/ 0 h 13"/>
                <a:gd name="T4" fmla="*/ 39 w 39"/>
                <a:gd name="T5" fmla="*/ 5 h 13"/>
                <a:gd name="T6" fmla="*/ 31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1 w 39"/>
                <a:gd name="T17" fmla="*/ 13 h 13"/>
                <a:gd name="T18" fmla="*/ 40 w 39"/>
                <a:gd name="T19" fmla="*/ 11 h 13"/>
                <a:gd name="T20" fmla="*/ 50 w 39"/>
                <a:gd name="T21" fmla="*/ 5 h 13"/>
                <a:gd name="T22" fmla="*/ 50 w 39"/>
                <a:gd name="T23" fmla="*/ 5 h 13"/>
                <a:gd name="T24" fmla="*/ 47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59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7 h 20"/>
                <a:gd name="T6" fmla="*/ 3 w 10"/>
                <a:gd name="T7" fmla="*/ 32 h 20"/>
                <a:gd name="T8" fmla="*/ 8 w 10"/>
                <a:gd name="T9" fmla="*/ 29 h 20"/>
                <a:gd name="T10" fmla="*/ 8 w 10"/>
                <a:gd name="T11" fmla="*/ 26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6 h 20"/>
                <a:gd name="T38" fmla="*/ 3 w 10"/>
                <a:gd name="T39" fmla="*/ 27 h 20"/>
                <a:gd name="T40" fmla="*/ 7 w 10"/>
                <a:gd name="T41" fmla="*/ 29 h 20"/>
                <a:gd name="T42" fmla="*/ 7 w 10"/>
                <a:gd name="T43" fmla="*/ 26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60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61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0 h 63"/>
                <a:gd name="T10" fmla="*/ 19 w 13"/>
                <a:gd name="T11" fmla="*/ 74 h 63"/>
                <a:gd name="T12" fmla="*/ 28 w 13"/>
                <a:gd name="T13" fmla="*/ 74 h 63"/>
                <a:gd name="T14" fmla="*/ 26 w 13"/>
                <a:gd name="T15" fmla="*/ 49 h 63"/>
                <a:gd name="T16" fmla="*/ 19 w 13"/>
                <a:gd name="T17" fmla="*/ 25 h 63"/>
                <a:gd name="T18" fmla="*/ 1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62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4 h 49"/>
                <a:gd name="T8" fmla="*/ 9 w 18"/>
                <a:gd name="T9" fmla="*/ 25 h 49"/>
                <a:gd name="T10" fmla="*/ 9 w 18"/>
                <a:gd name="T11" fmla="*/ 31 h 49"/>
                <a:gd name="T12" fmla="*/ 9 w 18"/>
                <a:gd name="T13" fmla="*/ 31 h 49"/>
                <a:gd name="T14" fmla="*/ 9 w 18"/>
                <a:gd name="T15" fmla="*/ 23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63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8 w 25"/>
                <a:gd name="T9" fmla="*/ 29 h 38"/>
                <a:gd name="T10" fmla="*/ 31 w 25"/>
                <a:gd name="T11" fmla="*/ 38 h 38"/>
                <a:gd name="T12" fmla="*/ 36 w 25"/>
                <a:gd name="T13" fmla="*/ 36 h 38"/>
                <a:gd name="T14" fmla="*/ 31 w 25"/>
                <a:gd name="T15" fmla="*/ 25 h 38"/>
                <a:gd name="T16" fmla="*/ 25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564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0484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0485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86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0487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0488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78217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29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150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151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8 h 614"/>
                <a:gd name="T14" fmla="*/ 459 w 478"/>
                <a:gd name="T15" fmla="*/ 203 h 614"/>
                <a:gd name="T16" fmla="*/ 452 w 478"/>
                <a:gd name="T17" fmla="*/ 235 h 614"/>
                <a:gd name="T18" fmla="*/ 439 w 478"/>
                <a:gd name="T19" fmla="*/ 277 h 614"/>
                <a:gd name="T20" fmla="*/ 403 w 478"/>
                <a:gd name="T21" fmla="*/ 372 h 614"/>
                <a:gd name="T22" fmla="*/ 354 w 478"/>
                <a:gd name="T23" fmla="*/ 458 h 614"/>
                <a:gd name="T24" fmla="*/ 321 w 478"/>
                <a:gd name="T25" fmla="*/ 505 h 614"/>
                <a:gd name="T26" fmla="*/ 287 w 478"/>
                <a:gd name="T27" fmla="*/ 548 h 614"/>
                <a:gd name="T28" fmla="*/ 257 w 478"/>
                <a:gd name="T29" fmla="*/ 583 h 614"/>
                <a:gd name="T30" fmla="*/ 247 w 478"/>
                <a:gd name="T31" fmla="*/ 594 h 614"/>
                <a:gd name="T32" fmla="*/ 246 w 478"/>
                <a:gd name="T33" fmla="*/ 594 h 614"/>
                <a:gd name="T34" fmla="*/ 236 w 478"/>
                <a:gd name="T35" fmla="*/ 584 h 614"/>
                <a:gd name="T36" fmla="*/ 216 w 478"/>
                <a:gd name="T37" fmla="*/ 566 h 614"/>
                <a:gd name="T38" fmla="*/ 206 w 478"/>
                <a:gd name="T39" fmla="*/ 557 h 614"/>
                <a:gd name="T40" fmla="*/ 195 w 478"/>
                <a:gd name="T41" fmla="*/ 545 h 614"/>
                <a:gd name="T42" fmla="*/ 180 w 478"/>
                <a:gd name="T43" fmla="*/ 527 h 614"/>
                <a:gd name="T44" fmla="*/ 159 w 478"/>
                <a:gd name="T45" fmla="*/ 494 h 614"/>
                <a:gd name="T46" fmla="*/ 144 w 478"/>
                <a:gd name="T47" fmla="*/ 471 h 614"/>
                <a:gd name="T48" fmla="*/ 129 w 478"/>
                <a:gd name="T49" fmla="*/ 453 h 614"/>
                <a:gd name="T50" fmla="*/ 105 w 478"/>
                <a:gd name="T51" fmla="*/ 421 h 614"/>
                <a:gd name="T52" fmla="*/ 80 w 478"/>
                <a:gd name="T53" fmla="*/ 389 h 614"/>
                <a:gd name="T54" fmla="*/ 64 w 478"/>
                <a:gd name="T55" fmla="*/ 356 h 614"/>
                <a:gd name="T56" fmla="*/ 54 w 478"/>
                <a:gd name="T57" fmla="*/ 327 h 614"/>
                <a:gd name="T58" fmla="*/ 42 w 478"/>
                <a:gd name="T59" fmla="*/ 293 h 614"/>
                <a:gd name="T60" fmla="*/ 32 w 478"/>
                <a:gd name="T61" fmla="*/ 264 h 614"/>
                <a:gd name="T62" fmla="*/ 23 w 478"/>
                <a:gd name="T63" fmla="*/ 228 h 614"/>
                <a:gd name="T64" fmla="*/ 14 w 478"/>
                <a:gd name="T65" fmla="*/ 190 h 614"/>
                <a:gd name="T66" fmla="*/ 8 w 478"/>
                <a:gd name="T67" fmla="*/ 154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20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26 h 8"/>
                <a:gd name="T8" fmla="*/ 478 w 480"/>
                <a:gd name="T9" fmla="*/ 26 h 8"/>
                <a:gd name="T10" fmla="*/ 480 w 480"/>
                <a:gd name="T11" fmla="*/ 2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6 h 126"/>
                <a:gd name="T2" fmla="*/ 5 w 15"/>
                <a:gd name="T3" fmla="*/ 136 h 126"/>
                <a:gd name="T4" fmla="*/ 22 w 15"/>
                <a:gd name="T5" fmla="*/ 96 h 126"/>
                <a:gd name="T6" fmla="*/ 23 w 15"/>
                <a:gd name="T7" fmla="*/ 48 h 126"/>
                <a:gd name="T8" fmla="*/ 27 w 15"/>
                <a:gd name="T9" fmla="*/ 18 h 126"/>
                <a:gd name="T10" fmla="*/ 27 w 15"/>
                <a:gd name="T11" fmla="*/ 1 h 126"/>
                <a:gd name="T12" fmla="*/ 20 w 15"/>
                <a:gd name="T13" fmla="*/ 0 h 126"/>
                <a:gd name="T14" fmla="*/ 20 w 15"/>
                <a:gd name="T15" fmla="*/ 18 h 126"/>
                <a:gd name="T16" fmla="*/ 19 w 15"/>
                <a:gd name="T17" fmla="*/ 48 h 126"/>
                <a:gd name="T18" fmla="*/ 5 w 15"/>
                <a:gd name="T19" fmla="*/ 94 h 126"/>
                <a:gd name="T20" fmla="*/ 0 w 15"/>
                <a:gd name="T21" fmla="*/ 136 h 126"/>
                <a:gd name="T22" fmla="*/ 0 w 15"/>
                <a:gd name="T23" fmla="*/ 136 h 126"/>
                <a:gd name="T24" fmla="*/ 5 w 15"/>
                <a:gd name="T25" fmla="*/ 136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9 h 139"/>
                <a:gd name="T2" fmla="*/ 6 w 34"/>
                <a:gd name="T3" fmla="*/ 129 h 139"/>
                <a:gd name="T4" fmla="*/ 28 w 34"/>
                <a:gd name="T5" fmla="*/ 89 h 139"/>
                <a:gd name="T6" fmla="*/ 34 w 34"/>
                <a:gd name="T7" fmla="*/ 67 h 139"/>
                <a:gd name="T8" fmla="*/ 39 w 34"/>
                <a:gd name="T9" fmla="*/ 36 h 139"/>
                <a:gd name="T10" fmla="*/ 44 w 34"/>
                <a:gd name="T11" fmla="*/ 0 h 139"/>
                <a:gd name="T12" fmla="*/ 39 w 34"/>
                <a:gd name="T13" fmla="*/ 0 h 139"/>
                <a:gd name="T14" fmla="*/ 34 w 34"/>
                <a:gd name="T15" fmla="*/ 34 h 139"/>
                <a:gd name="T16" fmla="*/ 29 w 34"/>
                <a:gd name="T17" fmla="*/ 65 h 139"/>
                <a:gd name="T18" fmla="*/ 13 w 34"/>
                <a:gd name="T19" fmla="*/ 87 h 139"/>
                <a:gd name="T20" fmla="*/ 0 w 34"/>
                <a:gd name="T21" fmla="*/ 129 h 139"/>
                <a:gd name="T22" fmla="*/ 0 w 34"/>
                <a:gd name="T23" fmla="*/ 129 h 139"/>
                <a:gd name="T24" fmla="*/ 6 w 34"/>
                <a:gd name="T25" fmla="*/ 129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3 w 44"/>
                <a:gd name="T7" fmla="*/ 43 h 43"/>
                <a:gd name="T8" fmla="*/ 34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5 h 90"/>
                <a:gd name="T8" fmla="*/ 35 w 66"/>
                <a:gd name="T9" fmla="*/ 71 h 90"/>
                <a:gd name="T10" fmla="*/ 45 w 66"/>
                <a:gd name="T11" fmla="*/ 80 h 90"/>
                <a:gd name="T12" fmla="*/ 54 w 66"/>
                <a:gd name="T13" fmla="*/ 93 h 90"/>
                <a:gd name="T14" fmla="*/ 61 w 66"/>
                <a:gd name="T15" fmla="*/ 100 h 90"/>
                <a:gd name="T16" fmla="*/ 66 w 66"/>
                <a:gd name="T17" fmla="*/ 95 h 90"/>
                <a:gd name="T18" fmla="*/ 59 w 66"/>
                <a:gd name="T19" fmla="*/ 88 h 90"/>
                <a:gd name="T20" fmla="*/ 48 w 66"/>
                <a:gd name="T21" fmla="*/ 75 h 90"/>
                <a:gd name="T22" fmla="*/ 40 w 66"/>
                <a:gd name="T23" fmla="*/ 66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7 w 103"/>
                <a:gd name="T13" fmla="*/ 114 h 174"/>
                <a:gd name="T14" fmla="*/ 80 w 103"/>
                <a:gd name="T15" fmla="*/ 130 h 174"/>
                <a:gd name="T16" fmla="*/ 92 w 103"/>
                <a:gd name="T17" fmla="*/ 150 h 174"/>
                <a:gd name="T18" fmla="*/ 108 w 103"/>
                <a:gd name="T19" fmla="*/ 174 h 174"/>
                <a:gd name="T20" fmla="*/ 113 w 103"/>
                <a:gd name="T21" fmla="*/ 170 h 174"/>
                <a:gd name="T22" fmla="*/ 98 w 103"/>
                <a:gd name="T23" fmla="*/ 147 h 174"/>
                <a:gd name="T24" fmla="*/ 84 w 103"/>
                <a:gd name="T25" fmla="*/ 127 h 174"/>
                <a:gd name="T26" fmla="*/ 72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0 h 181"/>
                <a:gd name="T10" fmla="*/ 44 w 50"/>
                <a:gd name="T11" fmla="*/ 171 h 181"/>
                <a:gd name="T12" fmla="*/ 50 w 50"/>
                <a:gd name="T13" fmla="*/ 167 h 181"/>
                <a:gd name="T14" fmla="*/ 31 w 50"/>
                <a:gd name="T15" fmla="*/ 108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3 h 148"/>
                <a:gd name="T10" fmla="*/ 4 w 12"/>
                <a:gd name="T11" fmla="*/ 158 h 148"/>
                <a:gd name="T12" fmla="*/ 12 w 12"/>
                <a:gd name="T13" fmla="*/ 158 h 148"/>
                <a:gd name="T14" fmla="*/ 7 w 12"/>
                <a:gd name="T15" fmla="*/ 113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8 h 655"/>
                <a:gd name="T24" fmla="*/ 441 w 514"/>
                <a:gd name="T25" fmla="*/ 398 h 655"/>
                <a:gd name="T26" fmla="*/ 421 w 514"/>
                <a:gd name="T27" fmla="*/ 445 h 655"/>
                <a:gd name="T28" fmla="*/ 396 w 514"/>
                <a:gd name="T29" fmla="*/ 494 h 655"/>
                <a:gd name="T30" fmla="*/ 359 w 514"/>
                <a:gd name="T31" fmla="*/ 546 h 655"/>
                <a:gd name="T32" fmla="*/ 316 w 514"/>
                <a:gd name="T33" fmla="*/ 595 h 655"/>
                <a:gd name="T34" fmla="*/ 280 w 514"/>
                <a:gd name="T35" fmla="*/ 631 h 655"/>
                <a:gd name="T36" fmla="*/ 269 w 514"/>
                <a:gd name="T37" fmla="*/ 642 h 655"/>
                <a:gd name="T38" fmla="*/ 265 w 514"/>
                <a:gd name="T39" fmla="*/ 645 h 655"/>
                <a:gd name="T40" fmla="*/ 259 w 514"/>
                <a:gd name="T41" fmla="*/ 640 h 655"/>
                <a:gd name="T42" fmla="*/ 247 w 514"/>
                <a:gd name="T43" fmla="*/ 631 h 655"/>
                <a:gd name="T44" fmla="*/ 226 w 514"/>
                <a:gd name="T45" fmla="*/ 615 h 655"/>
                <a:gd name="T46" fmla="*/ 218 w 514"/>
                <a:gd name="T47" fmla="*/ 606 h 655"/>
                <a:gd name="T48" fmla="*/ 206 w 514"/>
                <a:gd name="T49" fmla="*/ 590 h 655"/>
                <a:gd name="T50" fmla="*/ 185 w 514"/>
                <a:gd name="T51" fmla="*/ 566 h 655"/>
                <a:gd name="T52" fmla="*/ 160 w 514"/>
                <a:gd name="T53" fmla="*/ 528 h 655"/>
                <a:gd name="T54" fmla="*/ 116 w 514"/>
                <a:gd name="T55" fmla="*/ 452 h 655"/>
                <a:gd name="T56" fmla="*/ 82 w 514"/>
                <a:gd name="T57" fmla="*/ 380 h 655"/>
                <a:gd name="T58" fmla="*/ 65 w 514"/>
                <a:gd name="T59" fmla="*/ 339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5 h 175"/>
                <a:gd name="T6" fmla="*/ 15 w 184"/>
                <a:gd name="T7" fmla="*/ 165 h 175"/>
                <a:gd name="T8" fmla="*/ 15 w 184"/>
                <a:gd name="T9" fmla="*/ 165 h 175"/>
                <a:gd name="T10" fmla="*/ 17 w 184"/>
                <a:gd name="T11" fmla="*/ 165 h 175"/>
                <a:gd name="T12" fmla="*/ 18 w 184"/>
                <a:gd name="T13" fmla="*/ 162 h 175"/>
                <a:gd name="T14" fmla="*/ 17 w 184"/>
                <a:gd name="T15" fmla="*/ 158 h 175"/>
                <a:gd name="T16" fmla="*/ 15 w 184"/>
                <a:gd name="T17" fmla="*/ 151 h 175"/>
                <a:gd name="T18" fmla="*/ 15 w 184"/>
                <a:gd name="T19" fmla="*/ 147 h 175"/>
                <a:gd name="T20" fmla="*/ 15 w 184"/>
                <a:gd name="T21" fmla="*/ 144 h 175"/>
                <a:gd name="T22" fmla="*/ 15 w 184"/>
                <a:gd name="T23" fmla="*/ 138 h 175"/>
                <a:gd name="T24" fmla="*/ 13 w 184"/>
                <a:gd name="T25" fmla="*/ 129 h 175"/>
                <a:gd name="T26" fmla="*/ 12 w 184"/>
                <a:gd name="T27" fmla="*/ 122 h 175"/>
                <a:gd name="T28" fmla="*/ 10 w 184"/>
                <a:gd name="T29" fmla="*/ 113 h 175"/>
                <a:gd name="T30" fmla="*/ 8 w 184"/>
                <a:gd name="T31" fmla="*/ 102 h 175"/>
                <a:gd name="T32" fmla="*/ 8 w 184"/>
                <a:gd name="T33" fmla="*/ 93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0 w 58"/>
                <a:gd name="T15" fmla="*/ 6 h 89"/>
                <a:gd name="T16" fmla="*/ 43 w 58"/>
                <a:gd name="T17" fmla="*/ 4 h 89"/>
                <a:gd name="T18" fmla="*/ 50 w 58"/>
                <a:gd name="T19" fmla="*/ 2 h 89"/>
                <a:gd name="T20" fmla="*/ 51 w 58"/>
                <a:gd name="T21" fmla="*/ 4 h 89"/>
                <a:gd name="T22" fmla="*/ 51 w 58"/>
                <a:gd name="T23" fmla="*/ 7 h 89"/>
                <a:gd name="T24" fmla="*/ 51 w 58"/>
                <a:gd name="T25" fmla="*/ 9 h 89"/>
                <a:gd name="T26" fmla="*/ 53 w 58"/>
                <a:gd name="T27" fmla="*/ 27 h 89"/>
                <a:gd name="T28" fmla="*/ 48 w 58"/>
                <a:gd name="T29" fmla="*/ 33 h 89"/>
                <a:gd name="T30" fmla="*/ 43 w 58"/>
                <a:gd name="T31" fmla="*/ 34 h 89"/>
                <a:gd name="T32" fmla="*/ 43 w 58"/>
                <a:gd name="T33" fmla="*/ 42 h 89"/>
                <a:gd name="T34" fmla="*/ 46 w 58"/>
                <a:gd name="T35" fmla="*/ 45 h 89"/>
                <a:gd name="T36" fmla="*/ 48 w 58"/>
                <a:gd name="T37" fmla="*/ 54 h 89"/>
                <a:gd name="T38" fmla="*/ 51 w 58"/>
                <a:gd name="T39" fmla="*/ 33 h 89"/>
                <a:gd name="T40" fmla="*/ 53 w 58"/>
                <a:gd name="T41" fmla="*/ 31 h 89"/>
                <a:gd name="T42" fmla="*/ 56 w 58"/>
                <a:gd name="T43" fmla="*/ 31 h 89"/>
                <a:gd name="T44" fmla="*/ 61 w 58"/>
                <a:gd name="T45" fmla="*/ 31 h 89"/>
                <a:gd name="T46" fmla="*/ 68 w 58"/>
                <a:gd name="T47" fmla="*/ 38 h 89"/>
                <a:gd name="T48" fmla="*/ 61 w 58"/>
                <a:gd name="T49" fmla="*/ 40 h 89"/>
                <a:gd name="T50" fmla="*/ 56 w 58"/>
                <a:gd name="T51" fmla="*/ 34 h 89"/>
                <a:gd name="T52" fmla="*/ 53 w 58"/>
                <a:gd name="T53" fmla="*/ 34 h 89"/>
                <a:gd name="T54" fmla="*/ 51 w 58"/>
                <a:gd name="T55" fmla="*/ 36 h 89"/>
                <a:gd name="T56" fmla="*/ 53 w 58"/>
                <a:gd name="T57" fmla="*/ 40 h 89"/>
                <a:gd name="T58" fmla="*/ 53 w 58"/>
                <a:gd name="T59" fmla="*/ 51 h 89"/>
                <a:gd name="T60" fmla="*/ 46 w 58"/>
                <a:gd name="T61" fmla="*/ 62 h 89"/>
                <a:gd name="T62" fmla="*/ 50 w 58"/>
                <a:gd name="T63" fmla="*/ 81 h 89"/>
                <a:gd name="T64" fmla="*/ 43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0 w 58"/>
                <a:gd name="T71" fmla="*/ 76 h 89"/>
                <a:gd name="T72" fmla="*/ 40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30 w 56"/>
                <a:gd name="T21" fmla="*/ 4 h 89"/>
                <a:gd name="T22" fmla="*/ 30 w 56"/>
                <a:gd name="T23" fmla="*/ 7 h 89"/>
                <a:gd name="T24" fmla="*/ 33 w 56"/>
                <a:gd name="T25" fmla="*/ 11 h 89"/>
                <a:gd name="T26" fmla="*/ 31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30 w 56"/>
                <a:gd name="T39" fmla="*/ 33 h 89"/>
                <a:gd name="T40" fmla="*/ 33 w 56"/>
                <a:gd name="T41" fmla="*/ 31 h 89"/>
                <a:gd name="T42" fmla="*/ 36 w 56"/>
                <a:gd name="T43" fmla="*/ 31 h 89"/>
                <a:gd name="T44" fmla="*/ 43 w 56"/>
                <a:gd name="T45" fmla="*/ 33 h 89"/>
                <a:gd name="T46" fmla="*/ 46 w 56"/>
                <a:gd name="T47" fmla="*/ 38 h 89"/>
                <a:gd name="T48" fmla="*/ 38 w 56"/>
                <a:gd name="T49" fmla="*/ 40 h 89"/>
                <a:gd name="T50" fmla="*/ 36 w 56"/>
                <a:gd name="T51" fmla="*/ 34 h 89"/>
                <a:gd name="T52" fmla="*/ 33 w 56"/>
                <a:gd name="T53" fmla="*/ 34 h 89"/>
                <a:gd name="T54" fmla="*/ 31 w 56"/>
                <a:gd name="T55" fmla="*/ 36 h 89"/>
                <a:gd name="T56" fmla="*/ 31 w 56"/>
                <a:gd name="T57" fmla="*/ 42 h 89"/>
                <a:gd name="T58" fmla="*/ 31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2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8 w 56"/>
                <a:gd name="T15" fmla="*/ 6 h 87"/>
                <a:gd name="T16" fmla="*/ 40 w 56"/>
                <a:gd name="T17" fmla="*/ 4 h 87"/>
                <a:gd name="T18" fmla="*/ 48 w 56"/>
                <a:gd name="T19" fmla="*/ 0 h 87"/>
                <a:gd name="T20" fmla="*/ 49 w 56"/>
                <a:gd name="T21" fmla="*/ 4 h 87"/>
                <a:gd name="T22" fmla="*/ 49 w 56"/>
                <a:gd name="T23" fmla="*/ 8 h 87"/>
                <a:gd name="T24" fmla="*/ 53 w 56"/>
                <a:gd name="T25" fmla="*/ 9 h 87"/>
                <a:gd name="T26" fmla="*/ 51 w 56"/>
                <a:gd name="T27" fmla="*/ 27 h 87"/>
                <a:gd name="T28" fmla="*/ 46 w 56"/>
                <a:gd name="T29" fmla="*/ 33 h 87"/>
                <a:gd name="T30" fmla="*/ 43 w 56"/>
                <a:gd name="T31" fmla="*/ 35 h 87"/>
                <a:gd name="T32" fmla="*/ 43 w 56"/>
                <a:gd name="T33" fmla="*/ 44 h 87"/>
                <a:gd name="T34" fmla="*/ 46 w 56"/>
                <a:gd name="T35" fmla="*/ 45 h 87"/>
                <a:gd name="T36" fmla="*/ 48 w 56"/>
                <a:gd name="T37" fmla="*/ 56 h 87"/>
                <a:gd name="T38" fmla="*/ 49 w 56"/>
                <a:gd name="T39" fmla="*/ 33 h 87"/>
                <a:gd name="T40" fmla="*/ 53 w 56"/>
                <a:gd name="T41" fmla="*/ 29 h 87"/>
                <a:gd name="T42" fmla="*/ 56 w 56"/>
                <a:gd name="T43" fmla="*/ 29 h 87"/>
                <a:gd name="T44" fmla="*/ 63 w 56"/>
                <a:gd name="T45" fmla="*/ 33 h 87"/>
                <a:gd name="T46" fmla="*/ 66 w 56"/>
                <a:gd name="T47" fmla="*/ 38 h 87"/>
                <a:gd name="T48" fmla="*/ 58 w 56"/>
                <a:gd name="T49" fmla="*/ 38 h 87"/>
                <a:gd name="T50" fmla="*/ 56 w 56"/>
                <a:gd name="T51" fmla="*/ 35 h 87"/>
                <a:gd name="T52" fmla="*/ 53 w 56"/>
                <a:gd name="T53" fmla="*/ 35 h 87"/>
                <a:gd name="T54" fmla="*/ 51 w 56"/>
                <a:gd name="T55" fmla="*/ 36 h 87"/>
                <a:gd name="T56" fmla="*/ 51 w 56"/>
                <a:gd name="T57" fmla="*/ 40 h 87"/>
                <a:gd name="T58" fmla="*/ 53 w 56"/>
                <a:gd name="T59" fmla="*/ 51 h 87"/>
                <a:gd name="T60" fmla="*/ 45 w 56"/>
                <a:gd name="T61" fmla="*/ 62 h 87"/>
                <a:gd name="T62" fmla="*/ 48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0 w 56"/>
                <a:gd name="T71" fmla="*/ 76 h 87"/>
                <a:gd name="T72" fmla="*/ 38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9 h 124"/>
                <a:gd name="T2" fmla="*/ 72 w 146"/>
                <a:gd name="T3" fmla="*/ 0 h 124"/>
                <a:gd name="T4" fmla="*/ 136 w 146"/>
                <a:gd name="T5" fmla="*/ 109 h 124"/>
                <a:gd name="T6" fmla="*/ 136 w 146"/>
                <a:gd name="T7" fmla="*/ 132 h 124"/>
                <a:gd name="T8" fmla="*/ 72 w 146"/>
                <a:gd name="T9" fmla="*/ 30 h 124"/>
                <a:gd name="T10" fmla="*/ 2 w 146"/>
                <a:gd name="T11" fmla="*/ 134 h 124"/>
                <a:gd name="T12" fmla="*/ 0 w 146"/>
                <a:gd name="T13" fmla="*/ 109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1 h 171"/>
                <a:gd name="T2" fmla="*/ 5 w 5"/>
                <a:gd name="T3" fmla="*/ 159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9 h 171"/>
                <a:gd name="T10" fmla="*/ 3 w 5"/>
                <a:gd name="T11" fmla="*/ 161 h 171"/>
                <a:gd name="T12" fmla="*/ 3 w 5"/>
                <a:gd name="T13" fmla="*/ 161 h 171"/>
                <a:gd name="T14" fmla="*/ 5 w 5"/>
                <a:gd name="T15" fmla="*/ 161 h 171"/>
                <a:gd name="T16" fmla="*/ 5 w 5"/>
                <a:gd name="T17" fmla="*/ 159 h 171"/>
                <a:gd name="T18" fmla="*/ 3 w 5"/>
                <a:gd name="T19" fmla="*/ 161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5 w 505"/>
                <a:gd name="T1" fmla="*/ 7 h 9"/>
                <a:gd name="T2" fmla="*/ 495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5 w 505"/>
                <a:gd name="T9" fmla="*/ 7 h 9"/>
                <a:gd name="T10" fmla="*/ 495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7 h 37"/>
                <a:gd name="T2" fmla="*/ 3 w 6"/>
                <a:gd name="T3" fmla="*/ 47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6 h 37"/>
                <a:gd name="T14" fmla="*/ 0 w 6"/>
                <a:gd name="T15" fmla="*/ 46 h 37"/>
                <a:gd name="T16" fmla="*/ 3 w 6"/>
                <a:gd name="T17" fmla="*/ 4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1 h 131"/>
                <a:gd name="T2" fmla="*/ 5 w 16"/>
                <a:gd name="T3" fmla="*/ 121 h 131"/>
                <a:gd name="T4" fmla="*/ 11 w 16"/>
                <a:gd name="T5" fmla="*/ 76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6 h 131"/>
                <a:gd name="T20" fmla="*/ 0 w 16"/>
                <a:gd name="T21" fmla="*/ 120 h 131"/>
                <a:gd name="T22" fmla="*/ 0 w 16"/>
                <a:gd name="T23" fmla="*/ 120 h 131"/>
                <a:gd name="T24" fmla="*/ 5 w 16"/>
                <a:gd name="T25" fmla="*/ 121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2 w 110"/>
                <a:gd name="T13" fmla="*/ 223 h 344"/>
                <a:gd name="T14" fmla="*/ 84 w 110"/>
                <a:gd name="T15" fmla="*/ 182 h 344"/>
                <a:gd name="T16" fmla="*/ 95 w 110"/>
                <a:gd name="T17" fmla="*/ 139 h 344"/>
                <a:gd name="T18" fmla="*/ 105 w 110"/>
                <a:gd name="T19" fmla="*/ 93 h 344"/>
                <a:gd name="T20" fmla="*/ 113 w 110"/>
                <a:gd name="T21" fmla="*/ 48 h 344"/>
                <a:gd name="T22" fmla="*/ 120 w 110"/>
                <a:gd name="T23" fmla="*/ 1 h 344"/>
                <a:gd name="T24" fmla="*/ 115 w 110"/>
                <a:gd name="T25" fmla="*/ 0 h 344"/>
                <a:gd name="T26" fmla="*/ 107 w 110"/>
                <a:gd name="T27" fmla="*/ 47 h 344"/>
                <a:gd name="T28" fmla="*/ 98 w 110"/>
                <a:gd name="T29" fmla="*/ 93 h 344"/>
                <a:gd name="T30" fmla="*/ 90 w 110"/>
                <a:gd name="T31" fmla="*/ 137 h 344"/>
                <a:gd name="T32" fmla="*/ 79 w 110"/>
                <a:gd name="T33" fmla="*/ 180 h 344"/>
                <a:gd name="T34" fmla="*/ 66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7 w 131"/>
                <a:gd name="T13" fmla="*/ 90 h 155"/>
                <a:gd name="T14" fmla="*/ 98 w 131"/>
                <a:gd name="T15" fmla="*/ 65 h 155"/>
                <a:gd name="T16" fmla="*/ 121 w 131"/>
                <a:gd name="T17" fmla="*/ 34 h 155"/>
                <a:gd name="T18" fmla="*/ 141 w 131"/>
                <a:gd name="T19" fmla="*/ 3 h 155"/>
                <a:gd name="T20" fmla="*/ 136 w 131"/>
                <a:gd name="T21" fmla="*/ 0 h 155"/>
                <a:gd name="T22" fmla="*/ 115 w 131"/>
                <a:gd name="T23" fmla="*/ 30 h 155"/>
                <a:gd name="T24" fmla="*/ 93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4 w 46"/>
                <a:gd name="T9" fmla="*/ 34 h 40"/>
                <a:gd name="T10" fmla="*/ 31 w 46"/>
                <a:gd name="T11" fmla="*/ 40 h 40"/>
                <a:gd name="T12" fmla="*/ 36 w 46"/>
                <a:gd name="T13" fmla="*/ 34 h 40"/>
                <a:gd name="T14" fmla="*/ 27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3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2 w 82"/>
                <a:gd name="T7" fmla="*/ 77 h 108"/>
                <a:gd name="T8" fmla="*/ 57 w 82"/>
                <a:gd name="T9" fmla="*/ 97 h 108"/>
                <a:gd name="T10" fmla="*/ 69 w 82"/>
                <a:gd name="T11" fmla="*/ 108 h 108"/>
                <a:gd name="T12" fmla="*/ 72 w 82"/>
                <a:gd name="T13" fmla="*/ 104 h 108"/>
                <a:gd name="T14" fmla="*/ 62 w 82"/>
                <a:gd name="T15" fmla="*/ 92 h 108"/>
                <a:gd name="T16" fmla="*/ 46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1 h 186"/>
                <a:gd name="T14" fmla="*/ 57 w 92"/>
                <a:gd name="T15" fmla="*/ 146 h 186"/>
                <a:gd name="T16" fmla="*/ 71 w 92"/>
                <a:gd name="T17" fmla="*/ 171 h 186"/>
                <a:gd name="T18" fmla="*/ 87 w 92"/>
                <a:gd name="T19" fmla="*/ 196 h 186"/>
                <a:gd name="T20" fmla="*/ 92 w 92"/>
                <a:gd name="T21" fmla="*/ 195 h 186"/>
                <a:gd name="T22" fmla="*/ 77 w 92"/>
                <a:gd name="T23" fmla="*/ 167 h 186"/>
                <a:gd name="T24" fmla="*/ 62 w 92"/>
                <a:gd name="T25" fmla="*/ 142 h 186"/>
                <a:gd name="T26" fmla="*/ 51 w 92"/>
                <a:gd name="T27" fmla="*/ 117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7 h 173"/>
                <a:gd name="T10" fmla="*/ 43 w 50"/>
                <a:gd name="T11" fmla="*/ 163 h 173"/>
                <a:gd name="T12" fmla="*/ 50 w 50"/>
                <a:gd name="T13" fmla="*/ 161 h 173"/>
                <a:gd name="T14" fmla="*/ 38 w 50"/>
                <a:gd name="T15" fmla="*/ 125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1 w 352"/>
                <a:gd name="T1" fmla="*/ 1 h 456"/>
                <a:gd name="T2" fmla="*/ 239 w 352"/>
                <a:gd name="T3" fmla="*/ 14 h 456"/>
                <a:gd name="T4" fmla="*/ 226 w 352"/>
                <a:gd name="T5" fmla="*/ 41 h 456"/>
                <a:gd name="T6" fmla="*/ 215 w 352"/>
                <a:gd name="T7" fmla="*/ 90 h 456"/>
                <a:gd name="T8" fmla="*/ 208 w 352"/>
                <a:gd name="T9" fmla="*/ 149 h 456"/>
                <a:gd name="T10" fmla="*/ 205 w 352"/>
                <a:gd name="T11" fmla="*/ 193 h 456"/>
                <a:gd name="T12" fmla="*/ 208 w 352"/>
                <a:gd name="T13" fmla="*/ 211 h 456"/>
                <a:gd name="T14" fmla="*/ 215 w 352"/>
                <a:gd name="T15" fmla="*/ 211 h 456"/>
                <a:gd name="T16" fmla="*/ 231 w 352"/>
                <a:gd name="T17" fmla="*/ 211 h 456"/>
                <a:gd name="T18" fmla="*/ 259 w 352"/>
                <a:gd name="T19" fmla="*/ 211 h 456"/>
                <a:gd name="T20" fmla="*/ 297 w 352"/>
                <a:gd name="T21" fmla="*/ 205 h 456"/>
                <a:gd name="T22" fmla="*/ 329 w 352"/>
                <a:gd name="T23" fmla="*/ 196 h 456"/>
                <a:gd name="T24" fmla="*/ 346 w 352"/>
                <a:gd name="T25" fmla="*/ 186 h 456"/>
                <a:gd name="T26" fmla="*/ 362 w 352"/>
                <a:gd name="T27" fmla="*/ 166 h 456"/>
                <a:gd name="T28" fmla="*/ 351 w 352"/>
                <a:gd name="T29" fmla="*/ 271 h 456"/>
                <a:gd name="T30" fmla="*/ 329 w 352"/>
                <a:gd name="T31" fmla="*/ 260 h 456"/>
                <a:gd name="T32" fmla="*/ 301 w 352"/>
                <a:gd name="T33" fmla="*/ 251 h 456"/>
                <a:gd name="T34" fmla="*/ 272 w 352"/>
                <a:gd name="T35" fmla="*/ 246 h 456"/>
                <a:gd name="T36" fmla="*/ 247 w 352"/>
                <a:gd name="T37" fmla="*/ 242 h 456"/>
                <a:gd name="T38" fmla="*/ 220 w 352"/>
                <a:gd name="T39" fmla="*/ 241 h 456"/>
                <a:gd name="T40" fmla="*/ 215 w 352"/>
                <a:gd name="T41" fmla="*/ 241 h 456"/>
                <a:gd name="T42" fmla="*/ 205 w 352"/>
                <a:gd name="T43" fmla="*/ 242 h 456"/>
                <a:gd name="T44" fmla="*/ 205 w 352"/>
                <a:gd name="T45" fmla="*/ 260 h 456"/>
                <a:gd name="T46" fmla="*/ 205 w 352"/>
                <a:gd name="T47" fmla="*/ 280 h 456"/>
                <a:gd name="T48" fmla="*/ 210 w 352"/>
                <a:gd name="T49" fmla="*/ 342 h 456"/>
                <a:gd name="T50" fmla="*/ 220 w 352"/>
                <a:gd name="T51" fmla="*/ 399 h 456"/>
                <a:gd name="T52" fmla="*/ 228 w 352"/>
                <a:gd name="T53" fmla="*/ 423 h 456"/>
                <a:gd name="T54" fmla="*/ 244 w 352"/>
                <a:gd name="T55" fmla="*/ 444 h 456"/>
                <a:gd name="T56" fmla="*/ 116 w 352"/>
                <a:gd name="T57" fmla="*/ 444 h 456"/>
                <a:gd name="T58" fmla="*/ 124 w 352"/>
                <a:gd name="T59" fmla="*/ 430 h 456"/>
                <a:gd name="T60" fmla="*/ 139 w 352"/>
                <a:gd name="T61" fmla="*/ 398 h 456"/>
                <a:gd name="T62" fmla="*/ 144 w 352"/>
                <a:gd name="T63" fmla="*/ 383 h 456"/>
                <a:gd name="T64" fmla="*/ 149 w 352"/>
                <a:gd name="T65" fmla="*/ 369 h 456"/>
                <a:gd name="T66" fmla="*/ 152 w 352"/>
                <a:gd name="T67" fmla="*/ 343 h 456"/>
                <a:gd name="T68" fmla="*/ 159 w 352"/>
                <a:gd name="T69" fmla="*/ 302 h 456"/>
                <a:gd name="T70" fmla="*/ 160 w 352"/>
                <a:gd name="T71" fmla="*/ 260 h 456"/>
                <a:gd name="T72" fmla="*/ 159 w 352"/>
                <a:gd name="T73" fmla="*/ 244 h 456"/>
                <a:gd name="T74" fmla="*/ 154 w 352"/>
                <a:gd name="T75" fmla="*/ 242 h 456"/>
                <a:gd name="T76" fmla="*/ 149 w 352"/>
                <a:gd name="T77" fmla="*/ 242 h 456"/>
                <a:gd name="T78" fmla="*/ 134 w 352"/>
                <a:gd name="T79" fmla="*/ 241 h 456"/>
                <a:gd name="T80" fmla="*/ 105 w 352"/>
                <a:gd name="T81" fmla="*/ 242 h 456"/>
                <a:gd name="T82" fmla="*/ 75 w 352"/>
                <a:gd name="T83" fmla="*/ 246 h 456"/>
                <a:gd name="T84" fmla="*/ 44 w 352"/>
                <a:gd name="T85" fmla="*/ 255 h 456"/>
                <a:gd name="T86" fmla="*/ 19 w 352"/>
                <a:gd name="T87" fmla="*/ 266 h 456"/>
                <a:gd name="T88" fmla="*/ 1 w 352"/>
                <a:gd name="T89" fmla="*/ 275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0 w 20"/>
                <a:gd name="T7" fmla="*/ 20 h 45"/>
                <a:gd name="T8" fmla="*/ 25 w 20"/>
                <a:gd name="T9" fmla="*/ 13 h 45"/>
                <a:gd name="T10" fmla="*/ 30 w 20"/>
                <a:gd name="T11" fmla="*/ 6 h 45"/>
                <a:gd name="T12" fmla="*/ 27 w 20"/>
                <a:gd name="T13" fmla="*/ 0 h 45"/>
                <a:gd name="T14" fmla="*/ 20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4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5 h 65"/>
                <a:gd name="T2" fmla="*/ 5 w 12"/>
                <a:gd name="T3" fmla="*/ 75 h 65"/>
                <a:gd name="T4" fmla="*/ 5 w 12"/>
                <a:gd name="T5" fmla="*/ 62 h 65"/>
                <a:gd name="T6" fmla="*/ 7 w 12"/>
                <a:gd name="T7" fmla="*/ 48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8 h 65"/>
                <a:gd name="T18" fmla="*/ 2 w 12"/>
                <a:gd name="T19" fmla="*/ 60 h 65"/>
                <a:gd name="T20" fmla="*/ 0 w 12"/>
                <a:gd name="T21" fmla="*/ 75 h 65"/>
                <a:gd name="T22" fmla="*/ 0 w 12"/>
                <a:gd name="T23" fmla="*/ 75 h 65"/>
                <a:gd name="T24" fmla="*/ 5 w 12"/>
                <a:gd name="T25" fmla="*/ 75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5 w 35"/>
                <a:gd name="T1" fmla="*/ 0 h 7"/>
                <a:gd name="T2" fmla="*/ 45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22 h 7"/>
                <a:gd name="T10" fmla="*/ 9 w 35"/>
                <a:gd name="T11" fmla="*/ 25 h 7"/>
                <a:gd name="T12" fmla="*/ 45 w 35"/>
                <a:gd name="T13" fmla="*/ 25 h 7"/>
                <a:gd name="T14" fmla="*/ 45 w 35"/>
                <a:gd name="T15" fmla="*/ 25 h 7"/>
                <a:gd name="T16" fmla="*/ 45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6 w 56"/>
                <a:gd name="T1" fmla="*/ 0 h 10"/>
                <a:gd name="T2" fmla="*/ 46 w 56"/>
                <a:gd name="T3" fmla="*/ 0 h 10"/>
                <a:gd name="T4" fmla="*/ 32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4 w 56"/>
                <a:gd name="T19" fmla="*/ 5 h 10"/>
                <a:gd name="T20" fmla="*/ 46 w 56"/>
                <a:gd name="T21" fmla="*/ 5 h 10"/>
                <a:gd name="T22" fmla="*/ 46 w 56"/>
                <a:gd name="T23" fmla="*/ 5 h 10"/>
                <a:gd name="T24" fmla="*/ 46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9 w 41"/>
                <a:gd name="T1" fmla="*/ 0 h 18"/>
                <a:gd name="T2" fmla="*/ 49 w 41"/>
                <a:gd name="T3" fmla="*/ 0 h 18"/>
                <a:gd name="T4" fmla="*/ 41 w 41"/>
                <a:gd name="T5" fmla="*/ 4 h 18"/>
                <a:gd name="T6" fmla="*/ 33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33 w 41"/>
                <a:gd name="T17" fmla="*/ 9 h 18"/>
                <a:gd name="T18" fmla="*/ 42 w 41"/>
                <a:gd name="T19" fmla="*/ 9 h 18"/>
                <a:gd name="T20" fmla="*/ 51 w 41"/>
                <a:gd name="T21" fmla="*/ 5 h 18"/>
                <a:gd name="T22" fmla="*/ 51 w 41"/>
                <a:gd name="T23" fmla="*/ 5 h 18"/>
                <a:gd name="T24" fmla="*/ 49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2 h 124"/>
                <a:gd name="T2" fmla="*/ 5 w 5"/>
                <a:gd name="T3" fmla="*/ 129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9 h 124"/>
                <a:gd name="T10" fmla="*/ 2 w 5"/>
                <a:gd name="T11" fmla="*/ 132 h 124"/>
                <a:gd name="T12" fmla="*/ 2 w 5"/>
                <a:gd name="T13" fmla="*/ 132 h 124"/>
                <a:gd name="T14" fmla="*/ 5 w 5"/>
                <a:gd name="T15" fmla="*/ 134 h 124"/>
                <a:gd name="T16" fmla="*/ 5 w 5"/>
                <a:gd name="T17" fmla="*/ 129 h 124"/>
                <a:gd name="T18" fmla="*/ 2 w 5"/>
                <a:gd name="T19" fmla="*/ 132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24 w 13"/>
                <a:gd name="T5" fmla="*/ 5 h 10"/>
                <a:gd name="T6" fmla="*/ 26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0 w 32"/>
                <a:gd name="T5" fmla="*/ 22 h 16"/>
                <a:gd name="T6" fmla="*/ 40 w 32"/>
                <a:gd name="T7" fmla="*/ 28 h 16"/>
                <a:gd name="T8" fmla="*/ 42 w 32"/>
                <a:gd name="T9" fmla="*/ 21 h 16"/>
                <a:gd name="T10" fmla="*/ 32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5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9 h 16"/>
                <a:gd name="T8" fmla="*/ 31 w 56"/>
                <a:gd name="T9" fmla="*/ 22 h 16"/>
                <a:gd name="T10" fmla="*/ 44 w 56"/>
                <a:gd name="T11" fmla="*/ 28 h 16"/>
                <a:gd name="T12" fmla="*/ 46 w 56"/>
                <a:gd name="T13" fmla="*/ 19 h 16"/>
                <a:gd name="T14" fmla="*/ 31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2 w 32"/>
                <a:gd name="T7" fmla="*/ 9 h 9"/>
                <a:gd name="T8" fmla="*/ 22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100 h 112"/>
                <a:gd name="T2" fmla="*/ 9 w 18"/>
                <a:gd name="T3" fmla="*/ 100 h 112"/>
                <a:gd name="T4" fmla="*/ 9 w 18"/>
                <a:gd name="T5" fmla="*/ 74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4 h 112"/>
                <a:gd name="T20" fmla="*/ 9 w 18"/>
                <a:gd name="T21" fmla="*/ 102 h 112"/>
                <a:gd name="T22" fmla="*/ 9 w 18"/>
                <a:gd name="T23" fmla="*/ 102 h 112"/>
                <a:gd name="T24" fmla="*/ 9 w 18"/>
                <a:gd name="T25" fmla="*/ 10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28 w 16"/>
                <a:gd name="T1" fmla="*/ 29 h 32"/>
                <a:gd name="T2" fmla="*/ 28 w 16"/>
                <a:gd name="T3" fmla="*/ 29 h 32"/>
                <a:gd name="T4" fmla="*/ 21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8 w 16"/>
                <a:gd name="T11" fmla="*/ 18 h 32"/>
                <a:gd name="T12" fmla="*/ 23 w 16"/>
                <a:gd name="T13" fmla="*/ 32 h 32"/>
                <a:gd name="T14" fmla="*/ 23 w 16"/>
                <a:gd name="T15" fmla="*/ 32 h 32"/>
                <a:gd name="T16" fmla="*/ 28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25 h 7"/>
                <a:gd name="T4" fmla="*/ 123 w 123"/>
                <a:gd name="T5" fmla="*/ 19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8 w 13"/>
                <a:gd name="T1" fmla="*/ 0 h 16"/>
                <a:gd name="T2" fmla="*/ 18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26 w 13"/>
                <a:gd name="T13" fmla="*/ 5 h 16"/>
                <a:gd name="T14" fmla="*/ 26 w 13"/>
                <a:gd name="T15" fmla="*/ 5 h 16"/>
                <a:gd name="T16" fmla="*/ 18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3 h 41"/>
                <a:gd name="T6" fmla="*/ 0 w 23"/>
                <a:gd name="T7" fmla="*/ 46 h 41"/>
                <a:gd name="T8" fmla="*/ 5 w 23"/>
                <a:gd name="T9" fmla="*/ 51 h 41"/>
                <a:gd name="T10" fmla="*/ 13 w 23"/>
                <a:gd name="T11" fmla="*/ 35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6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1 h 39"/>
                <a:gd name="T8" fmla="*/ 5 w 16"/>
                <a:gd name="T9" fmla="*/ 37 h 39"/>
                <a:gd name="T10" fmla="*/ 0 w 16"/>
                <a:gd name="T11" fmla="*/ 48 h 39"/>
                <a:gd name="T12" fmla="*/ 6 w 16"/>
                <a:gd name="T13" fmla="*/ 49 h 39"/>
                <a:gd name="T14" fmla="*/ 10 w 16"/>
                <a:gd name="T15" fmla="*/ 39 h 39"/>
                <a:gd name="T16" fmla="*/ 11 w 16"/>
                <a:gd name="T17" fmla="*/ 33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8 w 13"/>
                <a:gd name="T1" fmla="*/ 0 h 58"/>
                <a:gd name="T2" fmla="*/ 18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0 h 58"/>
                <a:gd name="T10" fmla="*/ 0 w 13"/>
                <a:gd name="T11" fmla="*/ 48 h 58"/>
                <a:gd name="T12" fmla="*/ 5 w 13"/>
                <a:gd name="T13" fmla="*/ 48 h 58"/>
                <a:gd name="T14" fmla="*/ 18 w 13"/>
                <a:gd name="T15" fmla="*/ 31 h 58"/>
                <a:gd name="T16" fmla="*/ 20 w 13"/>
                <a:gd name="T17" fmla="*/ 27 h 58"/>
                <a:gd name="T18" fmla="*/ 24 w 13"/>
                <a:gd name="T19" fmla="*/ 14 h 58"/>
                <a:gd name="T20" fmla="*/ 26 w 13"/>
                <a:gd name="T21" fmla="*/ 0 h 58"/>
                <a:gd name="T22" fmla="*/ 26 w 13"/>
                <a:gd name="T23" fmla="*/ 0 h 58"/>
                <a:gd name="T24" fmla="*/ 18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18 w 6"/>
                <a:gd name="T5" fmla="*/ 7 h 16"/>
                <a:gd name="T6" fmla="*/ 1 w 6"/>
                <a:gd name="T7" fmla="*/ 5 h 16"/>
                <a:gd name="T8" fmla="*/ 1 w 6"/>
                <a:gd name="T9" fmla="*/ 19 h 16"/>
                <a:gd name="T10" fmla="*/ 1 w 6"/>
                <a:gd name="T11" fmla="*/ 28 h 16"/>
                <a:gd name="T12" fmla="*/ 29 w 6"/>
                <a:gd name="T13" fmla="*/ 24 h 16"/>
                <a:gd name="T14" fmla="*/ 29 w 6"/>
                <a:gd name="T15" fmla="*/ 19 h 16"/>
                <a:gd name="T16" fmla="*/ 29 w 6"/>
                <a:gd name="T17" fmla="*/ 7 h 16"/>
                <a:gd name="T18" fmla="*/ 29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6 w 30"/>
                <a:gd name="T9" fmla="*/ 9 h 9"/>
                <a:gd name="T10" fmla="*/ 20 w 30"/>
                <a:gd name="T11" fmla="*/ 9 h 9"/>
                <a:gd name="T12" fmla="*/ 20 w 30"/>
                <a:gd name="T13" fmla="*/ 2 h 9"/>
                <a:gd name="T14" fmla="*/ 16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28 h 16"/>
                <a:gd name="T2" fmla="*/ 1 w 65"/>
                <a:gd name="T3" fmla="*/ 28 h 16"/>
                <a:gd name="T4" fmla="*/ 16 w 65"/>
                <a:gd name="T5" fmla="*/ 21 h 16"/>
                <a:gd name="T6" fmla="*/ 29 w 65"/>
                <a:gd name="T7" fmla="*/ 19 h 16"/>
                <a:gd name="T8" fmla="*/ 56 w 65"/>
                <a:gd name="T9" fmla="*/ 19 h 16"/>
                <a:gd name="T10" fmla="*/ 75 w 65"/>
                <a:gd name="T11" fmla="*/ 7 h 16"/>
                <a:gd name="T12" fmla="*/ 75 w 65"/>
                <a:gd name="T13" fmla="*/ 0 h 16"/>
                <a:gd name="T14" fmla="*/ 56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9 h 16"/>
                <a:gd name="T22" fmla="*/ 0 w 65"/>
                <a:gd name="T23" fmla="*/ 19 h 16"/>
                <a:gd name="T24" fmla="*/ 1 w 65"/>
                <a:gd name="T25" fmla="*/ 28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32 h 22"/>
                <a:gd name="T2" fmla="*/ 1 w 42"/>
                <a:gd name="T3" fmla="*/ 32 h 22"/>
                <a:gd name="T4" fmla="*/ 9 w 42"/>
                <a:gd name="T5" fmla="*/ 28 h 22"/>
                <a:gd name="T6" fmla="*/ 18 w 42"/>
                <a:gd name="T7" fmla="*/ 24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3 h 22"/>
                <a:gd name="T20" fmla="*/ 0 w 42"/>
                <a:gd name="T21" fmla="*/ 28 h 22"/>
                <a:gd name="T22" fmla="*/ 0 w 42"/>
                <a:gd name="T23" fmla="*/ 28 h 22"/>
                <a:gd name="T24" fmla="*/ 1 w 42"/>
                <a:gd name="T25" fmla="*/ 3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30 w 20"/>
                <a:gd name="T1" fmla="*/ 21 h 18"/>
                <a:gd name="T2" fmla="*/ 30 w 20"/>
                <a:gd name="T3" fmla="*/ 21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30 w 20"/>
                <a:gd name="T13" fmla="*/ 29 h 18"/>
                <a:gd name="T14" fmla="*/ 30 w 20"/>
                <a:gd name="T15" fmla="*/ 29 h 18"/>
                <a:gd name="T16" fmla="*/ 30 w 20"/>
                <a:gd name="T17" fmla="*/ 2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7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0 w 30"/>
                <a:gd name="T1" fmla="*/ 8 h 13"/>
                <a:gd name="T2" fmla="*/ 40 w 30"/>
                <a:gd name="T3" fmla="*/ 8 h 13"/>
                <a:gd name="T4" fmla="*/ 25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8 w 30"/>
                <a:gd name="T13" fmla="*/ 13 h 13"/>
                <a:gd name="T14" fmla="*/ 38 w 30"/>
                <a:gd name="T15" fmla="*/ 13 h 13"/>
                <a:gd name="T16" fmla="*/ 40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1 w 41"/>
                <a:gd name="T1" fmla="*/ 1 h 9"/>
                <a:gd name="T2" fmla="*/ 31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1 w 41"/>
                <a:gd name="T13" fmla="*/ 4 h 9"/>
                <a:gd name="T14" fmla="*/ 31 w 41"/>
                <a:gd name="T15" fmla="*/ 4 h 9"/>
                <a:gd name="T16" fmla="*/ 31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6 w 39"/>
                <a:gd name="T1" fmla="*/ 0 h 13"/>
                <a:gd name="T2" fmla="*/ 46 w 39"/>
                <a:gd name="T3" fmla="*/ 0 h 13"/>
                <a:gd name="T4" fmla="*/ 38 w 39"/>
                <a:gd name="T5" fmla="*/ 5 h 13"/>
                <a:gd name="T6" fmla="*/ 30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0 w 39"/>
                <a:gd name="T17" fmla="*/ 13 h 13"/>
                <a:gd name="T18" fmla="*/ 39 w 39"/>
                <a:gd name="T19" fmla="*/ 11 h 13"/>
                <a:gd name="T20" fmla="*/ 49 w 39"/>
                <a:gd name="T21" fmla="*/ 5 h 13"/>
                <a:gd name="T22" fmla="*/ 49 w 39"/>
                <a:gd name="T23" fmla="*/ 5 h 13"/>
                <a:gd name="T24" fmla="*/ 46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6 h 20"/>
                <a:gd name="T6" fmla="*/ 3 w 10"/>
                <a:gd name="T7" fmla="*/ 30 h 20"/>
                <a:gd name="T8" fmla="*/ 8 w 10"/>
                <a:gd name="T9" fmla="*/ 28 h 20"/>
                <a:gd name="T10" fmla="*/ 8 w 10"/>
                <a:gd name="T11" fmla="*/ 25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5 h 20"/>
                <a:gd name="T38" fmla="*/ 3 w 10"/>
                <a:gd name="T39" fmla="*/ 26 h 20"/>
                <a:gd name="T40" fmla="*/ 7 w 10"/>
                <a:gd name="T41" fmla="*/ 28 h 20"/>
                <a:gd name="T42" fmla="*/ 7 w 10"/>
                <a:gd name="T43" fmla="*/ 25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9 h 63"/>
                <a:gd name="T10" fmla="*/ 18 w 13"/>
                <a:gd name="T11" fmla="*/ 73 h 63"/>
                <a:gd name="T12" fmla="*/ 26 w 13"/>
                <a:gd name="T13" fmla="*/ 73 h 63"/>
                <a:gd name="T14" fmla="*/ 24 w 13"/>
                <a:gd name="T15" fmla="*/ 48 h 63"/>
                <a:gd name="T16" fmla="*/ 18 w 13"/>
                <a:gd name="T17" fmla="*/ 25 h 63"/>
                <a:gd name="T18" fmla="*/ 17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5 h 49"/>
                <a:gd name="T8" fmla="*/ 9 w 18"/>
                <a:gd name="T9" fmla="*/ 26 h 49"/>
                <a:gd name="T10" fmla="*/ 9 w 18"/>
                <a:gd name="T11" fmla="*/ 32 h 49"/>
                <a:gd name="T12" fmla="*/ 9 w 18"/>
                <a:gd name="T13" fmla="*/ 32 h 49"/>
                <a:gd name="T14" fmla="*/ 9 w 18"/>
                <a:gd name="T15" fmla="*/ 24 h 49"/>
                <a:gd name="T16" fmla="*/ 9 w 18"/>
                <a:gd name="T17" fmla="*/ 13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7 w 25"/>
                <a:gd name="T9" fmla="*/ 29 h 38"/>
                <a:gd name="T10" fmla="*/ 30 w 25"/>
                <a:gd name="T11" fmla="*/ 38 h 38"/>
                <a:gd name="T12" fmla="*/ 35 w 25"/>
                <a:gd name="T13" fmla="*/ 36 h 38"/>
                <a:gd name="T14" fmla="*/ 30 w 25"/>
                <a:gd name="T15" fmla="*/ 25 h 38"/>
                <a:gd name="T16" fmla="*/ 24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8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150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1509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1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151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151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766022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1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16387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16393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53 h 614"/>
                <a:gd name="T14" fmla="*/ 459 w 478"/>
                <a:gd name="T15" fmla="*/ 196 h 614"/>
                <a:gd name="T16" fmla="*/ 452 w 478"/>
                <a:gd name="T17" fmla="*/ 228 h 614"/>
                <a:gd name="T18" fmla="*/ 439 w 478"/>
                <a:gd name="T19" fmla="*/ 270 h 614"/>
                <a:gd name="T20" fmla="*/ 403 w 478"/>
                <a:gd name="T21" fmla="*/ 365 h 614"/>
                <a:gd name="T22" fmla="*/ 354 w 478"/>
                <a:gd name="T23" fmla="*/ 451 h 614"/>
                <a:gd name="T24" fmla="*/ 321 w 478"/>
                <a:gd name="T25" fmla="*/ 491 h 614"/>
                <a:gd name="T26" fmla="*/ 287 w 478"/>
                <a:gd name="T27" fmla="*/ 534 h 614"/>
                <a:gd name="T28" fmla="*/ 257 w 478"/>
                <a:gd name="T29" fmla="*/ 569 h 614"/>
                <a:gd name="T30" fmla="*/ 247 w 478"/>
                <a:gd name="T31" fmla="*/ 580 h 614"/>
                <a:gd name="T32" fmla="*/ 246 w 478"/>
                <a:gd name="T33" fmla="*/ 580 h 614"/>
                <a:gd name="T34" fmla="*/ 236 w 478"/>
                <a:gd name="T35" fmla="*/ 570 h 614"/>
                <a:gd name="T36" fmla="*/ 216 w 478"/>
                <a:gd name="T37" fmla="*/ 552 h 614"/>
                <a:gd name="T38" fmla="*/ 206 w 478"/>
                <a:gd name="T39" fmla="*/ 543 h 614"/>
                <a:gd name="T40" fmla="*/ 195 w 478"/>
                <a:gd name="T41" fmla="*/ 531 h 614"/>
                <a:gd name="T42" fmla="*/ 180 w 478"/>
                <a:gd name="T43" fmla="*/ 513 h 614"/>
                <a:gd name="T44" fmla="*/ 159 w 478"/>
                <a:gd name="T45" fmla="*/ 480 h 614"/>
                <a:gd name="T46" fmla="*/ 144 w 478"/>
                <a:gd name="T47" fmla="*/ 458 h 614"/>
                <a:gd name="T48" fmla="*/ 129 w 478"/>
                <a:gd name="T49" fmla="*/ 446 h 614"/>
                <a:gd name="T50" fmla="*/ 105 w 478"/>
                <a:gd name="T51" fmla="*/ 414 h 614"/>
                <a:gd name="T52" fmla="*/ 80 w 478"/>
                <a:gd name="T53" fmla="*/ 382 h 614"/>
                <a:gd name="T54" fmla="*/ 64 w 478"/>
                <a:gd name="T55" fmla="*/ 349 h 614"/>
                <a:gd name="T56" fmla="*/ 54 w 478"/>
                <a:gd name="T57" fmla="*/ 320 h 614"/>
                <a:gd name="T58" fmla="*/ 42 w 478"/>
                <a:gd name="T59" fmla="*/ 286 h 614"/>
                <a:gd name="T60" fmla="*/ 32 w 478"/>
                <a:gd name="T61" fmla="*/ 257 h 614"/>
                <a:gd name="T62" fmla="*/ 23 w 478"/>
                <a:gd name="T63" fmla="*/ 221 h 614"/>
                <a:gd name="T64" fmla="*/ 14 w 478"/>
                <a:gd name="T65" fmla="*/ 183 h 614"/>
                <a:gd name="T66" fmla="*/ 8 w 478"/>
                <a:gd name="T67" fmla="*/ 153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4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47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60 h 8"/>
                <a:gd name="T8" fmla="*/ 478 w 480"/>
                <a:gd name="T9" fmla="*/ 60 h 8"/>
                <a:gd name="T10" fmla="*/ 480 w 480"/>
                <a:gd name="T11" fmla="*/ 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5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6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43 h 126"/>
                <a:gd name="T2" fmla="*/ 5 w 15"/>
                <a:gd name="T3" fmla="*/ 143 h 126"/>
                <a:gd name="T4" fmla="*/ 35 w 15"/>
                <a:gd name="T5" fmla="*/ 103 h 126"/>
                <a:gd name="T6" fmla="*/ 37 w 15"/>
                <a:gd name="T7" fmla="*/ 48 h 126"/>
                <a:gd name="T8" fmla="*/ 42 w 15"/>
                <a:gd name="T9" fmla="*/ 18 h 126"/>
                <a:gd name="T10" fmla="*/ 42 w 15"/>
                <a:gd name="T11" fmla="*/ 1 h 126"/>
                <a:gd name="T12" fmla="*/ 31 w 15"/>
                <a:gd name="T13" fmla="*/ 0 h 126"/>
                <a:gd name="T14" fmla="*/ 31 w 15"/>
                <a:gd name="T15" fmla="*/ 18 h 126"/>
                <a:gd name="T16" fmla="*/ 29 w 15"/>
                <a:gd name="T17" fmla="*/ 48 h 126"/>
                <a:gd name="T18" fmla="*/ 5 w 15"/>
                <a:gd name="T19" fmla="*/ 101 h 126"/>
                <a:gd name="T20" fmla="*/ 0 w 15"/>
                <a:gd name="T21" fmla="*/ 143 h 126"/>
                <a:gd name="T22" fmla="*/ 0 w 15"/>
                <a:gd name="T23" fmla="*/ 143 h 126"/>
                <a:gd name="T24" fmla="*/ 5 w 15"/>
                <a:gd name="T25" fmla="*/ 14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7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22 h 139"/>
                <a:gd name="T2" fmla="*/ 6 w 34"/>
                <a:gd name="T3" fmla="*/ 122 h 139"/>
                <a:gd name="T4" fmla="*/ 35 w 34"/>
                <a:gd name="T5" fmla="*/ 82 h 139"/>
                <a:gd name="T6" fmla="*/ 41 w 34"/>
                <a:gd name="T7" fmla="*/ 67 h 139"/>
                <a:gd name="T8" fmla="*/ 46 w 34"/>
                <a:gd name="T9" fmla="*/ 36 h 139"/>
                <a:gd name="T10" fmla="*/ 51 w 34"/>
                <a:gd name="T11" fmla="*/ 0 h 139"/>
                <a:gd name="T12" fmla="*/ 46 w 34"/>
                <a:gd name="T13" fmla="*/ 0 h 139"/>
                <a:gd name="T14" fmla="*/ 41 w 34"/>
                <a:gd name="T15" fmla="*/ 34 h 139"/>
                <a:gd name="T16" fmla="*/ 36 w 34"/>
                <a:gd name="T17" fmla="*/ 65 h 139"/>
                <a:gd name="T18" fmla="*/ 13 w 34"/>
                <a:gd name="T19" fmla="*/ 80 h 139"/>
                <a:gd name="T20" fmla="*/ 0 w 34"/>
                <a:gd name="T21" fmla="*/ 122 h 139"/>
                <a:gd name="T22" fmla="*/ 0 w 34"/>
                <a:gd name="T23" fmla="*/ 122 h 139"/>
                <a:gd name="T24" fmla="*/ 6 w 34"/>
                <a:gd name="T25" fmla="*/ 12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8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9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0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26 w 44"/>
                <a:gd name="T7" fmla="*/ 43 h 43"/>
                <a:gd name="T8" fmla="*/ 2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1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62 h 90"/>
                <a:gd name="T8" fmla="*/ 35 w 66"/>
                <a:gd name="T9" fmla="*/ 78 h 90"/>
                <a:gd name="T10" fmla="*/ 45 w 66"/>
                <a:gd name="T11" fmla="*/ 87 h 90"/>
                <a:gd name="T12" fmla="*/ 54 w 66"/>
                <a:gd name="T13" fmla="*/ 100 h 90"/>
                <a:gd name="T14" fmla="*/ 61 w 66"/>
                <a:gd name="T15" fmla="*/ 107 h 90"/>
                <a:gd name="T16" fmla="*/ 66 w 66"/>
                <a:gd name="T17" fmla="*/ 102 h 90"/>
                <a:gd name="T18" fmla="*/ 59 w 66"/>
                <a:gd name="T19" fmla="*/ 95 h 90"/>
                <a:gd name="T20" fmla="*/ 48 w 66"/>
                <a:gd name="T21" fmla="*/ 82 h 90"/>
                <a:gd name="T22" fmla="*/ 40 w 66"/>
                <a:gd name="T23" fmla="*/ 7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2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74 w 103"/>
                <a:gd name="T13" fmla="*/ 114 h 174"/>
                <a:gd name="T14" fmla="*/ 87 w 103"/>
                <a:gd name="T15" fmla="*/ 130 h 174"/>
                <a:gd name="T16" fmla="*/ 99 w 103"/>
                <a:gd name="T17" fmla="*/ 150 h 174"/>
                <a:gd name="T18" fmla="*/ 115 w 103"/>
                <a:gd name="T19" fmla="*/ 174 h 174"/>
                <a:gd name="T20" fmla="*/ 120 w 103"/>
                <a:gd name="T21" fmla="*/ 170 h 174"/>
                <a:gd name="T22" fmla="*/ 105 w 103"/>
                <a:gd name="T23" fmla="*/ 147 h 174"/>
                <a:gd name="T24" fmla="*/ 91 w 103"/>
                <a:gd name="T25" fmla="*/ 127 h 174"/>
                <a:gd name="T26" fmla="*/ 7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3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03 h 181"/>
                <a:gd name="T10" fmla="*/ 44 w 50"/>
                <a:gd name="T11" fmla="*/ 164 h 181"/>
                <a:gd name="T12" fmla="*/ 50 w 50"/>
                <a:gd name="T13" fmla="*/ 160 h 181"/>
                <a:gd name="T14" fmla="*/ 31 w 50"/>
                <a:gd name="T15" fmla="*/ 10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4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20 h 148"/>
                <a:gd name="T10" fmla="*/ 4 w 12"/>
                <a:gd name="T11" fmla="*/ 165 h 148"/>
                <a:gd name="T12" fmla="*/ 12 w 12"/>
                <a:gd name="T13" fmla="*/ 165 h 148"/>
                <a:gd name="T14" fmla="*/ 7 w 12"/>
                <a:gd name="T15" fmla="*/ 12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5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27 h 655"/>
                <a:gd name="T24" fmla="*/ 441 w 514"/>
                <a:gd name="T25" fmla="*/ 391 h 655"/>
                <a:gd name="T26" fmla="*/ 421 w 514"/>
                <a:gd name="T27" fmla="*/ 438 h 655"/>
                <a:gd name="T28" fmla="*/ 396 w 514"/>
                <a:gd name="T29" fmla="*/ 487 h 655"/>
                <a:gd name="T30" fmla="*/ 359 w 514"/>
                <a:gd name="T31" fmla="*/ 539 h 655"/>
                <a:gd name="T32" fmla="*/ 316 w 514"/>
                <a:gd name="T33" fmla="*/ 588 h 655"/>
                <a:gd name="T34" fmla="*/ 280 w 514"/>
                <a:gd name="T35" fmla="*/ 624 h 655"/>
                <a:gd name="T36" fmla="*/ 269 w 514"/>
                <a:gd name="T37" fmla="*/ 635 h 655"/>
                <a:gd name="T38" fmla="*/ 265 w 514"/>
                <a:gd name="T39" fmla="*/ 638 h 655"/>
                <a:gd name="T40" fmla="*/ 259 w 514"/>
                <a:gd name="T41" fmla="*/ 633 h 655"/>
                <a:gd name="T42" fmla="*/ 247 w 514"/>
                <a:gd name="T43" fmla="*/ 624 h 655"/>
                <a:gd name="T44" fmla="*/ 226 w 514"/>
                <a:gd name="T45" fmla="*/ 608 h 655"/>
                <a:gd name="T46" fmla="*/ 218 w 514"/>
                <a:gd name="T47" fmla="*/ 599 h 655"/>
                <a:gd name="T48" fmla="*/ 206 w 514"/>
                <a:gd name="T49" fmla="*/ 583 h 655"/>
                <a:gd name="T50" fmla="*/ 185 w 514"/>
                <a:gd name="T51" fmla="*/ 559 h 655"/>
                <a:gd name="T52" fmla="*/ 160 w 514"/>
                <a:gd name="T53" fmla="*/ 521 h 655"/>
                <a:gd name="T54" fmla="*/ 116 w 514"/>
                <a:gd name="T55" fmla="*/ 445 h 655"/>
                <a:gd name="T56" fmla="*/ 82 w 514"/>
                <a:gd name="T57" fmla="*/ 373 h 655"/>
                <a:gd name="T58" fmla="*/ 65 w 514"/>
                <a:gd name="T59" fmla="*/ 33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6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58 h 175"/>
                <a:gd name="T6" fmla="*/ 15 w 184"/>
                <a:gd name="T7" fmla="*/ 158 h 175"/>
                <a:gd name="T8" fmla="*/ 15 w 184"/>
                <a:gd name="T9" fmla="*/ 158 h 175"/>
                <a:gd name="T10" fmla="*/ 17 w 184"/>
                <a:gd name="T11" fmla="*/ 158 h 175"/>
                <a:gd name="T12" fmla="*/ 18 w 184"/>
                <a:gd name="T13" fmla="*/ 155 h 175"/>
                <a:gd name="T14" fmla="*/ 17 w 184"/>
                <a:gd name="T15" fmla="*/ 151 h 175"/>
                <a:gd name="T16" fmla="*/ 15 w 184"/>
                <a:gd name="T17" fmla="*/ 144 h 175"/>
                <a:gd name="T18" fmla="*/ 15 w 184"/>
                <a:gd name="T19" fmla="*/ 140 h 175"/>
                <a:gd name="T20" fmla="*/ 15 w 184"/>
                <a:gd name="T21" fmla="*/ 137 h 175"/>
                <a:gd name="T22" fmla="*/ 15 w 184"/>
                <a:gd name="T23" fmla="*/ 131 h 175"/>
                <a:gd name="T24" fmla="*/ 13 w 184"/>
                <a:gd name="T25" fmla="*/ 122 h 175"/>
                <a:gd name="T26" fmla="*/ 12 w 184"/>
                <a:gd name="T27" fmla="*/ 115 h 175"/>
                <a:gd name="T28" fmla="*/ 10 w 184"/>
                <a:gd name="T29" fmla="*/ 106 h 175"/>
                <a:gd name="T30" fmla="*/ 8 w 184"/>
                <a:gd name="T31" fmla="*/ 95 h 175"/>
                <a:gd name="T32" fmla="*/ 8 w 184"/>
                <a:gd name="T33" fmla="*/ 87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7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47 w 58"/>
                <a:gd name="T15" fmla="*/ 6 h 89"/>
                <a:gd name="T16" fmla="*/ 50 w 58"/>
                <a:gd name="T17" fmla="*/ 4 h 89"/>
                <a:gd name="T18" fmla="*/ 57 w 58"/>
                <a:gd name="T19" fmla="*/ 2 h 89"/>
                <a:gd name="T20" fmla="*/ 58 w 58"/>
                <a:gd name="T21" fmla="*/ 4 h 89"/>
                <a:gd name="T22" fmla="*/ 58 w 58"/>
                <a:gd name="T23" fmla="*/ 7 h 89"/>
                <a:gd name="T24" fmla="*/ 58 w 58"/>
                <a:gd name="T25" fmla="*/ 9 h 89"/>
                <a:gd name="T26" fmla="*/ 60 w 58"/>
                <a:gd name="T27" fmla="*/ 27 h 89"/>
                <a:gd name="T28" fmla="*/ 55 w 58"/>
                <a:gd name="T29" fmla="*/ 33 h 89"/>
                <a:gd name="T30" fmla="*/ 50 w 58"/>
                <a:gd name="T31" fmla="*/ 34 h 89"/>
                <a:gd name="T32" fmla="*/ 50 w 58"/>
                <a:gd name="T33" fmla="*/ 42 h 89"/>
                <a:gd name="T34" fmla="*/ 53 w 58"/>
                <a:gd name="T35" fmla="*/ 45 h 89"/>
                <a:gd name="T36" fmla="*/ 55 w 58"/>
                <a:gd name="T37" fmla="*/ 54 h 89"/>
                <a:gd name="T38" fmla="*/ 58 w 58"/>
                <a:gd name="T39" fmla="*/ 33 h 89"/>
                <a:gd name="T40" fmla="*/ 60 w 58"/>
                <a:gd name="T41" fmla="*/ 31 h 89"/>
                <a:gd name="T42" fmla="*/ 63 w 58"/>
                <a:gd name="T43" fmla="*/ 31 h 89"/>
                <a:gd name="T44" fmla="*/ 68 w 58"/>
                <a:gd name="T45" fmla="*/ 31 h 89"/>
                <a:gd name="T46" fmla="*/ 75 w 58"/>
                <a:gd name="T47" fmla="*/ 38 h 89"/>
                <a:gd name="T48" fmla="*/ 68 w 58"/>
                <a:gd name="T49" fmla="*/ 40 h 89"/>
                <a:gd name="T50" fmla="*/ 63 w 58"/>
                <a:gd name="T51" fmla="*/ 34 h 89"/>
                <a:gd name="T52" fmla="*/ 60 w 58"/>
                <a:gd name="T53" fmla="*/ 34 h 89"/>
                <a:gd name="T54" fmla="*/ 58 w 58"/>
                <a:gd name="T55" fmla="*/ 36 h 89"/>
                <a:gd name="T56" fmla="*/ 60 w 58"/>
                <a:gd name="T57" fmla="*/ 40 h 89"/>
                <a:gd name="T58" fmla="*/ 60 w 58"/>
                <a:gd name="T59" fmla="*/ 51 h 89"/>
                <a:gd name="T60" fmla="*/ 53 w 58"/>
                <a:gd name="T61" fmla="*/ 62 h 89"/>
                <a:gd name="T62" fmla="*/ 57 w 58"/>
                <a:gd name="T63" fmla="*/ 81 h 89"/>
                <a:gd name="T64" fmla="*/ 5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47 w 58"/>
                <a:gd name="T71" fmla="*/ 76 h 89"/>
                <a:gd name="T72" fmla="*/ 4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8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28 w 56"/>
                <a:gd name="T19" fmla="*/ 2 h 89"/>
                <a:gd name="T20" fmla="*/ 28 w 56"/>
                <a:gd name="T21" fmla="*/ 4 h 89"/>
                <a:gd name="T22" fmla="*/ 28 w 56"/>
                <a:gd name="T23" fmla="*/ 7 h 89"/>
                <a:gd name="T24" fmla="*/ 28 w 56"/>
                <a:gd name="T25" fmla="*/ 11 h 89"/>
                <a:gd name="T26" fmla="*/ 28 w 56"/>
                <a:gd name="T27" fmla="*/ 29 h 89"/>
                <a:gd name="T28" fmla="*/ 28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28 w 56"/>
                <a:gd name="T37" fmla="*/ 54 h 89"/>
                <a:gd name="T38" fmla="*/ 28 w 56"/>
                <a:gd name="T39" fmla="*/ 33 h 89"/>
                <a:gd name="T40" fmla="*/ 28 w 56"/>
                <a:gd name="T41" fmla="*/ 31 h 89"/>
                <a:gd name="T42" fmla="*/ 29 w 56"/>
                <a:gd name="T43" fmla="*/ 31 h 89"/>
                <a:gd name="T44" fmla="*/ 36 w 56"/>
                <a:gd name="T45" fmla="*/ 33 h 89"/>
                <a:gd name="T46" fmla="*/ 39 w 56"/>
                <a:gd name="T47" fmla="*/ 38 h 89"/>
                <a:gd name="T48" fmla="*/ 31 w 56"/>
                <a:gd name="T49" fmla="*/ 40 h 89"/>
                <a:gd name="T50" fmla="*/ 29 w 56"/>
                <a:gd name="T51" fmla="*/ 34 h 89"/>
                <a:gd name="T52" fmla="*/ 28 w 56"/>
                <a:gd name="T53" fmla="*/ 34 h 89"/>
                <a:gd name="T54" fmla="*/ 28 w 56"/>
                <a:gd name="T55" fmla="*/ 36 h 89"/>
                <a:gd name="T56" fmla="*/ 28 w 56"/>
                <a:gd name="T57" fmla="*/ 42 h 89"/>
                <a:gd name="T58" fmla="*/ 28 w 56"/>
                <a:gd name="T59" fmla="*/ 56 h 89"/>
                <a:gd name="T60" fmla="*/ 28 w 56"/>
                <a:gd name="T61" fmla="*/ 63 h 89"/>
                <a:gd name="T62" fmla="*/ 2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09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45 w 56"/>
                <a:gd name="T15" fmla="*/ 6 h 87"/>
                <a:gd name="T16" fmla="*/ 47 w 56"/>
                <a:gd name="T17" fmla="*/ 4 h 87"/>
                <a:gd name="T18" fmla="*/ 55 w 56"/>
                <a:gd name="T19" fmla="*/ 0 h 87"/>
                <a:gd name="T20" fmla="*/ 56 w 56"/>
                <a:gd name="T21" fmla="*/ 4 h 87"/>
                <a:gd name="T22" fmla="*/ 56 w 56"/>
                <a:gd name="T23" fmla="*/ 8 h 87"/>
                <a:gd name="T24" fmla="*/ 60 w 56"/>
                <a:gd name="T25" fmla="*/ 9 h 87"/>
                <a:gd name="T26" fmla="*/ 58 w 56"/>
                <a:gd name="T27" fmla="*/ 27 h 87"/>
                <a:gd name="T28" fmla="*/ 53 w 56"/>
                <a:gd name="T29" fmla="*/ 33 h 87"/>
                <a:gd name="T30" fmla="*/ 50 w 56"/>
                <a:gd name="T31" fmla="*/ 35 h 87"/>
                <a:gd name="T32" fmla="*/ 50 w 56"/>
                <a:gd name="T33" fmla="*/ 44 h 87"/>
                <a:gd name="T34" fmla="*/ 53 w 56"/>
                <a:gd name="T35" fmla="*/ 45 h 87"/>
                <a:gd name="T36" fmla="*/ 55 w 56"/>
                <a:gd name="T37" fmla="*/ 56 h 87"/>
                <a:gd name="T38" fmla="*/ 56 w 56"/>
                <a:gd name="T39" fmla="*/ 33 h 87"/>
                <a:gd name="T40" fmla="*/ 60 w 56"/>
                <a:gd name="T41" fmla="*/ 29 h 87"/>
                <a:gd name="T42" fmla="*/ 63 w 56"/>
                <a:gd name="T43" fmla="*/ 29 h 87"/>
                <a:gd name="T44" fmla="*/ 70 w 56"/>
                <a:gd name="T45" fmla="*/ 33 h 87"/>
                <a:gd name="T46" fmla="*/ 73 w 56"/>
                <a:gd name="T47" fmla="*/ 38 h 87"/>
                <a:gd name="T48" fmla="*/ 65 w 56"/>
                <a:gd name="T49" fmla="*/ 38 h 87"/>
                <a:gd name="T50" fmla="*/ 63 w 56"/>
                <a:gd name="T51" fmla="*/ 35 h 87"/>
                <a:gd name="T52" fmla="*/ 60 w 56"/>
                <a:gd name="T53" fmla="*/ 35 h 87"/>
                <a:gd name="T54" fmla="*/ 58 w 56"/>
                <a:gd name="T55" fmla="*/ 36 h 87"/>
                <a:gd name="T56" fmla="*/ 58 w 56"/>
                <a:gd name="T57" fmla="*/ 40 h 87"/>
                <a:gd name="T58" fmla="*/ 60 w 56"/>
                <a:gd name="T59" fmla="*/ 51 h 87"/>
                <a:gd name="T60" fmla="*/ 52 w 56"/>
                <a:gd name="T61" fmla="*/ 62 h 87"/>
                <a:gd name="T62" fmla="*/ 5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47 w 56"/>
                <a:gd name="T71" fmla="*/ 76 h 87"/>
                <a:gd name="T72" fmla="*/ 4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0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16 h 124"/>
                <a:gd name="T2" fmla="*/ 72 w 146"/>
                <a:gd name="T3" fmla="*/ 0 h 124"/>
                <a:gd name="T4" fmla="*/ 129 w 146"/>
                <a:gd name="T5" fmla="*/ 116 h 124"/>
                <a:gd name="T6" fmla="*/ 129 w 146"/>
                <a:gd name="T7" fmla="*/ 139 h 124"/>
                <a:gd name="T8" fmla="*/ 72 w 146"/>
                <a:gd name="T9" fmla="*/ 30 h 124"/>
                <a:gd name="T10" fmla="*/ 2 w 146"/>
                <a:gd name="T11" fmla="*/ 141 h 124"/>
                <a:gd name="T12" fmla="*/ 0 w 146"/>
                <a:gd name="T13" fmla="*/ 11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1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54 h 171"/>
                <a:gd name="T2" fmla="*/ 5 w 5"/>
                <a:gd name="T3" fmla="*/ 15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52 h 171"/>
                <a:gd name="T10" fmla="*/ 3 w 5"/>
                <a:gd name="T11" fmla="*/ 154 h 171"/>
                <a:gd name="T12" fmla="*/ 3 w 5"/>
                <a:gd name="T13" fmla="*/ 154 h 171"/>
                <a:gd name="T14" fmla="*/ 5 w 5"/>
                <a:gd name="T15" fmla="*/ 154 h 171"/>
                <a:gd name="T16" fmla="*/ 5 w 5"/>
                <a:gd name="T17" fmla="*/ 152 h 171"/>
                <a:gd name="T18" fmla="*/ 3 w 5"/>
                <a:gd name="T19" fmla="*/ 15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2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3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88 w 505"/>
                <a:gd name="T1" fmla="*/ 7 h 9"/>
                <a:gd name="T2" fmla="*/ 48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88 w 505"/>
                <a:gd name="T9" fmla="*/ 7 h 9"/>
                <a:gd name="T10" fmla="*/ 48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4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54 h 37"/>
                <a:gd name="T2" fmla="*/ 3 w 6"/>
                <a:gd name="T3" fmla="*/ 5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53 h 37"/>
                <a:gd name="T14" fmla="*/ 0 w 6"/>
                <a:gd name="T15" fmla="*/ 53 h 37"/>
                <a:gd name="T16" fmla="*/ 3 w 6"/>
                <a:gd name="T17" fmla="*/ 5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5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14 h 131"/>
                <a:gd name="T2" fmla="*/ 5 w 16"/>
                <a:gd name="T3" fmla="*/ 114 h 131"/>
                <a:gd name="T4" fmla="*/ 11 w 16"/>
                <a:gd name="T5" fmla="*/ 6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69 h 131"/>
                <a:gd name="T20" fmla="*/ 0 w 16"/>
                <a:gd name="T21" fmla="*/ 113 h 131"/>
                <a:gd name="T22" fmla="*/ 0 w 16"/>
                <a:gd name="T23" fmla="*/ 113 h 131"/>
                <a:gd name="T24" fmla="*/ 5 w 16"/>
                <a:gd name="T25" fmla="*/ 11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6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79 w 110"/>
                <a:gd name="T13" fmla="*/ 223 h 344"/>
                <a:gd name="T14" fmla="*/ 91 w 110"/>
                <a:gd name="T15" fmla="*/ 182 h 344"/>
                <a:gd name="T16" fmla="*/ 102 w 110"/>
                <a:gd name="T17" fmla="*/ 139 h 344"/>
                <a:gd name="T18" fmla="*/ 112 w 110"/>
                <a:gd name="T19" fmla="*/ 93 h 344"/>
                <a:gd name="T20" fmla="*/ 120 w 110"/>
                <a:gd name="T21" fmla="*/ 48 h 344"/>
                <a:gd name="T22" fmla="*/ 127 w 110"/>
                <a:gd name="T23" fmla="*/ 1 h 344"/>
                <a:gd name="T24" fmla="*/ 122 w 110"/>
                <a:gd name="T25" fmla="*/ 0 h 344"/>
                <a:gd name="T26" fmla="*/ 114 w 110"/>
                <a:gd name="T27" fmla="*/ 47 h 344"/>
                <a:gd name="T28" fmla="*/ 105 w 110"/>
                <a:gd name="T29" fmla="*/ 93 h 344"/>
                <a:gd name="T30" fmla="*/ 97 w 110"/>
                <a:gd name="T31" fmla="*/ 137 h 344"/>
                <a:gd name="T32" fmla="*/ 86 w 110"/>
                <a:gd name="T33" fmla="*/ 180 h 344"/>
                <a:gd name="T34" fmla="*/ 7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7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84 w 131"/>
                <a:gd name="T13" fmla="*/ 90 h 155"/>
                <a:gd name="T14" fmla="*/ 105 w 131"/>
                <a:gd name="T15" fmla="*/ 65 h 155"/>
                <a:gd name="T16" fmla="*/ 128 w 131"/>
                <a:gd name="T17" fmla="*/ 34 h 155"/>
                <a:gd name="T18" fmla="*/ 148 w 131"/>
                <a:gd name="T19" fmla="*/ 3 h 155"/>
                <a:gd name="T20" fmla="*/ 143 w 131"/>
                <a:gd name="T21" fmla="*/ 0 h 155"/>
                <a:gd name="T22" fmla="*/ 122 w 131"/>
                <a:gd name="T23" fmla="*/ 30 h 155"/>
                <a:gd name="T24" fmla="*/ 10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8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3 w 46"/>
                <a:gd name="T9" fmla="*/ 34 h 40"/>
                <a:gd name="T10" fmla="*/ 24 w 46"/>
                <a:gd name="T11" fmla="*/ 40 h 40"/>
                <a:gd name="T12" fmla="*/ 29 w 46"/>
                <a:gd name="T13" fmla="*/ 34 h 40"/>
                <a:gd name="T14" fmla="*/ 23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19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1 w 82"/>
                <a:gd name="T7" fmla="*/ 77 h 108"/>
                <a:gd name="T8" fmla="*/ 50 w 82"/>
                <a:gd name="T9" fmla="*/ 97 h 108"/>
                <a:gd name="T10" fmla="*/ 62 w 82"/>
                <a:gd name="T11" fmla="*/ 108 h 108"/>
                <a:gd name="T12" fmla="*/ 65 w 82"/>
                <a:gd name="T13" fmla="*/ 104 h 108"/>
                <a:gd name="T14" fmla="*/ 55 w 82"/>
                <a:gd name="T15" fmla="*/ 92 h 108"/>
                <a:gd name="T16" fmla="*/ 41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0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28 h 186"/>
                <a:gd name="T14" fmla="*/ 57 w 92"/>
                <a:gd name="T15" fmla="*/ 153 h 186"/>
                <a:gd name="T16" fmla="*/ 71 w 92"/>
                <a:gd name="T17" fmla="*/ 178 h 186"/>
                <a:gd name="T18" fmla="*/ 87 w 92"/>
                <a:gd name="T19" fmla="*/ 203 h 186"/>
                <a:gd name="T20" fmla="*/ 92 w 92"/>
                <a:gd name="T21" fmla="*/ 202 h 186"/>
                <a:gd name="T22" fmla="*/ 77 w 92"/>
                <a:gd name="T23" fmla="*/ 174 h 186"/>
                <a:gd name="T24" fmla="*/ 62 w 92"/>
                <a:gd name="T25" fmla="*/ 149 h 186"/>
                <a:gd name="T26" fmla="*/ 51 w 92"/>
                <a:gd name="T27" fmla="*/ 12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1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6 h 173"/>
                <a:gd name="T8" fmla="*/ 33 w 50"/>
                <a:gd name="T9" fmla="*/ 120 h 173"/>
                <a:gd name="T10" fmla="*/ 43 w 50"/>
                <a:gd name="T11" fmla="*/ 156 h 173"/>
                <a:gd name="T12" fmla="*/ 50 w 50"/>
                <a:gd name="T13" fmla="*/ 154 h 173"/>
                <a:gd name="T14" fmla="*/ 38 w 50"/>
                <a:gd name="T15" fmla="*/ 11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2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0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3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4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58 w 352"/>
                <a:gd name="T1" fmla="*/ 1 h 456"/>
                <a:gd name="T2" fmla="*/ 246 w 352"/>
                <a:gd name="T3" fmla="*/ 14 h 456"/>
                <a:gd name="T4" fmla="*/ 233 w 352"/>
                <a:gd name="T5" fmla="*/ 41 h 456"/>
                <a:gd name="T6" fmla="*/ 222 w 352"/>
                <a:gd name="T7" fmla="*/ 90 h 456"/>
                <a:gd name="T8" fmla="*/ 215 w 352"/>
                <a:gd name="T9" fmla="*/ 149 h 456"/>
                <a:gd name="T10" fmla="*/ 212 w 352"/>
                <a:gd name="T11" fmla="*/ 193 h 456"/>
                <a:gd name="T12" fmla="*/ 215 w 352"/>
                <a:gd name="T13" fmla="*/ 211 h 456"/>
                <a:gd name="T14" fmla="*/ 222 w 352"/>
                <a:gd name="T15" fmla="*/ 211 h 456"/>
                <a:gd name="T16" fmla="*/ 238 w 352"/>
                <a:gd name="T17" fmla="*/ 211 h 456"/>
                <a:gd name="T18" fmla="*/ 266 w 352"/>
                <a:gd name="T19" fmla="*/ 211 h 456"/>
                <a:gd name="T20" fmla="*/ 304 w 352"/>
                <a:gd name="T21" fmla="*/ 205 h 456"/>
                <a:gd name="T22" fmla="*/ 336 w 352"/>
                <a:gd name="T23" fmla="*/ 196 h 456"/>
                <a:gd name="T24" fmla="*/ 353 w 352"/>
                <a:gd name="T25" fmla="*/ 186 h 456"/>
                <a:gd name="T26" fmla="*/ 369 w 352"/>
                <a:gd name="T27" fmla="*/ 166 h 456"/>
                <a:gd name="T28" fmla="*/ 358 w 352"/>
                <a:gd name="T29" fmla="*/ 264 h 456"/>
                <a:gd name="T30" fmla="*/ 336 w 352"/>
                <a:gd name="T31" fmla="*/ 253 h 456"/>
                <a:gd name="T32" fmla="*/ 308 w 352"/>
                <a:gd name="T33" fmla="*/ 244 h 456"/>
                <a:gd name="T34" fmla="*/ 279 w 352"/>
                <a:gd name="T35" fmla="*/ 239 h 456"/>
                <a:gd name="T36" fmla="*/ 254 w 352"/>
                <a:gd name="T37" fmla="*/ 235 h 456"/>
                <a:gd name="T38" fmla="*/ 227 w 352"/>
                <a:gd name="T39" fmla="*/ 234 h 456"/>
                <a:gd name="T40" fmla="*/ 222 w 352"/>
                <a:gd name="T41" fmla="*/ 234 h 456"/>
                <a:gd name="T42" fmla="*/ 212 w 352"/>
                <a:gd name="T43" fmla="*/ 235 h 456"/>
                <a:gd name="T44" fmla="*/ 212 w 352"/>
                <a:gd name="T45" fmla="*/ 253 h 456"/>
                <a:gd name="T46" fmla="*/ 212 w 352"/>
                <a:gd name="T47" fmla="*/ 273 h 456"/>
                <a:gd name="T48" fmla="*/ 217 w 352"/>
                <a:gd name="T49" fmla="*/ 335 h 456"/>
                <a:gd name="T50" fmla="*/ 227 w 352"/>
                <a:gd name="T51" fmla="*/ 392 h 456"/>
                <a:gd name="T52" fmla="*/ 235 w 352"/>
                <a:gd name="T53" fmla="*/ 416 h 456"/>
                <a:gd name="T54" fmla="*/ 251 w 352"/>
                <a:gd name="T55" fmla="*/ 437 h 456"/>
                <a:gd name="T56" fmla="*/ 116 w 352"/>
                <a:gd name="T57" fmla="*/ 437 h 456"/>
                <a:gd name="T58" fmla="*/ 124 w 352"/>
                <a:gd name="T59" fmla="*/ 423 h 456"/>
                <a:gd name="T60" fmla="*/ 139 w 352"/>
                <a:gd name="T61" fmla="*/ 391 h 456"/>
                <a:gd name="T62" fmla="*/ 144 w 352"/>
                <a:gd name="T63" fmla="*/ 376 h 456"/>
                <a:gd name="T64" fmla="*/ 149 w 352"/>
                <a:gd name="T65" fmla="*/ 362 h 456"/>
                <a:gd name="T66" fmla="*/ 152 w 352"/>
                <a:gd name="T67" fmla="*/ 336 h 456"/>
                <a:gd name="T68" fmla="*/ 159 w 352"/>
                <a:gd name="T69" fmla="*/ 295 h 456"/>
                <a:gd name="T70" fmla="*/ 160 w 352"/>
                <a:gd name="T71" fmla="*/ 253 h 456"/>
                <a:gd name="T72" fmla="*/ 159 w 352"/>
                <a:gd name="T73" fmla="*/ 237 h 456"/>
                <a:gd name="T74" fmla="*/ 154 w 352"/>
                <a:gd name="T75" fmla="*/ 235 h 456"/>
                <a:gd name="T76" fmla="*/ 149 w 352"/>
                <a:gd name="T77" fmla="*/ 235 h 456"/>
                <a:gd name="T78" fmla="*/ 134 w 352"/>
                <a:gd name="T79" fmla="*/ 234 h 456"/>
                <a:gd name="T80" fmla="*/ 105 w 352"/>
                <a:gd name="T81" fmla="*/ 235 h 456"/>
                <a:gd name="T82" fmla="*/ 75 w 352"/>
                <a:gd name="T83" fmla="*/ 239 h 456"/>
                <a:gd name="T84" fmla="*/ 44 w 352"/>
                <a:gd name="T85" fmla="*/ 248 h 456"/>
                <a:gd name="T86" fmla="*/ 19 w 352"/>
                <a:gd name="T87" fmla="*/ 259 h 456"/>
                <a:gd name="T88" fmla="*/ 1 w 352"/>
                <a:gd name="T89" fmla="*/ 26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5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6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0 h 20"/>
                <a:gd name="T2" fmla="*/ 3 w 14"/>
                <a:gd name="T3" fmla="*/ 1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7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27 w 20"/>
                <a:gd name="T7" fmla="*/ 20 h 45"/>
                <a:gd name="T8" fmla="*/ 34 w 20"/>
                <a:gd name="T9" fmla="*/ 13 h 45"/>
                <a:gd name="T10" fmla="*/ 44 w 20"/>
                <a:gd name="T11" fmla="*/ 6 h 45"/>
                <a:gd name="T12" fmla="*/ 38 w 20"/>
                <a:gd name="T13" fmla="*/ 0 h 45"/>
                <a:gd name="T14" fmla="*/ 2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8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29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82 h 65"/>
                <a:gd name="T2" fmla="*/ 5 w 12"/>
                <a:gd name="T3" fmla="*/ 82 h 65"/>
                <a:gd name="T4" fmla="*/ 5 w 12"/>
                <a:gd name="T5" fmla="*/ 69 h 65"/>
                <a:gd name="T6" fmla="*/ 7 w 12"/>
                <a:gd name="T7" fmla="*/ 5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55 h 65"/>
                <a:gd name="T18" fmla="*/ 2 w 12"/>
                <a:gd name="T19" fmla="*/ 67 h 65"/>
                <a:gd name="T20" fmla="*/ 0 w 12"/>
                <a:gd name="T21" fmla="*/ 82 h 65"/>
                <a:gd name="T22" fmla="*/ 0 w 12"/>
                <a:gd name="T23" fmla="*/ 82 h 65"/>
                <a:gd name="T24" fmla="*/ 5 w 12"/>
                <a:gd name="T25" fmla="*/ 8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0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0 h 20"/>
                <a:gd name="T14" fmla="*/ 5 w 7"/>
                <a:gd name="T15" fmla="*/ 10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1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52 w 35"/>
                <a:gd name="T1" fmla="*/ 0 h 7"/>
                <a:gd name="T2" fmla="*/ 5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56 h 7"/>
                <a:gd name="T10" fmla="*/ 9 w 35"/>
                <a:gd name="T11" fmla="*/ 64 h 7"/>
                <a:gd name="T12" fmla="*/ 52 w 35"/>
                <a:gd name="T13" fmla="*/ 64 h 7"/>
                <a:gd name="T14" fmla="*/ 52 w 35"/>
                <a:gd name="T15" fmla="*/ 64 h 7"/>
                <a:gd name="T16" fmla="*/ 5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2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39 w 56"/>
                <a:gd name="T1" fmla="*/ 0 h 10"/>
                <a:gd name="T2" fmla="*/ 39 w 56"/>
                <a:gd name="T3" fmla="*/ 0 h 10"/>
                <a:gd name="T4" fmla="*/ 28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28 w 56"/>
                <a:gd name="T19" fmla="*/ 5 h 10"/>
                <a:gd name="T20" fmla="*/ 39 w 56"/>
                <a:gd name="T21" fmla="*/ 5 h 10"/>
                <a:gd name="T22" fmla="*/ 39 w 56"/>
                <a:gd name="T23" fmla="*/ 5 h 10"/>
                <a:gd name="T24" fmla="*/ 3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3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56 w 41"/>
                <a:gd name="T1" fmla="*/ 0 h 18"/>
                <a:gd name="T2" fmla="*/ 56 w 41"/>
                <a:gd name="T3" fmla="*/ 0 h 18"/>
                <a:gd name="T4" fmla="*/ 48 w 41"/>
                <a:gd name="T5" fmla="*/ 4 h 18"/>
                <a:gd name="T6" fmla="*/ 4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9 h 18"/>
                <a:gd name="T14" fmla="*/ 14 w 41"/>
                <a:gd name="T15" fmla="*/ 9 h 18"/>
                <a:gd name="T16" fmla="*/ 40 w 41"/>
                <a:gd name="T17" fmla="*/ 9 h 18"/>
                <a:gd name="T18" fmla="*/ 49 w 41"/>
                <a:gd name="T19" fmla="*/ 9 h 18"/>
                <a:gd name="T20" fmla="*/ 58 w 41"/>
                <a:gd name="T21" fmla="*/ 5 h 18"/>
                <a:gd name="T22" fmla="*/ 58 w 41"/>
                <a:gd name="T23" fmla="*/ 5 h 18"/>
                <a:gd name="T24" fmla="*/ 5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4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5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39 h 124"/>
                <a:gd name="T2" fmla="*/ 5 w 5"/>
                <a:gd name="T3" fmla="*/ 13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36 h 124"/>
                <a:gd name="T10" fmla="*/ 2 w 5"/>
                <a:gd name="T11" fmla="*/ 139 h 124"/>
                <a:gd name="T12" fmla="*/ 2 w 5"/>
                <a:gd name="T13" fmla="*/ 139 h 124"/>
                <a:gd name="T14" fmla="*/ 5 w 5"/>
                <a:gd name="T15" fmla="*/ 141 h 124"/>
                <a:gd name="T16" fmla="*/ 5 w 5"/>
                <a:gd name="T17" fmla="*/ 136 h 124"/>
                <a:gd name="T18" fmla="*/ 2 w 5"/>
                <a:gd name="T19" fmla="*/ 13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6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40 w 13"/>
                <a:gd name="T5" fmla="*/ 5 h 10"/>
                <a:gd name="T6" fmla="*/ 43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7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8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37 w 32"/>
                <a:gd name="T5" fmla="*/ 34 h 16"/>
                <a:gd name="T6" fmla="*/ 47 w 32"/>
                <a:gd name="T7" fmla="*/ 43 h 16"/>
                <a:gd name="T8" fmla="*/ 50 w 32"/>
                <a:gd name="T9" fmla="*/ 32 h 16"/>
                <a:gd name="T10" fmla="*/ 3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39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28 h 16"/>
                <a:gd name="T8" fmla="*/ 28 w 56"/>
                <a:gd name="T9" fmla="*/ 34 h 16"/>
                <a:gd name="T10" fmla="*/ 37 w 56"/>
                <a:gd name="T11" fmla="*/ 43 h 16"/>
                <a:gd name="T12" fmla="*/ 39 w 56"/>
                <a:gd name="T13" fmla="*/ 28 h 16"/>
                <a:gd name="T14" fmla="*/ 28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0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16 w 32"/>
                <a:gd name="T7" fmla="*/ 9 h 9"/>
                <a:gd name="T8" fmla="*/ 16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1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2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3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9 w 18"/>
                <a:gd name="T1" fmla="*/ 93 h 112"/>
                <a:gd name="T2" fmla="*/ 9 w 18"/>
                <a:gd name="T3" fmla="*/ 93 h 112"/>
                <a:gd name="T4" fmla="*/ 9 w 18"/>
                <a:gd name="T5" fmla="*/ 6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67 h 112"/>
                <a:gd name="T20" fmla="*/ 9 w 18"/>
                <a:gd name="T21" fmla="*/ 95 h 112"/>
                <a:gd name="T22" fmla="*/ 9 w 18"/>
                <a:gd name="T23" fmla="*/ 95 h 112"/>
                <a:gd name="T24" fmla="*/ 9 w 18"/>
                <a:gd name="T25" fmla="*/ 9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4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43 w 16"/>
                <a:gd name="T1" fmla="*/ 29 h 32"/>
                <a:gd name="T2" fmla="*/ 43 w 16"/>
                <a:gd name="T3" fmla="*/ 29 h 32"/>
                <a:gd name="T4" fmla="*/ 32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26 w 16"/>
                <a:gd name="T11" fmla="*/ 18 h 32"/>
                <a:gd name="T12" fmla="*/ 36 w 16"/>
                <a:gd name="T13" fmla="*/ 32 h 32"/>
                <a:gd name="T14" fmla="*/ 36 w 16"/>
                <a:gd name="T15" fmla="*/ 32 h 32"/>
                <a:gd name="T16" fmla="*/ 4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5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6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64 h 7"/>
                <a:gd name="T4" fmla="*/ 123 w 123"/>
                <a:gd name="T5" fmla="*/ 49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7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30 w 13"/>
                <a:gd name="T1" fmla="*/ 0 h 16"/>
                <a:gd name="T2" fmla="*/ 30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8 h 16"/>
                <a:gd name="T10" fmla="*/ 5 w 13"/>
                <a:gd name="T11" fmla="*/ 8 h 16"/>
                <a:gd name="T12" fmla="*/ 43 w 13"/>
                <a:gd name="T13" fmla="*/ 5 h 16"/>
                <a:gd name="T14" fmla="*/ 43 w 13"/>
                <a:gd name="T15" fmla="*/ 5 h 16"/>
                <a:gd name="T16" fmla="*/ 30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8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40 h 41"/>
                <a:gd name="T6" fmla="*/ 0 w 23"/>
                <a:gd name="T7" fmla="*/ 53 h 41"/>
                <a:gd name="T8" fmla="*/ 5 w 23"/>
                <a:gd name="T9" fmla="*/ 58 h 41"/>
                <a:gd name="T10" fmla="*/ 13 w 23"/>
                <a:gd name="T11" fmla="*/ 4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49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38 h 39"/>
                <a:gd name="T8" fmla="*/ 5 w 16"/>
                <a:gd name="T9" fmla="*/ 44 h 39"/>
                <a:gd name="T10" fmla="*/ 0 w 16"/>
                <a:gd name="T11" fmla="*/ 55 h 39"/>
                <a:gd name="T12" fmla="*/ 6 w 16"/>
                <a:gd name="T13" fmla="*/ 56 h 39"/>
                <a:gd name="T14" fmla="*/ 10 w 16"/>
                <a:gd name="T15" fmla="*/ 46 h 39"/>
                <a:gd name="T16" fmla="*/ 11 w 16"/>
                <a:gd name="T17" fmla="*/ 4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0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30 w 13"/>
                <a:gd name="T1" fmla="*/ 0 h 58"/>
                <a:gd name="T2" fmla="*/ 30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29 h 58"/>
                <a:gd name="T10" fmla="*/ 0 w 13"/>
                <a:gd name="T11" fmla="*/ 41 h 58"/>
                <a:gd name="T12" fmla="*/ 5 w 13"/>
                <a:gd name="T13" fmla="*/ 41 h 58"/>
                <a:gd name="T14" fmla="*/ 30 w 13"/>
                <a:gd name="T15" fmla="*/ 29 h 58"/>
                <a:gd name="T16" fmla="*/ 34 w 13"/>
                <a:gd name="T17" fmla="*/ 27 h 58"/>
                <a:gd name="T18" fmla="*/ 40 w 13"/>
                <a:gd name="T19" fmla="*/ 14 h 58"/>
                <a:gd name="T20" fmla="*/ 43 w 13"/>
                <a:gd name="T21" fmla="*/ 0 h 58"/>
                <a:gd name="T22" fmla="*/ 43 w 13"/>
                <a:gd name="T23" fmla="*/ 0 h 58"/>
                <a:gd name="T24" fmla="*/ 30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1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2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55 w 6"/>
                <a:gd name="T5" fmla="*/ 7 h 16"/>
                <a:gd name="T6" fmla="*/ 1 w 6"/>
                <a:gd name="T7" fmla="*/ 5 h 16"/>
                <a:gd name="T8" fmla="*/ 1 w 6"/>
                <a:gd name="T9" fmla="*/ 28 h 16"/>
                <a:gd name="T10" fmla="*/ 1 w 6"/>
                <a:gd name="T11" fmla="*/ 43 h 16"/>
                <a:gd name="T12" fmla="*/ 88 w 6"/>
                <a:gd name="T13" fmla="*/ 38 h 16"/>
                <a:gd name="T14" fmla="*/ 88 w 6"/>
                <a:gd name="T15" fmla="*/ 28 h 16"/>
                <a:gd name="T16" fmla="*/ 88 w 6"/>
                <a:gd name="T17" fmla="*/ 7 h 16"/>
                <a:gd name="T18" fmla="*/ 8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3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5 w 30"/>
                <a:gd name="T7" fmla="*/ 7 h 9"/>
                <a:gd name="T8" fmla="*/ 15 w 30"/>
                <a:gd name="T9" fmla="*/ 9 h 9"/>
                <a:gd name="T10" fmla="*/ 15 w 30"/>
                <a:gd name="T11" fmla="*/ 9 h 9"/>
                <a:gd name="T12" fmla="*/ 15 w 30"/>
                <a:gd name="T13" fmla="*/ 2 h 9"/>
                <a:gd name="T14" fmla="*/ 15 w 30"/>
                <a:gd name="T15" fmla="*/ 2 h 9"/>
                <a:gd name="T16" fmla="*/ 15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4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43 h 16"/>
                <a:gd name="T2" fmla="*/ 1 w 65"/>
                <a:gd name="T3" fmla="*/ 43 h 16"/>
                <a:gd name="T4" fmla="*/ 16 w 65"/>
                <a:gd name="T5" fmla="*/ 32 h 16"/>
                <a:gd name="T6" fmla="*/ 29 w 65"/>
                <a:gd name="T7" fmla="*/ 28 h 16"/>
                <a:gd name="T8" fmla="*/ 63 w 65"/>
                <a:gd name="T9" fmla="*/ 28 h 16"/>
                <a:gd name="T10" fmla="*/ 82 w 65"/>
                <a:gd name="T11" fmla="*/ 7 h 16"/>
                <a:gd name="T12" fmla="*/ 82 w 65"/>
                <a:gd name="T13" fmla="*/ 0 h 16"/>
                <a:gd name="T14" fmla="*/ 6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28 h 16"/>
                <a:gd name="T22" fmla="*/ 0 w 65"/>
                <a:gd name="T23" fmla="*/ 28 h 16"/>
                <a:gd name="T24" fmla="*/ 1 w 65"/>
                <a:gd name="T25" fmla="*/ 4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5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45 h 22"/>
                <a:gd name="T2" fmla="*/ 1 w 42"/>
                <a:gd name="T3" fmla="*/ 45 h 22"/>
                <a:gd name="T4" fmla="*/ 9 w 42"/>
                <a:gd name="T5" fmla="*/ 37 h 22"/>
                <a:gd name="T6" fmla="*/ 18 w 42"/>
                <a:gd name="T7" fmla="*/ 3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30 h 22"/>
                <a:gd name="T20" fmla="*/ 0 w 42"/>
                <a:gd name="T21" fmla="*/ 37 h 22"/>
                <a:gd name="T22" fmla="*/ 0 w 42"/>
                <a:gd name="T23" fmla="*/ 37 h 22"/>
                <a:gd name="T24" fmla="*/ 1 w 42"/>
                <a:gd name="T25" fmla="*/ 45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6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7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8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44 w 20"/>
                <a:gd name="T1" fmla="*/ 29 h 18"/>
                <a:gd name="T2" fmla="*/ 44 w 20"/>
                <a:gd name="T3" fmla="*/ 29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44 w 20"/>
                <a:gd name="T13" fmla="*/ 43 h 18"/>
                <a:gd name="T14" fmla="*/ 44 w 20"/>
                <a:gd name="T15" fmla="*/ 43 h 18"/>
                <a:gd name="T16" fmla="*/ 44 w 20"/>
                <a:gd name="T17" fmla="*/ 29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59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0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49 w 30"/>
                <a:gd name="T1" fmla="*/ 8 h 13"/>
                <a:gd name="T2" fmla="*/ 49 w 30"/>
                <a:gd name="T3" fmla="*/ 8 h 13"/>
                <a:gd name="T4" fmla="*/ 3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45 w 30"/>
                <a:gd name="T13" fmla="*/ 13 h 13"/>
                <a:gd name="T14" fmla="*/ 45 w 30"/>
                <a:gd name="T15" fmla="*/ 13 h 13"/>
                <a:gd name="T16" fmla="*/ 49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1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24 w 41"/>
                <a:gd name="T1" fmla="*/ 1 h 9"/>
                <a:gd name="T2" fmla="*/ 2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24 w 41"/>
                <a:gd name="T13" fmla="*/ 4 h 9"/>
                <a:gd name="T14" fmla="*/ 24 w 41"/>
                <a:gd name="T15" fmla="*/ 4 h 9"/>
                <a:gd name="T16" fmla="*/ 2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2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53 w 39"/>
                <a:gd name="T1" fmla="*/ 0 h 13"/>
                <a:gd name="T2" fmla="*/ 53 w 39"/>
                <a:gd name="T3" fmla="*/ 0 h 13"/>
                <a:gd name="T4" fmla="*/ 45 w 39"/>
                <a:gd name="T5" fmla="*/ 5 h 13"/>
                <a:gd name="T6" fmla="*/ 3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37 w 39"/>
                <a:gd name="T17" fmla="*/ 13 h 13"/>
                <a:gd name="T18" fmla="*/ 46 w 39"/>
                <a:gd name="T19" fmla="*/ 11 h 13"/>
                <a:gd name="T20" fmla="*/ 56 w 39"/>
                <a:gd name="T21" fmla="*/ 5 h 13"/>
                <a:gd name="T22" fmla="*/ 56 w 39"/>
                <a:gd name="T23" fmla="*/ 5 h 13"/>
                <a:gd name="T24" fmla="*/ 5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3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36 h 20"/>
                <a:gd name="T6" fmla="*/ 3 w 10"/>
                <a:gd name="T7" fmla="*/ 44 h 20"/>
                <a:gd name="T8" fmla="*/ 8 w 10"/>
                <a:gd name="T9" fmla="*/ 40 h 20"/>
                <a:gd name="T10" fmla="*/ 8 w 10"/>
                <a:gd name="T11" fmla="*/ 34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34 h 20"/>
                <a:gd name="T38" fmla="*/ 3 w 10"/>
                <a:gd name="T39" fmla="*/ 36 h 20"/>
                <a:gd name="T40" fmla="*/ 7 w 10"/>
                <a:gd name="T41" fmla="*/ 40 h 20"/>
                <a:gd name="T42" fmla="*/ 7 w 10"/>
                <a:gd name="T43" fmla="*/ 34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4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5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56 h 63"/>
                <a:gd name="T10" fmla="*/ 30 w 13"/>
                <a:gd name="T11" fmla="*/ 80 h 63"/>
                <a:gd name="T12" fmla="*/ 43 w 13"/>
                <a:gd name="T13" fmla="*/ 80 h 63"/>
                <a:gd name="T14" fmla="*/ 40 w 13"/>
                <a:gd name="T15" fmla="*/ 55 h 63"/>
                <a:gd name="T16" fmla="*/ 30 w 13"/>
                <a:gd name="T17" fmla="*/ 25 h 63"/>
                <a:gd name="T18" fmla="*/ 28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6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2 h 49"/>
                <a:gd name="T8" fmla="*/ 9 w 18"/>
                <a:gd name="T9" fmla="*/ 19 h 49"/>
                <a:gd name="T10" fmla="*/ 9 w 18"/>
                <a:gd name="T11" fmla="*/ 25 h 49"/>
                <a:gd name="T12" fmla="*/ 9 w 18"/>
                <a:gd name="T13" fmla="*/ 25 h 49"/>
                <a:gd name="T14" fmla="*/ 9 w 18"/>
                <a:gd name="T15" fmla="*/ 17 h 49"/>
                <a:gd name="T16" fmla="*/ 9 w 18"/>
                <a:gd name="T17" fmla="*/ 12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7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34 w 25"/>
                <a:gd name="T9" fmla="*/ 29 h 38"/>
                <a:gd name="T10" fmla="*/ 37 w 25"/>
                <a:gd name="T11" fmla="*/ 38 h 38"/>
                <a:gd name="T12" fmla="*/ 46 w 25"/>
                <a:gd name="T13" fmla="*/ 36 h 38"/>
                <a:gd name="T14" fmla="*/ 37 w 25"/>
                <a:gd name="T15" fmla="*/ 25 h 38"/>
                <a:gd name="T16" fmla="*/ 3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68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388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16389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90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16391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92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303155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3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29699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29705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1 h 614"/>
                <a:gd name="T14" fmla="*/ 459 w 478"/>
                <a:gd name="T15" fmla="*/ 206 h 614"/>
                <a:gd name="T16" fmla="*/ 452 w 478"/>
                <a:gd name="T17" fmla="*/ 238 h 614"/>
                <a:gd name="T18" fmla="*/ 439 w 478"/>
                <a:gd name="T19" fmla="*/ 280 h 614"/>
                <a:gd name="T20" fmla="*/ 403 w 478"/>
                <a:gd name="T21" fmla="*/ 375 h 614"/>
                <a:gd name="T22" fmla="*/ 354 w 478"/>
                <a:gd name="T23" fmla="*/ 462 h 614"/>
                <a:gd name="T24" fmla="*/ 321 w 478"/>
                <a:gd name="T25" fmla="*/ 511 h 614"/>
                <a:gd name="T26" fmla="*/ 287 w 478"/>
                <a:gd name="T27" fmla="*/ 554 h 614"/>
                <a:gd name="T28" fmla="*/ 257 w 478"/>
                <a:gd name="T29" fmla="*/ 589 h 614"/>
                <a:gd name="T30" fmla="*/ 247 w 478"/>
                <a:gd name="T31" fmla="*/ 600 h 614"/>
                <a:gd name="T32" fmla="*/ 246 w 478"/>
                <a:gd name="T33" fmla="*/ 600 h 614"/>
                <a:gd name="T34" fmla="*/ 236 w 478"/>
                <a:gd name="T35" fmla="*/ 590 h 614"/>
                <a:gd name="T36" fmla="*/ 216 w 478"/>
                <a:gd name="T37" fmla="*/ 572 h 614"/>
                <a:gd name="T38" fmla="*/ 206 w 478"/>
                <a:gd name="T39" fmla="*/ 563 h 614"/>
                <a:gd name="T40" fmla="*/ 195 w 478"/>
                <a:gd name="T41" fmla="*/ 551 h 614"/>
                <a:gd name="T42" fmla="*/ 180 w 478"/>
                <a:gd name="T43" fmla="*/ 533 h 614"/>
                <a:gd name="T44" fmla="*/ 159 w 478"/>
                <a:gd name="T45" fmla="*/ 500 h 614"/>
                <a:gd name="T46" fmla="*/ 144 w 478"/>
                <a:gd name="T47" fmla="*/ 477 h 614"/>
                <a:gd name="T48" fmla="*/ 129 w 478"/>
                <a:gd name="T49" fmla="*/ 456 h 614"/>
                <a:gd name="T50" fmla="*/ 105 w 478"/>
                <a:gd name="T51" fmla="*/ 424 h 614"/>
                <a:gd name="T52" fmla="*/ 80 w 478"/>
                <a:gd name="T53" fmla="*/ 392 h 614"/>
                <a:gd name="T54" fmla="*/ 64 w 478"/>
                <a:gd name="T55" fmla="*/ 359 h 614"/>
                <a:gd name="T56" fmla="*/ 54 w 478"/>
                <a:gd name="T57" fmla="*/ 330 h 614"/>
                <a:gd name="T58" fmla="*/ 42 w 478"/>
                <a:gd name="T59" fmla="*/ 296 h 614"/>
                <a:gd name="T60" fmla="*/ 32 w 478"/>
                <a:gd name="T61" fmla="*/ 267 h 614"/>
                <a:gd name="T62" fmla="*/ 23 w 478"/>
                <a:gd name="T63" fmla="*/ 231 h 614"/>
                <a:gd name="T64" fmla="*/ 14 w 478"/>
                <a:gd name="T65" fmla="*/ 193 h 614"/>
                <a:gd name="T66" fmla="*/ 8 w 478"/>
                <a:gd name="T67" fmla="*/ 157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6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14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8 h 8"/>
                <a:gd name="T8" fmla="*/ 478 w 480"/>
                <a:gd name="T9" fmla="*/ 18 h 8"/>
                <a:gd name="T10" fmla="*/ 480 w 480"/>
                <a:gd name="T11" fmla="*/ 14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7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8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3 h 126"/>
                <a:gd name="T2" fmla="*/ 5 w 15"/>
                <a:gd name="T3" fmla="*/ 133 h 126"/>
                <a:gd name="T4" fmla="*/ 19 w 15"/>
                <a:gd name="T5" fmla="*/ 93 h 126"/>
                <a:gd name="T6" fmla="*/ 20 w 15"/>
                <a:gd name="T7" fmla="*/ 48 h 126"/>
                <a:gd name="T8" fmla="*/ 22 w 15"/>
                <a:gd name="T9" fmla="*/ 18 h 126"/>
                <a:gd name="T10" fmla="*/ 22 w 15"/>
                <a:gd name="T11" fmla="*/ 1 h 126"/>
                <a:gd name="T12" fmla="*/ 17 w 15"/>
                <a:gd name="T13" fmla="*/ 0 h 126"/>
                <a:gd name="T14" fmla="*/ 17 w 15"/>
                <a:gd name="T15" fmla="*/ 18 h 126"/>
                <a:gd name="T16" fmla="*/ 16 w 15"/>
                <a:gd name="T17" fmla="*/ 48 h 126"/>
                <a:gd name="T18" fmla="*/ 5 w 15"/>
                <a:gd name="T19" fmla="*/ 91 h 126"/>
                <a:gd name="T20" fmla="*/ 0 w 15"/>
                <a:gd name="T21" fmla="*/ 133 h 126"/>
                <a:gd name="T22" fmla="*/ 0 w 15"/>
                <a:gd name="T23" fmla="*/ 133 h 126"/>
                <a:gd name="T24" fmla="*/ 5 w 15"/>
                <a:gd name="T25" fmla="*/ 13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9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2 h 139"/>
                <a:gd name="T2" fmla="*/ 6 w 34"/>
                <a:gd name="T3" fmla="*/ 132 h 139"/>
                <a:gd name="T4" fmla="*/ 25 w 34"/>
                <a:gd name="T5" fmla="*/ 92 h 139"/>
                <a:gd name="T6" fmla="*/ 31 w 34"/>
                <a:gd name="T7" fmla="*/ 67 h 139"/>
                <a:gd name="T8" fmla="*/ 36 w 34"/>
                <a:gd name="T9" fmla="*/ 36 h 139"/>
                <a:gd name="T10" fmla="*/ 41 w 34"/>
                <a:gd name="T11" fmla="*/ 0 h 139"/>
                <a:gd name="T12" fmla="*/ 36 w 34"/>
                <a:gd name="T13" fmla="*/ 0 h 139"/>
                <a:gd name="T14" fmla="*/ 31 w 34"/>
                <a:gd name="T15" fmla="*/ 34 h 139"/>
                <a:gd name="T16" fmla="*/ 26 w 34"/>
                <a:gd name="T17" fmla="*/ 65 h 139"/>
                <a:gd name="T18" fmla="*/ 13 w 34"/>
                <a:gd name="T19" fmla="*/ 90 h 139"/>
                <a:gd name="T20" fmla="*/ 0 w 34"/>
                <a:gd name="T21" fmla="*/ 132 h 139"/>
                <a:gd name="T22" fmla="*/ 0 w 34"/>
                <a:gd name="T23" fmla="*/ 132 h 139"/>
                <a:gd name="T24" fmla="*/ 6 w 34"/>
                <a:gd name="T25" fmla="*/ 13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0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1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2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6 w 44"/>
                <a:gd name="T7" fmla="*/ 43 h 43"/>
                <a:gd name="T8" fmla="*/ 3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3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2 h 90"/>
                <a:gd name="T8" fmla="*/ 35 w 66"/>
                <a:gd name="T9" fmla="*/ 68 h 90"/>
                <a:gd name="T10" fmla="*/ 45 w 66"/>
                <a:gd name="T11" fmla="*/ 77 h 90"/>
                <a:gd name="T12" fmla="*/ 54 w 66"/>
                <a:gd name="T13" fmla="*/ 90 h 90"/>
                <a:gd name="T14" fmla="*/ 61 w 66"/>
                <a:gd name="T15" fmla="*/ 97 h 90"/>
                <a:gd name="T16" fmla="*/ 66 w 66"/>
                <a:gd name="T17" fmla="*/ 92 h 90"/>
                <a:gd name="T18" fmla="*/ 59 w 66"/>
                <a:gd name="T19" fmla="*/ 85 h 90"/>
                <a:gd name="T20" fmla="*/ 48 w 66"/>
                <a:gd name="T21" fmla="*/ 72 h 90"/>
                <a:gd name="T22" fmla="*/ 40 w 66"/>
                <a:gd name="T23" fmla="*/ 6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4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4 w 103"/>
                <a:gd name="T13" fmla="*/ 114 h 174"/>
                <a:gd name="T14" fmla="*/ 77 w 103"/>
                <a:gd name="T15" fmla="*/ 130 h 174"/>
                <a:gd name="T16" fmla="*/ 89 w 103"/>
                <a:gd name="T17" fmla="*/ 150 h 174"/>
                <a:gd name="T18" fmla="*/ 105 w 103"/>
                <a:gd name="T19" fmla="*/ 174 h 174"/>
                <a:gd name="T20" fmla="*/ 110 w 103"/>
                <a:gd name="T21" fmla="*/ 170 h 174"/>
                <a:gd name="T22" fmla="*/ 95 w 103"/>
                <a:gd name="T23" fmla="*/ 147 h 174"/>
                <a:gd name="T24" fmla="*/ 81 w 103"/>
                <a:gd name="T25" fmla="*/ 127 h 174"/>
                <a:gd name="T26" fmla="*/ 6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5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3 h 181"/>
                <a:gd name="T10" fmla="*/ 44 w 50"/>
                <a:gd name="T11" fmla="*/ 174 h 181"/>
                <a:gd name="T12" fmla="*/ 50 w 50"/>
                <a:gd name="T13" fmla="*/ 170 h 181"/>
                <a:gd name="T14" fmla="*/ 31 w 50"/>
                <a:gd name="T15" fmla="*/ 11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6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0 h 148"/>
                <a:gd name="T10" fmla="*/ 4 w 12"/>
                <a:gd name="T11" fmla="*/ 155 h 148"/>
                <a:gd name="T12" fmla="*/ 12 w 12"/>
                <a:gd name="T13" fmla="*/ 155 h 148"/>
                <a:gd name="T14" fmla="*/ 7 w 12"/>
                <a:gd name="T15" fmla="*/ 11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7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1 h 655"/>
                <a:gd name="T24" fmla="*/ 441 w 514"/>
                <a:gd name="T25" fmla="*/ 401 h 655"/>
                <a:gd name="T26" fmla="*/ 421 w 514"/>
                <a:gd name="T27" fmla="*/ 448 h 655"/>
                <a:gd name="T28" fmla="*/ 396 w 514"/>
                <a:gd name="T29" fmla="*/ 497 h 655"/>
                <a:gd name="T30" fmla="*/ 359 w 514"/>
                <a:gd name="T31" fmla="*/ 549 h 655"/>
                <a:gd name="T32" fmla="*/ 316 w 514"/>
                <a:gd name="T33" fmla="*/ 598 h 655"/>
                <a:gd name="T34" fmla="*/ 280 w 514"/>
                <a:gd name="T35" fmla="*/ 634 h 655"/>
                <a:gd name="T36" fmla="*/ 269 w 514"/>
                <a:gd name="T37" fmla="*/ 645 h 655"/>
                <a:gd name="T38" fmla="*/ 265 w 514"/>
                <a:gd name="T39" fmla="*/ 648 h 655"/>
                <a:gd name="T40" fmla="*/ 259 w 514"/>
                <a:gd name="T41" fmla="*/ 643 h 655"/>
                <a:gd name="T42" fmla="*/ 247 w 514"/>
                <a:gd name="T43" fmla="*/ 634 h 655"/>
                <a:gd name="T44" fmla="*/ 226 w 514"/>
                <a:gd name="T45" fmla="*/ 618 h 655"/>
                <a:gd name="T46" fmla="*/ 218 w 514"/>
                <a:gd name="T47" fmla="*/ 609 h 655"/>
                <a:gd name="T48" fmla="*/ 206 w 514"/>
                <a:gd name="T49" fmla="*/ 593 h 655"/>
                <a:gd name="T50" fmla="*/ 185 w 514"/>
                <a:gd name="T51" fmla="*/ 569 h 655"/>
                <a:gd name="T52" fmla="*/ 160 w 514"/>
                <a:gd name="T53" fmla="*/ 531 h 655"/>
                <a:gd name="T54" fmla="*/ 116 w 514"/>
                <a:gd name="T55" fmla="*/ 455 h 655"/>
                <a:gd name="T56" fmla="*/ 82 w 514"/>
                <a:gd name="T57" fmla="*/ 383 h 655"/>
                <a:gd name="T58" fmla="*/ 65 w 514"/>
                <a:gd name="T59" fmla="*/ 34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8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8 h 175"/>
                <a:gd name="T6" fmla="*/ 15 w 184"/>
                <a:gd name="T7" fmla="*/ 168 h 175"/>
                <a:gd name="T8" fmla="*/ 15 w 184"/>
                <a:gd name="T9" fmla="*/ 168 h 175"/>
                <a:gd name="T10" fmla="*/ 17 w 184"/>
                <a:gd name="T11" fmla="*/ 168 h 175"/>
                <a:gd name="T12" fmla="*/ 18 w 184"/>
                <a:gd name="T13" fmla="*/ 165 h 175"/>
                <a:gd name="T14" fmla="*/ 17 w 184"/>
                <a:gd name="T15" fmla="*/ 161 h 175"/>
                <a:gd name="T16" fmla="*/ 15 w 184"/>
                <a:gd name="T17" fmla="*/ 154 h 175"/>
                <a:gd name="T18" fmla="*/ 15 w 184"/>
                <a:gd name="T19" fmla="*/ 150 h 175"/>
                <a:gd name="T20" fmla="*/ 15 w 184"/>
                <a:gd name="T21" fmla="*/ 147 h 175"/>
                <a:gd name="T22" fmla="*/ 15 w 184"/>
                <a:gd name="T23" fmla="*/ 141 h 175"/>
                <a:gd name="T24" fmla="*/ 13 w 184"/>
                <a:gd name="T25" fmla="*/ 132 h 175"/>
                <a:gd name="T26" fmla="*/ 12 w 184"/>
                <a:gd name="T27" fmla="*/ 125 h 175"/>
                <a:gd name="T28" fmla="*/ 10 w 184"/>
                <a:gd name="T29" fmla="*/ 116 h 175"/>
                <a:gd name="T30" fmla="*/ 8 w 184"/>
                <a:gd name="T31" fmla="*/ 105 h 175"/>
                <a:gd name="T32" fmla="*/ 8 w 184"/>
                <a:gd name="T33" fmla="*/ 96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19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7 w 58"/>
                <a:gd name="T15" fmla="*/ 6 h 89"/>
                <a:gd name="T16" fmla="*/ 40 w 58"/>
                <a:gd name="T17" fmla="*/ 4 h 89"/>
                <a:gd name="T18" fmla="*/ 47 w 58"/>
                <a:gd name="T19" fmla="*/ 2 h 89"/>
                <a:gd name="T20" fmla="*/ 48 w 58"/>
                <a:gd name="T21" fmla="*/ 4 h 89"/>
                <a:gd name="T22" fmla="*/ 48 w 58"/>
                <a:gd name="T23" fmla="*/ 7 h 89"/>
                <a:gd name="T24" fmla="*/ 48 w 58"/>
                <a:gd name="T25" fmla="*/ 9 h 89"/>
                <a:gd name="T26" fmla="*/ 50 w 58"/>
                <a:gd name="T27" fmla="*/ 27 h 89"/>
                <a:gd name="T28" fmla="*/ 45 w 58"/>
                <a:gd name="T29" fmla="*/ 33 h 89"/>
                <a:gd name="T30" fmla="*/ 40 w 58"/>
                <a:gd name="T31" fmla="*/ 34 h 89"/>
                <a:gd name="T32" fmla="*/ 40 w 58"/>
                <a:gd name="T33" fmla="*/ 42 h 89"/>
                <a:gd name="T34" fmla="*/ 43 w 58"/>
                <a:gd name="T35" fmla="*/ 45 h 89"/>
                <a:gd name="T36" fmla="*/ 45 w 58"/>
                <a:gd name="T37" fmla="*/ 54 h 89"/>
                <a:gd name="T38" fmla="*/ 48 w 58"/>
                <a:gd name="T39" fmla="*/ 33 h 89"/>
                <a:gd name="T40" fmla="*/ 50 w 58"/>
                <a:gd name="T41" fmla="*/ 31 h 89"/>
                <a:gd name="T42" fmla="*/ 53 w 58"/>
                <a:gd name="T43" fmla="*/ 31 h 89"/>
                <a:gd name="T44" fmla="*/ 58 w 58"/>
                <a:gd name="T45" fmla="*/ 31 h 89"/>
                <a:gd name="T46" fmla="*/ 65 w 58"/>
                <a:gd name="T47" fmla="*/ 38 h 89"/>
                <a:gd name="T48" fmla="*/ 58 w 58"/>
                <a:gd name="T49" fmla="*/ 40 h 89"/>
                <a:gd name="T50" fmla="*/ 53 w 58"/>
                <a:gd name="T51" fmla="*/ 34 h 89"/>
                <a:gd name="T52" fmla="*/ 50 w 58"/>
                <a:gd name="T53" fmla="*/ 34 h 89"/>
                <a:gd name="T54" fmla="*/ 48 w 58"/>
                <a:gd name="T55" fmla="*/ 36 h 89"/>
                <a:gd name="T56" fmla="*/ 50 w 58"/>
                <a:gd name="T57" fmla="*/ 40 h 89"/>
                <a:gd name="T58" fmla="*/ 50 w 58"/>
                <a:gd name="T59" fmla="*/ 51 h 89"/>
                <a:gd name="T60" fmla="*/ 43 w 58"/>
                <a:gd name="T61" fmla="*/ 62 h 89"/>
                <a:gd name="T62" fmla="*/ 47 w 58"/>
                <a:gd name="T63" fmla="*/ 81 h 89"/>
                <a:gd name="T64" fmla="*/ 4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7 w 58"/>
                <a:gd name="T71" fmla="*/ 76 h 89"/>
                <a:gd name="T72" fmla="*/ 3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0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1 w 56"/>
                <a:gd name="T19" fmla="*/ 2 h 89"/>
                <a:gd name="T20" fmla="*/ 33 w 56"/>
                <a:gd name="T21" fmla="*/ 4 h 89"/>
                <a:gd name="T22" fmla="*/ 33 w 56"/>
                <a:gd name="T23" fmla="*/ 7 h 89"/>
                <a:gd name="T24" fmla="*/ 36 w 56"/>
                <a:gd name="T25" fmla="*/ 11 h 89"/>
                <a:gd name="T26" fmla="*/ 34 w 56"/>
                <a:gd name="T27" fmla="*/ 29 h 89"/>
                <a:gd name="T28" fmla="*/ 29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31 w 56"/>
                <a:gd name="T37" fmla="*/ 54 h 89"/>
                <a:gd name="T38" fmla="*/ 33 w 56"/>
                <a:gd name="T39" fmla="*/ 33 h 89"/>
                <a:gd name="T40" fmla="*/ 36 w 56"/>
                <a:gd name="T41" fmla="*/ 31 h 89"/>
                <a:gd name="T42" fmla="*/ 39 w 56"/>
                <a:gd name="T43" fmla="*/ 31 h 89"/>
                <a:gd name="T44" fmla="*/ 46 w 56"/>
                <a:gd name="T45" fmla="*/ 33 h 89"/>
                <a:gd name="T46" fmla="*/ 49 w 56"/>
                <a:gd name="T47" fmla="*/ 38 h 89"/>
                <a:gd name="T48" fmla="*/ 41 w 56"/>
                <a:gd name="T49" fmla="*/ 40 h 89"/>
                <a:gd name="T50" fmla="*/ 39 w 56"/>
                <a:gd name="T51" fmla="*/ 34 h 89"/>
                <a:gd name="T52" fmla="*/ 36 w 56"/>
                <a:gd name="T53" fmla="*/ 34 h 89"/>
                <a:gd name="T54" fmla="*/ 34 w 56"/>
                <a:gd name="T55" fmla="*/ 36 h 89"/>
                <a:gd name="T56" fmla="*/ 34 w 56"/>
                <a:gd name="T57" fmla="*/ 42 h 89"/>
                <a:gd name="T58" fmla="*/ 34 w 56"/>
                <a:gd name="T59" fmla="*/ 56 h 89"/>
                <a:gd name="T60" fmla="*/ 29 w 56"/>
                <a:gd name="T61" fmla="*/ 63 h 89"/>
                <a:gd name="T62" fmla="*/ 31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1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5 w 56"/>
                <a:gd name="T15" fmla="*/ 6 h 87"/>
                <a:gd name="T16" fmla="*/ 37 w 56"/>
                <a:gd name="T17" fmla="*/ 4 h 87"/>
                <a:gd name="T18" fmla="*/ 45 w 56"/>
                <a:gd name="T19" fmla="*/ 0 h 87"/>
                <a:gd name="T20" fmla="*/ 46 w 56"/>
                <a:gd name="T21" fmla="*/ 4 h 87"/>
                <a:gd name="T22" fmla="*/ 46 w 56"/>
                <a:gd name="T23" fmla="*/ 8 h 87"/>
                <a:gd name="T24" fmla="*/ 50 w 56"/>
                <a:gd name="T25" fmla="*/ 9 h 87"/>
                <a:gd name="T26" fmla="*/ 48 w 56"/>
                <a:gd name="T27" fmla="*/ 27 h 87"/>
                <a:gd name="T28" fmla="*/ 43 w 56"/>
                <a:gd name="T29" fmla="*/ 33 h 87"/>
                <a:gd name="T30" fmla="*/ 40 w 56"/>
                <a:gd name="T31" fmla="*/ 35 h 87"/>
                <a:gd name="T32" fmla="*/ 40 w 56"/>
                <a:gd name="T33" fmla="*/ 44 h 87"/>
                <a:gd name="T34" fmla="*/ 43 w 56"/>
                <a:gd name="T35" fmla="*/ 45 h 87"/>
                <a:gd name="T36" fmla="*/ 45 w 56"/>
                <a:gd name="T37" fmla="*/ 56 h 87"/>
                <a:gd name="T38" fmla="*/ 46 w 56"/>
                <a:gd name="T39" fmla="*/ 33 h 87"/>
                <a:gd name="T40" fmla="*/ 50 w 56"/>
                <a:gd name="T41" fmla="*/ 29 h 87"/>
                <a:gd name="T42" fmla="*/ 53 w 56"/>
                <a:gd name="T43" fmla="*/ 29 h 87"/>
                <a:gd name="T44" fmla="*/ 60 w 56"/>
                <a:gd name="T45" fmla="*/ 33 h 87"/>
                <a:gd name="T46" fmla="*/ 63 w 56"/>
                <a:gd name="T47" fmla="*/ 38 h 87"/>
                <a:gd name="T48" fmla="*/ 55 w 56"/>
                <a:gd name="T49" fmla="*/ 38 h 87"/>
                <a:gd name="T50" fmla="*/ 53 w 56"/>
                <a:gd name="T51" fmla="*/ 35 h 87"/>
                <a:gd name="T52" fmla="*/ 50 w 56"/>
                <a:gd name="T53" fmla="*/ 35 h 87"/>
                <a:gd name="T54" fmla="*/ 48 w 56"/>
                <a:gd name="T55" fmla="*/ 36 h 87"/>
                <a:gd name="T56" fmla="*/ 48 w 56"/>
                <a:gd name="T57" fmla="*/ 40 h 87"/>
                <a:gd name="T58" fmla="*/ 50 w 56"/>
                <a:gd name="T59" fmla="*/ 51 h 87"/>
                <a:gd name="T60" fmla="*/ 42 w 56"/>
                <a:gd name="T61" fmla="*/ 62 h 87"/>
                <a:gd name="T62" fmla="*/ 4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7 w 56"/>
                <a:gd name="T71" fmla="*/ 76 h 87"/>
                <a:gd name="T72" fmla="*/ 3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2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6 h 124"/>
                <a:gd name="T2" fmla="*/ 72 w 146"/>
                <a:gd name="T3" fmla="*/ 0 h 124"/>
                <a:gd name="T4" fmla="*/ 139 w 146"/>
                <a:gd name="T5" fmla="*/ 106 h 124"/>
                <a:gd name="T6" fmla="*/ 139 w 146"/>
                <a:gd name="T7" fmla="*/ 129 h 124"/>
                <a:gd name="T8" fmla="*/ 72 w 146"/>
                <a:gd name="T9" fmla="*/ 30 h 124"/>
                <a:gd name="T10" fmla="*/ 2 w 146"/>
                <a:gd name="T11" fmla="*/ 131 h 124"/>
                <a:gd name="T12" fmla="*/ 0 w 146"/>
                <a:gd name="T13" fmla="*/ 10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3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4 h 171"/>
                <a:gd name="T2" fmla="*/ 5 w 5"/>
                <a:gd name="T3" fmla="*/ 16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2 h 171"/>
                <a:gd name="T10" fmla="*/ 3 w 5"/>
                <a:gd name="T11" fmla="*/ 164 h 171"/>
                <a:gd name="T12" fmla="*/ 3 w 5"/>
                <a:gd name="T13" fmla="*/ 164 h 171"/>
                <a:gd name="T14" fmla="*/ 5 w 5"/>
                <a:gd name="T15" fmla="*/ 164 h 171"/>
                <a:gd name="T16" fmla="*/ 5 w 5"/>
                <a:gd name="T17" fmla="*/ 162 h 171"/>
                <a:gd name="T18" fmla="*/ 3 w 5"/>
                <a:gd name="T19" fmla="*/ 16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4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5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8 w 505"/>
                <a:gd name="T1" fmla="*/ 7 h 9"/>
                <a:gd name="T2" fmla="*/ 49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8 w 505"/>
                <a:gd name="T9" fmla="*/ 7 h 9"/>
                <a:gd name="T10" fmla="*/ 49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6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4 h 37"/>
                <a:gd name="T2" fmla="*/ 3 w 6"/>
                <a:gd name="T3" fmla="*/ 4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3 h 37"/>
                <a:gd name="T14" fmla="*/ 0 w 6"/>
                <a:gd name="T15" fmla="*/ 43 h 37"/>
                <a:gd name="T16" fmla="*/ 3 w 6"/>
                <a:gd name="T17" fmla="*/ 4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7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4 h 131"/>
                <a:gd name="T2" fmla="*/ 5 w 16"/>
                <a:gd name="T3" fmla="*/ 124 h 131"/>
                <a:gd name="T4" fmla="*/ 11 w 16"/>
                <a:gd name="T5" fmla="*/ 7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9 h 131"/>
                <a:gd name="T20" fmla="*/ 0 w 16"/>
                <a:gd name="T21" fmla="*/ 123 h 131"/>
                <a:gd name="T22" fmla="*/ 0 w 16"/>
                <a:gd name="T23" fmla="*/ 123 h 131"/>
                <a:gd name="T24" fmla="*/ 5 w 16"/>
                <a:gd name="T25" fmla="*/ 12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8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9 w 110"/>
                <a:gd name="T13" fmla="*/ 223 h 344"/>
                <a:gd name="T14" fmla="*/ 81 w 110"/>
                <a:gd name="T15" fmla="*/ 182 h 344"/>
                <a:gd name="T16" fmla="*/ 92 w 110"/>
                <a:gd name="T17" fmla="*/ 139 h 344"/>
                <a:gd name="T18" fmla="*/ 102 w 110"/>
                <a:gd name="T19" fmla="*/ 93 h 344"/>
                <a:gd name="T20" fmla="*/ 110 w 110"/>
                <a:gd name="T21" fmla="*/ 48 h 344"/>
                <a:gd name="T22" fmla="*/ 117 w 110"/>
                <a:gd name="T23" fmla="*/ 1 h 344"/>
                <a:gd name="T24" fmla="*/ 112 w 110"/>
                <a:gd name="T25" fmla="*/ 0 h 344"/>
                <a:gd name="T26" fmla="*/ 104 w 110"/>
                <a:gd name="T27" fmla="*/ 47 h 344"/>
                <a:gd name="T28" fmla="*/ 95 w 110"/>
                <a:gd name="T29" fmla="*/ 93 h 344"/>
                <a:gd name="T30" fmla="*/ 87 w 110"/>
                <a:gd name="T31" fmla="*/ 137 h 344"/>
                <a:gd name="T32" fmla="*/ 76 w 110"/>
                <a:gd name="T33" fmla="*/ 180 h 344"/>
                <a:gd name="T34" fmla="*/ 6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29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4 w 131"/>
                <a:gd name="T13" fmla="*/ 90 h 155"/>
                <a:gd name="T14" fmla="*/ 95 w 131"/>
                <a:gd name="T15" fmla="*/ 65 h 155"/>
                <a:gd name="T16" fmla="*/ 118 w 131"/>
                <a:gd name="T17" fmla="*/ 34 h 155"/>
                <a:gd name="T18" fmla="*/ 138 w 131"/>
                <a:gd name="T19" fmla="*/ 3 h 155"/>
                <a:gd name="T20" fmla="*/ 133 w 131"/>
                <a:gd name="T21" fmla="*/ 0 h 155"/>
                <a:gd name="T22" fmla="*/ 112 w 131"/>
                <a:gd name="T23" fmla="*/ 30 h 155"/>
                <a:gd name="T24" fmla="*/ 9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0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7 w 46"/>
                <a:gd name="T9" fmla="*/ 34 h 40"/>
                <a:gd name="T10" fmla="*/ 34 w 46"/>
                <a:gd name="T11" fmla="*/ 40 h 40"/>
                <a:gd name="T12" fmla="*/ 39 w 46"/>
                <a:gd name="T13" fmla="*/ 34 h 40"/>
                <a:gd name="T14" fmla="*/ 30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1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5 w 82"/>
                <a:gd name="T7" fmla="*/ 77 h 108"/>
                <a:gd name="T8" fmla="*/ 60 w 82"/>
                <a:gd name="T9" fmla="*/ 97 h 108"/>
                <a:gd name="T10" fmla="*/ 72 w 82"/>
                <a:gd name="T11" fmla="*/ 108 h 108"/>
                <a:gd name="T12" fmla="*/ 75 w 82"/>
                <a:gd name="T13" fmla="*/ 104 h 108"/>
                <a:gd name="T14" fmla="*/ 65 w 82"/>
                <a:gd name="T15" fmla="*/ 92 h 108"/>
                <a:gd name="T16" fmla="*/ 49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2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8 h 186"/>
                <a:gd name="T14" fmla="*/ 57 w 92"/>
                <a:gd name="T15" fmla="*/ 143 h 186"/>
                <a:gd name="T16" fmla="*/ 71 w 92"/>
                <a:gd name="T17" fmla="*/ 168 h 186"/>
                <a:gd name="T18" fmla="*/ 87 w 92"/>
                <a:gd name="T19" fmla="*/ 193 h 186"/>
                <a:gd name="T20" fmla="*/ 92 w 92"/>
                <a:gd name="T21" fmla="*/ 192 h 186"/>
                <a:gd name="T22" fmla="*/ 77 w 92"/>
                <a:gd name="T23" fmla="*/ 164 h 186"/>
                <a:gd name="T24" fmla="*/ 62 w 92"/>
                <a:gd name="T25" fmla="*/ 139 h 186"/>
                <a:gd name="T26" fmla="*/ 51 w 92"/>
                <a:gd name="T27" fmla="*/ 11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3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7 h 173"/>
                <a:gd name="T8" fmla="*/ 33 w 50"/>
                <a:gd name="T9" fmla="*/ 130 h 173"/>
                <a:gd name="T10" fmla="*/ 43 w 50"/>
                <a:gd name="T11" fmla="*/ 166 h 173"/>
                <a:gd name="T12" fmla="*/ 50 w 50"/>
                <a:gd name="T13" fmla="*/ 164 h 173"/>
                <a:gd name="T14" fmla="*/ 38 w 50"/>
                <a:gd name="T15" fmla="*/ 12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4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3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5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6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8 w 352"/>
                <a:gd name="T1" fmla="*/ 1 h 456"/>
                <a:gd name="T2" fmla="*/ 236 w 352"/>
                <a:gd name="T3" fmla="*/ 14 h 456"/>
                <a:gd name="T4" fmla="*/ 223 w 352"/>
                <a:gd name="T5" fmla="*/ 41 h 456"/>
                <a:gd name="T6" fmla="*/ 212 w 352"/>
                <a:gd name="T7" fmla="*/ 90 h 456"/>
                <a:gd name="T8" fmla="*/ 205 w 352"/>
                <a:gd name="T9" fmla="*/ 149 h 456"/>
                <a:gd name="T10" fmla="*/ 202 w 352"/>
                <a:gd name="T11" fmla="*/ 193 h 456"/>
                <a:gd name="T12" fmla="*/ 205 w 352"/>
                <a:gd name="T13" fmla="*/ 211 h 456"/>
                <a:gd name="T14" fmla="*/ 212 w 352"/>
                <a:gd name="T15" fmla="*/ 211 h 456"/>
                <a:gd name="T16" fmla="*/ 228 w 352"/>
                <a:gd name="T17" fmla="*/ 211 h 456"/>
                <a:gd name="T18" fmla="*/ 256 w 352"/>
                <a:gd name="T19" fmla="*/ 211 h 456"/>
                <a:gd name="T20" fmla="*/ 294 w 352"/>
                <a:gd name="T21" fmla="*/ 205 h 456"/>
                <a:gd name="T22" fmla="*/ 326 w 352"/>
                <a:gd name="T23" fmla="*/ 196 h 456"/>
                <a:gd name="T24" fmla="*/ 343 w 352"/>
                <a:gd name="T25" fmla="*/ 186 h 456"/>
                <a:gd name="T26" fmla="*/ 359 w 352"/>
                <a:gd name="T27" fmla="*/ 166 h 456"/>
                <a:gd name="T28" fmla="*/ 348 w 352"/>
                <a:gd name="T29" fmla="*/ 274 h 456"/>
                <a:gd name="T30" fmla="*/ 326 w 352"/>
                <a:gd name="T31" fmla="*/ 263 h 456"/>
                <a:gd name="T32" fmla="*/ 298 w 352"/>
                <a:gd name="T33" fmla="*/ 254 h 456"/>
                <a:gd name="T34" fmla="*/ 269 w 352"/>
                <a:gd name="T35" fmla="*/ 249 h 456"/>
                <a:gd name="T36" fmla="*/ 244 w 352"/>
                <a:gd name="T37" fmla="*/ 245 h 456"/>
                <a:gd name="T38" fmla="*/ 217 w 352"/>
                <a:gd name="T39" fmla="*/ 244 h 456"/>
                <a:gd name="T40" fmla="*/ 212 w 352"/>
                <a:gd name="T41" fmla="*/ 244 h 456"/>
                <a:gd name="T42" fmla="*/ 202 w 352"/>
                <a:gd name="T43" fmla="*/ 245 h 456"/>
                <a:gd name="T44" fmla="*/ 202 w 352"/>
                <a:gd name="T45" fmla="*/ 263 h 456"/>
                <a:gd name="T46" fmla="*/ 202 w 352"/>
                <a:gd name="T47" fmla="*/ 283 h 456"/>
                <a:gd name="T48" fmla="*/ 207 w 352"/>
                <a:gd name="T49" fmla="*/ 345 h 456"/>
                <a:gd name="T50" fmla="*/ 217 w 352"/>
                <a:gd name="T51" fmla="*/ 402 h 456"/>
                <a:gd name="T52" fmla="*/ 225 w 352"/>
                <a:gd name="T53" fmla="*/ 426 h 456"/>
                <a:gd name="T54" fmla="*/ 241 w 352"/>
                <a:gd name="T55" fmla="*/ 447 h 456"/>
                <a:gd name="T56" fmla="*/ 116 w 352"/>
                <a:gd name="T57" fmla="*/ 447 h 456"/>
                <a:gd name="T58" fmla="*/ 124 w 352"/>
                <a:gd name="T59" fmla="*/ 433 h 456"/>
                <a:gd name="T60" fmla="*/ 139 w 352"/>
                <a:gd name="T61" fmla="*/ 401 h 456"/>
                <a:gd name="T62" fmla="*/ 144 w 352"/>
                <a:gd name="T63" fmla="*/ 386 h 456"/>
                <a:gd name="T64" fmla="*/ 149 w 352"/>
                <a:gd name="T65" fmla="*/ 372 h 456"/>
                <a:gd name="T66" fmla="*/ 152 w 352"/>
                <a:gd name="T67" fmla="*/ 346 h 456"/>
                <a:gd name="T68" fmla="*/ 159 w 352"/>
                <a:gd name="T69" fmla="*/ 305 h 456"/>
                <a:gd name="T70" fmla="*/ 160 w 352"/>
                <a:gd name="T71" fmla="*/ 263 h 456"/>
                <a:gd name="T72" fmla="*/ 159 w 352"/>
                <a:gd name="T73" fmla="*/ 247 h 456"/>
                <a:gd name="T74" fmla="*/ 154 w 352"/>
                <a:gd name="T75" fmla="*/ 245 h 456"/>
                <a:gd name="T76" fmla="*/ 149 w 352"/>
                <a:gd name="T77" fmla="*/ 245 h 456"/>
                <a:gd name="T78" fmla="*/ 134 w 352"/>
                <a:gd name="T79" fmla="*/ 244 h 456"/>
                <a:gd name="T80" fmla="*/ 105 w 352"/>
                <a:gd name="T81" fmla="*/ 245 h 456"/>
                <a:gd name="T82" fmla="*/ 75 w 352"/>
                <a:gd name="T83" fmla="*/ 249 h 456"/>
                <a:gd name="T84" fmla="*/ 44 w 352"/>
                <a:gd name="T85" fmla="*/ 258 h 456"/>
                <a:gd name="T86" fmla="*/ 19 w 352"/>
                <a:gd name="T87" fmla="*/ 269 h 456"/>
                <a:gd name="T88" fmla="*/ 1 w 352"/>
                <a:gd name="T89" fmla="*/ 27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7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8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3 h 20"/>
                <a:gd name="T2" fmla="*/ 3 w 14"/>
                <a:gd name="T3" fmla="*/ 13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39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7 w 20"/>
                <a:gd name="T7" fmla="*/ 20 h 45"/>
                <a:gd name="T8" fmla="*/ 22 w 20"/>
                <a:gd name="T9" fmla="*/ 13 h 45"/>
                <a:gd name="T10" fmla="*/ 27 w 20"/>
                <a:gd name="T11" fmla="*/ 6 h 45"/>
                <a:gd name="T12" fmla="*/ 24 w 20"/>
                <a:gd name="T13" fmla="*/ 0 h 45"/>
                <a:gd name="T14" fmla="*/ 1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0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1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2 h 65"/>
                <a:gd name="T2" fmla="*/ 5 w 12"/>
                <a:gd name="T3" fmla="*/ 72 h 65"/>
                <a:gd name="T4" fmla="*/ 5 w 12"/>
                <a:gd name="T5" fmla="*/ 59 h 65"/>
                <a:gd name="T6" fmla="*/ 7 w 12"/>
                <a:gd name="T7" fmla="*/ 4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5 h 65"/>
                <a:gd name="T18" fmla="*/ 2 w 12"/>
                <a:gd name="T19" fmla="*/ 57 h 65"/>
                <a:gd name="T20" fmla="*/ 0 w 12"/>
                <a:gd name="T21" fmla="*/ 72 h 65"/>
                <a:gd name="T22" fmla="*/ 0 w 12"/>
                <a:gd name="T23" fmla="*/ 72 h 65"/>
                <a:gd name="T24" fmla="*/ 5 w 12"/>
                <a:gd name="T25" fmla="*/ 7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2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3 h 20"/>
                <a:gd name="T14" fmla="*/ 5 w 7"/>
                <a:gd name="T15" fmla="*/ 13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3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2 w 35"/>
                <a:gd name="T1" fmla="*/ 0 h 7"/>
                <a:gd name="T2" fmla="*/ 4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15 h 7"/>
                <a:gd name="T10" fmla="*/ 9 w 35"/>
                <a:gd name="T11" fmla="*/ 17 h 7"/>
                <a:gd name="T12" fmla="*/ 42 w 35"/>
                <a:gd name="T13" fmla="*/ 17 h 7"/>
                <a:gd name="T14" fmla="*/ 42 w 35"/>
                <a:gd name="T15" fmla="*/ 17 h 7"/>
                <a:gd name="T16" fmla="*/ 4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4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9 w 56"/>
                <a:gd name="T1" fmla="*/ 0 h 10"/>
                <a:gd name="T2" fmla="*/ 49 w 56"/>
                <a:gd name="T3" fmla="*/ 0 h 10"/>
                <a:gd name="T4" fmla="*/ 35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7 w 56"/>
                <a:gd name="T19" fmla="*/ 5 h 10"/>
                <a:gd name="T20" fmla="*/ 49 w 56"/>
                <a:gd name="T21" fmla="*/ 5 h 10"/>
                <a:gd name="T22" fmla="*/ 49 w 56"/>
                <a:gd name="T23" fmla="*/ 5 h 10"/>
                <a:gd name="T24" fmla="*/ 4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5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6 w 41"/>
                <a:gd name="T1" fmla="*/ 0 h 18"/>
                <a:gd name="T2" fmla="*/ 46 w 41"/>
                <a:gd name="T3" fmla="*/ 0 h 18"/>
                <a:gd name="T4" fmla="*/ 38 w 41"/>
                <a:gd name="T5" fmla="*/ 4 h 18"/>
                <a:gd name="T6" fmla="*/ 3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11 h 18"/>
                <a:gd name="T14" fmla="*/ 14 w 41"/>
                <a:gd name="T15" fmla="*/ 9 h 18"/>
                <a:gd name="T16" fmla="*/ 30 w 41"/>
                <a:gd name="T17" fmla="*/ 9 h 18"/>
                <a:gd name="T18" fmla="*/ 39 w 41"/>
                <a:gd name="T19" fmla="*/ 9 h 18"/>
                <a:gd name="T20" fmla="*/ 48 w 41"/>
                <a:gd name="T21" fmla="*/ 5 h 18"/>
                <a:gd name="T22" fmla="*/ 48 w 41"/>
                <a:gd name="T23" fmla="*/ 5 h 18"/>
                <a:gd name="T24" fmla="*/ 4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6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7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9 h 124"/>
                <a:gd name="T2" fmla="*/ 5 w 5"/>
                <a:gd name="T3" fmla="*/ 12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6 h 124"/>
                <a:gd name="T10" fmla="*/ 2 w 5"/>
                <a:gd name="T11" fmla="*/ 129 h 124"/>
                <a:gd name="T12" fmla="*/ 2 w 5"/>
                <a:gd name="T13" fmla="*/ 129 h 124"/>
                <a:gd name="T14" fmla="*/ 5 w 5"/>
                <a:gd name="T15" fmla="*/ 131 h 124"/>
                <a:gd name="T16" fmla="*/ 5 w 5"/>
                <a:gd name="T17" fmla="*/ 126 h 124"/>
                <a:gd name="T18" fmla="*/ 2 w 5"/>
                <a:gd name="T19" fmla="*/ 12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8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9 w 13"/>
                <a:gd name="T5" fmla="*/ 5 h 10"/>
                <a:gd name="T6" fmla="*/ 20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49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0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7 w 32"/>
                <a:gd name="T5" fmla="*/ 19 h 16"/>
                <a:gd name="T6" fmla="*/ 37 w 32"/>
                <a:gd name="T7" fmla="*/ 23 h 16"/>
                <a:gd name="T8" fmla="*/ 39 w 32"/>
                <a:gd name="T9" fmla="*/ 18 h 16"/>
                <a:gd name="T10" fmla="*/ 2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1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6 h 16"/>
                <a:gd name="T8" fmla="*/ 34 w 56"/>
                <a:gd name="T9" fmla="*/ 19 h 16"/>
                <a:gd name="T10" fmla="*/ 47 w 56"/>
                <a:gd name="T11" fmla="*/ 23 h 16"/>
                <a:gd name="T12" fmla="*/ 49 w 56"/>
                <a:gd name="T13" fmla="*/ 16 h 16"/>
                <a:gd name="T14" fmla="*/ 34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2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5 w 32"/>
                <a:gd name="T7" fmla="*/ 9 h 9"/>
                <a:gd name="T8" fmla="*/ 25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3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4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5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1 w 18"/>
                <a:gd name="T1" fmla="*/ 103 h 112"/>
                <a:gd name="T2" fmla="*/ 11 w 18"/>
                <a:gd name="T3" fmla="*/ 103 h 112"/>
                <a:gd name="T4" fmla="*/ 9 w 18"/>
                <a:gd name="T5" fmla="*/ 7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7 h 112"/>
                <a:gd name="T20" fmla="*/ 9 w 18"/>
                <a:gd name="T21" fmla="*/ 105 h 112"/>
                <a:gd name="T22" fmla="*/ 9 w 18"/>
                <a:gd name="T23" fmla="*/ 105 h 112"/>
                <a:gd name="T24" fmla="*/ 11 w 18"/>
                <a:gd name="T25" fmla="*/ 10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6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23 w 16"/>
                <a:gd name="T1" fmla="*/ 29 h 32"/>
                <a:gd name="T2" fmla="*/ 23 w 16"/>
                <a:gd name="T3" fmla="*/ 29 h 32"/>
                <a:gd name="T4" fmla="*/ 18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5 w 16"/>
                <a:gd name="T11" fmla="*/ 18 h 32"/>
                <a:gd name="T12" fmla="*/ 20 w 16"/>
                <a:gd name="T13" fmla="*/ 32 h 32"/>
                <a:gd name="T14" fmla="*/ 20 w 16"/>
                <a:gd name="T15" fmla="*/ 32 h 32"/>
                <a:gd name="T16" fmla="*/ 2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7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8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7 h 7"/>
                <a:gd name="T4" fmla="*/ 123 w 123"/>
                <a:gd name="T5" fmla="*/ 13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59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5 w 13"/>
                <a:gd name="T1" fmla="*/ 0 h 16"/>
                <a:gd name="T2" fmla="*/ 15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9 h 16"/>
                <a:gd name="T10" fmla="*/ 5 w 13"/>
                <a:gd name="T11" fmla="*/ 8 h 16"/>
                <a:gd name="T12" fmla="*/ 20 w 13"/>
                <a:gd name="T13" fmla="*/ 5 h 16"/>
                <a:gd name="T14" fmla="*/ 20 w 13"/>
                <a:gd name="T15" fmla="*/ 5 h 16"/>
                <a:gd name="T16" fmla="*/ 15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0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0 h 41"/>
                <a:gd name="T6" fmla="*/ 0 w 23"/>
                <a:gd name="T7" fmla="*/ 43 h 41"/>
                <a:gd name="T8" fmla="*/ 5 w 23"/>
                <a:gd name="T9" fmla="*/ 48 h 41"/>
                <a:gd name="T10" fmla="*/ 13 w 23"/>
                <a:gd name="T11" fmla="*/ 3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1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8 h 39"/>
                <a:gd name="T8" fmla="*/ 5 w 16"/>
                <a:gd name="T9" fmla="*/ 34 h 39"/>
                <a:gd name="T10" fmla="*/ 0 w 16"/>
                <a:gd name="T11" fmla="*/ 45 h 39"/>
                <a:gd name="T12" fmla="*/ 6 w 16"/>
                <a:gd name="T13" fmla="*/ 46 h 39"/>
                <a:gd name="T14" fmla="*/ 10 w 16"/>
                <a:gd name="T15" fmla="*/ 36 h 39"/>
                <a:gd name="T16" fmla="*/ 11 w 16"/>
                <a:gd name="T17" fmla="*/ 3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2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5 w 13"/>
                <a:gd name="T1" fmla="*/ 0 h 58"/>
                <a:gd name="T2" fmla="*/ 15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3 h 58"/>
                <a:gd name="T10" fmla="*/ 0 w 13"/>
                <a:gd name="T11" fmla="*/ 51 h 58"/>
                <a:gd name="T12" fmla="*/ 5 w 13"/>
                <a:gd name="T13" fmla="*/ 51 h 58"/>
                <a:gd name="T14" fmla="*/ 15 w 13"/>
                <a:gd name="T15" fmla="*/ 34 h 58"/>
                <a:gd name="T16" fmla="*/ 17 w 13"/>
                <a:gd name="T17" fmla="*/ 27 h 58"/>
                <a:gd name="T18" fmla="*/ 19 w 13"/>
                <a:gd name="T19" fmla="*/ 14 h 58"/>
                <a:gd name="T20" fmla="*/ 20 w 13"/>
                <a:gd name="T21" fmla="*/ 0 h 58"/>
                <a:gd name="T22" fmla="*/ 20 w 13"/>
                <a:gd name="T23" fmla="*/ 0 h 58"/>
                <a:gd name="T24" fmla="*/ 15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3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4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11 w 6"/>
                <a:gd name="T5" fmla="*/ 7 h 16"/>
                <a:gd name="T6" fmla="*/ 1 w 6"/>
                <a:gd name="T7" fmla="*/ 5 h 16"/>
                <a:gd name="T8" fmla="*/ 1 w 6"/>
                <a:gd name="T9" fmla="*/ 16 h 16"/>
                <a:gd name="T10" fmla="*/ 1 w 6"/>
                <a:gd name="T11" fmla="*/ 23 h 16"/>
                <a:gd name="T12" fmla="*/ 18 w 6"/>
                <a:gd name="T13" fmla="*/ 21 h 16"/>
                <a:gd name="T14" fmla="*/ 18 w 6"/>
                <a:gd name="T15" fmla="*/ 16 h 16"/>
                <a:gd name="T16" fmla="*/ 18 w 6"/>
                <a:gd name="T17" fmla="*/ 7 h 16"/>
                <a:gd name="T18" fmla="*/ 1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5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6 w 30"/>
                <a:gd name="T7" fmla="*/ 7 h 9"/>
                <a:gd name="T8" fmla="*/ 19 w 30"/>
                <a:gd name="T9" fmla="*/ 9 h 9"/>
                <a:gd name="T10" fmla="*/ 23 w 30"/>
                <a:gd name="T11" fmla="*/ 9 h 9"/>
                <a:gd name="T12" fmla="*/ 23 w 30"/>
                <a:gd name="T13" fmla="*/ 2 h 9"/>
                <a:gd name="T14" fmla="*/ 19 w 30"/>
                <a:gd name="T15" fmla="*/ 2 h 9"/>
                <a:gd name="T16" fmla="*/ 16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6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23 h 16"/>
                <a:gd name="T2" fmla="*/ 1 w 65"/>
                <a:gd name="T3" fmla="*/ 23 h 16"/>
                <a:gd name="T4" fmla="*/ 16 w 65"/>
                <a:gd name="T5" fmla="*/ 18 h 16"/>
                <a:gd name="T6" fmla="*/ 29 w 65"/>
                <a:gd name="T7" fmla="*/ 16 h 16"/>
                <a:gd name="T8" fmla="*/ 53 w 65"/>
                <a:gd name="T9" fmla="*/ 16 h 16"/>
                <a:gd name="T10" fmla="*/ 72 w 65"/>
                <a:gd name="T11" fmla="*/ 7 h 16"/>
                <a:gd name="T12" fmla="*/ 72 w 65"/>
                <a:gd name="T13" fmla="*/ 0 h 16"/>
                <a:gd name="T14" fmla="*/ 5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6 h 16"/>
                <a:gd name="T22" fmla="*/ 0 w 65"/>
                <a:gd name="T23" fmla="*/ 16 h 16"/>
                <a:gd name="T24" fmla="*/ 1 w 65"/>
                <a:gd name="T25" fmla="*/ 2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7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9 h 22"/>
                <a:gd name="T2" fmla="*/ 1 w 42"/>
                <a:gd name="T3" fmla="*/ 29 h 22"/>
                <a:gd name="T4" fmla="*/ 9 w 42"/>
                <a:gd name="T5" fmla="*/ 25 h 22"/>
                <a:gd name="T6" fmla="*/ 18 w 42"/>
                <a:gd name="T7" fmla="*/ 2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0 h 22"/>
                <a:gd name="T20" fmla="*/ 0 w 42"/>
                <a:gd name="T21" fmla="*/ 25 h 22"/>
                <a:gd name="T22" fmla="*/ 0 w 42"/>
                <a:gd name="T23" fmla="*/ 25 h 22"/>
                <a:gd name="T24" fmla="*/ 1 w 42"/>
                <a:gd name="T25" fmla="*/ 29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8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69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0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7 w 20"/>
                <a:gd name="T1" fmla="*/ 18 h 18"/>
                <a:gd name="T2" fmla="*/ 27 w 20"/>
                <a:gd name="T3" fmla="*/ 18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7 w 20"/>
                <a:gd name="T13" fmla="*/ 25 h 18"/>
                <a:gd name="T14" fmla="*/ 27 w 20"/>
                <a:gd name="T15" fmla="*/ 25 h 18"/>
                <a:gd name="T16" fmla="*/ 27 w 2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1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2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7 w 30"/>
                <a:gd name="T1" fmla="*/ 8 h 13"/>
                <a:gd name="T2" fmla="*/ 37 w 30"/>
                <a:gd name="T3" fmla="*/ 8 h 13"/>
                <a:gd name="T4" fmla="*/ 2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5 w 30"/>
                <a:gd name="T13" fmla="*/ 13 h 13"/>
                <a:gd name="T14" fmla="*/ 35 w 30"/>
                <a:gd name="T15" fmla="*/ 13 h 13"/>
                <a:gd name="T16" fmla="*/ 37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3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4 w 41"/>
                <a:gd name="T1" fmla="*/ 1 h 9"/>
                <a:gd name="T2" fmla="*/ 3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4 w 41"/>
                <a:gd name="T13" fmla="*/ 4 h 9"/>
                <a:gd name="T14" fmla="*/ 34 w 41"/>
                <a:gd name="T15" fmla="*/ 4 h 9"/>
                <a:gd name="T16" fmla="*/ 3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4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3 w 39"/>
                <a:gd name="T1" fmla="*/ 0 h 13"/>
                <a:gd name="T2" fmla="*/ 43 w 39"/>
                <a:gd name="T3" fmla="*/ 0 h 13"/>
                <a:gd name="T4" fmla="*/ 35 w 39"/>
                <a:gd name="T5" fmla="*/ 5 h 13"/>
                <a:gd name="T6" fmla="*/ 2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7 w 39"/>
                <a:gd name="T17" fmla="*/ 13 h 13"/>
                <a:gd name="T18" fmla="*/ 36 w 39"/>
                <a:gd name="T19" fmla="*/ 11 h 13"/>
                <a:gd name="T20" fmla="*/ 46 w 39"/>
                <a:gd name="T21" fmla="*/ 5 h 13"/>
                <a:gd name="T22" fmla="*/ 46 w 39"/>
                <a:gd name="T23" fmla="*/ 5 h 13"/>
                <a:gd name="T24" fmla="*/ 4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5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3 h 20"/>
                <a:gd name="T6" fmla="*/ 3 w 10"/>
                <a:gd name="T7" fmla="*/ 27 h 20"/>
                <a:gd name="T8" fmla="*/ 8 w 10"/>
                <a:gd name="T9" fmla="*/ 25 h 20"/>
                <a:gd name="T10" fmla="*/ 8 w 10"/>
                <a:gd name="T11" fmla="*/ 22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2 h 20"/>
                <a:gd name="T38" fmla="*/ 3 w 10"/>
                <a:gd name="T39" fmla="*/ 23 h 20"/>
                <a:gd name="T40" fmla="*/ 7 w 10"/>
                <a:gd name="T41" fmla="*/ 25 h 20"/>
                <a:gd name="T42" fmla="*/ 7 w 10"/>
                <a:gd name="T43" fmla="*/ 22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6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7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6 h 63"/>
                <a:gd name="T10" fmla="*/ 15 w 13"/>
                <a:gd name="T11" fmla="*/ 70 h 63"/>
                <a:gd name="T12" fmla="*/ 20 w 13"/>
                <a:gd name="T13" fmla="*/ 70 h 63"/>
                <a:gd name="T14" fmla="*/ 19 w 13"/>
                <a:gd name="T15" fmla="*/ 45 h 63"/>
                <a:gd name="T16" fmla="*/ 15 w 13"/>
                <a:gd name="T17" fmla="*/ 25 h 63"/>
                <a:gd name="T18" fmla="*/ 14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8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8 h 49"/>
                <a:gd name="T8" fmla="*/ 9 w 18"/>
                <a:gd name="T9" fmla="*/ 29 h 49"/>
                <a:gd name="T10" fmla="*/ 9 w 18"/>
                <a:gd name="T11" fmla="*/ 35 h 49"/>
                <a:gd name="T12" fmla="*/ 11 w 18"/>
                <a:gd name="T13" fmla="*/ 35 h 49"/>
                <a:gd name="T14" fmla="*/ 9 w 18"/>
                <a:gd name="T15" fmla="*/ 27 h 49"/>
                <a:gd name="T16" fmla="*/ 9 w 18"/>
                <a:gd name="T17" fmla="*/ 16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79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4 w 25"/>
                <a:gd name="T9" fmla="*/ 29 h 38"/>
                <a:gd name="T10" fmla="*/ 27 w 25"/>
                <a:gd name="T11" fmla="*/ 38 h 38"/>
                <a:gd name="T12" fmla="*/ 32 w 25"/>
                <a:gd name="T13" fmla="*/ 36 h 38"/>
                <a:gd name="T14" fmla="*/ 27 w 25"/>
                <a:gd name="T15" fmla="*/ 25 h 38"/>
                <a:gd name="T16" fmla="*/ 2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80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970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29701" name="Picture 87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2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29703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704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47975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52" r:id="rId1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pitchFamily="-65" charset="-128"/>
          <a:cs typeface="ＭＳ Ｐゴシック" pitchFamily="-65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  <a:ea typeface="ＭＳ Ｐゴシック" pitchFamily="-65" charset="-128"/>
          <a:cs typeface="ＭＳ Ｐゴシック" pitchFamily="-65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pitchFamily="-65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pitchFamily="-65" charset="-128"/>
          <a:cs typeface="ＭＳ Ｐゴシック" pitchFamily="-65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pitchFamily="-65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pitchFamily="-65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pitchFamily="-65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pitchFamily="-65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CCFF"/>
            </a:gs>
            <a:gs pos="100000">
              <a:srgbClr val="C1F3FF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7"/>
          <p:cNvSpPr>
            <a:spLocks noChangeArrowheads="1"/>
          </p:cNvSpPr>
          <p:nvPr/>
        </p:nvSpPr>
        <p:spPr bwMode="auto">
          <a:xfrm>
            <a:off x="4476750" y="3030538"/>
            <a:ext cx="190500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793" tIns="47896" rIns="95793" bIns="47896">
            <a:spAutoFit/>
          </a:bodyPr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 sz="4600">
              <a:solidFill>
                <a:srgbClr val="000000"/>
              </a:solidFill>
              <a:latin typeface="Times New Roman" charset="0"/>
            </a:endParaRPr>
          </a:p>
        </p:txBody>
      </p:sp>
      <p:grpSp>
        <p:nvGrpSpPr>
          <p:cNvPr id="4099" name="Group 9"/>
          <p:cNvGrpSpPr>
            <a:grpSpLocks/>
          </p:cNvGrpSpPr>
          <p:nvPr/>
        </p:nvGrpSpPr>
        <p:grpSpPr bwMode="auto">
          <a:xfrm>
            <a:off x="228600" y="304800"/>
            <a:ext cx="533400" cy="561975"/>
            <a:chOff x="146" y="195"/>
            <a:chExt cx="582" cy="669"/>
          </a:xfrm>
        </p:grpSpPr>
        <p:sp>
          <p:nvSpPr>
            <p:cNvPr id="4105" name="Freeform 10"/>
            <p:cNvSpPr>
              <a:spLocks/>
            </p:cNvSpPr>
            <p:nvPr/>
          </p:nvSpPr>
          <p:spPr bwMode="auto">
            <a:xfrm>
              <a:off x="246" y="248"/>
              <a:ext cx="478" cy="612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1 h 614"/>
                <a:gd name="T14" fmla="*/ 459 w 478"/>
                <a:gd name="T15" fmla="*/ 206 h 614"/>
                <a:gd name="T16" fmla="*/ 452 w 478"/>
                <a:gd name="T17" fmla="*/ 238 h 614"/>
                <a:gd name="T18" fmla="*/ 439 w 478"/>
                <a:gd name="T19" fmla="*/ 280 h 614"/>
                <a:gd name="T20" fmla="*/ 403 w 478"/>
                <a:gd name="T21" fmla="*/ 375 h 614"/>
                <a:gd name="T22" fmla="*/ 354 w 478"/>
                <a:gd name="T23" fmla="*/ 462 h 614"/>
                <a:gd name="T24" fmla="*/ 321 w 478"/>
                <a:gd name="T25" fmla="*/ 511 h 614"/>
                <a:gd name="T26" fmla="*/ 287 w 478"/>
                <a:gd name="T27" fmla="*/ 554 h 614"/>
                <a:gd name="T28" fmla="*/ 257 w 478"/>
                <a:gd name="T29" fmla="*/ 589 h 614"/>
                <a:gd name="T30" fmla="*/ 247 w 478"/>
                <a:gd name="T31" fmla="*/ 600 h 614"/>
                <a:gd name="T32" fmla="*/ 246 w 478"/>
                <a:gd name="T33" fmla="*/ 600 h 614"/>
                <a:gd name="T34" fmla="*/ 236 w 478"/>
                <a:gd name="T35" fmla="*/ 590 h 614"/>
                <a:gd name="T36" fmla="*/ 216 w 478"/>
                <a:gd name="T37" fmla="*/ 572 h 614"/>
                <a:gd name="T38" fmla="*/ 206 w 478"/>
                <a:gd name="T39" fmla="*/ 563 h 614"/>
                <a:gd name="T40" fmla="*/ 195 w 478"/>
                <a:gd name="T41" fmla="*/ 551 h 614"/>
                <a:gd name="T42" fmla="*/ 180 w 478"/>
                <a:gd name="T43" fmla="*/ 533 h 614"/>
                <a:gd name="T44" fmla="*/ 159 w 478"/>
                <a:gd name="T45" fmla="*/ 500 h 614"/>
                <a:gd name="T46" fmla="*/ 144 w 478"/>
                <a:gd name="T47" fmla="*/ 477 h 614"/>
                <a:gd name="T48" fmla="*/ 129 w 478"/>
                <a:gd name="T49" fmla="*/ 456 h 614"/>
                <a:gd name="T50" fmla="*/ 105 w 478"/>
                <a:gd name="T51" fmla="*/ 424 h 614"/>
                <a:gd name="T52" fmla="*/ 80 w 478"/>
                <a:gd name="T53" fmla="*/ 392 h 614"/>
                <a:gd name="T54" fmla="*/ 64 w 478"/>
                <a:gd name="T55" fmla="*/ 359 h 614"/>
                <a:gd name="T56" fmla="*/ 54 w 478"/>
                <a:gd name="T57" fmla="*/ 330 h 614"/>
                <a:gd name="T58" fmla="*/ 42 w 478"/>
                <a:gd name="T59" fmla="*/ 296 h 614"/>
                <a:gd name="T60" fmla="*/ 32 w 478"/>
                <a:gd name="T61" fmla="*/ 267 h 614"/>
                <a:gd name="T62" fmla="*/ 23 w 478"/>
                <a:gd name="T63" fmla="*/ 231 h 614"/>
                <a:gd name="T64" fmla="*/ 14 w 478"/>
                <a:gd name="T65" fmla="*/ 193 h 614"/>
                <a:gd name="T66" fmla="*/ 8 w 478"/>
                <a:gd name="T67" fmla="*/ 157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06" name="Freeform 11"/>
            <p:cNvSpPr>
              <a:spLocks/>
            </p:cNvSpPr>
            <p:nvPr/>
          </p:nvSpPr>
          <p:spPr bwMode="auto">
            <a:xfrm>
              <a:off x="246" y="240"/>
              <a:ext cx="480" cy="9"/>
            </a:xfrm>
            <a:custGeom>
              <a:avLst/>
              <a:gdLst>
                <a:gd name="T0" fmla="*/ 480 w 480"/>
                <a:gd name="T1" fmla="*/ 14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18 h 8"/>
                <a:gd name="T8" fmla="*/ 478 w 480"/>
                <a:gd name="T9" fmla="*/ 18 h 8"/>
                <a:gd name="T10" fmla="*/ 480 w 480"/>
                <a:gd name="T11" fmla="*/ 14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07" name="Freeform 12"/>
            <p:cNvSpPr>
              <a:spLocks/>
            </p:cNvSpPr>
            <p:nvPr/>
          </p:nvSpPr>
          <p:spPr bwMode="auto">
            <a:xfrm>
              <a:off x="721" y="248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08" name="Freeform 13"/>
            <p:cNvSpPr>
              <a:spLocks/>
            </p:cNvSpPr>
            <p:nvPr/>
          </p:nvSpPr>
          <p:spPr bwMode="auto">
            <a:xfrm>
              <a:off x="711" y="269"/>
              <a:ext cx="16" cy="127"/>
            </a:xfrm>
            <a:custGeom>
              <a:avLst/>
              <a:gdLst>
                <a:gd name="T0" fmla="*/ 5 w 15"/>
                <a:gd name="T1" fmla="*/ 133 h 126"/>
                <a:gd name="T2" fmla="*/ 5 w 15"/>
                <a:gd name="T3" fmla="*/ 133 h 126"/>
                <a:gd name="T4" fmla="*/ 19 w 15"/>
                <a:gd name="T5" fmla="*/ 93 h 126"/>
                <a:gd name="T6" fmla="*/ 20 w 15"/>
                <a:gd name="T7" fmla="*/ 48 h 126"/>
                <a:gd name="T8" fmla="*/ 22 w 15"/>
                <a:gd name="T9" fmla="*/ 18 h 126"/>
                <a:gd name="T10" fmla="*/ 22 w 15"/>
                <a:gd name="T11" fmla="*/ 1 h 126"/>
                <a:gd name="T12" fmla="*/ 17 w 15"/>
                <a:gd name="T13" fmla="*/ 0 h 126"/>
                <a:gd name="T14" fmla="*/ 17 w 15"/>
                <a:gd name="T15" fmla="*/ 18 h 126"/>
                <a:gd name="T16" fmla="*/ 16 w 15"/>
                <a:gd name="T17" fmla="*/ 48 h 126"/>
                <a:gd name="T18" fmla="*/ 5 w 15"/>
                <a:gd name="T19" fmla="*/ 91 h 126"/>
                <a:gd name="T20" fmla="*/ 0 w 15"/>
                <a:gd name="T21" fmla="*/ 133 h 126"/>
                <a:gd name="T22" fmla="*/ 0 w 15"/>
                <a:gd name="T23" fmla="*/ 133 h 126"/>
                <a:gd name="T24" fmla="*/ 5 w 15"/>
                <a:gd name="T25" fmla="*/ 133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09" name="Freeform 14"/>
            <p:cNvSpPr>
              <a:spLocks/>
            </p:cNvSpPr>
            <p:nvPr/>
          </p:nvSpPr>
          <p:spPr bwMode="auto">
            <a:xfrm>
              <a:off x="681" y="395"/>
              <a:ext cx="35" cy="138"/>
            </a:xfrm>
            <a:custGeom>
              <a:avLst/>
              <a:gdLst>
                <a:gd name="T0" fmla="*/ 6 w 34"/>
                <a:gd name="T1" fmla="*/ 132 h 139"/>
                <a:gd name="T2" fmla="*/ 6 w 34"/>
                <a:gd name="T3" fmla="*/ 132 h 139"/>
                <a:gd name="T4" fmla="*/ 25 w 34"/>
                <a:gd name="T5" fmla="*/ 92 h 139"/>
                <a:gd name="T6" fmla="*/ 31 w 34"/>
                <a:gd name="T7" fmla="*/ 67 h 139"/>
                <a:gd name="T8" fmla="*/ 36 w 34"/>
                <a:gd name="T9" fmla="*/ 36 h 139"/>
                <a:gd name="T10" fmla="*/ 41 w 34"/>
                <a:gd name="T11" fmla="*/ 0 h 139"/>
                <a:gd name="T12" fmla="*/ 36 w 34"/>
                <a:gd name="T13" fmla="*/ 0 h 139"/>
                <a:gd name="T14" fmla="*/ 31 w 34"/>
                <a:gd name="T15" fmla="*/ 34 h 139"/>
                <a:gd name="T16" fmla="*/ 26 w 34"/>
                <a:gd name="T17" fmla="*/ 65 h 139"/>
                <a:gd name="T18" fmla="*/ 13 w 34"/>
                <a:gd name="T19" fmla="*/ 90 h 139"/>
                <a:gd name="T20" fmla="*/ 0 w 34"/>
                <a:gd name="T21" fmla="*/ 132 h 139"/>
                <a:gd name="T22" fmla="*/ 0 w 34"/>
                <a:gd name="T23" fmla="*/ 132 h 139"/>
                <a:gd name="T24" fmla="*/ 6 w 34"/>
                <a:gd name="T25" fmla="*/ 13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10" name="Freeform 15"/>
            <p:cNvSpPr>
              <a:spLocks/>
            </p:cNvSpPr>
            <p:nvPr/>
          </p:nvSpPr>
          <p:spPr bwMode="auto">
            <a:xfrm>
              <a:off x="598" y="533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11" name="Freeform 16"/>
            <p:cNvSpPr>
              <a:spLocks/>
            </p:cNvSpPr>
            <p:nvPr/>
          </p:nvSpPr>
          <p:spPr bwMode="auto">
            <a:xfrm>
              <a:off x="491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12" name="Freeform 17"/>
            <p:cNvSpPr>
              <a:spLocks/>
            </p:cNvSpPr>
            <p:nvPr/>
          </p:nvSpPr>
          <p:spPr bwMode="auto">
            <a:xfrm>
              <a:off x="449" y="821"/>
              <a:ext cx="43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2 w 44"/>
                <a:gd name="T5" fmla="*/ 29 h 43"/>
                <a:gd name="T6" fmla="*/ 36 w 44"/>
                <a:gd name="T7" fmla="*/ 43 h 43"/>
                <a:gd name="T8" fmla="*/ 37 w 44"/>
                <a:gd name="T9" fmla="*/ 38 h 43"/>
                <a:gd name="T10" fmla="*/ 22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13" name="Freeform 18"/>
            <p:cNvSpPr>
              <a:spLocks/>
            </p:cNvSpPr>
            <p:nvPr/>
          </p:nvSpPr>
          <p:spPr bwMode="auto">
            <a:xfrm>
              <a:off x="389" y="735"/>
              <a:ext cx="66" cy="91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52 h 90"/>
                <a:gd name="T8" fmla="*/ 35 w 66"/>
                <a:gd name="T9" fmla="*/ 68 h 90"/>
                <a:gd name="T10" fmla="*/ 45 w 66"/>
                <a:gd name="T11" fmla="*/ 77 h 90"/>
                <a:gd name="T12" fmla="*/ 54 w 66"/>
                <a:gd name="T13" fmla="*/ 90 h 90"/>
                <a:gd name="T14" fmla="*/ 61 w 66"/>
                <a:gd name="T15" fmla="*/ 97 h 90"/>
                <a:gd name="T16" fmla="*/ 66 w 66"/>
                <a:gd name="T17" fmla="*/ 92 h 90"/>
                <a:gd name="T18" fmla="*/ 59 w 66"/>
                <a:gd name="T19" fmla="*/ 85 h 90"/>
                <a:gd name="T20" fmla="*/ 48 w 66"/>
                <a:gd name="T21" fmla="*/ 72 h 90"/>
                <a:gd name="T22" fmla="*/ 40 w 66"/>
                <a:gd name="T23" fmla="*/ 63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14" name="Freeform 19"/>
            <p:cNvSpPr>
              <a:spLocks/>
            </p:cNvSpPr>
            <p:nvPr/>
          </p:nvSpPr>
          <p:spPr bwMode="auto">
            <a:xfrm>
              <a:off x="290" y="565"/>
              <a:ext cx="104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64 w 103"/>
                <a:gd name="T13" fmla="*/ 114 h 174"/>
                <a:gd name="T14" fmla="*/ 77 w 103"/>
                <a:gd name="T15" fmla="*/ 130 h 174"/>
                <a:gd name="T16" fmla="*/ 89 w 103"/>
                <a:gd name="T17" fmla="*/ 150 h 174"/>
                <a:gd name="T18" fmla="*/ 105 w 103"/>
                <a:gd name="T19" fmla="*/ 174 h 174"/>
                <a:gd name="T20" fmla="*/ 110 w 103"/>
                <a:gd name="T21" fmla="*/ 170 h 174"/>
                <a:gd name="T22" fmla="*/ 95 w 103"/>
                <a:gd name="T23" fmla="*/ 147 h 174"/>
                <a:gd name="T24" fmla="*/ 81 w 103"/>
                <a:gd name="T25" fmla="*/ 127 h 174"/>
                <a:gd name="T26" fmla="*/ 69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15" name="Freeform 20"/>
            <p:cNvSpPr>
              <a:spLocks/>
            </p:cNvSpPr>
            <p:nvPr/>
          </p:nvSpPr>
          <p:spPr bwMode="auto">
            <a:xfrm>
              <a:off x="246" y="390"/>
              <a:ext cx="50" cy="180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13 h 181"/>
                <a:gd name="T10" fmla="*/ 44 w 50"/>
                <a:gd name="T11" fmla="*/ 174 h 181"/>
                <a:gd name="T12" fmla="*/ 50 w 50"/>
                <a:gd name="T13" fmla="*/ 170 h 181"/>
                <a:gd name="T14" fmla="*/ 31 w 50"/>
                <a:gd name="T15" fmla="*/ 111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16" name="Freeform 21"/>
            <p:cNvSpPr>
              <a:spLocks/>
            </p:cNvSpPr>
            <p:nvPr/>
          </p:nvSpPr>
          <p:spPr bwMode="auto">
            <a:xfrm>
              <a:off x="241" y="240"/>
              <a:ext cx="12" cy="149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10 h 148"/>
                <a:gd name="T10" fmla="*/ 4 w 12"/>
                <a:gd name="T11" fmla="*/ 155 h 148"/>
                <a:gd name="T12" fmla="*/ 12 w 12"/>
                <a:gd name="T13" fmla="*/ 155 h 148"/>
                <a:gd name="T14" fmla="*/ 7 w 12"/>
                <a:gd name="T15" fmla="*/ 110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17" name="Freeform 22"/>
            <p:cNvSpPr>
              <a:spLocks/>
            </p:cNvSpPr>
            <p:nvPr/>
          </p:nvSpPr>
          <p:spPr bwMode="auto">
            <a:xfrm>
              <a:off x="146" y="197"/>
              <a:ext cx="514" cy="654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1 h 655"/>
                <a:gd name="T24" fmla="*/ 441 w 514"/>
                <a:gd name="T25" fmla="*/ 401 h 655"/>
                <a:gd name="T26" fmla="*/ 421 w 514"/>
                <a:gd name="T27" fmla="*/ 448 h 655"/>
                <a:gd name="T28" fmla="*/ 396 w 514"/>
                <a:gd name="T29" fmla="*/ 497 h 655"/>
                <a:gd name="T30" fmla="*/ 359 w 514"/>
                <a:gd name="T31" fmla="*/ 549 h 655"/>
                <a:gd name="T32" fmla="*/ 316 w 514"/>
                <a:gd name="T33" fmla="*/ 598 h 655"/>
                <a:gd name="T34" fmla="*/ 280 w 514"/>
                <a:gd name="T35" fmla="*/ 634 h 655"/>
                <a:gd name="T36" fmla="*/ 269 w 514"/>
                <a:gd name="T37" fmla="*/ 645 h 655"/>
                <a:gd name="T38" fmla="*/ 265 w 514"/>
                <a:gd name="T39" fmla="*/ 648 h 655"/>
                <a:gd name="T40" fmla="*/ 259 w 514"/>
                <a:gd name="T41" fmla="*/ 643 h 655"/>
                <a:gd name="T42" fmla="*/ 247 w 514"/>
                <a:gd name="T43" fmla="*/ 634 h 655"/>
                <a:gd name="T44" fmla="*/ 226 w 514"/>
                <a:gd name="T45" fmla="*/ 618 h 655"/>
                <a:gd name="T46" fmla="*/ 218 w 514"/>
                <a:gd name="T47" fmla="*/ 609 h 655"/>
                <a:gd name="T48" fmla="*/ 206 w 514"/>
                <a:gd name="T49" fmla="*/ 593 h 655"/>
                <a:gd name="T50" fmla="*/ 185 w 514"/>
                <a:gd name="T51" fmla="*/ 569 h 655"/>
                <a:gd name="T52" fmla="*/ 160 w 514"/>
                <a:gd name="T53" fmla="*/ 531 h 655"/>
                <a:gd name="T54" fmla="*/ 116 w 514"/>
                <a:gd name="T55" fmla="*/ 455 h 655"/>
                <a:gd name="T56" fmla="*/ 82 w 514"/>
                <a:gd name="T57" fmla="*/ 383 h 655"/>
                <a:gd name="T58" fmla="*/ 65 w 514"/>
                <a:gd name="T59" fmla="*/ 342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18" name="Freeform 23"/>
            <p:cNvSpPr>
              <a:spLocks/>
            </p:cNvSpPr>
            <p:nvPr/>
          </p:nvSpPr>
          <p:spPr bwMode="auto">
            <a:xfrm>
              <a:off x="148" y="199"/>
              <a:ext cx="184" cy="174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68 h 175"/>
                <a:gd name="T6" fmla="*/ 15 w 184"/>
                <a:gd name="T7" fmla="*/ 168 h 175"/>
                <a:gd name="T8" fmla="*/ 15 w 184"/>
                <a:gd name="T9" fmla="*/ 168 h 175"/>
                <a:gd name="T10" fmla="*/ 17 w 184"/>
                <a:gd name="T11" fmla="*/ 168 h 175"/>
                <a:gd name="T12" fmla="*/ 18 w 184"/>
                <a:gd name="T13" fmla="*/ 165 h 175"/>
                <a:gd name="T14" fmla="*/ 17 w 184"/>
                <a:gd name="T15" fmla="*/ 161 h 175"/>
                <a:gd name="T16" fmla="*/ 15 w 184"/>
                <a:gd name="T17" fmla="*/ 154 h 175"/>
                <a:gd name="T18" fmla="*/ 15 w 184"/>
                <a:gd name="T19" fmla="*/ 150 h 175"/>
                <a:gd name="T20" fmla="*/ 15 w 184"/>
                <a:gd name="T21" fmla="*/ 147 h 175"/>
                <a:gd name="T22" fmla="*/ 15 w 184"/>
                <a:gd name="T23" fmla="*/ 141 h 175"/>
                <a:gd name="T24" fmla="*/ 13 w 184"/>
                <a:gd name="T25" fmla="*/ 132 h 175"/>
                <a:gd name="T26" fmla="*/ 12 w 184"/>
                <a:gd name="T27" fmla="*/ 125 h 175"/>
                <a:gd name="T28" fmla="*/ 10 w 184"/>
                <a:gd name="T29" fmla="*/ 116 h 175"/>
                <a:gd name="T30" fmla="*/ 8 w 184"/>
                <a:gd name="T31" fmla="*/ 105 h 175"/>
                <a:gd name="T32" fmla="*/ 8 w 184"/>
                <a:gd name="T33" fmla="*/ 96 h 175"/>
                <a:gd name="T34" fmla="*/ 7 w 184"/>
                <a:gd name="T35" fmla="*/ 87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19" name="Freeform 24"/>
            <p:cNvSpPr>
              <a:spLocks/>
            </p:cNvSpPr>
            <p:nvPr/>
          </p:nvSpPr>
          <p:spPr bwMode="auto">
            <a:xfrm>
              <a:off x="160" y="206"/>
              <a:ext cx="59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7 w 58"/>
                <a:gd name="T15" fmla="*/ 6 h 89"/>
                <a:gd name="T16" fmla="*/ 40 w 58"/>
                <a:gd name="T17" fmla="*/ 4 h 89"/>
                <a:gd name="T18" fmla="*/ 47 w 58"/>
                <a:gd name="T19" fmla="*/ 2 h 89"/>
                <a:gd name="T20" fmla="*/ 48 w 58"/>
                <a:gd name="T21" fmla="*/ 4 h 89"/>
                <a:gd name="T22" fmla="*/ 48 w 58"/>
                <a:gd name="T23" fmla="*/ 7 h 89"/>
                <a:gd name="T24" fmla="*/ 48 w 58"/>
                <a:gd name="T25" fmla="*/ 9 h 89"/>
                <a:gd name="T26" fmla="*/ 50 w 58"/>
                <a:gd name="T27" fmla="*/ 27 h 89"/>
                <a:gd name="T28" fmla="*/ 45 w 58"/>
                <a:gd name="T29" fmla="*/ 33 h 89"/>
                <a:gd name="T30" fmla="*/ 40 w 58"/>
                <a:gd name="T31" fmla="*/ 34 h 89"/>
                <a:gd name="T32" fmla="*/ 40 w 58"/>
                <a:gd name="T33" fmla="*/ 42 h 89"/>
                <a:gd name="T34" fmla="*/ 43 w 58"/>
                <a:gd name="T35" fmla="*/ 45 h 89"/>
                <a:gd name="T36" fmla="*/ 45 w 58"/>
                <a:gd name="T37" fmla="*/ 54 h 89"/>
                <a:gd name="T38" fmla="*/ 48 w 58"/>
                <a:gd name="T39" fmla="*/ 33 h 89"/>
                <a:gd name="T40" fmla="*/ 50 w 58"/>
                <a:gd name="T41" fmla="*/ 31 h 89"/>
                <a:gd name="T42" fmla="*/ 53 w 58"/>
                <a:gd name="T43" fmla="*/ 31 h 89"/>
                <a:gd name="T44" fmla="*/ 58 w 58"/>
                <a:gd name="T45" fmla="*/ 31 h 89"/>
                <a:gd name="T46" fmla="*/ 65 w 58"/>
                <a:gd name="T47" fmla="*/ 38 h 89"/>
                <a:gd name="T48" fmla="*/ 58 w 58"/>
                <a:gd name="T49" fmla="*/ 40 h 89"/>
                <a:gd name="T50" fmla="*/ 53 w 58"/>
                <a:gd name="T51" fmla="*/ 34 h 89"/>
                <a:gd name="T52" fmla="*/ 50 w 58"/>
                <a:gd name="T53" fmla="*/ 34 h 89"/>
                <a:gd name="T54" fmla="*/ 48 w 58"/>
                <a:gd name="T55" fmla="*/ 36 h 89"/>
                <a:gd name="T56" fmla="*/ 50 w 58"/>
                <a:gd name="T57" fmla="*/ 40 h 89"/>
                <a:gd name="T58" fmla="*/ 50 w 58"/>
                <a:gd name="T59" fmla="*/ 51 h 89"/>
                <a:gd name="T60" fmla="*/ 43 w 58"/>
                <a:gd name="T61" fmla="*/ 62 h 89"/>
                <a:gd name="T62" fmla="*/ 47 w 58"/>
                <a:gd name="T63" fmla="*/ 81 h 89"/>
                <a:gd name="T64" fmla="*/ 40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7 w 58"/>
                <a:gd name="T71" fmla="*/ 76 h 89"/>
                <a:gd name="T72" fmla="*/ 37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20" name="Freeform 25"/>
            <p:cNvSpPr>
              <a:spLocks/>
            </p:cNvSpPr>
            <p:nvPr/>
          </p:nvSpPr>
          <p:spPr bwMode="auto">
            <a:xfrm>
              <a:off x="271" y="206"/>
              <a:ext cx="55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28 w 56"/>
                <a:gd name="T15" fmla="*/ 6 h 89"/>
                <a:gd name="T16" fmla="*/ 28 w 56"/>
                <a:gd name="T17" fmla="*/ 2 h 89"/>
                <a:gd name="T18" fmla="*/ 31 w 56"/>
                <a:gd name="T19" fmla="*/ 2 h 89"/>
                <a:gd name="T20" fmla="*/ 33 w 56"/>
                <a:gd name="T21" fmla="*/ 4 h 89"/>
                <a:gd name="T22" fmla="*/ 33 w 56"/>
                <a:gd name="T23" fmla="*/ 7 h 89"/>
                <a:gd name="T24" fmla="*/ 36 w 56"/>
                <a:gd name="T25" fmla="*/ 11 h 89"/>
                <a:gd name="T26" fmla="*/ 34 w 56"/>
                <a:gd name="T27" fmla="*/ 29 h 89"/>
                <a:gd name="T28" fmla="*/ 29 w 56"/>
                <a:gd name="T29" fmla="*/ 33 h 89"/>
                <a:gd name="T30" fmla="*/ 28 w 56"/>
                <a:gd name="T31" fmla="*/ 34 h 89"/>
                <a:gd name="T32" fmla="*/ 28 w 56"/>
                <a:gd name="T33" fmla="*/ 42 h 89"/>
                <a:gd name="T34" fmla="*/ 28 w 56"/>
                <a:gd name="T35" fmla="*/ 45 h 89"/>
                <a:gd name="T36" fmla="*/ 31 w 56"/>
                <a:gd name="T37" fmla="*/ 54 h 89"/>
                <a:gd name="T38" fmla="*/ 33 w 56"/>
                <a:gd name="T39" fmla="*/ 33 h 89"/>
                <a:gd name="T40" fmla="*/ 36 w 56"/>
                <a:gd name="T41" fmla="*/ 31 h 89"/>
                <a:gd name="T42" fmla="*/ 39 w 56"/>
                <a:gd name="T43" fmla="*/ 31 h 89"/>
                <a:gd name="T44" fmla="*/ 46 w 56"/>
                <a:gd name="T45" fmla="*/ 33 h 89"/>
                <a:gd name="T46" fmla="*/ 49 w 56"/>
                <a:gd name="T47" fmla="*/ 38 h 89"/>
                <a:gd name="T48" fmla="*/ 41 w 56"/>
                <a:gd name="T49" fmla="*/ 40 h 89"/>
                <a:gd name="T50" fmla="*/ 39 w 56"/>
                <a:gd name="T51" fmla="*/ 34 h 89"/>
                <a:gd name="T52" fmla="*/ 36 w 56"/>
                <a:gd name="T53" fmla="*/ 34 h 89"/>
                <a:gd name="T54" fmla="*/ 34 w 56"/>
                <a:gd name="T55" fmla="*/ 36 h 89"/>
                <a:gd name="T56" fmla="*/ 34 w 56"/>
                <a:gd name="T57" fmla="*/ 42 h 89"/>
                <a:gd name="T58" fmla="*/ 34 w 56"/>
                <a:gd name="T59" fmla="*/ 56 h 89"/>
                <a:gd name="T60" fmla="*/ 29 w 56"/>
                <a:gd name="T61" fmla="*/ 63 h 89"/>
                <a:gd name="T62" fmla="*/ 31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28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21" name="Freeform 26"/>
            <p:cNvSpPr>
              <a:spLocks/>
            </p:cNvSpPr>
            <p:nvPr/>
          </p:nvSpPr>
          <p:spPr bwMode="auto">
            <a:xfrm>
              <a:off x="215" y="278"/>
              <a:ext cx="57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35 w 56"/>
                <a:gd name="T15" fmla="*/ 6 h 87"/>
                <a:gd name="T16" fmla="*/ 37 w 56"/>
                <a:gd name="T17" fmla="*/ 4 h 87"/>
                <a:gd name="T18" fmla="*/ 45 w 56"/>
                <a:gd name="T19" fmla="*/ 0 h 87"/>
                <a:gd name="T20" fmla="*/ 46 w 56"/>
                <a:gd name="T21" fmla="*/ 4 h 87"/>
                <a:gd name="T22" fmla="*/ 46 w 56"/>
                <a:gd name="T23" fmla="*/ 8 h 87"/>
                <a:gd name="T24" fmla="*/ 50 w 56"/>
                <a:gd name="T25" fmla="*/ 9 h 87"/>
                <a:gd name="T26" fmla="*/ 48 w 56"/>
                <a:gd name="T27" fmla="*/ 27 h 87"/>
                <a:gd name="T28" fmla="*/ 43 w 56"/>
                <a:gd name="T29" fmla="*/ 33 h 87"/>
                <a:gd name="T30" fmla="*/ 40 w 56"/>
                <a:gd name="T31" fmla="*/ 35 h 87"/>
                <a:gd name="T32" fmla="*/ 40 w 56"/>
                <a:gd name="T33" fmla="*/ 44 h 87"/>
                <a:gd name="T34" fmla="*/ 43 w 56"/>
                <a:gd name="T35" fmla="*/ 45 h 87"/>
                <a:gd name="T36" fmla="*/ 45 w 56"/>
                <a:gd name="T37" fmla="*/ 56 h 87"/>
                <a:gd name="T38" fmla="*/ 46 w 56"/>
                <a:gd name="T39" fmla="*/ 33 h 87"/>
                <a:gd name="T40" fmla="*/ 50 w 56"/>
                <a:gd name="T41" fmla="*/ 29 h 87"/>
                <a:gd name="T42" fmla="*/ 53 w 56"/>
                <a:gd name="T43" fmla="*/ 29 h 87"/>
                <a:gd name="T44" fmla="*/ 60 w 56"/>
                <a:gd name="T45" fmla="*/ 33 h 87"/>
                <a:gd name="T46" fmla="*/ 63 w 56"/>
                <a:gd name="T47" fmla="*/ 38 h 87"/>
                <a:gd name="T48" fmla="*/ 55 w 56"/>
                <a:gd name="T49" fmla="*/ 38 h 87"/>
                <a:gd name="T50" fmla="*/ 53 w 56"/>
                <a:gd name="T51" fmla="*/ 35 h 87"/>
                <a:gd name="T52" fmla="*/ 50 w 56"/>
                <a:gd name="T53" fmla="*/ 35 h 87"/>
                <a:gd name="T54" fmla="*/ 48 w 56"/>
                <a:gd name="T55" fmla="*/ 36 h 87"/>
                <a:gd name="T56" fmla="*/ 48 w 56"/>
                <a:gd name="T57" fmla="*/ 40 h 87"/>
                <a:gd name="T58" fmla="*/ 50 w 56"/>
                <a:gd name="T59" fmla="*/ 51 h 87"/>
                <a:gd name="T60" fmla="*/ 42 w 56"/>
                <a:gd name="T61" fmla="*/ 62 h 87"/>
                <a:gd name="T62" fmla="*/ 45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7 w 56"/>
                <a:gd name="T71" fmla="*/ 76 h 87"/>
                <a:gd name="T72" fmla="*/ 35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22" name="Freeform 27"/>
            <p:cNvSpPr>
              <a:spLocks/>
            </p:cNvSpPr>
            <p:nvPr/>
          </p:nvSpPr>
          <p:spPr bwMode="auto">
            <a:xfrm>
              <a:off x="172" y="231"/>
              <a:ext cx="145" cy="125"/>
            </a:xfrm>
            <a:custGeom>
              <a:avLst/>
              <a:gdLst>
                <a:gd name="T0" fmla="*/ 0 w 146"/>
                <a:gd name="T1" fmla="*/ 106 h 124"/>
                <a:gd name="T2" fmla="*/ 72 w 146"/>
                <a:gd name="T3" fmla="*/ 0 h 124"/>
                <a:gd name="T4" fmla="*/ 139 w 146"/>
                <a:gd name="T5" fmla="*/ 106 h 124"/>
                <a:gd name="T6" fmla="*/ 139 w 146"/>
                <a:gd name="T7" fmla="*/ 129 h 124"/>
                <a:gd name="T8" fmla="*/ 72 w 146"/>
                <a:gd name="T9" fmla="*/ 30 h 124"/>
                <a:gd name="T10" fmla="*/ 2 w 146"/>
                <a:gd name="T11" fmla="*/ 131 h 124"/>
                <a:gd name="T12" fmla="*/ 0 w 146"/>
                <a:gd name="T13" fmla="*/ 106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23" name="Freeform 28"/>
            <p:cNvSpPr>
              <a:spLocks/>
            </p:cNvSpPr>
            <p:nvPr/>
          </p:nvSpPr>
          <p:spPr bwMode="auto">
            <a:xfrm>
              <a:off x="326" y="204"/>
              <a:ext cx="5" cy="170"/>
            </a:xfrm>
            <a:custGeom>
              <a:avLst/>
              <a:gdLst>
                <a:gd name="T0" fmla="*/ 3 w 5"/>
                <a:gd name="T1" fmla="*/ 164 h 171"/>
                <a:gd name="T2" fmla="*/ 5 w 5"/>
                <a:gd name="T3" fmla="*/ 162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2 h 171"/>
                <a:gd name="T10" fmla="*/ 3 w 5"/>
                <a:gd name="T11" fmla="*/ 164 h 171"/>
                <a:gd name="T12" fmla="*/ 3 w 5"/>
                <a:gd name="T13" fmla="*/ 164 h 171"/>
                <a:gd name="T14" fmla="*/ 5 w 5"/>
                <a:gd name="T15" fmla="*/ 164 h 171"/>
                <a:gd name="T16" fmla="*/ 5 w 5"/>
                <a:gd name="T17" fmla="*/ 162 h 171"/>
                <a:gd name="T18" fmla="*/ 3 w 5"/>
                <a:gd name="T19" fmla="*/ 164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24" name="Rectangle 29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25" name="Freeform 30"/>
            <p:cNvSpPr>
              <a:spLocks/>
            </p:cNvSpPr>
            <p:nvPr/>
          </p:nvSpPr>
          <p:spPr bwMode="auto">
            <a:xfrm>
              <a:off x="149" y="195"/>
              <a:ext cx="504" cy="9"/>
            </a:xfrm>
            <a:custGeom>
              <a:avLst/>
              <a:gdLst>
                <a:gd name="T0" fmla="*/ 498 w 505"/>
                <a:gd name="T1" fmla="*/ 7 h 9"/>
                <a:gd name="T2" fmla="*/ 498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498 w 505"/>
                <a:gd name="T9" fmla="*/ 7 h 9"/>
                <a:gd name="T10" fmla="*/ 498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26" name="Freeform 31"/>
            <p:cNvSpPr>
              <a:spLocks/>
            </p:cNvSpPr>
            <p:nvPr/>
          </p:nvSpPr>
          <p:spPr bwMode="auto">
            <a:xfrm>
              <a:off x="652" y="195"/>
              <a:ext cx="5" cy="38"/>
            </a:xfrm>
            <a:custGeom>
              <a:avLst/>
              <a:gdLst>
                <a:gd name="T0" fmla="*/ 3 w 6"/>
                <a:gd name="T1" fmla="*/ 44 h 37"/>
                <a:gd name="T2" fmla="*/ 3 w 6"/>
                <a:gd name="T3" fmla="*/ 44 h 37"/>
                <a:gd name="T4" fmla="*/ 3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43 h 37"/>
                <a:gd name="T14" fmla="*/ 0 w 6"/>
                <a:gd name="T15" fmla="*/ 43 h 37"/>
                <a:gd name="T16" fmla="*/ 3 w 6"/>
                <a:gd name="T17" fmla="*/ 4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27" name="Freeform 32"/>
            <p:cNvSpPr>
              <a:spLocks/>
            </p:cNvSpPr>
            <p:nvPr/>
          </p:nvSpPr>
          <p:spPr bwMode="auto">
            <a:xfrm>
              <a:off x="641" y="231"/>
              <a:ext cx="16" cy="130"/>
            </a:xfrm>
            <a:custGeom>
              <a:avLst/>
              <a:gdLst>
                <a:gd name="T0" fmla="*/ 5 w 16"/>
                <a:gd name="T1" fmla="*/ 124 h 131"/>
                <a:gd name="T2" fmla="*/ 5 w 16"/>
                <a:gd name="T3" fmla="*/ 124 h 131"/>
                <a:gd name="T4" fmla="*/ 11 w 16"/>
                <a:gd name="T5" fmla="*/ 79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79 h 131"/>
                <a:gd name="T20" fmla="*/ 0 w 16"/>
                <a:gd name="T21" fmla="*/ 123 h 131"/>
                <a:gd name="T22" fmla="*/ 0 w 16"/>
                <a:gd name="T23" fmla="*/ 123 h 131"/>
                <a:gd name="T24" fmla="*/ 5 w 16"/>
                <a:gd name="T25" fmla="*/ 124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28" name="Freeform 33"/>
            <p:cNvSpPr>
              <a:spLocks/>
            </p:cNvSpPr>
            <p:nvPr/>
          </p:nvSpPr>
          <p:spPr bwMode="auto">
            <a:xfrm>
              <a:off x="536" y="361"/>
              <a:ext cx="111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9 w 110"/>
                <a:gd name="T13" fmla="*/ 223 h 344"/>
                <a:gd name="T14" fmla="*/ 81 w 110"/>
                <a:gd name="T15" fmla="*/ 182 h 344"/>
                <a:gd name="T16" fmla="*/ 92 w 110"/>
                <a:gd name="T17" fmla="*/ 139 h 344"/>
                <a:gd name="T18" fmla="*/ 102 w 110"/>
                <a:gd name="T19" fmla="*/ 93 h 344"/>
                <a:gd name="T20" fmla="*/ 110 w 110"/>
                <a:gd name="T21" fmla="*/ 48 h 344"/>
                <a:gd name="T22" fmla="*/ 117 w 110"/>
                <a:gd name="T23" fmla="*/ 1 h 344"/>
                <a:gd name="T24" fmla="*/ 112 w 110"/>
                <a:gd name="T25" fmla="*/ 0 h 344"/>
                <a:gd name="T26" fmla="*/ 104 w 110"/>
                <a:gd name="T27" fmla="*/ 47 h 344"/>
                <a:gd name="T28" fmla="*/ 95 w 110"/>
                <a:gd name="T29" fmla="*/ 93 h 344"/>
                <a:gd name="T30" fmla="*/ 87 w 110"/>
                <a:gd name="T31" fmla="*/ 137 h 344"/>
                <a:gd name="T32" fmla="*/ 76 w 110"/>
                <a:gd name="T33" fmla="*/ 180 h 344"/>
                <a:gd name="T34" fmla="*/ 63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29" name="Freeform 34"/>
            <p:cNvSpPr>
              <a:spLocks/>
            </p:cNvSpPr>
            <p:nvPr/>
          </p:nvSpPr>
          <p:spPr bwMode="auto">
            <a:xfrm>
              <a:off x="409" y="701"/>
              <a:ext cx="132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74 w 131"/>
                <a:gd name="T13" fmla="*/ 90 h 155"/>
                <a:gd name="T14" fmla="*/ 95 w 131"/>
                <a:gd name="T15" fmla="*/ 65 h 155"/>
                <a:gd name="T16" fmla="*/ 118 w 131"/>
                <a:gd name="T17" fmla="*/ 34 h 155"/>
                <a:gd name="T18" fmla="*/ 138 w 131"/>
                <a:gd name="T19" fmla="*/ 3 h 155"/>
                <a:gd name="T20" fmla="*/ 133 w 131"/>
                <a:gd name="T21" fmla="*/ 0 h 155"/>
                <a:gd name="T22" fmla="*/ 112 w 131"/>
                <a:gd name="T23" fmla="*/ 30 h 155"/>
                <a:gd name="T24" fmla="*/ 90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30" name="Freeform 35"/>
            <p:cNvSpPr>
              <a:spLocks/>
            </p:cNvSpPr>
            <p:nvPr/>
          </p:nvSpPr>
          <p:spPr bwMode="auto">
            <a:xfrm>
              <a:off x="369" y="817"/>
              <a:ext cx="45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27 w 46"/>
                <a:gd name="T9" fmla="*/ 34 h 40"/>
                <a:gd name="T10" fmla="*/ 34 w 46"/>
                <a:gd name="T11" fmla="*/ 40 h 40"/>
                <a:gd name="T12" fmla="*/ 39 w 46"/>
                <a:gd name="T13" fmla="*/ 34 h 40"/>
                <a:gd name="T14" fmla="*/ 30 w 46"/>
                <a:gd name="T15" fmla="*/ 29 h 40"/>
                <a:gd name="T16" fmla="*/ 23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31" name="Freeform 36"/>
            <p:cNvSpPr>
              <a:spLocks/>
            </p:cNvSpPr>
            <p:nvPr/>
          </p:nvSpPr>
          <p:spPr bwMode="auto">
            <a:xfrm>
              <a:off x="290" y="713"/>
              <a:ext cx="81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45 w 82"/>
                <a:gd name="T7" fmla="*/ 77 h 108"/>
                <a:gd name="T8" fmla="*/ 60 w 82"/>
                <a:gd name="T9" fmla="*/ 97 h 108"/>
                <a:gd name="T10" fmla="*/ 72 w 82"/>
                <a:gd name="T11" fmla="*/ 108 h 108"/>
                <a:gd name="T12" fmla="*/ 75 w 82"/>
                <a:gd name="T13" fmla="*/ 104 h 108"/>
                <a:gd name="T14" fmla="*/ 65 w 82"/>
                <a:gd name="T15" fmla="*/ 92 h 108"/>
                <a:gd name="T16" fmla="*/ 49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32" name="Freeform 37"/>
            <p:cNvSpPr>
              <a:spLocks/>
            </p:cNvSpPr>
            <p:nvPr/>
          </p:nvSpPr>
          <p:spPr bwMode="auto">
            <a:xfrm>
              <a:off x="203" y="528"/>
              <a:ext cx="92" cy="187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8 h 186"/>
                <a:gd name="T14" fmla="*/ 57 w 92"/>
                <a:gd name="T15" fmla="*/ 143 h 186"/>
                <a:gd name="T16" fmla="*/ 71 w 92"/>
                <a:gd name="T17" fmla="*/ 168 h 186"/>
                <a:gd name="T18" fmla="*/ 87 w 92"/>
                <a:gd name="T19" fmla="*/ 193 h 186"/>
                <a:gd name="T20" fmla="*/ 92 w 92"/>
                <a:gd name="T21" fmla="*/ 192 h 186"/>
                <a:gd name="T22" fmla="*/ 77 w 92"/>
                <a:gd name="T23" fmla="*/ 164 h 186"/>
                <a:gd name="T24" fmla="*/ 62 w 92"/>
                <a:gd name="T25" fmla="*/ 139 h 186"/>
                <a:gd name="T26" fmla="*/ 51 w 92"/>
                <a:gd name="T27" fmla="*/ 114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33" name="Freeform 38"/>
            <p:cNvSpPr>
              <a:spLocks/>
            </p:cNvSpPr>
            <p:nvPr/>
          </p:nvSpPr>
          <p:spPr bwMode="auto">
            <a:xfrm>
              <a:off x="160" y="358"/>
              <a:ext cx="50" cy="172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87 h 173"/>
                <a:gd name="T8" fmla="*/ 33 w 50"/>
                <a:gd name="T9" fmla="*/ 130 h 173"/>
                <a:gd name="T10" fmla="*/ 43 w 50"/>
                <a:gd name="T11" fmla="*/ 166 h 173"/>
                <a:gd name="T12" fmla="*/ 50 w 50"/>
                <a:gd name="T13" fmla="*/ 164 h 173"/>
                <a:gd name="T14" fmla="*/ 38 w 50"/>
                <a:gd name="T15" fmla="*/ 128 h 173"/>
                <a:gd name="T16" fmla="*/ 27 w 50"/>
                <a:gd name="T17" fmla="*/ 86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34" name="Freeform 39"/>
            <p:cNvSpPr>
              <a:spLocks/>
            </p:cNvSpPr>
            <p:nvPr/>
          </p:nvSpPr>
          <p:spPr bwMode="auto">
            <a:xfrm>
              <a:off x="148" y="197"/>
              <a:ext cx="19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0 w 20"/>
                <a:gd name="T11" fmla="*/ 161 h 161"/>
                <a:gd name="T12" fmla="*/ 13 w 20"/>
                <a:gd name="T13" fmla="*/ 161 h 161"/>
                <a:gd name="T14" fmla="*/ 10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35" name="Rectangle 40"/>
            <p:cNvSpPr>
              <a:spLocks noChangeArrowheads="1"/>
            </p:cNvSpPr>
            <p:nvPr/>
          </p:nvSpPr>
          <p:spPr bwMode="auto">
            <a:xfrm>
              <a:off x="369" y="439"/>
              <a:ext cx="73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36" name="Freeform 41"/>
            <p:cNvSpPr>
              <a:spLocks/>
            </p:cNvSpPr>
            <p:nvPr/>
          </p:nvSpPr>
          <p:spPr bwMode="auto">
            <a:xfrm>
              <a:off x="227" y="250"/>
              <a:ext cx="353" cy="455"/>
            </a:xfrm>
            <a:custGeom>
              <a:avLst/>
              <a:gdLst>
                <a:gd name="T0" fmla="*/ 248 w 352"/>
                <a:gd name="T1" fmla="*/ 1 h 456"/>
                <a:gd name="T2" fmla="*/ 236 w 352"/>
                <a:gd name="T3" fmla="*/ 14 h 456"/>
                <a:gd name="T4" fmla="*/ 223 w 352"/>
                <a:gd name="T5" fmla="*/ 41 h 456"/>
                <a:gd name="T6" fmla="*/ 212 w 352"/>
                <a:gd name="T7" fmla="*/ 90 h 456"/>
                <a:gd name="T8" fmla="*/ 205 w 352"/>
                <a:gd name="T9" fmla="*/ 149 h 456"/>
                <a:gd name="T10" fmla="*/ 202 w 352"/>
                <a:gd name="T11" fmla="*/ 193 h 456"/>
                <a:gd name="T12" fmla="*/ 205 w 352"/>
                <a:gd name="T13" fmla="*/ 211 h 456"/>
                <a:gd name="T14" fmla="*/ 212 w 352"/>
                <a:gd name="T15" fmla="*/ 211 h 456"/>
                <a:gd name="T16" fmla="*/ 228 w 352"/>
                <a:gd name="T17" fmla="*/ 211 h 456"/>
                <a:gd name="T18" fmla="*/ 256 w 352"/>
                <a:gd name="T19" fmla="*/ 211 h 456"/>
                <a:gd name="T20" fmla="*/ 294 w 352"/>
                <a:gd name="T21" fmla="*/ 205 h 456"/>
                <a:gd name="T22" fmla="*/ 326 w 352"/>
                <a:gd name="T23" fmla="*/ 196 h 456"/>
                <a:gd name="T24" fmla="*/ 343 w 352"/>
                <a:gd name="T25" fmla="*/ 186 h 456"/>
                <a:gd name="T26" fmla="*/ 359 w 352"/>
                <a:gd name="T27" fmla="*/ 166 h 456"/>
                <a:gd name="T28" fmla="*/ 348 w 352"/>
                <a:gd name="T29" fmla="*/ 274 h 456"/>
                <a:gd name="T30" fmla="*/ 326 w 352"/>
                <a:gd name="T31" fmla="*/ 263 h 456"/>
                <a:gd name="T32" fmla="*/ 298 w 352"/>
                <a:gd name="T33" fmla="*/ 254 h 456"/>
                <a:gd name="T34" fmla="*/ 269 w 352"/>
                <a:gd name="T35" fmla="*/ 249 h 456"/>
                <a:gd name="T36" fmla="*/ 244 w 352"/>
                <a:gd name="T37" fmla="*/ 245 h 456"/>
                <a:gd name="T38" fmla="*/ 217 w 352"/>
                <a:gd name="T39" fmla="*/ 244 h 456"/>
                <a:gd name="T40" fmla="*/ 212 w 352"/>
                <a:gd name="T41" fmla="*/ 244 h 456"/>
                <a:gd name="T42" fmla="*/ 202 w 352"/>
                <a:gd name="T43" fmla="*/ 245 h 456"/>
                <a:gd name="T44" fmla="*/ 202 w 352"/>
                <a:gd name="T45" fmla="*/ 263 h 456"/>
                <a:gd name="T46" fmla="*/ 202 w 352"/>
                <a:gd name="T47" fmla="*/ 283 h 456"/>
                <a:gd name="T48" fmla="*/ 207 w 352"/>
                <a:gd name="T49" fmla="*/ 345 h 456"/>
                <a:gd name="T50" fmla="*/ 217 w 352"/>
                <a:gd name="T51" fmla="*/ 402 h 456"/>
                <a:gd name="T52" fmla="*/ 225 w 352"/>
                <a:gd name="T53" fmla="*/ 426 h 456"/>
                <a:gd name="T54" fmla="*/ 241 w 352"/>
                <a:gd name="T55" fmla="*/ 447 h 456"/>
                <a:gd name="T56" fmla="*/ 116 w 352"/>
                <a:gd name="T57" fmla="*/ 447 h 456"/>
                <a:gd name="T58" fmla="*/ 124 w 352"/>
                <a:gd name="T59" fmla="*/ 433 h 456"/>
                <a:gd name="T60" fmla="*/ 139 w 352"/>
                <a:gd name="T61" fmla="*/ 401 h 456"/>
                <a:gd name="T62" fmla="*/ 144 w 352"/>
                <a:gd name="T63" fmla="*/ 386 h 456"/>
                <a:gd name="T64" fmla="*/ 149 w 352"/>
                <a:gd name="T65" fmla="*/ 372 h 456"/>
                <a:gd name="T66" fmla="*/ 152 w 352"/>
                <a:gd name="T67" fmla="*/ 346 h 456"/>
                <a:gd name="T68" fmla="*/ 159 w 352"/>
                <a:gd name="T69" fmla="*/ 305 h 456"/>
                <a:gd name="T70" fmla="*/ 160 w 352"/>
                <a:gd name="T71" fmla="*/ 263 h 456"/>
                <a:gd name="T72" fmla="*/ 159 w 352"/>
                <a:gd name="T73" fmla="*/ 247 h 456"/>
                <a:gd name="T74" fmla="*/ 154 w 352"/>
                <a:gd name="T75" fmla="*/ 245 h 456"/>
                <a:gd name="T76" fmla="*/ 149 w 352"/>
                <a:gd name="T77" fmla="*/ 245 h 456"/>
                <a:gd name="T78" fmla="*/ 134 w 352"/>
                <a:gd name="T79" fmla="*/ 244 h 456"/>
                <a:gd name="T80" fmla="*/ 105 w 352"/>
                <a:gd name="T81" fmla="*/ 245 h 456"/>
                <a:gd name="T82" fmla="*/ 75 w 352"/>
                <a:gd name="T83" fmla="*/ 249 h 456"/>
                <a:gd name="T84" fmla="*/ 44 w 352"/>
                <a:gd name="T85" fmla="*/ 258 h 456"/>
                <a:gd name="T86" fmla="*/ 19 w 352"/>
                <a:gd name="T87" fmla="*/ 269 h 456"/>
                <a:gd name="T88" fmla="*/ 1 w 352"/>
                <a:gd name="T89" fmla="*/ 278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37" name="Freeform 42"/>
            <p:cNvSpPr>
              <a:spLocks/>
            </p:cNvSpPr>
            <p:nvPr/>
          </p:nvSpPr>
          <p:spPr bwMode="auto">
            <a:xfrm>
              <a:off x="342" y="248"/>
              <a:ext cx="128" cy="4"/>
            </a:xfrm>
            <a:custGeom>
              <a:avLst/>
              <a:gdLst>
                <a:gd name="T0" fmla="*/ 128 w 128"/>
                <a:gd name="T1" fmla="*/ 2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2 h 5"/>
                <a:gd name="T8" fmla="*/ 127 w 128"/>
                <a:gd name="T9" fmla="*/ 2 h 5"/>
                <a:gd name="T10" fmla="*/ 128 w 128"/>
                <a:gd name="T11" fmla="*/ 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38" name="Freeform 43"/>
            <p:cNvSpPr>
              <a:spLocks/>
            </p:cNvSpPr>
            <p:nvPr/>
          </p:nvSpPr>
          <p:spPr bwMode="auto">
            <a:xfrm>
              <a:off x="456" y="248"/>
              <a:ext cx="14" cy="19"/>
            </a:xfrm>
            <a:custGeom>
              <a:avLst/>
              <a:gdLst>
                <a:gd name="T0" fmla="*/ 3 w 14"/>
                <a:gd name="T1" fmla="*/ 13 h 20"/>
                <a:gd name="T2" fmla="*/ 3 w 14"/>
                <a:gd name="T3" fmla="*/ 13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0 h 20"/>
                <a:gd name="T14" fmla="*/ 0 w 14"/>
                <a:gd name="T15" fmla="*/ 10 h 20"/>
                <a:gd name="T16" fmla="*/ 3 w 14"/>
                <a:gd name="T17" fmla="*/ 1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39" name="Freeform 44"/>
            <p:cNvSpPr>
              <a:spLocks/>
            </p:cNvSpPr>
            <p:nvPr/>
          </p:nvSpPr>
          <p:spPr bwMode="auto">
            <a:xfrm>
              <a:off x="439" y="261"/>
              <a:ext cx="21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7 w 20"/>
                <a:gd name="T7" fmla="*/ 20 h 45"/>
                <a:gd name="T8" fmla="*/ 22 w 20"/>
                <a:gd name="T9" fmla="*/ 13 h 45"/>
                <a:gd name="T10" fmla="*/ 27 w 20"/>
                <a:gd name="T11" fmla="*/ 6 h 45"/>
                <a:gd name="T12" fmla="*/ 24 w 20"/>
                <a:gd name="T13" fmla="*/ 0 h 45"/>
                <a:gd name="T14" fmla="*/ 17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40" name="Freeform 45"/>
            <p:cNvSpPr>
              <a:spLocks/>
            </p:cNvSpPr>
            <p:nvPr/>
          </p:nvSpPr>
          <p:spPr bwMode="auto">
            <a:xfrm>
              <a:off x="427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41" name="Freeform 46"/>
            <p:cNvSpPr>
              <a:spLocks/>
            </p:cNvSpPr>
            <p:nvPr/>
          </p:nvSpPr>
          <p:spPr bwMode="auto">
            <a:xfrm>
              <a:off x="420" y="376"/>
              <a:ext cx="12" cy="66"/>
            </a:xfrm>
            <a:custGeom>
              <a:avLst/>
              <a:gdLst>
                <a:gd name="T0" fmla="*/ 5 w 12"/>
                <a:gd name="T1" fmla="*/ 72 h 65"/>
                <a:gd name="T2" fmla="*/ 5 w 12"/>
                <a:gd name="T3" fmla="*/ 72 h 65"/>
                <a:gd name="T4" fmla="*/ 5 w 12"/>
                <a:gd name="T5" fmla="*/ 59 h 65"/>
                <a:gd name="T6" fmla="*/ 7 w 12"/>
                <a:gd name="T7" fmla="*/ 45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45 h 65"/>
                <a:gd name="T18" fmla="*/ 2 w 12"/>
                <a:gd name="T19" fmla="*/ 57 h 65"/>
                <a:gd name="T20" fmla="*/ 0 w 12"/>
                <a:gd name="T21" fmla="*/ 72 h 65"/>
                <a:gd name="T22" fmla="*/ 0 w 12"/>
                <a:gd name="T23" fmla="*/ 72 h 65"/>
                <a:gd name="T24" fmla="*/ 5 w 12"/>
                <a:gd name="T25" fmla="*/ 72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42" name="Freeform 47"/>
            <p:cNvSpPr>
              <a:spLocks/>
            </p:cNvSpPr>
            <p:nvPr/>
          </p:nvSpPr>
          <p:spPr bwMode="auto">
            <a:xfrm>
              <a:off x="420" y="443"/>
              <a:ext cx="7" cy="19"/>
            </a:xfrm>
            <a:custGeom>
              <a:avLst/>
              <a:gdLst>
                <a:gd name="T0" fmla="*/ 7 w 7"/>
                <a:gd name="T1" fmla="*/ 10 h 20"/>
                <a:gd name="T2" fmla="*/ 7 w 7"/>
                <a:gd name="T3" fmla="*/ 10 h 20"/>
                <a:gd name="T4" fmla="*/ 7 w 7"/>
                <a:gd name="T5" fmla="*/ 10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0 h 20"/>
                <a:gd name="T12" fmla="*/ 5 w 7"/>
                <a:gd name="T13" fmla="*/ 13 h 20"/>
                <a:gd name="T14" fmla="*/ 5 w 7"/>
                <a:gd name="T15" fmla="*/ 13 h 20"/>
                <a:gd name="T16" fmla="*/ 7 w 7"/>
                <a:gd name="T17" fmla="*/ 1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43" name="Freeform 48"/>
            <p:cNvSpPr>
              <a:spLocks/>
            </p:cNvSpPr>
            <p:nvPr/>
          </p:nvSpPr>
          <p:spPr bwMode="auto">
            <a:xfrm>
              <a:off x="423" y="456"/>
              <a:ext cx="36" cy="8"/>
            </a:xfrm>
            <a:custGeom>
              <a:avLst/>
              <a:gdLst>
                <a:gd name="T0" fmla="*/ 42 w 35"/>
                <a:gd name="T1" fmla="*/ 0 h 7"/>
                <a:gd name="T2" fmla="*/ 42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15 h 7"/>
                <a:gd name="T10" fmla="*/ 9 w 35"/>
                <a:gd name="T11" fmla="*/ 17 h 7"/>
                <a:gd name="T12" fmla="*/ 42 w 35"/>
                <a:gd name="T13" fmla="*/ 17 h 7"/>
                <a:gd name="T14" fmla="*/ 42 w 35"/>
                <a:gd name="T15" fmla="*/ 17 h 7"/>
                <a:gd name="T16" fmla="*/ 42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44" name="Freeform 49"/>
            <p:cNvSpPr>
              <a:spLocks/>
            </p:cNvSpPr>
            <p:nvPr/>
          </p:nvSpPr>
          <p:spPr bwMode="auto">
            <a:xfrm>
              <a:off x="460" y="454"/>
              <a:ext cx="55" cy="9"/>
            </a:xfrm>
            <a:custGeom>
              <a:avLst/>
              <a:gdLst>
                <a:gd name="T0" fmla="*/ 49 w 56"/>
                <a:gd name="T1" fmla="*/ 0 h 10"/>
                <a:gd name="T2" fmla="*/ 49 w 56"/>
                <a:gd name="T3" fmla="*/ 0 h 10"/>
                <a:gd name="T4" fmla="*/ 35 w 56"/>
                <a:gd name="T5" fmla="*/ 1 h 10"/>
                <a:gd name="T6" fmla="*/ 28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5 h 10"/>
                <a:gd name="T14" fmla="*/ 18 w 56"/>
                <a:gd name="T15" fmla="*/ 5 h 10"/>
                <a:gd name="T16" fmla="*/ 28 w 56"/>
                <a:gd name="T17" fmla="*/ 5 h 10"/>
                <a:gd name="T18" fmla="*/ 37 w 56"/>
                <a:gd name="T19" fmla="*/ 5 h 10"/>
                <a:gd name="T20" fmla="*/ 49 w 56"/>
                <a:gd name="T21" fmla="*/ 5 h 10"/>
                <a:gd name="T22" fmla="*/ 49 w 56"/>
                <a:gd name="T23" fmla="*/ 5 h 10"/>
                <a:gd name="T24" fmla="*/ 49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45" name="Freeform 50"/>
            <p:cNvSpPr>
              <a:spLocks/>
            </p:cNvSpPr>
            <p:nvPr/>
          </p:nvSpPr>
          <p:spPr bwMode="auto">
            <a:xfrm>
              <a:off x="515" y="441"/>
              <a:ext cx="42" cy="17"/>
            </a:xfrm>
            <a:custGeom>
              <a:avLst/>
              <a:gdLst>
                <a:gd name="T0" fmla="*/ 46 w 41"/>
                <a:gd name="T1" fmla="*/ 0 h 18"/>
                <a:gd name="T2" fmla="*/ 46 w 41"/>
                <a:gd name="T3" fmla="*/ 0 h 18"/>
                <a:gd name="T4" fmla="*/ 38 w 41"/>
                <a:gd name="T5" fmla="*/ 4 h 18"/>
                <a:gd name="T6" fmla="*/ 30 w 41"/>
                <a:gd name="T7" fmla="*/ 5 h 18"/>
                <a:gd name="T8" fmla="*/ 13 w 41"/>
                <a:gd name="T9" fmla="*/ 9 h 18"/>
                <a:gd name="T10" fmla="*/ 0 w 41"/>
                <a:gd name="T11" fmla="*/ 9 h 18"/>
                <a:gd name="T12" fmla="*/ 0 w 41"/>
                <a:gd name="T13" fmla="*/ 11 h 18"/>
                <a:gd name="T14" fmla="*/ 14 w 41"/>
                <a:gd name="T15" fmla="*/ 9 h 18"/>
                <a:gd name="T16" fmla="*/ 30 w 41"/>
                <a:gd name="T17" fmla="*/ 9 h 18"/>
                <a:gd name="T18" fmla="*/ 39 w 41"/>
                <a:gd name="T19" fmla="*/ 9 h 18"/>
                <a:gd name="T20" fmla="*/ 48 w 41"/>
                <a:gd name="T21" fmla="*/ 5 h 18"/>
                <a:gd name="T22" fmla="*/ 48 w 41"/>
                <a:gd name="T23" fmla="*/ 5 h 18"/>
                <a:gd name="T24" fmla="*/ 46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46" name="Freeform 51"/>
            <p:cNvSpPr>
              <a:spLocks/>
            </p:cNvSpPr>
            <p:nvPr/>
          </p:nvSpPr>
          <p:spPr bwMode="auto">
            <a:xfrm>
              <a:off x="555" y="414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47" name="Freeform 52"/>
            <p:cNvSpPr>
              <a:spLocks/>
            </p:cNvSpPr>
            <p:nvPr/>
          </p:nvSpPr>
          <p:spPr bwMode="auto">
            <a:xfrm>
              <a:off x="577" y="414"/>
              <a:ext cx="5" cy="125"/>
            </a:xfrm>
            <a:custGeom>
              <a:avLst/>
              <a:gdLst>
                <a:gd name="T0" fmla="*/ 2 w 5"/>
                <a:gd name="T1" fmla="*/ 129 h 124"/>
                <a:gd name="T2" fmla="*/ 5 w 5"/>
                <a:gd name="T3" fmla="*/ 126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26 h 124"/>
                <a:gd name="T10" fmla="*/ 2 w 5"/>
                <a:gd name="T11" fmla="*/ 129 h 124"/>
                <a:gd name="T12" fmla="*/ 2 w 5"/>
                <a:gd name="T13" fmla="*/ 129 h 124"/>
                <a:gd name="T14" fmla="*/ 5 w 5"/>
                <a:gd name="T15" fmla="*/ 131 h 124"/>
                <a:gd name="T16" fmla="*/ 5 w 5"/>
                <a:gd name="T17" fmla="*/ 126 h 124"/>
                <a:gd name="T18" fmla="*/ 2 w 5"/>
                <a:gd name="T19" fmla="*/ 129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48" name="Freeform 53"/>
            <p:cNvSpPr>
              <a:spLocks/>
            </p:cNvSpPr>
            <p:nvPr/>
          </p:nvSpPr>
          <p:spPr bwMode="auto">
            <a:xfrm>
              <a:off x="567" y="528"/>
              <a:ext cx="14" cy="9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9 w 13"/>
                <a:gd name="T5" fmla="*/ 5 h 10"/>
                <a:gd name="T6" fmla="*/ 20 w 13"/>
                <a:gd name="T7" fmla="*/ 5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49" name="Freeform 54"/>
            <p:cNvSpPr>
              <a:spLocks/>
            </p:cNvSpPr>
            <p:nvPr/>
          </p:nvSpPr>
          <p:spPr bwMode="auto">
            <a:xfrm>
              <a:off x="550" y="518"/>
              <a:ext cx="21" cy="13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7 h 14"/>
                <a:gd name="T6" fmla="*/ 21 w 21"/>
                <a:gd name="T7" fmla="*/ 7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50" name="Freeform 55"/>
            <p:cNvSpPr>
              <a:spLocks/>
            </p:cNvSpPr>
            <p:nvPr/>
          </p:nvSpPr>
          <p:spPr bwMode="auto">
            <a:xfrm>
              <a:off x="518" y="507"/>
              <a:ext cx="33" cy="17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7 w 32"/>
                <a:gd name="T5" fmla="*/ 19 h 16"/>
                <a:gd name="T6" fmla="*/ 37 w 32"/>
                <a:gd name="T7" fmla="*/ 23 h 16"/>
                <a:gd name="T8" fmla="*/ 39 w 32"/>
                <a:gd name="T9" fmla="*/ 18 h 16"/>
                <a:gd name="T10" fmla="*/ 29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51" name="Freeform 56"/>
            <p:cNvSpPr>
              <a:spLocks/>
            </p:cNvSpPr>
            <p:nvPr/>
          </p:nvSpPr>
          <p:spPr bwMode="auto">
            <a:xfrm>
              <a:off x="465" y="497"/>
              <a:ext cx="55" cy="17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16 h 16"/>
                <a:gd name="T8" fmla="*/ 34 w 56"/>
                <a:gd name="T9" fmla="*/ 19 h 16"/>
                <a:gd name="T10" fmla="*/ 47 w 56"/>
                <a:gd name="T11" fmla="*/ 23 h 16"/>
                <a:gd name="T12" fmla="*/ 49 w 56"/>
                <a:gd name="T13" fmla="*/ 16 h 16"/>
                <a:gd name="T14" fmla="*/ 34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52" name="Freeform 57"/>
            <p:cNvSpPr>
              <a:spLocks/>
            </p:cNvSpPr>
            <p:nvPr/>
          </p:nvSpPr>
          <p:spPr bwMode="auto">
            <a:xfrm>
              <a:off x="434" y="495"/>
              <a:ext cx="31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25 w 32"/>
                <a:gd name="T7" fmla="*/ 9 h 9"/>
                <a:gd name="T8" fmla="*/ 25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53" name="Freeform 58"/>
            <p:cNvSpPr>
              <a:spLocks/>
            </p:cNvSpPr>
            <p:nvPr/>
          </p:nvSpPr>
          <p:spPr bwMode="auto">
            <a:xfrm>
              <a:off x="420" y="495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54" name="Freeform 59"/>
            <p:cNvSpPr>
              <a:spLocks/>
            </p:cNvSpPr>
            <p:nvPr/>
          </p:nvSpPr>
          <p:spPr bwMode="auto">
            <a:xfrm>
              <a:off x="420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55" name="Freeform 60"/>
            <p:cNvSpPr>
              <a:spLocks/>
            </p:cNvSpPr>
            <p:nvPr/>
          </p:nvSpPr>
          <p:spPr bwMode="auto">
            <a:xfrm>
              <a:off x="421" y="545"/>
              <a:ext cx="17" cy="111"/>
            </a:xfrm>
            <a:custGeom>
              <a:avLst/>
              <a:gdLst>
                <a:gd name="T0" fmla="*/ 11 w 18"/>
                <a:gd name="T1" fmla="*/ 103 h 112"/>
                <a:gd name="T2" fmla="*/ 11 w 18"/>
                <a:gd name="T3" fmla="*/ 103 h 112"/>
                <a:gd name="T4" fmla="*/ 9 w 18"/>
                <a:gd name="T5" fmla="*/ 77 h 112"/>
                <a:gd name="T6" fmla="*/ 9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77 h 112"/>
                <a:gd name="T20" fmla="*/ 9 w 18"/>
                <a:gd name="T21" fmla="*/ 105 h 112"/>
                <a:gd name="T22" fmla="*/ 9 w 18"/>
                <a:gd name="T23" fmla="*/ 105 h 112"/>
                <a:gd name="T24" fmla="*/ 11 w 18"/>
                <a:gd name="T25" fmla="*/ 103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56" name="Freeform 61"/>
            <p:cNvSpPr>
              <a:spLocks/>
            </p:cNvSpPr>
            <p:nvPr/>
          </p:nvSpPr>
          <p:spPr bwMode="auto">
            <a:xfrm>
              <a:off x="434" y="654"/>
              <a:ext cx="17" cy="32"/>
            </a:xfrm>
            <a:custGeom>
              <a:avLst/>
              <a:gdLst>
                <a:gd name="T0" fmla="*/ 23 w 16"/>
                <a:gd name="T1" fmla="*/ 29 h 32"/>
                <a:gd name="T2" fmla="*/ 23 w 16"/>
                <a:gd name="T3" fmla="*/ 29 h 32"/>
                <a:gd name="T4" fmla="*/ 18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15 w 16"/>
                <a:gd name="T11" fmla="*/ 18 h 32"/>
                <a:gd name="T12" fmla="*/ 20 w 16"/>
                <a:gd name="T13" fmla="*/ 32 h 32"/>
                <a:gd name="T14" fmla="*/ 20 w 16"/>
                <a:gd name="T15" fmla="*/ 32 h 32"/>
                <a:gd name="T16" fmla="*/ 23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57" name="Freeform 62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58" name="Freeform 63"/>
            <p:cNvSpPr>
              <a:spLocks/>
            </p:cNvSpPr>
            <p:nvPr/>
          </p:nvSpPr>
          <p:spPr bwMode="auto">
            <a:xfrm>
              <a:off x="338" y="701"/>
              <a:ext cx="123" cy="8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17 h 7"/>
                <a:gd name="T4" fmla="*/ 123 w 123"/>
                <a:gd name="T5" fmla="*/ 13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59" name="Freeform 64"/>
            <p:cNvSpPr>
              <a:spLocks/>
            </p:cNvSpPr>
            <p:nvPr/>
          </p:nvSpPr>
          <p:spPr bwMode="auto">
            <a:xfrm>
              <a:off x="338" y="694"/>
              <a:ext cx="14" cy="15"/>
            </a:xfrm>
            <a:custGeom>
              <a:avLst/>
              <a:gdLst>
                <a:gd name="T0" fmla="*/ 15 w 13"/>
                <a:gd name="T1" fmla="*/ 0 h 16"/>
                <a:gd name="T2" fmla="*/ 15 w 13"/>
                <a:gd name="T3" fmla="*/ 0 h 16"/>
                <a:gd name="T4" fmla="*/ 2 w 13"/>
                <a:gd name="T5" fmla="*/ 8 h 16"/>
                <a:gd name="T6" fmla="*/ 0 w 13"/>
                <a:gd name="T7" fmla="*/ 8 h 16"/>
                <a:gd name="T8" fmla="*/ 2 w 13"/>
                <a:gd name="T9" fmla="*/ 9 h 16"/>
                <a:gd name="T10" fmla="*/ 5 w 13"/>
                <a:gd name="T11" fmla="*/ 8 h 16"/>
                <a:gd name="T12" fmla="*/ 20 w 13"/>
                <a:gd name="T13" fmla="*/ 5 h 16"/>
                <a:gd name="T14" fmla="*/ 20 w 13"/>
                <a:gd name="T15" fmla="*/ 5 h 16"/>
                <a:gd name="T16" fmla="*/ 15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60" name="Freeform 65"/>
            <p:cNvSpPr>
              <a:spLocks/>
            </p:cNvSpPr>
            <p:nvPr/>
          </p:nvSpPr>
          <p:spPr bwMode="auto">
            <a:xfrm>
              <a:off x="347" y="656"/>
              <a:ext cx="23" cy="42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30 h 41"/>
                <a:gd name="T6" fmla="*/ 0 w 23"/>
                <a:gd name="T7" fmla="*/ 43 h 41"/>
                <a:gd name="T8" fmla="*/ 5 w 23"/>
                <a:gd name="T9" fmla="*/ 48 h 41"/>
                <a:gd name="T10" fmla="*/ 13 w 23"/>
                <a:gd name="T11" fmla="*/ 32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61" name="Freeform 66"/>
            <p:cNvSpPr>
              <a:spLocks/>
            </p:cNvSpPr>
            <p:nvPr/>
          </p:nvSpPr>
          <p:spPr bwMode="auto">
            <a:xfrm>
              <a:off x="364" y="618"/>
              <a:ext cx="16" cy="40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8 h 39"/>
                <a:gd name="T8" fmla="*/ 5 w 16"/>
                <a:gd name="T9" fmla="*/ 34 h 39"/>
                <a:gd name="T10" fmla="*/ 0 w 16"/>
                <a:gd name="T11" fmla="*/ 45 h 39"/>
                <a:gd name="T12" fmla="*/ 6 w 16"/>
                <a:gd name="T13" fmla="*/ 46 h 39"/>
                <a:gd name="T14" fmla="*/ 10 w 16"/>
                <a:gd name="T15" fmla="*/ 36 h 39"/>
                <a:gd name="T16" fmla="*/ 11 w 16"/>
                <a:gd name="T17" fmla="*/ 30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62" name="Freeform 67"/>
            <p:cNvSpPr>
              <a:spLocks/>
            </p:cNvSpPr>
            <p:nvPr/>
          </p:nvSpPr>
          <p:spPr bwMode="auto">
            <a:xfrm>
              <a:off x="375" y="562"/>
              <a:ext cx="14" cy="57"/>
            </a:xfrm>
            <a:custGeom>
              <a:avLst/>
              <a:gdLst>
                <a:gd name="T0" fmla="*/ 15 w 13"/>
                <a:gd name="T1" fmla="*/ 0 h 58"/>
                <a:gd name="T2" fmla="*/ 15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33 h 58"/>
                <a:gd name="T10" fmla="*/ 0 w 13"/>
                <a:gd name="T11" fmla="*/ 51 h 58"/>
                <a:gd name="T12" fmla="*/ 5 w 13"/>
                <a:gd name="T13" fmla="*/ 51 h 58"/>
                <a:gd name="T14" fmla="*/ 15 w 13"/>
                <a:gd name="T15" fmla="*/ 34 h 58"/>
                <a:gd name="T16" fmla="*/ 17 w 13"/>
                <a:gd name="T17" fmla="*/ 27 h 58"/>
                <a:gd name="T18" fmla="*/ 19 w 13"/>
                <a:gd name="T19" fmla="*/ 14 h 58"/>
                <a:gd name="T20" fmla="*/ 20 w 13"/>
                <a:gd name="T21" fmla="*/ 0 h 58"/>
                <a:gd name="T22" fmla="*/ 20 w 13"/>
                <a:gd name="T23" fmla="*/ 0 h 58"/>
                <a:gd name="T24" fmla="*/ 15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63" name="Freeform 68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64" name="Freeform 69"/>
            <p:cNvSpPr>
              <a:spLocks/>
            </p:cNvSpPr>
            <p:nvPr/>
          </p:nvSpPr>
          <p:spPr bwMode="auto">
            <a:xfrm>
              <a:off x="382" y="497"/>
              <a:ext cx="7" cy="17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11 w 6"/>
                <a:gd name="T5" fmla="*/ 7 h 16"/>
                <a:gd name="T6" fmla="*/ 1 w 6"/>
                <a:gd name="T7" fmla="*/ 5 h 16"/>
                <a:gd name="T8" fmla="*/ 1 w 6"/>
                <a:gd name="T9" fmla="*/ 16 h 16"/>
                <a:gd name="T10" fmla="*/ 1 w 6"/>
                <a:gd name="T11" fmla="*/ 23 h 16"/>
                <a:gd name="T12" fmla="*/ 18 w 6"/>
                <a:gd name="T13" fmla="*/ 21 h 16"/>
                <a:gd name="T14" fmla="*/ 18 w 6"/>
                <a:gd name="T15" fmla="*/ 16 h 16"/>
                <a:gd name="T16" fmla="*/ 18 w 6"/>
                <a:gd name="T17" fmla="*/ 7 h 16"/>
                <a:gd name="T18" fmla="*/ 18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65" name="Freeform 70"/>
            <p:cNvSpPr>
              <a:spLocks/>
            </p:cNvSpPr>
            <p:nvPr/>
          </p:nvSpPr>
          <p:spPr bwMode="auto">
            <a:xfrm>
              <a:off x="352" y="495"/>
              <a:ext cx="29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5 w 30"/>
                <a:gd name="T5" fmla="*/ 7 h 9"/>
                <a:gd name="T6" fmla="*/ 16 w 30"/>
                <a:gd name="T7" fmla="*/ 7 h 9"/>
                <a:gd name="T8" fmla="*/ 19 w 30"/>
                <a:gd name="T9" fmla="*/ 9 h 9"/>
                <a:gd name="T10" fmla="*/ 23 w 30"/>
                <a:gd name="T11" fmla="*/ 9 h 9"/>
                <a:gd name="T12" fmla="*/ 23 w 30"/>
                <a:gd name="T13" fmla="*/ 2 h 9"/>
                <a:gd name="T14" fmla="*/ 19 w 30"/>
                <a:gd name="T15" fmla="*/ 2 h 9"/>
                <a:gd name="T16" fmla="*/ 16 w 30"/>
                <a:gd name="T17" fmla="*/ 2 h 9"/>
                <a:gd name="T18" fmla="*/ 15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66" name="Freeform 71"/>
            <p:cNvSpPr>
              <a:spLocks/>
            </p:cNvSpPr>
            <p:nvPr/>
          </p:nvSpPr>
          <p:spPr bwMode="auto">
            <a:xfrm>
              <a:off x="286" y="495"/>
              <a:ext cx="66" cy="17"/>
            </a:xfrm>
            <a:custGeom>
              <a:avLst/>
              <a:gdLst>
                <a:gd name="T0" fmla="*/ 1 w 65"/>
                <a:gd name="T1" fmla="*/ 23 h 16"/>
                <a:gd name="T2" fmla="*/ 1 w 65"/>
                <a:gd name="T3" fmla="*/ 23 h 16"/>
                <a:gd name="T4" fmla="*/ 16 w 65"/>
                <a:gd name="T5" fmla="*/ 18 h 16"/>
                <a:gd name="T6" fmla="*/ 29 w 65"/>
                <a:gd name="T7" fmla="*/ 16 h 16"/>
                <a:gd name="T8" fmla="*/ 53 w 65"/>
                <a:gd name="T9" fmla="*/ 16 h 16"/>
                <a:gd name="T10" fmla="*/ 72 w 65"/>
                <a:gd name="T11" fmla="*/ 7 h 16"/>
                <a:gd name="T12" fmla="*/ 72 w 65"/>
                <a:gd name="T13" fmla="*/ 0 h 16"/>
                <a:gd name="T14" fmla="*/ 53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16 h 16"/>
                <a:gd name="T22" fmla="*/ 0 w 65"/>
                <a:gd name="T23" fmla="*/ 16 h 16"/>
                <a:gd name="T24" fmla="*/ 1 w 65"/>
                <a:gd name="T25" fmla="*/ 23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67" name="Freeform 72"/>
            <p:cNvSpPr>
              <a:spLocks/>
            </p:cNvSpPr>
            <p:nvPr/>
          </p:nvSpPr>
          <p:spPr bwMode="auto">
            <a:xfrm>
              <a:off x="246" y="505"/>
              <a:ext cx="42" cy="23"/>
            </a:xfrm>
            <a:custGeom>
              <a:avLst/>
              <a:gdLst>
                <a:gd name="T0" fmla="*/ 1 w 42"/>
                <a:gd name="T1" fmla="*/ 29 h 22"/>
                <a:gd name="T2" fmla="*/ 1 w 42"/>
                <a:gd name="T3" fmla="*/ 29 h 22"/>
                <a:gd name="T4" fmla="*/ 9 w 42"/>
                <a:gd name="T5" fmla="*/ 25 h 22"/>
                <a:gd name="T6" fmla="*/ 18 w 42"/>
                <a:gd name="T7" fmla="*/ 21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20 h 22"/>
                <a:gd name="T20" fmla="*/ 0 w 42"/>
                <a:gd name="T21" fmla="*/ 25 h 22"/>
                <a:gd name="T22" fmla="*/ 0 w 42"/>
                <a:gd name="T23" fmla="*/ 25 h 22"/>
                <a:gd name="T24" fmla="*/ 1 w 42"/>
                <a:gd name="T25" fmla="*/ 29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68" name="Freeform 73"/>
            <p:cNvSpPr>
              <a:spLocks/>
            </p:cNvSpPr>
            <p:nvPr/>
          </p:nvSpPr>
          <p:spPr bwMode="auto">
            <a:xfrm>
              <a:off x="226" y="524"/>
              <a:ext cx="21" cy="13"/>
            </a:xfrm>
            <a:custGeom>
              <a:avLst/>
              <a:gdLst>
                <a:gd name="T0" fmla="*/ 0 w 21"/>
                <a:gd name="T1" fmla="*/ 7 h 14"/>
                <a:gd name="T2" fmla="*/ 0 w 21"/>
                <a:gd name="T3" fmla="*/ 7 h 14"/>
                <a:gd name="T4" fmla="*/ 3 w 21"/>
                <a:gd name="T5" fmla="*/ 7 h 14"/>
                <a:gd name="T6" fmla="*/ 10 w 21"/>
                <a:gd name="T7" fmla="*/ 7 h 14"/>
                <a:gd name="T8" fmla="*/ 16 w 21"/>
                <a:gd name="T9" fmla="*/ 7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7 h 14"/>
                <a:gd name="T20" fmla="*/ 3 w 21"/>
                <a:gd name="T21" fmla="*/ 7 h 14"/>
                <a:gd name="T22" fmla="*/ 3 w 21"/>
                <a:gd name="T23" fmla="*/ 7 h 14"/>
                <a:gd name="T24" fmla="*/ 0 w 21"/>
                <a:gd name="T25" fmla="*/ 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69" name="Freeform 74"/>
            <p:cNvSpPr>
              <a:spLocks/>
            </p:cNvSpPr>
            <p:nvPr/>
          </p:nvSpPr>
          <p:spPr bwMode="auto">
            <a:xfrm>
              <a:off x="226" y="414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70" name="Freeform 75"/>
            <p:cNvSpPr>
              <a:spLocks/>
            </p:cNvSpPr>
            <p:nvPr/>
          </p:nvSpPr>
          <p:spPr bwMode="auto">
            <a:xfrm>
              <a:off x="226" y="414"/>
              <a:ext cx="21" cy="19"/>
            </a:xfrm>
            <a:custGeom>
              <a:avLst/>
              <a:gdLst>
                <a:gd name="T0" fmla="*/ 27 w 20"/>
                <a:gd name="T1" fmla="*/ 18 h 18"/>
                <a:gd name="T2" fmla="*/ 27 w 20"/>
                <a:gd name="T3" fmla="*/ 18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7 w 20"/>
                <a:gd name="T13" fmla="*/ 25 h 18"/>
                <a:gd name="T14" fmla="*/ 27 w 20"/>
                <a:gd name="T15" fmla="*/ 25 h 18"/>
                <a:gd name="T16" fmla="*/ 27 w 2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71" name="Freeform 76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72" name="Freeform 77"/>
            <p:cNvSpPr>
              <a:spLocks/>
            </p:cNvSpPr>
            <p:nvPr/>
          </p:nvSpPr>
          <p:spPr bwMode="auto">
            <a:xfrm>
              <a:off x="279" y="444"/>
              <a:ext cx="31" cy="13"/>
            </a:xfrm>
            <a:custGeom>
              <a:avLst/>
              <a:gdLst>
                <a:gd name="T0" fmla="*/ 37 w 30"/>
                <a:gd name="T1" fmla="*/ 8 h 13"/>
                <a:gd name="T2" fmla="*/ 37 w 30"/>
                <a:gd name="T3" fmla="*/ 8 h 13"/>
                <a:gd name="T4" fmla="*/ 22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35 w 30"/>
                <a:gd name="T13" fmla="*/ 13 h 13"/>
                <a:gd name="T14" fmla="*/ 35 w 30"/>
                <a:gd name="T15" fmla="*/ 13 h 13"/>
                <a:gd name="T16" fmla="*/ 37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73" name="Freeform 78"/>
            <p:cNvSpPr>
              <a:spLocks/>
            </p:cNvSpPr>
            <p:nvPr/>
          </p:nvSpPr>
          <p:spPr bwMode="auto">
            <a:xfrm>
              <a:off x="309" y="454"/>
              <a:ext cx="40" cy="8"/>
            </a:xfrm>
            <a:custGeom>
              <a:avLst/>
              <a:gdLst>
                <a:gd name="T0" fmla="*/ 34 w 41"/>
                <a:gd name="T1" fmla="*/ 1 h 9"/>
                <a:gd name="T2" fmla="*/ 34 w 41"/>
                <a:gd name="T3" fmla="*/ 1 h 9"/>
                <a:gd name="T4" fmla="*/ 20 w 41"/>
                <a:gd name="T5" fmla="*/ 1 h 9"/>
                <a:gd name="T6" fmla="*/ 2 w 41"/>
                <a:gd name="T7" fmla="*/ 0 h 9"/>
                <a:gd name="T8" fmla="*/ 0 w 41"/>
                <a:gd name="T9" fmla="*/ 4 h 9"/>
                <a:gd name="T10" fmla="*/ 20 w 41"/>
                <a:gd name="T11" fmla="*/ 4 h 9"/>
                <a:gd name="T12" fmla="*/ 34 w 41"/>
                <a:gd name="T13" fmla="*/ 4 h 9"/>
                <a:gd name="T14" fmla="*/ 34 w 41"/>
                <a:gd name="T15" fmla="*/ 4 h 9"/>
                <a:gd name="T16" fmla="*/ 34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74" name="Freeform 79"/>
            <p:cNvSpPr>
              <a:spLocks/>
            </p:cNvSpPr>
            <p:nvPr/>
          </p:nvSpPr>
          <p:spPr bwMode="auto">
            <a:xfrm>
              <a:off x="349" y="448"/>
              <a:ext cx="40" cy="13"/>
            </a:xfrm>
            <a:custGeom>
              <a:avLst/>
              <a:gdLst>
                <a:gd name="T0" fmla="*/ 43 w 39"/>
                <a:gd name="T1" fmla="*/ 0 h 13"/>
                <a:gd name="T2" fmla="*/ 43 w 39"/>
                <a:gd name="T3" fmla="*/ 0 h 13"/>
                <a:gd name="T4" fmla="*/ 35 w 39"/>
                <a:gd name="T5" fmla="*/ 5 h 13"/>
                <a:gd name="T6" fmla="*/ 27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7 w 39"/>
                <a:gd name="T17" fmla="*/ 13 h 13"/>
                <a:gd name="T18" fmla="*/ 36 w 39"/>
                <a:gd name="T19" fmla="*/ 11 h 13"/>
                <a:gd name="T20" fmla="*/ 46 w 39"/>
                <a:gd name="T21" fmla="*/ 5 h 13"/>
                <a:gd name="T22" fmla="*/ 46 w 39"/>
                <a:gd name="T23" fmla="*/ 5 h 13"/>
                <a:gd name="T24" fmla="*/ 43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75" name="Freeform 80"/>
            <p:cNvSpPr>
              <a:spLocks/>
            </p:cNvSpPr>
            <p:nvPr/>
          </p:nvSpPr>
          <p:spPr bwMode="auto">
            <a:xfrm>
              <a:off x="385" y="446"/>
              <a:ext cx="10" cy="21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23 h 20"/>
                <a:gd name="T6" fmla="*/ 3 w 10"/>
                <a:gd name="T7" fmla="*/ 27 h 20"/>
                <a:gd name="T8" fmla="*/ 8 w 10"/>
                <a:gd name="T9" fmla="*/ 25 h 20"/>
                <a:gd name="T10" fmla="*/ 8 w 10"/>
                <a:gd name="T11" fmla="*/ 22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22 h 20"/>
                <a:gd name="T38" fmla="*/ 3 w 10"/>
                <a:gd name="T39" fmla="*/ 23 h 20"/>
                <a:gd name="T40" fmla="*/ 7 w 10"/>
                <a:gd name="T41" fmla="*/ 25 h 20"/>
                <a:gd name="T42" fmla="*/ 7 w 10"/>
                <a:gd name="T43" fmla="*/ 22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76" name="Freeform 81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77" name="Freeform 82"/>
            <p:cNvSpPr>
              <a:spLocks/>
            </p:cNvSpPr>
            <p:nvPr/>
          </p:nvSpPr>
          <p:spPr bwMode="auto">
            <a:xfrm>
              <a:off x="375" y="331"/>
              <a:ext cx="14" cy="64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46 h 63"/>
                <a:gd name="T10" fmla="*/ 15 w 13"/>
                <a:gd name="T11" fmla="*/ 70 h 63"/>
                <a:gd name="T12" fmla="*/ 20 w 13"/>
                <a:gd name="T13" fmla="*/ 70 h 63"/>
                <a:gd name="T14" fmla="*/ 19 w 13"/>
                <a:gd name="T15" fmla="*/ 45 h 63"/>
                <a:gd name="T16" fmla="*/ 15 w 13"/>
                <a:gd name="T17" fmla="*/ 25 h 63"/>
                <a:gd name="T18" fmla="*/ 14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78" name="Freeform 83"/>
            <p:cNvSpPr>
              <a:spLocks/>
            </p:cNvSpPr>
            <p:nvPr/>
          </p:nvSpPr>
          <p:spPr bwMode="auto">
            <a:xfrm>
              <a:off x="363" y="284"/>
              <a:ext cx="17" cy="47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2 h 49"/>
                <a:gd name="T6" fmla="*/ 8 w 18"/>
                <a:gd name="T7" fmla="*/ 18 h 49"/>
                <a:gd name="T8" fmla="*/ 9 w 18"/>
                <a:gd name="T9" fmla="*/ 29 h 49"/>
                <a:gd name="T10" fmla="*/ 9 w 18"/>
                <a:gd name="T11" fmla="*/ 35 h 49"/>
                <a:gd name="T12" fmla="*/ 11 w 18"/>
                <a:gd name="T13" fmla="*/ 35 h 49"/>
                <a:gd name="T14" fmla="*/ 9 w 18"/>
                <a:gd name="T15" fmla="*/ 27 h 49"/>
                <a:gd name="T16" fmla="*/ 9 w 18"/>
                <a:gd name="T17" fmla="*/ 16 h 49"/>
                <a:gd name="T18" fmla="*/ 9 w 18"/>
                <a:gd name="T19" fmla="*/ 12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79" name="Freeform 84"/>
            <p:cNvSpPr>
              <a:spLocks/>
            </p:cNvSpPr>
            <p:nvPr/>
          </p:nvSpPr>
          <p:spPr bwMode="auto">
            <a:xfrm>
              <a:off x="342" y="248"/>
              <a:ext cx="26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24 w 25"/>
                <a:gd name="T9" fmla="*/ 29 h 38"/>
                <a:gd name="T10" fmla="*/ 27 w 25"/>
                <a:gd name="T11" fmla="*/ 38 h 38"/>
                <a:gd name="T12" fmla="*/ 32 w 25"/>
                <a:gd name="T13" fmla="*/ 36 h 38"/>
                <a:gd name="T14" fmla="*/ 27 w 25"/>
                <a:gd name="T15" fmla="*/ 25 h 38"/>
                <a:gd name="T16" fmla="*/ 21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80" name="Rectangle 85"/>
            <p:cNvSpPr>
              <a:spLocks noChangeArrowheads="1"/>
            </p:cNvSpPr>
            <p:nvPr/>
          </p:nvSpPr>
          <p:spPr bwMode="auto">
            <a:xfrm>
              <a:off x="149" y="197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4100" name="Rectangle 86"/>
          <p:cNvSpPr>
            <a:spLocks noChangeArrowheads="1"/>
          </p:cNvSpPr>
          <p:nvPr/>
        </p:nvSpPr>
        <p:spPr bwMode="auto">
          <a:xfrm>
            <a:off x="685800" y="762000"/>
            <a:ext cx="134778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spcBef>
                <a:spcPct val="0"/>
              </a:spcBef>
              <a:buClrTx/>
              <a:buSzTx/>
              <a:buFontTx/>
              <a:buNone/>
            </a:pPr>
            <a:r>
              <a:rPr lang="en-GB" sz="1200">
                <a:solidFill>
                  <a:srgbClr val="000000"/>
                </a:solidFill>
                <a:latin typeface="Times New Roman" charset="0"/>
              </a:rPr>
              <a:t>University of Durham</a:t>
            </a:r>
            <a:endParaRPr lang="en-GB" sz="1200">
              <a:solidFill>
                <a:srgbClr val="000000"/>
              </a:solidFill>
              <a:latin typeface="Verdana" charset="0"/>
            </a:endParaRPr>
          </a:p>
        </p:txBody>
      </p:sp>
      <p:pic>
        <p:nvPicPr>
          <p:cNvPr id="4101" name="Picture 87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1360488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102" name="Group 96"/>
          <p:cNvGrpSpPr>
            <a:grpSpLocks/>
          </p:cNvGrpSpPr>
          <p:nvPr/>
        </p:nvGrpSpPr>
        <p:grpSpPr bwMode="auto">
          <a:xfrm>
            <a:off x="5994400" y="6464300"/>
            <a:ext cx="2998788" cy="266700"/>
            <a:chOff x="3696" y="4016"/>
            <a:chExt cx="1889" cy="168"/>
          </a:xfrm>
        </p:grpSpPr>
        <p:sp>
          <p:nvSpPr>
            <p:cNvPr id="4103" name="AutoShape 91"/>
            <p:cNvSpPr>
              <a:spLocks noChangeArrowheads="1"/>
            </p:cNvSpPr>
            <p:nvPr/>
          </p:nvSpPr>
          <p:spPr bwMode="auto">
            <a:xfrm>
              <a:off x="3728" y="4032"/>
              <a:ext cx="1840" cy="152"/>
            </a:xfrm>
            <a:prstGeom prst="roundRect">
              <a:avLst>
                <a:gd name="adj" fmla="val 16667"/>
              </a:avLst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104" name="Rectangle 94"/>
            <p:cNvSpPr>
              <a:spLocks noChangeArrowheads="1"/>
            </p:cNvSpPr>
            <p:nvPr/>
          </p:nvSpPr>
          <p:spPr bwMode="auto">
            <a:xfrm>
              <a:off x="3696" y="4016"/>
              <a:ext cx="1889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793" tIns="47896" rIns="95793" bIns="47896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sz="1000" b="1">
                  <a:solidFill>
                    <a:srgbClr val="000066"/>
                  </a:solidFill>
                  <a:latin typeface="Verdana" charset="0"/>
                </a:rPr>
                <a:t>Institute for Computational Cosmology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20149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55" r:id="rId1"/>
    <p:sldLayoutId id="2147486574" r:id="rId2"/>
  </p:sldLayoutIdLst>
  <p:transition>
    <p:zoom/>
  </p:transition>
  <p:txStyles>
    <p:titleStyle>
      <a:lvl1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+mj-lt"/>
          <a:ea typeface="ＭＳ Ｐゴシック" charset="-128"/>
          <a:cs typeface="ＭＳ Ｐゴシック" charset="-128"/>
        </a:defRPr>
      </a:lvl1pPr>
      <a:lvl2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2pPr>
      <a:lvl3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3pPr>
      <a:lvl4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4pPr>
      <a:lvl5pPr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  <a:ea typeface="ＭＳ Ｐゴシック" charset="-128"/>
          <a:cs typeface="ＭＳ Ｐゴシック" charset="-128"/>
        </a:defRPr>
      </a:lvl5pPr>
      <a:lvl6pPr marL="4572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6pPr>
      <a:lvl7pPr marL="9144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7pPr>
      <a:lvl8pPr marL="13716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8pPr>
      <a:lvl9pPr marL="1828800" algn="ctr" defTabSz="957263" rtl="0" eaLnBrk="0" fontAlgn="base" hangingPunct="0">
        <a:spcBef>
          <a:spcPct val="0"/>
        </a:spcBef>
        <a:spcAft>
          <a:spcPct val="0"/>
        </a:spcAft>
        <a:defRPr sz="4600">
          <a:solidFill>
            <a:schemeClr val="tx2"/>
          </a:solidFill>
          <a:latin typeface="Times New Roman" charset="0"/>
        </a:defRPr>
      </a:lvl9pPr>
    </p:titleStyle>
    <p:bodyStyle>
      <a:lvl1pPr marL="358775" indent="-358775" algn="l" defTabSz="957263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+mn-lt"/>
          <a:ea typeface="ＭＳ Ｐゴシック" charset="-128"/>
          <a:cs typeface="ＭＳ Ｐゴシック" charset="-128"/>
        </a:defRPr>
      </a:lvl1pPr>
      <a:lvl2pPr marL="777875" indent="-298450" algn="l" defTabSz="957263" rtl="0" eaLnBrk="0" fontAlgn="base" hangingPunct="0">
        <a:spcBef>
          <a:spcPct val="20000"/>
        </a:spcBef>
        <a:spcAft>
          <a:spcPct val="0"/>
        </a:spcAft>
        <a:buChar char="–"/>
        <a:defRPr sz="2900">
          <a:solidFill>
            <a:schemeClr val="tx1"/>
          </a:solidFill>
          <a:latin typeface="+mn-lt"/>
          <a:ea typeface="ＭＳ Ｐゴシック" charset="-128"/>
        </a:defRPr>
      </a:lvl2pPr>
      <a:lvl3pPr marL="1196975" indent="-239713" algn="l" defTabSz="957263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ＭＳ Ｐゴシック" charset="-128"/>
        </a:defRPr>
      </a:lvl3pPr>
      <a:lvl4pPr marL="1676400" indent="-239713" algn="l" defTabSz="957263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+mn-lt"/>
          <a:ea typeface="ＭＳ Ｐゴシック" charset="-128"/>
        </a:defRPr>
      </a:lvl4pPr>
      <a:lvl5pPr marL="21558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5pPr>
      <a:lvl6pPr marL="26130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6pPr>
      <a:lvl7pPr marL="30702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7pPr>
      <a:lvl8pPr marL="35274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8pPr>
      <a:lvl9pPr marL="3984625" indent="-239713" algn="l" defTabSz="957263" rtl="0" eaLnBrk="0" fontAlgn="base" hangingPunct="0">
        <a:spcBef>
          <a:spcPct val="20000"/>
        </a:spcBef>
        <a:spcAft>
          <a:spcPct val="0"/>
        </a:spcAft>
        <a:buChar char="»"/>
        <a:defRPr sz="2100">
          <a:solidFill>
            <a:schemeClr val="tx1"/>
          </a:solidFill>
          <a:latin typeface="+mn-lt"/>
          <a:ea typeface="ＭＳ Ｐゴシック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50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30.xml"/><Relationship Id="rId4" Type="http://schemas.openxmlformats.org/officeDocument/2006/relationships/image" Target="../media/image96.jpe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18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54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49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97.emf"/><Relationship Id="rId1" Type="http://schemas.openxmlformats.org/officeDocument/2006/relationships/slideLayout" Target="../slideLayouts/slideLayout13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2.xml"/><Relationship Id="rId6" Type="http://schemas.openxmlformats.org/officeDocument/2006/relationships/image" Target="../media/image28.png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7" Type="http://schemas.openxmlformats.org/officeDocument/2006/relationships/image" Target="../media/image98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48.xml"/><Relationship Id="rId6" Type="http://schemas.openxmlformats.org/officeDocument/2006/relationships/image" Target="../media/image28.png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emf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3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49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9.xml"/><Relationship Id="rId4" Type="http://schemas.openxmlformats.org/officeDocument/2006/relationships/image" Target="../media/image13.jpe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9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13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jpg"/><Relationship Id="rId1" Type="http://schemas.openxmlformats.org/officeDocument/2006/relationships/slideLayout" Target="../slideLayouts/slideLayout1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2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jpg"/><Relationship Id="rId1" Type="http://schemas.openxmlformats.org/officeDocument/2006/relationships/slideLayout" Target="../slideLayouts/slideLayout18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emf"/><Relationship Id="rId1" Type="http://schemas.openxmlformats.org/officeDocument/2006/relationships/slideLayout" Target="../slideLayouts/slideLayout18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jpg"/><Relationship Id="rId1" Type="http://schemas.openxmlformats.org/officeDocument/2006/relationships/slideLayout" Target="../slideLayouts/slideLayout191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91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19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jp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7.xml"/><Relationship Id="rId5" Type="http://schemas.openxmlformats.org/officeDocument/2006/relationships/image" Target="../media/image14.jpeg"/><Relationship Id="rId4" Type="http://schemas.openxmlformats.org/officeDocument/2006/relationships/image" Target="../media/image12.jpeg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emf"/><Relationship Id="rId1" Type="http://schemas.openxmlformats.org/officeDocument/2006/relationships/slideLayout" Target="../slideLayouts/slideLayout18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emf"/><Relationship Id="rId1" Type="http://schemas.openxmlformats.org/officeDocument/2006/relationships/slideLayout" Target="../slideLayouts/slideLayout13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1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emf"/><Relationship Id="rId1" Type="http://schemas.openxmlformats.org/officeDocument/2006/relationships/slideLayout" Target="../slideLayouts/slideLayout18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emf"/><Relationship Id="rId1" Type="http://schemas.openxmlformats.org/officeDocument/2006/relationships/slideLayout" Target="../slideLayouts/slideLayout18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191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emf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196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emf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23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jpg"/><Relationship Id="rId1" Type="http://schemas.openxmlformats.org/officeDocument/2006/relationships/slideLayout" Target="../slideLayouts/slideLayout18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jp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7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2.jpe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3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emf"/><Relationship Id="rId1" Type="http://schemas.openxmlformats.org/officeDocument/2006/relationships/slideLayout" Target="../slideLayouts/slideLayout13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emf"/><Relationship Id="rId1" Type="http://schemas.openxmlformats.org/officeDocument/2006/relationships/slideLayout" Target="../slideLayouts/slideLayout1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emf"/><Relationship Id="rId1" Type="http://schemas.openxmlformats.org/officeDocument/2006/relationships/slideLayout" Target="../slideLayouts/slideLayout13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jp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5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15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emf"/><Relationship Id="rId1" Type="http://schemas.openxmlformats.org/officeDocument/2006/relationships/slideLayout" Target="../slideLayouts/slideLayout7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emf"/><Relationship Id="rId1" Type="http://schemas.openxmlformats.org/officeDocument/2006/relationships/slideLayout" Target="../slideLayouts/slideLayout7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09.xml"/><Relationship Id="rId5" Type="http://schemas.openxmlformats.org/officeDocument/2006/relationships/image" Target="../media/image20.jpeg"/><Relationship Id="rId4" Type="http://schemas.openxmlformats.org/officeDocument/2006/relationships/image" Target="../media/image1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5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11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7" Type="http://schemas.openxmlformats.org/officeDocument/2006/relationships/image" Target="../media/image29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2.xml"/><Relationship Id="rId6" Type="http://schemas.openxmlformats.org/officeDocument/2006/relationships/image" Target="../media/image28.png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7" Type="http://schemas.openxmlformats.org/officeDocument/2006/relationships/image" Target="../media/image1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3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2.xml"/><Relationship Id="rId2" Type="http://schemas.openxmlformats.org/officeDocument/2006/relationships/video" Target="file://localhost/Users/csf/Movies/volker/millennium/millennium_flythru_fast.avi" TargetMode="External"/><Relationship Id="rId1" Type="http://schemas.microsoft.com/office/2007/relationships/media" Target="file://localhost/Users/csf/Movies/volker/millennium/millennium_flythru_fast.avi" TargetMode="External"/><Relationship Id="rId5" Type="http://schemas.openxmlformats.org/officeDocument/2006/relationships/image" Target="../media/image30.png"/><Relationship Id="rId4" Type="http://schemas.openxmlformats.org/officeDocument/2006/relationships/notesSlide" Target="../notesSlides/notesSlide1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10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31.jpe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9.xml"/><Relationship Id="rId5" Type="http://schemas.openxmlformats.org/officeDocument/2006/relationships/image" Target="../media/image34.png"/><Relationship Id="rId4" Type="http://schemas.openxmlformats.org/officeDocument/2006/relationships/image" Target="../media/image33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59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8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emf"/><Relationship Id="rId1" Type="http://schemas.openxmlformats.org/officeDocument/2006/relationships/slideLayout" Target="../slideLayouts/slideLayout16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0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0.xml"/><Relationship Id="rId2" Type="http://schemas.openxmlformats.org/officeDocument/2006/relationships/video" Target="file://localhost/Users/csf/Movies/helly/cdm_wdm_movie2.mpg" TargetMode="External"/><Relationship Id="rId1" Type="http://schemas.microsoft.com/office/2007/relationships/media" Target="file://localhost/Users/csf/Movies/helly/cdm_wdm_movie2.mpg" TargetMode="External"/><Relationship Id="rId4" Type="http://schemas.openxmlformats.org/officeDocument/2006/relationships/image" Target="../media/image39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0.xml"/><Relationship Id="rId2" Type="http://schemas.openxmlformats.org/officeDocument/2006/relationships/video" Target="file://localhost/Users/csf/Movies/lovell/cdm+wdm.mov" TargetMode="External"/><Relationship Id="rId1" Type="http://schemas.microsoft.com/office/2007/relationships/media" Target="file://localhost/Users/csf/Movies/lovell/cdm+wdm.mov" TargetMode="External"/><Relationship Id="rId4" Type="http://schemas.openxmlformats.org/officeDocument/2006/relationships/image" Target="../media/image4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0.xml"/><Relationship Id="rId2" Type="http://schemas.openxmlformats.org/officeDocument/2006/relationships/video" Target="file://localhost/Users/csf/Movies/lovell/cdm+wdm.mov" TargetMode="External"/><Relationship Id="rId1" Type="http://schemas.microsoft.com/office/2007/relationships/media" Target="file://localhost/Users/csf/Movies/lovell/cdm+wdm.mov" TargetMode="External"/><Relationship Id="rId4" Type="http://schemas.openxmlformats.org/officeDocument/2006/relationships/image" Target="../media/image40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0.xml"/><Relationship Id="rId2" Type="http://schemas.openxmlformats.org/officeDocument/2006/relationships/video" Target="file://localhost/Users/csf/Movies/lovell/cdm+wdm.mov" TargetMode="External"/><Relationship Id="rId1" Type="http://schemas.microsoft.com/office/2007/relationships/media" Target="file://localhost/Users/csf/Movies/lovell/cdm+wdm.mov" TargetMode="External"/><Relationship Id="rId5" Type="http://schemas.openxmlformats.org/officeDocument/2006/relationships/image" Target="../media/image41.jpeg"/><Relationship Id="rId4" Type="http://schemas.openxmlformats.org/officeDocument/2006/relationships/image" Target="../media/image40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slideLayout" Target="../slideLayouts/slideLayout219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42.emf"/><Relationship Id="rId4" Type="http://schemas.openxmlformats.org/officeDocument/2006/relationships/oleObject" Target="../embeddings/oleObject2.bin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emf"/><Relationship Id="rId3" Type="http://schemas.openxmlformats.org/officeDocument/2006/relationships/video" Target="file://localhost/Users/csf/Movies/lovell/cdm+wdm.mov" TargetMode="External"/><Relationship Id="rId7" Type="http://schemas.openxmlformats.org/officeDocument/2006/relationships/oleObject" Target="../embeddings/oleObject3.bin"/><Relationship Id="rId2" Type="http://schemas.microsoft.com/office/2007/relationships/media" Target="file://localhost/Users/csf/Movies/lovell/cdm+wdm.mov" TargetMode="External"/><Relationship Id="rId1" Type="http://schemas.openxmlformats.org/officeDocument/2006/relationships/vmlDrawing" Target="../drawings/vmlDrawing3.vml"/><Relationship Id="rId6" Type="http://schemas.openxmlformats.org/officeDocument/2006/relationships/image" Target="../media/image43.jpeg"/><Relationship Id="rId5" Type="http://schemas.openxmlformats.org/officeDocument/2006/relationships/image" Target="../media/image40.png"/><Relationship Id="rId4" Type="http://schemas.openxmlformats.org/officeDocument/2006/relationships/slideLayout" Target="../slideLayouts/slideLayout40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0.xml"/><Relationship Id="rId2" Type="http://schemas.openxmlformats.org/officeDocument/2006/relationships/video" Target="file://localhost/Users/csf/Movies/lovell/cdm+wdm.mov" TargetMode="External"/><Relationship Id="rId1" Type="http://schemas.microsoft.com/office/2007/relationships/media" Target="file://localhost/Users/csf/Movies/lovell/cdm+wdm.mov" TargetMode="External"/><Relationship Id="rId4" Type="http://schemas.openxmlformats.org/officeDocument/2006/relationships/image" Target="../media/image40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0.xml"/><Relationship Id="rId2" Type="http://schemas.openxmlformats.org/officeDocument/2006/relationships/video" Target="file://localhost/Users/csf/Movies/lovell/cdm+wdm.mov" TargetMode="External"/><Relationship Id="rId1" Type="http://schemas.microsoft.com/office/2007/relationships/media" Target="file://localhost/Users/csf/Movies/lovell/cdm+wdm.mov" TargetMode="External"/><Relationship Id="rId4" Type="http://schemas.openxmlformats.org/officeDocument/2006/relationships/image" Target="../media/image4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219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8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emf"/><Relationship Id="rId1" Type="http://schemas.openxmlformats.org/officeDocument/2006/relationships/slideLayout" Target="../slideLayouts/slideLayout230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emf"/><Relationship Id="rId1" Type="http://schemas.openxmlformats.org/officeDocument/2006/relationships/slideLayout" Target="../slideLayouts/slideLayout230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6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6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39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9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emf"/><Relationship Id="rId2" Type="http://schemas.openxmlformats.org/officeDocument/2006/relationships/slideLayout" Target="../slideLayouts/slideLayout39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53.emf"/><Relationship Id="rId4" Type="http://schemas.openxmlformats.org/officeDocument/2006/relationships/oleObject" Target="../embeddings/oleObject4.bin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emf"/><Relationship Id="rId1" Type="http://schemas.openxmlformats.org/officeDocument/2006/relationships/slideLayout" Target="../slideLayouts/slideLayout39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39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5.xml"/><Relationship Id="rId4" Type="http://schemas.openxmlformats.org/officeDocument/2006/relationships/image" Target="../media/image1.jpe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file://localhost/Users/csf/text/auriga/rob/figures/projections/stars_halo_3_snap127.png" TargetMode="External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58.emf"/><Relationship Id="rId5" Type="http://schemas.openxmlformats.org/officeDocument/2006/relationships/image" Target="file://localhost/Users/csf/text/auriga/rob/figures/projections/stars_halo_7_snap127.png" TargetMode="External"/><Relationship Id="rId4" Type="http://schemas.openxmlformats.org/officeDocument/2006/relationships/image" Target="../media/image57.png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41.xml"/><Relationship Id="rId4" Type="http://schemas.openxmlformats.org/officeDocument/2006/relationships/image" Target="../media/image27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83.xml"/><Relationship Id="rId6" Type="http://schemas.openxmlformats.org/officeDocument/2006/relationships/image" Target="../media/image63.jpeg"/><Relationship Id="rId5" Type="http://schemas.openxmlformats.org/officeDocument/2006/relationships/image" Target="../media/image62.jpeg"/><Relationship Id="rId4" Type="http://schemas.openxmlformats.org/officeDocument/2006/relationships/image" Target="../media/image61.jpe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g"/><Relationship Id="rId2" Type="http://schemas.openxmlformats.org/officeDocument/2006/relationships/image" Target="../media/image68.jp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70.jpg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4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emf"/><Relationship Id="rId1" Type="http://schemas.openxmlformats.org/officeDocument/2006/relationships/slideLayout" Target="../slideLayouts/slideLayout1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4.xml"/><Relationship Id="rId6" Type="http://schemas.openxmlformats.org/officeDocument/2006/relationships/image" Target="../media/image9.jpeg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54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6.xml"/><Relationship Id="rId6" Type="http://schemas.openxmlformats.org/officeDocument/2006/relationships/image" Target="../media/image76.png"/><Relationship Id="rId5" Type="http://schemas.openxmlformats.org/officeDocument/2006/relationships/image" Target="../media/image75.jpeg"/><Relationship Id="rId4" Type="http://schemas.openxmlformats.org/officeDocument/2006/relationships/image" Target="../media/image74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4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77.e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27.jpe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jpg"/><Relationship Id="rId1" Type="http://schemas.openxmlformats.org/officeDocument/2006/relationships/slideLayout" Target="../slideLayouts/slideLayout24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jpg"/><Relationship Id="rId1" Type="http://schemas.openxmlformats.org/officeDocument/2006/relationships/slideLayout" Target="../slideLayouts/slideLayout24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4.xml"/><Relationship Id="rId4" Type="http://schemas.openxmlformats.org/officeDocument/2006/relationships/image" Target="../media/image79.jpeg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24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75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13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9.xml"/><Relationship Id="rId5" Type="http://schemas.openxmlformats.org/officeDocument/2006/relationships/image" Target="../media/image10.jpeg"/><Relationship Id="rId4" Type="http://schemas.openxmlformats.org/officeDocument/2006/relationships/image" Target="../media/image7.jpe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4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5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4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emf"/><Relationship Id="rId1" Type="http://schemas.openxmlformats.org/officeDocument/2006/relationships/slideLayout" Target="../slideLayouts/slideLayout25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png"/><Relationship Id="rId3" Type="http://schemas.openxmlformats.org/officeDocument/2006/relationships/image" Target="../media/image84.png"/><Relationship Id="rId7" Type="http://schemas.openxmlformats.org/officeDocument/2006/relationships/image" Target="../media/image88.png"/><Relationship Id="rId12" Type="http://schemas.openxmlformats.org/officeDocument/2006/relationships/image" Target="../media/image9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75.xml"/><Relationship Id="rId6" Type="http://schemas.openxmlformats.org/officeDocument/2006/relationships/image" Target="../media/image87.png"/><Relationship Id="rId11" Type="http://schemas.openxmlformats.org/officeDocument/2006/relationships/image" Target="../media/image92.png"/><Relationship Id="rId5" Type="http://schemas.openxmlformats.org/officeDocument/2006/relationships/image" Target="../media/image86.png"/><Relationship Id="rId10" Type="http://schemas.openxmlformats.org/officeDocument/2006/relationships/image" Target="../media/image91.png"/><Relationship Id="rId4" Type="http://schemas.openxmlformats.org/officeDocument/2006/relationships/image" Target="../media/image85.png"/><Relationship Id="rId9" Type="http://schemas.openxmlformats.org/officeDocument/2006/relationships/image" Target="../media/image90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75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75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44.xml"/><Relationship Id="rId4" Type="http://schemas.openxmlformats.org/officeDocument/2006/relationships/image" Target="../media/image7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264" y="-24190"/>
            <a:ext cx="91459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/>
              <a:t>Aquarius movie to z=1.7 takes 90s; Eagle movie takes 90s also; CDM/WDM movie: 30s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0" y="1012666"/>
            <a:ext cx="91805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2000" dirty="0" err="1">
                <a:solidFill>
                  <a:srgbClr val="FF0000"/>
                </a:solidFill>
              </a:rPr>
              <a:t>Heiderlberg</a:t>
            </a:r>
            <a:r>
              <a:rPr lang="en-US" sz="2000" dirty="0">
                <a:solidFill>
                  <a:srgbClr val="FF0000"/>
                </a:solidFill>
              </a:rPr>
              <a:t> April/18: </a:t>
            </a:r>
            <a:r>
              <a:rPr lang="en-US" sz="2000" dirty="0"/>
              <a:t>Talk 1hr, quest 1hr; </a:t>
            </a:r>
            <a:r>
              <a:rPr lang="en-US" sz="2000" dirty="0" err="1"/>
              <a:t>vv</a:t>
            </a:r>
            <a:r>
              <a:rPr lang="en-US" sz="2000" dirty="0"/>
              <a:t> good; </a:t>
            </a:r>
            <a:r>
              <a:rPr lang="en-US" sz="2000" dirty="0" err="1"/>
              <a:t>expt</a:t>
            </a:r>
            <a:r>
              <a:rPr lang="en-US" sz="2000" dirty="0"/>
              <a:t> DM </a:t>
            </a:r>
            <a:r>
              <a:rPr lang="en-US" sz="2000" dirty="0" err="1"/>
              <a:t>phys</a:t>
            </a:r>
            <a:r>
              <a:rPr lang="en-US" sz="2000" dirty="0"/>
              <a:t> so cores fine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324544" y="5822504"/>
            <a:ext cx="95762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FF0000"/>
                </a:solidFill>
              </a:rPr>
              <a:t>UCL July/15: </a:t>
            </a:r>
            <a:r>
              <a:rPr lang="en-US" sz="2000" dirty="0"/>
              <a:t>exactly 30 </a:t>
            </a:r>
            <a:r>
              <a:rPr lang="en-US" sz="2000" dirty="0" err="1"/>
              <a:t>mins</a:t>
            </a:r>
            <a:r>
              <a:rPr lang="en-US" sz="2000" dirty="0"/>
              <a:t> and missed most of planes. Was talking fast but made a few detours. It would be hard to do this in 30 </a:t>
            </a:r>
            <a:r>
              <a:rPr lang="en-US" sz="2000" dirty="0" err="1"/>
              <a:t>mins</a:t>
            </a:r>
            <a:r>
              <a:rPr lang="en-US" sz="2000" dirty="0"/>
              <a:t> properly and not in 25</a:t>
            </a:r>
          </a:p>
        </p:txBody>
      </p:sp>
      <p:sp>
        <p:nvSpPr>
          <p:cNvPr id="2" name="Rectangle 1"/>
          <p:cNvSpPr/>
          <p:nvPr/>
        </p:nvSpPr>
        <p:spPr bwMode="auto">
          <a:xfrm>
            <a:off x="5868144" y="6497960"/>
            <a:ext cx="3096344" cy="404664"/>
          </a:xfrm>
          <a:prstGeom prst="rect">
            <a:avLst/>
          </a:prstGeom>
          <a:solidFill>
            <a:srgbClr val="BCF2FD"/>
          </a:solidFill>
          <a:ln w="38100" cap="flat" cmpd="sng" algn="ctr">
            <a:solidFill>
              <a:srgbClr val="BDF2F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-4594" y="6453772"/>
            <a:ext cx="75354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FF0000"/>
                </a:solidFill>
              </a:rPr>
              <a:t>Kloster</a:t>
            </a:r>
            <a:r>
              <a:rPr lang="en-US" sz="2000" dirty="0">
                <a:solidFill>
                  <a:srgbClr val="FF0000"/>
                </a:solidFill>
              </a:rPr>
              <a:t>-</a:t>
            </a:r>
            <a:r>
              <a:rPr lang="en-US" sz="2000" dirty="0" err="1">
                <a:solidFill>
                  <a:srgbClr val="FF0000"/>
                </a:solidFill>
              </a:rPr>
              <a:t>Irsee</a:t>
            </a:r>
            <a:r>
              <a:rPr lang="en-US" sz="2000" dirty="0">
                <a:solidFill>
                  <a:srgbClr val="FF0000"/>
                </a:solidFill>
              </a:rPr>
              <a:t>-Jun/15: </a:t>
            </a:r>
            <a:r>
              <a:rPr lang="en-US" sz="2000" dirty="0"/>
              <a:t>I think I finished in 30 </a:t>
            </a:r>
            <a:r>
              <a:rPr lang="en-US" sz="2000" dirty="0" err="1"/>
              <a:t>mins</a:t>
            </a:r>
            <a:r>
              <a:rPr lang="en-US" sz="2000" dirty="0"/>
              <a:t>. Went very well.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-63996" y="1340768"/>
            <a:ext cx="9244508" cy="4608512"/>
            <a:chOff x="-36512" y="1313384"/>
            <a:chExt cx="9244508" cy="4608512"/>
          </a:xfrm>
        </p:grpSpPr>
        <p:sp>
          <p:nvSpPr>
            <p:cNvPr id="6" name="TextBox 5"/>
            <p:cNvSpPr txBox="1"/>
            <p:nvPr/>
          </p:nvSpPr>
          <p:spPr>
            <a:xfrm>
              <a:off x="-36512" y="5229200"/>
              <a:ext cx="861020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Karlsruhe Sept/15:</a:t>
              </a:r>
              <a:r>
                <a:rPr lang="en-US" sz="2000" dirty="0"/>
                <a:t> rejigged and improved Warsaw a lot; 37 </a:t>
              </a:r>
              <a:r>
                <a:rPr lang="en-US" sz="2000" dirty="0" err="1"/>
                <a:t>mins</a:t>
              </a:r>
              <a:r>
                <a:rPr lang="en-US" sz="2000" dirty="0"/>
                <a:t> – v. good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-10683" y="5521786"/>
              <a:ext cx="566280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Warsaw Jul/15:</a:t>
              </a:r>
              <a:r>
                <a:rPr lang="en-US" sz="2000" dirty="0"/>
                <a:t> On </a:t>
              </a:r>
              <a:r>
                <a:rPr lang="en-US" sz="2000" dirty="0" err="1"/>
                <a:t>skype</a:t>
              </a:r>
              <a:r>
                <a:rPr lang="en-US" sz="2000" dirty="0"/>
                <a:t>: didn’t work very well.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-8260" y="4593322"/>
              <a:ext cx="8389099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Sheffield Jul/16:</a:t>
              </a:r>
              <a:r>
                <a:rPr lang="en-US" sz="2000" dirty="0"/>
                <a:t> got flustered with equipment - 30 </a:t>
              </a:r>
              <a:r>
                <a:rPr lang="en-US" sz="2000" dirty="0" err="1"/>
                <a:t>mins</a:t>
              </a:r>
              <a:r>
                <a:rPr lang="en-US" sz="2000" dirty="0"/>
                <a:t>, had to leave out a lot. For future consider shortening </a:t>
              </a:r>
              <a:r>
                <a:rPr lang="en-US" sz="2000" dirty="0" err="1"/>
                <a:t>tbtf</a:t>
              </a:r>
              <a:r>
                <a:rPr lang="en-US" sz="2000" dirty="0"/>
                <a:t>, core/cusp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0" y="3933056"/>
              <a:ext cx="910850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Ann Arbor Aug/16: </a:t>
              </a:r>
              <a:r>
                <a:rPr lang="en-US" sz="2000" dirty="0"/>
                <a:t>35 </a:t>
              </a:r>
              <a:r>
                <a:rPr lang="en-US" sz="2000" dirty="0" err="1"/>
                <a:t>mins</a:t>
              </a:r>
              <a:r>
                <a:rPr lang="en-US" sz="2000" dirty="0"/>
                <a:t> (no time for questions). Not my best talk – too </a:t>
              </a:r>
              <a:r>
                <a:rPr lang="en-US" sz="2000" dirty="0" err="1"/>
                <a:t>astronom</a:t>
              </a:r>
              <a:r>
                <a:rPr lang="en-US" sz="2000" dirty="0"/>
                <a:t>. for audience; a bit tired, </a:t>
              </a:r>
              <a:r>
                <a:rPr lang="en-US" sz="2000" dirty="0" err="1"/>
                <a:t>sparkless</a:t>
              </a:r>
              <a:r>
                <a:rPr lang="en-US" sz="2000" dirty="0"/>
                <a:t>. Need to tailor better to audience. 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-36512" y="3604954"/>
              <a:ext cx="698256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Paris/Sept/16: </a:t>
              </a:r>
              <a:r>
                <a:rPr lang="en-US" sz="2000" dirty="0"/>
                <a:t>15+5 </a:t>
              </a:r>
              <a:r>
                <a:rPr lang="en-US" sz="2000" dirty="0" err="1"/>
                <a:t>mins</a:t>
              </a:r>
              <a:r>
                <a:rPr lang="en-US" sz="2000" dirty="0"/>
                <a:t>. Finished on time! Really good. 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-36512" y="3284984"/>
              <a:ext cx="791867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Durham/Nov/16: </a:t>
              </a:r>
              <a:r>
                <a:rPr lang="en-US" sz="2000" dirty="0"/>
                <a:t>25+5 </a:t>
              </a:r>
              <a:r>
                <a:rPr lang="en-US" sz="2000" dirty="0" err="1"/>
                <a:t>mins</a:t>
              </a:r>
              <a:r>
                <a:rPr lang="en-US" sz="2000" dirty="0"/>
                <a:t>. Went over by 5 </a:t>
              </a:r>
              <a:r>
                <a:rPr lang="en-US" sz="2000" dirty="0" err="1"/>
                <a:t>mins</a:t>
              </a:r>
              <a:r>
                <a:rPr lang="en-US" sz="2000" dirty="0"/>
                <a:t>? Really good 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-36512" y="2996952"/>
              <a:ext cx="91805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Galapagos/March/16: </a:t>
              </a:r>
              <a:r>
                <a:rPr lang="en-US" sz="2000" dirty="0"/>
                <a:t>29+5 </a:t>
              </a:r>
              <a:r>
                <a:rPr lang="en-US" sz="2000" dirty="0" err="1"/>
                <a:t>mins</a:t>
              </a:r>
              <a:r>
                <a:rPr lang="en-US" sz="2000" dirty="0"/>
                <a:t>. OK, but too rushed ?– left out Oman’s plot 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0" y="2668850"/>
              <a:ext cx="91805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 err="1">
                  <a:solidFill>
                    <a:srgbClr val="FF0000"/>
                  </a:solidFill>
                </a:rPr>
                <a:t>Sta</a:t>
              </a:r>
              <a:r>
                <a:rPr lang="en-US" sz="2000" dirty="0">
                  <a:solidFill>
                    <a:srgbClr val="FF0000"/>
                  </a:solidFill>
                </a:rPr>
                <a:t> Barbara/May/17: </a:t>
              </a:r>
              <a:r>
                <a:rPr lang="en-US" sz="2000" dirty="0"/>
                <a:t>25+5 </a:t>
              </a:r>
              <a:r>
                <a:rPr lang="en-US" sz="2000" dirty="0" err="1"/>
                <a:t>mins</a:t>
              </a:r>
              <a:r>
                <a:rPr lang="en-US" sz="2000" dirty="0"/>
                <a:t>. Really good (went over the time slightly?)  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7484" y="2380818"/>
              <a:ext cx="91805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Stockholm/Jul/17: </a:t>
              </a:r>
              <a:r>
                <a:rPr lang="en-US" sz="2000" dirty="0"/>
                <a:t>It was 25+5 but had interruptions; 40 </a:t>
              </a:r>
              <a:r>
                <a:rPr lang="en-US" sz="2000" dirty="0" err="1"/>
                <a:t>mins</a:t>
              </a:r>
              <a:r>
                <a:rPr lang="en-US" sz="2000" dirty="0"/>
                <a:t> I think - vg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0" y="2092786"/>
              <a:ext cx="91805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Vietnam/Jul/17: </a:t>
              </a:r>
              <a:r>
                <a:rPr lang="en-US" sz="2000" dirty="0"/>
                <a:t> made no notes but think it was vg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3564" y="1603157"/>
              <a:ext cx="91805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1800" dirty="0">
                  <a:solidFill>
                    <a:srgbClr val="FF0000"/>
                  </a:solidFill>
                </a:rPr>
                <a:t>Singapore/Nov/17: </a:t>
              </a:r>
              <a:r>
                <a:rPr lang="en-US" sz="1800" dirty="0"/>
                <a:t> I think it was 40 </a:t>
              </a:r>
              <a:r>
                <a:rPr lang="en-US" sz="1800" dirty="0" err="1"/>
                <a:t>mins</a:t>
              </a:r>
              <a:r>
                <a:rPr lang="en-US" sz="1800" dirty="0"/>
                <a:t>. Too </a:t>
              </a:r>
              <a:r>
                <a:rPr lang="en-US" sz="1800" dirty="0" err="1"/>
                <a:t>astr</a:t>
              </a:r>
              <a:r>
                <a:rPr lang="en-US" sz="1800" dirty="0"/>
                <a:t>. for physicists; </a:t>
              </a:r>
              <a:r>
                <a:rPr lang="en-US" sz="1800" dirty="0" err="1"/>
                <a:t>esp</a:t>
              </a:r>
              <a:r>
                <a:rPr lang="en-US" sz="1800" dirty="0"/>
                <a:t> on core/cusp – should give fewer detail of that – OK but a bit low key.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-36512" y="1313384"/>
              <a:ext cx="918051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None/>
              </a:pPr>
              <a:r>
                <a:rPr lang="en-US" sz="2000" dirty="0" err="1">
                  <a:solidFill>
                    <a:srgbClr val="FF0000"/>
                  </a:solidFill>
                </a:rPr>
                <a:t>Cosners</a:t>
              </a:r>
              <a:r>
                <a:rPr lang="en-US" sz="2000" dirty="0">
                  <a:solidFill>
                    <a:srgbClr val="FF0000"/>
                  </a:solidFill>
                </a:rPr>
                <a:t> HEP Nov/17: </a:t>
              </a:r>
              <a:r>
                <a:rPr lang="en-US" sz="2000" dirty="0"/>
                <a:t> 35 </a:t>
              </a:r>
              <a:r>
                <a:rPr lang="en-US" sz="2000" dirty="0" err="1"/>
                <a:t>mins</a:t>
              </a:r>
              <a:r>
                <a:rPr lang="en-US" sz="2000" dirty="0"/>
                <a:t>. Worked well for phys. (no </a:t>
              </a:r>
              <a:r>
                <a:rPr lang="en-US" sz="1800" dirty="0"/>
                <a:t>details</a:t>
              </a:r>
              <a:r>
                <a:rPr lang="en-US" sz="2000" dirty="0"/>
                <a:t> on cores).; vg</a:t>
              </a: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-36512" y="764704"/>
            <a:ext cx="91805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rgbClr val="FF0000"/>
                </a:solidFill>
              </a:rPr>
              <a:t>Liverpool/</a:t>
            </a:r>
            <a:r>
              <a:rPr lang="en-US" sz="2000" dirty="0" err="1">
                <a:solidFill>
                  <a:srgbClr val="FF0000"/>
                </a:solidFill>
              </a:rPr>
              <a:t>Frolich</a:t>
            </a:r>
            <a:r>
              <a:rPr lang="en-US" sz="2000" dirty="0">
                <a:solidFill>
                  <a:srgbClr val="FF0000"/>
                </a:solidFill>
              </a:rPr>
              <a:t>  Feb/19</a:t>
            </a:r>
            <a:r>
              <a:rPr lang="en-US" sz="2000" dirty="0"/>
              <a:t>; added intro for students; vg; 55mins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-36512" y="508610"/>
            <a:ext cx="91805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2000" dirty="0" err="1">
                <a:solidFill>
                  <a:srgbClr val="FF0000"/>
                </a:solidFill>
              </a:rPr>
              <a:t>UVic</a:t>
            </a:r>
            <a:r>
              <a:rPr lang="en-US" sz="2000" dirty="0">
                <a:solidFill>
                  <a:srgbClr val="FF0000"/>
                </a:solidFill>
              </a:rPr>
              <a:t>:  Mar/19</a:t>
            </a:r>
            <a:r>
              <a:rPr lang="en-US" sz="2000" dirty="0"/>
              <a:t>;out student intro – vg but too long (60min); get rid of 1</a:t>
            </a:r>
            <a:r>
              <a:rPr lang="en-US" sz="2000" baseline="30000" dirty="0"/>
              <a:t>st</a:t>
            </a:r>
            <a:r>
              <a:rPr lang="en-US" sz="2000" dirty="0"/>
              <a:t> gal &amp; Kyle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-108520" y="260648"/>
            <a:ext cx="94330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rgbClr val="FF0000"/>
                </a:solidFill>
              </a:rPr>
              <a:t>L’Aquila  Apr/19</a:t>
            </a:r>
            <a:r>
              <a:rPr lang="en-US" sz="2000" dirty="0"/>
              <a:t>: for physicists </a:t>
            </a:r>
            <a:r>
              <a:rPr lang="en-US" sz="2000" dirty="0" err="1"/>
              <a:t>vvg</a:t>
            </a:r>
            <a:r>
              <a:rPr lang="en-US" sz="2000" dirty="0"/>
              <a:t> 57 </a:t>
            </a:r>
            <a:r>
              <a:rPr lang="en-US" sz="2000" dirty="0" err="1"/>
              <a:t>mins</a:t>
            </a:r>
            <a:r>
              <a:rPr lang="en-US" sz="2000" dirty="0"/>
              <a:t> (w. </a:t>
            </a:r>
            <a:r>
              <a:rPr lang="en-US" sz="2000" dirty="0" err="1"/>
              <a:t>anectdotes</a:t>
            </a:r>
            <a:r>
              <a:rPr lang="en-US" sz="2000" dirty="0"/>
              <a:t>). </a:t>
            </a:r>
            <a:r>
              <a:rPr lang="en-US" sz="2000" dirty="0" err="1"/>
              <a:t>Phds</a:t>
            </a:r>
            <a:r>
              <a:rPr lang="en-US" sz="2000" dirty="0"/>
              <a:t> didn’t follow PS  </a:t>
            </a:r>
          </a:p>
        </p:txBody>
      </p:sp>
    </p:spTree>
  </p:cSld>
  <p:clrMapOvr>
    <a:masterClrMapping/>
  </p:clrMapOvr>
  <p:transition>
    <p:zoom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1" descr="power_spectrum_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0298" y="1192217"/>
            <a:ext cx="6954837" cy="527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7" name="Text Box 80"/>
          <p:cNvSpPr txBox="1">
            <a:spLocks noChangeArrowheads="1"/>
          </p:cNvSpPr>
          <p:nvPr/>
        </p:nvSpPr>
        <p:spPr bwMode="auto">
          <a:xfrm>
            <a:off x="2058988" y="228604"/>
            <a:ext cx="7035800" cy="64611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3600">
                <a:solidFill>
                  <a:srgbClr val="FF0000"/>
                </a:solidFill>
                <a:sym typeface="Symbol" charset="0"/>
              </a:rPr>
              <a:t>Temperature anisotropies in CMB </a:t>
            </a:r>
            <a:endParaRPr lang="en-GB" sz="3600">
              <a:solidFill>
                <a:srgbClr val="000000"/>
              </a:solidFill>
            </a:endParaRPr>
          </a:p>
        </p:txBody>
      </p:sp>
      <p:sp>
        <p:nvSpPr>
          <p:cNvPr id="149508" name="TextBox 3"/>
          <p:cNvSpPr txBox="1">
            <a:spLocks noChangeArrowheads="1"/>
          </p:cNvSpPr>
          <p:nvPr/>
        </p:nvSpPr>
        <p:spPr bwMode="auto">
          <a:xfrm>
            <a:off x="-30144" y="6453151"/>
            <a:ext cx="5387764" cy="399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FF6600"/>
                </a:solidFill>
              </a:rPr>
              <a:t>For CDM: </a:t>
            </a:r>
            <a:r>
              <a:rPr lang="en-US" sz="2000" dirty="0">
                <a:solidFill>
                  <a:srgbClr val="008000"/>
                </a:solidFill>
              </a:rPr>
              <a:t>Peebles </a:t>
            </a:r>
            <a:r>
              <a:rPr lang="en-GB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82; Bond &amp; </a:t>
            </a:r>
            <a:r>
              <a:rPr lang="en-US" sz="2000" dirty="0" err="1">
                <a:solidFill>
                  <a:srgbClr val="008000"/>
                </a:solidFill>
              </a:rPr>
              <a:t>Efstathiou</a:t>
            </a:r>
            <a:r>
              <a:rPr lang="ja-JP" altLang="en-US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84 </a:t>
            </a:r>
          </a:p>
        </p:txBody>
      </p:sp>
      <p:sp>
        <p:nvSpPr>
          <p:cNvPr id="149509" name="Text Box 4"/>
          <p:cNvSpPr txBox="1">
            <a:spLocks noChangeArrowheads="1"/>
          </p:cNvSpPr>
          <p:nvPr/>
        </p:nvSpPr>
        <p:spPr bwMode="auto">
          <a:xfrm>
            <a:off x="2720975" y="1457325"/>
            <a:ext cx="1770063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GB" sz="1600" b="1">
                <a:solidFill>
                  <a:srgbClr val="009900"/>
                </a:solidFill>
              </a:rPr>
              <a:t>Large scales</a:t>
            </a:r>
          </a:p>
        </p:txBody>
      </p:sp>
      <p:sp>
        <p:nvSpPr>
          <p:cNvPr id="149510" name="Text Box 4"/>
          <p:cNvSpPr txBox="1">
            <a:spLocks noChangeArrowheads="1"/>
          </p:cNvSpPr>
          <p:nvPr/>
        </p:nvSpPr>
        <p:spPr bwMode="auto">
          <a:xfrm>
            <a:off x="6532563" y="1458913"/>
            <a:ext cx="177006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GB" sz="1600" b="1">
                <a:solidFill>
                  <a:srgbClr val="009900"/>
                </a:solidFill>
              </a:rPr>
              <a:t>Small scales</a:t>
            </a:r>
          </a:p>
        </p:txBody>
      </p:sp>
      <p:sp>
        <p:nvSpPr>
          <p:cNvPr id="149511" name="TextBox 6"/>
          <p:cNvSpPr txBox="1">
            <a:spLocks noChangeArrowheads="1"/>
          </p:cNvSpPr>
          <p:nvPr/>
        </p:nvSpPr>
        <p:spPr bwMode="auto">
          <a:xfrm>
            <a:off x="2976567" y="2335213"/>
            <a:ext cx="2497137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1800">
                <a:solidFill>
                  <a:srgbClr val="0000FF"/>
                </a:solidFill>
              </a:rPr>
              <a:t>coherent oscillations of </a:t>
            </a:r>
            <a:r>
              <a:rPr lang="en-US" sz="1800">
                <a:solidFill>
                  <a:srgbClr val="0000FF"/>
                </a:solidFill>
                <a:latin typeface="Symbol" charset="0"/>
                <a:cs typeface="Symbol" charset="0"/>
              </a:rPr>
              <a:t>g </a:t>
            </a:r>
            <a:r>
              <a:rPr lang="en-US" sz="1800">
                <a:solidFill>
                  <a:srgbClr val="0000FF"/>
                </a:solidFill>
              </a:rPr>
              <a:t>– baryon fluid</a:t>
            </a:r>
            <a:endParaRPr lang="en-US" sz="1800">
              <a:solidFill>
                <a:srgbClr val="0000FF"/>
              </a:solidFill>
              <a:ea typeface="Symbol" charset="0"/>
              <a:cs typeface="Symbol" charset="0"/>
            </a:endParaRPr>
          </a:p>
        </p:txBody>
      </p:sp>
      <p:cxnSp>
        <p:nvCxnSpPr>
          <p:cNvPr id="149512" name="Elbow Connector 8"/>
          <p:cNvCxnSpPr>
            <a:cxnSpLocks noChangeShapeType="1"/>
          </p:cNvCxnSpPr>
          <p:nvPr/>
        </p:nvCxnSpPr>
        <p:spPr bwMode="auto">
          <a:xfrm>
            <a:off x="5200670" y="2659063"/>
            <a:ext cx="620713" cy="304800"/>
          </a:xfrm>
          <a:prstGeom prst="bentConnector3">
            <a:avLst>
              <a:gd name="adj1" fmla="val 50000"/>
            </a:avLst>
          </a:prstGeom>
          <a:noFill/>
          <a:ln w="222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149513" name="TextBox 8"/>
          <p:cNvSpPr txBox="1">
            <a:spLocks noChangeArrowheads="1"/>
          </p:cNvSpPr>
          <p:nvPr/>
        </p:nvSpPr>
        <p:spPr bwMode="auto">
          <a:xfrm rot="16200000">
            <a:off x="-239073" y="3175258"/>
            <a:ext cx="2852665" cy="461471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2D power spectrum</a:t>
            </a:r>
          </a:p>
        </p:txBody>
      </p:sp>
      <p:sp>
        <p:nvSpPr>
          <p:cNvPr id="149514" name="TextBox 9"/>
          <p:cNvSpPr txBox="1">
            <a:spLocks noChangeArrowheads="1"/>
          </p:cNvSpPr>
          <p:nvPr/>
        </p:nvSpPr>
        <p:spPr bwMode="auto">
          <a:xfrm>
            <a:off x="-80954" y="6078445"/>
            <a:ext cx="5084195" cy="399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Peebles &amp; Yu ‘70 </a:t>
            </a:r>
            <a:r>
              <a:rPr lang="en-US" sz="2000" dirty="0" err="1">
                <a:solidFill>
                  <a:srgbClr val="008000"/>
                </a:solidFill>
              </a:rPr>
              <a:t>Sunyev</a:t>
            </a:r>
            <a:r>
              <a:rPr lang="en-US" sz="2000" dirty="0">
                <a:solidFill>
                  <a:srgbClr val="008000"/>
                </a:solidFill>
              </a:rPr>
              <a:t> &amp; </a:t>
            </a:r>
            <a:r>
              <a:rPr lang="en-US" sz="2000" dirty="0" err="1">
                <a:solidFill>
                  <a:srgbClr val="008000"/>
                </a:solidFill>
              </a:rPr>
              <a:t>Zel</a:t>
            </a:r>
            <a:r>
              <a:rPr lang="ja-JP" altLang="en-US" sz="2000" dirty="0">
                <a:solidFill>
                  <a:srgbClr val="008000"/>
                </a:solidFill>
              </a:rPr>
              <a:t>’</a:t>
            </a:r>
            <a:r>
              <a:rPr lang="en-US" sz="2000" dirty="0" err="1">
                <a:solidFill>
                  <a:srgbClr val="008000"/>
                </a:solidFill>
              </a:rPr>
              <a:t>dovich</a:t>
            </a:r>
            <a:r>
              <a:rPr lang="en-US" sz="2000" dirty="0">
                <a:solidFill>
                  <a:srgbClr val="008000"/>
                </a:solidFill>
              </a:rPr>
              <a:t> </a:t>
            </a:r>
            <a:r>
              <a:rPr lang="ja-JP" altLang="en-US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70</a:t>
            </a:r>
          </a:p>
        </p:txBody>
      </p:sp>
    </p:spTree>
    <p:extLst>
      <p:ext uri="{BB962C8B-B14F-4D97-AF65-F5344CB8AC3E}">
        <p14:creationId xmlns:p14="http://schemas.microsoft.com/office/powerpoint/2010/main" val="82655302"/>
      </p:ext>
    </p:extLst>
  </p:cSld>
  <p:clrMapOvr>
    <a:masterClrMapping/>
  </p:clrMapOvr>
  <p:transition>
    <p:zoom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6819786" y="6444443"/>
            <a:ext cx="2210551" cy="297919"/>
          </a:xfrm>
          <a:prstGeom prst="rect">
            <a:avLst/>
          </a:prstGeom>
          <a:solidFill>
            <a:schemeClr val="tx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pic>
        <p:nvPicPr>
          <p:cNvPr id="5" name="Picture 2" descr="cath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439"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Rectangle 4"/>
          <p:cNvSpPr>
            <a:spLocks noChangeArrowheads="1"/>
          </p:cNvSpPr>
          <p:nvPr/>
        </p:nvSpPr>
        <p:spPr bwMode="auto">
          <a:xfrm>
            <a:off x="4852988" y="4648200"/>
            <a:ext cx="393858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1" tIns="45711" rIns="91421" bIns="45711"/>
          <a:lstStyle/>
          <a:p>
            <a:pPr algn="l">
              <a:buClr>
                <a:srgbClr val="006600"/>
              </a:buClr>
              <a:buSzPct val="200000"/>
              <a:buFontTx/>
              <a:buNone/>
            </a:pPr>
            <a:endParaRPr lang="en-GB" sz="1800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2" name="Picture 1" descr="lumiere_nfw.jpeg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289"/>
          <a:stretch/>
        </p:blipFill>
        <p:spPr>
          <a:xfrm>
            <a:off x="2195736" y="88702"/>
            <a:ext cx="5053615" cy="6724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713440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2" name="Rectangle 4"/>
          <p:cNvSpPr>
            <a:spLocks noChangeArrowheads="1"/>
          </p:cNvSpPr>
          <p:nvPr/>
        </p:nvSpPr>
        <p:spPr bwMode="auto">
          <a:xfrm>
            <a:off x="4852988" y="4648200"/>
            <a:ext cx="393858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1" tIns="45711" rIns="91421" bIns="45711"/>
          <a:lstStyle/>
          <a:p>
            <a:pPr algn="l">
              <a:buClr>
                <a:srgbClr val="006600"/>
              </a:buClr>
              <a:buSzPct val="200000"/>
              <a:buFontTx/>
              <a:buNone/>
            </a:pPr>
            <a:endParaRPr lang="en-GB" sz="1800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2" name="Picture 1" descr="lumiere_nfw.jpe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289"/>
          <a:stretch/>
        </p:blipFill>
        <p:spPr>
          <a:xfrm>
            <a:off x="2267855" y="96092"/>
            <a:ext cx="5053615" cy="672467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6819786" y="6444443"/>
            <a:ext cx="2210551" cy="297919"/>
          </a:xfrm>
          <a:prstGeom prst="rect">
            <a:avLst/>
          </a:prstGeom>
          <a:solidFill>
            <a:schemeClr val="tx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9853459"/>
      </p:ext>
    </p:extLst>
  </p:cSld>
  <p:clrMapOvr>
    <a:masterClrMapping/>
  </p:clrMapOvr>
  <p:transition>
    <p:zoom/>
  </p:transition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munch_scream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1534" y="0"/>
            <a:ext cx="5414962" cy="681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-108520" y="2804736"/>
            <a:ext cx="3816424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Is there any way can distinguish CDM from WDM?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0" y="4581128"/>
            <a:ext cx="3240360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There is no need for despair: there is a way to distinguish them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36512" y="1292568"/>
            <a:ext cx="3816424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Cores in halos can be generated by “baryon effects”</a:t>
            </a:r>
          </a:p>
        </p:txBody>
      </p:sp>
    </p:spTree>
    <p:extLst>
      <p:ext uri="{BB962C8B-B14F-4D97-AF65-F5344CB8AC3E}">
        <p14:creationId xmlns:p14="http://schemas.microsoft.com/office/powerpoint/2010/main" val="213126989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TextBox 2"/>
          <p:cNvSpPr txBox="1">
            <a:spLocks noChangeArrowheads="1"/>
          </p:cNvSpPr>
          <p:nvPr/>
        </p:nvSpPr>
        <p:spPr bwMode="auto">
          <a:xfrm>
            <a:off x="1455738" y="1079186"/>
            <a:ext cx="2390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228357" name="Rectangle 6"/>
          <p:cNvSpPr>
            <a:spLocks noChangeArrowheads="1"/>
          </p:cNvSpPr>
          <p:nvPr/>
        </p:nvSpPr>
        <p:spPr bwMode="auto">
          <a:xfrm>
            <a:off x="0" y="119856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28358" name="Rectangle 7"/>
          <p:cNvSpPr>
            <a:spLocks noChangeArrowheads="1"/>
          </p:cNvSpPr>
          <p:nvPr/>
        </p:nvSpPr>
        <p:spPr bwMode="auto">
          <a:xfrm>
            <a:off x="9032875" y="142081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228359" name="Picture 8" descr="cdm_wdm_images.jpe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63" t="3999" r="1263"/>
          <a:stretch>
            <a:fillRect/>
          </a:stretch>
        </p:blipFill>
        <p:spPr bwMode="auto">
          <a:xfrm>
            <a:off x="4580921" y="1455431"/>
            <a:ext cx="4566734" cy="4584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61" name="Rectangle 3"/>
          <p:cNvSpPr>
            <a:spLocks noChangeArrowheads="1"/>
          </p:cNvSpPr>
          <p:nvPr/>
        </p:nvSpPr>
        <p:spPr bwMode="auto">
          <a:xfrm>
            <a:off x="2093913" y="211138"/>
            <a:ext cx="6925218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Can we distinguish CDM/WDM? </a:t>
            </a:r>
          </a:p>
        </p:txBody>
      </p:sp>
      <p:pic>
        <p:nvPicPr>
          <p:cNvPr id="228360" name="Picture 10" descr="cdm_wdm_images.jpe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403223" y="1534278"/>
            <a:ext cx="4641174" cy="4584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Box 1030"/>
          <p:cNvSpPr txBox="1">
            <a:spLocks noChangeArrowheads="1"/>
          </p:cNvSpPr>
          <p:nvPr/>
        </p:nvSpPr>
        <p:spPr bwMode="auto">
          <a:xfrm>
            <a:off x="1975680" y="3193618"/>
            <a:ext cx="5980696" cy="1011559"/>
          </a:xfrm>
          <a:prstGeom prst="rect">
            <a:avLst/>
          </a:prstGeom>
          <a:solidFill>
            <a:srgbClr val="FFCC00">
              <a:alpha val="30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  <a:buClrTx/>
              <a:buSzTx/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Rather than counting faint galaxies,</a:t>
            </a:r>
          </a:p>
          <a:p>
            <a:pPr>
              <a:lnSpc>
                <a:spcPct val="80000"/>
              </a:lnSpc>
              <a:buClrTx/>
              <a:buSzTx/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count the number of dark halos </a:t>
            </a:r>
          </a:p>
        </p:txBody>
      </p:sp>
      <p:sp>
        <p:nvSpPr>
          <p:cNvPr id="228355" name="TextBox 3"/>
          <p:cNvSpPr txBox="1">
            <a:spLocks noChangeArrowheads="1"/>
          </p:cNvSpPr>
          <p:nvPr/>
        </p:nvSpPr>
        <p:spPr bwMode="auto">
          <a:xfrm>
            <a:off x="5418022" y="1085573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warm dark matter </a:t>
            </a:r>
          </a:p>
        </p:txBody>
      </p:sp>
    </p:spTree>
    <p:extLst>
      <p:ext uri="{BB962C8B-B14F-4D97-AF65-F5344CB8AC3E}">
        <p14:creationId xmlns:p14="http://schemas.microsoft.com/office/powerpoint/2010/main" val="3555563456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z0p00_HMF_CDM_WDM_Carlos.pd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6400" y="1113240"/>
            <a:ext cx="5340096" cy="5340096"/>
          </a:xfrm>
          <a:prstGeom prst="rect">
            <a:avLst/>
          </a:prstGeom>
        </p:spPr>
      </p:pic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2155871" y="241300"/>
            <a:ext cx="6408554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The </a:t>
            </a:r>
            <a:r>
              <a:rPr lang="en-GB" sz="3600" dirty="0" err="1">
                <a:solidFill>
                  <a:srgbClr val="FF0000"/>
                </a:solidFill>
              </a:rPr>
              <a:t>subhalo</a:t>
            </a:r>
            <a:r>
              <a:rPr lang="en-GB" sz="3600" dirty="0">
                <a:solidFill>
                  <a:srgbClr val="FF0000"/>
                </a:solidFill>
              </a:rPr>
              <a:t> mass function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-64146" y="1218632"/>
            <a:ext cx="4140748" cy="2133596"/>
            <a:chOff x="132109" y="1423872"/>
            <a:chExt cx="3649425" cy="1825732"/>
          </a:xfrm>
        </p:grpSpPr>
        <p:pic>
          <p:nvPicPr>
            <p:cNvPr id="6" name="Picture 10" descr="cdm_wdm_images.jpe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99" r="51244"/>
            <a:stretch>
              <a:fillRect/>
            </a:stretch>
          </p:blipFill>
          <p:spPr bwMode="auto">
            <a:xfrm>
              <a:off x="132109" y="1428364"/>
              <a:ext cx="1843586" cy="1821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8" descr="cdm_wdm_images.jpe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63" t="3999" r="1263"/>
            <a:stretch>
              <a:fillRect/>
            </a:stretch>
          </p:blipFill>
          <p:spPr bwMode="auto">
            <a:xfrm>
              <a:off x="1966977" y="1423872"/>
              <a:ext cx="1814557" cy="18215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" name="TextBox 8"/>
          <p:cNvSpPr txBox="1"/>
          <p:nvPr/>
        </p:nvSpPr>
        <p:spPr>
          <a:xfrm>
            <a:off x="490869" y="3437820"/>
            <a:ext cx="9797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dirty="0">
                <a:solidFill>
                  <a:srgbClr val="FFFFFF"/>
                </a:solidFill>
              </a:rPr>
              <a:t>CDM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51049" y="3461943"/>
            <a:ext cx="10438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dirty="0">
                <a:solidFill>
                  <a:srgbClr val="FFFFFF"/>
                </a:solidFill>
              </a:rPr>
              <a:t>WDM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-107023" y="4594322"/>
            <a:ext cx="431239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3 x fewer WDM </a:t>
            </a:r>
            <a:r>
              <a:rPr lang="en-US" dirty="0" err="1">
                <a:solidFill>
                  <a:srgbClr val="FFFFFF"/>
                </a:solidFill>
              </a:rPr>
              <a:t>subhalos</a:t>
            </a:r>
            <a:r>
              <a:rPr lang="en-US" dirty="0">
                <a:solidFill>
                  <a:srgbClr val="FFFFFF"/>
                </a:solidFill>
              </a:rPr>
              <a:t> at 3x10</a:t>
            </a:r>
            <a:r>
              <a:rPr lang="en-US" baseline="30000" dirty="0">
                <a:solidFill>
                  <a:srgbClr val="FFFFFF"/>
                </a:solidFill>
              </a:rPr>
              <a:t>9 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o</a:t>
            </a:r>
          </a:p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10 x fewer at 10</a:t>
            </a:r>
            <a:r>
              <a:rPr lang="en-US" baseline="30000" dirty="0">
                <a:solidFill>
                  <a:srgbClr val="FFFFFF"/>
                </a:solidFill>
              </a:rPr>
              <a:t>8 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o</a:t>
            </a:r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5724128" y="3429000"/>
            <a:ext cx="585732" cy="2304256"/>
            <a:chOff x="5724128" y="2564904"/>
            <a:chExt cx="585732" cy="2304256"/>
          </a:xfrm>
        </p:grpSpPr>
        <p:cxnSp>
          <p:nvCxnSpPr>
            <p:cNvPr id="17" name="Straight Connector 16"/>
            <p:cNvCxnSpPr/>
            <p:nvPr/>
          </p:nvCxnSpPr>
          <p:spPr bwMode="auto">
            <a:xfrm>
              <a:off x="5724128" y="2564904"/>
              <a:ext cx="0" cy="2304256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0" name="TextBox 19"/>
            <p:cNvSpPr txBox="1"/>
            <p:nvPr/>
          </p:nvSpPr>
          <p:spPr>
            <a:xfrm>
              <a:off x="5826050" y="3645024"/>
              <a:ext cx="4838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m</a:t>
              </a:r>
              <a:r>
                <a:rPr lang="en-US" sz="2000" baseline="-25000" dirty="0">
                  <a:solidFill>
                    <a:srgbClr val="FF0000"/>
                  </a:solidFill>
                </a:rPr>
                <a:t>c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</p:grpSp>
      <p:sp>
        <p:nvSpPr>
          <p:cNvPr id="19" name="Rectangle 18"/>
          <p:cNvSpPr/>
          <p:nvPr/>
        </p:nvSpPr>
        <p:spPr bwMode="auto">
          <a:xfrm>
            <a:off x="6588224" y="1412776"/>
            <a:ext cx="2232248" cy="792088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65527" y="6309320"/>
            <a:ext cx="23943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8000"/>
                </a:solidFill>
              </a:rPr>
              <a:t>Bose, CSF et al ‘16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7482014" y="1518016"/>
            <a:ext cx="762394" cy="686848"/>
            <a:chOff x="7595918" y="859937"/>
            <a:chExt cx="762394" cy="686848"/>
          </a:xfrm>
        </p:grpSpPr>
        <p:sp>
          <p:nvSpPr>
            <p:cNvPr id="12" name="TextBox 11"/>
            <p:cNvSpPr txBox="1"/>
            <p:nvPr/>
          </p:nvSpPr>
          <p:spPr>
            <a:xfrm>
              <a:off x="7595918" y="859937"/>
              <a:ext cx="71035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FF"/>
                  </a:solidFill>
                </a:rPr>
                <a:t>CDM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596790" y="1177453"/>
              <a:ext cx="76152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FF0000"/>
                  </a:solidFill>
                </a:rPr>
                <a:t>WDM</a:t>
              </a:r>
            </a:p>
          </p:txBody>
        </p:sp>
      </p:grpSp>
      <p:sp>
        <p:nvSpPr>
          <p:cNvPr id="26" name="Rectangle 25"/>
          <p:cNvSpPr/>
          <p:nvPr/>
        </p:nvSpPr>
        <p:spPr bwMode="auto">
          <a:xfrm>
            <a:off x="6804248" y="2492896"/>
            <a:ext cx="936104" cy="360040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228184" y="2276872"/>
            <a:ext cx="2602733" cy="11218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  <a:buClr>
                <a:srgbClr val="000000"/>
              </a:buClr>
              <a:buFontTx/>
              <a:buNone/>
            </a:pPr>
            <a:r>
              <a:rPr lang="en-US" sz="1800" dirty="0" err="1"/>
              <a:t>m</a:t>
            </a:r>
            <a:r>
              <a:rPr lang="en-US" sz="1800" baseline="-25000" dirty="0" err="1">
                <a:latin typeface="Symbol" charset="2"/>
                <a:cs typeface="Symbol" charset="2"/>
              </a:rPr>
              <a:t>n</a:t>
            </a:r>
            <a:r>
              <a:rPr lang="en-US" sz="1800" dirty="0"/>
              <a:t>  = 7 </a:t>
            </a:r>
            <a:r>
              <a:rPr lang="en-US" sz="1800" dirty="0" err="1"/>
              <a:t>keV</a:t>
            </a:r>
            <a:r>
              <a:rPr lang="en-US" sz="1800" dirty="0"/>
              <a:t>, L</a:t>
            </a:r>
            <a:r>
              <a:rPr lang="en-US" sz="1800" baseline="-25000" dirty="0"/>
              <a:t>6 </a:t>
            </a:r>
            <a:r>
              <a:rPr lang="en-US" sz="1800" dirty="0"/>
              <a:t>= 10</a:t>
            </a:r>
          </a:p>
          <a:p>
            <a:pPr algn="l">
              <a:lnSpc>
                <a:spcPct val="90000"/>
              </a:lnSpc>
              <a:buClr>
                <a:srgbClr val="000000"/>
              </a:buClr>
              <a:buFontTx/>
              <a:buNone/>
            </a:pPr>
            <a:r>
              <a:rPr lang="en-US" sz="1800" dirty="0"/>
              <a:t>“coldest” 7keV sterile</a:t>
            </a:r>
            <a:r>
              <a:rPr lang="en-US" sz="1800" dirty="0">
                <a:latin typeface="Symbol" charset="2"/>
                <a:cs typeface="Symbol" charset="2"/>
              </a:rPr>
              <a:t> n </a:t>
            </a:r>
          </a:p>
          <a:p>
            <a:pPr algn="l">
              <a:lnSpc>
                <a:spcPct val="90000"/>
              </a:lnSpc>
              <a:buClr>
                <a:srgbClr val="000000"/>
              </a:buClr>
              <a:buFontTx/>
              <a:buNone/>
            </a:pPr>
            <a:r>
              <a:rPr lang="en-US" sz="1800" dirty="0"/>
              <a:t>        (</a:t>
            </a:r>
            <a:r>
              <a:rPr lang="en-US" sz="1800" dirty="0" err="1"/>
              <a:t>m</a:t>
            </a:r>
            <a:r>
              <a:rPr lang="en-US" sz="1800" baseline="-25000" dirty="0" err="1"/>
              <a:t>thermal</a:t>
            </a:r>
            <a:r>
              <a:rPr lang="en-US" sz="1800" dirty="0"/>
              <a:t>= 3.3 </a:t>
            </a:r>
            <a:r>
              <a:rPr lang="en-US" sz="1800" dirty="0" err="1"/>
              <a:t>keV</a:t>
            </a:r>
            <a:r>
              <a:rPr lang="en-US" sz="1800" dirty="0"/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4174839372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8" descr="a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4"/>
          <a:stretch/>
        </p:blipFill>
        <p:spPr bwMode="auto">
          <a:xfrm>
            <a:off x="0" y="0"/>
            <a:ext cx="9158766" cy="685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3702" y="3243263"/>
            <a:ext cx="4826000" cy="3614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0" descr="cdm_wdm_images.jpe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3839148" y="4858752"/>
            <a:ext cx="1845858" cy="1823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Straight Connector 2"/>
          <p:cNvCxnSpPr/>
          <p:nvPr/>
        </p:nvCxnSpPr>
        <p:spPr bwMode="auto">
          <a:xfrm flipV="1">
            <a:off x="3853991" y="4386166"/>
            <a:ext cx="1550456" cy="472586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>
            <a:off x="5404447" y="4400935"/>
            <a:ext cx="265793" cy="50212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11"/>
          <p:cNvCxnSpPr/>
          <p:nvPr/>
        </p:nvCxnSpPr>
        <p:spPr bwMode="auto">
          <a:xfrm rot="21420000">
            <a:off x="4267446" y="5065505"/>
            <a:ext cx="989339" cy="4430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Box 13"/>
          <p:cNvSpPr txBox="1"/>
          <p:nvPr/>
        </p:nvSpPr>
        <p:spPr>
          <a:xfrm>
            <a:off x="4357798" y="4818168"/>
            <a:ext cx="860407" cy="276999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200" dirty="0">
                <a:solidFill>
                  <a:srgbClr val="FFFFFF"/>
                </a:solidFill>
              </a:rPr>
              <a:t>0.5 </a:t>
            </a:r>
            <a:r>
              <a:rPr lang="en-US" sz="1200" dirty="0" err="1">
                <a:solidFill>
                  <a:srgbClr val="FFFFFF"/>
                </a:solidFill>
              </a:rPr>
              <a:t>Mpc</a:t>
            </a:r>
            <a:r>
              <a:rPr lang="en-US" sz="1200" dirty="0">
                <a:solidFill>
                  <a:srgbClr val="FFFFFF"/>
                </a:solidFill>
              </a:rPr>
              <a:t>/h</a:t>
            </a:r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2039323" y="49024"/>
            <a:ext cx="7146790" cy="46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07" tIns="45657" rIns="91307" bIns="4565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US" dirty="0">
                <a:solidFill>
                  <a:srgbClr val="EDFF1C"/>
                </a:solidFill>
              </a:rPr>
              <a:t>The Millennium/Aquarius/Phoenix simulation series</a:t>
            </a:r>
          </a:p>
        </p:txBody>
      </p:sp>
      <p:pic>
        <p:nvPicPr>
          <p:cNvPr id="24" name="Picture 3" descr="logo_virgo"/>
          <p:cNvPicPr>
            <a:picLocks noChangeAspect="1" noChangeArrowheads="1"/>
          </p:cNvPicPr>
          <p:nvPr/>
        </p:nvPicPr>
        <p:blipFill>
          <a:blip r:embed="rId6"/>
          <a:srcRect b="17460"/>
          <a:stretch>
            <a:fillRect/>
          </a:stretch>
        </p:blipFill>
        <p:spPr bwMode="auto">
          <a:xfrm>
            <a:off x="44428" y="-14288"/>
            <a:ext cx="1795462" cy="776288"/>
          </a:xfrm>
          <a:prstGeom prst="rect">
            <a:avLst/>
          </a:prstGeom>
          <a:noFill/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</p:pic>
      <p:sp>
        <p:nvSpPr>
          <p:cNvPr id="28" name="Text Box 4"/>
          <p:cNvSpPr txBox="1">
            <a:spLocks noChangeArrowheads="1"/>
          </p:cNvSpPr>
          <p:nvPr/>
        </p:nvSpPr>
        <p:spPr bwMode="auto">
          <a:xfrm>
            <a:off x="-98777" y="6178856"/>
            <a:ext cx="2882723" cy="707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307" tIns="45657" rIns="91307" bIns="4565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sz="2000" dirty="0" err="1">
                <a:solidFill>
                  <a:srgbClr val="EDFF1C"/>
                </a:solidFill>
              </a:rPr>
              <a:t>Springel</a:t>
            </a:r>
            <a:r>
              <a:rPr lang="en-US" sz="2000" dirty="0">
                <a:solidFill>
                  <a:srgbClr val="EDFF1C"/>
                </a:solidFill>
              </a:rPr>
              <a:t> et al ‘05, </a:t>
            </a:r>
            <a:r>
              <a:rPr lang="uk-UA" sz="2000" dirty="0">
                <a:solidFill>
                  <a:srgbClr val="EDFF1C"/>
                </a:solidFill>
              </a:rPr>
              <a:t>’</a:t>
            </a:r>
            <a:r>
              <a:rPr lang="en-US" sz="2000" dirty="0">
                <a:solidFill>
                  <a:srgbClr val="EDFF1C"/>
                </a:solidFill>
              </a:rPr>
              <a:t>08, </a:t>
            </a:r>
            <a:r>
              <a:rPr lang="en-US" sz="2000" dirty="0" err="1">
                <a:solidFill>
                  <a:srgbClr val="EDFF1C"/>
                </a:solidFill>
              </a:rPr>
              <a:t>Gao</a:t>
            </a:r>
            <a:r>
              <a:rPr lang="en-US" sz="2000" dirty="0">
                <a:solidFill>
                  <a:srgbClr val="EDFF1C"/>
                </a:solidFill>
              </a:rPr>
              <a:t> et al ‘11</a:t>
            </a:r>
          </a:p>
        </p:txBody>
      </p:sp>
    </p:spTree>
    <p:extLst>
      <p:ext uri="{BB962C8B-B14F-4D97-AF65-F5344CB8AC3E}">
        <p14:creationId xmlns:p14="http://schemas.microsoft.com/office/powerpoint/2010/main" val="3968360422"/>
      </p:ext>
    </p:extLst>
  </p:cSld>
  <p:clrMapOvr>
    <a:masterClrMapping/>
  </p:clrMapOvr>
  <p:transition>
    <p:zoom/>
  </p:transition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8" descr="a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4"/>
          <a:stretch/>
        </p:blipFill>
        <p:spPr bwMode="auto">
          <a:xfrm>
            <a:off x="0" y="0"/>
            <a:ext cx="9158766" cy="685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3702" y="3243263"/>
            <a:ext cx="4826000" cy="3614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0" descr="cdm_wdm_images.jpe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3839148" y="4858752"/>
            <a:ext cx="1845858" cy="1823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Straight Connector 2"/>
          <p:cNvCxnSpPr/>
          <p:nvPr/>
        </p:nvCxnSpPr>
        <p:spPr bwMode="auto">
          <a:xfrm flipV="1">
            <a:off x="3853991" y="4386166"/>
            <a:ext cx="1550456" cy="472586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>
            <a:off x="5404447" y="4400935"/>
            <a:ext cx="265793" cy="50212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11"/>
          <p:cNvCxnSpPr/>
          <p:nvPr/>
        </p:nvCxnSpPr>
        <p:spPr bwMode="auto">
          <a:xfrm rot="21420000">
            <a:off x="4267446" y="5065505"/>
            <a:ext cx="989339" cy="4430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Box 13"/>
          <p:cNvSpPr txBox="1"/>
          <p:nvPr/>
        </p:nvSpPr>
        <p:spPr>
          <a:xfrm>
            <a:off x="4357798" y="4818168"/>
            <a:ext cx="860407" cy="276999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200" dirty="0">
                <a:solidFill>
                  <a:srgbClr val="FFFFFF"/>
                </a:solidFill>
              </a:rPr>
              <a:t>0.5 </a:t>
            </a:r>
            <a:r>
              <a:rPr lang="en-US" sz="1200" dirty="0" err="1">
                <a:solidFill>
                  <a:srgbClr val="FFFFFF"/>
                </a:solidFill>
              </a:rPr>
              <a:t>Mpc</a:t>
            </a:r>
            <a:r>
              <a:rPr lang="en-US" sz="1200" dirty="0">
                <a:solidFill>
                  <a:srgbClr val="FFFFFF"/>
                </a:solidFill>
              </a:rPr>
              <a:t>/h</a:t>
            </a:r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2039323" y="49024"/>
            <a:ext cx="7146790" cy="46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07" tIns="45657" rIns="91307" bIns="4565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US" dirty="0">
                <a:solidFill>
                  <a:srgbClr val="EDFF1C"/>
                </a:solidFill>
              </a:rPr>
              <a:t>The Millennium/Aquarius/Phoenix simulation series</a:t>
            </a:r>
          </a:p>
        </p:txBody>
      </p:sp>
      <p:pic>
        <p:nvPicPr>
          <p:cNvPr id="24" name="Picture 3" descr="logo_virgo"/>
          <p:cNvPicPr>
            <a:picLocks noChangeAspect="1" noChangeArrowheads="1"/>
          </p:cNvPicPr>
          <p:nvPr/>
        </p:nvPicPr>
        <p:blipFill>
          <a:blip r:embed="rId6"/>
          <a:srcRect b="17460"/>
          <a:stretch>
            <a:fillRect/>
          </a:stretch>
        </p:blipFill>
        <p:spPr bwMode="auto">
          <a:xfrm>
            <a:off x="44428" y="-14288"/>
            <a:ext cx="1795462" cy="776288"/>
          </a:xfrm>
          <a:prstGeom prst="rect">
            <a:avLst/>
          </a:prstGeom>
          <a:noFill/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</p:pic>
      <p:grpSp>
        <p:nvGrpSpPr>
          <p:cNvPr id="15" name="Group 14"/>
          <p:cNvGrpSpPr/>
          <p:nvPr/>
        </p:nvGrpSpPr>
        <p:grpSpPr>
          <a:xfrm>
            <a:off x="2377366" y="1072645"/>
            <a:ext cx="5493045" cy="5287709"/>
            <a:chOff x="2377366" y="1016201"/>
            <a:chExt cx="5493045" cy="5287709"/>
          </a:xfrm>
        </p:grpSpPr>
        <p:cxnSp>
          <p:nvCxnSpPr>
            <p:cNvPr id="16" name="Straight Connector 15"/>
            <p:cNvCxnSpPr/>
            <p:nvPr/>
          </p:nvCxnSpPr>
          <p:spPr bwMode="auto">
            <a:xfrm flipV="1">
              <a:off x="3853991" y="4386166"/>
              <a:ext cx="1550456" cy="472586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" name="Straight Connector 16"/>
            <p:cNvCxnSpPr/>
            <p:nvPr/>
          </p:nvCxnSpPr>
          <p:spPr bwMode="auto">
            <a:xfrm>
              <a:off x="5404447" y="4400935"/>
              <a:ext cx="265793" cy="50212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" name="Straight Connector 17"/>
            <p:cNvCxnSpPr/>
            <p:nvPr/>
          </p:nvCxnSpPr>
          <p:spPr bwMode="auto">
            <a:xfrm rot="21420000">
              <a:off x="4267446" y="5065505"/>
              <a:ext cx="989339" cy="44304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" name="TextBox 18"/>
            <p:cNvSpPr txBox="1"/>
            <p:nvPr/>
          </p:nvSpPr>
          <p:spPr>
            <a:xfrm>
              <a:off x="4357798" y="4818168"/>
              <a:ext cx="860407" cy="276999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200" dirty="0">
                  <a:solidFill>
                    <a:srgbClr val="FFFFFF"/>
                  </a:solidFill>
                </a:rPr>
                <a:t>0.5 </a:t>
              </a:r>
              <a:r>
                <a:rPr lang="en-US" sz="1200" dirty="0" err="1">
                  <a:solidFill>
                    <a:srgbClr val="FFFFFF"/>
                  </a:solidFill>
                </a:rPr>
                <a:t>Mpc</a:t>
              </a:r>
              <a:r>
                <a:rPr lang="en-US" sz="1200" dirty="0">
                  <a:solidFill>
                    <a:srgbClr val="FFFFFF"/>
                  </a:solidFill>
                </a:rPr>
                <a:t>/h</a:t>
              </a:r>
            </a:p>
          </p:txBody>
        </p:sp>
        <p:pic>
          <p:nvPicPr>
            <p:cNvPr id="23" name="Picture 4" descr="massfn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7366" y="1016201"/>
              <a:ext cx="5493045" cy="52877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Text Box 6"/>
            <p:cNvSpPr txBox="1">
              <a:spLocks noChangeArrowheads="1"/>
            </p:cNvSpPr>
            <p:nvPr/>
          </p:nvSpPr>
          <p:spPr bwMode="auto">
            <a:xfrm>
              <a:off x="4146717" y="1412253"/>
              <a:ext cx="26252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957263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957263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defTabSz="957263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defTabSz="957263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defTabSz="957263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defTabSz="957263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defTabSz="957263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defTabSz="957263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defTabSz="957263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2000" b="1" dirty="0">
                  <a:solidFill>
                    <a:srgbClr val="3333CC"/>
                  </a:solidFill>
                </a:rPr>
                <a:t>Halo mass function</a:t>
              </a:r>
            </a:p>
          </p:txBody>
        </p:sp>
        <p:sp>
          <p:nvSpPr>
            <p:cNvPr id="26" name="Rectangle 22"/>
            <p:cNvSpPr>
              <a:spLocks noChangeArrowheads="1"/>
            </p:cNvSpPr>
            <p:nvPr/>
          </p:nvSpPr>
          <p:spPr bwMode="auto">
            <a:xfrm>
              <a:off x="5295382" y="1931828"/>
              <a:ext cx="944687" cy="40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FF0000"/>
                  </a:solidFill>
                  <a:latin typeface="Symbol" charset="0"/>
                </a:rPr>
                <a:t>L</a:t>
              </a:r>
              <a:r>
                <a:rPr lang="en-GB" sz="2000" dirty="0">
                  <a:solidFill>
                    <a:srgbClr val="FF0000"/>
                  </a:solidFill>
                </a:rPr>
                <a:t>CDM</a:t>
              </a:r>
            </a:p>
          </p:txBody>
        </p:sp>
        <p:sp>
          <p:nvSpPr>
            <p:cNvPr id="27" name="TextBox 17"/>
            <p:cNvSpPr txBox="1">
              <a:spLocks noChangeArrowheads="1"/>
            </p:cNvSpPr>
            <p:nvPr/>
          </p:nvSpPr>
          <p:spPr bwMode="auto">
            <a:xfrm>
              <a:off x="6476044" y="1900563"/>
              <a:ext cx="604838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z=0</a:t>
              </a:r>
            </a:p>
          </p:txBody>
        </p:sp>
      </p:grpSp>
      <p:sp>
        <p:nvSpPr>
          <p:cNvPr id="28" name="Text Box 4"/>
          <p:cNvSpPr txBox="1">
            <a:spLocks noChangeArrowheads="1"/>
          </p:cNvSpPr>
          <p:nvPr/>
        </p:nvSpPr>
        <p:spPr bwMode="auto">
          <a:xfrm>
            <a:off x="-98777" y="6178856"/>
            <a:ext cx="2882723" cy="707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307" tIns="45657" rIns="91307" bIns="4565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sz="2000" dirty="0" err="1">
                <a:solidFill>
                  <a:srgbClr val="EDFF1C"/>
                </a:solidFill>
              </a:rPr>
              <a:t>Springel</a:t>
            </a:r>
            <a:r>
              <a:rPr lang="en-US" sz="2000" dirty="0">
                <a:solidFill>
                  <a:srgbClr val="EDFF1C"/>
                </a:solidFill>
              </a:rPr>
              <a:t> et al ‘05, </a:t>
            </a:r>
            <a:r>
              <a:rPr lang="uk-UA" sz="2000" dirty="0">
                <a:solidFill>
                  <a:srgbClr val="EDFF1C"/>
                </a:solidFill>
              </a:rPr>
              <a:t>’</a:t>
            </a:r>
            <a:r>
              <a:rPr lang="en-US" sz="2000" dirty="0">
                <a:solidFill>
                  <a:srgbClr val="EDFF1C"/>
                </a:solidFill>
              </a:rPr>
              <a:t>08, </a:t>
            </a:r>
            <a:r>
              <a:rPr lang="en-US" sz="2000" dirty="0" err="1">
                <a:solidFill>
                  <a:srgbClr val="EDFF1C"/>
                </a:solidFill>
              </a:rPr>
              <a:t>Gao</a:t>
            </a:r>
            <a:r>
              <a:rPr lang="en-US" sz="2000" dirty="0">
                <a:solidFill>
                  <a:srgbClr val="EDFF1C"/>
                </a:solidFill>
              </a:rPr>
              <a:t> et al ‘11</a:t>
            </a:r>
          </a:p>
        </p:txBody>
      </p:sp>
    </p:spTree>
    <p:extLst>
      <p:ext uri="{BB962C8B-B14F-4D97-AF65-F5344CB8AC3E}">
        <p14:creationId xmlns:p14="http://schemas.microsoft.com/office/powerpoint/2010/main" val="140710233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2155871" y="241300"/>
            <a:ext cx="6408554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The </a:t>
            </a:r>
            <a:r>
              <a:rPr lang="en-GB" sz="3600" dirty="0" err="1">
                <a:solidFill>
                  <a:srgbClr val="FF0000"/>
                </a:solidFill>
              </a:rPr>
              <a:t>subhalo</a:t>
            </a:r>
            <a:r>
              <a:rPr lang="en-GB" sz="3600" dirty="0">
                <a:solidFill>
                  <a:srgbClr val="FF0000"/>
                </a:solidFill>
              </a:rPr>
              <a:t> mass function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-64146" y="1218632"/>
            <a:ext cx="4140748" cy="2133596"/>
            <a:chOff x="132109" y="1423872"/>
            <a:chExt cx="3649425" cy="1825732"/>
          </a:xfrm>
        </p:grpSpPr>
        <p:pic>
          <p:nvPicPr>
            <p:cNvPr id="6" name="Picture 10" descr="cdm_wdm_images.jpe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99" r="51244"/>
            <a:stretch>
              <a:fillRect/>
            </a:stretch>
          </p:blipFill>
          <p:spPr bwMode="auto">
            <a:xfrm>
              <a:off x="132109" y="1428364"/>
              <a:ext cx="1843586" cy="1821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8" descr="cdm_wdm_images.jpe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63" t="3999" r="1263"/>
            <a:stretch>
              <a:fillRect/>
            </a:stretch>
          </p:blipFill>
          <p:spPr bwMode="auto">
            <a:xfrm>
              <a:off x="1966977" y="1423872"/>
              <a:ext cx="1814557" cy="18215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" name="Picture 3" descr="SubMassFunc.pd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50"/>
          <a:stretch/>
        </p:blipFill>
        <p:spPr>
          <a:xfrm>
            <a:off x="4034604" y="1188411"/>
            <a:ext cx="5122225" cy="5053055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90869" y="3437820"/>
            <a:ext cx="9797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dirty="0">
                <a:solidFill>
                  <a:srgbClr val="FFFFFF"/>
                </a:solidFill>
              </a:rPr>
              <a:t>CDM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51049" y="3461943"/>
            <a:ext cx="10438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dirty="0">
                <a:solidFill>
                  <a:srgbClr val="FFFFFF"/>
                </a:solidFill>
              </a:rPr>
              <a:t>WDM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710494" y="1347389"/>
            <a:ext cx="762394" cy="686848"/>
            <a:chOff x="7595918" y="859937"/>
            <a:chExt cx="762394" cy="686848"/>
          </a:xfrm>
        </p:grpSpPr>
        <p:sp>
          <p:nvSpPr>
            <p:cNvPr id="12" name="TextBox 11"/>
            <p:cNvSpPr txBox="1"/>
            <p:nvPr/>
          </p:nvSpPr>
          <p:spPr>
            <a:xfrm>
              <a:off x="7595918" y="859937"/>
              <a:ext cx="71035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FF"/>
                  </a:solidFill>
                </a:rPr>
                <a:t>CDM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596790" y="1177453"/>
              <a:ext cx="76152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FF0000"/>
                  </a:solidFill>
                </a:rPr>
                <a:t>WDM</a:t>
              </a: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6513278" y="2071604"/>
            <a:ext cx="2602733" cy="11218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  <a:buClr>
                <a:srgbClr val="000000"/>
              </a:buClr>
              <a:buFontTx/>
              <a:buNone/>
            </a:pPr>
            <a:r>
              <a:rPr lang="en-US" sz="1800" dirty="0" err="1">
                <a:solidFill>
                  <a:srgbClr val="000000"/>
                </a:solidFill>
              </a:rPr>
              <a:t>m</a:t>
            </a:r>
            <a:r>
              <a:rPr lang="en-US" sz="1800" baseline="-25000" dirty="0" err="1">
                <a:solidFill>
                  <a:srgbClr val="000000"/>
                </a:solidFill>
                <a:latin typeface="Symbol" charset="2"/>
                <a:cs typeface="Symbol" charset="2"/>
              </a:rPr>
              <a:t>n</a:t>
            </a:r>
            <a:r>
              <a:rPr lang="en-US" sz="1800" dirty="0">
                <a:solidFill>
                  <a:srgbClr val="000000"/>
                </a:solidFill>
              </a:rPr>
              <a:t>  = 7 </a:t>
            </a:r>
            <a:r>
              <a:rPr lang="en-US" sz="1800" dirty="0" err="1">
                <a:solidFill>
                  <a:srgbClr val="000000"/>
                </a:solidFill>
              </a:rPr>
              <a:t>keV</a:t>
            </a:r>
            <a:r>
              <a:rPr lang="en-US" sz="1800" dirty="0">
                <a:solidFill>
                  <a:srgbClr val="000000"/>
                </a:solidFill>
              </a:rPr>
              <a:t>, L</a:t>
            </a:r>
            <a:r>
              <a:rPr lang="en-US" sz="1800" baseline="-25000" dirty="0">
                <a:solidFill>
                  <a:srgbClr val="000000"/>
                </a:solidFill>
              </a:rPr>
              <a:t>6 </a:t>
            </a:r>
            <a:r>
              <a:rPr lang="en-US" sz="1800" dirty="0">
                <a:solidFill>
                  <a:srgbClr val="000000"/>
                </a:solidFill>
              </a:rPr>
              <a:t>= 10</a:t>
            </a:r>
          </a:p>
          <a:p>
            <a:pPr algn="l">
              <a:lnSpc>
                <a:spcPct val="90000"/>
              </a:lnSpc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“coldest” 7keV sterile</a:t>
            </a:r>
            <a:r>
              <a:rPr lang="en-US" sz="1800" dirty="0">
                <a:solidFill>
                  <a:srgbClr val="000000"/>
                </a:solidFill>
                <a:latin typeface="Symbol" charset="2"/>
                <a:cs typeface="Symbol" charset="2"/>
              </a:rPr>
              <a:t> n </a:t>
            </a:r>
          </a:p>
          <a:p>
            <a:pPr algn="l">
              <a:lnSpc>
                <a:spcPct val="90000"/>
              </a:lnSpc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        (</a:t>
            </a:r>
            <a:r>
              <a:rPr lang="en-US" sz="1800" dirty="0" err="1">
                <a:solidFill>
                  <a:srgbClr val="000000"/>
                </a:solidFill>
              </a:rPr>
              <a:t>m</a:t>
            </a:r>
            <a:r>
              <a:rPr lang="en-US" sz="1800" baseline="-25000" dirty="0" err="1">
                <a:solidFill>
                  <a:srgbClr val="000000"/>
                </a:solidFill>
              </a:rPr>
              <a:t>thermal</a:t>
            </a:r>
            <a:r>
              <a:rPr lang="en-US" sz="1800" dirty="0">
                <a:solidFill>
                  <a:srgbClr val="000000"/>
                </a:solidFill>
              </a:rPr>
              <a:t>= 3.3 </a:t>
            </a:r>
            <a:r>
              <a:rPr lang="en-US" sz="1800" dirty="0" err="1">
                <a:solidFill>
                  <a:srgbClr val="000000"/>
                </a:solidFill>
              </a:rPr>
              <a:t>keV</a:t>
            </a:r>
            <a:r>
              <a:rPr lang="en-US" sz="1800" dirty="0">
                <a:solidFill>
                  <a:srgbClr val="000000"/>
                </a:solidFill>
              </a:rPr>
              <a:t>)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-107023" y="4594322"/>
            <a:ext cx="431239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3 x fewer WDM </a:t>
            </a:r>
            <a:r>
              <a:rPr lang="en-US" dirty="0" err="1">
                <a:solidFill>
                  <a:srgbClr val="FFFFFF"/>
                </a:solidFill>
              </a:rPr>
              <a:t>subhalos</a:t>
            </a:r>
            <a:r>
              <a:rPr lang="en-US" dirty="0">
                <a:solidFill>
                  <a:srgbClr val="FFFFFF"/>
                </a:solidFill>
              </a:rPr>
              <a:t> at 3x10</a:t>
            </a:r>
            <a:r>
              <a:rPr lang="en-US" baseline="30000" dirty="0">
                <a:solidFill>
                  <a:srgbClr val="FFFFFF"/>
                </a:solidFill>
              </a:rPr>
              <a:t>9 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o</a:t>
            </a:r>
          </a:p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10 x fewer at 10</a:t>
            </a:r>
            <a:r>
              <a:rPr lang="en-US" baseline="30000" dirty="0">
                <a:solidFill>
                  <a:srgbClr val="FFFFFF"/>
                </a:solidFill>
              </a:rPr>
              <a:t>8 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o</a:t>
            </a:r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5796136" y="2780928"/>
            <a:ext cx="216024" cy="2016224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5724128" y="2564904"/>
            <a:ext cx="585732" cy="2304256"/>
            <a:chOff x="5724128" y="2564904"/>
            <a:chExt cx="585732" cy="2304256"/>
          </a:xfrm>
        </p:grpSpPr>
        <p:cxnSp>
          <p:nvCxnSpPr>
            <p:cNvPr id="17" name="Straight Connector 16"/>
            <p:cNvCxnSpPr/>
            <p:nvPr/>
          </p:nvCxnSpPr>
          <p:spPr bwMode="auto">
            <a:xfrm>
              <a:off x="5724128" y="2564904"/>
              <a:ext cx="0" cy="2304256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0" name="TextBox 19"/>
            <p:cNvSpPr txBox="1"/>
            <p:nvPr/>
          </p:nvSpPr>
          <p:spPr>
            <a:xfrm>
              <a:off x="5826050" y="3645024"/>
              <a:ext cx="48381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m</a:t>
              </a:r>
              <a:r>
                <a:rPr lang="en-US" sz="2000" baseline="-25000" dirty="0">
                  <a:solidFill>
                    <a:srgbClr val="FF0000"/>
                  </a:solidFill>
                </a:rPr>
                <a:t>c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</p:grpSp>
      <p:sp>
        <p:nvSpPr>
          <p:cNvPr id="22" name="Rectangle 21"/>
          <p:cNvSpPr/>
          <p:nvPr/>
        </p:nvSpPr>
        <p:spPr bwMode="auto">
          <a:xfrm rot="2336789">
            <a:off x="4787007" y="1946619"/>
            <a:ext cx="778759" cy="501235"/>
          </a:xfrm>
          <a:prstGeom prst="rect">
            <a:avLst/>
          </a:prstGeom>
          <a:solidFill>
            <a:srgbClr val="CACACA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23" name="Rectangle 22"/>
          <p:cNvSpPr/>
          <p:nvPr/>
        </p:nvSpPr>
        <p:spPr bwMode="auto">
          <a:xfrm rot="2336789">
            <a:off x="5013647" y="2300833"/>
            <a:ext cx="700884" cy="49259"/>
          </a:xfrm>
          <a:prstGeom prst="rect">
            <a:avLst/>
          </a:prstGeom>
          <a:solidFill>
            <a:srgbClr val="CACACA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24" name="Rectangle 23"/>
          <p:cNvSpPr/>
          <p:nvPr/>
        </p:nvSpPr>
        <p:spPr bwMode="auto">
          <a:xfrm rot="1983158">
            <a:off x="5732075" y="2612318"/>
            <a:ext cx="200130" cy="88519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 rot="971287" flipV="1">
            <a:off x="5611829" y="2456629"/>
            <a:ext cx="429491" cy="253947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65527" y="6309320"/>
            <a:ext cx="23943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Bose, CSF et al ‘16</a:t>
            </a:r>
          </a:p>
        </p:txBody>
      </p:sp>
    </p:spTree>
    <p:extLst>
      <p:ext uri="{BB962C8B-B14F-4D97-AF65-F5344CB8AC3E}">
        <p14:creationId xmlns:p14="http://schemas.microsoft.com/office/powerpoint/2010/main" val="251355743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TextBox 2"/>
          <p:cNvSpPr txBox="1">
            <a:spLocks noChangeArrowheads="1"/>
          </p:cNvSpPr>
          <p:nvPr/>
        </p:nvSpPr>
        <p:spPr bwMode="auto">
          <a:xfrm>
            <a:off x="1455738" y="1079186"/>
            <a:ext cx="23907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228357" name="Rectangle 6"/>
          <p:cNvSpPr>
            <a:spLocks noChangeArrowheads="1"/>
          </p:cNvSpPr>
          <p:nvPr/>
        </p:nvSpPr>
        <p:spPr bwMode="auto">
          <a:xfrm>
            <a:off x="0" y="119856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28358" name="Rectangle 7"/>
          <p:cNvSpPr>
            <a:spLocks noChangeArrowheads="1"/>
          </p:cNvSpPr>
          <p:nvPr/>
        </p:nvSpPr>
        <p:spPr bwMode="auto">
          <a:xfrm>
            <a:off x="9032875" y="142081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228359" name="Picture 8" descr="cdm_wdm_images.jpe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63" t="3999" r="1263"/>
          <a:stretch>
            <a:fillRect/>
          </a:stretch>
        </p:blipFill>
        <p:spPr bwMode="auto">
          <a:xfrm>
            <a:off x="4580921" y="1455431"/>
            <a:ext cx="4566734" cy="4584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61" name="Rectangle 3"/>
          <p:cNvSpPr>
            <a:spLocks noChangeArrowheads="1"/>
          </p:cNvSpPr>
          <p:nvPr/>
        </p:nvSpPr>
        <p:spPr bwMode="auto">
          <a:xfrm>
            <a:off x="2093913" y="211138"/>
            <a:ext cx="6925218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Can we distinguish CDM/WDM? </a:t>
            </a:r>
          </a:p>
        </p:txBody>
      </p:sp>
      <p:pic>
        <p:nvPicPr>
          <p:cNvPr id="228360" name="Picture 10" descr="cdm_wdm_images.jpe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403223" y="1534278"/>
            <a:ext cx="4641174" cy="4584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55" name="TextBox 3"/>
          <p:cNvSpPr txBox="1">
            <a:spLocks noChangeArrowheads="1"/>
          </p:cNvSpPr>
          <p:nvPr/>
        </p:nvSpPr>
        <p:spPr bwMode="auto">
          <a:xfrm>
            <a:off x="5418022" y="1085573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1" name="Text Box 1030"/>
          <p:cNvSpPr txBox="1">
            <a:spLocks noChangeArrowheads="1"/>
          </p:cNvSpPr>
          <p:nvPr/>
        </p:nvSpPr>
        <p:spPr bwMode="auto">
          <a:xfrm>
            <a:off x="1975680" y="3193618"/>
            <a:ext cx="5980696" cy="1033103"/>
          </a:xfrm>
          <a:prstGeom prst="rect">
            <a:avLst/>
          </a:prstGeom>
          <a:solidFill>
            <a:srgbClr val="FFCC00">
              <a:alpha val="30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110000"/>
              </a:lnSpc>
              <a:buClr>
                <a:srgbClr val="FF0000"/>
              </a:buClr>
              <a:buSzTx/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Dark halos can be detected through gravitational lensing</a:t>
            </a:r>
          </a:p>
        </p:txBody>
      </p:sp>
    </p:spTree>
    <p:extLst>
      <p:ext uri="{BB962C8B-B14F-4D97-AF65-F5344CB8AC3E}">
        <p14:creationId xmlns:p14="http://schemas.microsoft.com/office/powerpoint/2010/main" val="2659121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xmlns:p14="http://schemas.microsoft.com/office/powerpoint/2010/main" spd="slow">
        <p:split orient="vert"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267744" y="2708920"/>
            <a:ext cx="5112568" cy="646331"/>
          </a:xfrm>
          <a:prstGeom prst="rect">
            <a:avLst/>
          </a:prstGeom>
          <a:noFill/>
          <a:effectLst>
            <a:glow rad="101600">
              <a:srgbClr val="EAAA43">
                <a:alpha val="75000"/>
              </a:srgbClr>
            </a:glow>
            <a:outerShdw blurRad="50800" dist="38100" dir="2700000" algn="tl" rotWithShape="0">
              <a:schemeClr val="bg2">
                <a:alpha val="43000"/>
              </a:schemeClr>
            </a:outerShdw>
          </a:effectLst>
          <a:scene3d>
            <a:camera prst="orthographicFront"/>
            <a:lightRig rig="threePt" dir="t"/>
          </a:scene3d>
          <a:sp3d>
            <a:bevelT/>
            <a:bevelB/>
          </a:sp3d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3600" dirty="0">
                <a:solidFill>
                  <a:srgbClr val="F2951C"/>
                </a:solidFill>
              </a:rPr>
              <a:t>How to rule out CDM </a:t>
            </a:r>
          </a:p>
        </p:txBody>
      </p:sp>
    </p:spTree>
    <p:extLst>
      <p:ext uri="{BB962C8B-B14F-4D97-AF65-F5344CB8AC3E}">
        <p14:creationId xmlns:p14="http://schemas.microsoft.com/office/powerpoint/2010/main" val="6643294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2883" name="Picture 3" descr="slide2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1565275"/>
            <a:ext cx="1981200" cy="1498600"/>
          </a:xfrm>
          <a:prstGeom prst="rect">
            <a:avLst/>
          </a:prstGeom>
          <a:noFill/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</p:pic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1282700" y="533400"/>
            <a:ext cx="7742238" cy="5983288"/>
            <a:chOff x="1282700" y="533400"/>
            <a:chExt cx="7742238" cy="5983288"/>
          </a:xfrm>
        </p:grpSpPr>
        <p:pic>
          <p:nvPicPr>
            <p:cNvPr id="311302" name="Picture 2" descr="030628W_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4588" y="533400"/>
              <a:ext cx="5784850" cy="5930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1303" name="Rectangle 4"/>
            <p:cNvSpPr>
              <a:spLocks noChangeArrowheads="1"/>
            </p:cNvSpPr>
            <p:nvPr/>
          </p:nvSpPr>
          <p:spPr bwMode="auto">
            <a:xfrm>
              <a:off x="1562100" y="3562350"/>
              <a:ext cx="7366000" cy="295433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311304" name="Text Box 5"/>
            <p:cNvSpPr txBox="1">
              <a:spLocks noChangeArrowheads="1"/>
            </p:cNvSpPr>
            <p:nvPr/>
          </p:nvSpPr>
          <p:spPr bwMode="auto">
            <a:xfrm>
              <a:off x="1282700" y="4032250"/>
              <a:ext cx="7742238" cy="1735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2400">
                  <a:solidFill>
                    <a:srgbClr val="FF5050"/>
                  </a:solidFill>
                </a:rPr>
                <a:t>The cosmic microwave background radiation (CMB) provides a window to the universe at t~3x10</a:t>
              </a:r>
              <a:r>
                <a:rPr lang="en-GB" sz="2400" b="1" baseline="30000">
                  <a:solidFill>
                    <a:srgbClr val="FF5050"/>
                  </a:solidFill>
                </a:rPr>
                <a:t>5</a:t>
              </a:r>
              <a:r>
                <a:rPr lang="en-GB" sz="2400">
                  <a:solidFill>
                    <a:srgbClr val="FF5050"/>
                  </a:solidFill>
                </a:rPr>
                <a:t> yrs</a:t>
              </a:r>
            </a:p>
            <a:p>
              <a:pPr algn="l">
                <a:buClrTx/>
                <a:buSzTx/>
                <a:buFontTx/>
                <a:buNone/>
              </a:pPr>
              <a:r>
                <a:rPr lang="en-GB" sz="2400">
                  <a:solidFill>
                    <a:srgbClr val="FF5050"/>
                  </a:solidFill>
                </a:rPr>
                <a:t>In 1992 COBE discovered temperature fluctuations (</a:t>
              </a:r>
              <a:r>
                <a:rPr lang="en-GB" sz="2400">
                  <a:solidFill>
                    <a:srgbClr val="FF5050"/>
                  </a:solidFill>
                  <a:latin typeface="Symbol" charset="0"/>
                </a:rPr>
                <a:t>D</a:t>
              </a:r>
              <a:r>
                <a:rPr lang="en-GB" sz="2400">
                  <a:solidFill>
                    <a:srgbClr val="FF5050"/>
                  </a:solidFill>
                </a:rPr>
                <a:t>T/T~10</a:t>
              </a:r>
              <a:r>
                <a:rPr lang="en-GB" sz="2400" b="1" baseline="30000">
                  <a:solidFill>
                    <a:srgbClr val="FF5050"/>
                  </a:solidFill>
                </a:rPr>
                <a:t>-5</a:t>
              </a:r>
              <a:r>
                <a:rPr lang="en-GB" sz="2400">
                  <a:solidFill>
                    <a:srgbClr val="FF5050"/>
                  </a:solidFill>
                </a:rPr>
                <a:t>) consistent with inflation predictions </a:t>
              </a:r>
            </a:p>
          </p:txBody>
        </p:sp>
      </p:grpSp>
      <p:sp>
        <p:nvSpPr>
          <p:cNvPr id="311300" name="Text Box 6"/>
          <p:cNvSpPr txBox="1">
            <a:spLocks noChangeArrowheads="1"/>
          </p:cNvSpPr>
          <p:nvPr/>
        </p:nvSpPr>
        <p:spPr bwMode="auto">
          <a:xfrm>
            <a:off x="4543425" y="0"/>
            <a:ext cx="17541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>
                <a:solidFill>
                  <a:srgbClr val="FF3300"/>
                </a:solidFill>
              </a:rPr>
              <a:t>The CMB</a:t>
            </a:r>
          </a:p>
        </p:txBody>
      </p:sp>
      <p:sp>
        <p:nvSpPr>
          <p:cNvPr id="311301" name="Text Box 7"/>
          <p:cNvSpPr txBox="1">
            <a:spLocks noChangeArrowheads="1"/>
          </p:cNvSpPr>
          <p:nvPr/>
        </p:nvSpPr>
        <p:spPr bwMode="auto">
          <a:xfrm>
            <a:off x="661988" y="1125538"/>
            <a:ext cx="93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2400">
                <a:solidFill>
                  <a:srgbClr val="FF5050"/>
                </a:solidFill>
              </a:rPr>
              <a:t>1992</a:t>
            </a:r>
          </a:p>
        </p:txBody>
      </p:sp>
    </p:spTree>
    <p:extLst>
      <p:ext uri="{BB962C8B-B14F-4D97-AF65-F5344CB8AC3E}">
        <p14:creationId xmlns:p14="http://schemas.microsoft.com/office/powerpoint/2010/main" val="941184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asted-image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749560" y="980728"/>
            <a:ext cx="6350832" cy="4785944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Box 4"/>
          <p:cNvSpPr txBox="1"/>
          <p:nvPr/>
        </p:nvSpPr>
        <p:spPr>
          <a:xfrm>
            <a:off x="467544" y="5877272"/>
            <a:ext cx="78488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2951C"/>
                </a:solidFill>
              </a:rPr>
              <a:t>When the source and the lens are well aligned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F2951C"/>
                </a:solidFill>
              </a:rPr>
              <a:t> strong arc or an Einstein ring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</p:spTree>
    <p:extLst>
      <p:ext uri="{BB962C8B-B14F-4D97-AF65-F5344CB8AC3E}">
        <p14:creationId xmlns:p14="http://schemas.microsoft.com/office/powerpoint/2010/main" val="2818437637"/>
      </p:ext>
    </p:extLst>
  </p:cSld>
  <p:clrMapOvr>
    <a:masterClrMapping/>
  </p:clrMapOvr>
  <p:transition spd="med"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127"/>
          <p:cNvPicPr>
            <a:picLocks/>
          </p:cNvPicPr>
          <p:nvPr/>
        </p:nvPicPr>
        <p:blipFill rotWithShape="1">
          <a:blip r:embed="rId2">
            <a:extLst/>
          </a:blip>
          <a:srcRect l="1869" t="1767" r="2130" b="11685"/>
          <a:stretch/>
        </p:blipFill>
        <p:spPr>
          <a:xfrm>
            <a:off x="584448" y="1268760"/>
            <a:ext cx="8452048" cy="5047332"/>
          </a:xfrm>
          <a:prstGeom prst="rect">
            <a:avLst/>
          </a:prstGeom>
          <a:ln w="9525">
            <a:round/>
          </a:ln>
        </p:spPr>
      </p:pic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172654"/>
            <a:ext cx="6684220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SLAC sample of strong lenses</a:t>
            </a:r>
          </a:p>
        </p:txBody>
      </p:sp>
    </p:spTree>
    <p:extLst>
      <p:ext uri="{BB962C8B-B14F-4D97-AF65-F5344CB8AC3E}">
        <p14:creationId xmlns:p14="http://schemas.microsoft.com/office/powerpoint/2010/main" val="861562145"/>
      </p:ext>
    </p:extLst>
  </p:cSld>
  <p:clrMapOvr>
    <a:masterClrMapping/>
  </p:clrMapOvr>
  <p:transition>
    <p:zoom/>
  </p:transition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172654"/>
            <a:ext cx="6684220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SLAC sample of strong lenses</a:t>
            </a:r>
          </a:p>
        </p:txBody>
      </p:sp>
      <p:pic>
        <p:nvPicPr>
          <p:cNvPr id="3" name="Picture 2" descr="einstein_rings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38" y="980728"/>
            <a:ext cx="8667750" cy="5778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9316095"/>
      </p:ext>
    </p:extLst>
  </p:cSld>
  <p:clrMapOvr>
    <a:masterClrMapping/>
  </p:clrMapOvr>
  <p:transition>
    <p:zoom/>
  </p:transition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asted-image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749560" y="980728"/>
            <a:ext cx="6350832" cy="4785944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extBox 4"/>
          <p:cNvSpPr txBox="1"/>
          <p:nvPr/>
        </p:nvSpPr>
        <p:spPr>
          <a:xfrm>
            <a:off x="467544" y="5877272"/>
            <a:ext cx="78488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F2951C"/>
                </a:solidFill>
              </a:rPr>
              <a:t>When the source and the lens are well aligned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F2951C"/>
                </a:solidFill>
              </a:rPr>
              <a:t> strong arc or an Einstein ring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971600" y="3501008"/>
            <a:ext cx="4032448" cy="1571402"/>
            <a:chOff x="971600" y="3501008"/>
            <a:chExt cx="4032448" cy="1571402"/>
          </a:xfrm>
        </p:grpSpPr>
        <p:sp>
          <p:nvSpPr>
            <p:cNvPr id="2" name="TextBox 1"/>
            <p:cNvSpPr txBox="1"/>
            <p:nvPr/>
          </p:nvSpPr>
          <p:spPr>
            <a:xfrm>
              <a:off x="971600" y="4149080"/>
              <a:ext cx="235944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None/>
              </a:pPr>
              <a:r>
                <a:rPr lang="en-US" sz="1800" dirty="0">
                  <a:solidFill>
                    <a:schemeClr val="bg1"/>
                  </a:solidFill>
                </a:rPr>
                <a:t>Additional lensing by line-of-sight halos perturb image </a:t>
              </a:r>
            </a:p>
          </p:txBody>
        </p:sp>
        <p:cxnSp>
          <p:nvCxnSpPr>
            <p:cNvPr id="7" name="Straight Arrow Connector 6"/>
            <p:cNvCxnSpPr/>
            <p:nvPr/>
          </p:nvCxnSpPr>
          <p:spPr bwMode="auto">
            <a:xfrm flipV="1">
              <a:off x="2843808" y="3501008"/>
              <a:ext cx="1152128" cy="720080"/>
            </a:xfrm>
            <a:prstGeom prst="straightConnector1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8" name="Straight Arrow Connector 7"/>
            <p:cNvCxnSpPr/>
            <p:nvPr/>
          </p:nvCxnSpPr>
          <p:spPr bwMode="auto">
            <a:xfrm flipV="1">
              <a:off x="3059832" y="3933056"/>
              <a:ext cx="1944216" cy="648072"/>
            </a:xfrm>
            <a:prstGeom prst="straightConnector1">
              <a:avLst/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</p:spTree>
    <p:extLst>
      <p:ext uri="{BB962C8B-B14F-4D97-AF65-F5344CB8AC3E}">
        <p14:creationId xmlns:p14="http://schemas.microsoft.com/office/powerpoint/2010/main" val="79681726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2317462" y="1628800"/>
            <a:ext cx="5115163" cy="458728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9552" y="1052736"/>
            <a:ext cx="81410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Halos projected onto an Einstein ring distort the image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463" y="6207695"/>
            <a:ext cx="3469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8000"/>
                </a:solidFill>
              </a:rPr>
              <a:t>Vegetti</a:t>
            </a:r>
            <a:r>
              <a:rPr lang="en-US" dirty="0">
                <a:solidFill>
                  <a:srgbClr val="008000"/>
                </a:solidFill>
              </a:rPr>
              <a:t> &amp; Koopmans ‘09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</p:spTree>
    <p:extLst>
      <p:ext uri="{BB962C8B-B14F-4D97-AF65-F5344CB8AC3E}">
        <p14:creationId xmlns:p14="http://schemas.microsoft.com/office/powerpoint/2010/main" val="3653010122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539552" y="1052736"/>
            <a:ext cx="81410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Halos projected onto an Einstein ring distort the image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07692" y="6207695"/>
            <a:ext cx="22893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8000"/>
                </a:solidFill>
              </a:rPr>
              <a:t>Vegetti</a:t>
            </a:r>
            <a:r>
              <a:rPr lang="en-US" dirty="0">
                <a:solidFill>
                  <a:srgbClr val="008000"/>
                </a:solidFill>
              </a:rPr>
              <a:t> et al ‘10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pic>
        <p:nvPicPr>
          <p:cNvPr id="2" name="Picture 1" descr="lensing_vegetti10.pd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1760" y="1603360"/>
            <a:ext cx="4702745" cy="4561944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6228184" y="3100898"/>
            <a:ext cx="2426071" cy="1552238"/>
            <a:chOff x="6228184" y="3100898"/>
            <a:chExt cx="2426071" cy="1552238"/>
          </a:xfrm>
        </p:grpSpPr>
        <p:sp>
          <p:nvSpPr>
            <p:cNvPr id="8" name="TextBox 7"/>
            <p:cNvSpPr txBox="1"/>
            <p:nvPr/>
          </p:nvSpPr>
          <p:spPr>
            <a:xfrm>
              <a:off x="6228934" y="3100898"/>
              <a:ext cx="242532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 err="1">
                  <a:solidFill>
                    <a:schemeClr val="bg1"/>
                  </a:solidFill>
                </a:rPr>
                <a:t>m</a:t>
              </a:r>
              <a:r>
                <a:rPr lang="en-US" sz="2000" baseline="-25000" dirty="0" err="1">
                  <a:solidFill>
                    <a:schemeClr val="bg1"/>
                  </a:solidFill>
                </a:rPr>
                <a:t>sub</a:t>
              </a:r>
              <a:r>
                <a:rPr lang="en-US" sz="2000" dirty="0">
                  <a:solidFill>
                    <a:schemeClr val="bg1"/>
                  </a:solidFill>
                </a:rPr>
                <a:t> = 2.8 x 10</a:t>
              </a:r>
              <a:r>
                <a:rPr lang="en-US" sz="2000" baseline="30000" dirty="0">
                  <a:solidFill>
                    <a:schemeClr val="bg1"/>
                  </a:solidFill>
                </a:rPr>
                <a:t>10 </a:t>
              </a:r>
              <a:r>
                <a:rPr lang="en-US" sz="2000" dirty="0">
                  <a:solidFill>
                    <a:schemeClr val="bg1"/>
                  </a:solidFill>
                </a:rPr>
                <a:t>M</a:t>
              </a:r>
              <a:r>
                <a:rPr lang="en-US" sz="2000" baseline="-25000" dirty="0">
                  <a:solidFill>
                    <a:schemeClr val="bg1"/>
                  </a:solidFill>
                </a:rPr>
                <a:t>o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  <p:cxnSp>
          <p:nvCxnSpPr>
            <p:cNvPr id="9" name="Elbow Connector 8"/>
            <p:cNvCxnSpPr/>
            <p:nvPr/>
          </p:nvCxnSpPr>
          <p:spPr bwMode="auto">
            <a:xfrm rot="10800000" flipV="1">
              <a:off x="6228184" y="3645024"/>
              <a:ext cx="1152128" cy="1008112"/>
            </a:xfrm>
            <a:prstGeom prst="bentConnector3">
              <a:avLst>
                <a:gd name="adj1" fmla="val -1054"/>
              </a:avLst>
            </a:prstGeom>
            <a:noFill/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10906326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2317462" y="1628800"/>
            <a:ext cx="5115163" cy="458728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9552" y="1052736"/>
            <a:ext cx="81410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Halos projected onto an Einstein ring distort the image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463" y="6207695"/>
            <a:ext cx="3469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8000"/>
                </a:solidFill>
              </a:rPr>
              <a:t>Vegetti</a:t>
            </a:r>
            <a:r>
              <a:rPr lang="en-US" dirty="0">
                <a:solidFill>
                  <a:srgbClr val="008000"/>
                </a:solidFill>
              </a:rPr>
              <a:t> &amp; Koopmans ‘09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</p:spTree>
    <p:extLst>
      <p:ext uri="{BB962C8B-B14F-4D97-AF65-F5344CB8AC3E}">
        <p14:creationId xmlns:p14="http://schemas.microsoft.com/office/powerpoint/2010/main" val="206014077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residuals_10^10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9080" y="1772816"/>
            <a:ext cx="4663440" cy="4663440"/>
          </a:xfrm>
          <a:prstGeom prst="rect">
            <a:avLst/>
          </a:prstGeom>
        </p:spPr>
      </p:pic>
      <p:pic>
        <p:nvPicPr>
          <p:cNvPr id="3" name="Picture 2" descr="image_10^10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512" y="1776184"/>
            <a:ext cx="4663440" cy="4663440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63688" y="1588730"/>
            <a:ext cx="8975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0090"/>
                </a:solidFill>
              </a:rPr>
              <a:t>Image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6012160" y="1628800"/>
            <a:ext cx="13109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0090"/>
                </a:solidFill>
              </a:rPr>
              <a:t>Residuals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642430" y="1052736"/>
            <a:ext cx="8106034" cy="461665"/>
            <a:chOff x="642430" y="1052736"/>
            <a:chExt cx="8106034" cy="461665"/>
          </a:xfrm>
        </p:grpSpPr>
        <p:sp>
          <p:nvSpPr>
            <p:cNvPr id="5" name="TextBox 4"/>
            <p:cNvSpPr txBox="1"/>
            <p:nvPr/>
          </p:nvSpPr>
          <p:spPr>
            <a:xfrm>
              <a:off x="4947423" y="1052736"/>
              <a:ext cx="380104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dirty="0"/>
                <a:t>10</a:t>
              </a:r>
              <a:r>
                <a:rPr lang="en-US" baseline="30000" dirty="0"/>
                <a:t>10</a:t>
              </a:r>
              <a:r>
                <a:rPr lang="en-US" dirty="0"/>
                <a:t>M</a:t>
              </a:r>
              <a:r>
                <a:rPr lang="en-US" baseline="-25000" dirty="0"/>
                <a:t>o</a:t>
              </a:r>
              <a:r>
                <a:rPr lang="en-US" dirty="0"/>
                <a:t> halo – </a:t>
              </a:r>
              <a:r>
                <a:rPr lang="en-US" dirty="0">
                  <a:solidFill>
                    <a:srgbClr val="FF0000"/>
                  </a:solidFill>
                </a:rPr>
                <a:t>easy to spot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42430" y="1095127"/>
              <a:ext cx="36013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90"/>
                  </a:solidFill>
                </a:rPr>
                <a:t>HST “data”: </a:t>
              </a:r>
              <a:r>
                <a:rPr lang="en-US" sz="2000" dirty="0" err="1">
                  <a:solidFill>
                    <a:srgbClr val="000090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90"/>
                  </a:solidFill>
                </a:rPr>
                <a:t>source</a:t>
              </a:r>
              <a:r>
                <a:rPr lang="en-US" sz="2000" dirty="0">
                  <a:solidFill>
                    <a:srgbClr val="000090"/>
                  </a:solidFill>
                </a:rPr>
                <a:t>=1; </a:t>
              </a:r>
              <a:r>
                <a:rPr lang="en-US" sz="2000" dirty="0" err="1">
                  <a:solidFill>
                    <a:srgbClr val="000090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90"/>
                  </a:solidFill>
                </a:rPr>
                <a:t>lens</a:t>
              </a:r>
              <a:r>
                <a:rPr lang="en-US" sz="2000" dirty="0">
                  <a:solidFill>
                    <a:srgbClr val="000090"/>
                  </a:solidFill>
                </a:rPr>
                <a:t>=0.2</a:t>
              </a: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553033" y="6351711"/>
            <a:ext cx="24797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8000"/>
                </a:solidFill>
              </a:rPr>
              <a:t>He, Li, CSF et al ‘19</a:t>
            </a:r>
          </a:p>
        </p:txBody>
      </p:sp>
    </p:spTree>
    <p:extLst>
      <p:ext uri="{BB962C8B-B14F-4D97-AF65-F5344CB8AC3E}">
        <p14:creationId xmlns:p14="http://schemas.microsoft.com/office/powerpoint/2010/main" val="1734103253"/>
      </p:ext>
    </p:extLst>
  </p:cSld>
  <p:clrMapOvr>
    <a:masterClrMapping/>
  </p:clrMapOvr>
  <p:transition>
    <p:zoom/>
  </p:transition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23728" y="251936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-36000" y="1588730"/>
            <a:ext cx="9288520" cy="4849510"/>
            <a:chOff x="-36000" y="1588730"/>
            <a:chExt cx="9288520" cy="4849510"/>
          </a:xfrm>
        </p:grpSpPr>
        <p:pic>
          <p:nvPicPr>
            <p:cNvPr id="2" name="Picture 1" descr="residuals_10^7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89080" y="1771200"/>
              <a:ext cx="4663440" cy="4663440"/>
            </a:xfrm>
            <a:prstGeom prst="rect">
              <a:avLst/>
            </a:prstGeom>
          </p:spPr>
        </p:pic>
        <p:pic>
          <p:nvPicPr>
            <p:cNvPr id="3" name="Picture 2" descr="image_10^7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36000" y="1774800"/>
              <a:ext cx="4663440" cy="4663440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1763688" y="1588730"/>
              <a:ext cx="89750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90"/>
                  </a:solidFill>
                </a:rPr>
                <a:t>Image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012160" y="1628800"/>
              <a:ext cx="131090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90"/>
                  </a:solidFill>
                </a:rPr>
                <a:t>Residuals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42430" y="1052736"/>
            <a:ext cx="8466074" cy="461665"/>
            <a:chOff x="642430" y="1052736"/>
            <a:chExt cx="8466074" cy="461665"/>
          </a:xfrm>
        </p:grpSpPr>
        <p:sp>
          <p:nvSpPr>
            <p:cNvPr id="9" name="TextBox 8"/>
            <p:cNvSpPr txBox="1"/>
            <p:nvPr/>
          </p:nvSpPr>
          <p:spPr>
            <a:xfrm>
              <a:off x="4191773" y="1052736"/>
              <a:ext cx="49167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dirty="0"/>
                <a:t>10</a:t>
              </a:r>
              <a:r>
                <a:rPr lang="en-US" baseline="30000" dirty="0"/>
                <a:t>7</a:t>
              </a:r>
              <a:r>
                <a:rPr lang="en-US" dirty="0"/>
                <a:t> M</a:t>
              </a:r>
              <a:r>
                <a:rPr lang="en-US" baseline="-25000" dirty="0"/>
                <a:t>o</a:t>
              </a:r>
              <a:r>
                <a:rPr lang="en-US" dirty="0"/>
                <a:t> halo – </a:t>
              </a:r>
              <a:r>
                <a:rPr lang="en-US" dirty="0">
                  <a:solidFill>
                    <a:srgbClr val="FF0000"/>
                  </a:solidFill>
                </a:rPr>
                <a:t>NOT so easy to spot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42430" y="1095127"/>
              <a:ext cx="360139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90"/>
                  </a:solidFill>
                </a:rPr>
                <a:t>HST “data”: </a:t>
              </a:r>
              <a:r>
                <a:rPr lang="en-US" sz="2000" dirty="0" err="1">
                  <a:solidFill>
                    <a:srgbClr val="000090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90"/>
                  </a:solidFill>
                </a:rPr>
                <a:t>source</a:t>
              </a:r>
              <a:r>
                <a:rPr lang="en-US" sz="2000" dirty="0">
                  <a:solidFill>
                    <a:srgbClr val="000090"/>
                  </a:solidFill>
                </a:rPr>
                <a:t>=1; </a:t>
              </a:r>
              <a:r>
                <a:rPr lang="en-US" sz="2000" dirty="0" err="1">
                  <a:solidFill>
                    <a:srgbClr val="000090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90"/>
                  </a:solidFill>
                </a:rPr>
                <a:t>lens</a:t>
              </a:r>
              <a:r>
                <a:rPr lang="en-US" sz="2000" dirty="0">
                  <a:solidFill>
                    <a:srgbClr val="000090"/>
                  </a:solidFill>
                </a:rPr>
                <a:t>=0.2</a:t>
              </a: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553033" y="6351711"/>
            <a:ext cx="24797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8000"/>
                </a:solidFill>
              </a:rPr>
              <a:t>He, Li, CSF et al ‘19</a:t>
            </a:r>
          </a:p>
        </p:txBody>
      </p:sp>
    </p:spTree>
    <p:extLst>
      <p:ext uri="{BB962C8B-B14F-4D97-AF65-F5344CB8AC3E}">
        <p14:creationId xmlns:p14="http://schemas.microsoft.com/office/powerpoint/2010/main" val="1929504448"/>
      </p:ext>
    </p:extLst>
  </p:cSld>
  <p:clrMapOvr>
    <a:masterClrMapping/>
  </p:clrMapOvr>
  <p:transition>
    <p:zoom/>
  </p:transition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3433408" y="1127193"/>
            <a:ext cx="5596929" cy="5019332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8397" y="172480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51436" y="1196752"/>
            <a:ext cx="81410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Halos projected onto an Einstein ring distort the image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463" y="6162204"/>
            <a:ext cx="34698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8000"/>
                </a:solidFill>
              </a:rPr>
              <a:t>Vegetti</a:t>
            </a:r>
            <a:r>
              <a:rPr lang="en-US" dirty="0">
                <a:solidFill>
                  <a:srgbClr val="008000"/>
                </a:solidFill>
              </a:rPr>
              <a:t> &amp; Koopmans ‘09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-36512" y="2636912"/>
            <a:ext cx="4033570" cy="2033951"/>
            <a:chOff x="29322" y="2838064"/>
            <a:chExt cx="4033570" cy="2033951"/>
          </a:xfrm>
        </p:grpSpPr>
        <p:sp>
          <p:nvSpPr>
            <p:cNvPr id="7" name="TextBox 6"/>
            <p:cNvSpPr txBox="1"/>
            <p:nvPr/>
          </p:nvSpPr>
          <p:spPr>
            <a:xfrm>
              <a:off x="29322" y="2838064"/>
              <a:ext cx="403357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If WDM is right, should find </a:t>
              </a:r>
              <a:r>
                <a:rPr lang="en-US" dirty="0">
                  <a:solidFill>
                    <a:srgbClr val="3366FF"/>
                  </a:solidFill>
                </a:rPr>
                <a:t>NO</a:t>
              </a:r>
              <a:r>
                <a:rPr lang="en-US" dirty="0">
                  <a:solidFill>
                    <a:srgbClr val="FFFFFF"/>
                  </a:solidFill>
                </a:rPr>
                <a:t> small halos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9322" y="4041018"/>
              <a:ext cx="403357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If CDM is right, should find </a:t>
              </a:r>
              <a:r>
                <a:rPr lang="en-US" dirty="0">
                  <a:solidFill>
                    <a:srgbClr val="3366FF"/>
                  </a:solidFill>
                </a:rPr>
                <a:t>MANY </a:t>
              </a:r>
              <a:r>
                <a:rPr lang="en-US" dirty="0">
                  <a:solidFill>
                    <a:srgbClr val="FFFFFF"/>
                  </a:solidFill>
                </a:rPr>
                <a:t>small halos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2205431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42" name="Picture 2" descr="030628W_m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4588" y="533400"/>
            <a:ext cx="5784850" cy="5930900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9027" name="Picture 3" descr="slide2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1565275"/>
            <a:ext cx="1981200" cy="1498600"/>
          </a:xfrm>
          <a:prstGeom prst="rect">
            <a:avLst/>
          </a:prstGeom>
          <a:noFill/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</p:pic>
      <p:sp>
        <p:nvSpPr>
          <p:cNvPr id="317444" name="Text Box 4"/>
          <p:cNvSpPr txBox="1">
            <a:spLocks noChangeArrowheads="1"/>
          </p:cNvSpPr>
          <p:nvPr/>
        </p:nvSpPr>
        <p:spPr bwMode="auto">
          <a:xfrm>
            <a:off x="4543425" y="0"/>
            <a:ext cx="17541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>
                <a:solidFill>
                  <a:srgbClr val="FF3300"/>
                </a:solidFill>
              </a:rPr>
              <a:t>The CMB</a:t>
            </a:r>
          </a:p>
        </p:txBody>
      </p:sp>
      <p:pic>
        <p:nvPicPr>
          <p:cNvPr id="317445" name="Picture 5" descr="WMAP990293B_12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3886200"/>
            <a:ext cx="2044700" cy="220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46" name="Text Box 6"/>
          <p:cNvSpPr txBox="1">
            <a:spLocks noChangeArrowheads="1"/>
          </p:cNvSpPr>
          <p:nvPr/>
        </p:nvSpPr>
        <p:spPr bwMode="auto">
          <a:xfrm>
            <a:off x="661988" y="1125538"/>
            <a:ext cx="93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2400">
                <a:solidFill>
                  <a:srgbClr val="FF5050"/>
                </a:solidFill>
              </a:rPr>
              <a:t>1992</a:t>
            </a:r>
          </a:p>
        </p:txBody>
      </p:sp>
      <p:sp>
        <p:nvSpPr>
          <p:cNvPr id="317447" name="Text Box 7"/>
          <p:cNvSpPr txBox="1">
            <a:spLocks noChangeArrowheads="1"/>
          </p:cNvSpPr>
          <p:nvPr/>
        </p:nvSpPr>
        <p:spPr bwMode="auto">
          <a:xfrm>
            <a:off x="750888" y="3449638"/>
            <a:ext cx="93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2400">
                <a:solidFill>
                  <a:srgbClr val="FF5050"/>
                </a:solidFill>
              </a:rPr>
              <a:t>2003</a:t>
            </a:r>
          </a:p>
        </p:txBody>
      </p:sp>
    </p:spTree>
    <p:extLst>
      <p:ext uri="{BB962C8B-B14F-4D97-AF65-F5344CB8AC3E}">
        <p14:creationId xmlns:p14="http://schemas.microsoft.com/office/powerpoint/2010/main" val="1666428896"/>
      </p:ext>
    </p:extLst>
  </p:cSld>
  <p:clrMapOvr>
    <a:masterClrMapping/>
  </p:clrMapOvr>
  <p:transition>
    <p:zoom dir="in"/>
  </p:transition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>
            <a:alpha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WDM_SL_v3.3_page6.pdf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7" t="10975" r="48854" b="55415"/>
          <a:stretch/>
        </p:blipFill>
        <p:spPr>
          <a:xfrm>
            <a:off x="2100808" y="736956"/>
            <a:ext cx="5706671" cy="566892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8396" y="172480"/>
            <a:ext cx="6690841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</p:spTree>
    <p:extLst>
      <p:ext uri="{BB962C8B-B14F-4D97-AF65-F5344CB8AC3E}">
        <p14:creationId xmlns:p14="http://schemas.microsoft.com/office/powerpoint/2010/main" val="1157272274"/>
      </p:ext>
    </p:extLst>
  </p:cSld>
  <p:clrMapOvr>
    <a:masterClrMapping/>
  </p:clrMapOvr>
  <p:transition>
    <p:zoom/>
  </p:transition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334911" y="172654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51520" y="6309320"/>
            <a:ext cx="29351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008000"/>
                </a:solidFill>
              </a:rPr>
              <a:t>Vegetti</a:t>
            </a:r>
            <a:r>
              <a:rPr lang="en-US" sz="2000" dirty="0">
                <a:solidFill>
                  <a:srgbClr val="008000"/>
                </a:solidFill>
              </a:rPr>
              <a:t> &amp; Koopmans ‘09</a:t>
            </a:r>
          </a:p>
        </p:txBody>
      </p:sp>
      <p:pic>
        <p:nvPicPr>
          <p:cNvPr id="2" name="Picture 1" descr="fig6b.ps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00" t="29741" r="5701" b="36217"/>
          <a:stretch/>
        </p:blipFill>
        <p:spPr>
          <a:xfrm>
            <a:off x="52816" y="1823102"/>
            <a:ext cx="9123919" cy="445130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803722" y="1484784"/>
            <a:ext cx="64406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FF0000"/>
                </a:solidFill>
              </a:rPr>
              <a:t>Can detect </a:t>
            </a:r>
            <a:r>
              <a:rPr lang="en-US" dirty="0" err="1">
                <a:solidFill>
                  <a:srgbClr val="FF0000"/>
                </a:solidFill>
              </a:rPr>
              <a:t>subhalos</a:t>
            </a:r>
            <a:r>
              <a:rPr lang="en-US" dirty="0">
                <a:solidFill>
                  <a:srgbClr val="FF0000"/>
                </a:solidFill>
              </a:rPr>
              <a:t> as small as 10</a:t>
            </a:r>
            <a:r>
              <a:rPr lang="en-US" baseline="30000" dirty="0">
                <a:solidFill>
                  <a:srgbClr val="FF0000"/>
                </a:solidFill>
              </a:rPr>
              <a:t>7 </a:t>
            </a:r>
            <a:r>
              <a:rPr lang="en-US" dirty="0">
                <a:solidFill>
                  <a:srgbClr val="FF0000"/>
                </a:solidFill>
              </a:rPr>
              <a:t> – 10</a:t>
            </a:r>
            <a:r>
              <a:rPr lang="en-US" baseline="30000" dirty="0">
                <a:solidFill>
                  <a:srgbClr val="FF0000"/>
                </a:solidFill>
              </a:rPr>
              <a:t>8</a:t>
            </a:r>
            <a:r>
              <a:rPr lang="en-US" dirty="0">
                <a:solidFill>
                  <a:srgbClr val="FF0000"/>
                </a:solidFill>
              </a:rPr>
              <a:t>M</a:t>
            </a:r>
            <a:r>
              <a:rPr lang="en-US" baseline="-25000" dirty="0">
                <a:solidFill>
                  <a:srgbClr val="FF0000"/>
                </a:solidFill>
              </a:rPr>
              <a:t>o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83768" y="2907217"/>
            <a:ext cx="4248472" cy="830997"/>
          </a:xfrm>
          <a:prstGeom prst="rect">
            <a:avLst/>
          </a:prstGeom>
          <a:solidFill>
            <a:srgbClr val="3366FF">
              <a:alpha val="90000"/>
            </a:srgb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dirty="0">
                <a:solidFill>
                  <a:srgbClr val="000000"/>
                </a:solidFill>
              </a:rPr>
              <a:t>If WDM is right, should find </a:t>
            </a:r>
            <a:r>
              <a:rPr lang="en-US" dirty="0">
                <a:solidFill>
                  <a:srgbClr val="800000"/>
                </a:solidFill>
              </a:rPr>
              <a:t>NO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90"/>
                </a:solidFill>
              </a:rPr>
              <a:t>10</a:t>
            </a:r>
            <a:r>
              <a:rPr lang="en-US" baseline="30000" dirty="0">
                <a:solidFill>
                  <a:srgbClr val="000090"/>
                </a:solidFill>
              </a:rPr>
              <a:t>7 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</a:t>
            </a:r>
            <a:r>
              <a:rPr lang="en-US" dirty="0">
                <a:solidFill>
                  <a:srgbClr val="000000"/>
                </a:solidFill>
              </a:rPr>
              <a:t> halos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27784" y="4110171"/>
            <a:ext cx="4033570" cy="830997"/>
          </a:xfrm>
          <a:prstGeom prst="rect">
            <a:avLst/>
          </a:prstGeom>
          <a:solidFill>
            <a:srgbClr val="3366FF">
              <a:alpha val="90000"/>
            </a:srgb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dirty="0"/>
              <a:t>If CDM is right, should find </a:t>
            </a:r>
            <a:r>
              <a:rPr lang="en-US" dirty="0">
                <a:solidFill>
                  <a:srgbClr val="800000"/>
                </a:solidFill>
              </a:rPr>
              <a:t>MANY </a:t>
            </a:r>
            <a:r>
              <a:rPr lang="en-US" dirty="0">
                <a:solidFill>
                  <a:srgbClr val="000090"/>
                </a:solidFill>
              </a:rPr>
              <a:t>10</a:t>
            </a:r>
            <a:r>
              <a:rPr lang="en-US" baseline="30000" dirty="0">
                <a:solidFill>
                  <a:srgbClr val="000090"/>
                </a:solidFill>
              </a:rPr>
              <a:t>7 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</a:t>
            </a:r>
            <a:r>
              <a:rPr lang="en-US" dirty="0">
                <a:solidFill>
                  <a:srgbClr val="800000"/>
                </a:solidFill>
              </a:rPr>
              <a:t> </a:t>
            </a:r>
            <a:r>
              <a:rPr lang="en-US" dirty="0"/>
              <a:t>halos</a:t>
            </a:r>
          </a:p>
        </p:txBody>
      </p:sp>
    </p:spTree>
    <p:extLst>
      <p:ext uri="{BB962C8B-B14F-4D97-AF65-F5344CB8AC3E}">
        <p14:creationId xmlns:p14="http://schemas.microsoft.com/office/powerpoint/2010/main" val="1068164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  <p:bldP spid="10" grpId="1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-36000" y="1771200"/>
            <a:ext cx="9288520" cy="4667040"/>
            <a:chOff x="-36000" y="1771200"/>
            <a:chExt cx="9288520" cy="4667040"/>
          </a:xfrm>
        </p:grpSpPr>
        <p:pic>
          <p:nvPicPr>
            <p:cNvPr id="11" name="Picture 10" descr="residuals_10^7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89080" y="1771200"/>
              <a:ext cx="4663440" cy="4663440"/>
            </a:xfrm>
            <a:prstGeom prst="rect">
              <a:avLst/>
            </a:prstGeom>
          </p:spPr>
        </p:pic>
        <p:pic>
          <p:nvPicPr>
            <p:cNvPr id="12" name="Picture 11" descr="image_10^7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36000" y="1774800"/>
              <a:ext cx="4663440" cy="4663440"/>
            </a:xfrm>
            <a:prstGeom prst="rect">
              <a:avLst/>
            </a:prstGeom>
          </p:spPr>
        </p:pic>
      </p:grp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334911" y="172654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619672" y="1527175"/>
            <a:ext cx="64406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FF0000"/>
                </a:solidFill>
              </a:rPr>
              <a:t>Can detect </a:t>
            </a:r>
            <a:r>
              <a:rPr lang="en-US" dirty="0" err="1">
                <a:solidFill>
                  <a:srgbClr val="FF0000"/>
                </a:solidFill>
              </a:rPr>
              <a:t>subhalos</a:t>
            </a:r>
            <a:r>
              <a:rPr lang="en-US" dirty="0">
                <a:solidFill>
                  <a:srgbClr val="FF0000"/>
                </a:solidFill>
              </a:rPr>
              <a:t> as small as 10</a:t>
            </a:r>
            <a:r>
              <a:rPr lang="en-US" baseline="30000" dirty="0">
                <a:solidFill>
                  <a:srgbClr val="FF0000"/>
                </a:solidFill>
              </a:rPr>
              <a:t>7 </a:t>
            </a:r>
            <a:r>
              <a:rPr lang="en-US" dirty="0">
                <a:solidFill>
                  <a:srgbClr val="FF0000"/>
                </a:solidFill>
              </a:rPr>
              <a:t> – 10</a:t>
            </a:r>
            <a:r>
              <a:rPr lang="en-US" baseline="30000" dirty="0">
                <a:solidFill>
                  <a:srgbClr val="FF0000"/>
                </a:solidFill>
              </a:rPr>
              <a:t>8</a:t>
            </a:r>
            <a:r>
              <a:rPr lang="en-US" dirty="0">
                <a:solidFill>
                  <a:srgbClr val="FF0000"/>
                </a:solidFill>
              </a:rPr>
              <a:t>M</a:t>
            </a:r>
            <a:r>
              <a:rPr lang="en-US" baseline="-25000" dirty="0">
                <a:solidFill>
                  <a:srgbClr val="FF0000"/>
                </a:solidFill>
              </a:rPr>
              <a:t>o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83768" y="2907217"/>
            <a:ext cx="4248472" cy="830997"/>
          </a:xfrm>
          <a:prstGeom prst="rect">
            <a:avLst/>
          </a:prstGeom>
          <a:solidFill>
            <a:srgbClr val="3366FF">
              <a:alpha val="90000"/>
            </a:srgb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dirty="0">
                <a:solidFill>
                  <a:srgbClr val="000000"/>
                </a:solidFill>
              </a:rPr>
              <a:t>If WDM is right, should find </a:t>
            </a:r>
            <a:r>
              <a:rPr lang="en-US" dirty="0">
                <a:solidFill>
                  <a:srgbClr val="800000"/>
                </a:solidFill>
              </a:rPr>
              <a:t>NO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90"/>
                </a:solidFill>
              </a:rPr>
              <a:t>10</a:t>
            </a:r>
            <a:r>
              <a:rPr lang="en-US" baseline="30000" dirty="0">
                <a:solidFill>
                  <a:srgbClr val="000090"/>
                </a:solidFill>
              </a:rPr>
              <a:t>7 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</a:t>
            </a:r>
            <a:r>
              <a:rPr lang="en-US" dirty="0">
                <a:solidFill>
                  <a:srgbClr val="000000"/>
                </a:solidFill>
              </a:rPr>
              <a:t> halos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27784" y="4110171"/>
            <a:ext cx="4033570" cy="830997"/>
          </a:xfrm>
          <a:prstGeom prst="rect">
            <a:avLst/>
          </a:prstGeom>
          <a:solidFill>
            <a:srgbClr val="3366FF">
              <a:alpha val="90000"/>
            </a:srgb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dirty="0"/>
              <a:t>If CDM is right, should find </a:t>
            </a:r>
            <a:r>
              <a:rPr lang="en-US" dirty="0">
                <a:solidFill>
                  <a:srgbClr val="800000"/>
                </a:solidFill>
              </a:rPr>
              <a:t>MANY </a:t>
            </a:r>
            <a:r>
              <a:rPr lang="en-US" dirty="0">
                <a:solidFill>
                  <a:srgbClr val="000090"/>
                </a:solidFill>
              </a:rPr>
              <a:t>10</a:t>
            </a:r>
            <a:r>
              <a:rPr lang="en-US" baseline="30000" dirty="0">
                <a:solidFill>
                  <a:srgbClr val="000090"/>
                </a:solidFill>
              </a:rPr>
              <a:t>7 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</a:t>
            </a:r>
            <a:r>
              <a:rPr lang="en-US" dirty="0">
                <a:solidFill>
                  <a:srgbClr val="800000"/>
                </a:solidFill>
              </a:rPr>
              <a:t> </a:t>
            </a:r>
            <a:r>
              <a:rPr lang="en-US" dirty="0"/>
              <a:t>halos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53033" y="6351711"/>
            <a:ext cx="247971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8000"/>
                </a:solidFill>
              </a:rPr>
              <a:t>He, Li, CSF et al ‘19</a:t>
            </a:r>
          </a:p>
        </p:txBody>
      </p:sp>
    </p:spTree>
    <p:extLst>
      <p:ext uri="{BB962C8B-B14F-4D97-AF65-F5344CB8AC3E}">
        <p14:creationId xmlns:p14="http://schemas.microsoft.com/office/powerpoint/2010/main" val="123836944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page_4.pdf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57" t="4049" r="7899" b="70555"/>
          <a:stretch/>
        </p:blipFill>
        <p:spPr>
          <a:xfrm>
            <a:off x="50800" y="1579101"/>
            <a:ext cx="8984680" cy="4049095"/>
          </a:xfrm>
          <a:prstGeom prst="rect">
            <a:avLst/>
          </a:prstGeom>
        </p:spPr>
      </p:pic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2123728" y="172654"/>
            <a:ext cx="6895403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Destruction of dark substructures by galactic baryons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55576" y="5661248"/>
            <a:ext cx="3913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Dark matter only simulation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293386" y="5589240"/>
            <a:ext cx="36228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Hydrodynamic simulation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86064" y="6413500"/>
            <a:ext cx="19954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 et al ‘17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707904" y="1628800"/>
            <a:ext cx="16171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APOSTLE</a:t>
            </a:r>
          </a:p>
        </p:txBody>
      </p:sp>
    </p:spTree>
    <p:extLst>
      <p:ext uri="{BB962C8B-B14F-4D97-AF65-F5344CB8AC3E}">
        <p14:creationId xmlns:p14="http://schemas.microsoft.com/office/powerpoint/2010/main" val="2025662750"/>
      </p:ext>
    </p:extLst>
  </p:cSld>
  <p:clrMapOvr>
    <a:masterClrMapping/>
  </p:clrMapOvr>
  <p:transition>
    <p:zoom/>
  </p:transition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auto">
          <a:xfrm>
            <a:off x="5292080" y="6381328"/>
            <a:ext cx="3851920" cy="476672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4572001" y="1412776"/>
            <a:ext cx="3945546" cy="4508925"/>
            <a:chOff x="4572001" y="1466754"/>
            <a:chExt cx="3945546" cy="4508925"/>
          </a:xfrm>
        </p:grpSpPr>
        <p:pic>
          <p:nvPicPr>
            <p:cNvPr id="3" name="Picture 2" descr="page_6.pdf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875" t="37267" r="9297" b="30298"/>
            <a:stretch/>
          </p:blipFill>
          <p:spPr>
            <a:xfrm>
              <a:off x="4605063" y="1466754"/>
              <a:ext cx="3912484" cy="4508925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8" name="Rectangle 7"/>
            <p:cNvSpPr/>
            <p:nvPr/>
          </p:nvSpPr>
          <p:spPr bwMode="auto">
            <a:xfrm>
              <a:off x="6228184" y="5589240"/>
              <a:ext cx="936104" cy="288032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1" name="Rectangle 10"/>
            <p:cNvSpPr/>
            <p:nvPr/>
          </p:nvSpPr>
          <p:spPr bwMode="auto">
            <a:xfrm>
              <a:off x="4644008" y="4293096"/>
              <a:ext cx="288032" cy="1080120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 rot="16200000">
              <a:off x="3862563" y="4570486"/>
              <a:ext cx="17882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/>
                <a:t>Ratio DM/hydro</a:t>
              </a: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5652120" y="3284984"/>
              <a:ext cx="1008112" cy="360040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153248" y="5517232"/>
              <a:ext cx="10312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 err="1"/>
                <a:t>M</a:t>
              </a:r>
              <a:r>
                <a:rPr lang="en-US" sz="1800" baseline="-25000" dirty="0" err="1"/>
                <a:t>sub</a:t>
              </a:r>
              <a:r>
                <a:rPr lang="en-US" sz="1800" dirty="0"/>
                <a:t>[M</a:t>
              </a:r>
              <a:r>
                <a:rPr lang="en-US" sz="1800" baseline="-25000" dirty="0"/>
                <a:t>o</a:t>
              </a:r>
              <a:r>
                <a:rPr lang="en-US" sz="1800" dirty="0"/>
                <a:t>]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422588" y="3370900"/>
              <a:ext cx="1453668" cy="400110"/>
            </a:xfrm>
            <a:prstGeom prst="rect">
              <a:avLst/>
            </a:prstGeom>
            <a:noFill/>
            <a:ln w="15875">
              <a:solidFill>
                <a:srgbClr val="FF0000"/>
              </a:solidFill>
            </a:ln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/>
                <a:t>50-200 </a:t>
              </a:r>
              <a:r>
                <a:rPr lang="en-US" sz="2000" dirty="0" err="1"/>
                <a:t>kpc</a:t>
              </a:r>
              <a:endParaRPr lang="en-US" sz="2000" dirty="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40538" y="1340768"/>
            <a:ext cx="4043430" cy="4524913"/>
            <a:chOff x="240538" y="1424367"/>
            <a:chExt cx="4043430" cy="4524913"/>
          </a:xfrm>
        </p:grpSpPr>
        <p:pic>
          <p:nvPicPr>
            <p:cNvPr id="2" name="Picture 1" descr="page_6.pdf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417" t="5210" r="50422" b="62240"/>
            <a:stretch/>
          </p:blipFill>
          <p:spPr>
            <a:xfrm>
              <a:off x="240538" y="1424367"/>
              <a:ext cx="4043430" cy="4524913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9" name="Rectangle 8"/>
            <p:cNvSpPr/>
            <p:nvPr/>
          </p:nvSpPr>
          <p:spPr bwMode="auto">
            <a:xfrm>
              <a:off x="1907704" y="5589240"/>
              <a:ext cx="936104" cy="288032"/>
            </a:xfrm>
            <a:prstGeom prst="rect">
              <a:avLst/>
            </a:prstGeom>
            <a:solidFill>
              <a:schemeClr val="bg1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323528" y="4221088"/>
              <a:ext cx="288032" cy="1080120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 rot="16200000">
              <a:off x="-457917" y="4510470"/>
              <a:ext cx="17882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/>
                <a:t>Ratio DM/hydro</a:t>
              </a: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1259632" y="3212976"/>
              <a:ext cx="1008112" cy="360040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835696" y="5517232"/>
              <a:ext cx="10312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 err="1"/>
                <a:t>M</a:t>
              </a:r>
              <a:r>
                <a:rPr lang="en-US" sz="1800" baseline="-25000" dirty="0" err="1"/>
                <a:t>sub</a:t>
              </a:r>
              <a:r>
                <a:rPr lang="en-US" sz="1800" dirty="0"/>
                <a:t>[M</a:t>
              </a:r>
              <a:r>
                <a:rPr lang="en-US" sz="1800" baseline="-25000" dirty="0"/>
                <a:t>o</a:t>
              </a:r>
              <a:r>
                <a:rPr lang="en-US" sz="1800" dirty="0"/>
                <a:t>]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187624" y="3368583"/>
              <a:ext cx="1168384" cy="400110"/>
            </a:xfrm>
            <a:prstGeom prst="rect">
              <a:avLst/>
            </a:prstGeom>
            <a:noFill/>
            <a:ln w="15875">
              <a:solidFill>
                <a:srgbClr val="FF0000"/>
              </a:solidFill>
            </a:ln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/>
                <a:t>0-10 </a:t>
              </a:r>
              <a:r>
                <a:rPr lang="en-US" sz="2000" dirty="0" err="1"/>
                <a:t>kpc</a:t>
              </a:r>
              <a:endParaRPr lang="en-US" sz="2000" dirty="0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6948264" y="6425718"/>
            <a:ext cx="19954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 et al ‘17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475656" y="1628800"/>
            <a:ext cx="58353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0090"/>
                </a:solidFill>
              </a:rPr>
              <a:t>DM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71600" y="2348880"/>
            <a:ext cx="8688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FF0000"/>
                </a:solidFill>
              </a:rPr>
              <a:t>Hydro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123728" y="172654"/>
            <a:ext cx="6895403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Destruction of dark substructures by galactic baryons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940152" y="1660738"/>
            <a:ext cx="58353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0090"/>
                </a:solidFill>
              </a:rPr>
              <a:t>DM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287353" y="2092786"/>
            <a:ext cx="8688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FF0000"/>
                </a:solidFill>
              </a:rPr>
              <a:t>Hydro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6598" y="6021288"/>
            <a:ext cx="9077402" cy="880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l">
              <a:lnSpc>
                <a:spcPct val="80000"/>
              </a:lnSpc>
              <a:buClr>
                <a:srgbClr val="FF0000"/>
              </a:buClr>
              <a:buFont typeface="Arial"/>
              <a:buChar char="•"/>
            </a:pPr>
            <a:r>
              <a:rPr lang="en-US" dirty="0"/>
              <a:t>40% of </a:t>
            </a:r>
            <a:r>
              <a:rPr lang="en-US" dirty="0" err="1"/>
              <a:t>subhalos</a:t>
            </a:r>
            <a:r>
              <a:rPr lang="en-US" dirty="0"/>
              <a:t> in 0-10 </a:t>
            </a:r>
            <a:r>
              <a:rPr lang="en-US" dirty="0" err="1"/>
              <a:t>kpc</a:t>
            </a:r>
            <a:r>
              <a:rPr lang="en-US" dirty="0"/>
              <a:t> destroyed by interaction w. galaxy</a:t>
            </a:r>
          </a:p>
          <a:p>
            <a:pPr marL="342900" indent="-342900" algn="l">
              <a:lnSpc>
                <a:spcPct val="70000"/>
              </a:lnSpc>
              <a:buClr>
                <a:srgbClr val="FF0000"/>
              </a:buClr>
              <a:buFont typeface="Arial"/>
              <a:buChar char="•"/>
            </a:pPr>
            <a:r>
              <a:rPr lang="en-US" dirty="0"/>
              <a:t>20%          “          50-200 </a:t>
            </a:r>
            <a:r>
              <a:rPr lang="en-US" dirty="0" err="1"/>
              <a:t>kpc</a:t>
            </a:r>
            <a:r>
              <a:rPr lang="en-US" dirty="0"/>
              <a:t>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02981615"/>
      </p:ext>
    </p:extLst>
  </p:cSld>
  <p:clrMapOvr>
    <a:masterClrMapping/>
  </p:clrMapOvr>
  <p:transition>
    <p:zoom/>
  </p:transition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C8D2916-6719-0F48-9110-57DDF628339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701" t="1701" r="1701" b="2750"/>
          <a:stretch/>
        </p:blipFill>
        <p:spPr>
          <a:xfrm>
            <a:off x="1259632" y="116632"/>
            <a:ext cx="6624736" cy="6552728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CE6C09E-2B21-7242-A632-4C0A906A5518}"/>
              </a:ext>
            </a:extLst>
          </p:cNvPr>
          <p:cNvSpPr txBox="1"/>
          <p:nvPr/>
        </p:nvSpPr>
        <p:spPr>
          <a:xfrm rot="16200000">
            <a:off x="-2895655" y="3263846"/>
            <a:ext cx="67560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A high res. simulation of a CDM galaxy cluster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9ADE03F-251A-9A47-B639-0FDF4B95C734}"/>
              </a:ext>
            </a:extLst>
          </p:cNvPr>
          <p:cNvSpPr txBox="1"/>
          <p:nvPr/>
        </p:nvSpPr>
        <p:spPr>
          <a:xfrm>
            <a:off x="6886293" y="6516052"/>
            <a:ext cx="22942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 err="1">
                <a:solidFill>
                  <a:srgbClr val="B1F0FC"/>
                </a:solidFill>
              </a:rPr>
              <a:t>Richings</a:t>
            </a:r>
            <a:r>
              <a:rPr lang="en-US" sz="1800" dirty="0">
                <a:solidFill>
                  <a:srgbClr val="B1F0FC"/>
                </a:solidFill>
              </a:rPr>
              <a:t>, CSF + ‘19 </a:t>
            </a:r>
          </a:p>
        </p:txBody>
      </p:sp>
    </p:spTree>
    <p:extLst>
      <p:ext uri="{BB962C8B-B14F-4D97-AF65-F5344CB8AC3E}">
        <p14:creationId xmlns:p14="http://schemas.microsoft.com/office/powerpoint/2010/main" val="1777104907"/>
      </p:ext>
    </p:extLst>
  </p:cSld>
  <p:clrMapOvr>
    <a:masterClrMapping/>
  </p:clrMapOvr>
  <p:transition>
    <p:zoom/>
  </p:transition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" name="pasted-image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50800" y="2019569"/>
            <a:ext cx="4809232" cy="3624205"/>
          </a:xfrm>
          <a:prstGeom prst="rect">
            <a:avLst/>
          </a:prstGeom>
          <a:ln w="12700">
            <a:miter lim="400000"/>
          </a:ln>
        </p:spPr>
      </p:pic>
      <p:sp>
        <p:nvSpPr>
          <p:cNvPr id="154" name="Shape 154"/>
          <p:cNvSpPr/>
          <p:nvPr/>
        </p:nvSpPr>
        <p:spPr>
          <a:xfrm flipH="1">
            <a:off x="2627784" y="2420888"/>
            <a:ext cx="72008" cy="1800201"/>
          </a:xfrm>
          <a:prstGeom prst="line">
            <a:avLst/>
          </a:prstGeom>
          <a:ln w="19050" cmpd="sng">
            <a:solidFill>
              <a:schemeClr val="bg1"/>
            </a:solidFill>
            <a:miter lim="400000"/>
          </a:ln>
        </p:spPr>
        <p:txBody>
          <a:bodyPr lIns="35717" tIns="35717" rIns="35717" bIns="35717" anchor="ctr"/>
          <a:lstStyle/>
          <a:p>
            <a:pPr>
              <a:buClr>
                <a:srgbClr val="000000"/>
              </a:buClr>
              <a:defRPr sz="2400"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155" name="Shape 155"/>
          <p:cNvSpPr/>
          <p:nvPr/>
        </p:nvSpPr>
        <p:spPr>
          <a:xfrm flipH="1">
            <a:off x="1763688" y="2420888"/>
            <a:ext cx="864096" cy="864097"/>
          </a:xfrm>
          <a:prstGeom prst="line">
            <a:avLst/>
          </a:prstGeom>
          <a:ln w="19050" cmpd="sng">
            <a:solidFill>
              <a:schemeClr val="accent5">
                <a:hueOff val="-444211"/>
                <a:satOff val="-14915"/>
                <a:lumOff val="22857"/>
              </a:schemeClr>
            </a:solidFill>
            <a:miter lim="400000"/>
          </a:ln>
        </p:spPr>
        <p:txBody>
          <a:bodyPr lIns="35717" tIns="35717" rIns="35717" bIns="35717" anchor="ctr"/>
          <a:lstStyle/>
          <a:p>
            <a:pPr>
              <a:buClr>
                <a:srgbClr val="000000"/>
              </a:buClr>
              <a:defRPr sz="2400"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156" name="Shape 156"/>
          <p:cNvSpPr/>
          <p:nvPr/>
        </p:nvSpPr>
        <p:spPr>
          <a:xfrm>
            <a:off x="1197224" y="1988840"/>
            <a:ext cx="2726704" cy="4106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7" tIns="35717" rIns="35717" bIns="35717" anchor="ctr">
            <a:spAutoFit/>
          </a:bodyPr>
          <a:lstStyle>
            <a:lvl1pPr>
              <a:defRPr sz="2200">
                <a:solidFill>
                  <a:schemeClr val="accent5">
                    <a:hueOff val="-444211"/>
                    <a:satOff val="-14915"/>
                    <a:lumOff val="22857"/>
                  </a:schemeClr>
                </a:solidFill>
              </a:defRPr>
            </a:lvl1pPr>
          </a:lstStyle>
          <a:p>
            <a:pPr>
              <a:buClr>
                <a:srgbClr val="000000"/>
              </a:buClr>
            </a:pPr>
            <a:r>
              <a:rPr lang="en-US" dirty="0">
                <a:solidFill>
                  <a:srgbClr val="AAE2CA">
                    <a:hueOff val="-444211"/>
                    <a:satOff val="-14915"/>
                    <a:lumOff val="22857"/>
                  </a:srgbClr>
                </a:solidFill>
              </a:rPr>
              <a:t>Projected </a:t>
            </a:r>
            <a:r>
              <a:rPr lang="en-US" dirty="0" err="1">
                <a:solidFill>
                  <a:srgbClr val="AAE2CA">
                    <a:hueOff val="-444211"/>
                    <a:satOff val="-14915"/>
                    <a:lumOff val="22857"/>
                  </a:srgbClr>
                </a:solidFill>
              </a:rPr>
              <a:t>l.o.s</a:t>
            </a:r>
            <a:r>
              <a:rPr dirty="0">
                <a:solidFill>
                  <a:srgbClr val="AAE2CA">
                    <a:hueOff val="-444211"/>
                    <a:satOff val="-14915"/>
                    <a:lumOff val="22857"/>
                  </a:srgbClr>
                </a:solidFill>
              </a:rPr>
              <a:t> halos</a:t>
            </a: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2334911" y="172654"/>
            <a:ext cx="6684220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Substructures </a:t>
            </a:r>
            <a:r>
              <a:rPr lang="en-US" sz="3600" dirty="0" err="1">
                <a:solidFill>
                  <a:srgbClr val="DE0A0D"/>
                </a:solidFill>
              </a:rPr>
              <a:t>vs</a:t>
            </a:r>
            <a:r>
              <a:rPr lang="en-US" sz="3600" dirty="0">
                <a:solidFill>
                  <a:srgbClr val="DE0A0D"/>
                </a:solidFill>
              </a:rPr>
              <a:t> interlopers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132" y="980728"/>
            <a:ext cx="88763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FFFFFF"/>
                </a:solidFill>
              </a:rPr>
              <a:t>Subhalos</a:t>
            </a:r>
            <a:r>
              <a:rPr lang="en-US" dirty="0">
                <a:solidFill>
                  <a:srgbClr val="FFFFFF"/>
                </a:solidFill>
              </a:rPr>
              <a:t> &amp; halos projected along the </a:t>
            </a:r>
            <a:r>
              <a:rPr lang="en-US" dirty="0" err="1">
                <a:solidFill>
                  <a:srgbClr val="FFFFFF"/>
                </a:solidFill>
              </a:rPr>
              <a:t>l.o.s</a:t>
            </a:r>
            <a:r>
              <a:rPr lang="en-US" dirty="0">
                <a:solidFill>
                  <a:srgbClr val="FFFFFF"/>
                </a:solidFill>
              </a:rPr>
              <a:t> both lens: who wins? 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4211960" y="5301208"/>
            <a:ext cx="648072" cy="360040"/>
          </a:xfrm>
          <a:prstGeom prst="rect">
            <a:avLst/>
          </a:prstGeom>
          <a:solidFill>
            <a:schemeClr val="tx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38" name="Shape 151"/>
          <p:cNvSpPr/>
          <p:nvPr/>
        </p:nvSpPr>
        <p:spPr>
          <a:xfrm>
            <a:off x="-20364" y="5867857"/>
            <a:ext cx="9164364" cy="44146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7" tIns="35717" rIns="35717" bIns="35717" anchor="ctr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dirty="0">
                <a:solidFill>
                  <a:srgbClr val="FFFFFF"/>
                </a:solidFill>
              </a:rPr>
              <a:t>The number of line-of-sight haloes is larger than that of subhaloes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25463" y="6384529"/>
            <a:ext cx="46497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F2951C"/>
                </a:solidFill>
              </a:rPr>
              <a:t>Li, CSF et al. </a:t>
            </a:r>
            <a:r>
              <a:rPr lang="uk-UA" sz="1800" dirty="0">
                <a:solidFill>
                  <a:srgbClr val="F2951C"/>
                </a:solidFill>
              </a:rPr>
              <a:t>’</a:t>
            </a:r>
            <a:r>
              <a:rPr lang="en-US" sz="1800" dirty="0">
                <a:solidFill>
                  <a:srgbClr val="F2951C"/>
                </a:solidFill>
              </a:rPr>
              <a:t>16; see also </a:t>
            </a:r>
            <a:r>
              <a:rPr lang="en-US" sz="1800" dirty="0" err="1">
                <a:solidFill>
                  <a:srgbClr val="F2951C"/>
                </a:solidFill>
              </a:rPr>
              <a:t>Despali</a:t>
            </a:r>
            <a:r>
              <a:rPr lang="en-US" sz="1800" dirty="0">
                <a:solidFill>
                  <a:srgbClr val="F2951C"/>
                </a:solidFill>
              </a:rPr>
              <a:t> et al. ‘18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852517" y="1484784"/>
            <a:ext cx="4176464" cy="4167049"/>
            <a:chOff x="4852517" y="1484784"/>
            <a:chExt cx="4176464" cy="4167049"/>
          </a:xfrm>
        </p:grpSpPr>
        <p:grpSp>
          <p:nvGrpSpPr>
            <p:cNvPr id="39" name="Group 38"/>
            <p:cNvGrpSpPr/>
            <p:nvPr/>
          </p:nvGrpSpPr>
          <p:grpSpPr>
            <a:xfrm>
              <a:off x="4852517" y="1484784"/>
              <a:ext cx="4176464" cy="4167049"/>
              <a:chOff x="3795713" y="1422191"/>
              <a:chExt cx="4176464" cy="4167049"/>
            </a:xfrm>
          </p:grpSpPr>
          <p:grpSp>
            <p:nvGrpSpPr>
              <p:cNvPr id="40" name="Group 39"/>
              <p:cNvGrpSpPr/>
              <p:nvPr/>
            </p:nvGrpSpPr>
            <p:grpSpPr>
              <a:xfrm>
                <a:off x="3795713" y="1422191"/>
                <a:ext cx="4176464" cy="4167049"/>
                <a:chOff x="539552" y="1494199"/>
                <a:chExt cx="4176464" cy="4167049"/>
              </a:xfrm>
            </p:grpSpPr>
            <p:sp>
              <p:nvSpPr>
                <p:cNvPr id="61" name="Rectangle 60"/>
                <p:cNvSpPr/>
                <p:nvPr/>
              </p:nvSpPr>
              <p:spPr bwMode="auto">
                <a:xfrm>
                  <a:off x="4067944" y="5301208"/>
                  <a:ext cx="648072" cy="360040"/>
                </a:xfrm>
                <a:prstGeom prst="rect">
                  <a:avLst/>
                </a:prstGeom>
                <a:solidFill>
                  <a:schemeClr val="tx1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lang="en-US">
                    <a:solidFill>
                      <a:srgbClr val="000000"/>
                    </a:solidFill>
                    <a:latin typeface="Arial" pitchFamily="-65" charset="0"/>
                  </a:endParaRPr>
                </a:p>
              </p:txBody>
            </p:sp>
            <p:pic>
              <p:nvPicPr>
                <p:cNvPr id="62" name="Picture 61" descr="number_rel_compare.pdf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9552" y="1494199"/>
                  <a:ext cx="4176464" cy="4083395"/>
                </a:xfrm>
                <a:prstGeom prst="rect">
                  <a:avLst/>
                </a:prstGeom>
              </p:spPr>
            </p:pic>
            <p:cxnSp>
              <p:nvCxnSpPr>
                <p:cNvPr id="63" name="Straight Arrow Connector 62"/>
                <p:cNvCxnSpPr/>
                <p:nvPr/>
              </p:nvCxnSpPr>
              <p:spPr bwMode="auto">
                <a:xfrm flipH="1">
                  <a:off x="1859359" y="2286287"/>
                  <a:ext cx="216024" cy="360040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3366FF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64" name="Straight Arrow Connector 63"/>
                <p:cNvCxnSpPr>
                  <a:stCxn id="72" idx="2"/>
                </p:cNvCxnSpPr>
                <p:nvPr/>
              </p:nvCxnSpPr>
              <p:spPr bwMode="auto">
                <a:xfrm flipH="1">
                  <a:off x="2939479" y="3078375"/>
                  <a:ext cx="876437" cy="585479"/>
                </a:xfrm>
                <a:prstGeom prst="straightConnector1">
                  <a:avLst/>
                </a:prstGeom>
                <a:noFill/>
                <a:ln w="28575" cap="flat" cmpd="sng" algn="ctr">
                  <a:solidFill>
                    <a:srgbClr val="3366FF"/>
                  </a:solidFill>
                  <a:prstDash val="dash"/>
                  <a:round/>
                  <a:headEnd type="none" w="med" len="med"/>
                  <a:tailEnd type="arrow"/>
                </a:ln>
                <a:effectLst/>
              </p:spPr>
            </p:cxnSp>
            <p:sp>
              <p:nvSpPr>
                <p:cNvPr id="65" name="TextBox 64"/>
                <p:cNvSpPr txBox="1"/>
                <p:nvPr/>
              </p:nvSpPr>
              <p:spPr>
                <a:xfrm rot="16200000">
                  <a:off x="25088" y="3079368"/>
                  <a:ext cx="1429039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Clr>
                      <a:srgbClr val="000000"/>
                    </a:buClr>
                    <a:buFontTx/>
                    <a:buNone/>
                  </a:pPr>
                  <a:r>
                    <a:rPr lang="en-US" sz="2000" dirty="0">
                      <a:solidFill>
                        <a:srgbClr val="000000"/>
                      </a:solidFill>
                      <a:latin typeface="Symbol" charset="2"/>
                      <a:cs typeface="Symbol" charset="2"/>
                    </a:rPr>
                    <a:t>S</a:t>
                  </a:r>
                  <a:r>
                    <a:rPr lang="en-US" sz="2000" dirty="0">
                      <a:solidFill>
                        <a:srgbClr val="000000"/>
                      </a:solidFill>
                    </a:rPr>
                    <a:t> (arcsec</a:t>
                  </a:r>
                  <a:r>
                    <a:rPr lang="en-US" sz="2000" baseline="30000" dirty="0">
                      <a:solidFill>
                        <a:srgbClr val="000000"/>
                      </a:solidFill>
                    </a:rPr>
                    <a:t>2</a:t>
                  </a:r>
                  <a:r>
                    <a:rPr lang="en-US" sz="2000" dirty="0">
                      <a:solidFill>
                        <a:srgbClr val="000000"/>
                      </a:solidFill>
                    </a:rPr>
                    <a:t>)</a:t>
                  </a:r>
                </a:p>
              </p:txBody>
            </p:sp>
            <p:grpSp>
              <p:nvGrpSpPr>
                <p:cNvPr id="66" name="Group 65"/>
                <p:cNvGrpSpPr/>
                <p:nvPr/>
              </p:nvGrpSpPr>
              <p:grpSpPr>
                <a:xfrm>
                  <a:off x="611560" y="1710223"/>
                  <a:ext cx="3816424" cy="3888432"/>
                  <a:chOff x="4860032" y="1782231"/>
                  <a:chExt cx="3816424" cy="3888432"/>
                </a:xfrm>
              </p:grpSpPr>
              <p:sp>
                <p:nvSpPr>
                  <p:cNvPr id="67" name="Rectangle 66"/>
                  <p:cNvSpPr/>
                  <p:nvPr/>
                </p:nvSpPr>
                <p:spPr bwMode="auto">
                  <a:xfrm>
                    <a:off x="4860032" y="2708920"/>
                    <a:ext cx="288032" cy="1872208"/>
                  </a:xfrm>
                  <a:prstGeom prst="rect">
                    <a:avLst/>
                  </a:prstGeom>
                  <a:solidFill>
                    <a:schemeClr val="bg1"/>
                  </a:solidFill>
                  <a:ln w="38100" cap="flat" cmpd="sng" algn="ctr">
                    <a:solidFill>
                      <a:srgbClr val="FFFFFF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none" lIns="90000" tIns="46800" rIns="90000" bIns="4680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</a:pPr>
                    <a:endParaRPr lang="en-US">
                      <a:solidFill>
                        <a:srgbClr val="000000"/>
                      </a:solidFill>
                      <a:latin typeface="Arial" pitchFamily="-65" charset="0"/>
                    </a:endParaRPr>
                  </a:p>
                </p:txBody>
              </p:sp>
              <p:sp>
                <p:nvSpPr>
                  <p:cNvPr id="68" name="Rectangle 67"/>
                  <p:cNvSpPr/>
                  <p:nvPr/>
                </p:nvSpPr>
                <p:spPr bwMode="auto">
                  <a:xfrm>
                    <a:off x="6660232" y="5310623"/>
                    <a:ext cx="1080120" cy="288032"/>
                  </a:xfrm>
                  <a:prstGeom prst="rect">
                    <a:avLst/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0000" tIns="46800" rIns="90000" bIns="4680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</a:pPr>
                    <a:endParaRPr lang="en-US">
                      <a:solidFill>
                        <a:srgbClr val="000000"/>
                      </a:solidFill>
                      <a:latin typeface="Arial" pitchFamily="-65" charset="0"/>
                    </a:endParaRPr>
                  </a:p>
                </p:txBody>
              </p:sp>
              <p:sp>
                <p:nvSpPr>
                  <p:cNvPr id="69" name="TextBox 68"/>
                  <p:cNvSpPr txBox="1"/>
                  <p:nvPr/>
                </p:nvSpPr>
                <p:spPr>
                  <a:xfrm>
                    <a:off x="6619011" y="5270553"/>
                    <a:ext cx="1072996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2000" dirty="0">
                        <a:solidFill>
                          <a:srgbClr val="000000"/>
                        </a:solidFill>
                      </a:rPr>
                      <a:t>M/h</a:t>
                    </a:r>
                    <a:r>
                      <a:rPr lang="en-US" sz="2000" baseline="30000" dirty="0">
                        <a:solidFill>
                          <a:srgbClr val="000000"/>
                        </a:solidFill>
                      </a:rPr>
                      <a:t>-1</a:t>
                    </a:r>
                    <a:r>
                      <a:rPr lang="en-US" sz="2000" dirty="0">
                        <a:solidFill>
                          <a:srgbClr val="000000"/>
                        </a:solidFill>
                      </a:rPr>
                      <a:t>M</a:t>
                    </a:r>
                    <a:r>
                      <a:rPr lang="en-US" sz="2000" baseline="-25000" dirty="0">
                        <a:solidFill>
                          <a:srgbClr val="000000"/>
                        </a:solidFill>
                      </a:rPr>
                      <a:t>o</a:t>
                    </a:r>
                    <a:endParaRPr lang="en-US" sz="2000" dirty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70" name="TextBox 69"/>
                  <p:cNvSpPr txBox="1"/>
                  <p:nvPr/>
                </p:nvSpPr>
                <p:spPr>
                  <a:xfrm rot="1852510">
                    <a:off x="6417050" y="2788430"/>
                    <a:ext cx="710351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1800" dirty="0">
                        <a:solidFill>
                          <a:srgbClr val="0000FF"/>
                        </a:solidFill>
                      </a:rPr>
                      <a:t>CDM</a:t>
                    </a:r>
                  </a:p>
                </p:txBody>
              </p:sp>
              <p:sp>
                <p:nvSpPr>
                  <p:cNvPr id="71" name="TextBox 70"/>
                  <p:cNvSpPr txBox="1"/>
                  <p:nvPr/>
                </p:nvSpPr>
                <p:spPr>
                  <a:xfrm>
                    <a:off x="6732240" y="4293096"/>
                    <a:ext cx="7615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1800" dirty="0">
                        <a:solidFill>
                          <a:srgbClr val="FF0000"/>
                        </a:solidFill>
                      </a:rPr>
                      <a:t>WDM</a:t>
                    </a:r>
                    <a:endParaRPr lang="en-US" sz="1400" dirty="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2" name="Rectangle 71"/>
                  <p:cNvSpPr/>
                  <p:nvPr/>
                </p:nvSpPr>
                <p:spPr bwMode="auto">
                  <a:xfrm>
                    <a:off x="7452320" y="1782231"/>
                    <a:ext cx="1224136" cy="1368152"/>
                  </a:xfrm>
                  <a:prstGeom prst="rect">
                    <a:avLst/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0000" tIns="46800" rIns="90000" bIns="4680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</a:pPr>
                    <a:endParaRPr lang="en-US" dirty="0">
                      <a:solidFill>
                        <a:srgbClr val="000000"/>
                      </a:solidFill>
                      <a:latin typeface="Arial" pitchFamily="-65" charset="0"/>
                    </a:endParaRPr>
                  </a:p>
                </p:txBody>
              </p:sp>
              <p:sp>
                <p:nvSpPr>
                  <p:cNvPr id="73" name="TextBox 72"/>
                  <p:cNvSpPr txBox="1"/>
                  <p:nvPr/>
                </p:nvSpPr>
                <p:spPr>
                  <a:xfrm>
                    <a:off x="5580112" y="1998255"/>
                    <a:ext cx="1621733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1800" dirty="0" err="1">
                        <a:solidFill>
                          <a:srgbClr val="0000FF"/>
                        </a:solidFill>
                      </a:rPr>
                      <a:t>l.o.s</a:t>
                    </a:r>
                    <a:r>
                      <a:rPr lang="en-US" sz="1800" dirty="0">
                        <a:solidFill>
                          <a:srgbClr val="0000FF"/>
                        </a:solidFill>
                      </a:rPr>
                      <a:t> projected</a:t>
                    </a:r>
                  </a:p>
                </p:txBody>
              </p:sp>
              <p:sp>
                <p:nvSpPr>
                  <p:cNvPr id="74" name="TextBox 73"/>
                  <p:cNvSpPr txBox="1"/>
                  <p:nvPr/>
                </p:nvSpPr>
                <p:spPr>
                  <a:xfrm>
                    <a:off x="7489849" y="2780928"/>
                    <a:ext cx="110867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1800" dirty="0" err="1">
                        <a:solidFill>
                          <a:srgbClr val="0000FF"/>
                        </a:solidFill>
                      </a:rPr>
                      <a:t>subhalos</a:t>
                    </a:r>
                    <a:endParaRPr lang="en-US" sz="1800" dirty="0">
                      <a:solidFill>
                        <a:srgbClr val="0000FF"/>
                      </a:solidFill>
                    </a:endParaRPr>
                  </a:p>
                </p:txBody>
              </p:sp>
            </p:grpSp>
          </p:grpSp>
          <p:sp>
            <p:nvSpPr>
              <p:cNvPr id="41" name="TextBox 40"/>
              <p:cNvSpPr txBox="1"/>
              <p:nvPr/>
            </p:nvSpPr>
            <p:spPr>
              <a:xfrm rot="16200000">
                <a:off x="3285565" y="3151377"/>
                <a:ext cx="1429039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000000"/>
                    </a:solidFill>
                    <a:latin typeface="Symbol" charset="2"/>
                    <a:cs typeface="Symbol" charset="2"/>
                  </a:rPr>
                  <a:t>S</a:t>
                </a:r>
                <a:r>
                  <a:rPr lang="en-US" sz="2000" dirty="0">
                    <a:solidFill>
                      <a:srgbClr val="000000"/>
                    </a:solidFill>
                  </a:rPr>
                  <a:t> (arcsec</a:t>
                </a:r>
                <a:r>
                  <a:rPr lang="en-US" sz="2000" baseline="30000" dirty="0">
                    <a:solidFill>
                      <a:srgbClr val="000000"/>
                    </a:solidFill>
                  </a:rPr>
                  <a:t>2</a:t>
                </a:r>
                <a:r>
                  <a:rPr lang="en-US" sz="2000" dirty="0">
                    <a:solidFill>
                      <a:srgbClr val="000000"/>
                    </a:solidFill>
                  </a:rPr>
                  <a:t>)</a:t>
                </a:r>
              </a:p>
            </p:txBody>
          </p:sp>
        </p:grpSp>
        <p:sp>
          <p:nvSpPr>
            <p:cNvPr id="30" name="TextBox 29"/>
            <p:cNvSpPr txBox="1"/>
            <p:nvPr/>
          </p:nvSpPr>
          <p:spPr>
            <a:xfrm>
              <a:off x="6245454" y="1619508"/>
              <a:ext cx="20709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>
                  <a:solidFill>
                    <a:srgbClr val="660066"/>
                  </a:solidFill>
                </a:rPr>
                <a:t> </a:t>
              </a:r>
              <a:r>
                <a:rPr lang="en-US" sz="1800" dirty="0" err="1">
                  <a:solidFill>
                    <a:srgbClr val="660066"/>
                  </a:solidFill>
                </a:rPr>
                <a:t>z</a:t>
              </a:r>
              <a:r>
                <a:rPr lang="en-US" sz="1800" baseline="-25000" dirty="0" err="1">
                  <a:solidFill>
                    <a:srgbClr val="660066"/>
                  </a:solidFill>
                </a:rPr>
                <a:t>source</a:t>
              </a:r>
              <a:r>
                <a:rPr lang="en-US" sz="1800" dirty="0">
                  <a:solidFill>
                    <a:srgbClr val="660066"/>
                  </a:solidFill>
                </a:rPr>
                <a:t>=1; </a:t>
              </a:r>
              <a:r>
                <a:rPr lang="en-US" sz="1800" dirty="0" err="1">
                  <a:solidFill>
                    <a:srgbClr val="660066"/>
                  </a:solidFill>
                </a:rPr>
                <a:t>z</a:t>
              </a:r>
              <a:r>
                <a:rPr lang="en-US" sz="1800" baseline="-25000" dirty="0" err="1">
                  <a:solidFill>
                    <a:srgbClr val="660066"/>
                  </a:solidFill>
                </a:rPr>
                <a:t>lens</a:t>
              </a:r>
              <a:r>
                <a:rPr lang="en-US" sz="1800" dirty="0">
                  <a:solidFill>
                    <a:srgbClr val="660066"/>
                  </a:solidFill>
                </a:rPr>
                <a:t>=0.2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5149508"/>
      </p:ext>
    </p:extLst>
  </p:cSld>
  <p:clrMapOvr>
    <a:masterClrMapping/>
  </p:clrMapOvr>
  <p:transition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" name="pasted-image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50800" y="2019569"/>
            <a:ext cx="4809232" cy="3624205"/>
          </a:xfrm>
          <a:prstGeom prst="rect">
            <a:avLst/>
          </a:prstGeom>
          <a:ln w="12700">
            <a:miter lim="400000"/>
          </a:ln>
        </p:spPr>
      </p:pic>
      <p:sp>
        <p:nvSpPr>
          <p:cNvPr id="154" name="Shape 154"/>
          <p:cNvSpPr/>
          <p:nvPr/>
        </p:nvSpPr>
        <p:spPr>
          <a:xfrm flipH="1">
            <a:off x="2627784" y="2420888"/>
            <a:ext cx="72008" cy="1800201"/>
          </a:xfrm>
          <a:prstGeom prst="line">
            <a:avLst/>
          </a:prstGeom>
          <a:ln w="19050" cmpd="sng">
            <a:solidFill>
              <a:schemeClr val="bg1"/>
            </a:solidFill>
            <a:miter lim="400000"/>
          </a:ln>
        </p:spPr>
        <p:txBody>
          <a:bodyPr lIns="35717" tIns="35717" rIns="35717" bIns="35717" anchor="ctr"/>
          <a:lstStyle/>
          <a:p>
            <a:pPr>
              <a:defRPr sz="2400"/>
            </a:pPr>
            <a:endParaRPr/>
          </a:p>
        </p:txBody>
      </p:sp>
      <p:sp>
        <p:nvSpPr>
          <p:cNvPr id="155" name="Shape 155"/>
          <p:cNvSpPr/>
          <p:nvPr/>
        </p:nvSpPr>
        <p:spPr>
          <a:xfrm flipH="1">
            <a:off x="1763688" y="2420888"/>
            <a:ext cx="864096" cy="864097"/>
          </a:xfrm>
          <a:prstGeom prst="line">
            <a:avLst/>
          </a:prstGeom>
          <a:ln w="19050" cmpd="sng">
            <a:solidFill>
              <a:schemeClr val="accent5">
                <a:hueOff val="-444211"/>
                <a:satOff val="-14915"/>
                <a:lumOff val="22857"/>
              </a:schemeClr>
            </a:solidFill>
            <a:miter lim="400000"/>
          </a:ln>
        </p:spPr>
        <p:txBody>
          <a:bodyPr lIns="35717" tIns="35717" rIns="35717" bIns="35717" anchor="ctr"/>
          <a:lstStyle/>
          <a:p>
            <a:pPr>
              <a:defRPr sz="2400"/>
            </a:pPr>
            <a:endParaRPr/>
          </a:p>
        </p:txBody>
      </p:sp>
      <p:sp>
        <p:nvSpPr>
          <p:cNvPr id="156" name="Shape 156"/>
          <p:cNvSpPr/>
          <p:nvPr/>
        </p:nvSpPr>
        <p:spPr>
          <a:xfrm>
            <a:off x="1197224" y="1988840"/>
            <a:ext cx="2726704" cy="4106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7" tIns="35717" rIns="35717" bIns="35717" anchor="ctr">
            <a:spAutoFit/>
          </a:bodyPr>
          <a:lstStyle>
            <a:lvl1pPr>
              <a:defRPr sz="2200">
                <a:solidFill>
                  <a:schemeClr val="accent5">
                    <a:hueOff val="-444211"/>
                    <a:satOff val="-14915"/>
                    <a:lumOff val="22857"/>
                  </a:schemeClr>
                </a:solidFill>
              </a:defRPr>
            </a:lvl1pPr>
          </a:lstStyle>
          <a:p>
            <a:r>
              <a:rPr lang="en-US" dirty="0"/>
              <a:t>Projected </a:t>
            </a:r>
            <a:r>
              <a:rPr lang="en-US" dirty="0" err="1"/>
              <a:t>l.o.s</a:t>
            </a:r>
            <a:r>
              <a:rPr dirty="0"/>
              <a:t> halos</a:t>
            </a: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2334911" y="172654"/>
            <a:ext cx="6684220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Substructures </a:t>
            </a:r>
            <a:r>
              <a:rPr lang="en-US" sz="3600" dirty="0" err="1">
                <a:solidFill>
                  <a:srgbClr val="DE0A0D"/>
                </a:solidFill>
              </a:rPr>
              <a:t>vs</a:t>
            </a:r>
            <a:r>
              <a:rPr lang="en-US" sz="3600" dirty="0">
                <a:solidFill>
                  <a:srgbClr val="DE0A0D"/>
                </a:solidFill>
              </a:rPr>
              <a:t> interlopers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132" y="980728"/>
            <a:ext cx="88763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 err="1">
                <a:solidFill>
                  <a:schemeClr val="bg1"/>
                </a:solidFill>
              </a:rPr>
              <a:t>Subhalos</a:t>
            </a:r>
            <a:r>
              <a:rPr lang="en-US" dirty="0">
                <a:solidFill>
                  <a:schemeClr val="bg1"/>
                </a:solidFill>
              </a:rPr>
              <a:t> &amp; halos projected along the </a:t>
            </a:r>
            <a:r>
              <a:rPr lang="en-US" dirty="0" err="1">
                <a:solidFill>
                  <a:schemeClr val="bg1"/>
                </a:solidFill>
              </a:rPr>
              <a:t>l.o.s</a:t>
            </a:r>
            <a:r>
              <a:rPr lang="en-US" dirty="0">
                <a:solidFill>
                  <a:schemeClr val="bg1"/>
                </a:solidFill>
              </a:rPr>
              <a:t> both lens: who wins? 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95536" y="5301208"/>
            <a:ext cx="1891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F2951C"/>
                </a:solidFill>
              </a:rPr>
              <a:t>Li, CSF et al. ‘16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4211960" y="5301208"/>
            <a:ext cx="648072" cy="360040"/>
          </a:xfrm>
          <a:prstGeom prst="rect">
            <a:avLst/>
          </a:prstGeom>
          <a:solidFill>
            <a:schemeClr val="tx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5940152" y="6309320"/>
            <a:ext cx="3168352" cy="523280"/>
          </a:xfrm>
          <a:prstGeom prst="rect">
            <a:avLst/>
          </a:prstGeom>
          <a:solidFill>
            <a:schemeClr val="tx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7444" y="5685056"/>
            <a:ext cx="8969052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  <a:buFont typeface="Wingdings" charset="0"/>
              <a:buChar char="à"/>
            </a:pPr>
            <a:r>
              <a:rPr lang="en-US" dirty="0">
                <a:solidFill>
                  <a:schemeClr val="bg1"/>
                </a:solidFill>
                <a:sym typeface="Wingdings"/>
              </a:rPr>
              <a:t> This is the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cleanest</a:t>
            </a:r>
            <a:r>
              <a:rPr lang="en-US" dirty="0">
                <a:solidFill>
                  <a:schemeClr val="bg1"/>
                </a:solidFill>
                <a:sym typeface="Wingdings"/>
              </a:rPr>
              <a:t> possible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test</a:t>
            </a:r>
            <a:r>
              <a:rPr lang="en-US" dirty="0">
                <a:solidFill>
                  <a:schemeClr val="bg1"/>
                </a:solidFill>
                <a:sym typeface="Wingdings"/>
              </a:rPr>
              <a:t>: it depends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ONLY</a:t>
            </a:r>
            <a:r>
              <a:rPr lang="en-US" dirty="0">
                <a:solidFill>
                  <a:schemeClr val="bg1"/>
                </a:solidFill>
                <a:sym typeface="Wingdings"/>
              </a:rPr>
              <a:t> on the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small-mass</a:t>
            </a:r>
            <a:r>
              <a:rPr lang="en-US" dirty="0">
                <a:solidFill>
                  <a:schemeClr val="bg1"/>
                </a:solidFill>
                <a:sym typeface="Wingdings"/>
              </a:rPr>
              <a:t> end of the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“field” halo mass function </a:t>
            </a:r>
            <a:r>
              <a:rPr lang="en-US" dirty="0">
                <a:solidFill>
                  <a:schemeClr val="bg1"/>
                </a:solidFill>
                <a:sym typeface="Wingdings"/>
              </a:rPr>
              <a:t>which we know how to calculate and is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unaffected by baryons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4852517" y="1484784"/>
            <a:ext cx="4176464" cy="4167049"/>
            <a:chOff x="3795713" y="1422191"/>
            <a:chExt cx="4176464" cy="4167049"/>
          </a:xfrm>
        </p:grpSpPr>
        <p:grpSp>
          <p:nvGrpSpPr>
            <p:cNvPr id="34" name="Group 33"/>
            <p:cNvGrpSpPr/>
            <p:nvPr/>
          </p:nvGrpSpPr>
          <p:grpSpPr>
            <a:xfrm>
              <a:off x="3795713" y="1422191"/>
              <a:ext cx="4176464" cy="4167049"/>
              <a:chOff x="539552" y="1494199"/>
              <a:chExt cx="4176464" cy="4167049"/>
            </a:xfrm>
          </p:grpSpPr>
          <p:sp>
            <p:nvSpPr>
              <p:cNvPr id="36" name="Rectangle 35"/>
              <p:cNvSpPr/>
              <p:nvPr/>
            </p:nvSpPr>
            <p:spPr bwMode="auto">
              <a:xfrm>
                <a:off x="4067944" y="5301208"/>
                <a:ext cx="648072" cy="360040"/>
              </a:xfrm>
              <a:prstGeom prst="rect">
                <a:avLst/>
              </a:prstGeom>
              <a:solidFill>
                <a:schemeClr val="tx1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FontTx/>
                  <a:buChar char="•"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-65" charset="0"/>
                </a:endParaRPr>
              </a:p>
            </p:txBody>
          </p:sp>
          <p:pic>
            <p:nvPicPr>
              <p:cNvPr id="42" name="Picture 41" descr="number_rel_compare.pdf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9552" y="1494199"/>
                <a:ext cx="4176464" cy="4083395"/>
              </a:xfrm>
              <a:prstGeom prst="rect">
                <a:avLst/>
              </a:prstGeom>
            </p:spPr>
          </p:pic>
          <p:cxnSp>
            <p:nvCxnSpPr>
              <p:cNvPr id="43" name="Straight Arrow Connector 42"/>
              <p:cNvCxnSpPr/>
              <p:nvPr/>
            </p:nvCxnSpPr>
            <p:spPr bwMode="auto">
              <a:xfrm flipH="1">
                <a:off x="1859359" y="2286287"/>
                <a:ext cx="216024" cy="360040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3366FF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44" name="Straight Arrow Connector 43"/>
              <p:cNvCxnSpPr>
                <a:stCxn id="53" idx="2"/>
              </p:cNvCxnSpPr>
              <p:nvPr/>
            </p:nvCxnSpPr>
            <p:spPr bwMode="auto">
              <a:xfrm flipH="1">
                <a:off x="2939479" y="3078375"/>
                <a:ext cx="876437" cy="585479"/>
              </a:xfrm>
              <a:prstGeom prst="straightConnector1">
                <a:avLst/>
              </a:prstGeom>
              <a:noFill/>
              <a:ln w="28575" cap="flat" cmpd="sng" algn="ctr">
                <a:solidFill>
                  <a:srgbClr val="3366FF"/>
                </a:solidFill>
                <a:prstDash val="dash"/>
                <a:round/>
                <a:headEnd type="none" w="med" len="med"/>
                <a:tailEnd type="arrow"/>
              </a:ln>
              <a:effectLst/>
            </p:spPr>
          </p:cxnSp>
          <p:sp>
            <p:nvSpPr>
              <p:cNvPr id="46" name="TextBox 45"/>
              <p:cNvSpPr txBox="1"/>
              <p:nvPr/>
            </p:nvSpPr>
            <p:spPr>
              <a:xfrm rot="16200000">
                <a:off x="25088" y="3079368"/>
                <a:ext cx="1429039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None/>
                </a:pPr>
                <a:r>
                  <a:rPr lang="en-US" sz="2000" dirty="0">
                    <a:latin typeface="Symbol" charset="2"/>
                    <a:cs typeface="Symbol" charset="2"/>
                  </a:rPr>
                  <a:t>S</a:t>
                </a:r>
                <a:r>
                  <a:rPr lang="en-US" sz="2000" dirty="0"/>
                  <a:t> (arcsec</a:t>
                </a:r>
                <a:r>
                  <a:rPr lang="en-US" sz="2000" baseline="30000" dirty="0"/>
                  <a:t>2</a:t>
                </a:r>
                <a:r>
                  <a:rPr lang="en-US" sz="2000" dirty="0"/>
                  <a:t>)</a:t>
                </a:r>
              </a:p>
            </p:txBody>
          </p:sp>
          <p:grpSp>
            <p:nvGrpSpPr>
              <p:cNvPr id="47" name="Group 46"/>
              <p:cNvGrpSpPr/>
              <p:nvPr/>
            </p:nvGrpSpPr>
            <p:grpSpPr>
              <a:xfrm>
                <a:off x="611560" y="1710223"/>
                <a:ext cx="3816424" cy="3888432"/>
                <a:chOff x="4860032" y="1782231"/>
                <a:chExt cx="3816424" cy="3888432"/>
              </a:xfrm>
            </p:grpSpPr>
            <p:sp>
              <p:nvSpPr>
                <p:cNvPr id="48" name="Rectangle 47"/>
                <p:cNvSpPr/>
                <p:nvPr/>
              </p:nvSpPr>
              <p:spPr bwMode="auto">
                <a:xfrm>
                  <a:off x="4860032" y="2708920"/>
                  <a:ext cx="288032" cy="1872208"/>
                </a:xfrm>
                <a:prstGeom prst="rect">
                  <a:avLst/>
                </a:prstGeom>
                <a:solidFill>
                  <a:schemeClr val="bg1"/>
                </a:solidFill>
                <a:ln w="38100" cap="flat" cmpd="sng" algn="ctr">
                  <a:solidFill>
                    <a:srgbClr val="FFFF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non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FontTx/>
                    <a:buChar char="•"/>
                    <a:tabLst/>
                  </a:pPr>
                  <a:endParaRPr kumimoji="0" lang="en-US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65" charset="0"/>
                  </a:endParaRPr>
                </a:p>
              </p:txBody>
            </p:sp>
            <p:sp>
              <p:nvSpPr>
                <p:cNvPr id="49" name="Rectangle 48"/>
                <p:cNvSpPr/>
                <p:nvPr/>
              </p:nvSpPr>
              <p:spPr bwMode="auto">
                <a:xfrm>
                  <a:off x="6660232" y="5310623"/>
                  <a:ext cx="1080120" cy="288032"/>
                </a:xfrm>
                <a:prstGeom prst="rect">
                  <a:avLst/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FontTx/>
                    <a:buChar char="•"/>
                    <a:tabLst/>
                  </a:pPr>
                  <a:endParaRPr kumimoji="0" lang="en-US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65" charset="0"/>
                  </a:endParaRPr>
                </a:p>
              </p:txBody>
            </p:sp>
            <p:sp>
              <p:nvSpPr>
                <p:cNvPr id="50" name="TextBox 49"/>
                <p:cNvSpPr txBox="1"/>
                <p:nvPr/>
              </p:nvSpPr>
              <p:spPr>
                <a:xfrm>
                  <a:off x="6619011" y="5270553"/>
                  <a:ext cx="1072996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2000" dirty="0"/>
                    <a:t>M/h</a:t>
                  </a:r>
                  <a:r>
                    <a:rPr lang="en-US" sz="2000" baseline="30000" dirty="0"/>
                    <a:t>-1</a:t>
                  </a:r>
                  <a:r>
                    <a:rPr lang="en-US" sz="2000" dirty="0"/>
                    <a:t>M</a:t>
                  </a:r>
                  <a:r>
                    <a:rPr lang="en-US" sz="2000" baseline="-25000" dirty="0"/>
                    <a:t>o</a:t>
                  </a:r>
                  <a:endParaRPr lang="en-US" sz="2000" dirty="0"/>
                </a:p>
              </p:txBody>
            </p:sp>
            <p:sp>
              <p:nvSpPr>
                <p:cNvPr id="51" name="TextBox 50"/>
                <p:cNvSpPr txBox="1"/>
                <p:nvPr/>
              </p:nvSpPr>
              <p:spPr>
                <a:xfrm rot="1852510">
                  <a:off x="6417050" y="2788430"/>
                  <a:ext cx="71035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>
                      <a:solidFill>
                        <a:srgbClr val="0000FF"/>
                      </a:solidFill>
                    </a:rPr>
                    <a:t>CDM</a:t>
                  </a:r>
                </a:p>
              </p:txBody>
            </p:sp>
            <p:sp>
              <p:nvSpPr>
                <p:cNvPr id="52" name="TextBox 51"/>
                <p:cNvSpPr txBox="1"/>
                <p:nvPr/>
              </p:nvSpPr>
              <p:spPr>
                <a:xfrm>
                  <a:off x="6732240" y="4293096"/>
                  <a:ext cx="76152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>
                      <a:solidFill>
                        <a:srgbClr val="FF0000"/>
                      </a:solidFill>
                    </a:rPr>
                    <a:t>WDM</a:t>
                  </a:r>
                </a:p>
              </p:txBody>
            </p:sp>
            <p:sp>
              <p:nvSpPr>
                <p:cNvPr id="53" name="Rectangle 52"/>
                <p:cNvSpPr/>
                <p:nvPr/>
              </p:nvSpPr>
              <p:spPr bwMode="auto">
                <a:xfrm>
                  <a:off x="7452320" y="1782231"/>
                  <a:ext cx="1224136" cy="1368152"/>
                </a:xfrm>
                <a:prstGeom prst="rect">
                  <a:avLst/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FontTx/>
                    <a:buChar char="•"/>
                    <a:tabLst/>
                  </a:pPr>
                  <a:endParaRPr kumimoji="0" lang="en-US" sz="24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65" charset="0"/>
                  </a:endParaRPr>
                </a:p>
              </p:txBody>
            </p:sp>
            <p:sp>
              <p:nvSpPr>
                <p:cNvPr id="54" name="TextBox 53"/>
                <p:cNvSpPr txBox="1"/>
                <p:nvPr/>
              </p:nvSpPr>
              <p:spPr>
                <a:xfrm>
                  <a:off x="5580112" y="1998255"/>
                  <a:ext cx="1621733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 err="1">
                      <a:solidFill>
                        <a:srgbClr val="0000FF"/>
                      </a:solidFill>
                    </a:rPr>
                    <a:t>l.o.s</a:t>
                  </a:r>
                  <a:r>
                    <a:rPr lang="en-US" sz="1800" dirty="0">
                      <a:solidFill>
                        <a:srgbClr val="0000FF"/>
                      </a:solidFill>
                    </a:rPr>
                    <a:t> projected</a:t>
                  </a:r>
                </a:p>
              </p:txBody>
            </p:sp>
            <p:sp>
              <p:nvSpPr>
                <p:cNvPr id="55" name="TextBox 54"/>
                <p:cNvSpPr txBox="1"/>
                <p:nvPr/>
              </p:nvSpPr>
              <p:spPr>
                <a:xfrm>
                  <a:off x="7489849" y="2780928"/>
                  <a:ext cx="110867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 err="1">
                      <a:solidFill>
                        <a:srgbClr val="0000FF"/>
                      </a:solidFill>
                    </a:rPr>
                    <a:t>subhalos</a:t>
                  </a:r>
                  <a:endParaRPr lang="en-US" sz="1800" dirty="0">
                    <a:solidFill>
                      <a:srgbClr val="0000FF"/>
                    </a:solidFill>
                  </a:endParaRPr>
                </a:p>
              </p:txBody>
            </p:sp>
          </p:grpSp>
        </p:grpSp>
        <p:sp>
          <p:nvSpPr>
            <p:cNvPr id="35" name="TextBox 34"/>
            <p:cNvSpPr txBox="1"/>
            <p:nvPr/>
          </p:nvSpPr>
          <p:spPr>
            <a:xfrm rot="16200000">
              <a:off x="3285565" y="3151377"/>
              <a:ext cx="14290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latin typeface="Symbol" charset="2"/>
                  <a:cs typeface="Symbol" charset="2"/>
                </a:rPr>
                <a:t>S</a:t>
              </a:r>
              <a:r>
                <a:rPr lang="en-US" sz="2000" dirty="0"/>
                <a:t> (arcsec</a:t>
              </a:r>
              <a:r>
                <a:rPr lang="en-US" sz="2000" baseline="30000" dirty="0"/>
                <a:t>2</a:t>
              </a:r>
              <a:r>
                <a:rPr lang="en-US" sz="2000" dirty="0"/>
                <a:t>)</a:t>
              </a:r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6245454" y="1619508"/>
            <a:ext cx="20709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660066"/>
                </a:solidFill>
              </a:rPr>
              <a:t> </a:t>
            </a:r>
            <a:r>
              <a:rPr lang="en-US" sz="1800" dirty="0" err="1">
                <a:solidFill>
                  <a:srgbClr val="660066"/>
                </a:solidFill>
              </a:rPr>
              <a:t>z</a:t>
            </a:r>
            <a:r>
              <a:rPr lang="en-US" sz="1800" baseline="-25000" dirty="0" err="1">
                <a:solidFill>
                  <a:srgbClr val="660066"/>
                </a:solidFill>
              </a:rPr>
              <a:t>source</a:t>
            </a:r>
            <a:r>
              <a:rPr lang="en-US" sz="1800" dirty="0">
                <a:solidFill>
                  <a:srgbClr val="660066"/>
                </a:solidFill>
              </a:rPr>
              <a:t>=1; </a:t>
            </a:r>
            <a:r>
              <a:rPr lang="en-US" sz="1800" dirty="0" err="1">
                <a:solidFill>
                  <a:srgbClr val="660066"/>
                </a:solidFill>
              </a:rPr>
              <a:t>z</a:t>
            </a:r>
            <a:r>
              <a:rPr lang="en-US" sz="1800" baseline="-25000" dirty="0" err="1">
                <a:solidFill>
                  <a:srgbClr val="660066"/>
                </a:solidFill>
              </a:rPr>
              <a:t>lens</a:t>
            </a:r>
            <a:r>
              <a:rPr lang="en-US" sz="1800" dirty="0">
                <a:solidFill>
                  <a:srgbClr val="660066"/>
                </a:solidFill>
              </a:rPr>
              <a:t>=0.2</a:t>
            </a:r>
          </a:p>
        </p:txBody>
      </p:sp>
    </p:spTree>
    <p:extLst>
      <p:ext uri="{BB962C8B-B14F-4D97-AF65-F5344CB8AC3E}">
        <p14:creationId xmlns:p14="http://schemas.microsoft.com/office/powerpoint/2010/main" val="1265185807"/>
      </p:ext>
    </p:extLst>
  </p:cSld>
  <p:clrMapOvr>
    <a:masterClrMapping/>
  </p:clrMapOvr>
  <p:transition>
    <p:circle/>
  </p:transition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5004048" y="980728"/>
            <a:ext cx="3753666" cy="336629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8397" y="172480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1412776"/>
            <a:ext cx="493204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Two key considerations:</a:t>
            </a: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The central galaxy can destroy       </a:t>
            </a:r>
            <a:r>
              <a:rPr lang="en-US" dirty="0" err="1">
                <a:solidFill>
                  <a:srgbClr val="000000"/>
                </a:solidFill>
              </a:rPr>
              <a:t>subhalos</a:t>
            </a:r>
            <a:endParaRPr lang="en-US" dirty="0">
              <a:solidFill>
                <a:srgbClr val="000000"/>
              </a:solidFill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Line-of-sight projected halos      also lens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7444" y="3933056"/>
            <a:ext cx="8464996" cy="2664296"/>
            <a:chOff x="67444" y="3933056"/>
            <a:chExt cx="8464996" cy="2664296"/>
          </a:xfrm>
        </p:grpSpPr>
        <p:sp>
          <p:nvSpPr>
            <p:cNvPr id="2" name="TextBox 1"/>
            <p:cNvSpPr txBox="1"/>
            <p:nvPr/>
          </p:nvSpPr>
          <p:spPr>
            <a:xfrm>
              <a:off x="251520" y="3933056"/>
              <a:ext cx="130927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dirty="0">
                  <a:solidFill>
                    <a:srgbClr val="0000FF"/>
                  </a:solidFill>
                </a:rPr>
                <a:t>Answer: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7444" y="4843025"/>
              <a:ext cx="8464996" cy="17543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342900">
                <a:buClr>
                  <a:srgbClr val="FF0000"/>
                </a:buClr>
              </a:pPr>
              <a:r>
                <a:rPr lang="en-US" dirty="0"/>
                <a:t>Central galaxy destroys </a:t>
              </a:r>
              <a:r>
                <a:rPr lang="en-US" dirty="0">
                  <a:solidFill>
                    <a:srgbClr val="FF0000"/>
                  </a:solidFill>
                </a:rPr>
                <a:t>~40% </a:t>
              </a:r>
              <a:r>
                <a:rPr lang="en-US" dirty="0"/>
                <a:t>of halos within Einstein ring        (</a:t>
              </a:r>
              <a:r>
                <a:rPr lang="en-US" dirty="0" err="1">
                  <a:solidFill>
                    <a:srgbClr val="008000"/>
                  </a:solidFill>
                </a:rPr>
                <a:t>Sawala</a:t>
              </a:r>
              <a:r>
                <a:rPr lang="en-US" dirty="0">
                  <a:solidFill>
                    <a:srgbClr val="008000"/>
                  </a:solidFill>
                </a:rPr>
                <a:t> et al. ‘17</a:t>
              </a:r>
              <a:r>
                <a:rPr lang="en-US" dirty="0"/>
                <a:t>)</a:t>
              </a:r>
            </a:p>
            <a:p>
              <a:pPr marL="342900" indent="-342900">
                <a:buClr>
                  <a:srgbClr val="FF0000"/>
                </a:buClr>
              </a:pPr>
              <a:r>
                <a:rPr lang="en-US" dirty="0"/>
                <a:t>Projected halos </a:t>
              </a:r>
              <a:r>
                <a:rPr lang="en-US" dirty="0">
                  <a:solidFill>
                    <a:srgbClr val="FF0000"/>
                  </a:solidFill>
                </a:rPr>
                <a:t>dominate </a:t>
              </a:r>
              <a:r>
                <a:rPr lang="en-US" dirty="0"/>
                <a:t>the strong lensing signal             (</a:t>
              </a:r>
              <a:r>
                <a:rPr lang="en-US" dirty="0">
                  <a:solidFill>
                    <a:srgbClr val="008000"/>
                  </a:solidFill>
                </a:rPr>
                <a:t>Li et al ‘16</a:t>
              </a:r>
              <a:r>
                <a:rPr lang="en-US" dirty="0"/>
                <a:t>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8994206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einstein_ring_1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85" t="17376" r="12821" b="13575"/>
          <a:stretch/>
        </p:blipFill>
        <p:spPr>
          <a:xfrm>
            <a:off x="5004048" y="980728"/>
            <a:ext cx="3753666" cy="336629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8397" y="172480"/>
            <a:ext cx="6643808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Gravitational lensing: Einstein rings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1412776"/>
            <a:ext cx="493204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Two key considerations:</a:t>
            </a: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The central galaxy can destroy       </a:t>
            </a:r>
            <a:r>
              <a:rPr lang="en-US" dirty="0" err="1">
                <a:solidFill>
                  <a:srgbClr val="000000"/>
                </a:solidFill>
              </a:rPr>
              <a:t>subhalos</a:t>
            </a:r>
            <a:endParaRPr lang="en-US" dirty="0">
              <a:solidFill>
                <a:srgbClr val="000000"/>
              </a:solidFill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Line-of-sight projected halos      also lens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7444" y="5046275"/>
            <a:ext cx="8464996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  <a:buFont typeface="Wingdings" charset="0"/>
              <a:buChar char="à"/>
            </a:pPr>
            <a:r>
              <a:rPr lang="en-US" dirty="0">
                <a:sym typeface="Wingdings"/>
              </a:rPr>
              <a:t> This is the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cleanest</a:t>
            </a:r>
            <a:r>
              <a:rPr lang="en-US" dirty="0">
                <a:sym typeface="Wingdings"/>
              </a:rPr>
              <a:t> possible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test</a:t>
            </a:r>
            <a:r>
              <a:rPr lang="en-US" dirty="0">
                <a:sym typeface="Wingdings"/>
              </a:rPr>
              <a:t>: it depends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ONLY </a:t>
            </a:r>
            <a:r>
              <a:rPr lang="en-US" dirty="0">
                <a:sym typeface="Wingdings"/>
              </a:rPr>
              <a:t>on the small-mass end of the “field” halo mass function which we know how to calculate and is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unaffected</a:t>
            </a:r>
            <a:r>
              <a:rPr lang="en-US" dirty="0">
                <a:sym typeface="Wingdings"/>
              </a:rPr>
              <a:t> by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baryons</a:t>
            </a:r>
          </a:p>
        </p:txBody>
      </p:sp>
    </p:spTree>
    <p:extLst>
      <p:ext uri="{BB962C8B-B14F-4D97-AF65-F5344CB8AC3E}">
        <p14:creationId xmlns:p14="http://schemas.microsoft.com/office/powerpoint/2010/main" val="3072527806"/>
      </p:ext>
    </p:extLst>
  </p:cSld>
  <p:clrMapOvr>
    <a:masterClrMapping/>
  </p:clrMapOvr>
  <p:transition>
    <p:zoom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8"/>
          <p:cNvSpPr>
            <a:spLocks noChangeArrowheads="1"/>
          </p:cNvSpPr>
          <p:nvPr/>
        </p:nvSpPr>
        <p:spPr bwMode="auto">
          <a:xfrm>
            <a:off x="5486400" y="6248400"/>
            <a:ext cx="3657600" cy="609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endParaRPr lang="en-US" sz="2800">
              <a:solidFill>
                <a:srgbClr val="000000"/>
              </a:solidFill>
            </a:endParaRPr>
          </a:p>
        </p:txBody>
      </p:sp>
      <p:pic>
        <p:nvPicPr>
          <p:cNvPr id="319491" name="Picture 2" descr="030628W_m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4588" y="533400"/>
            <a:ext cx="5784850" cy="5930900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9027" name="Picture 3" descr="slide2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1565275"/>
            <a:ext cx="1981200" cy="1498600"/>
          </a:xfrm>
          <a:prstGeom prst="rect">
            <a:avLst/>
          </a:prstGeom>
          <a:noFill/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</p:pic>
      <p:sp>
        <p:nvSpPr>
          <p:cNvPr id="319493" name="Text Box 4"/>
          <p:cNvSpPr txBox="1">
            <a:spLocks noChangeArrowheads="1"/>
          </p:cNvSpPr>
          <p:nvPr/>
        </p:nvSpPr>
        <p:spPr bwMode="auto">
          <a:xfrm>
            <a:off x="4543425" y="0"/>
            <a:ext cx="17541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>
                <a:solidFill>
                  <a:srgbClr val="FF3300"/>
                </a:solidFill>
              </a:rPr>
              <a:t>The CMB</a:t>
            </a:r>
          </a:p>
        </p:txBody>
      </p:sp>
      <p:pic>
        <p:nvPicPr>
          <p:cNvPr id="319494" name="Picture 5" descr="WMAP990293B_120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" y="3886200"/>
            <a:ext cx="2044700" cy="220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9495" name="Text Box 6"/>
          <p:cNvSpPr txBox="1">
            <a:spLocks noChangeArrowheads="1"/>
          </p:cNvSpPr>
          <p:nvPr/>
        </p:nvSpPr>
        <p:spPr bwMode="auto">
          <a:xfrm>
            <a:off x="661988" y="1125538"/>
            <a:ext cx="93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2400">
                <a:solidFill>
                  <a:srgbClr val="FF5050"/>
                </a:solidFill>
              </a:rPr>
              <a:t>1992</a:t>
            </a:r>
          </a:p>
        </p:txBody>
      </p:sp>
      <p:sp>
        <p:nvSpPr>
          <p:cNvPr id="319496" name="Text Box 7"/>
          <p:cNvSpPr txBox="1">
            <a:spLocks noChangeArrowheads="1"/>
          </p:cNvSpPr>
          <p:nvPr/>
        </p:nvSpPr>
        <p:spPr bwMode="auto">
          <a:xfrm>
            <a:off x="750888" y="3449638"/>
            <a:ext cx="93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2400">
                <a:solidFill>
                  <a:srgbClr val="FF5050"/>
                </a:solidFill>
              </a:rPr>
              <a:t>2012</a:t>
            </a:r>
          </a:p>
        </p:txBody>
      </p:sp>
      <p:pic>
        <p:nvPicPr>
          <p:cNvPr id="319497" name="Picture 7" descr="planck_CMB_node_full_image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3565525"/>
            <a:ext cx="5759450" cy="291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9498" name="TextBox 9"/>
          <p:cNvSpPr txBox="1">
            <a:spLocks noChangeArrowheads="1"/>
          </p:cNvSpPr>
          <p:nvPr/>
        </p:nvSpPr>
        <p:spPr bwMode="auto">
          <a:xfrm>
            <a:off x="7315200" y="5954713"/>
            <a:ext cx="8509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US" sz="1600" b="1">
                <a:solidFill>
                  <a:srgbClr val="000000"/>
                </a:solidFill>
                <a:cs typeface="Arial" charset="0"/>
              </a:rPr>
              <a:t>Planck</a:t>
            </a:r>
            <a:endParaRPr lang="en-US" sz="2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7635516"/>
      </p:ext>
    </p:extLst>
  </p:cSld>
  <p:clrMapOvr>
    <a:masterClrMapping/>
  </p:clrMapOvr>
  <p:transition>
    <p:zoom dir="in"/>
  </p:transition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2699792" y="241300"/>
            <a:ext cx="5472609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The halo mass function 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90869" y="3437820"/>
            <a:ext cx="9797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dirty="0">
                <a:solidFill>
                  <a:srgbClr val="FFFFFF"/>
                </a:solidFill>
              </a:rPr>
              <a:t>CDM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651049" y="3461943"/>
            <a:ext cx="10438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dirty="0">
                <a:solidFill>
                  <a:srgbClr val="FFFFFF"/>
                </a:solidFill>
              </a:rPr>
              <a:t>WDM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-107023" y="4594322"/>
            <a:ext cx="431239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Already fewer WDM </a:t>
            </a:r>
            <a:r>
              <a:rPr lang="en-US" dirty="0" err="1">
                <a:solidFill>
                  <a:srgbClr val="FFFFFF"/>
                </a:solidFill>
              </a:rPr>
              <a:t>subhalos</a:t>
            </a:r>
            <a:r>
              <a:rPr lang="en-US" dirty="0">
                <a:solidFill>
                  <a:srgbClr val="FFFFFF"/>
                </a:solidFill>
              </a:rPr>
              <a:t> at 3x10</a:t>
            </a:r>
            <a:r>
              <a:rPr lang="en-US" baseline="30000" dirty="0">
                <a:solidFill>
                  <a:srgbClr val="FFFFFF"/>
                </a:solidFill>
              </a:rPr>
              <a:t>9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o</a:t>
            </a:r>
          </a:p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10 x fewer at 10</a:t>
            </a:r>
            <a:r>
              <a:rPr lang="en-US" baseline="30000" dirty="0">
                <a:solidFill>
                  <a:srgbClr val="FFFFFF"/>
                </a:solidFill>
              </a:rPr>
              <a:t>8</a:t>
            </a:r>
            <a:r>
              <a:rPr lang="en-US" dirty="0">
                <a:solidFill>
                  <a:srgbClr val="FFFFFF"/>
                </a:solidFill>
              </a:rPr>
              <a:t>M</a:t>
            </a:r>
            <a:r>
              <a:rPr lang="en-US" baseline="-25000" dirty="0">
                <a:solidFill>
                  <a:srgbClr val="FFFFFF"/>
                </a:solidFill>
              </a:rPr>
              <a:t>o</a:t>
            </a:r>
            <a:endParaRPr lang="en-US" dirty="0">
              <a:solidFill>
                <a:srgbClr val="FFFFFF"/>
              </a:solidFill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4067944" y="1340768"/>
            <a:ext cx="5040560" cy="4989852"/>
            <a:chOff x="3923928" y="1103444"/>
            <a:chExt cx="5040560" cy="4989852"/>
          </a:xfrm>
        </p:grpSpPr>
        <p:pic>
          <p:nvPicPr>
            <p:cNvPr id="16" name="Picture 15" descr="HMF_Redshift_WDM_CDM.jpe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4636" y="1103444"/>
              <a:ext cx="4989852" cy="4989852"/>
            </a:xfrm>
            <a:prstGeom prst="rect">
              <a:avLst/>
            </a:prstGeom>
          </p:spPr>
        </p:pic>
        <p:sp>
          <p:nvSpPr>
            <p:cNvPr id="14" name="TextBox 13"/>
            <p:cNvSpPr txBox="1"/>
            <p:nvPr/>
          </p:nvSpPr>
          <p:spPr>
            <a:xfrm>
              <a:off x="5364088" y="1340768"/>
              <a:ext cx="2602733" cy="11218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>
                <a:lnSpc>
                  <a:spcPct val="90000"/>
                </a:lnSpc>
                <a:buClr>
                  <a:srgbClr val="000000"/>
                </a:buClr>
                <a:buFontTx/>
                <a:buNone/>
              </a:pPr>
              <a:r>
                <a:rPr lang="en-US" sz="1800" dirty="0" err="1">
                  <a:solidFill>
                    <a:srgbClr val="000000"/>
                  </a:solidFill>
                </a:rPr>
                <a:t>m</a:t>
              </a:r>
              <a:r>
                <a:rPr lang="en-US" sz="1800" baseline="-25000" dirty="0" err="1">
                  <a:solidFill>
                    <a:srgbClr val="000000"/>
                  </a:solidFill>
                  <a:latin typeface="Symbol" charset="2"/>
                  <a:cs typeface="Symbol" charset="2"/>
                </a:rPr>
                <a:t>n</a:t>
              </a:r>
              <a:r>
                <a:rPr lang="en-US" sz="1800" dirty="0">
                  <a:solidFill>
                    <a:srgbClr val="000000"/>
                  </a:solidFill>
                </a:rPr>
                <a:t>  = 7 </a:t>
              </a:r>
              <a:r>
                <a:rPr lang="en-US" sz="1800" dirty="0" err="1">
                  <a:solidFill>
                    <a:srgbClr val="000000"/>
                  </a:solidFill>
                </a:rPr>
                <a:t>keV</a:t>
              </a:r>
              <a:r>
                <a:rPr lang="en-US" sz="1800" dirty="0">
                  <a:solidFill>
                    <a:srgbClr val="000000"/>
                  </a:solidFill>
                </a:rPr>
                <a:t>, L</a:t>
              </a:r>
              <a:r>
                <a:rPr lang="en-US" sz="1800" baseline="-25000" dirty="0">
                  <a:solidFill>
                    <a:srgbClr val="000000"/>
                  </a:solidFill>
                </a:rPr>
                <a:t>6 </a:t>
              </a:r>
              <a:r>
                <a:rPr lang="en-US" sz="1800" dirty="0">
                  <a:solidFill>
                    <a:srgbClr val="000000"/>
                  </a:solidFill>
                </a:rPr>
                <a:t>= 10</a:t>
              </a:r>
            </a:p>
            <a:p>
              <a:pPr algn="l">
                <a:lnSpc>
                  <a:spcPct val="90000"/>
                </a:lnSpc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00"/>
                  </a:solidFill>
                </a:rPr>
                <a:t>“coldest” 7keV sterile</a:t>
              </a:r>
              <a:r>
                <a:rPr lang="en-US" sz="1800" dirty="0">
                  <a:solidFill>
                    <a:srgbClr val="000000"/>
                  </a:solidFill>
                  <a:latin typeface="Symbol" charset="2"/>
                  <a:cs typeface="Symbol" charset="2"/>
                </a:rPr>
                <a:t> n </a:t>
              </a:r>
            </a:p>
            <a:p>
              <a:pPr algn="l">
                <a:lnSpc>
                  <a:spcPct val="90000"/>
                </a:lnSpc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00"/>
                  </a:solidFill>
                </a:rPr>
                <a:t>        (</a:t>
              </a:r>
              <a:r>
                <a:rPr lang="en-US" sz="1800" dirty="0" err="1">
                  <a:solidFill>
                    <a:srgbClr val="000000"/>
                  </a:solidFill>
                </a:rPr>
                <a:t>m</a:t>
              </a:r>
              <a:r>
                <a:rPr lang="en-US" sz="1800" baseline="-25000" dirty="0" err="1">
                  <a:solidFill>
                    <a:srgbClr val="000000"/>
                  </a:solidFill>
                </a:rPr>
                <a:t>thermal</a:t>
              </a:r>
              <a:r>
                <a:rPr lang="en-US" sz="1800" dirty="0">
                  <a:solidFill>
                    <a:srgbClr val="000000"/>
                  </a:solidFill>
                </a:rPr>
                <a:t>= 3.3 </a:t>
              </a:r>
              <a:r>
                <a:rPr lang="en-US" sz="1800" dirty="0" err="1">
                  <a:solidFill>
                    <a:srgbClr val="000000"/>
                  </a:solidFill>
                </a:rPr>
                <a:t>keV</a:t>
              </a:r>
              <a:r>
                <a:rPr lang="en-US" sz="1800" dirty="0">
                  <a:solidFill>
                    <a:srgbClr val="000000"/>
                  </a:solidFill>
                </a:rPr>
                <a:t>) </a:t>
              </a:r>
            </a:p>
          </p:txBody>
        </p:sp>
        <p:sp>
          <p:nvSpPr>
            <p:cNvPr id="2" name="TextBox 1"/>
            <p:cNvSpPr txBox="1"/>
            <p:nvPr/>
          </p:nvSpPr>
          <p:spPr>
            <a:xfrm>
              <a:off x="3923928" y="5671886"/>
              <a:ext cx="173882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8000"/>
                  </a:solidFill>
                </a:rPr>
                <a:t>Bose et al ‘16</a:t>
              </a: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5816382" y="3335692"/>
              <a:ext cx="555818" cy="2304256"/>
              <a:chOff x="5249986" y="2687620"/>
              <a:chExt cx="555818" cy="2304256"/>
            </a:xfrm>
          </p:grpSpPr>
          <p:cxnSp>
            <p:nvCxnSpPr>
              <p:cNvPr id="17" name="Straight Connector 16"/>
              <p:cNvCxnSpPr/>
              <p:nvPr/>
            </p:nvCxnSpPr>
            <p:spPr bwMode="auto">
              <a:xfrm>
                <a:off x="5805804" y="2687620"/>
                <a:ext cx="0" cy="2304256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0" name="TextBox 19"/>
              <p:cNvSpPr txBox="1"/>
              <p:nvPr/>
            </p:nvSpPr>
            <p:spPr>
              <a:xfrm>
                <a:off x="5249986" y="4077072"/>
                <a:ext cx="48381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None/>
                </a:pPr>
                <a:r>
                  <a:rPr lang="en-US" sz="2000" dirty="0">
                    <a:solidFill>
                      <a:srgbClr val="FF0000"/>
                    </a:solidFill>
                  </a:rPr>
                  <a:t>m</a:t>
                </a:r>
                <a:r>
                  <a:rPr lang="en-US" sz="2000" baseline="-25000" dirty="0">
                    <a:solidFill>
                      <a:srgbClr val="FF0000"/>
                    </a:solidFill>
                  </a:rPr>
                  <a:t>c</a:t>
                </a:r>
                <a:endParaRPr lang="en-US" sz="2000" dirty="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22" name="Rectangle 21"/>
            <p:cNvSpPr/>
            <p:nvPr/>
          </p:nvSpPr>
          <p:spPr bwMode="auto">
            <a:xfrm rot="5400000">
              <a:off x="3383868" y="3227680"/>
              <a:ext cx="3096344" cy="288032"/>
            </a:xfrm>
            <a:prstGeom prst="rect">
              <a:avLst/>
            </a:prstGeom>
            <a:solidFill>
              <a:srgbClr val="E4E4E4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23" name="Rectangle 22"/>
            <p:cNvSpPr/>
            <p:nvPr/>
          </p:nvSpPr>
          <p:spPr bwMode="auto">
            <a:xfrm rot="2336789">
              <a:off x="5013647" y="2300833"/>
              <a:ext cx="700884" cy="49259"/>
            </a:xfrm>
            <a:prstGeom prst="rect">
              <a:avLst/>
            </a:prstGeom>
            <a:solidFill>
              <a:srgbClr val="CACACA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-64146" y="1218632"/>
            <a:ext cx="4140748" cy="2133596"/>
            <a:chOff x="132109" y="1423872"/>
            <a:chExt cx="3649425" cy="1825732"/>
          </a:xfrm>
        </p:grpSpPr>
        <p:pic>
          <p:nvPicPr>
            <p:cNvPr id="6" name="Picture 10" descr="cdm_wdm_images.jpe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99" r="51244"/>
            <a:stretch>
              <a:fillRect/>
            </a:stretch>
          </p:blipFill>
          <p:spPr bwMode="auto">
            <a:xfrm>
              <a:off x="132109" y="1428364"/>
              <a:ext cx="1843586" cy="1821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8" descr="cdm_wdm_images.jpe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63" t="3999" r="1263"/>
            <a:stretch>
              <a:fillRect/>
            </a:stretch>
          </p:blipFill>
          <p:spPr bwMode="auto">
            <a:xfrm>
              <a:off x="1966977" y="1423872"/>
              <a:ext cx="1814557" cy="18215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" name="TextBox 24"/>
          <p:cNvSpPr txBox="1"/>
          <p:nvPr/>
        </p:nvSpPr>
        <p:spPr>
          <a:xfrm>
            <a:off x="7092280" y="3068960"/>
            <a:ext cx="7103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sz="1800" dirty="0"/>
              <a:t>CDM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338870" y="3645024"/>
            <a:ext cx="7615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None/>
            </a:pPr>
            <a:r>
              <a:rPr lang="en-US" sz="1800" dirty="0"/>
              <a:t>WDM</a:t>
            </a:r>
          </a:p>
        </p:txBody>
      </p:sp>
      <p:cxnSp>
        <p:nvCxnSpPr>
          <p:cNvPr id="27" name="Straight Arrow Connector 26"/>
          <p:cNvCxnSpPr/>
          <p:nvPr/>
        </p:nvCxnSpPr>
        <p:spPr bwMode="auto">
          <a:xfrm flipH="1">
            <a:off x="6516216" y="3284984"/>
            <a:ext cx="576064" cy="14401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1" name="Straight Arrow Connector 30"/>
          <p:cNvCxnSpPr/>
          <p:nvPr/>
        </p:nvCxnSpPr>
        <p:spPr bwMode="auto">
          <a:xfrm flipH="1">
            <a:off x="6732240" y="3861048"/>
            <a:ext cx="648072" cy="36004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dash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3034731024"/>
      </p:ext>
    </p:extLst>
  </p:cSld>
  <p:clrMapOvr>
    <a:masterClrMapping/>
  </p:clrMapOvr>
  <p:transition>
    <p:zoom/>
  </p:transition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68431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930818" y="6413266"/>
            <a:ext cx="2009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Li, </a:t>
            </a:r>
            <a:r>
              <a:rPr lang="en-US" sz="1800" dirty="0">
                <a:solidFill>
                  <a:srgbClr val="008000"/>
                </a:solidFill>
              </a:rPr>
              <a:t>CSF </a:t>
            </a:r>
            <a:r>
              <a:rPr lang="en-US" sz="2000" dirty="0">
                <a:solidFill>
                  <a:srgbClr val="008000"/>
                </a:solidFill>
              </a:rPr>
              <a:t>et al ‘16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-72008" y="5103673"/>
            <a:ext cx="4932040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If DM is 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rule         out CDM at &gt;3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  <a:r>
              <a:rPr lang="en-US" dirty="0">
                <a:solidFill>
                  <a:srgbClr val="000000"/>
                </a:solidFill>
              </a:rPr>
              <a:t>! </a:t>
            </a:r>
            <a:endParaRPr lang="en-US" dirty="0">
              <a:solidFill>
                <a:srgbClr val="000000"/>
              </a:solidFill>
              <a:sym typeface="Wingdings"/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  <a:sym typeface="Wingdings"/>
              </a:rPr>
              <a:t>If DM is CDM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rule out </a:t>
            </a:r>
            <a:r>
              <a:rPr lang="en-US" dirty="0">
                <a:solidFill>
                  <a:srgbClr val="000000"/>
                </a:solidFill>
              </a:rPr>
              <a:t>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            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 </a:t>
            </a:r>
            <a:r>
              <a:rPr lang="en-US" dirty="0">
                <a:solidFill>
                  <a:srgbClr val="000000"/>
                </a:solidFill>
              </a:rPr>
              <a:t>at many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499992" y="1407522"/>
            <a:ext cx="4644008" cy="4988354"/>
            <a:chOff x="4499992" y="1407522"/>
            <a:chExt cx="4644008" cy="4988354"/>
          </a:xfrm>
        </p:grpSpPr>
        <p:sp>
          <p:nvSpPr>
            <p:cNvPr id="21" name="TextBox 20"/>
            <p:cNvSpPr txBox="1"/>
            <p:nvPr/>
          </p:nvSpPr>
          <p:spPr>
            <a:xfrm>
              <a:off x="5865866" y="5939988"/>
              <a:ext cx="25225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00"/>
                  </a:solidFill>
                  <a:latin typeface="Calibri"/>
                  <a:cs typeface="Calibri"/>
                </a:rPr>
                <a:t>m</a:t>
              </a:r>
              <a:r>
                <a:rPr lang="en-US" sz="1800" baseline="-25000" dirty="0">
                  <a:solidFill>
                    <a:srgbClr val="000000"/>
                  </a:solidFill>
                  <a:latin typeface="Calibri"/>
                  <a:cs typeface="Calibri"/>
                </a:rPr>
                <a:t>c</a:t>
              </a:r>
              <a:r>
                <a:rPr lang="en-US" sz="1800" dirty="0">
                  <a:solidFill>
                    <a:srgbClr val="000000"/>
                  </a:solidFill>
                  <a:latin typeface="Calibri"/>
                  <a:cs typeface="Calibri"/>
                </a:rPr>
                <a:t> = cutoff mass </a:t>
              </a: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 rotWithShape="1">
            <a:blip r:embed="rId2"/>
            <a:srcRect l="5961" t="18659" r="52254" b="20554"/>
            <a:stretch/>
          </p:blipFill>
          <p:spPr>
            <a:xfrm>
              <a:off x="4572000" y="1407522"/>
              <a:ext cx="4572000" cy="4988354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>
              <a:off x="5271456" y="1844824"/>
              <a:ext cx="69850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FF"/>
                  </a:solidFill>
                  <a:latin typeface="Calibri"/>
                  <a:cs typeface="Calibri"/>
                </a:rPr>
                <a:t>CDM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7308304" y="1988840"/>
              <a:ext cx="7293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>
                  <a:solidFill>
                    <a:srgbClr val="FF0000"/>
                  </a:solidFill>
                  <a:latin typeface="Calibri"/>
                  <a:cs typeface="Calibri"/>
                </a:rPr>
                <a:t>WDM</a:t>
              </a:r>
            </a:p>
          </p:txBody>
        </p:sp>
        <p:sp>
          <p:nvSpPr>
            <p:cNvPr id="29" name="Rectangle 28"/>
            <p:cNvSpPr/>
            <p:nvPr/>
          </p:nvSpPr>
          <p:spPr bwMode="auto">
            <a:xfrm>
              <a:off x="4572000" y="2204864"/>
              <a:ext cx="288032" cy="1152128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41" name="Rectangle 40"/>
            <p:cNvSpPr/>
            <p:nvPr/>
          </p:nvSpPr>
          <p:spPr bwMode="auto">
            <a:xfrm>
              <a:off x="4572000" y="4365104"/>
              <a:ext cx="288032" cy="1152128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 rot="16200000">
              <a:off x="4043762" y="2661094"/>
              <a:ext cx="131257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 err="1">
                  <a:latin typeface="Symbol" charset="2"/>
                  <a:cs typeface="Symbol" charset="2"/>
                </a:rPr>
                <a:t>S</a:t>
              </a:r>
              <a:r>
                <a:rPr lang="en-US" sz="2000" baseline="-25000" dirty="0" err="1"/>
                <a:t>tot</a:t>
              </a:r>
              <a:r>
                <a:rPr lang="en-US" sz="2000" baseline="-25000" dirty="0"/>
                <a:t> </a:t>
              </a:r>
              <a:r>
                <a:rPr lang="en-US" sz="2000" dirty="0"/>
                <a:t>&gt; </a:t>
              </a:r>
              <a:r>
                <a:rPr lang="en-US" sz="2000" dirty="0" err="1"/>
                <a:t>M</a:t>
              </a:r>
              <a:r>
                <a:rPr lang="en-US" sz="2000" baseline="-25000" dirty="0" err="1"/>
                <a:t>lim</a:t>
              </a:r>
              <a:r>
                <a:rPr lang="en-US" sz="2000" dirty="0"/>
                <a:t>)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 rot="16200000">
              <a:off x="4043762" y="4821334"/>
              <a:ext cx="131257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 err="1">
                  <a:latin typeface="Symbol" charset="2"/>
                  <a:cs typeface="Symbol" charset="2"/>
                </a:rPr>
                <a:t>S</a:t>
              </a:r>
              <a:r>
                <a:rPr lang="en-US" sz="2000" baseline="-25000" dirty="0" err="1"/>
                <a:t>tot</a:t>
              </a:r>
              <a:r>
                <a:rPr lang="en-US" sz="2000" baseline="-25000" dirty="0"/>
                <a:t> </a:t>
              </a:r>
              <a:r>
                <a:rPr lang="en-US" sz="2000" dirty="0"/>
                <a:t>&gt; </a:t>
              </a:r>
              <a:r>
                <a:rPr lang="en-US" sz="2000" dirty="0" err="1"/>
                <a:t>M</a:t>
              </a:r>
              <a:r>
                <a:rPr lang="en-US" sz="2000" baseline="-25000" dirty="0" err="1"/>
                <a:t>lim</a:t>
              </a:r>
              <a:r>
                <a:rPr lang="en-US" sz="2000" dirty="0"/>
                <a:t>)</a:t>
              </a:r>
            </a:p>
          </p:txBody>
        </p:sp>
        <p:sp>
          <p:nvSpPr>
            <p:cNvPr id="31" name="Rectangle 30"/>
            <p:cNvSpPr/>
            <p:nvPr/>
          </p:nvSpPr>
          <p:spPr bwMode="auto">
            <a:xfrm>
              <a:off x="5364088" y="6165304"/>
              <a:ext cx="3240360" cy="144016"/>
            </a:xfrm>
            <a:prstGeom prst="rect">
              <a:avLst/>
            </a:prstGeom>
            <a:solidFill>
              <a:srgbClr val="FFFFFF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364088" y="6021288"/>
              <a:ext cx="152288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/>
                <a:t>log(m</a:t>
              </a:r>
              <a:r>
                <a:rPr lang="en-US" sz="1800" baseline="-25000" dirty="0"/>
                <a:t>c</a:t>
              </a:r>
              <a:r>
                <a:rPr lang="en-US" sz="1800" dirty="0"/>
                <a:t>/h</a:t>
              </a:r>
              <a:r>
                <a:rPr lang="en-US" sz="1800" baseline="30000" dirty="0"/>
                <a:t>-1</a:t>
              </a:r>
              <a:r>
                <a:rPr lang="en-US" sz="1800" dirty="0"/>
                <a:t>M</a:t>
              </a:r>
              <a:r>
                <a:rPr lang="en-US" sz="1800" baseline="-25000" dirty="0"/>
                <a:t>o</a:t>
              </a:r>
              <a:r>
                <a:rPr lang="en-US" sz="1800" dirty="0"/>
                <a:t>)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7308304" y="6021288"/>
              <a:ext cx="152288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/>
                <a:t>log(m</a:t>
              </a:r>
              <a:r>
                <a:rPr lang="en-US" sz="1800" baseline="-25000" dirty="0"/>
                <a:t>c</a:t>
              </a:r>
              <a:r>
                <a:rPr lang="en-US" sz="1800" dirty="0"/>
                <a:t>/h</a:t>
              </a:r>
              <a:r>
                <a:rPr lang="en-US" sz="1800" baseline="30000" dirty="0"/>
                <a:t>-1</a:t>
              </a:r>
              <a:r>
                <a:rPr lang="en-US" sz="1800" dirty="0"/>
                <a:t>M</a:t>
              </a:r>
              <a:r>
                <a:rPr lang="en-US" sz="1800" baseline="-25000" dirty="0"/>
                <a:t>o</a:t>
              </a:r>
              <a:r>
                <a:rPr lang="en-US" sz="1800" dirty="0"/>
                <a:t>)</a:t>
              </a: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5112568" y="1412776"/>
            <a:ext cx="3779912" cy="461665"/>
          </a:xfrm>
          <a:prstGeom prst="rect">
            <a:avLst/>
          </a:prstGeom>
          <a:solidFill>
            <a:srgbClr val="FFFFFF"/>
          </a:solidFill>
          <a:ln w="19050" cmpd="sng"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Detection limit  = 10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7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 h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-1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lang="en-US" baseline="-25000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229468" y="1465535"/>
            <a:ext cx="6070724" cy="3115593"/>
            <a:chOff x="229468" y="1465535"/>
            <a:chExt cx="6070724" cy="3115593"/>
          </a:xfrm>
        </p:grpSpPr>
        <p:grpSp>
          <p:nvGrpSpPr>
            <p:cNvPr id="38" name="Group 37"/>
            <p:cNvGrpSpPr/>
            <p:nvPr/>
          </p:nvGrpSpPr>
          <p:grpSpPr>
            <a:xfrm>
              <a:off x="229468" y="1465535"/>
              <a:ext cx="4660856" cy="2484364"/>
              <a:chOff x="203810" y="2299334"/>
              <a:chExt cx="4660856" cy="2484364"/>
            </a:xfrm>
          </p:grpSpPr>
          <p:sp>
            <p:nvSpPr>
              <p:cNvPr id="39" name="TextBox 38"/>
              <p:cNvSpPr txBox="1"/>
              <p:nvPr/>
            </p:nvSpPr>
            <p:spPr>
              <a:xfrm>
                <a:off x="203810" y="2299334"/>
                <a:ext cx="397658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dirty="0" err="1">
                    <a:solidFill>
                      <a:srgbClr val="0000FF"/>
                    </a:solidFill>
                    <a:latin typeface="Symbol" charset="2"/>
                    <a:cs typeface="Symbol" charset="2"/>
                  </a:rPr>
                  <a:t>S</a:t>
                </a:r>
                <a:r>
                  <a:rPr lang="en-US" baseline="-25000" dirty="0" err="1">
                    <a:solidFill>
                      <a:srgbClr val="0000FF"/>
                    </a:solidFill>
                  </a:rPr>
                  <a:t>tot</a:t>
                </a:r>
                <a:r>
                  <a:rPr lang="en-US" dirty="0">
                    <a:solidFill>
                      <a:srgbClr val="0000FF"/>
                    </a:solidFill>
                  </a:rPr>
                  <a:t>= projected halo number density within Einstein ring</a:t>
                </a:r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225862" y="3398703"/>
                <a:ext cx="4638804" cy="138499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0000FF"/>
                    </a:solidFill>
                  </a:rPr>
                  <a:t>m</a:t>
                </a:r>
                <a:r>
                  <a:rPr lang="en-US" baseline="-25000" dirty="0">
                    <a:solidFill>
                      <a:srgbClr val="0000FF"/>
                    </a:solidFill>
                  </a:rPr>
                  <a:t>c</a:t>
                </a:r>
                <a:r>
                  <a:rPr lang="en-US" dirty="0">
                    <a:solidFill>
                      <a:srgbClr val="0000FF"/>
                    </a:solidFill>
                  </a:rPr>
                  <a:t>= halo cutoff mass </a:t>
                </a:r>
              </a:p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FF0000"/>
                    </a:solidFill>
                  </a:rPr>
                  <a:t>m</a:t>
                </a:r>
                <a:r>
                  <a:rPr lang="en-US" baseline="-25000" dirty="0">
                    <a:solidFill>
                      <a:srgbClr val="FF0000"/>
                    </a:solidFill>
                  </a:rPr>
                  <a:t>c</a:t>
                </a:r>
                <a:r>
                  <a:rPr lang="en-US" dirty="0">
                    <a:solidFill>
                      <a:srgbClr val="FF0000"/>
                    </a:solidFill>
                  </a:rPr>
                  <a:t>= 1.3 ×10</a:t>
                </a:r>
                <a:r>
                  <a:rPr lang="en-US" baseline="30000" dirty="0">
                    <a:solidFill>
                      <a:srgbClr val="FF0000"/>
                    </a:solidFill>
                  </a:rPr>
                  <a:t>8 </a:t>
                </a:r>
                <a:r>
                  <a:rPr lang="en-US" dirty="0">
                    <a:solidFill>
                      <a:srgbClr val="FF0000"/>
                    </a:solidFill>
                  </a:rPr>
                  <a:t>h</a:t>
                </a:r>
                <a:r>
                  <a:rPr lang="en-US" baseline="30000" dirty="0">
                    <a:solidFill>
                      <a:srgbClr val="FF0000"/>
                    </a:solidFill>
                  </a:rPr>
                  <a:t>-1</a:t>
                </a:r>
                <a:r>
                  <a:rPr lang="en-US" dirty="0">
                    <a:solidFill>
                      <a:srgbClr val="FF0000"/>
                    </a:solidFill>
                  </a:rPr>
                  <a:t>M</a:t>
                </a:r>
                <a:r>
                  <a:rPr lang="en-US" baseline="-25000" dirty="0">
                    <a:solidFill>
                      <a:srgbClr val="FF0000"/>
                    </a:solidFill>
                  </a:rPr>
                  <a:t>o </a:t>
                </a:r>
                <a:r>
                  <a:rPr lang="en-US" dirty="0">
                    <a:solidFill>
                      <a:srgbClr val="FF0000"/>
                    </a:solidFill>
                  </a:rPr>
                  <a:t>for coldest	 7 </a:t>
                </a:r>
                <a:r>
                  <a:rPr lang="en-US" dirty="0" err="1">
                    <a:solidFill>
                      <a:srgbClr val="FF0000"/>
                    </a:solidFill>
                  </a:rPr>
                  <a:t>keV</a:t>
                </a:r>
                <a:r>
                  <a:rPr lang="en-US" dirty="0">
                    <a:solidFill>
                      <a:srgbClr val="FF0000"/>
                    </a:solidFill>
                  </a:rPr>
                  <a:t> sterile neutrino </a:t>
                </a:r>
              </a:p>
            </p:txBody>
          </p:sp>
        </p:grpSp>
        <p:cxnSp>
          <p:nvCxnSpPr>
            <p:cNvPr id="12" name="Curved Connector 11"/>
            <p:cNvCxnSpPr/>
            <p:nvPr/>
          </p:nvCxnSpPr>
          <p:spPr bwMode="auto">
            <a:xfrm>
              <a:off x="4139952" y="3501008"/>
              <a:ext cx="2160240" cy="1080120"/>
            </a:xfrm>
            <a:prstGeom prst="curvedConnector3">
              <a:avLst>
                <a:gd name="adj1" fmla="val 50000"/>
              </a:avLst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3" name="Group 2"/>
          <p:cNvGrpSpPr/>
          <p:nvPr/>
        </p:nvGrpSpPr>
        <p:grpSpPr>
          <a:xfrm>
            <a:off x="-150299" y="4005064"/>
            <a:ext cx="9294299" cy="2376264"/>
            <a:chOff x="-150299" y="4005064"/>
            <a:chExt cx="9294299" cy="2376264"/>
          </a:xfrm>
        </p:grpSpPr>
        <p:sp>
          <p:nvSpPr>
            <p:cNvPr id="6" name="TextBox 5"/>
            <p:cNvSpPr txBox="1"/>
            <p:nvPr/>
          </p:nvSpPr>
          <p:spPr>
            <a:xfrm>
              <a:off x="-150299" y="4038163"/>
              <a:ext cx="487311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100 Einstein ring systems and  detection limit: </a:t>
              </a:r>
              <a:r>
                <a:rPr lang="en-US" dirty="0" err="1">
                  <a:solidFill>
                    <a:srgbClr val="000000"/>
                  </a:solidFill>
                </a:rPr>
                <a:t>m</a:t>
              </a:r>
              <a:r>
                <a:rPr lang="en-US" baseline="-25000" dirty="0" err="1">
                  <a:solidFill>
                    <a:srgbClr val="000000"/>
                  </a:solidFill>
                </a:rPr>
                <a:t>low</a:t>
              </a:r>
              <a:r>
                <a:rPr lang="en-US" baseline="-25000" dirty="0">
                  <a:solidFill>
                    <a:srgbClr val="000000"/>
                  </a:solidFill>
                </a:rPr>
                <a:t> </a:t>
              </a:r>
              <a:r>
                <a:rPr lang="en-US" dirty="0">
                  <a:solidFill>
                    <a:srgbClr val="000000"/>
                  </a:solidFill>
                </a:rPr>
                <a:t>= 10</a:t>
              </a:r>
              <a:r>
                <a:rPr lang="en-US" baseline="30000" dirty="0">
                  <a:solidFill>
                    <a:srgbClr val="000000"/>
                  </a:solidFill>
                </a:rPr>
                <a:t>7</a:t>
              </a:r>
              <a:r>
                <a:rPr lang="en-US" dirty="0">
                  <a:solidFill>
                    <a:srgbClr val="000000"/>
                  </a:solidFill>
                </a:rPr>
                <a:t> h</a:t>
              </a:r>
              <a:r>
                <a:rPr lang="en-US" baseline="30000" dirty="0">
                  <a:solidFill>
                    <a:srgbClr val="000000"/>
                  </a:solidFill>
                </a:rPr>
                <a:t>-1</a:t>
              </a:r>
              <a:r>
                <a:rPr lang="en-US" dirty="0">
                  <a:solidFill>
                    <a:srgbClr val="000000"/>
                  </a:solidFill>
                </a:rPr>
                <a:t>M</a:t>
              </a:r>
              <a:r>
                <a:rPr lang="en-US" baseline="-25000" dirty="0">
                  <a:solidFill>
                    <a:srgbClr val="000000"/>
                  </a:solidFill>
                </a:rPr>
                <a:t>o</a:t>
              </a:r>
            </a:p>
          </p:txBody>
        </p:sp>
        <p:sp>
          <p:nvSpPr>
            <p:cNvPr id="7" name="Rectangle 6"/>
            <p:cNvSpPr/>
            <p:nvPr/>
          </p:nvSpPr>
          <p:spPr bwMode="auto">
            <a:xfrm>
              <a:off x="4572000" y="4005064"/>
              <a:ext cx="4572000" cy="2376264"/>
            </a:xfrm>
            <a:prstGeom prst="rect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870315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68431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930818" y="6413266"/>
            <a:ext cx="2009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Li, </a:t>
            </a:r>
            <a:r>
              <a:rPr lang="en-US" sz="1800" dirty="0">
                <a:solidFill>
                  <a:srgbClr val="008000"/>
                </a:solidFill>
              </a:rPr>
              <a:t>CSF </a:t>
            </a:r>
            <a:r>
              <a:rPr lang="en-US" sz="2000" dirty="0">
                <a:solidFill>
                  <a:srgbClr val="008000"/>
                </a:solidFill>
              </a:rPr>
              <a:t>et al ‘16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860032" y="1412776"/>
            <a:ext cx="3779912" cy="461665"/>
          </a:xfrm>
          <a:prstGeom prst="rect">
            <a:avLst/>
          </a:prstGeom>
          <a:solidFill>
            <a:srgbClr val="FFFFFF"/>
          </a:solidFill>
          <a:ln w="19050" cmpd="sng"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Detection limit  = 10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7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 h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-1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lang="en-US" baseline="-25000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5652" y="3212976"/>
            <a:ext cx="40324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100 Einstein ring systems and  detection limit: </a:t>
            </a:r>
            <a:r>
              <a:rPr lang="en-US" sz="2000" dirty="0" err="1">
                <a:solidFill>
                  <a:srgbClr val="000000"/>
                </a:solidFill>
              </a:rPr>
              <a:t>m</a:t>
            </a:r>
            <a:r>
              <a:rPr lang="en-US" sz="2000" baseline="-25000" dirty="0" err="1">
                <a:solidFill>
                  <a:srgbClr val="000000"/>
                </a:solidFill>
              </a:rPr>
              <a:t>low</a:t>
            </a:r>
            <a:r>
              <a:rPr lang="en-US" sz="2000" baseline="-25000" dirty="0">
                <a:solidFill>
                  <a:srgbClr val="000000"/>
                </a:solidFill>
              </a:rPr>
              <a:t> </a:t>
            </a:r>
            <a:r>
              <a:rPr lang="en-US" sz="2000" dirty="0">
                <a:solidFill>
                  <a:srgbClr val="000000"/>
                </a:solidFill>
              </a:rPr>
              <a:t>= 10</a:t>
            </a:r>
            <a:r>
              <a:rPr lang="en-US" sz="2000" baseline="30000" dirty="0">
                <a:solidFill>
                  <a:srgbClr val="000000"/>
                </a:solidFill>
              </a:rPr>
              <a:t>7</a:t>
            </a:r>
            <a:r>
              <a:rPr lang="en-US" sz="2000" dirty="0">
                <a:solidFill>
                  <a:srgbClr val="000000"/>
                </a:solidFill>
              </a:rPr>
              <a:t> h</a:t>
            </a:r>
            <a:r>
              <a:rPr lang="en-US" sz="2000" baseline="30000" dirty="0">
                <a:solidFill>
                  <a:srgbClr val="000000"/>
                </a:solidFill>
              </a:rPr>
              <a:t>-1</a:t>
            </a:r>
            <a:r>
              <a:rPr lang="en-US" sz="2000" dirty="0">
                <a:solidFill>
                  <a:srgbClr val="000000"/>
                </a:solidFill>
              </a:rPr>
              <a:t>M</a:t>
            </a:r>
            <a:r>
              <a:rPr lang="en-US" sz="2000" baseline="-25000" dirty="0">
                <a:solidFill>
                  <a:srgbClr val="000000"/>
                </a:solidFill>
              </a:rPr>
              <a:t>o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-72008" y="4725144"/>
            <a:ext cx="3995936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If DM is 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exclude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CDM at &gt;&gt;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  <a:r>
              <a:rPr lang="en-US" dirty="0">
                <a:solidFill>
                  <a:srgbClr val="000000"/>
                </a:solidFill>
              </a:rPr>
              <a:t>! </a:t>
            </a:r>
            <a:endParaRPr lang="en-US" dirty="0">
              <a:solidFill>
                <a:srgbClr val="000000"/>
              </a:solidFill>
              <a:sym typeface="Wingdings"/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  <a:sym typeface="Wingdings"/>
              </a:rPr>
              <a:t>If DM is CDM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exclude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 </a:t>
            </a:r>
            <a:r>
              <a:rPr lang="en-US" dirty="0">
                <a:solidFill>
                  <a:srgbClr val="000000"/>
                </a:solidFill>
              </a:rPr>
              <a:t>at &gt;&gt;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35496" y="1465535"/>
            <a:ext cx="9145016" cy="3875743"/>
            <a:chOff x="35496" y="1465535"/>
            <a:chExt cx="9145016" cy="3875743"/>
          </a:xfrm>
        </p:grpSpPr>
        <p:grpSp>
          <p:nvGrpSpPr>
            <p:cNvPr id="32" name="Group 31"/>
            <p:cNvGrpSpPr/>
            <p:nvPr/>
          </p:nvGrpSpPr>
          <p:grpSpPr>
            <a:xfrm>
              <a:off x="35496" y="1465535"/>
              <a:ext cx="9145016" cy="3547643"/>
              <a:chOff x="35496" y="1465535"/>
              <a:chExt cx="9145016" cy="3547643"/>
            </a:xfrm>
          </p:grpSpPr>
          <p:grpSp>
            <p:nvGrpSpPr>
              <p:cNvPr id="36" name="Group 35"/>
              <p:cNvGrpSpPr/>
              <p:nvPr/>
            </p:nvGrpSpPr>
            <p:grpSpPr>
              <a:xfrm>
                <a:off x="3811849" y="1905001"/>
                <a:ext cx="5368663" cy="3108177"/>
                <a:chOff x="3883857" y="1905001"/>
                <a:chExt cx="5368663" cy="3108177"/>
              </a:xfrm>
            </p:grpSpPr>
            <p:grpSp>
              <p:nvGrpSpPr>
                <p:cNvPr id="46" name="Group 45"/>
                <p:cNvGrpSpPr/>
                <p:nvPr/>
              </p:nvGrpSpPr>
              <p:grpSpPr>
                <a:xfrm>
                  <a:off x="3883857" y="1905001"/>
                  <a:ext cx="5368663" cy="3108177"/>
                  <a:chOff x="4527455" y="4689234"/>
                  <a:chExt cx="4616544" cy="2412176"/>
                </a:xfrm>
              </p:grpSpPr>
              <p:sp>
                <p:nvSpPr>
                  <p:cNvPr id="51" name="TextBox 50"/>
                  <p:cNvSpPr txBox="1"/>
                  <p:nvPr/>
                </p:nvSpPr>
                <p:spPr>
                  <a:xfrm>
                    <a:off x="5865866" y="6645520"/>
                    <a:ext cx="2522558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buClr>
                        <a:srgbClr val="000000"/>
                      </a:buClr>
                      <a:buFontTx/>
                      <a:buNone/>
                    </a:pPr>
                    <a:r>
                      <a:rPr lang="en-US" sz="1800" dirty="0">
                        <a:solidFill>
                          <a:srgbClr val="000000"/>
                        </a:solidFill>
                        <a:latin typeface="Calibri"/>
                        <a:cs typeface="Calibri"/>
                      </a:rPr>
                      <a:t>m</a:t>
                    </a:r>
                    <a:r>
                      <a:rPr lang="en-US" sz="1800" baseline="-25000" dirty="0">
                        <a:solidFill>
                          <a:srgbClr val="000000"/>
                        </a:solidFill>
                        <a:latin typeface="Calibri"/>
                        <a:cs typeface="Calibri"/>
                      </a:rPr>
                      <a:t>c</a:t>
                    </a:r>
                    <a:r>
                      <a:rPr lang="en-US" sz="1800" dirty="0">
                        <a:solidFill>
                          <a:srgbClr val="000000"/>
                        </a:solidFill>
                        <a:latin typeface="Calibri"/>
                        <a:cs typeface="Calibri"/>
                      </a:rPr>
                      <a:t> = cutoff mass </a:t>
                    </a:r>
                  </a:p>
                </p:txBody>
              </p:sp>
              <p:pic>
                <p:nvPicPr>
                  <p:cNvPr id="52" name="Picture 51"/>
                  <p:cNvPicPr>
                    <a:picLocks noChangeAspect="1"/>
                  </p:cNvPicPr>
                  <p:nvPr/>
                </p:nvPicPr>
                <p:blipFill rotWithShape="1">
                  <a:blip r:embed="rId2"/>
                  <a:srcRect l="6238" t="50052" r="52254" b="20554"/>
                  <a:stretch/>
                </p:blipFill>
                <p:spPr>
                  <a:xfrm>
                    <a:off x="4602310" y="4689234"/>
                    <a:ext cx="4541689" cy="2412174"/>
                  </a:xfrm>
                  <a:prstGeom prst="rect">
                    <a:avLst/>
                  </a:prstGeom>
                </p:spPr>
              </p:pic>
              <p:sp>
                <p:nvSpPr>
                  <p:cNvPr id="53" name="Rectangle 52"/>
                  <p:cNvSpPr/>
                  <p:nvPr/>
                </p:nvSpPr>
                <p:spPr bwMode="auto">
                  <a:xfrm>
                    <a:off x="4561911" y="5055144"/>
                    <a:ext cx="288032" cy="1152128"/>
                  </a:xfrm>
                  <a:prstGeom prst="rect">
                    <a:avLst/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0000" tIns="46800" rIns="90000" bIns="4680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>
                        <a:schemeClr val="tx1"/>
                      </a:buClr>
                      <a:buSzPct val="125000"/>
                      <a:buFontTx/>
                      <a:buChar char="•"/>
                      <a:tabLst/>
                    </a:pPr>
                    <a:endParaRPr kumimoji="0" lang="en-US" sz="24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itchFamily="-65" charset="0"/>
                    </a:endParaRPr>
                  </a:p>
                </p:txBody>
              </p:sp>
              <p:sp>
                <p:nvSpPr>
                  <p:cNvPr id="54" name="TextBox 53"/>
                  <p:cNvSpPr txBox="1"/>
                  <p:nvPr/>
                </p:nvSpPr>
                <p:spPr>
                  <a:xfrm rot="16200000">
                    <a:off x="4190158" y="5581801"/>
                    <a:ext cx="1018652" cy="34405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None/>
                    </a:pPr>
                    <a:r>
                      <a:rPr lang="en-US" sz="2000" dirty="0" err="1">
                        <a:solidFill>
                          <a:srgbClr val="0000FF"/>
                        </a:solidFill>
                        <a:latin typeface="Symbol" charset="2"/>
                        <a:cs typeface="Symbol" charset="2"/>
                      </a:rPr>
                      <a:t>S</a:t>
                    </a:r>
                    <a:r>
                      <a:rPr lang="en-US" sz="2000" baseline="-25000" dirty="0" err="1">
                        <a:solidFill>
                          <a:srgbClr val="0000FF"/>
                        </a:solidFill>
                      </a:rPr>
                      <a:t>tot</a:t>
                    </a:r>
                    <a:r>
                      <a:rPr lang="en-US" sz="2000" baseline="-25000" dirty="0">
                        <a:solidFill>
                          <a:srgbClr val="0000FF"/>
                        </a:solidFill>
                      </a:rPr>
                      <a:t> </a:t>
                    </a:r>
                    <a:r>
                      <a:rPr lang="en-US" sz="2000" dirty="0">
                        <a:solidFill>
                          <a:srgbClr val="0000FF"/>
                        </a:solidFill>
                      </a:rPr>
                      <a:t>&gt; </a:t>
                    </a:r>
                    <a:r>
                      <a:rPr lang="en-US" sz="2000" dirty="0" err="1">
                        <a:solidFill>
                          <a:srgbClr val="0000FF"/>
                        </a:solidFill>
                      </a:rPr>
                      <a:t>M</a:t>
                    </a:r>
                    <a:r>
                      <a:rPr lang="en-US" sz="2000" baseline="-25000" dirty="0" err="1">
                        <a:solidFill>
                          <a:srgbClr val="0000FF"/>
                        </a:solidFill>
                      </a:rPr>
                      <a:t>lim</a:t>
                    </a:r>
                    <a:r>
                      <a:rPr lang="en-US" sz="2000" dirty="0">
                        <a:solidFill>
                          <a:srgbClr val="0000FF"/>
                        </a:solidFill>
                      </a:rPr>
                      <a:t>)</a:t>
                    </a:r>
                  </a:p>
                </p:txBody>
              </p:sp>
              <p:sp>
                <p:nvSpPr>
                  <p:cNvPr id="55" name="Rectangle 54"/>
                  <p:cNvSpPr/>
                  <p:nvPr/>
                </p:nvSpPr>
                <p:spPr bwMode="auto">
                  <a:xfrm>
                    <a:off x="5304954" y="6821990"/>
                    <a:ext cx="3299495" cy="279418"/>
                  </a:xfrm>
                  <a:prstGeom prst="rect">
                    <a:avLst/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0000" tIns="46800" rIns="90000" bIns="4680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>
                        <a:schemeClr val="tx1"/>
                      </a:buClr>
                      <a:buSzPct val="125000"/>
                      <a:buFontTx/>
                      <a:buChar char="•"/>
                      <a:tabLst/>
                    </a:pPr>
                    <a:endParaRPr kumimoji="0" lang="en-US" sz="24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itchFamily="-65" charset="0"/>
                    </a:endParaRPr>
                  </a:p>
                </p:txBody>
              </p:sp>
              <p:sp>
                <p:nvSpPr>
                  <p:cNvPr id="56" name="TextBox 55"/>
                  <p:cNvSpPr txBox="1"/>
                  <p:nvPr/>
                </p:nvSpPr>
                <p:spPr>
                  <a:xfrm>
                    <a:off x="5366873" y="6732078"/>
                    <a:ext cx="1522885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None/>
                    </a:pPr>
                    <a:r>
                      <a:rPr lang="en-US" sz="1800" dirty="0"/>
                      <a:t>log(m</a:t>
                    </a:r>
                    <a:r>
                      <a:rPr lang="en-US" sz="1800" baseline="-25000" dirty="0"/>
                      <a:t>c</a:t>
                    </a:r>
                    <a:r>
                      <a:rPr lang="en-US" sz="1800" dirty="0"/>
                      <a:t>/h</a:t>
                    </a:r>
                    <a:r>
                      <a:rPr lang="en-US" sz="1800" baseline="30000" dirty="0"/>
                      <a:t>-1</a:t>
                    </a:r>
                    <a:r>
                      <a:rPr lang="en-US" sz="1800" dirty="0"/>
                      <a:t>M</a:t>
                    </a:r>
                    <a:r>
                      <a:rPr lang="en-US" sz="1800" baseline="-25000" dirty="0"/>
                      <a:t>o</a:t>
                    </a:r>
                    <a:r>
                      <a:rPr lang="en-US" sz="1800" dirty="0"/>
                      <a:t>)</a:t>
                    </a:r>
                  </a:p>
                </p:txBody>
              </p:sp>
              <p:sp>
                <p:nvSpPr>
                  <p:cNvPr id="57" name="TextBox 56"/>
                  <p:cNvSpPr txBox="1"/>
                  <p:nvPr/>
                </p:nvSpPr>
                <p:spPr>
                  <a:xfrm>
                    <a:off x="7308304" y="6726820"/>
                    <a:ext cx="1522885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None/>
                    </a:pPr>
                    <a:r>
                      <a:rPr lang="en-US" sz="1800" dirty="0"/>
                      <a:t>log(m</a:t>
                    </a:r>
                    <a:r>
                      <a:rPr lang="en-US" sz="1800" baseline="-25000" dirty="0"/>
                      <a:t>c</a:t>
                    </a:r>
                    <a:r>
                      <a:rPr lang="en-US" sz="1800" dirty="0"/>
                      <a:t>/h</a:t>
                    </a:r>
                    <a:r>
                      <a:rPr lang="en-US" sz="1800" baseline="30000" dirty="0"/>
                      <a:t>-1</a:t>
                    </a:r>
                    <a:r>
                      <a:rPr lang="en-US" sz="1800" dirty="0"/>
                      <a:t>M</a:t>
                    </a:r>
                    <a:r>
                      <a:rPr lang="en-US" sz="1800" baseline="-25000" dirty="0"/>
                      <a:t>o</a:t>
                    </a:r>
                    <a:r>
                      <a:rPr lang="en-US" sz="1800" dirty="0"/>
                      <a:t>)</a:t>
                    </a:r>
                  </a:p>
                </p:txBody>
              </p:sp>
            </p:grpSp>
            <p:grpSp>
              <p:nvGrpSpPr>
                <p:cNvPr id="48" name="Group 47"/>
                <p:cNvGrpSpPr/>
                <p:nvPr/>
              </p:nvGrpSpPr>
              <p:grpSpPr>
                <a:xfrm>
                  <a:off x="5076056" y="2204864"/>
                  <a:ext cx="2961647" cy="400110"/>
                  <a:chOff x="5076056" y="2204864"/>
                  <a:chExt cx="2961647" cy="400110"/>
                </a:xfrm>
              </p:grpSpPr>
              <p:sp>
                <p:nvSpPr>
                  <p:cNvPr id="49" name="TextBox 48"/>
                  <p:cNvSpPr txBox="1"/>
                  <p:nvPr/>
                </p:nvSpPr>
                <p:spPr>
                  <a:xfrm>
                    <a:off x="5076056" y="2204864"/>
                    <a:ext cx="698503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None/>
                    </a:pPr>
                    <a:r>
                      <a:rPr lang="en-US" sz="2000" dirty="0">
                        <a:solidFill>
                          <a:srgbClr val="0000FF"/>
                        </a:solidFill>
                        <a:latin typeface="Calibri"/>
                        <a:cs typeface="Calibri"/>
                      </a:rPr>
                      <a:t>CDM</a:t>
                    </a:r>
                  </a:p>
                </p:txBody>
              </p:sp>
              <p:sp>
                <p:nvSpPr>
                  <p:cNvPr id="50" name="TextBox 49"/>
                  <p:cNvSpPr txBox="1"/>
                  <p:nvPr/>
                </p:nvSpPr>
                <p:spPr>
                  <a:xfrm>
                    <a:off x="7308304" y="2204864"/>
                    <a:ext cx="729399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buNone/>
                    </a:pPr>
                    <a:r>
                      <a:rPr lang="en-US" sz="1800" dirty="0">
                        <a:solidFill>
                          <a:srgbClr val="FF0000"/>
                        </a:solidFill>
                        <a:latin typeface="Calibri"/>
                        <a:cs typeface="Calibri"/>
                      </a:rPr>
                      <a:t>WDM</a:t>
                    </a:r>
                  </a:p>
                </p:txBody>
              </p:sp>
            </p:grpSp>
          </p:grpSp>
          <p:grpSp>
            <p:nvGrpSpPr>
              <p:cNvPr id="38" name="Group 37"/>
              <p:cNvGrpSpPr/>
              <p:nvPr/>
            </p:nvGrpSpPr>
            <p:grpSpPr>
              <a:xfrm>
                <a:off x="35496" y="1465535"/>
                <a:ext cx="3976588" cy="1489026"/>
                <a:chOff x="35496" y="1465535"/>
                <a:chExt cx="3976588" cy="1489026"/>
              </a:xfrm>
            </p:grpSpPr>
            <p:sp>
              <p:nvSpPr>
                <p:cNvPr id="44" name="TextBox 43"/>
                <p:cNvSpPr txBox="1"/>
                <p:nvPr/>
              </p:nvSpPr>
              <p:spPr>
                <a:xfrm>
                  <a:off x="35496" y="1465535"/>
                  <a:ext cx="397658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l">
                    <a:buClr>
                      <a:srgbClr val="000000"/>
                    </a:buClr>
                    <a:buFontTx/>
                    <a:buNone/>
                  </a:pPr>
                  <a:r>
                    <a:rPr lang="en-US" dirty="0" err="1">
                      <a:solidFill>
                        <a:srgbClr val="0000FF"/>
                      </a:solidFill>
                      <a:latin typeface="Symbol" charset="2"/>
                      <a:cs typeface="Symbol" charset="2"/>
                    </a:rPr>
                    <a:t>S</a:t>
                  </a:r>
                  <a:r>
                    <a:rPr lang="en-US" baseline="-25000" dirty="0" err="1">
                      <a:solidFill>
                        <a:srgbClr val="0000FF"/>
                      </a:solidFill>
                    </a:rPr>
                    <a:t>tot</a:t>
                  </a:r>
                  <a:r>
                    <a:rPr lang="en-US" dirty="0">
                      <a:solidFill>
                        <a:srgbClr val="0000FF"/>
                      </a:solidFill>
                    </a:rPr>
                    <a:t>= projected halo number density within Einstein ring</a:t>
                  </a:r>
                </a:p>
              </p:txBody>
            </p:sp>
            <p:sp>
              <p:nvSpPr>
                <p:cNvPr id="45" name="TextBox 44"/>
                <p:cNvSpPr txBox="1"/>
                <p:nvPr/>
              </p:nvSpPr>
              <p:spPr>
                <a:xfrm>
                  <a:off x="395536" y="2492896"/>
                  <a:ext cx="3159839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dirty="0">
                      <a:solidFill>
                        <a:srgbClr val="0000FF"/>
                      </a:solidFill>
                    </a:rPr>
                    <a:t>m</a:t>
                  </a:r>
                  <a:r>
                    <a:rPr lang="en-US" baseline="-25000" dirty="0">
                      <a:solidFill>
                        <a:srgbClr val="0000FF"/>
                      </a:solidFill>
                    </a:rPr>
                    <a:t>c</a:t>
                  </a:r>
                  <a:r>
                    <a:rPr lang="en-US" dirty="0">
                      <a:solidFill>
                        <a:srgbClr val="0000FF"/>
                      </a:solidFill>
                    </a:rPr>
                    <a:t>= halo cutoff mass </a:t>
                  </a:r>
                </a:p>
              </p:txBody>
            </p:sp>
          </p:grpSp>
        </p:grpSp>
        <p:sp>
          <p:nvSpPr>
            <p:cNvPr id="34" name="TextBox 33"/>
            <p:cNvSpPr txBox="1"/>
            <p:nvPr/>
          </p:nvSpPr>
          <p:spPr>
            <a:xfrm>
              <a:off x="5580112" y="4941168"/>
              <a:ext cx="256771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m</a:t>
              </a:r>
              <a:r>
                <a:rPr lang="en-US" sz="2000" baseline="-25000" dirty="0">
                  <a:solidFill>
                    <a:srgbClr val="0000FF"/>
                  </a:solidFill>
                </a:rPr>
                <a:t>c</a:t>
              </a:r>
              <a:r>
                <a:rPr lang="en-US" sz="2000" dirty="0">
                  <a:solidFill>
                    <a:srgbClr val="0000FF"/>
                  </a:solidFill>
                </a:rPr>
                <a:t>= halo cutoff mass </a:t>
              </a: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932040" y="4221088"/>
            <a:ext cx="4638804" cy="2016224"/>
            <a:chOff x="4932040" y="4221088"/>
            <a:chExt cx="4638804" cy="2016224"/>
          </a:xfrm>
        </p:grpSpPr>
        <p:sp>
          <p:nvSpPr>
            <p:cNvPr id="40" name="TextBox 39"/>
            <p:cNvSpPr txBox="1"/>
            <p:nvPr/>
          </p:nvSpPr>
          <p:spPr>
            <a:xfrm>
              <a:off x="4932040" y="5406315"/>
              <a:ext cx="463880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0000"/>
                  </a:solidFill>
                </a:rPr>
                <a:t>m</a:t>
              </a:r>
              <a:r>
                <a:rPr lang="en-US" baseline="-25000" dirty="0">
                  <a:solidFill>
                    <a:srgbClr val="FF0000"/>
                  </a:solidFill>
                </a:rPr>
                <a:t>c</a:t>
              </a:r>
              <a:r>
                <a:rPr lang="en-US" dirty="0">
                  <a:solidFill>
                    <a:srgbClr val="FF0000"/>
                  </a:solidFill>
                </a:rPr>
                <a:t>= 1.3 ×10</a:t>
              </a:r>
              <a:r>
                <a:rPr lang="en-US" baseline="30000" dirty="0">
                  <a:solidFill>
                    <a:srgbClr val="FF0000"/>
                  </a:solidFill>
                </a:rPr>
                <a:t>8 </a:t>
              </a:r>
              <a:r>
                <a:rPr lang="en-US" dirty="0">
                  <a:solidFill>
                    <a:srgbClr val="FF0000"/>
                  </a:solidFill>
                </a:rPr>
                <a:t>h</a:t>
              </a:r>
              <a:r>
                <a:rPr lang="en-US" baseline="30000" dirty="0">
                  <a:solidFill>
                    <a:srgbClr val="FF0000"/>
                  </a:solidFill>
                </a:rPr>
                <a:t>-1</a:t>
              </a:r>
              <a:r>
                <a:rPr lang="en-US" dirty="0">
                  <a:solidFill>
                    <a:srgbClr val="FF0000"/>
                  </a:solidFill>
                </a:rPr>
                <a:t>M</a:t>
              </a:r>
              <a:r>
                <a:rPr lang="en-US" baseline="-25000" dirty="0">
                  <a:solidFill>
                    <a:srgbClr val="FF0000"/>
                  </a:solidFill>
                </a:rPr>
                <a:t>o </a:t>
              </a:r>
              <a:r>
                <a:rPr lang="en-US" dirty="0">
                  <a:solidFill>
                    <a:srgbClr val="FF0000"/>
                  </a:solidFill>
                </a:rPr>
                <a:t>for coldest	 7 </a:t>
              </a:r>
              <a:r>
                <a:rPr lang="en-US" dirty="0" err="1">
                  <a:solidFill>
                    <a:srgbClr val="FF0000"/>
                  </a:solidFill>
                </a:rPr>
                <a:t>keV</a:t>
              </a:r>
              <a:r>
                <a:rPr lang="en-US" dirty="0">
                  <a:solidFill>
                    <a:srgbClr val="FF0000"/>
                  </a:solidFill>
                </a:rPr>
                <a:t> sterile neutrino </a:t>
              </a:r>
            </a:p>
          </p:txBody>
        </p:sp>
        <p:cxnSp>
          <p:nvCxnSpPr>
            <p:cNvPr id="37" name="Curved Connector 36"/>
            <p:cNvCxnSpPr/>
            <p:nvPr/>
          </p:nvCxnSpPr>
          <p:spPr bwMode="auto">
            <a:xfrm rot="16200000" flipV="1">
              <a:off x="7704348" y="4545124"/>
              <a:ext cx="1224136" cy="576064"/>
            </a:xfrm>
            <a:prstGeom prst="curvedConnector3">
              <a:avLst>
                <a:gd name="adj1" fmla="val 50000"/>
              </a:avLst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15924061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5" grpId="0" build="p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334911" y="68431"/>
            <a:ext cx="668422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Detecting substructures with strong lensing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930818" y="6413266"/>
            <a:ext cx="2009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Li, </a:t>
            </a:r>
            <a:r>
              <a:rPr lang="en-US" sz="1800" dirty="0">
                <a:solidFill>
                  <a:srgbClr val="008000"/>
                </a:solidFill>
              </a:rPr>
              <a:t>CSF </a:t>
            </a:r>
            <a:r>
              <a:rPr lang="en-US" sz="2000" dirty="0">
                <a:solidFill>
                  <a:srgbClr val="008000"/>
                </a:solidFill>
              </a:rPr>
              <a:t>et al ‘16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860032" y="1412776"/>
            <a:ext cx="3779912" cy="461665"/>
          </a:xfrm>
          <a:prstGeom prst="rect">
            <a:avLst/>
          </a:prstGeom>
          <a:solidFill>
            <a:srgbClr val="FFFFFF"/>
          </a:solidFill>
          <a:ln w="19050" cmpd="sng"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Detection limit  = 10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7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 h</a:t>
            </a:r>
            <a:r>
              <a:rPr lang="en-US" baseline="30000" dirty="0">
                <a:solidFill>
                  <a:srgbClr val="FF0000"/>
                </a:solidFill>
                <a:latin typeface="Calibri"/>
                <a:cs typeface="Calibri"/>
              </a:rPr>
              <a:t>-1</a:t>
            </a:r>
            <a:r>
              <a:rPr lang="en-US" dirty="0">
                <a:solidFill>
                  <a:srgbClr val="FF0000"/>
                </a:solidFill>
                <a:latin typeface="Calibri"/>
                <a:cs typeface="Calibri"/>
              </a:rPr>
              <a:t>M</a:t>
            </a:r>
            <a:r>
              <a:rPr lang="en-US" baseline="-25000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5156" y="3441194"/>
            <a:ext cx="40324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100 Einstein ring systems and  detection limit: </a:t>
            </a:r>
            <a:r>
              <a:rPr lang="en-US" sz="2000" dirty="0" err="1">
                <a:solidFill>
                  <a:srgbClr val="000000"/>
                </a:solidFill>
              </a:rPr>
              <a:t>m</a:t>
            </a:r>
            <a:r>
              <a:rPr lang="en-US" sz="2000" baseline="-25000" dirty="0" err="1">
                <a:solidFill>
                  <a:srgbClr val="000000"/>
                </a:solidFill>
              </a:rPr>
              <a:t>low</a:t>
            </a:r>
            <a:r>
              <a:rPr lang="en-US" sz="2000" baseline="-25000" dirty="0">
                <a:solidFill>
                  <a:srgbClr val="000000"/>
                </a:solidFill>
              </a:rPr>
              <a:t> </a:t>
            </a:r>
            <a:r>
              <a:rPr lang="en-US" sz="2000" dirty="0">
                <a:solidFill>
                  <a:srgbClr val="000000"/>
                </a:solidFill>
              </a:rPr>
              <a:t>= 10</a:t>
            </a:r>
            <a:r>
              <a:rPr lang="en-US" sz="2000" baseline="30000" dirty="0">
                <a:solidFill>
                  <a:srgbClr val="000000"/>
                </a:solidFill>
              </a:rPr>
              <a:t>7</a:t>
            </a:r>
            <a:r>
              <a:rPr lang="en-US" sz="2000" dirty="0">
                <a:solidFill>
                  <a:srgbClr val="000000"/>
                </a:solidFill>
              </a:rPr>
              <a:t> h</a:t>
            </a:r>
            <a:r>
              <a:rPr lang="en-US" sz="2000" baseline="30000" dirty="0">
                <a:solidFill>
                  <a:srgbClr val="000000"/>
                </a:solidFill>
              </a:rPr>
              <a:t>-1</a:t>
            </a:r>
            <a:r>
              <a:rPr lang="en-US" sz="2000" dirty="0">
                <a:solidFill>
                  <a:srgbClr val="000000"/>
                </a:solidFill>
              </a:rPr>
              <a:t>M</a:t>
            </a:r>
            <a:r>
              <a:rPr lang="en-US" sz="2000" baseline="-25000" dirty="0">
                <a:solidFill>
                  <a:srgbClr val="000000"/>
                </a:solidFill>
              </a:rPr>
              <a:t>o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955452" y="1589891"/>
            <a:ext cx="8225060" cy="3679379"/>
            <a:chOff x="955452" y="1589891"/>
            <a:chExt cx="8225060" cy="3679379"/>
          </a:xfrm>
        </p:grpSpPr>
        <p:grpSp>
          <p:nvGrpSpPr>
            <p:cNvPr id="15" name="Group 14"/>
            <p:cNvGrpSpPr/>
            <p:nvPr/>
          </p:nvGrpSpPr>
          <p:grpSpPr>
            <a:xfrm>
              <a:off x="3779912" y="1905001"/>
              <a:ext cx="5400600" cy="3108177"/>
              <a:chOff x="3851920" y="1905001"/>
              <a:chExt cx="5400600" cy="3108177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3851920" y="1905001"/>
                <a:ext cx="5400600" cy="3108177"/>
                <a:chOff x="4499992" y="4689234"/>
                <a:chExt cx="4644008" cy="2412176"/>
              </a:xfrm>
            </p:grpSpPr>
            <p:sp>
              <p:nvSpPr>
                <p:cNvPr id="21" name="TextBox 20"/>
                <p:cNvSpPr txBox="1"/>
                <p:nvPr/>
              </p:nvSpPr>
              <p:spPr>
                <a:xfrm>
                  <a:off x="5865866" y="6645520"/>
                  <a:ext cx="2522558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buClr>
                      <a:srgbClr val="000000"/>
                    </a:buClr>
                    <a:buFontTx/>
                    <a:buNone/>
                  </a:pPr>
                  <a:r>
                    <a:rPr lang="en-US" sz="1800" dirty="0">
                      <a:solidFill>
                        <a:srgbClr val="000000"/>
                      </a:solidFill>
                      <a:latin typeface="Calibri"/>
                      <a:cs typeface="Calibri"/>
                    </a:rPr>
                    <a:t>m</a:t>
                  </a:r>
                  <a:r>
                    <a:rPr lang="en-US" sz="1800" baseline="-25000" dirty="0">
                      <a:solidFill>
                        <a:srgbClr val="000000"/>
                      </a:solidFill>
                      <a:latin typeface="Calibri"/>
                      <a:cs typeface="Calibri"/>
                    </a:rPr>
                    <a:t>c</a:t>
                  </a:r>
                  <a:r>
                    <a:rPr lang="en-US" sz="1800" dirty="0">
                      <a:solidFill>
                        <a:srgbClr val="000000"/>
                      </a:solidFill>
                      <a:latin typeface="Calibri"/>
                      <a:cs typeface="Calibri"/>
                    </a:rPr>
                    <a:t> = cutoff mass </a:t>
                  </a:r>
                </a:p>
              </p:txBody>
            </p:sp>
            <p:pic>
              <p:nvPicPr>
                <p:cNvPr id="24" name="Picture 23"/>
                <p:cNvPicPr>
                  <a:picLocks noChangeAspect="1"/>
                </p:cNvPicPr>
                <p:nvPr/>
              </p:nvPicPr>
              <p:blipFill rotWithShape="1">
                <a:blip r:embed="rId2"/>
                <a:srcRect l="6238" t="50052" r="52254" b="20554"/>
                <a:stretch/>
              </p:blipFill>
              <p:spPr>
                <a:xfrm>
                  <a:off x="4602310" y="4689234"/>
                  <a:ext cx="4541690" cy="2412174"/>
                </a:xfrm>
                <a:prstGeom prst="rect">
                  <a:avLst/>
                </a:prstGeom>
              </p:spPr>
            </p:pic>
            <p:sp>
              <p:nvSpPr>
                <p:cNvPr id="41" name="Rectangle 40"/>
                <p:cNvSpPr/>
                <p:nvPr/>
              </p:nvSpPr>
              <p:spPr bwMode="auto">
                <a:xfrm>
                  <a:off x="4572000" y="5070636"/>
                  <a:ext cx="288032" cy="1152128"/>
                </a:xfrm>
                <a:prstGeom prst="rect">
                  <a:avLst/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FontTx/>
                    <a:buChar char="•"/>
                    <a:tabLst/>
                  </a:pPr>
                  <a:endParaRPr kumimoji="0" lang="en-US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65" charset="0"/>
                  </a:endParaRPr>
                </a:p>
              </p:txBody>
            </p:sp>
            <p:sp>
              <p:nvSpPr>
                <p:cNvPr id="42" name="TextBox 41"/>
                <p:cNvSpPr txBox="1"/>
                <p:nvPr/>
              </p:nvSpPr>
              <p:spPr>
                <a:xfrm rot="16200000">
                  <a:off x="4043762" y="5526866"/>
                  <a:ext cx="1312570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2000" dirty="0" err="1">
                      <a:latin typeface="Symbol" charset="2"/>
                      <a:cs typeface="Symbol" charset="2"/>
                    </a:rPr>
                    <a:t>S</a:t>
                  </a:r>
                  <a:r>
                    <a:rPr lang="en-US" sz="2000" baseline="-25000" dirty="0" err="1"/>
                    <a:t>tot</a:t>
                  </a:r>
                  <a:r>
                    <a:rPr lang="en-US" sz="2000" baseline="-25000" dirty="0"/>
                    <a:t> </a:t>
                  </a:r>
                  <a:r>
                    <a:rPr lang="en-US" sz="2000" dirty="0"/>
                    <a:t>&gt; </a:t>
                  </a:r>
                  <a:r>
                    <a:rPr lang="en-US" sz="2000" dirty="0" err="1"/>
                    <a:t>M</a:t>
                  </a:r>
                  <a:r>
                    <a:rPr lang="en-US" sz="2000" baseline="-25000" dirty="0" err="1"/>
                    <a:t>lim</a:t>
                  </a:r>
                  <a:r>
                    <a:rPr lang="en-US" sz="2000" dirty="0"/>
                    <a:t>)</a:t>
                  </a:r>
                </a:p>
              </p:txBody>
            </p:sp>
            <p:sp>
              <p:nvSpPr>
                <p:cNvPr id="31" name="Rectangle 30"/>
                <p:cNvSpPr/>
                <p:nvPr/>
              </p:nvSpPr>
              <p:spPr bwMode="auto">
                <a:xfrm>
                  <a:off x="5304954" y="6821990"/>
                  <a:ext cx="3299495" cy="279418"/>
                </a:xfrm>
                <a:prstGeom prst="rect">
                  <a:avLst/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0000" tIns="46800" rIns="90000" bIns="4680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FontTx/>
                    <a:buChar char="•"/>
                    <a:tabLst/>
                  </a:pPr>
                  <a:endParaRPr kumimoji="0" lang="en-US" sz="2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-65" charset="0"/>
                  </a:endParaRPr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5366873" y="6732078"/>
                  <a:ext cx="152288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/>
                    <a:t>log(m</a:t>
                  </a:r>
                  <a:r>
                    <a:rPr lang="en-US" sz="1800" baseline="-25000" dirty="0"/>
                    <a:t>c</a:t>
                  </a:r>
                  <a:r>
                    <a:rPr lang="en-US" sz="1800" dirty="0"/>
                    <a:t>/h</a:t>
                  </a:r>
                  <a:r>
                    <a:rPr lang="en-US" sz="1800" baseline="30000" dirty="0"/>
                    <a:t>-1</a:t>
                  </a:r>
                  <a:r>
                    <a:rPr lang="en-US" sz="1800" dirty="0"/>
                    <a:t>M</a:t>
                  </a:r>
                  <a:r>
                    <a:rPr lang="en-US" sz="1800" baseline="-25000" dirty="0"/>
                    <a:t>o</a:t>
                  </a:r>
                  <a:r>
                    <a:rPr lang="en-US" sz="1800" dirty="0"/>
                    <a:t>)</a:t>
                  </a:r>
                </a:p>
              </p:txBody>
            </p:sp>
            <p:sp>
              <p:nvSpPr>
                <p:cNvPr id="43" name="TextBox 42"/>
                <p:cNvSpPr txBox="1"/>
                <p:nvPr/>
              </p:nvSpPr>
              <p:spPr>
                <a:xfrm>
                  <a:off x="7308304" y="6726820"/>
                  <a:ext cx="1522885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/>
                    <a:t>log(m</a:t>
                  </a:r>
                  <a:r>
                    <a:rPr lang="en-US" sz="1800" baseline="-25000" dirty="0"/>
                    <a:t>c</a:t>
                  </a:r>
                  <a:r>
                    <a:rPr lang="en-US" sz="1800" dirty="0"/>
                    <a:t>/h</a:t>
                  </a:r>
                  <a:r>
                    <a:rPr lang="en-US" sz="1800" baseline="30000" dirty="0"/>
                    <a:t>-1</a:t>
                  </a:r>
                  <a:r>
                    <a:rPr lang="en-US" sz="1800" dirty="0"/>
                    <a:t>M</a:t>
                  </a:r>
                  <a:r>
                    <a:rPr lang="en-US" sz="1800" baseline="-25000" dirty="0"/>
                    <a:t>o</a:t>
                  </a:r>
                  <a:r>
                    <a:rPr lang="en-US" sz="1800" dirty="0"/>
                    <a:t>)</a:t>
                  </a:r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5076056" y="2204864"/>
                <a:ext cx="2961647" cy="400110"/>
                <a:chOff x="5076056" y="2204864"/>
                <a:chExt cx="2961647" cy="400110"/>
              </a:xfrm>
            </p:grpSpPr>
            <p:sp>
              <p:nvSpPr>
                <p:cNvPr id="9" name="TextBox 8"/>
                <p:cNvSpPr txBox="1"/>
                <p:nvPr/>
              </p:nvSpPr>
              <p:spPr>
                <a:xfrm>
                  <a:off x="5076056" y="2204864"/>
                  <a:ext cx="698503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2000" dirty="0">
                      <a:solidFill>
                        <a:srgbClr val="0000FF"/>
                      </a:solidFill>
                      <a:latin typeface="Calibri"/>
                      <a:cs typeface="Calibri"/>
                    </a:rPr>
                    <a:t>CDM</a:t>
                  </a:r>
                </a:p>
              </p:txBody>
            </p:sp>
            <p:sp>
              <p:nvSpPr>
                <p:cNvPr id="27" name="TextBox 26"/>
                <p:cNvSpPr txBox="1"/>
                <p:nvPr/>
              </p:nvSpPr>
              <p:spPr>
                <a:xfrm>
                  <a:off x="7308304" y="2204864"/>
                  <a:ext cx="729399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buNone/>
                  </a:pPr>
                  <a:r>
                    <a:rPr lang="en-US" sz="1800" dirty="0">
                      <a:solidFill>
                        <a:srgbClr val="FF0000"/>
                      </a:solidFill>
                      <a:latin typeface="Calibri"/>
                      <a:cs typeface="Calibri"/>
                    </a:rPr>
                    <a:t>WDM</a:t>
                  </a:r>
                </a:p>
              </p:txBody>
            </p:sp>
          </p:grpSp>
        </p:grpSp>
        <p:grpSp>
          <p:nvGrpSpPr>
            <p:cNvPr id="16" name="Group 15"/>
            <p:cNvGrpSpPr/>
            <p:nvPr/>
          </p:nvGrpSpPr>
          <p:grpSpPr>
            <a:xfrm>
              <a:off x="955452" y="1589891"/>
              <a:ext cx="7128396" cy="3679379"/>
              <a:chOff x="955452" y="1589891"/>
              <a:chExt cx="7128396" cy="3679379"/>
            </a:xfrm>
          </p:grpSpPr>
          <p:sp>
            <p:nvSpPr>
              <p:cNvPr id="39" name="TextBox 38"/>
              <p:cNvSpPr txBox="1"/>
              <p:nvPr/>
            </p:nvSpPr>
            <p:spPr>
              <a:xfrm>
                <a:off x="955452" y="1589891"/>
                <a:ext cx="3976588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>
                  <a:buClr>
                    <a:srgbClr val="000000"/>
                  </a:buClr>
                  <a:buFontTx/>
                  <a:buNone/>
                </a:pPr>
                <a:r>
                  <a:rPr lang="en-US" sz="2000" dirty="0" err="1">
                    <a:solidFill>
                      <a:srgbClr val="0000FF"/>
                    </a:solidFill>
                    <a:latin typeface="Symbol" charset="2"/>
                    <a:cs typeface="Symbol" charset="2"/>
                  </a:rPr>
                  <a:t>S</a:t>
                </a:r>
                <a:r>
                  <a:rPr lang="en-US" sz="2000" baseline="-25000" dirty="0" err="1">
                    <a:solidFill>
                      <a:srgbClr val="0000FF"/>
                    </a:solidFill>
                  </a:rPr>
                  <a:t>tot</a:t>
                </a:r>
                <a:r>
                  <a:rPr lang="en-US" sz="2000" dirty="0">
                    <a:solidFill>
                      <a:srgbClr val="0000FF"/>
                    </a:solidFill>
                  </a:rPr>
                  <a:t>= projected halo number density within Einstein ring</a:t>
                </a: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5516135" y="4869160"/>
                <a:ext cx="2567713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None/>
                </a:pPr>
                <a:r>
                  <a:rPr lang="en-US" sz="2000" dirty="0">
                    <a:solidFill>
                      <a:srgbClr val="0000FF"/>
                    </a:solidFill>
                  </a:rPr>
                  <a:t>m</a:t>
                </a:r>
                <a:r>
                  <a:rPr lang="en-US" sz="2000" baseline="-25000" dirty="0">
                    <a:solidFill>
                      <a:srgbClr val="0000FF"/>
                    </a:solidFill>
                  </a:rPr>
                  <a:t>c</a:t>
                </a:r>
                <a:r>
                  <a:rPr lang="en-US" sz="2000" dirty="0">
                    <a:solidFill>
                      <a:srgbClr val="0000FF"/>
                    </a:solidFill>
                  </a:rPr>
                  <a:t>= halo cutoff mass </a:t>
                </a:r>
              </a:p>
            </p:txBody>
          </p:sp>
        </p:grpSp>
      </p:grpSp>
      <p:sp>
        <p:nvSpPr>
          <p:cNvPr id="35" name="TextBox 34"/>
          <p:cNvSpPr txBox="1"/>
          <p:nvPr/>
        </p:nvSpPr>
        <p:spPr>
          <a:xfrm>
            <a:off x="-72008" y="4581128"/>
            <a:ext cx="4932040" cy="17543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If DM is 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rule         out </a:t>
            </a:r>
            <a:r>
              <a:rPr lang="en-US" dirty="0">
                <a:solidFill>
                  <a:srgbClr val="FF0000"/>
                </a:solidFill>
              </a:rPr>
              <a:t>CDM </a:t>
            </a:r>
            <a:r>
              <a:rPr lang="en-US" dirty="0">
                <a:solidFill>
                  <a:srgbClr val="000000"/>
                </a:solidFill>
              </a:rPr>
              <a:t>at &gt;3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  <a:r>
              <a:rPr lang="en-US" dirty="0">
                <a:solidFill>
                  <a:srgbClr val="000000"/>
                </a:solidFill>
              </a:rPr>
              <a:t>! </a:t>
            </a:r>
            <a:endParaRPr lang="en-US" dirty="0">
              <a:solidFill>
                <a:srgbClr val="000000"/>
              </a:solidFill>
              <a:sym typeface="Wingdings"/>
            </a:endParaRPr>
          </a:p>
          <a:p>
            <a:pPr marL="342900" indent="-342900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  <a:sym typeface="Wingdings"/>
              </a:rPr>
              <a:t>If DM is CDM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rule out </a:t>
            </a:r>
            <a:r>
              <a:rPr lang="en-US" dirty="0">
                <a:solidFill>
                  <a:srgbClr val="000000"/>
                </a:solidFill>
              </a:rPr>
              <a:t>7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             </a:t>
            </a:r>
            <a:r>
              <a:rPr lang="en-US" dirty="0">
                <a:solidFill>
                  <a:srgbClr val="FF0000"/>
                </a:solidFill>
              </a:rPr>
              <a:t>sterile </a:t>
            </a:r>
            <a:r>
              <a:rPr lang="en-US" dirty="0">
                <a:solidFill>
                  <a:srgbClr val="FF0000"/>
                </a:solidFill>
                <a:latin typeface="Symbol" charset="2"/>
                <a:cs typeface="Symbol" charset="2"/>
              </a:rPr>
              <a:t>n </a:t>
            </a:r>
            <a:r>
              <a:rPr lang="en-US" dirty="0">
                <a:solidFill>
                  <a:srgbClr val="000000"/>
                </a:solidFill>
              </a:rPr>
              <a:t>at many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</a:p>
        </p:txBody>
      </p:sp>
      <p:grpSp>
        <p:nvGrpSpPr>
          <p:cNvPr id="47" name="Group 46"/>
          <p:cNvGrpSpPr/>
          <p:nvPr/>
        </p:nvGrpSpPr>
        <p:grpSpPr>
          <a:xfrm>
            <a:off x="-36512" y="2420888"/>
            <a:ext cx="5904656" cy="707886"/>
            <a:chOff x="5106348" y="4725144"/>
            <a:chExt cx="5904656" cy="707886"/>
          </a:xfrm>
        </p:grpSpPr>
        <p:sp>
          <p:nvSpPr>
            <p:cNvPr id="40" name="TextBox 39"/>
            <p:cNvSpPr txBox="1"/>
            <p:nvPr/>
          </p:nvSpPr>
          <p:spPr>
            <a:xfrm>
              <a:off x="5106348" y="4725144"/>
              <a:ext cx="37027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m</a:t>
              </a:r>
              <a:r>
                <a:rPr lang="en-US" sz="2000" baseline="-25000" dirty="0">
                  <a:solidFill>
                    <a:srgbClr val="FF0000"/>
                  </a:solidFill>
                </a:rPr>
                <a:t>c</a:t>
              </a:r>
              <a:r>
                <a:rPr lang="en-US" sz="2000" dirty="0">
                  <a:solidFill>
                    <a:srgbClr val="FF0000"/>
                  </a:solidFill>
                </a:rPr>
                <a:t>= 1.3 ×10</a:t>
              </a:r>
              <a:r>
                <a:rPr lang="en-US" sz="2000" baseline="30000" dirty="0">
                  <a:solidFill>
                    <a:srgbClr val="FF0000"/>
                  </a:solidFill>
                </a:rPr>
                <a:t>8 </a:t>
              </a:r>
              <a:r>
                <a:rPr lang="en-US" sz="2000" dirty="0">
                  <a:solidFill>
                    <a:srgbClr val="FF0000"/>
                  </a:solidFill>
                </a:rPr>
                <a:t>h</a:t>
              </a:r>
              <a:r>
                <a:rPr lang="en-US" sz="2000" baseline="30000" dirty="0">
                  <a:solidFill>
                    <a:srgbClr val="FF0000"/>
                  </a:solidFill>
                </a:rPr>
                <a:t>-1</a:t>
              </a:r>
              <a:r>
                <a:rPr lang="en-US" sz="2000" dirty="0">
                  <a:solidFill>
                    <a:srgbClr val="FF0000"/>
                  </a:solidFill>
                </a:rPr>
                <a:t>M</a:t>
              </a:r>
              <a:r>
                <a:rPr lang="en-US" sz="2000" baseline="-25000" dirty="0">
                  <a:solidFill>
                    <a:srgbClr val="FF0000"/>
                  </a:solidFill>
                </a:rPr>
                <a:t>o </a:t>
              </a:r>
              <a:r>
                <a:rPr lang="en-US" sz="2000" dirty="0">
                  <a:solidFill>
                    <a:srgbClr val="FF0000"/>
                  </a:solidFill>
                </a:rPr>
                <a:t>for coldest 7 </a:t>
              </a:r>
              <a:r>
                <a:rPr lang="en-US" sz="2000" dirty="0" err="1">
                  <a:solidFill>
                    <a:srgbClr val="FF0000"/>
                  </a:solidFill>
                </a:rPr>
                <a:t>keV</a:t>
              </a:r>
              <a:r>
                <a:rPr lang="en-US" sz="2000" dirty="0">
                  <a:solidFill>
                    <a:srgbClr val="FF0000"/>
                  </a:solidFill>
                </a:rPr>
                <a:t> sterile neutrino </a:t>
              </a:r>
            </a:p>
          </p:txBody>
        </p:sp>
        <p:cxnSp>
          <p:nvCxnSpPr>
            <p:cNvPr id="37" name="Curved Connector 36"/>
            <p:cNvCxnSpPr/>
            <p:nvPr/>
          </p:nvCxnSpPr>
          <p:spPr bwMode="auto">
            <a:xfrm>
              <a:off x="8706748" y="4941168"/>
              <a:ext cx="2304256" cy="360040"/>
            </a:xfrm>
            <a:prstGeom prst="curvedConnector3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76009770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5" grpId="0" build="p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5832670" y="6350189"/>
            <a:ext cx="3189508" cy="463846"/>
          </a:xfrm>
          <a:prstGeom prst="rect">
            <a:avLst/>
          </a:prstGeom>
          <a:solidFill>
            <a:schemeClr val="tx1"/>
          </a:solidFill>
          <a:ln>
            <a:noFill/>
          </a:ln>
          <a:extLst/>
        </p:spPr>
        <p:txBody>
          <a:bodyPr wrap="squar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FFFFFF"/>
              </a:solidFill>
            </a:endParaRPr>
          </a:p>
        </p:txBody>
      </p:sp>
      <p:pic>
        <p:nvPicPr>
          <p:cNvPr id="2" name="Picture 1" descr="dm_stars_split.jpg"/>
          <p:cNvPicPr>
            <a:picLocks noChangeAspect="1"/>
          </p:cNvPicPr>
          <p:nvPr/>
        </p:nvPicPr>
        <p:blipFill rotWithShape="1">
          <a:blip r:embed="rId2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413"/>
          <a:stretch/>
        </p:blipFill>
        <p:spPr>
          <a:xfrm>
            <a:off x="1460472" y="782716"/>
            <a:ext cx="6992350" cy="6100551"/>
          </a:xfrm>
          <a:prstGeom prst="rect">
            <a:avLst/>
          </a:pr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3460749" y="152400"/>
            <a:ext cx="3111501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Conclusions</a:t>
            </a:r>
          </a:p>
        </p:txBody>
      </p:sp>
      <p:sp>
        <p:nvSpPr>
          <p:cNvPr id="6" name="TextBox 11"/>
          <p:cNvSpPr txBox="1">
            <a:spLocks noChangeArrowheads="1"/>
          </p:cNvSpPr>
          <p:nvPr/>
        </p:nvSpPr>
        <p:spPr bwMode="auto">
          <a:xfrm>
            <a:off x="-46598" y="399588"/>
            <a:ext cx="9366667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>
                <a:srgbClr val="FF0000"/>
              </a:buClr>
              <a:buFontTx/>
              <a:buNone/>
            </a:pPr>
            <a:endParaRPr lang="en-US" dirty="0">
              <a:solidFill>
                <a:srgbClr val="FF0000"/>
              </a:solidFill>
              <a:cs typeface="Arial" charset="0"/>
            </a:endParaRP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dirty="0">
                <a:solidFill>
                  <a:srgbClr val="FFFFFF"/>
                </a:solidFill>
                <a:latin typeface="Symbol" charset="0"/>
                <a:cs typeface="Symbol" charset="0"/>
              </a:rPr>
              <a:t>L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CDM: great </a:t>
            </a:r>
            <a:r>
              <a:rPr lang="en-US" dirty="0">
                <a:solidFill>
                  <a:srgbClr val="FF0000"/>
                </a:solidFill>
                <a:cs typeface="Symbol" charset="0"/>
              </a:rPr>
              <a:t>success 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on scales &gt; 1Mpc: CMB, LSS, gal evolution</a:t>
            </a: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FFFF"/>
                </a:solidFill>
                <a:cs typeface="Symbol" charset="0"/>
              </a:rPr>
              <a:t> But on these scales </a:t>
            </a:r>
            <a:r>
              <a:rPr lang="en-US" dirty="0">
                <a:solidFill>
                  <a:srgbClr val="FF0000"/>
                </a:solidFill>
                <a:latin typeface="Symbol" charset="0"/>
                <a:cs typeface="Symbol" charset="0"/>
              </a:rPr>
              <a:t>L</a:t>
            </a:r>
            <a:r>
              <a:rPr lang="en-US" dirty="0">
                <a:solidFill>
                  <a:srgbClr val="FF0000"/>
                </a:solidFill>
                <a:cs typeface="Symbol" charset="0"/>
              </a:rPr>
              <a:t>CDM</a:t>
            </a:r>
            <a:r>
              <a:rPr lang="en-US" dirty="0">
                <a:solidFill>
                  <a:srgbClr val="FFFFFF"/>
                </a:solidFill>
                <a:cs typeface="Symbol" charset="0"/>
              </a:rPr>
              <a:t> 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cannot be distinguished from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WDM</a:t>
            </a:r>
            <a:endParaRPr lang="en-US" dirty="0">
              <a:solidFill>
                <a:srgbClr val="FF0000"/>
              </a:solidFill>
              <a:latin typeface="Arial"/>
              <a:cs typeface="Arial"/>
            </a:endParaRPr>
          </a:p>
          <a:p>
            <a:pPr algn="just">
              <a:buClr>
                <a:srgbClr val="FF0000"/>
              </a:buClr>
            </a:pPr>
            <a:r>
              <a:rPr lang="en-US" dirty="0">
                <a:solidFill>
                  <a:srgbClr val="FF0000"/>
                </a:solidFill>
                <a:cs typeface="Arial" charset="0"/>
              </a:rPr>
              <a:t> 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The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identity</a:t>
            </a:r>
            <a:r>
              <a:rPr lang="en-US" dirty="0">
                <a:solidFill>
                  <a:srgbClr val="FFFFFF"/>
                </a:solidFill>
                <a:cs typeface="Arial" charset="0"/>
              </a:rPr>
              <a:t> of the DM makes a big difference on 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small scales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-108520" y="3072091"/>
            <a:ext cx="9577063" cy="3453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l">
              <a:lnSpc>
                <a:spcPct val="120000"/>
              </a:lnSpc>
              <a:buClr>
                <a:srgbClr val="FF0000"/>
              </a:buClr>
              <a:buSzPct val="100000"/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CDM makes many small </a:t>
            </a:r>
            <a:r>
              <a:rPr lang="en-US" sz="2800" dirty="0" err="1">
                <a:solidFill>
                  <a:srgbClr val="FFFFFF"/>
                </a:solidFill>
              </a:rPr>
              <a:t>subhalos</a:t>
            </a:r>
            <a:r>
              <a:rPr lang="en-US" sz="2800" dirty="0">
                <a:solidFill>
                  <a:srgbClr val="FFFFFF"/>
                </a:solidFill>
              </a:rPr>
              <a:t> but most (~5.10</a:t>
            </a:r>
            <a:r>
              <a:rPr lang="en-US" sz="2800" baseline="30000" dirty="0">
                <a:solidFill>
                  <a:srgbClr val="FFFFFF"/>
                </a:solidFill>
              </a:rPr>
              <a:t>8</a:t>
            </a:r>
            <a:r>
              <a:rPr lang="en-US" sz="2800" dirty="0">
                <a:solidFill>
                  <a:srgbClr val="FFFFFF"/>
                </a:solidFill>
              </a:rPr>
              <a:t>M</a:t>
            </a:r>
            <a:r>
              <a:rPr lang="en-US" sz="2800" baseline="-25000" dirty="0">
                <a:solidFill>
                  <a:srgbClr val="FFFFFF"/>
                </a:solidFill>
              </a:rPr>
              <a:t>0</a:t>
            </a:r>
            <a:r>
              <a:rPr lang="en-US" sz="2800" dirty="0">
                <a:solidFill>
                  <a:srgbClr val="FFFFFF"/>
                </a:solidFill>
              </a:rPr>
              <a:t>) are dark 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 No satellite problem </a:t>
            </a:r>
            <a:r>
              <a:rPr lang="en-US" sz="2800" dirty="0">
                <a:solidFill>
                  <a:schemeClr val="bg1"/>
                </a:solidFill>
                <a:sym typeface="Wingdings"/>
              </a:rPr>
              <a:t>in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 </a:t>
            </a:r>
            <a:r>
              <a:rPr lang="en-US" sz="2800" dirty="0">
                <a:solidFill>
                  <a:schemeClr val="bg1"/>
                </a:solidFill>
                <a:sym typeface="Wingdings"/>
              </a:rPr>
              <a:t>CDM or WDM</a:t>
            </a:r>
            <a:endParaRPr lang="en-US" sz="2800" dirty="0">
              <a:solidFill>
                <a:schemeClr val="bg1"/>
              </a:solidFill>
            </a:endParaRPr>
          </a:p>
          <a:p>
            <a:pPr marL="457200" indent="-457200" algn="l">
              <a:lnSpc>
                <a:spcPct val="120000"/>
              </a:lnSpc>
              <a:buClr>
                <a:srgbClr val="FF0000"/>
              </a:buClr>
              <a:buSzPct val="100000"/>
              <a:buFontTx/>
              <a:buAutoNum type="arabicPeriod"/>
            </a:pPr>
            <a:r>
              <a:rPr lang="en-US" sz="2800" dirty="0">
                <a:solidFill>
                  <a:srgbClr val="FFFFFF"/>
                </a:solidFill>
              </a:rPr>
              <a:t>No evidence for cores; </a:t>
            </a:r>
            <a:r>
              <a:rPr lang="en-US" sz="2800" dirty="0">
                <a:solidFill>
                  <a:srgbClr val="FF0000"/>
                </a:solidFill>
              </a:rPr>
              <a:t>baryon effects </a:t>
            </a:r>
            <a:r>
              <a:rPr lang="en-US" sz="2800" dirty="0">
                <a:solidFill>
                  <a:srgbClr val="FFFFFF"/>
                </a:solidFill>
              </a:rPr>
              <a:t>can make them  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sz="2800" dirty="0">
                <a:solidFill>
                  <a:srgbClr val="FFFFFF"/>
                </a:solidFill>
                <a:sym typeface="Wingdings"/>
              </a:rPr>
              <a:t> 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No “core/cusp” problem </a:t>
            </a:r>
            <a:r>
              <a:rPr lang="en-US" sz="2800" dirty="0">
                <a:solidFill>
                  <a:srgbClr val="FFFFFF"/>
                </a:solidFill>
                <a:sym typeface="Wingdings"/>
              </a:rPr>
              <a:t>in CDM or WDM</a:t>
            </a:r>
            <a:r>
              <a:rPr lang="en-US" sz="2800" dirty="0">
                <a:solidFill>
                  <a:srgbClr val="FFFFFF"/>
                </a:solidFill>
              </a:rPr>
              <a:t>   </a:t>
            </a:r>
          </a:p>
          <a:p>
            <a:pPr algn="l">
              <a:buClr>
                <a:srgbClr val="FF0000"/>
              </a:buClr>
              <a:buSzPct val="100000"/>
              <a:buNone/>
            </a:pPr>
            <a:r>
              <a:rPr lang="en-US" sz="2800" dirty="0">
                <a:solidFill>
                  <a:srgbClr val="FF0000"/>
                </a:solidFill>
              </a:rPr>
              <a:t>3. </a:t>
            </a:r>
            <a:r>
              <a:rPr lang="en-US" sz="2800" dirty="0">
                <a:solidFill>
                  <a:srgbClr val="FFFFFF"/>
                </a:solidFill>
              </a:rPr>
              <a:t>Distortions of </a:t>
            </a:r>
            <a:r>
              <a:rPr lang="en-US" sz="2800" dirty="0">
                <a:solidFill>
                  <a:srgbClr val="FF0000"/>
                </a:solidFill>
              </a:rPr>
              <a:t>strong </a:t>
            </a:r>
            <a:r>
              <a:rPr lang="en-US" sz="2800" dirty="0">
                <a:solidFill>
                  <a:srgbClr val="FFFFFF"/>
                </a:solidFill>
              </a:rPr>
              <a:t>gravitational </a:t>
            </a:r>
            <a:r>
              <a:rPr lang="en-US" sz="2800" dirty="0">
                <a:solidFill>
                  <a:srgbClr val="FF0000"/>
                </a:solidFill>
              </a:rPr>
              <a:t>lenses</a:t>
            </a:r>
            <a:r>
              <a:rPr lang="en-US" sz="2800" dirty="0">
                <a:solidFill>
                  <a:srgbClr val="FFFFFF"/>
                </a:solidFill>
              </a:rPr>
              <a:t> offer a </a:t>
            </a:r>
            <a:r>
              <a:rPr lang="en-US" sz="2800" dirty="0">
                <a:solidFill>
                  <a:srgbClr val="FF0000"/>
                </a:solidFill>
              </a:rPr>
              <a:t>clean test </a:t>
            </a:r>
            <a:r>
              <a:rPr lang="en-US" sz="2800" dirty="0">
                <a:solidFill>
                  <a:srgbClr val="FFFFFF"/>
                </a:solidFill>
              </a:rPr>
              <a:t>of CDM </a:t>
            </a:r>
            <a:r>
              <a:rPr lang="en-US" sz="2800" i="1" dirty="0" err="1">
                <a:solidFill>
                  <a:srgbClr val="FFFFFF"/>
                </a:solidFill>
              </a:rPr>
              <a:t>vs</a:t>
            </a:r>
            <a:r>
              <a:rPr lang="en-US" sz="2800" dirty="0">
                <a:solidFill>
                  <a:srgbClr val="FFFFFF"/>
                </a:solidFill>
              </a:rPr>
              <a:t> WDM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347864" y="6021288"/>
            <a:ext cx="5895013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l">
              <a:lnSpc>
                <a:spcPct val="90000"/>
              </a:lnSpc>
              <a:buClr>
                <a:srgbClr val="FF0000"/>
              </a:buClr>
              <a:buNone/>
            </a:pP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sz="2800" dirty="0">
                <a:solidFill>
                  <a:srgbClr val="FFFFFF"/>
                </a:solidFill>
                <a:sym typeface="Wingdings"/>
              </a:rPr>
              <a:t> and </a:t>
            </a:r>
            <a:r>
              <a:rPr lang="en-US" sz="2800" dirty="0">
                <a:solidFill>
                  <a:srgbClr val="FFFFFF"/>
                </a:solidFill>
              </a:rPr>
              <a:t>can potentially </a:t>
            </a:r>
            <a:r>
              <a:rPr lang="en-US" sz="2800" dirty="0">
                <a:solidFill>
                  <a:srgbClr val="FF0000"/>
                </a:solidFill>
              </a:rPr>
              <a:t>rule out </a:t>
            </a:r>
            <a:r>
              <a:rPr lang="en-US" sz="2800" dirty="0">
                <a:solidFill>
                  <a:srgbClr val="FFFFFF"/>
                </a:solidFill>
              </a:rPr>
              <a:t>CDM!</a:t>
            </a:r>
          </a:p>
        </p:txBody>
      </p:sp>
    </p:spTree>
    <p:extLst>
      <p:ext uri="{BB962C8B-B14F-4D97-AF65-F5344CB8AC3E}">
        <p14:creationId xmlns:p14="http://schemas.microsoft.com/office/powerpoint/2010/main" val="175128403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3" descr="planck_CMB_node_full_image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682750"/>
            <a:ext cx="9128125" cy="4615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2187574" y="212725"/>
            <a:ext cx="6575425" cy="107721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The initial conditions for galaxy formation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50244" y="3429000"/>
            <a:ext cx="7318380" cy="646331"/>
          </a:xfrm>
          <a:prstGeom prst="rect">
            <a:avLst/>
          </a:prstGeom>
          <a:solidFill>
            <a:srgbClr val="EC7CBC">
              <a:alpha val="58000"/>
            </a:srgbClr>
          </a:solidFill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600" dirty="0">
                <a:solidFill>
                  <a:srgbClr val="000000"/>
                </a:solidFill>
              </a:rPr>
              <a:t>Quantum fluctuations from inflation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5496" y="6381328"/>
            <a:ext cx="28936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8000"/>
                </a:solidFill>
              </a:rPr>
              <a:t>Planck collaboration ‘13 </a:t>
            </a:r>
          </a:p>
        </p:txBody>
      </p:sp>
    </p:spTree>
    <p:extLst>
      <p:ext uri="{BB962C8B-B14F-4D97-AF65-F5344CB8AC3E}">
        <p14:creationId xmlns:p14="http://schemas.microsoft.com/office/powerpoint/2010/main" val="28983086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1" descr="power_spectrum_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0298" y="1192217"/>
            <a:ext cx="6954837" cy="527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7" name="Text Box 80"/>
          <p:cNvSpPr txBox="1">
            <a:spLocks noChangeArrowheads="1"/>
          </p:cNvSpPr>
          <p:nvPr/>
        </p:nvSpPr>
        <p:spPr bwMode="auto">
          <a:xfrm>
            <a:off x="2058988" y="228604"/>
            <a:ext cx="7035800" cy="64611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3600">
                <a:solidFill>
                  <a:srgbClr val="FF0000"/>
                </a:solidFill>
                <a:sym typeface="Symbol" charset="0"/>
              </a:rPr>
              <a:t>Temperature anisotropies in CMB </a:t>
            </a:r>
            <a:endParaRPr lang="en-GB" sz="3600">
              <a:solidFill>
                <a:srgbClr val="000000"/>
              </a:solidFill>
            </a:endParaRPr>
          </a:p>
        </p:txBody>
      </p:sp>
      <p:sp>
        <p:nvSpPr>
          <p:cNvPr id="149508" name="TextBox 3"/>
          <p:cNvSpPr txBox="1">
            <a:spLocks noChangeArrowheads="1"/>
          </p:cNvSpPr>
          <p:nvPr/>
        </p:nvSpPr>
        <p:spPr bwMode="auto">
          <a:xfrm>
            <a:off x="-30144" y="6453151"/>
            <a:ext cx="5387764" cy="399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l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FF6600"/>
                </a:solidFill>
              </a:rPr>
              <a:t>For CDM: </a:t>
            </a:r>
            <a:r>
              <a:rPr lang="en-US" sz="2000" dirty="0">
                <a:solidFill>
                  <a:srgbClr val="008000"/>
                </a:solidFill>
              </a:rPr>
              <a:t>Peebles </a:t>
            </a:r>
            <a:r>
              <a:rPr lang="en-GB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82; Bond &amp; </a:t>
            </a:r>
            <a:r>
              <a:rPr lang="en-US" sz="2000" dirty="0" err="1">
                <a:solidFill>
                  <a:srgbClr val="008000"/>
                </a:solidFill>
              </a:rPr>
              <a:t>Efstathiou</a:t>
            </a:r>
            <a:r>
              <a:rPr lang="ja-JP" altLang="en-US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84 </a:t>
            </a:r>
          </a:p>
        </p:txBody>
      </p:sp>
      <p:sp>
        <p:nvSpPr>
          <p:cNvPr id="149509" name="Text Box 4"/>
          <p:cNvSpPr txBox="1">
            <a:spLocks noChangeArrowheads="1"/>
          </p:cNvSpPr>
          <p:nvPr/>
        </p:nvSpPr>
        <p:spPr bwMode="auto">
          <a:xfrm>
            <a:off x="2720975" y="1457325"/>
            <a:ext cx="1770063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GB" sz="1600" b="1">
                <a:solidFill>
                  <a:srgbClr val="009900"/>
                </a:solidFill>
              </a:rPr>
              <a:t>Large scales</a:t>
            </a:r>
          </a:p>
        </p:txBody>
      </p:sp>
      <p:sp>
        <p:nvSpPr>
          <p:cNvPr id="149510" name="Text Box 4"/>
          <p:cNvSpPr txBox="1">
            <a:spLocks noChangeArrowheads="1"/>
          </p:cNvSpPr>
          <p:nvPr/>
        </p:nvSpPr>
        <p:spPr bwMode="auto">
          <a:xfrm>
            <a:off x="6532563" y="1458913"/>
            <a:ext cx="1770062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GB" sz="1600" b="1">
                <a:solidFill>
                  <a:srgbClr val="009900"/>
                </a:solidFill>
              </a:rPr>
              <a:t>Small scales</a:t>
            </a:r>
          </a:p>
        </p:txBody>
      </p:sp>
      <p:sp>
        <p:nvSpPr>
          <p:cNvPr id="149511" name="TextBox 6"/>
          <p:cNvSpPr txBox="1">
            <a:spLocks noChangeArrowheads="1"/>
          </p:cNvSpPr>
          <p:nvPr/>
        </p:nvSpPr>
        <p:spPr bwMode="auto">
          <a:xfrm>
            <a:off x="2976567" y="2335213"/>
            <a:ext cx="2497137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1800">
                <a:solidFill>
                  <a:srgbClr val="0000FF"/>
                </a:solidFill>
              </a:rPr>
              <a:t>coherent oscillations of </a:t>
            </a:r>
            <a:r>
              <a:rPr lang="en-US" sz="1800">
                <a:solidFill>
                  <a:srgbClr val="0000FF"/>
                </a:solidFill>
                <a:latin typeface="Symbol" charset="0"/>
                <a:cs typeface="Symbol" charset="0"/>
              </a:rPr>
              <a:t>g </a:t>
            </a:r>
            <a:r>
              <a:rPr lang="en-US" sz="1800">
                <a:solidFill>
                  <a:srgbClr val="0000FF"/>
                </a:solidFill>
              </a:rPr>
              <a:t>– baryon fluid</a:t>
            </a:r>
            <a:endParaRPr lang="en-US" sz="1800">
              <a:solidFill>
                <a:srgbClr val="0000FF"/>
              </a:solidFill>
              <a:ea typeface="Symbol" charset="0"/>
              <a:cs typeface="Symbol" charset="0"/>
            </a:endParaRPr>
          </a:p>
        </p:txBody>
      </p:sp>
      <p:cxnSp>
        <p:nvCxnSpPr>
          <p:cNvPr id="149512" name="Elbow Connector 8"/>
          <p:cNvCxnSpPr>
            <a:cxnSpLocks noChangeShapeType="1"/>
          </p:cNvCxnSpPr>
          <p:nvPr/>
        </p:nvCxnSpPr>
        <p:spPr bwMode="auto">
          <a:xfrm>
            <a:off x="5200670" y="2659063"/>
            <a:ext cx="620713" cy="304800"/>
          </a:xfrm>
          <a:prstGeom prst="bentConnector3">
            <a:avLst>
              <a:gd name="adj1" fmla="val 50000"/>
            </a:avLst>
          </a:prstGeom>
          <a:noFill/>
          <a:ln w="22225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149513" name="TextBox 8"/>
          <p:cNvSpPr txBox="1">
            <a:spLocks noChangeArrowheads="1"/>
          </p:cNvSpPr>
          <p:nvPr/>
        </p:nvSpPr>
        <p:spPr bwMode="auto">
          <a:xfrm rot="16200000">
            <a:off x="-239073" y="3175258"/>
            <a:ext cx="2852665" cy="461471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2D power spectrum</a:t>
            </a:r>
          </a:p>
        </p:txBody>
      </p:sp>
      <p:sp>
        <p:nvSpPr>
          <p:cNvPr id="149514" name="TextBox 9"/>
          <p:cNvSpPr txBox="1">
            <a:spLocks noChangeArrowheads="1"/>
          </p:cNvSpPr>
          <p:nvPr/>
        </p:nvSpPr>
        <p:spPr bwMode="auto">
          <a:xfrm>
            <a:off x="-80954" y="6078445"/>
            <a:ext cx="5084195" cy="399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242" tIns="45624" rIns="91242" bIns="45624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Peebles &amp; Yu ‘70 </a:t>
            </a:r>
            <a:r>
              <a:rPr lang="en-US" sz="2000" dirty="0" err="1">
                <a:solidFill>
                  <a:srgbClr val="008000"/>
                </a:solidFill>
              </a:rPr>
              <a:t>Sunyev</a:t>
            </a:r>
            <a:r>
              <a:rPr lang="en-US" sz="2000" dirty="0">
                <a:solidFill>
                  <a:srgbClr val="008000"/>
                </a:solidFill>
              </a:rPr>
              <a:t> &amp; </a:t>
            </a:r>
            <a:r>
              <a:rPr lang="en-US" sz="2000" dirty="0" err="1">
                <a:solidFill>
                  <a:srgbClr val="008000"/>
                </a:solidFill>
              </a:rPr>
              <a:t>Zel</a:t>
            </a:r>
            <a:r>
              <a:rPr lang="ja-JP" altLang="en-US" sz="2000" dirty="0">
                <a:solidFill>
                  <a:srgbClr val="008000"/>
                </a:solidFill>
              </a:rPr>
              <a:t>’</a:t>
            </a:r>
            <a:r>
              <a:rPr lang="en-US" sz="2000" dirty="0" err="1">
                <a:solidFill>
                  <a:srgbClr val="008000"/>
                </a:solidFill>
              </a:rPr>
              <a:t>dovich</a:t>
            </a:r>
            <a:r>
              <a:rPr lang="en-US" sz="2000" dirty="0">
                <a:solidFill>
                  <a:srgbClr val="008000"/>
                </a:solidFill>
              </a:rPr>
              <a:t> </a:t>
            </a:r>
            <a:r>
              <a:rPr lang="ja-JP" altLang="en-US" sz="2000" dirty="0">
                <a:solidFill>
                  <a:srgbClr val="008000"/>
                </a:solidFill>
              </a:rPr>
              <a:t>‘</a:t>
            </a:r>
            <a:r>
              <a:rPr lang="en-US" sz="2000" dirty="0">
                <a:solidFill>
                  <a:srgbClr val="008000"/>
                </a:solidFill>
              </a:rPr>
              <a:t>70</a:t>
            </a:r>
          </a:p>
        </p:txBody>
      </p:sp>
    </p:spTree>
    <p:extLst>
      <p:ext uri="{BB962C8B-B14F-4D97-AF65-F5344CB8AC3E}">
        <p14:creationId xmlns:p14="http://schemas.microsoft.com/office/powerpoint/2010/main" val="1025695897"/>
      </p:ext>
    </p:extLst>
  </p:cSld>
  <p:clrMapOvr>
    <a:masterClrMapping/>
  </p:clrMapOvr>
  <p:transition>
    <p:zoom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planck_power_spectrum_2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512" y="980728"/>
            <a:ext cx="9144000" cy="5449623"/>
          </a:xfrm>
          <a:prstGeom prst="rect">
            <a:avLst/>
          </a:prstGeom>
        </p:spPr>
      </p:pic>
      <p:pic>
        <p:nvPicPr>
          <p:cNvPr id="6" name="Picture 12" descr="planck_CMB_node_full_image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63" y="914400"/>
            <a:ext cx="271303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Box 5"/>
          <p:cNvSpPr txBox="1">
            <a:spLocks noChangeArrowheads="1"/>
          </p:cNvSpPr>
          <p:nvPr/>
        </p:nvSpPr>
        <p:spPr bwMode="auto">
          <a:xfrm>
            <a:off x="4020543" y="1907540"/>
            <a:ext cx="2378814" cy="369332"/>
          </a:xfrm>
          <a:prstGeom prst="rect">
            <a:avLst/>
          </a:prstGeom>
          <a:solidFill>
            <a:srgbClr val="FF6600">
              <a:alpha val="18000"/>
            </a:srgbClr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GB" sz="1800" kern="0" dirty="0">
                <a:solidFill>
                  <a:srgbClr val="000000"/>
                </a:solidFill>
              </a:rPr>
              <a:t>Fluctuation amplitude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2051720" y="241484"/>
            <a:ext cx="7272808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3200" dirty="0">
                <a:solidFill>
                  <a:srgbClr val="CC0000"/>
                </a:solidFill>
              </a:rPr>
              <a:t>Planck: CMB temperature anisotropies</a:t>
            </a:r>
          </a:p>
        </p:txBody>
      </p:sp>
      <p:sp>
        <p:nvSpPr>
          <p:cNvPr id="11" name="Rectangle 11"/>
          <p:cNvSpPr>
            <a:spLocks noChangeArrowheads="1"/>
          </p:cNvSpPr>
          <p:nvPr/>
        </p:nvSpPr>
        <p:spPr bwMode="auto">
          <a:xfrm>
            <a:off x="5292080" y="2578918"/>
            <a:ext cx="2819400" cy="135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The data confirm the theoretical predictions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152400" y="6272485"/>
            <a:ext cx="22050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2000" dirty="0">
                <a:solidFill>
                  <a:srgbClr val="006600"/>
                </a:solidFill>
              </a:rPr>
              <a:t>Planck  coll. 2015</a:t>
            </a:r>
          </a:p>
        </p:txBody>
      </p:sp>
    </p:spTree>
    <p:extLst>
      <p:ext uri="{BB962C8B-B14F-4D97-AF65-F5344CB8AC3E}">
        <p14:creationId xmlns:p14="http://schemas.microsoft.com/office/powerpoint/2010/main" val="3192611077"/>
      </p:ext>
    </p:extLst>
  </p:cSld>
  <p:clrMapOvr>
    <a:masterClrMapping/>
  </p:clrMapOvr>
  <p:transition>
    <p:zoom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45" name="Picture 1" descr="planck_params_table_13.pdf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64" t="6667" r="57946" b="78506"/>
          <a:stretch/>
        </p:blipFill>
        <p:spPr bwMode="auto">
          <a:xfrm>
            <a:off x="561976" y="650876"/>
            <a:ext cx="7978774" cy="56197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44" name="TextBox 5"/>
          <p:cNvSpPr txBox="1">
            <a:spLocks noChangeArrowheads="1"/>
          </p:cNvSpPr>
          <p:nvPr/>
        </p:nvSpPr>
        <p:spPr bwMode="auto">
          <a:xfrm>
            <a:off x="609600" y="6419850"/>
            <a:ext cx="2894013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US" sz="2000">
                <a:solidFill>
                  <a:srgbClr val="008000"/>
                </a:solidFill>
              </a:rPr>
              <a:t>Planck collaboration </a:t>
            </a:r>
            <a:r>
              <a:rPr lang="ja-JP" altLang="en-US" sz="2000">
                <a:solidFill>
                  <a:srgbClr val="008000"/>
                </a:solidFill>
              </a:rPr>
              <a:t>‘</a:t>
            </a:r>
            <a:r>
              <a:rPr lang="en-US" sz="2000">
                <a:solidFill>
                  <a:srgbClr val="008000"/>
                </a:solidFill>
              </a:rPr>
              <a:t>13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1651000" y="196850"/>
            <a:ext cx="7350125" cy="52322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2800" dirty="0">
                <a:solidFill>
                  <a:srgbClr val="FF0000"/>
                </a:solidFill>
              </a:rPr>
              <a:t>The </a:t>
            </a:r>
            <a:r>
              <a:rPr lang="en-US" sz="2800" dirty="0">
                <a:solidFill>
                  <a:srgbClr val="FF0000"/>
                </a:solidFill>
              </a:rPr>
              <a:t>six parameters of minimal </a:t>
            </a:r>
            <a:r>
              <a:rPr lang="en-US" sz="2800" dirty="0">
                <a:solidFill>
                  <a:srgbClr val="FF0000"/>
                </a:solidFill>
                <a:latin typeface="Symbol" charset="2"/>
                <a:cs typeface="Symbol" charset="2"/>
              </a:rPr>
              <a:t>L</a:t>
            </a:r>
            <a:r>
              <a:rPr lang="en-US" sz="2800" dirty="0">
                <a:solidFill>
                  <a:srgbClr val="FF0000"/>
                </a:solidFill>
              </a:rPr>
              <a:t>CDM model</a:t>
            </a:r>
            <a:endParaRPr lang="en-GB" sz="2800" dirty="0">
              <a:solidFill>
                <a:srgbClr val="FF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 rot="20424835">
            <a:off x="1443696" y="3530198"/>
            <a:ext cx="6268413" cy="461665"/>
          </a:xfrm>
          <a:prstGeom prst="rect">
            <a:avLst/>
          </a:prstGeom>
          <a:solidFill>
            <a:srgbClr val="EC7CBC">
              <a:alpha val="66000"/>
            </a:srgbClr>
          </a:solidFill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A 40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  <a:r>
              <a:rPr lang="en-US" dirty="0">
                <a:solidFill>
                  <a:srgbClr val="000000"/>
                </a:solidFill>
              </a:rPr>
              <a:t> detection of non-baryonic dark matter!</a:t>
            </a:r>
          </a:p>
        </p:txBody>
      </p:sp>
      <p:sp>
        <p:nvSpPr>
          <p:cNvPr id="10" name="TextBox 9"/>
          <p:cNvSpPr txBox="1"/>
          <p:nvPr/>
        </p:nvSpPr>
        <p:spPr>
          <a:xfrm rot="16200000">
            <a:off x="-1152899" y="3488592"/>
            <a:ext cx="29217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  <a:cs typeface="Arial" charset="0"/>
              </a:rPr>
              <a:t>6 model parameters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721874" y="2627620"/>
            <a:ext cx="2058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0000FF"/>
                </a:solidFill>
              </a:rPr>
              <a:t>density of baryons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63688" y="3203684"/>
            <a:ext cx="17625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0000FF"/>
                </a:solidFill>
              </a:rPr>
              <a:t>density of CDM</a:t>
            </a:r>
          </a:p>
        </p:txBody>
      </p:sp>
    </p:spTree>
    <p:extLst>
      <p:ext uri="{BB962C8B-B14F-4D97-AF65-F5344CB8AC3E}">
        <p14:creationId xmlns:p14="http://schemas.microsoft.com/office/powerpoint/2010/main" val="322199327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45" name="Picture 1" descr="planck_params_table_13.pdf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264" t="6667" r="57946" b="78506"/>
          <a:stretch/>
        </p:blipFill>
        <p:spPr bwMode="auto">
          <a:xfrm>
            <a:off x="561976" y="650876"/>
            <a:ext cx="7978774" cy="56197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44" name="TextBox 5"/>
          <p:cNvSpPr txBox="1">
            <a:spLocks noChangeArrowheads="1"/>
          </p:cNvSpPr>
          <p:nvPr/>
        </p:nvSpPr>
        <p:spPr bwMode="auto">
          <a:xfrm>
            <a:off x="609600" y="6419850"/>
            <a:ext cx="2894013" cy="43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Arial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US" sz="2000">
                <a:solidFill>
                  <a:srgbClr val="008000"/>
                </a:solidFill>
              </a:rPr>
              <a:t>Planck collaboration </a:t>
            </a:r>
            <a:r>
              <a:rPr lang="ja-JP" altLang="en-US" sz="2000">
                <a:solidFill>
                  <a:srgbClr val="008000"/>
                </a:solidFill>
              </a:rPr>
              <a:t>‘</a:t>
            </a:r>
            <a:r>
              <a:rPr lang="en-US" sz="2000">
                <a:solidFill>
                  <a:srgbClr val="008000"/>
                </a:solidFill>
              </a:rPr>
              <a:t>13</a:t>
            </a: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1651000" y="196850"/>
            <a:ext cx="7350125" cy="52322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2800" dirty="0">
                <a:solidFill>
                  <a:srgbClr val="FF0000"/>
                </a:solidFill>
              </a:rPr>
              <a:t>The </a:t>
            </a:r>
            <a:r>
              <a:rPr lang="en-US" sz="2800" dirty="0">
                <a:solidFill>
                  <a:srgbClr val="FF0000"/>
                </a:solidFill>
              </a:rPr>
              <a:t>six parameters of minimal </a:t>
            </a:r>
            <a:r>
              <a:rPr lang="en-US" sz="2800" dirty="0">
                <a:solidFill>
                  <a:srgbClr val="FF0000"/>
                </a:solidFill>
                <a:latin typeface="Symbol" charset="2"/>
                <a:cs typeface="Symbol" charset="2"/>
              </a:rPr>
              <a:t>L</a:t>
            </a:r>
            <a:r>
              <a:rPr lang="en-US" sz="2800" dirty="0">
                <a:solidFill>
                  <a:srgbClr val="FF0000"/>
                </a:solidFill>
              </a:rPr>
              <a:t>CDM model</a:t>
            </a:r>
            <a:endParaRPr lang="en-GB" sz="2800" dirty="0">
              <a:solidFill>
                <a:srgbClr val="FF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 rot="20424835">
            <a:off x="-196141" y="3841751"/>
            <a:ext cx="9496460" cy="461665"/>
          </a:xfrm>
          <a:prstGeom prst="rect">
            <a:avLst/>
          </a:prstGeom>
          <a:solidFill>
            <a:srgbClr val="EC7CBC">
              <a:alpha val="66000"/>
            </a:srgbClr>
          </a:solidFill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A 40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s</a:t>
            </a:r>
            <a:r>
              <a:rPr lang="en-US" dirty="0">
                <a:solidFill>
                  <a:srgbClr val="000000"/>
                </a:solidFill>
              </a:rPr>
              <a:t> detection of non-baryonic dark matter using only z=1000 data!</a:t>
            </a:r>
          </a:p>
        </p:txBody>
      </p:sp>
      <p:sp>
        <p:nvSpPr>
          <p:cNvPr id="10" name="TextBox 9"/>
          <p:cNvSpPr txBox="1"/>
          <p:nvPr/>
        </p:nvSpPr>
        <p:spPr>
          <a:xfrm rot="16200000">
            <a:off x="-1152899" y="3488592"/>
            <a:ext cx="29217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  <a:cs typeface="Arial" charset="0"/>
              </a:rPr>
              <a:t>6 model parameters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721874" y="2627620"/>
            <a:ext cx="2058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0000FF"/>
                </a:solidFill>
              </a:rPr>
              <a:t>density of baryons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63688" y="3203684"/>
            <a:ext cx="17625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>
                <a:solidFill>
                  <a:srgbClr val="0000FF"/>
                </a:solidFill>
              </a:rPr>
              <a:t>density of CDM</a:t>
            </a:r>
          </a:p>
        </p:txBody>
      </p:sp>
    </p:spTree>
    <p:extLst>
      <p:ext uri="{BB962C8B-B14F-4D97-AF65-F5344CB8AC3E}">
        <p14:creationId xmlns:p14="http://schemas.microsoft.com/office/powerpoint/2010/main" val="1295606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184152" y="2514226"/>
            <a:ext cx="1393330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3200" dirty="0"/>
              <a:t>5 </a:t>
            </a:r>
            <a:r>
              <a:rPr lang="en-US" sz="3200" dirty="0" err="1"/>
              <a:t>mins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166816321"/>
      </p:ext>
    </p:extLst>
  </p:cSld>
  <p:clrMapOvr>
    <a:masterClrMapping/>
  </p:clrMapOvr>
  <p:transition>
    <p:zoom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7264" y="-24190"/>
            <a:ext cx="91459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1800" dirty="0"/>
              <a:t>Aquarius movie to z=1.7 takes 90s; Eagle movie takes 90s also; CDM/WDM movie: 30s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0" y="6119336"/>
            <a:ext cx="94330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1800" dirty="0">
                <a:solidFill>
                  <a:srgbClr val="FF0000"/>
                </a:solidFill>
              </a:rPr>
              <a:t>Buenos Aires </a:t>
            </a:r>
            <a:r>
              <a:rPr lang="en-US" sz="1800" dirty="0" err="1">
                <a:solidFill>
                  <a:srgbClr val="FF0000"/>
                </a:solidFill>
              </a:rPr>
              <a:t>Juj</a:t>
            </a:r>
            <a:r>
              <a:rPr lang="en-US" sz="1800" dirty="0">
                <a:solidFill>
                  <a:srgbClr val="FF0000"/>
                </a:solidFill>
              </a:rPr>
              <a:t>/19</a:t>
            </a:r>
            <a:r>
              <a:rPr lang="en-US" sz="1800" dirty="0"/>
              <a:t>: 32 mins. Good but a bit </a:t>
            </a:r>
            <a:r>
              <a:rPr lang="en-US" sz="1800" dirty="0" err="1"/>
              <a:t>ott</a:t>
            </a:r>
            <a:r>
              <a:rPr lang="en-US" sz="1800" dirty="0"/>
              <a:t> and Julio contradicted me on diversity 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90AD1A-59F1-7D41-AB4F-93FB40D4A073}"/>
              </a:ext>
            </a:extLst>
          </p:cNvPr>
          <p:cNvSpPr txBox="1"/>
          <p:nvPr/>
        </p:nvSpPr>
        <p:spPr>
          <a:xfrm>
            <a:off x="46228" y="6488668"/>
            <a:ext cx="94330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1800" dirty="0">
                <a:solidFill>
                  <a:srgbClr val="FF0000"/>
                </a:solidFill>
              </a:rPr>
              <a:t>Holland Jun/19</a:t>
            </a:r>
            <a:r>
              <a:rPr lang="en-US" sz="1800" dirty="0"/>
              <a:t>:  </a:t>
            </a:r>
            <a:r>
              <a:rPr lang="en-US" sz="1800" dirty="0" err="1"/>
              <a:t>vvg</a:t>
            </a:r>
            <a:r>
              <a:rPr lang="en-US" sz="1800" dirty="0"/>
              <a:t> ~55 min (w. </a:t>
            </a:r>
            <a:r>
              <a:rPr lang="en-US" sz="1800" dirty="0" err="1"/>
              <a:t>anectdotes</a:t>
            </a:r>
            <a:r>
              <a:rPr lang="en-US" sz="1800" dirty="0"/>
              <a:t>). Someone said best talk ever heard.  </a:t>
            </a:r>
          </a:p>
        </p:txBody>
      </p:sp>
    </p:spTree>
    <p:extLst>
      <p:ext uri="{BB962C8B-B14F-4D97-AF65-F5344CB8AC3E}">
        <p14:creationId xmlns:p14="http://schemas.microsoft.com/office/powerpoint/2010/main" val="3689064953"/>
      </p:ext>
    </p:extLst>
  </p:cSld>
  <p:clrMapOvr>
    <a:masterClrMapping/>
  </p:clrMapOvr>
  <p:transition>
    <p:zoom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ext Box 2"/>
          <p:cNvSpPr txBox="1">
            <a:spLocks noChangeArrowheads="1"/>
          </p:cNvSpPr>
          <p:nvPr/>
        </p:nvSpPr>
        <p:spPr bwMode="auto">
          <a:xfrm>
            <a:off x="2187575" y="212725"/>
            <a:ext cx="5589588" cy="1095375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>
                <a:solidFill>
                  <a:srgbClr val="FF0000"/>
                </a:solidFill>
              </a:rPr>
              <a:t>Non-baryonic dark matter candidates </a:t>
            </a:r>
          </a:p>
        </p:txBody>
      </p:sp>
      <p:graphicFrame>
        <p:nvGraphicFramePr>
          <p:cNvPr id="446467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6097659"/>
              </p:ext>
            </p:extLst>
          </p:nvPr>
        </p:nvGraphicFramePr>
        <p:xfrm>
          <a:off x="971600" y="2348880"/>
          <a:ext cx="7920880" cy="3625180"/>
        </p:xfrm>
        <a:graphic>
          <a:graphicData uri="http://schemas.openxmlformats.org/drawingml/2006/table">
            <a:tbl>
              <a:tblPr/>
              <a:tblGrid>
                <a:gridCol w="1800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63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843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349499"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hot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neutrino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few tens of </a:t>
                      </a:r>
                      <a:r>
                        <a:rPr kumimoji="0" lang="en-GB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eV</a:t>
                      </a:r>
                      <a:endParaRPr kumimoji="0" lang="en-GB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2206"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warm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     sterile </a:t>
                      </a: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charset="0"/>
                          <a:ea typeface="ＭＳ Ｐゴシック" charset="0"/>
                          <a:cs typeface="Symbol" charset="0"/>
                        </a:rPr>
                        <a:t>n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Symbol" charset="0"/>
                          <a:cs typeface="Symbol" charset="0"/>
                        </a:rPr>
                        <a:t>         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keV</a:t>
                      </a: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-MeV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33475"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cold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  </a:t>
                      </a:r>
                      <a:r>
                        <a:rPr kumimoji="0" lang="en-GB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axion</a:t>
                      </a:r>
                      <a:endParaRPr kumimoji="0" lang="en-GB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neutralino</a:t>
                      </a:r>
                      <a:endParaRPr kumimoji="0" lang="en-GB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</a:t>
                      </a:r>
                      <a:r>
                        <a:rPr kumimoji="0" lang="en-GB" sz="30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-5</a:t>
                      </a: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eV - 100 </a:t>
                      </a:r>
                      <a:r>
                        <a:rPr kumimoji="0" lang="en-GB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GeV</a:t>
                      </a:r>
                      <a:endParaRPr kumimoji="0" lang="en-GB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8084" name="Text Box 21"/>
          <p:cNvSpPr txBox="1">
            <a:spLocks noChangeArrowheads="1"/>
          </p:cNvSpPr>
          <p:nvPr/>
        </p:nvSpPr>
        <p:spPr bwMode="auto">
          <a:xfrm>
            <a:off x="971600" y="1700808"/>
            <a:ext cx="71358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2800" dirty="0">
                <a:solidFill>
                  <a:srgbClr val="FF0000"/>
                </a:solidFill>
              </a:rPr>
              <a:t>     Type             example                mass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9512" y="1268760"/>
            <a:ext cx="31782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From the early 1980s:</a:t>
            </a:r>
          </a:p>
        </p:txBody>
      </p:sp>
    </p:spTree>
    <p:extLst>
      <p:ext uri="{BB962C8B-B14F-4D97-AF65-F5344CB8AC3E}">
        <p14:creationId xmlns:p14="http://schemas.microsoft.com/office/powerpoint/2010/main" val="1293099352"/>
      </p:ext>
    </p:extLst>
  </p:cSld>
  <p:clrMapOvr>
    <a:masterClrMapping/>
  </p:clrMapOvr>
  <p:transition>
    <p:zoom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28"/>
          <p:cNvSpPr>
            <a:spLocks noChangeArrowheads="1"/>
          </p:cNvSpPr>
          <p:nvPr/>
        </p:nvSpPr>
        <p:spPr bwMode="auto">
          <a:xfrm>
            <a:off x="5842000" y="6529388"/>
            <a:ext cx="3302000" cy="328612"/>
          </a:xfrm>
          <a:prstGeom prst="rect">
            <a:avLst/>
          </a:prstGeom>
          <a:solidFill>
            <a:srgbClr val="C8F6FE"/>
          </a:solidFill>
          <a:ln w="38100">
            <a:solidFill>
              <a:srgbClr val="C5F5FE"/>
            </a:solidFill>
            <a:round/>
            <a:headEnd/>
            <a:tailEnd/>
          </a:ln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2162" name="Rectangle 2"/>
          <p:cNvSpPr>
            <a:spLocks noChangeArrowheads="1"/>
          </p:cNvSpPr>
          <p:nvPr/>
        </p:nvSpPr>
        <p:spPr bwMode="auto">
          <a:xfrm>
            <a:off x="2106613" y="188913"/>
            <a:ext cx="6886575" cy="646112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600" dirty="0">
                <a:solidFill>
                  <a:srgbClr val="FF0000"/>
                </a:solidFill>
              </a:rPr>
              <a:t>The dark matter power spectrum</a:t>
            </a:r>
          </a:p>
        </p:txBody>
      </p:sp>
      <p:sp>
        <p:nvSpPr>
          <p:cNvPr id="92163" name="TextBox 14"/>
          <p:cNvSpPr txBox="1">
            <a:spLocks noChangeArrowheads="1"/>
          </p:cNvSpPr>
          <p:nvPr/>
        </p:nvSpPr>
        <p:spPr bwMode="auto">
          <a:xfrm>
            <a:off x="-30163" y="1789113"/>
            <a:ext cx="3130551" cy="5185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lnSpc>
                <a:spcPts val="3075"/>
              </a:lnSpc>
              <a:spcAft>
                <a:spcPts val="600"/>
              </a:spcAft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  <a:cs typeface="Symbol" charset="0"/>
              </a:rPr>
              <a:t>Free streaming </a:t>
            </a:r>
            <a:r>
              <a:rPr lang="en-US" dirty="0">
                <a:solidFill>
                  <a:srgbClr val="000000"/>
                </a:solidFill>
                <a:cs typeface="Symbol" charset="0"/>
                <a:sym typeface="Wingdings" charset="0"/>
              </a:rPr>
              <a:t></a:t>
            </a:r>
            <a:endParaRPr lang="en-US" dirty="0">
              <a:solidFill>
                <a:srgbClr val="000000"/>
              </a:solidFill>
              <a:cs typeface="Symbol" charset="0"/>
            </a:endParaRPr>
          </a:p>
          <a:p>
            <a:pPr algn="l">
              <a:lnSpc>
                <a:spcPts val="3075"/>
              </a:lnSpc>
              <a:spcAft>
                <a:spcPts val="600"/>
              </a:spcAft>
              <a:buClr>
                <a:srgbClr val="000000"/>
              </a:buClr>
              <a:buFont typeface="Symbol" charset="0"/>
              <a:buChar char=" "/>
            </a:pPr>
            <a:r>
              <a:rPr lang="en-US" dirty="0" err="1">
                <a:solidFill>
                  <a:srgbClr val="000000"/>
                </a:solidFill>
                <a:latin typeface="Symbol" charset="0"/>
                <a:cs typeface="Symbol" charset="0"/>
              </a:rPr>
              <a:t>l</a:t>
            </a:r>
            <a:r>
              <a:rPr lang="en-US" baseline="-25000" dirty="0" err="1">
                <a:solidFill>
                  <a:srgbClr val="000000"/>
                </a:solidFill>
                <a:cs typeface="Arial" charset="0"/>
              </a:rPr>
              <a:t>cut</a:t>
            </a:r>
            <a:r>
              <a:rPr lang="en-US" baseline="-25000" dirty="0">
                <a:solidFill>
                  <a:srgbClr val="000000"/>
                </a:solidFill>
                <a:cs typeface="Arial" charset="0"/>
              </a:rPr>
              <a:t>  </a:t>
            </a:r>
            <a:r>
              <a:rPr lang="en-US" dirty="0">
                <a:solidFill>
                  <a:srgbClr val="000000"/>
                </a:solidFill>
                <a:cs typeface="Arial" charset="0"/>
              </a:rPr>
              <a:t>α m</a:t>
            </a:r>
            <a:r>
              <a:rPr lang="en-US" baseline="-25000" dirty="0">
                <a:solidFill>
                  <a:srgbClr val="000000"/>
                </a:solidFill>
                <a:cs typeface="Arial" charset="0"/>
              </a:rPr>
              <a:t>x</a:t>
            </a:r>
            <a:r>
              <a:rPr lang="en-US" baseline="30000" dirty="0">
                <a:solidFill>
                  <a:srgbClr val="000000"/>
                </a:solidFill>
                <a:cs typeface="Arial" charset="0"/>
              </a:rPr>
              <a:t>-1 </a:t>
            </a:r>
            <a:r>
              <a:rPr lang="en-US" dirty="0">
                <a:solidFill>
                  <a:srgbClr val="000000"/>
                </a:solidFill>
                <a:cs typeface="Arial" charset="0"/>
              </a:rPr>
              <a:t>             </a:t>
            </a:r>
            <a:r>
              <a:rPr lang="en-US" dirty="0">
                <a:solidFill>
                  <a:srgbClr val="0000FF"/>
                </a:solidFill>
                <a:cs typeface="Arial" charset="0"/>
              </a:rPr>
              <a:t>for thermal relic</a:t>
            </a:r>
          </a:p>
          <a:p>
            <a:pPr algn="l">
              <a:lnSpc>
                <a:spcPts val="3075"/>
              </a:lnSpc>
              <a:buClr>
                <a:srgbClr val="000000"/>
              </a:buClr>
              <a:buFont typeface="Symbol" charset="0"/>
              <a:buChar char=" "/>
            </a:pPr>
            <a:r>
              <a:rPr lang="en-US" dirty="0" err="1">
                <a:solidFill>
                  <a:srgbClr val="000000"/>
                </a:solidFill>
                <a:cs typeface="Arial" charset="0"/>
              </a:rPr>
              <a:t>m</a:t>
            </a:r>
            <a:r>
              <a:rPr lang="en-US" baseline="-25000" dirty="0" err="1">
                <a:solidFill>
                  <a:srgbClr val="000000"/>
                </a:solidFill>
                <a:cs typeface="Arial" charset="0"/>
              </a:rPr>
              <a:t>CDM</a:t>
            </a:r>
            <a:r>
              <a:rPr lang="en-US" baseline="-250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dirty="0">
                <a:solidFill>
                  <a:srgbClr val="000000"/>
                </a:solidFill>
                <a:cs typeface="Arial" charset="0"/>
              </a:rPr>
              <a:t>~ 100GeV </a:t>
            </a:r>
            <a:r>
              <a:rPr lang="en-US" dirty="0" err="1">
                <a:solidFill>
                  <a:srgbClr val="0000FF"/>
                </a:solidFill>
                <a:cs typeface="Arial" charset="0"/>
              </a:rPr>
              <a:t>susy</a:t>
            </a:r>
            <a:r>
              <a:rPr lang="en-US" dirty="0">
                <a:solidFill>
                  <a:srgbClr val="0000FF"/>
                </a:solidFill>
                <a:latin typeface="Symbol" charset="0"/>
                <a:cs typeface="Symbol" charset="0"/>
              </a:rPr>
              <a:t>; </a:t>
            </a:r>
            <a:r>
              <a:rPr lang="en-US" dirty="0" err="1">
                <a:solidFill>
                  <a:srgbClr val="0000FF"/>
                </a:solidFill>
                <a:cs typeface="Symbol" charset="0"/>
              </a:rPr>
              <a:t>M</a:t>
            </a:r>
            <a:r>
              <a:rPr lang="en-US" baseline="-25000" dirty="0" err="1">
                <a:solidFill>
                  <a:srgbClr val="0000FF"/>
                </a:solidFill>
                <a:cs typeface="Symbol" charset="0"/>
              </a:rPr>
              <a:t>cut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 ~ 10</a:t>
            </a:r>
            <a:r>
              <a:rPr lang="en-US" baseline="30000" dirty="0">
                <a:solidFill>
                  <a:srgbClr val="0000FF"/>
                </a:solidFill>
                <a:cs typeface="Symbol" charset="0"/>
              </a:rPr>
              <a:t>-6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 M</a:t>
            </a:r>
            <a:r>
              <a:rPr lang="en-US" baseline="-25000" dirty="0">
                <a:solidFill>
                  <a:srgbClr val="0000FF"/>
                </a:solidFill>
                <a:cs typeface="Symbol" charset="0"/>
              </a:rPr>
              <a:t>o</a:t>
            </a:r>
            <a:r>
              <a:rPr lang="en-US" dirty="0">
                <a:solidFill>
                  <a:srgbClr val="0000FF"/>
                </a:solidFill>
                <a:latin typeface="Symbol" charset="0"/>
                <a:cs typeface="Symbol" charset="0"/>
              </a:rPr>
              <a:t> </a:t>
            </a:r>
            <a:endParaRPr lang="en-US" dirty="0">
              <a:solidFill>
                <a:srgbClr val="0000FF"/>
              </a:solidFill>
              <a:cs typeface="Symbol" charset="0"/>
            </a:endParaRPr>
          </a:p>
          <a:p>
            <a:pPr algn="l">
              <a:lnSpc>
                <a:spcPts val="3075"/>
              </a:lnSpc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  <a:cs typeface="Symbol" charset="0"/>
              </a:rPr>
              <a:t> </a:t>
            </a:r>
            <a:r>
              <a:rPr lang="en-US" dirty="0" err="1">
                <a:solidFill>
                  <a:srgbClr val="000000"/>
                </a:solidFill>
                <a:cs typeface="Symbol" charset="0"/>
              </a:rPr>
              <a:t>m</a:t>
            </a:r>
            <a:r>
              <a:rPr lang="en-US" baseline="-25000" dirty="0" err="1">
                <a:solidFill>
                  <a:srgbClr val="000000"/>
                </a:solidFill>
                <a:cs typeface="Symbol" charset="0"/>
              </a:rPr>
              <a:t>WDM</a:t>
            </a:r>
            <a:r>
              <a:rPr lang="en-US" baseline="-25000" dirty="0">
                <a:solidFill>
                  <a:srgbClr val="000000"/>
                </a:solidFill>
                <a:cs typeface="Symbol" charset="0"/>
              </a:rPr>
              <a:t> </a:t>
            </a:r>
            <a:r>
              <a:rPr lang="en-US" dirty="0">
                <a:solidFill>
                  <a:srgbClr val="000000"/>
                </a:solidFill>
                <a:cs typeface="Symbol" charset="0"/>
              </a:rPr>
              <a:t>~ few </a:t>
            </a:r>
            <a:r>
              <a:rPr lang="en-US" dirty="0" err="1">
                <a:solidFill>
                  <a:srgbClr val="000000"/>
                </a:solidFill>
                <a:cs typeface="Symbol" charset="0"/>
              </a:rPr>
              <a:t>keV</a:t>
            </a:r>
            <a:r>
              <a:rPr lang="en-US" dirty="0">
                <a:solidFill>
                  <a:srgbClr val="000000"/>
                </a:solidFill>
                <a:cs typeface="Symbol" charset="0"/>
              </a:rPr>
              <a:t>  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sterile </a:t>
            </a:r>
            <a:r>
              <a:rPr lang="en-US" dirty="0">
                <a:solidFill>
                  <a:srgbClr val="0000FF"/>
                </a:solidFill>
                <a:latin typeface="Symbol" charset="0"/>
                <a:cs typeface="Symbol" charset="0"/>
              </a:rPr>
              <a:t>n; 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M</a:t>
            </a:r>
            <a:r>
              <a:rPr lang="en-US" baseline="-25000" dirty="0">
                <a:solidFill>
                  <a:srgbClr val="0000FF"/>
                </a:solidFill>
                <a:cs typeface="Symbol" charset="0"/>
              </a:rPr>
              <a:t>cut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~10</a:t>
            </a:r>
            <a:r>
              <a:rPr lang="en-US" baseline="30000" dirty="0">
                <a:solidFill>
                  <a:srgbClr val="0000FF"/>
                </a:solidFill>
                <a:cs typeface="Symbol" charset="0"/>
              </a:rPr>
              <a:t>9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 M</a:t>
            </a:r>
            <a:r>
              <a:rPr lang="en-US" baseline="-25000" dirty="0">
                <a:solidFill>
                  <a:srgbClr val="0000FF"/>
                </a:solidFill>
                <a:cs typeface="Symbol" charset="0"/>
              </a:rPr>
              <a:t>o</a:t>
            </a:r>
          </a:p>
          <a:p>
            <a:pPr algn="l">
              <a:lnSpc>
                <a:spcPts val="3075"/>
              </a:lnSpc>
              <a:spcAft>
                <a:spcPts val="600"/>
              </a:spcAft>
              <a:buClr>
                <a:srgbClr val="000000"/>
              </a:buClr>
              <a:buFont typeface="Symbol" charset="0"/>
              <a:buChar char=" "/>
            </a:pPr>
            <a:r>
              <a:rPr lang="en-US" dirty="0" err="1">
                <a:solidFill>
                  <a:srgbClr val="000000"/>
                </a:solidFill>
                <a:cs typeface="Symbol" charset="0"/>
              </a:rPr>
              <a:t>m</a:t>
            </a:r>
            <a:r>
              <a:rPr lang="en-US" baseline="-25000" dirty="0" err="1">
                <a:solidFill>
                  <a:srgbClr val="000000"/>
                </a:solidFill>
                <a:cs typeface="Symbol" charset="0"/>
              </a:rPr>
              <a:t>HDM</a:t>
            </a:r>
            <a:r>
              <a:rPr lang="en-US" baseline="-25000" dirty="0">
                <a:solidFill>
                  <a:srgbClr val="000000"/>
                </a:solidFill>
                <a:cs typeface="Symbol" charset="0"/>
              </a:rPr>
              <a:t> </a:t>
            </a:r>
            <a:r>
              <a:rPr lang="en-US" dirty="0">
                <a:solidFill>
                  <a:srgbClr val="000000"/>
                </a:solidFill>
                <a:cs typeface="Symbol" charset="0"/>
              </a:rPr>
              <a:t>~ few tens </a:t>
            </a:r>
            <a:r>
              <a:rPr lang="en-US" dirty="0" err="1">
                <a:solidFill>
                  <a:srgbClr val="000000"/>
                </a:solidFill>
                <a:cs typeface="Symbol" charset="0"/>
              </a:rPr>
              <a:t>eV</a:t>
            </a:r>
            <a:r>
              <a:rPr lang="en-US" dirty="0">
                <a:solidFill>
                  <a:srgbClr val="000000"/>
                </a:solidFill>
                <a:cs typeface="Symbol" charset="0"/>
              </a:rPr>
              <a:t>     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light </a:t>
            </a:r>
            <a:r>
              <a:rPr lang="en-US" dirty="0">
                <a:solidFill>
                  <a:srgbClr val="0000FF"/>
                </a:solidFill>
                <a:latin typeface="Symbol" charset="0"/>
                <a:cs typeface="Symbol" charset="0"/>
              </a:rPr>
              <a:t>n; 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M</a:t>
            </a:r>
            <a:r>
              <a:rPr lang="en-US" baseline="-25000" dirty="0">
                <a:solidFill>
                  <a:srgbClr val="0000FF"/>
                </a:solidFill>
                <a:cs typeface="Symbol" charset="0"/>
              </a:rPr>
              <a:t>cut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~10</a:t>
            </a:r>
            <a:r>
              <a:rPr lang="en-US" baseline="30000" dirty="0">
                <a:solidFill>
                  <a:srgbClr val="0000FF"/>
                </a:solidFill>
                <a:cs typeface="Symbol" charset="0"/>
              </a:rPr>
              <a:t>15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 M</a:t>
            </a:r>
            <a:r>
              <a:rPr lang="en-US" baseline="-25000" dirty="0">
                <a:solidFill>
                  <a:srgbClr val="0000FF"/>
                </a:solidFill>
                <a:cs typeface="Symbol" charset="0"/>
              </a:rPr>
              <a:t>o</a:t>
            </a:r>
            <a:r>
              <a:rPr lang="en-US" dirty="0">
                <a:solidFill>
                  <a:srgbClr val="0000FF"/>
                </a:solidFill>
                <a:latin typeface="Symbol" charset="0"/>
                <a:cs typeface="Symbol" charset="0"/>
              </a:rPr>
              <a:t> </a:t>
            </a:r>
            <a:endParaRPr lang="en-US" dirty="0">
              <a:solidFill>
                <a:srgbClr val="0000FF"/>
              </a:solidFill>
              <a:cs typeface="Symbol" charset="0"/>
            </a:endParaRPr>
          </a:p>
          <a:p>
            <a:pPr algn="l">
              <a:lnSpc>
                <a:spcPts val="3075"/>
              </a:lnSpc>
              <a:buClr>
                <a:srgbClr val="000000"/>
              </a:buClr>
              <a:buFontTx/>
              <a:buNone/>
            </a:pPr>
            <a:endParaRPr lang="en-US" dirty="0">
              <a:solidFill>
                <a:srgbClr val="0000FF"/>
              </a:solidFill>
              <a:cs typeface="Symbol" charset="0"/>
            </a:endParaRPr>
          </a:p>
        </p:txBody>
      </p:sp>
      <p:grpSp>
        <p:nvGrpSpPr>
          <p:cNvPr id="92164" name="Group 31"/>
          <p:cNvGrpSpPr>
            <a:grpSpLocks/>
          </p:cNvGrpSpPr>
          <p:nvPr/>
        </p:nvGrpSpPr>
        <p:grpSpPr bwMode="auto">
          <a:xfrm>
            <a:off x="2568575" y="1381125"/>
            <a:ext cx="6843713" cy="5232400"/>
            <a:chOff x="3346823" y="1425306"/>
            <a:chExt cx="6081059" cy="4620688"/>
          </a:xfrm>
        </p:grpSpPr>
        <p:pic>
          <p:nvPicPr>
            <p:cNvPr id="92180" name="Picture 9" descr="Power_Spectra_2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827"/>
            <a:stretch>
              <a:fillRect/>
            </a:stretch>
          </p:blipFill>
          <p:spPr bwMode="auto">
            <a:xfrm>
              <a:off x="3684114" y="1532729"/>
              <a:ext cx="5487796" cy="4513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181" name="Rectangle 5"/>
            <p:cNvSpPr>
              <a:spLocks noChangeArrowheads="1"/>
            </p:cNvSpPr>
            <p:nvPr/>
          </p:nvSpPr>
          <p:spPr bwMode="auto">
            <a:xfrm>
              <a:off x="3684114" y="3045951"/>
              <a:ext cx="231219" cy="1209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182" name="Rectangle 6"/>
            <p:cNvSpPr>
              <a:spLocks noChangeArrowheads="1"/>
            </p:cNvSpPr>
            <p:nvPr/>
          </p:nvSpPr>
          <p:spPr bwMode="auto">
            <a:xfrm>
              <a:off x="5947666" y="5680400"/>
              <a:ext cx="1285875" cy="2743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2183" name="Rectangle 7"/>
            <p:cNvSpPr>
              <a:spLocks noChangeArrowheads="1"/>
            </p:cNvSpPr>
            <p:nvPr/>
          </p:nvSpPr>
          <p:spPr bwMode="auto">
            <a:xfrm>
              <a:off x="3346823" y="1425306"/>
              <a:ext cx="6081059" cy="353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Aft>
                  <a:spcPts val="7200"/>
                </a:spcAft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0000"/>
                  </a:solidFill>
                </a:rPr>
                <a:t>The linear power spectrum (</a:t>
              </a:r>
              <a:r>
                <a:rPr lang="ja-JP" altLang="en-US" sz="2000">
                  <a:solidFill>
                    <a:srgbClr val="0000FF"/>
                  </a:solidFill>
                </a:rPr>
                <a:t>“</a:t>
              </a:r>
              <a:r>
                <a:rPr lang="en-US" altLang="ja-JP" sz="2000">
                  <a:solidFill>
                    <a:srgbClr val="0000FF"/>
                  </a:solidFill>
                </a:rPr>
                <a:t>power per octave</a:t>
              </a:r>
              <a:r>
                <a:rPr lang="ja-JP" altLang="en-US" sz="2000">
                  <a:solidFill>
                    <a:srgbClr val="0000FF"/>
                  </a:solidFill>
                </a:rPr>
                <a:t>”</a:t>
              </a:r>
              <a:r>
                <a:rPr lang="en-US" altLang="ja-JP" sz="2000">
                  <a:solidFill>
                    <a:srgbClr val="0000FF"/>
                  </a:solidFill>
                </a:rPr>
                <a:t> </a:t>
              </a:r>
              <a:r>
                <a:rPr lang="en-US" altLang="ja-JP" sz="2000">
                  <a:solidFill>
                    <a:srgbClr val="000000"/>
                  </a:solidFill>
                </a:rPr>
                <a:t>)</a:t>
              </a:r>
              <a:endParaRPr lang="en-US" sz="2000">
                <a:solidFill>
                  <a:srgbClr val="000000"/>
                </a:solidFill>
              </a:endParaRPr>
            </a:p>
          </p:txBody>
        </p:sp>
        <p:sp>
          <p:nvSpPr>
            <p:cNvPr id="92184" name="TextBox 11"/>
            <p:cNvSpPr txBox="1">
              <a:spLocks noChangeArrowheads="1"/>
            </p:cNvSpPr>
            <p:nvPr/>
          </p:nvSpPr>
          <p:spPr bwMode="auto">
            <a:xfrm>
              <a:off x="7771584" y="3377535"/>
              <a:ext cx="824414" cy="353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FF0000"/>
                  </a:solidFill>
                </a:rPr>
                <a:t>warm </a:t>
              </a:r>
            </a:p>
          </p:txBody>
        </p:sp>
        <p:sp>
          <p:nvSpPr>
            <p:cNvPr id="92185" name="TextBox 12"/>
            <p:cNvSpPr txBox="1">
              <a:spLocks noChangeArrowheads="1"/>
            </p:cNvSpPr>
            <p:nvPr/>
          </p:nvSpPr>
          <p:spPr bwMode="auto">
            <a:xfrm>
              <a:off x="8078378" y="1936720"/>
              <a:ext cx="655172" cy="353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0000"/>
                  </a:solidFill>
                </a:rPr>
                <a:t>cold</a:t>
              </a:r>
            </a:p>
          </p:txBody>
        </p:sp>
        <p:sp>
          <p:nvSpPr>
            <p:cNvPr id="92186" name="Text Box 9"/>
            <p:cNvSpPr txBox="1">
              <a:spLocks noChangeArrowheads="1"/>
            </p:cNvSpPr>
            <p:nvPr/>
          </p:nvSpPr>
          <p:spPr bwMode="auto">
            <a:xfrm rot="-3532234">
              <a:off x="4316713" y="4254290"/>
              <a:ext cx="953399" cy="328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GB" sz="1800" b="1">
                  <a:solidFill>
                    <a:srgbClr val="0000FF"/>
                  </a:solidFill>
                </a:rPr>
                <a:t>n≈1</a:t>
              </a:r>
            </a:p>
          </p:txBody>
        </p:sp>
        <p:sp>
          <p:nvSpPr>
            <p:cNvPr id="92187" name="Rectangle 14"/>
            <p:cNvSpPr>
              <a:spLocks noChangeArrowheads="1"/>
            </p:cNvSpPr>
            <p:nvPr/>
          </p:nvSpPr>
          <p:spPr bwMode="auto">
            <a:xfrm>
              <a:off x="6885616" y="2959412"/>
              <a:ext cx="962104" cy="6250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3333CC"/>
                  </a:solidFill>
                </a:rPr>
                <a:t>dwarf gals</a:t>
              </a:r>
            </a:p>
          </p:txBody>
        </p:sp>
        <p:sp>
          <p:nvSpPr>
            <p:cNvPr id="92188" name="Line 17"/>
            <p:cNvSpPr>
              <a:spLocks noChangeShapeType="1"/>
            </p:cNvSpPr>
            <p:nvPr/>
          </p:nvSpPr>
          <p:spPr bwMode="auto">
            <a:xfrm flipV="1">
              <a:off x="7282169" y="2271244"/>
              <a:ext cx="13254" cy="61567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92165" name="Rectangle 14"/>
          <p:cNvSpPr>
            <a:spLocks noChangeArrowheads="1"/>
          </p:cNvSpPr>
          <p:nvPr/>
        </p:nvSpPr>
        <p:spPr bwMode="auto">
          <a:xfrm>
            <a:off x="5359400" y="3652838"/>
            <a:ext cx="15351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3333CC"/>
                </a:solidFill>
              </a:rPr>
              <a:t> galaxy clusters</a:t>
            </a:r>
          </a:p>
        </p:txBody>
      </p:sp>
      <p:grpSp>
        <p:nvGrpSpPr>
          <p:cNvPr id="92166" name="Group 26"/>
          <p:cNvGrpSpPr>
            <a:grpSpLocks/>
          </p:cNvGrpSpPr>
          <p:nvPr/>
        </p:nvGrpSpPr>
        <p:grpSpPr bwMode="auto">
          <a:xfrm>
            <a:off x="5995988" y="2316163"/>
            <a:ext cx="968375" cy="3605212"/>
            <a:chOff x="6236810" y="2286000"/>
            <a:chExt cx="861066" cy="3183515"/>
          </a:xfrm>
        </p:grpSpPr>
        <p:sp>
          <p:nvSpPr>
            <p:cNvPr id="92176" name="Freeform 17"/>
            <p:cNvSpPr>
              <a:spLocks noChangeArrowheads="1"/>
            </p:cNvSpPr>
            <p:nvPr/>
          </p:nvSpPr>
          <p:spPr bwMode="auto">
            <a:xfrm>
              <a:off x="6730989" y="2455334"/>
              <a:ext cx="366887" cy="3014181"/>
            </a:xfrm>
            <a:custGeom>
              <a:avLst/>
              <a:gdLst>
                <a:gd name="T0" fmla="*/ 0 w 366889"/>
                <a:gd name="T1" fmla="*/ 0 h 3005666"/>
                <a:gd name="T2" fmla="*/ 366820 w 366889"/>
                <a:gd name="T3" fmla="*/ 2596811 h 3005666"/>
                <a:gd name="T4" fmla="*/ 366820 w 366889"/>
                <a:gd name="T5" fmla="*/ 2596811 h 3005666"/>
                <a:gd name="T6" fmla="*/ 366820 w 366889"/>
                <a:gd name="T7" fmla="*/ 2584622 h 3005666"/>
                <a:gd name="T8" fmla="*/ 366820 w 366889"/>
                <a:gd name="T9" fmla="*/ 2584622 h 30056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6889"/>
                <a:gd name="T16" fmla="*/ 0 h 3005666"/>
                <a:gd name="T17" fmla="*/ 366889 w 366889"/>
                <a:gd name="T18" fmla="*/ 3005666 h 30056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6889" h="3005666">
                  <a:moveTo>
                    <a:pt x="0" y="0"/>
                  </a:moveTo>
                  <a:lnTo>
                    <a:pt x="366889" y="3005666"/>
                  </a:lnTo>
                  <a:lnTo>
                    <a:pt x="366889" y="2991555"/>
                  </a:lnTo>
                </a:path>
              </a:pathLst>
            </a:custGeom>
            <a:noFill/>
            <a:ln w="1905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" name="Arc 21"/>
            <p:cNvSpPr/>
            <p:nvPr/>
          </p:nvSpPr>
          <p:spPr bwMode="auto">
            <a:xfrm>
              <a:off x="6236810" y="2286000"/>
              <a:ext cx="494054" cy="351854"/>
            </a:xfrm>
            <a:prstGeom prst="arc">
              <a:avLst/>
            </a:prstGeom>
            <a:noFill/>
            <a:ln w="19050" cap="flat" cmpd="sng" algn="ctr">
              <a:solidFill>
                <a:srgbClr val="008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  <a:defRPr/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sp>
          <p:nvSpPr>
            <p:cNvPr id="92178" name="TextBox 22"/>
            <p:cNvSpPr txBox="1">
              <a:spLocks noChangeArrowheads="1"/>
            </p:cNvSpPr>
            <p:nvPr/>
          </p:nvSpPr>
          <p:spPr bwMode="auto">
            <a:xfrm>
              <a:off x="6450740" y="4543778"/>
              <a:ext cx="541209" cy="3531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008000"/>
                  </a:solidFill>
                </a:rPr>
                <a:t>hot </a:t>
              </a:r>
            </a:p>
          </p:txBody>
        </p:sp>
        <p:sp>
          <p:nvSpPr>
            <p:cNvPr id="92179" name="Line 17"/>
            <p:cNvSpPr>
              <a:spLocks noChangeShapeType="1"/>
            </p:cNvSpPr>
            <p:nvPr/>
          </p:nvSpPr>
          <p:spPr bwMode="auto">
            <a:xfrm flipV="1">
              <a:off x="6336779" y="2758856"/>
              <a:ext cx="13252" cy="61557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4" name="Text Box 7"/>
          <p:cNvSpPr txBox="1">
            <a:spLocks noChangeArrowheads="1"/>
          </p:cNvSpPr>
          <p:nvPr/>
        </p:nvSpPr>
        <p:spPr bwMode="auto">
          <a:xfrm>
            <a:off x="2217738" y="1441450"/>
            <a:ext cx="908050" cy="376238"/>
          </a:xfrm>
          <a:prstGeom prst="rect">
            <a:avLst/>
          </a:prstGeom>
          <a:solidFill>
            <a:srgbClr val="FFCC00"/>
          </a:solidFill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sz="1800" dirty="0">
                <a:solidFill>
                  <a:srgbClr val="3333CC"/>
                </a:solidFill>
              </a:rPr>
              <a:t>k</a:t>
            </a:r>
            <a:r>
              <a:rPr lang="en-US" sz="1800" baseline="30000" dirty="0">
                <a:solidFill>
                  <a:srgbClr val="3333CC"/>
                </a:solidFill>
              </a:rPr>
              <a:t>3</a:t>
            </a:r>
            <a:r>
              <a:rPr lang="en-GB" sz="1800" dirty="0">
                <a:solidFill>
                  <a:srgbClr val="3333CC"/>
                </a:solidFill>
              </a:rPr>
              <a:t> </a:t>
            </a:r>
            <a:r>
              <a:rPr lang="en-GB" sz="1800" dirty="0" err="1">
                <a:solidFill>
                  <a:srgbClr val="3333CC"/>
                </a:solidFill>
              </a:rPr>
              <a:t>P(k</a:t>
            </a:r>
            <a:r>
              <a:rPr lang="en-GB" sz="1800" dirty="0">
                <a:solidFill>
                  <a:srgbClr val="3333CC"/>
                </a:solidFill>
              </a:rPr>
              <a:t>)</a:t>
            </a:r>
          </a:p>
        </p:txBody>
      </p:sp>
      <p:sp>
        <p:nvSpPr>
          <p:cNvPr id="92168" name="TextBox 22"/>
          <p:cNvSpPr txBox="1">
            <a:spLocks noChangeArrowheads="1"/>
          </p:cNvSpPr>
          <p:nvPr/>
        </p:nvSpPr>
        <p:spPr bwMode="auto">
          <a:xfrm>
            <a:off x="3879850" y="1757363"/>
            <a:ext cx="6524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1600">
                <a:solidFill>
                  <a:srgbClr val="008000"/>
                </a:solidFill>
              </a:rPr>
              <a:t>HDM</a:t>
            </a:r>
          </a:p>
        </p:txBody>
      </p:sp>
      <p:cxnSp>
        <p:nvCxnSpPr>
          <p:cNvPr id="92169" name="Straight Connector 25"/>
          <p:cNvCxnSpPr>
            <a:cxnSpLocks noChangeShapeType="1"/>
          </p:cNvCxnSpPr>
          <p:nvPr/>
        </p:nvCxnSpPr>
        <p:spPr bwMode="auto">
          <a:xfrm rot="5400000" flipH="1" flipV="1">
            <a:off x="4843462" y="1373188"/>
            <a:ext cx="2259013" cy="1227138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92170" name="Text Box 4"/>
          <p:cNvSpPr txBox="1">
            <a:spLocks noChangeArrowheads="1"/>
          </p:cNvSpPr>
          <p:nvPr/>
        </p:nvSpPr>
        <p:spPr bwMode="auto">
          <a:xfrm>
            <a:off x="3275013" y="6215063"/>
            <a:ext cx="177165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GB" sz="1600" b="1">
                <a:solidFill>
                  <a:srgbClr val="009900"/>
                </a:solidFill>
              </a:rPr>
              <a:t>Large scales</a:t>
            </a:r>
          </a:p>
        </p:txBody>
      </p:sp>
      <p:sp>
        <p:nvSpPr>
          <p:cNvPr id="92171" name="Text Box 4"/>
          <p:cNvSpPr txBox="1">
            <a:spLocks noChangeArrowheads="1"/>
          </p:cNvSpPr>
          <p:nvPr/>
        </p:nvSpPr>
        <p:spPr bwMode="auto">
          <a:xfrm>
            <a:off x="7372350" y="6154738"/>
            <a:ext cx="177165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GB" sz="1600" b="1">
                <a:solidFill>
                  <a:srgbClr val="009900"/>
                </a:solidFill>
              </a:rPr>
              <a:t>small scales</a:t>
            </a:r>
          </a:p>
        </p:txBody>
      </p:sp>
      <p:sp>
        <p:nvSpPr>
          <p:cNvPr id="92172" name="Rectangle 6"/>
          <p:cNvSpPr>
            <a:spLocks noChangeArrowheads="1"/>
          </p:cNvSpPr>
          <p:nvPr/>
        </p:nvSpPr>
        <p:spPr bwMode="auto">
          <a:xfrm rot="-5400000">
            <a:off x="2282825" y="3481388"/>
            <a:ext cx="2987675" cy="3841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GB" sz="1800" b="1">
                <a:solidFill>
                  <a:srgbClr val="009A00"/>
                </a:solidFill>
              </a:rPr>
              <a:t>Fluctuation amplitude</a:t>
            </a:r>
          </a:p>
        </p:txBody>
      </p:sp>
      <p:sp>
        <p:nvSpPr>
          <p:cNvPr id="92173" name="TextBox 4"/>
          <p:cNvSpPr txBox="1">
            <a:spLocks noChangeArrowheads="1"/>
          </p:cNvSpPr>
          <p:nvPr/>
        </p:nvSpPr>
        <p:spPr bwMode="auto">
          <a:xfrm>
            <a:off x="5516563" y="6069013"/>
            <a:ext cx="18938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000000"/>
                </a:solidFill>
              </a:rPr>
              <a:t>Log k [h Mpc</a:t>
            </a:r>
            <a:r>
              <a:rPr lang="en-US" sz="2000" baseline="30000">
                <a:solidFill>
                  <a:srgbClr val="000000"/>
                </a:solidFill>
              </a:rPr>
              <a:t>-1</a:t>
            </a:r>
            <a:r>
              <a:rPr lang="en-US" sz="2000">
                <a:solidFill>
                  <a:srgbClr val="000000"/>
                </a:solidFill>
              </a:rPr>
              <a:t>]</a:t>
            </a:r>
          </a:p>
        </p:txBody>
      </p:sp>
      <p:sp>
        <p:nvSpPr>
          <p:cNvPr id="92174" name="TextBox 3"/>
          <p:cNvSpPr txBox="1">
            <a:spLocks noChangeArrowheads="1"/>
          </p:cNvSpPr>
          <p:nvPr/>
        </p:nvSpPr>
        <p:spPr bwMode="auto">
          <a:xfrm rot="-5400000">
            <a:off x="2382838" y="3595688"/>
            <a:ext cx="14351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000000"/>
                </a:solidFill>
              </a:rPr>
              <a:t>Log k</a:t>
            </a:r>
            <a:r>
              <a:rPr lang="en-US" sz="2000" baseline="30000">
                <a:solidFill>
                  <a:srgbClr val="000000"/>
                </a:solidFill>
              </a:rPr>
              <a:t>3</a:t>
            </a:r>
            <a:r>
              <a:rPr lang="en-US" sz="2000">
                <a:solidFill>
                  <a:srgbClr val="000000"/>
                </a:solidFill>
              </a:rPr>
              <a:t>P(k)</a:t>
            </a:r>
          </a:p>
        </p:txBody>
      </p:sp>
      <p:sp>
        <p:nvSpPr>
          <p:cNvPr id="92175" name="Rectangle 27"/>
          <p:cNvSpPr>
            <a:spLocks noChangeArrowheads="1"/>
          </p:cNvSpPr>
          <p:nvPr/>
        </p:nvSpPr>
        <p:spPr bwMode="auto">
          <a:xfrm>
            <a:off x="44450" y="2378075"/>
            <a:ext cx="1757363" cy="561975"/>
          </a:xfrm>
          <a:prstGeom prst="rect">
            <a:avLst/>
          </a:prstGeom>
          <a:noFill/>
          <a:ln w="381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0" name="Text Box 2"/>
          <p:cNvSpPr txBox="1">
            <a:spLocks noChangeArrowheads="1"/>
          </p:cNvSpPr>
          <p:nvPr/>
        </p:nvSpPr>
        <p:spPr bwMode="auto">
          <a:xfrm>
            <a:off x="467544" y="6218148"/>
            <a:ext cx="8604448" cy="52322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2800" dirty="0">
                <a:solidFill>
                  <a:srgbClr val="FF0000"/>
                </a:solidFill>
              </a:rPr>
              <a:t>These </a:t>
            </a:r>
            <a:r>
              <a:rPr lang="en-GB" sz="2800" dirty="0" err="1">
                <a:solidFill>
                  <a:srgbClr val="FF0000"/>
                </a:solidFill>
              </a:rPr>
              <a:t>possibilites</a:t>
            </a:r>
            <a:r>
              <a:rPr lang="en-GB" sz="2800" dirty="0">
                <a:solidFill>
                  <a:srgbClr val="FF0000"/>
                </a:solidFill>
              </a:rPr>
              <a:t> can be tested with astrophysics</a:t>
            </a:r>
          </a:p>
        </p:txBody>
      </p:sp>
    </p:spTree>
    <p:extLst>
      <p:ext uri="{BB962C8B-B14F-4D97-AF65-F5344CB8AC3E}">
        <p14:creationId xmlns:p14="http://schemas.microsoft.com/office/powerpoint/2010/main" val="280821982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E5C5D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Picture 1" descr="sistine_chapel_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762000"/>
            <a:ext cx="8231188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 descr="slide7_8"/>
          <p:cNvPicPr>
            <a:picLocks noChangeAspect="1" noChangeArrowheads="1"/>
          </p:cNvPicPr>
          <p:nvPr/>
        </p:nvPicPr>
        <p:blipFill>
          <a:blip r:embed="rId3">
            <a:alphaModFix amt="75000"/>
          </a:blip>
          <a:srcRect/>
          <a:stretch>
            <a:fillRect/>
          </a:stretch>
        </p:blipFill>
        <p:spPr bwMode="auto">
          <a:xfrm>
            <a:off x="808910" y="4437112"/>
            <a:ext cx="2898993" cy="2393280"/>
          </a:xfrm>
          <a:prstGeom prst="rect">
            <a:avLst/>
          </a:prstGeom>
          <a:noFill/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</p:pic>
      <p:grpSp>
        <p:nvGrpSpPr>
          <p:cNvPr id="26" name="Group 25"/>
          <p:cNvGrpSpPr/>
          <p:nvPr/>
        </p:nvGrpSpPr>
        <p:grpSpPr>
          <a:xfrm>
            <a:off x="5381782" y="603832"/>
            <a:ext cx="4086762" cy="2661643"/>
            <a:chOff x="2845904" y="1347313"/>
            <a:chExt cx="7008709" cy="5339080"/>
          </a:xfrm>
        </p:grpSpPr>
        <p:grpSp>
          <p:nvGrpSpPr>
            <p:cNvPr id="27" name="Group 31"/>
            <p:cNvGrpSpPr>
              <a:grpSpLocks/>
            </p:cNvGrpSpPr>
            <p:nvPr/>
          </p:nvGrpSpPr>
          <p:grpSpPr bwMode="auto">
            <a:xfrm>
              <a:off x="2948168" y="1347313"/>
              <a:ext cx="6906445" cy="5266212"/>
              <a:chOff x="3684114" y="1395447"/>
              <a:chExt cx="6136800" cy="4650547"/>
            </a:xfrm>
          </p:grpSpPr>
          <p:pic>
            <p:nvPicPr>
              <p:cNvPr id="40" name="Picture 9" descr="Power_Spectra_2.png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827"/>
              <a:stretch>
                <a:fillRect/>
              </a:stretch>
            </p:blipFill>
            <p:spPr bwMode="auto">
              <a:xfrm>
                <a:off x="3684114" y="1532728"/>
                <a:ext cx="5487797" cy="4513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" name="Rectangle 5"/>
              <p:cNvSpPr>
                <a:spLocks noChangeArrowheads="1"/>
              </p:cNvSpPr>
              <p:nvPr/>
            </p:nvSpPr>
            <p:spPr bwMode="auto">
              <a:xfrm>
                <a:off x="3684114" y="3045951"/>
                <a:ext cx="231219" cy="12096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0000" tIns="46800" rIns="90000" bIns="46800"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2" name="Rectangle 6"/>
              <p:cNvSpPr>
                <a:spLocks noChangeArrowheads="1"/>
              </p:cNvSpPr>
              <p:nvPr/>
            </p:nvSpPr>
            <p:spPr bwMode="auto">
              <a:xfrm>
                <a:off x="5947666" y="5680400"/>
                <a:ext cx="1285875" cy="2743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0000" tIns="46800" rIns="90000" bIns="46800"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Rectangle 7"/>
              <p:cNvSpPr>
                <a:spLocks noChangeArrowheads="1"/>
              </p:cNvSpPr>
              <p:nvPr/>
            </p:nvSpPr>
            <p:spPr bwMode="auto">
              <a:xfrm>
                <a:off x="3739855" y="1395447"/>
                <a:ext cx="6081059" cy="5400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>
                  <a:spcAft>
                    <a:spcPts val="7200"/>
                  </a:spcAft>
                  <a:buClr>
                    <a:srgbClr val="000000"/>
                  </a:buClr>
                  <a:buFontTx/>
                  <a:buNone/>
                </a:pPr>
                <a:r>
                  <a:rPr lang="en-US" sz="1400" dirty="0">
                    <a:solidFill>
                      <a:srgbClr val="000000"/>
                    </a:solidFill>
                  </a:rPr>
                  <a:t>The linear power spectrum </a:t>
                </a:r>
              </a:p>
            </p:txBody>
          </p:sp>
          <p:sp>
            <p:nvSpPr>
              <p:cNvPr id="44" name="TextBox 11"/>
              <p:cNvSpPr txBox="1">
                <a:spLocks noChangeArrowheads="1"/>
              </p:cNvSpPr>
              <p:nvPr/>
            </p:nvSpPr>
            <p:spPr bwMode="auto">
              <a:xfrm>
                <a:off x="7771582" y="3377536"/>
                <a:ext cx="1061760" cy="545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400" dirty="0">
                    <a:solidFill>
                      <a:srgbClr val="FF0000"/>
                    </a:solidFill>
                  </a:rPr>
                  <a:t>warm </a:t>
                </a:r>
              </a:p>
            </p:txBody>
          </p:sp>
          <p:sp>
            <p:nvSpPr>
              <p:cNvPr id="45" name="TextBox 12"/>
              <p:cNvSpPr txBox="1">
                <a:spLocks noChangeArrowheads="1"/>
              </p:cNvSpPr>
              <p:nvPr/>
            </p:nvSpPr>
            <p:spPr bwMode="auto">
              <a:xfrm>
                <a:off x="8078379" y="1936719"/>
                <a:ext cx="864695" cy="509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200" dirty="0">
                    <a:solidFill>
                      <a:srgbClr val="000000"/>
                    </a:solidFill>
                  </a:rPr>
                  <a:t>cold</a:t>
                </a:r>
                <a:endParaRPr lang="en-US" sz="2000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9" name="Group 26"/>
            <p:cNvGrpSpPr>
              <a:grpSpLocks/>
            </p:cNvGrpSpPr>
            <p:nvPr/>
          </p:nvGrpSpPr>
          <p:grpSpPr bwMode="auto">
            <a:xfrm>
              <a:off x="5995988" y="2316163"/>
              <a:ext cx="968375" cy="3605212"/>
              <a:chOff x="6236810" y="2286000"/>
              <a:chExt cx="861066" cy="3183515"/>
            </a:xfrm>
          </p:grpSpPr>
          <p:sp>
            <p:nvSpPr>
              <p:cNvPr id="36" name="Freeform 17"/>
              <p:cNvSpPr>
                <a:spLocks noChangeArrowheads="1"/>
              </p:cNvSpPr>
              <p:nvPr/>
            </p:nvSpPr>
            <p:spPr bwMode="auto">
              <a:xfrm>
                <a:off x="6730989" y="2455334"/>
                <a:ext cx="366887" cy="3014181"/>
              </a:xfrm>
              <a:custGeom>
                <a:avLst/>
                <a:gdLst>
                  <a:gd name="T0" fmla="*/ 0 w 366889"/>
                  <a:gd name="T1" fmla="*/ 0 h 3005666"/>
                  <a:gd name="T2" fmla="*/ 366820 w 366889"/>
                  <a:gd name="T3" fmla="*/ 2596811 h 3005666"/>
                  <a:gd name="T4" fmla="*/ 366820 w 366889"/>
                  <a:gd name="T5" fmla="*/ 2596811 h 3005666"/>
                  <a:gd name="T6" fmla="*/ 366820 w 366889"/>
                  <a:gd name="T7" fmla="*/ 2584622 h 3005666"/>
                  <a:gd name="T8" fmla="*/ 366820 w 366889"/>
                  <a:gd name="T9" fmla="*/ 2584622 h 30056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6889"/>
                  <a:gd name="T16" fmla="*/ 0 h 3005666"/>
                  <a:gd name="T17" fmla="*/ 366889 w 366889"/>
                  <a:gd name="T18" fmla="*/ 3005666 h 30056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6889" h="3005666">
                    <a:moveTo>
                      <a:pt x="0" y="0"/>
                    </a:moveTo>
                    <a:lnTo>
                      <a:pt x="366889" y="3005666"/>
                    </a:lnTo>
                    <a:lnTo>
                      <a:pt x="366889" y="2991555"/>
                    </a:lnTo>
                  </a:path>
                </a:pathLst>
              </a:custGeom>
              <a:noFill/>
              <a:ln w="19050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90000" tIns="46800" rIns="90000" bIns="46800"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Arc 36"/>
              <p:cNvSpPr/>
              <p:nvPr/>
            </p:nvSpPr>
            <p:spPr bwMode="auto">
              <a:xfrm>
                <a:off x="6236810" y="2286000"/>
                <a:ext cx="494054" cy="351854"/>
              </a:xfrm>
              <a:prstGeom prst="arc">
                <a:avLst/>
              </a:prstGeom>
              <a:noFill/>
              <a:ln w="19050" cap="flat" cmpd="sng" algn="ctr">
                <a:solidFill>
                  <a:srgbClr val="008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90000" tIns="46800" rIns="90000" bIns="46800">
                <a:spAutoFit/>
              </a:bodyPr>
              <a:lstStyle/>
              <a:p>
                <a:pPr>
                  <a:buClr>
                    <a:srgbClr val="000000"/>
                  </a:buClr>
                  <a:defRPr/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sp>
            <p:nvSpPr>
              <p:cNvPr id="38" name="TextBox 22"/>
              <p:cNvSpPr txBox="1">
                <a:spLocks noChangeArrowheads="1"/>
              </p:cNvSpPr>
              <p:nvPr/>
            </p:nvSpPr>
            <p:spPr bwMode="auto">
              <a:xfrm>
                <a:off x="6263815" y="4393934"/>
                <a:ext cx="728133" cy="4906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200" dirty="0">
                    <a:solidFill>
                      <a:srgbClr val="008000"/>
                    </a:solidFill>
                  </a:rPr>
                  <a:t>hot </a:t>
                </a:r>
              </a:p>
            </p:txBody>
          </p:sp>
        </p:grpSp>
        <p:sp>
          <p:nvSpPr>
            <p:cNvPr id="30" name="TextBox 22"/>
            <p:cNvSpPr txBox="1">
              <a:spLocks noChangeArrowheads="1"/>
            </p:cNvSpPr>
            <p:nvPr/>
          </p:nvSpPr>
          <p:spPr bwMode="auto">
            <a:xfrm>
              <a:off x="3867629" y="2339413"/>
              <a:ext cx="760581" cy="472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100" dirty="0">
                  <a:solidFill>
                    <a:srgbClr val="008000"/>
                  </a:solidFill>
                </a:rPr>
                <a:t>HDM</a:t>
              </a:r>
            </a:p>
          </p:txBody>
        </p:sp>
        <p:sp>
          <p:nvSpPr>
            <p:cNvPr id="34" name="TextBox 4"/>
            <p:cNvSpPr txBox="1">
              <a:spLocks noChangeArrowheads="1"/>
            </p:cNvSpPr>
            <p:nvPr/>
          </p:nvSpPr>
          <p:spPr bwMode="auto">
            <a:xfrm>
              <a:off x="4914928" y="6069013"/>
              <a:ext cx="2495524" cy="617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400" dirty="0">
                  <a:solidFill>
                    <a:srgbClr val="000000"/>
                  </a:solidFill>
                </a:rPr>
                <a:t>Log k [h Mpc</a:t>
              </a:r>
              <a:r>
                <a:rPr lang="en-US" sz="1400" baseline="30000" dirty="0">
                  <a:solidFill>
                    <a:srgbClr val="000000"/>
                  </a:solidFill>
                </a:rPr>
                <a:t>-1</a:t>
              </a:r>
              <a:r>
                <a:rPr lang="en-US" sz="1400" dirty="0">
                  <a:solidFill>
                    <a:srgbClr val="000000"/>
                  </a:solidFill>
                </a:rPr>
                <a:t>]</a:t>
              </a:r>
            </a:p>
          </p:txBody>
        </p:sp>
        <p:sp>
          <p:nvSpPr>
            <p:cNvPr id="35" name="TextBox 3"/>
            <p:cNvSpPr txBox="1">
              <a:spLocks noChangeArrowheads="1"/>
            </p:cNvSpPr>
            <p:nvPr/>
          </p:nvSpPr>
          <p:spPr bwMode="auto">
            <a:xfrm rot="16200000">
              <a:off x="1664400" y="3723117"/>
              <a:ext cx="2871979" cy="508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600" dirty="0">
                  <a:solidFill>
                    <a:srgbClr val="000000"/>
                  </a:solidFill>
                </a:rPr>
                <a:t>Log k</a:t>
              </a:r>
              <a:r>
                <a:rPr lang="en-US" sz="1600" baseline="30000" dirty="0">
                  <a:solidFill>
                    <a:srgbClr val="000000"/>
                  </a:solidFill>
                </a:rPr>
                <a:t>3</a:t>
              </a:r>
              <a:r>
                <a:rPr lang="en-US" sz="1600" dirty="0">
                  <a:solidFill>
                    <a:srgbClr val="000000"/>
                  </a:solidFill>
                </a:rPr>
                <a:t>P(k)</a:t>
              </a:r>
            </a:p>
          </p:txBody>
        </p:sp>
      </p:grpSp>
      <p:sp>
        <p:nvSpPr>
          <p:cNvPr id="16" name="Text Box 7"/>
          <p:cNvSpPr txBox="1">
            <a:spLocks noChangeArrowheads="1"/>
          </p:cNvSpPr>
          <p:nvPr/>
        </p:nvSpPr>
        <p:spPr bwMode="auto">
          <a:xfrm>
            <a:off x="1835696" y="116632"/>
            <a:ext cx="5472608" cy="584776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000000"/>
                </a:solidFill>
              </a:rPr>
              <a:t>Non-linear evolution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408208" y="1910078"/>
            <a:ext cx="5478750" cy="3259030"/>
            <a:chOff x="1408208" y="1910078"/>
            <a:chExt cx="5478750" cy="3259030"/>
          </a:xfrm>
        </p:grpSpPr>
        <p:pic>
          <p:nvPicPr>
            <p:cNvPr id="15" name="Picture 17" descr="cosma3_1.jpg"/>
            <p:cNvPicPr>
              <a:picLocks noChangeAspect="1"/>
            </p:cNvPicPr>
            <p:nvPr/>
          </p:nvPicPr>
          <p:blipFill>
            <a:blip r:embed="rId5">
              <a:alphaModFix amt="88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5618" y="2419647"/>
              <a:ext cx="3672566" cy="244951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AutoShape 28"/>
            <p:cNvSpPr>
              <a:spLocks noChangeArrowheads="1"/>
            </p:cNvSpPr>
            <p:nvPr/>
          </p:nvSpPr>
          <p:spPr bwMode="auto">
            <a:xfrm rot="2783006" flipH="1">
              <a:off x="2273239" y="3476032"/>
              <a:ext cx="828045" cy="2558107"/>
            </a:xfrm>
            <a:prstGeom prst="curvedLeftArrow">
              <a:avLst>
                <a:gd name="adj1" fmla="val 14069"/>
                <a:gd name="adj2" fmla="val 120986"/>
                <a:gd name="adj3" fmla="val 22605"/>
              </a:avLst>
            </a:pr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square" anchor="ctr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06504" name="AutoShape 28"/>
            <p:cNvSpPr>
              <a:spLocks noChangeArrowheads="1"/>
            </p:cNvSpPr>
            <p:nvPr/>
          </p:nvSpPr>
          <p:spPr bwMode="auto">
            <a:xfrm rot="999783">
              <a:off x="6057195" y="1910078"/>
              <a:ext cx="829763" cy="2558107"/>
            </a:xfrm>
            <a:prstGeom prst="curvedLeftArrow">
              <a:avLst>
                <a:gd name="adj1" fmla="val 14069"/>
                <a:gd name="adj2" fmla="val 120986"/>
                <a:gd name="adj3" fmla="val 22605"/>
              </a:avLst>
            </a:pr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square" anchor="ctr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0068726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3995936" y="5013176"/>
            <a:ext cx="5076056" cy="579262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0000" tIns="46800" rIns="90000" bIns="46800"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buClr>
                <a:srgbClr val="FF0000"/>
              </a:buCl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buClr>
                <a:srgbClr val="FF0000"/>
              </a:buCl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buClr>
                <a:srgbClr val="FF0000"/>
              </a:buCl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buClr>
                <a:srgbClr val="FF0000"/>
              </a:buCl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GB" dirty="0">
                <a:solidFill>
                  <a:srgbClr val="0000FF"/>
                </a:solidFill>
              </a:rPr>
              <a:t>How to make a virtual universe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9512" y="1556792"/>
            <a:ext cx="3816424" cy="2292935"/>
          </a:xfrm>
          <a:prstGeom prst="rect">
            <a:avLst/>
          </a:prstGeom>
          <a:solidFill>
            <a:schemeClr val="bg1"/>
          </a:solidFill>
          <a:effectLst>
            <a:glow rad="101600">
              <a:schemeClr val="bg1">
                <a:alpha val="75000"/>
              </a:schemeClr>
            </a:glow>
            <a:outerShdw blurRad="50800" dist="38100" dir="2700000" algn="tl" rotWithShape="0">
              <a:srgbClr val="000000">
                <a:alpha val="43000"/>
              </a:srgbClr>
            </a:outerShdw>
            <a:softEdge rad="152400"/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US" sz="2800" u="sng" dirty="0">
                <a:solidFill>
                  <a:srgbClr val="800000"/>
                </a:solidFill>
              </a:rPr>
              <a:t>Relevant equations: </a:t>
            </a:r>
            <a:r>
              <a:rPr lang="en-US" sz="2800" dirty="0">
                <a:solidFill>
                  <a:srgbClr val="800000"/>
                </a:solidFill>
              </a:rPr>
              <a:t> </a:t>
            </a:r>
            <a:r>
              <a:rPr lang="en-US" dirty="0" err="1">
                <a:solidFill>
                  <a:srgbClr val="000000"/>
                </a:solidFill>
              </a:rPr>
              <a:t>Collisionless</a:t>
            </a:r>
            <a:r>
              <a:rPr lang="en-US" dirty="0">
                <a:solidFill>
                  <a:srgbClr val="000000"/>
                </a:solidFill>
              </a:rPr>
              <a:t> Boltzmann; Poisson; </a:t>
            </a:r>
            <a:r>
              <a:rPr lang="en-US" dirty="0" err="1">
                <a:solidFill>
                  <a:srgbClr val="000000"/>
                </a:solidFill>
              </a:rPr>
              <a:t>Friedmann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err="1">
                <a:solidFill>
                  <a:srgbClr val="000000"/>
                </a:solidFill>
              </a:rPr>
              <a:t>eqns</a:t>
            </a:r>
            <a:r>
              <a:rPr lang="en-US" dirty="0">
                <a:solidFill>
                  <a:srgbClr val="000000"/>
                </a:solidFill>
              </a:rPr>
              <a:t>;          </a:t>
            </a:r>
            <a:r>
              <a:rPr lang="en-US" dirty="0" err="1">
                <a:solidFill>
                  <a:srgbClr val="000000"/>
                </a:solidFill>
              </a:rPr>
              <a:t>Radiative</a:t>
            </a:r>
            <a:r>
              <a:rPr lang="en-US" dirty="0">
                <a:solidFill>
                  <a:srgbClr val="000000"/>
                </a:solidFill>
              </a:rPr>
              <a:t> hydrodynamics </a:t>
            </a:r>
          </a:p>
          <a:p>
            <a:pPr algn="l">
              <a:lnSpc>
                <a:spcPct val="90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Subgrid</a:t>
            </a:r>
            <a:r>
              <a:rPr lang="en-US" dirty="0">
                <a:solidFill>
                  <a:srgbClr val="000000"/>
                </a:solidFill>
              </a:rPr>
              <a:t> astrophysics 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3832932" y="1844823"/>
            <a:ext cx="4699508" cy="2786063"/>
            <a:chOff x="3832932" y="1445601"/>
            <a:chExt cx="5059548" cy="3185286"/>
          </a:xfrm>
        </p:grpSpPr>
        <p:pic>
          <p:nvPicPr>
            <p:cNvPr id="4" name="Picture 17" descr="cosma3_1.jp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7355" y="1844824"/>
              <a:ext cx="4175125" cy="278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AutoShape 28"/>
            <p:cNvSpPr>
              <a:spLocks noChangeArrowheads="1"/>
            </p:cNvSpPr>
            <p:nvPr/>
          </p:nvSpPr>
          <p:spPr bwMode="auto">
            <a:xfrm rot="17766615">
              <a:off x="5035406" y="243127"/>
              <a:ext cx="897433" cy="3302381"/>
            </a:xfrm>
            <a:prstGeom prst="curvedLeftArrow">
              <a:avLst>
                <a:gd name="adj1" fmla="val 14069"/>
                <a:gd name="adj2" fmla="val 120986"/>
                <a:gd name="adj3" fmla="val 22605"/>
              </a:avLst>
            </a:pr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square" anchor="ctr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11560" y="4077072"/>
            <a:ext cx="5413567" cy="2664296"/>
            <a:chOff x="472860" y="3727276"/>
            <a:chExt cx="5840299" cy="3086100"/>
          </a:xfrm>
        </p:grpSpPr>
        <p:pic>
          <p:nvPicPr>
            <p:cNvPr id="9" name="Picture 8" descr="hubble-image-of-Stephans-Quintet.jp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6200000">
              <a:off x="649668" y="3550468"/>
              <a:ext cx="3086100" cy="3439716"/>
            </a:xfrm>
            <a:prstGeom prst="rect">
              <a:avLst/>
            </a:prstGeom>
            <a:scene3d>
              <a:camera prst="orthographicFront"/>
              <a:lightRig rig="threePt" dir="t"/>
            </a:scene3d>
            <a:sp3d>
              <a:bevelT/>
            </a:sp3d>
          </p:spPr>
        </p:pic>
        <p:sp>
          <p:nvSpPr>
            <p:cNvPr id="10" name="AutoShape 28"/>
            <p:cNvSpPr>
              <a:spLocks noChangeArrowheads="1"/>
            </p:cNvSpPr>
            <p:nvPr/>
          </p:nvSpPr>
          <p:spPr bwMode="auto">
            <a:xfrm rot="3186499">
              <a:off x="4238280" y="3879295"/>
              <a:ext cx="801991" cy="3347766"/>
            </a:xfrm>
            <a:prstGeom prst="curvedLeftArrow">
              <a:avLst>
                <a:gd name="adj1" fmla="val 14069"/>
                <a:gd name="adj2" fmla="val 120986"/>
                <a:gd name="adj3" fmla="val 22605"/>
              </a:avLst>
            </a:prstGeom>
            <a:solidFill>
              <a:srgbClr val="FF0000"/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square" anchor="ctr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-36512" y="908720"/>
            <a:ext cx="9318752" cy="5770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US" sz="2800" dirty="0">
                <a:solidFill>
                  <a:srgbClr val="800000"/>
                </a:solidFill>
              </a:rPr>
              <a:t>Assumption about content of Universe </a:t>
            </a:r>
            <a:r>
              <a:rPr lang="en-US" sz="2800" dirty="0">
                <a:solidFill>
                  <a:srgbClr val="FF0000"/>
                </a:solidFill>
                <a:sym typeface="Wingdings"/>
              </a:rPr>
              <a:t> </a:t>
            </a:r>
            <a:r>
              <a:rPr lang="en-US" sz="2800" dirty="0">
                <a:solidFill>
                  <a:srgbClr val="800000"/>
                </a:solidFill>
              </a:rPr>
              <a:t>Initial conditions</a:t>
            </a:r>
          </a:p>
        </p:txBody>
      </p:sp>
      <p:sp>
        <p:nvSpPr>
          <p:cNvPr id="14" name="AutoShape 28"/>
          <p:cNvSpPr>
            <a:spLocks noChangeArrowheads="1"/>
          </p:cNvSpPr>
          <p:nvPr/>
        </p:nvSpPr>
        <p:spPr bwMode="auto">
          <a:xfrm rot="1727728">
            <a:off x="7366456" y="1671031"/>
            <a:ext cx="675783" cy="2507828"/>
          </a:xfrm>
          <a:prstGeom prst="curvedLeftArrow">
            <a:avLst>
              <a:gd name="adj1" fmla="val 14069"/>
              <a:gd name="adj2" fmla="val 166265"/>
              <a:gd name="adj3" fmla="val 22605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endParaRPr lang="en-US" sz="2800">
              <a:solidFill>
                <a:srgbClr val="000000"/>
              </a:solidFill>
            </a:endParaRPr>
          </a:p>
        </p:txBody>
      </p:sp>
      <p:sp>
        <p:nvSpPr>
          <p:cNvPr id="15" name="Rectangle 2"/>
          <p:cNvSpPr>
            <a:spLocks noChangeArrowheads="1"/>
          </p:cNvSpPr>
          <p:nvPr/>
        </p:nvSpPr>
        <p:spPr bwMode="auto">
          <a:xfrm>
            <a:off x="2106613" y="188913"/>
            <a:ext cx="6886575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600" dirty="0">
                <a:solidFill>
                  <a:srgbClr val="FF0000"/>
                </a:solidFill>
              </a:rPr>
              <a:t>Non-linear evolution: simulations</a:t>
            </a:r>
          </a:p>
        </p:txBody>
      </p:sp>
    </p:spTree>
    <p:extLst>
      <p:ext uri="{BB962C8B-B14F-4D97-AF65-F5344CB8AC3E}">
        <p14:creationId xmlns:p14="http://schemas.microsoft.com/office/powerpoint/2010/main" val="361351489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3" grpId="0"/>
      <p:bldP spid="1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ext Box 2"/>
          <p:cNvSpPr txBox="1">
            <a:spLocks noChangeArrowheads="1"/>
          </p:cNvSpPr>
          <p:nvPr/>
        </p:nvSpPr>
        <p:spPr bwMode="auto">
          <a:xfrm>
            <a:off x="2187575" y="212725"/>
            <a:ext cx="5589588" cy="1095375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>
                <a:solidFill>
                  <a:srgbClr val="FF0000"/>
                </a:solidFill>
              </a:rPr>
              <a:t>Non-baryonic dark matter candidates </a:t>
            </a:r>
          </a:p>
        </p:txBody>
      </p:sp>
      <p:graphicFrame>
        <p:nvGraphicFramePr>
          <p:cNvPr id="446467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7655140"/>
              </p:ext>
            </p:extLst>
          </p:nvPr>
        </p:nvGraphicFramePr>
        <p:xfrm>
          <a:off x="1119188" y="2266950"/>
          <a:ext cx="7504112" cy="3920405"/>
        </p:xfrm>
        <a:graphic>
          <a:graphicData uri="http://schemas.openxmlformats.org/drawingml/2006/table">
            <a:tbl>
              <a:tblPr/>
              <a:tblGrid>
                <a:gridCol w="22209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33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494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234058"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hot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neutrino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a few eV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52872"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warm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     sterile </a:t>
                      </a: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charset="0"/>
                          <a:ea typeface="ＭＳ Ｐゴシック" charset="0"/>
                          <a:cs typeface="Symbol" charset="0"/>
                        </a:rPr>
                        <a:t>n</a:t>
                      </a:r>
                      <a:r>
                        <a:rPr kumimoji="0" lang="en-US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Symbol" charset="0"/>
                          <a:cs typeface="Symbol" charset="0"/>
                        </a:rPr>
                        <a:t>      </a:t>
                      </a:r>
                      <a:r>
                        <a:rPr kumimoji="0" lang="en-US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Symbol" charset="0"/>
                          <a:cs typeface="Symbol" charset="0"/>
                        </a:rPr>
                        <a:t>majoron</a:t>
                      </a:r>
                      <a:endParaRPr kumimoji="0" lang="en-GB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Symbol" charset="0"/>
                        <a:cs typeface="Symbol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keV-MeV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33475"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cold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   axion</a:t>
                      </a:r>
                    </a:p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neutralino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572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10</a:t>
                      </a:r>
                      <a:r>
                        <a:rPr kumimoji="0" lang="en-GB" sz="3000" b="1" i="0" u="none" strike="noStrike" cap="none" normalizeH="0" baseline="30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-5</a:t>
                      </a:r>
                      <a:r>
                        <a:rPr kumimoji="0" lang="en-GB" sz="3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eV-&gt;100 </a:t>
                      </a:r>
                      <a:r>
                        <a:rPr kumimoji="0" lang="en-GB" sz="3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0"/>
                          <a:cs typeface="ＭＳ Ｐゴシック" charset="0"/>
                        </a:rPr>
                        <a:t>GeV</a:t>
                      </a:r>
                      <a:endParaRPr kumimoji="0" lang="en-GB" sz="3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8084" name="Text Box 21"/>
          <p:cNvSpPr txBox="1">
            <a:spLocks noChangeArrowheads="1"/>
          </p:cNvSpPr>
          <p:nvPr/>
        </p:nvSpPr>
        <p:spPr bwMode="auto">
          <a:xfrm>
            <a:off x="1392238" y="1681163"/>
            <a:ext cx="71358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2800">
                <a:solidFill>
                  <a:srgbClr val="FF0000"/>
                </a:solidFill>
              </a:rPr>
              <a:t>     Type              example                mass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9100" y="1268760"/>
            <a:ext cx="24256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From the 1980s:</a:t>
            </a:r>
          </a:p>
        </p:txBody>
      </p:sp>
      <p:sp>
        <p:nvSpPr>
          <p:cNvPr id="3" name="Oval 2"/>
          <p:cNvSpPr/>
          <p:nvPr/>
        </p:nvSpPr>
        <p:spPr bwMode="auto">
          <a:xfrm>
            <a:off x="3923928" y="2492896"/>
            <a:ext cx="1728192" cy="864096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118800" rIns="90000" bIns="118800" numCol="1" rtlCol="0" anchor="b" anchorCtr="1" compatLnSpc="1">
            <a:prstTxWarp prst="textNoShape">
              <a:avLst/>
            </a:prstTxWarp>
          </a:bodyPr>
          <a:lstStyle/>
          <a:p>
            <a:pPr algn="l">
              <a:lnSpc>
                <a:spcPct val="50000"/>
              </a:lnSpc>
              <a:buClrTx/>
              <a:buSzTx/>
              <a:buFontTx/>
              <a:buNone/>
            </a:pPr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583317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 descr="lubimov.pd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85" r="5095" b="6790"/>
          <a:stretch>
            <a:fillRect/>
          </a:stretch>
        </p:blipFill>
        <p:spPr bwMode="auto">
          <a:xfrm>
            <a:off x="141288" y="-23813"/>
            <a:ext cx="8932862" cy="688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19" name="TextBox 3"/>
          <p:cNvSpPr txBox="1">
            <a:spLocks noChangeArrowheads="1"/>
          </p:cNvSpPr>
          <p:nvPr/>
        </p:nvSpPr>
        <p:spPr bwMode="auto">
          <a:xfrm>
            <a:off x="3448050" y="676275"/>
            <a:ext cx="869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1981</a:t>
            </a:r>
          </a:p>
        </p:txBody>
      </p:sp>
      <p:pic>
        <p:nvPicPr>
          <p:cNvPr id="5" name="Picture 4" descr="Hammer_sickle_clean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215397">
            <a:off x="3744913" y="1171575"/>
            <a:ext cx="2497137" cy="249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5438907" y="301625"/>
            <a:ext cx="28718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FF0000"/>
                </a:solidFill>
              </a:rPr>
              <a:t>m</a:t>
            </a:r>
            <a:r>
              <a:rPr lang="en-US" baseline="-25000" dirty="0" err="1">
                <a:solidFill>
                  <a:srgbClr val="FF0000"/>
                </a:solidFill>
              </a:rPr>
              <a:t>ν</a:t>
            </a:r>
            <a:r>
              <a:rPr lang="en-US" dirty="0">
                <a:solidFill>
                  <a:srgbClr val="FF0000"/>
                </a:solidFill>
              </a:rPr>
              <a:t> = 30 </a:t>
            </a:r>
            <a:r>
              <a:rPr lang="en-US" dirty="0" err="1">
                <a:solidFill>
                  <a:srgbClr val="FF0000"/>
                </a:solidFill>
              </a:rPr>
              <a:t>ev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 </a:t>
            </a:r>
            <a:r>
              <a:rPr lang="en-US" dirty="0" err="1">
                <a:solidFill>
                  <a:srgbClr val="FF0000"/>
                </a:solidFill>
                <a:sym typeface="Wingdings"/>
              </a:rPr>
              <a:t>Ω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 = 1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799670" y="174625"/>
            <a:ext cx="2656756" cy="52538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lIns="89981" tIns="46791" rIns="89981" bIns="4679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FF0000"/>
                </a:solidFill>
              </a:rPr>
              <a:t>Hot dark matter</a:t>
            </a:r>
          </a:p>
        </p:txBody>
      </p:sp>
    </p:spTree>
    <p:extLst>
      <p:ext uri="{BB962C8B-B14F-4D97-AF65-F5344CB8AC3E}">
        <p14:creationId xmlns:p14="http://schemas.microsoft.com/office/powerpoint/2010/main" val="175234957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ext Box 2"/>
          <p:cNvSpPr txBox="1">
            <a:spLocks noChangeArrowheads="1"/>
          </p:cNvSpPr>
          <p:nvPr/>
        </p:nvSpPr>
        <p:spPr bwMode="auto">
          <a:xfrm>
            <a:off x="2781300" y="163513"/>
            <a:ext cx="5529263" cy="109855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>
                <a:solidFill>
                  <a:srgbClr val="FF0000"/>
                </a:solidFill>
              </a:rPr>
              <a:t>Non-baryonic dark matter cosmologies</a:t>
            </a:r>
          </a:p>
        </p:txBody>
      </p:sp>
      <p:grpSp>
        <p:nvGrpSpPr>
          <p:cNvPr id="103426" name="Group 15"/>
          <p:cNvGrpSpPr>
            <a:grpSpLocks/>
          </p:cNvGrpSpPr>
          <p:nvPr/>
        </p:nvGrpSpPr>
        <p:grpSpPr bwMode="auto">
          <a:xfrm>
            <a:off x="2705100" y="1404938"/>
            <a:ext cx="6469063" cy="4959350"/>
            <a:chOff x="2608263" y="1441450"/>
            <a:chExt cx="6435725" cy="4922838"/>
          </a:xfrm>
        </p:grpSpPr>
        <p:sp>
          <p:nvSpPr>
            <p:cNvPr id="103431" name="Text Box 3"/>
            <p:cNvSpPr txBox="1">
              <a:spLocks noChangeArrowheads="1"/>
            </p:cNvSpPr>
            <p:nvPr/>
          </p:nvSpPr>
          <p:spPr bwMode="auto">
            <a:xfrm>
              <a:off x="6891338" y="5722938"/>
              <a:ext cx="2152650" cy="64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1800">
                  <a:solidFill>
                    <a:srgbClr val="006600"/>
                  </a:solidFill>
                </a:rPr>
                <a:t>Davis, Efstathiou, Frenk &amp; White ‘85</a:t>
              </a:r>
            </a:p>
          </p:txBody>
        </p:sp>
        <p:sp>
          <p:nvSpPr>
            <p:cNvPr id="103432" name="Text Box 4"/>
            <p:cNvSpPr txBox="1">
              <a:spLocks noChangeArrowheads="1"/>
            </p:cNvSpPr>
            <p:nvPr/>
          </p:nvSpPr>
          <p:spPr bwMode="auto">
            <a:xfrm>
              <a:off x="7740650" y="4310063"/>
              <a:ext cx="1301750" cy="646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buClrTx/>
                <a:buSzTx/>
                <a:buFontTx/>
                <a:buNone/>
              </a:pPr>
              <a:r>
                <a:rPr lang="en-GB" sz="2000">
                  <a:solidFill>
                    <a:srgbClr val="0000FF"/>
                  </a:solidFill>
                </a:rPr>
                <a:t>HDM </a:t>
              </a:r>
              <a:r>
                <a:rPr lang="en-GB" sz="2000">
                  <a:solidFill>
                    <a:srgbClr val="0000FF"/>
                  </a:solidFill>
                  <a:latin typeface="Symbol" charset="0"/>
                </a:rPr>
                <a:t>W</a:t>
              </a:r>
              <a:r>
                <a:rPr lang="en-GB" sz="2000">
                  <a:solidFill>
                    <a:srgbClr val="0000FF"/>
                  </a:solidFill>
                </a:rPr>
                <a:t>=1</a:t>
              </a:r>
            </a:p>
          </p:txBody>
        </p:sp>
        <p:grpSp>
          <p:nvGrpSpPr>
            <p:cNvPr id="103433" name="Group 5"/>
            <p:cNvGrpSpPr>
              <a:grpSpLocks/>
            </p:cNvGrpSpPr>
            <p:nvPr/>
          </p:nvGrpSpPr>
          <p:grpSpPr bwMode="auto">
            <a:xfrm>
              <a:off x="2608263" y="1441450"/>
              <a:ext cx="6370637" cy="4841875"/>
              <a:chOff x="1603" y="908"/>
              <a:chExt cx="4013" cy="3050"/>
            </a:xfrm>
          </p:grpSpPr>
          <p:pic>
            <p:nvPicPr>
              <p:cNvPr id="103436" name="Picture 6" descr="cdmhd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3" y="908"/>
                <a:ext cx="4013" cy="3050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03437" name="Text Box 7"/>
              <p:cNvSpPr txBox="1">
                <a:spLocks noChangeArrowheads="1"/>
              </p:cNvSpPr>
              <p:nvPr/>
            </p:nvSpPr>
            <p:spPr bwMode="auto">
              <a:xfrm>
                <a:off x="1731" y="2921"/>
                <a:ext cx="1231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Tx/>
                  <a:buSzTx/>
                  <a:buFontTx/>
                  <a:buNone/>
                </a:pPr>
                <a:r>
                  <a:rPr lang="en-GB" sz="2000">
                    <a:solidFill>
                      <a:srgbClr val="0000FF"/>
                    </a:solidFill>
                  </a:rPr>
                  <a:t>CfA redshift survey</a:t>
                </a:r>
              </a:p>
            </p:txBody>
          </p:sp>
          <p:sp>
            <p:nvSpPr>
              <p:cNvPr id="103438" name="Text Box 8"/>
              <p:cNvSpPr txBox="1">
                <a:spLocks noChangeArrowheads="1"/>
              </p:cNvSpPr>
              <p:nvPr/>
            </p:nvSpPr>
            <p:spPr bwMode="auto">
              <a:xfrm>
                <a:off x="3195" y="993"/>
                <a:ext cx="718" cy="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lnSpc>
                    <a:spcPct val="90000"/>
                  </a:lnSpc>
                  <a:buClrTx/>
                  <a:buSzTx/>
                  <a:buFontTx/>
                  <a:buNone/>
                </a:pPr>
                <a:r>
                  <a:rPr lang="en-GB" sz="2000">
                    <a:solidFill>
                      <a:srgbClr val="0000FF"/>
                    </a:solidFill>
                    <a:latin typeface="Symbol" charset="0"/>
                    <a:cs typeface="Symbol" charset="0"/>
                  </a:rPr>
                  <a:t>L</a:t>
                </a:r>
                <a:r>
                  <a:rPr lang="en-GB" sz="2000">
                    <a:solidFill>
                      <a:srgbClr val="0000FF"/>
                    </a:solidFill>
                    <a:cs typeface="Symbol" charset="0"/>
                  </a:rPr>
                  <a:t>CDM </a:t>
                </a:r>
                <a:r>
                  <a:rPr lang="en-GB" sz="2000">
                    <a:solidFill>
                      <a:srgbClr val="0000FF"/>
                    </a:solidFill>
                    <a:latin typeface="Symbol" charset="0"/>
                    <a:cs typeface="Symbol" charset="0"/>
                  </a:rPr>
                  <a:t>W</a:t>
                </a:r>
                <a:r>
                  <a:rPr lang="en-GB" sz="2000">
                    <a:solidFill>
                      <a:srgbClr val="0000FF"/>
                    </a:solidFill>
                    <a:cs typeface="Symbol" charset="0"/>
                  </a:rPr>
                  <a:t>=0.2</a:t>
                </a:r>
              </a:p>
            </p:txBody>
          </p:sp>
          <p:sp>
            <p:nvSpPr>
              <p:cNvPr id="103439" name="Line 9"/>
              <p:cNvSpPr>
                <a:spLocks noChangeShapeType="1"/>
              </p:cNvSpPr>
              <p:nvPr/>
            </p:nvSpPr>
            <p:spPr bwMode="auto">
              <a:xfrm flipH="1">
                <a:off x="3187" y="1183"/>
                <a:ext cx="198" cy="8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3440" name="Line 10"/>
              <p:cNvSpPr>
                <a:spLocks noChangeShapeType="1"/>
              </p:cNvSpPr>
              <p:nvPr/>
            </p:nvSpPr>
            <p:spPr bwMode="auto">
              <a:xfrm flipH="1" flipV="1">
                <a:off x="5200" y="2501"/>
                <a:ext cx="55" cy="18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03434" name="Rectangle 14"/>
            <p:cNvSpPr>
              <a:spLocks noChangeArrowheads="1"/>
            </p:cNvSpPr>
            <p:nvPr/>
          </p:nvSpPr>
          <p:spPr bwMode="auto">
            <a:xfrm>
              <a:off x="7519988" y="4160838"/>
              <a:ext cx="1481137" cy="76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buClrTx/>
                <a:buSzTx/>
                <a:buFontTx/>
                <a:buNone/>
              </a:pPr>
              <a:r>
                <a:rPr lang="en-US" sz="2000">
                  <a:solidFill>
                    <a:srgbClr val="0000FF"/>
                  </a:solidFill>
                </a:rPr>
                <a:t>Neutrinos</a:t>
              </a:r>
              <a:r>
                <a:rPr lang="en-US">
                  <a:solidFill>
                    <a:srgbClr val="0000FF"/>
                  </a:solidFill>
                </a:rPr>
                <a:t> </a:t>
              </a:r>
              <a:r>
                <a:rPr lang="en-GB" sz="2000">
                  <a:solidFill>
                    <a:srgbClr val="0000FF"/>
                  </a:solidFill>
                  <a:latin typeface="Symbol" charset="0"/>
                </a:rPr>
                <a:t>W</a:t>
              </a:r>
              <a:r>
                <a:rPr lang="en-GB" sz="2000">
                  <a:solidFill>
                    <a:srgbClr val="0000FF"/>
                  </a:solidFill>
                </a:rPr>
                <a:t>=1</a:t>
              </a: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3435" name="Rectangle 15"/>
            <p:cNvSpPr>
              <a:spLocks noChangeArrowheads="1"/>
            </p:cNvSpPr>
            <p:nvPr/>
          </p:nvSpPr>
          <p:spPr bwMode="auto">
            <a:xfrm>
              <a:off x="2638743" y="5556714"/>
              <a:ext cx="2521698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en-US" sz="2000" dirty="0">
                  <a:solidFill>
                    <a:srgbClr val="239324"/>
                  </a:solidFill>
                </a:rPr>
                <a:t>Davis, </a:t>
              </a:r>
              <a:r>
                <a:rPr lang="en-US" sz="2000" dirty="0" err="1">
                  <a:solidFill>
                    <a:srgbClr val="239324"/>
                  </a:solidFill>
                </a:rPr>
                <a:t>Efstathiou</a:t>
              </a:r>
              <a:r>
                <a:rPr lang="en-US" sz="2000" dirty="0">
                  <a:solidFill>
                    <a:srgbClr val="239324"/>
                  </a:solidFill>
                </a:rPr>
                <a:t>, Frenk &amp; White </a:t>
              </a:r>
              <a:r>
                <a:rPr lang="ja-JP" altLang="en-US" sz="2000" dirty="0">
                  <a:solidFill>
                    <a:srgbClr val="239324"/>
                  </a:solidFill>
                </a:rPr>
                <a:t>‘</a:t>
              </a:r>
              <a:r>
                <a:rPr lang="en-US" altLang="ja-JP" sz="2000" dirty="0">
                  <a:solidFill>
                    <a:srgbClr val="239324"/>
                  </a:solidFill>
                </a:rPr>
                <a:t>85</a:t>
              </a:r>
              <a:endParaRPr lang="en-US" sz="2000" dirty="0">
                <a:solidFill>
                  <a:srgbClr val="239324"/>
                </a:solidFill>
              </a:endParaRPr>
            </a:p>
          </p:txBody>
        </p:sp>
      </p:grpSp>
      <p:sp>
        <p:nvSpPr>
          <p:cNvPr id="103427" name="Line 9"/>
          <p:cNvSpPr>
            <a:spLocks noChangeShapeType="1"/>
          </p:cNvSpPr>
          <p:nvPr/>
        </p:nvSpPr>
        <p:spPr bwMode="auto">
          <a:xfrm flipV="1">
            <a:off x="4251325" y="4511675"/>
            <a:ext cx="395288" cy="1746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428" name="Rectangle 22"/>
          <p:cNvSpPr>
            <a:spLocks noChangeArrowheads="1"/>
          </p:cNvSpPr>
          <p:nvPr/>
        </p:nvSpPr>
        <p:spPr bwMode="auto">
          <a:xfrm>
            <a:off x="2749550" y="1414463"/>
            <a:ext cx="3616325" cy="48228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429" name="Right Triangle 23"/>
          <p:cNvSpPr>
            <a:spLocks noChangeArrowheads="1"/>
          </p:cNvSpPr>
          <p:nvPr/>
        </p:nvSpPr>
        <p:spPr bwMode="auto">
          <a:xfrm>
            <a:off x="6365875" y="3198813"/>
            <a:ext cx="1946275" cy="2957512"/>
          </a:xfrm>
          <a:prstGeom prst="rtTriangl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430" name="Text Box 5"/>
          <p:cNvSpPr txBox="1">
            <a:spLocks noChangeArrowheads="1"/>
          </p:cNvSpPr>
          <p:nvPr/>
        </p:nvSpPr>
        <p:spPr bwMode="auto">
          <a:xfrm>
            <a:off x="7404100" y="5588000"/>
            <a:ext cx="15160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1800">
                <a:solidFill>
                  <a:srgbClr val="008000"/>
                </a:solidFill>
              </a:rPr>
              <a:t>Frenk, White &amp; Davis ‘83</a:t>
            </a:r>
          </a:p>
        </p:txBody>
      </p:sp>
    </p:spTree>
    <p:extLst>
      <p:ext uri="{BB962C8B-B14F-4D97-AF65-F5344CB8AC3E}">
        <p14:creationId xmlns:p14="http://schemas.microsoft.com/office/powerpoint/2010/main" val="568401076"/>
      </p:ext>
    </p:extLst>
  </p:cSld>
  <p:clrMapOvr>
    <a:masterClrMapping/>
  </p:clrMapOvr>
  <p:transition>
    <p:zoom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ext Box 2"/>
          <p:cNvSpPr txBox="1">
            <a:spLocks noChangeArrowheads="1"/>
          </p:cNvSpPr>
          <p:nvPr/>
        </p:nvSpPr>
        <p:spPr bwMode="auto">
          <a:xfrm>
            <a:off x="2781300" y="163513"/>
            <a:ext cx="5529263" cy="109855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>
                <a:solidFill>
                  <a:srgbClr val="FF0000"/>
                </a:solidFill>
              </a:rPr>
              <a:t>Non-baryonic dark matter cosmologies</a:t>
            </a:r>
          </a:p>
        </p:txBody>
      </p:sp>
      <p:grpSp>
        <p:nvGrpSpPr>
          <p:cNvPr id="105474" name="Group 15"/>
          <p:cNvGrpSpPr>
            <a:grpSpLocks/>
          </p:cNvGrpSpPr>
          <p:nvPr/>
        </p:nvGrpSpPr>
        <p:grpSpPr bwMode="auto">
          <a:xfrm>
            <a:off x="2705100" y="1404938"/>
            <a:ext cx="6469063" cy="4959350"/>
            <a:chOff x="2608264" y="1441450"/>
            <a:chExt cx="6435726" cy="4922838"/>
          </a:xfrm>
        </p:grpSpPr>
        <p:sp>
          <p:nvSpPr>
            <p:cNvPr id="105483" name="Text Box 3"/>
            <p:cNvSpPr txBox="1">
              <a:spLocks noChangeArrowheads="1"/>
            </p:cNvSpPr>
            <p:nvPr/>
          </p:nvSpPr>
          <p:spPr bwMode="auto">
            <a:xfrm>
              <a:off x="6891340" y="5722938"/>
              <a:ext cx="2152650" cy="64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1800">
                  <a:solidFill>
                    <a:srgbClr val="006600"/>
                  </a:solidFill>
                </a:rPr>
                <a:t>Davis, Efstathiou, Frenk &amp; White ‘85</a:t>
              </a:r>
            </a:p>
          </p:txBody>
        </p:sp>
        <p:sp>
          <p:nvSpPr>
            <p:cNvPr id="105484" name="Text Box 4"/>
            <p:cNvSpPr txBox="1">
              <a:spLocks noChangeArrowheads="1"/>
            </p:cNvSpPr>
            <p:nvPr/>
          </p:nvSpPr>
          <p:spPr bwMode="auto">
            <a:xfrm>
              <a:off x="7740652" y="4310063"/>
              <a:ext cx="1301750" cy="646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buClrTx/>
                <a:buSzTx/>
                <a:buFontTx/>
                <a:buNone/>
              </a:pPr>
              <a:r>
                <a:rPr lang="en-GB" sz="2000">
                  <a:solidFill>
                    <a:srgbClr val="0000FF"/>
                  </a:solidFill>
                </a:rPr>
                <a:t>HDM </a:t>
              </a:r>
              <a:r>
                <a:rPr lang="en-GB" sz="2000">
                  <a:solidFill>
                    <a:srgbClr val="0000FF"/>
                  </a:solidFill>
                  <a:latin typeface="Symbol" charset="0"/>
                </a:rPr>
                <a:t>W</a:t>
              </a:r>
              <a:r>
                <a:rPr lang="en-GB" sz="2000">
                  <a:solidFill>
                    <a:srgbClr val="0000FF"/>
                  </a:solidFill>
                </a:rPr>
                <a:t>=1</a:t>
              </a:r>
            </a:p>
          </p:txBody>
        </p:sp>
        <p:grpSp>
          <p:nvGrpSpPr>
            <p:cNvPr id="105485" name="Group 5"/>
            <p:cNvGrpSpPr>
              <a:grpSpLocks/>
            </p:cNvGrpSpPr>
            <p:nvPr/>
          </p:nvGrpSpPr>
          <p:grpSpPr bwMode="auto">
            <a:xfrm>
              <a:off x="2608264" y="1441450"/>
              <a:ext cx="6370638" cy="4841876"/>
              <a:chOff x="1603" y="908"/>
              <a:chExt cx="4013" cy="3050"/>
            </a:xfrm>
          </p:grpSpPr>
          <p:pic>
            <p:nvPicPr>
              <p:cNvPr id="105487" name="Picture 6" descr="cdmhd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3" y="908"/>
                <a:ext cx="4013" cy="3050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05488" name="Text Box 7"/>
              <p:cNvSpPr txBox="1">
                <a:spLocks noChangeArrowheads="1"/>
              </p:cNvSpPr>
              <p:nvPr/>
            </p:nvSpPr>
            <p:spPr bwMode="auto">
              <a:xfrm>
                <a:off x="1731" y="2921"/>
                <a:ext cx="1231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Tx/>
                  <a:buSzTx/>
                  <a:buFontTx/>
                  <a:buNone/>
                </a:pPr>
                <a:r>
                  <a:rPr lang="en-GB" sz="2000">
                    <a:solidFill>
                      <a:srgbClr val="0000FF"/>
                    </a:solidFill>
                  </a:rPr>
                  <a:t>CfA redshift survey</a:t>
                </a:r>
              </a:p>
            </p:txBody>
          </p:sp>
          <p:sp>
            <p:nvSpPr>
              <p:cNvPr id="105489" name="Text Box 8"/>
              <p:cNvSpPr txBox="1">
                <a:spLocks noChangeArrowheads="1"/>
              </p:cNvSpPr>
              <p:nvPr/>
            </p:nvSpPr>
            <p:spPr bwMode="auto">
              <a:xfrm>
                <a:off x="3195" y="993"/>
                <a:ext cx="718" cy="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lnSpc>
                    <a:spcPct val="90000"/>
                  </a:lnSpc>
                  <a:buClrTx/>
                  <a:buSzTx/>
                  <a:buFontTx/>
                  <a:buNone/>
                </a:pPr>
                <a:r>
                  <a:rPr lang="en-GB" sz="2000">
                    <a:solidFill>
                      <a:srgbClr val="0000FF"/>
                    </a:solidFill>
                    <a:latin typeface="Symbol" charset="0"/>
                    <a:cs typeface="Symbol" charset="0"/>
                  </a:rPr>
                  <a:t>L</a:t>
                </a:r>
                <a:r>
                  <a:rPr lang="en-GB" sz="2000">
                    <a:solidFill>
                      <a:srgbClr val="0000FF"/>
                    </a:solidFill>
                    <a:cs typeface="Symbol" charset="0"/>
                  </a:rPr>
                  <a:t>CDM </a:t>
                </a:r>
                <a:r>
                  <a:rPr lang="en-GB" sz="2000">
                    <a:solidFill>
                      <a:srgbClr val="0000FF"/>
                    </a:solidFill>
                    <a:latin typeface="Symbol" charset="0"/>
                    <a:cs typeface="Symbol" charset="0"/>
                  </a:rPr>
                  <a:t>W</a:t>
                </a:r>
                <a:r>
                  <a:rPr lang="en-GB" sz="2000">
                    <a:solidFill>
                      <a:srgbClr val="0000FF"/>
                    </a:solidFill>
                    <a:cs typeface="Symbol" charset="0"/>
                  </a:rPr>
                  <a:t>=0.2</a:t>
                </a:r>
              </a:p>
            </p:txBody>
          </p:sp>
          <p:sp>
            <p:nvSpPr>
              <p:cNvPr id="105490" name="Line 9"/>
              <p:cNvSpPr>
                <a:spLocks noChangeShapeType="1"/>
              </p:cNvSpPr>
              <p:nvPr/>
            </p:nvSpPr>
            <p:spPr bwMode="auto">
              <a:xfrm flipH="1">
                <a:off x="3187" y="1183"/>
                <a:ext cx="198" cy="8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5491" name="Line 10"/>
              <p:cNvSpPr>
                <a:spLocks noChangeShapeType="1"/>
              </p:cNvSpPr>
              <p:nvPr/>
            </p:nvSpPr>
            <p:spPr bwMode="auto">
              <a:xfrm flipH="1" flipV="1">
                <a:off x="5200" y="2501"/>
                <a:ext cx="55" cy="18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05486" name="Rectangle 14"/>
            <p:cNvSpPr>
              <a:spLocks noChangeArrowheads="1"/>
            </p:cNvSpPr>
            <p:nvPr/>
          </p:nvSpPr>
          <p:spPr bwMode="auto">
            <a:xfrm>
              <a:off x="7519989" y="4160839"/>
              <a:ext cx="1481138" cy="76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buClrTx/>
                <a:buSzTx/>
                <a:buFontTx/>
                <a:buNone/>
              </a:pPr>
              <a:r>
                <a:rPr lang="en-US" sz="2000">
                  <a:solidFill>
                    <a:srgbClr val="0000FF"/>
                  </a:solidFill>
                </a:rPr>
                <a:t>Neutrinos</a:t>
              </a:r>
              <a:r>
                <a:rPr lang="en-US">
                  <a:solidFill>
                    <a:srgbClr val="0000FF"/>
                  </a:solidFill>
                </a:rPr>
                <a:t> </a:t>
              </a:r>
              <a:r>
                <a:rPr lang="en-GB" sz="2000">
                  <a:solidFill>
                    <a:srgbClr val="0000FF"/>
                  </a:solidFill>
                  <a:latin typeface="Symbol" charset="0"/>
                </a:rPr>
                <a:t>W</a:t>
              </a:r>
              <a:r>
                <a:rPr lang="en-GB" sz="2000">
                  <a:solidFill>
                    <a:srgbClr val="0000FF"/>
                  </a:solidFill>
                </a:rPr>
                <a:t>=1</a:t>
              </a:r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4" name="Group 21"/>
          <p:cNvGrpSpPr>
            <a:grpSpLocks/>
          </p:cNvGrpSpPr>
          <p:nvPr/>
        </p:nvGrpSpPr>
        <p:grpSpPr bwMode="auto">
          <a:xfrm>
            <a:off x="-15089" y="1195388"/>
            <a:ext cx="3332964" cy="2678112"/>
            <a:chOff x="-14941" y="1195665"/>
            <a:chExt cx="3333310" cy="2677733"/>
          </a:xfrm>
        </p:grpSpPr>
        <p:sp>
          <p:nvSpPr>
            <p:cNvPr id="105481" name="Rectangle 13"/>
            <p:cNvSpPr>
              <a:spLocks noChangeArrowheads="1"/>
            </p:cNvSpPr>
            <p:nvPr/>
          </p:nvSpPr>
          <p:spPr bwMode="auto">
            <a:xfrm>
              <a:off x="58894" y="1195665"/>
              <a:ext cx="325947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Neutrino DM </a:t>
              </a:r>
              <a:r>
                <a:rPr lang="en-US" dirty="0">
                  <a:solidFill>
                    <a:srgbClr val="FF0000"/>
                  </a:solidFill>
                  <a:sym typeface="Wingdings" charset="0"/>
                </a:rPr>
                <a:t></a:t>
              </a:r>
              <a:r>
                <a:rPr lang="en-US" dirty="0">
                  <a:solidFill>
                    <a:srgbClr val="000000"/>
                  </a:solidFill>
                </a:rPr>
                <a:t>  wrong clustering</a:t>
              </a:r>
            </a:p>
          </p:txBody>
        </p:sp>
        <p:sp>
          <p:nvSpPr>
            <p:cNvPr id="105482" name="Text Box 14"/>
            <p:cNvSpPr txBox="1">
              <a:spLocks noChangeArrowheads="1"/>
            </p:cNvSpPr>
            <p:nvPr/>
          </p:nvSpPr>
          <p:spPr bwMode="auto">
            <a:xfrm>
              <a:off x="-14941" y="2303738"/>
              <a:ext cx="2660651" cy="1569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Tx/>
                <a:buSzTx/>
                <a:buFontTx/>
                <a:buNone/>
              </a:pPr>
              <a:r>
                <a:rPr lang="en-GB" dirty="0">
                  <a:solidFill>
                    <a:srgbClr val="3366FF"/>
                  </a:solidFill>
                </a:rPr>
                <a:t>Neutrinos cannot make appreciable contribution to </a:t>
              </a:r>
              <a:r>
                <a:rPr lang="en-GB" b="1" dirty="0">
                  <a:solidFill>
                    <a:srgbClr val="3366FF"/>
                  </a:solidFill>
                  <a:latin typeface="Symbol" charset="0"/>
                </a:rPr>
                <a:t>W</a:t>
              </a:r>
              <a:r>
                <a:rPr lang="en-GB" dirty="0">
                  <a:solidFill>
                    <a:srgbClr val="3366FF"/>
                  </a:solidFill>
                </a:rPr>
                <a:t> </a:t>
              </a:r>
              <a:r>
                <a:rPr lang="en-US" dirty="0">
                  <a:solidFill>
                    <a:srgbClr val="000000"/>
                  </a:solidFill>
                  <a:sym typeface="Wingdings" charset="0"/>
                </a:rPr>
                <a:t></a:t>
              </a:r>
              <a:r>
                <a:rPr lang="en-GB" dirty="0">
                  <a:solidFill>
                    <a:srgbClr val="000000"/>
                  </a:solidFill>
                </a:rPr>
                <a:t> </a:t>
              </a:r>
              <a:r>
                <a:rPr lang="en-GB" dirty="0" err="1">
                  <a:solidFill>
                    <a:srgbClr val="FF0000"/>
                  </a:solidFill>
                </a:rPr>
                <a:t>m</a:t>
              </a:r>
              <a:r>
                <a:rPr lang="en-GB" b="1" baseline="-25000" dirty="0" err="1">
                  <a:solidFill>
                    <a:srgbClr val="FF0000"/>
                  </a:solidFill>
                  <a:latin typeface="Symbol" charset="0"/>
                </a:rPr>
                <a:t>n</a:t>
              </a:r>
              <a:r>
                <a:rPr lang="en-GB" dirty="0">
                  <a:solidFill>
                    <a:srgbClr val="FF0000"/>
                  </a:solidFill>
                </a:rPr>
                <a:t>&lt;&lt; 30 </a:t>
              </a:r>
              <a:r>
                <a:rPr lang="en-GB" dirty="0" err="1">
                  <a:solidFill>
                    <a:srgbClr val="FF0000"/>
                  </a:solidFill>
                </a:rPr>
                <a:t>ev</a:t>
              </a:r>
              <a:endParaRPr lang="en-GB" dirty="0">
                <a:solidFill>
                  <a:srgbClr val="FF0000"/>
                </a:solidFill>
              </a:endParaRPr>
            </a:p>
          </p:txBody>
        </p:sp>
      </p:grpSp>
      <p:sp>
        <p:nvSpPr>
          <p:cNvPr id="105476" name="Line 9"/>
          <p:cNvSpPr>
            <a:spLocks noChangeShapeType="1"/>
          </p:cNvSpPr>
          <p:nvPr/>
        </p:nvSpPr>
        <p:spPr bwMode="auto">
          <a:xfrm flipV="1">
            <a:off x="4251325" y="4511675"/>
            <a:ext cx="395288" cy="1746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5477" name="Rectangle 22"/>
          <p:cNvSpPr>
            <a:spLocks noChangeArrowheads="1"/>
          </p:cNvSpPr>
          <p:nvPr/>
        </p:nvSpPr>
        <p:spPr bwMode="auto">
          <a:xfrm>
            <a:off x="2797175" y="1446213"/>
            <a:ext cx="3617913" cy="2041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5478" name="Text Box 5"/>
          <p:cNvSpPr txBox="1">
            <a:spLocks noChangeArrowheads="1"/>
          </p:cNvSpPr>
          <p:nvPr/>
        </p:nvSpPr>
        <p:spPr bwMode="auto">
          <a:xfrm>
            <a:off x="7404100" y="5588000"/>
            <a:ext cx="15160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1800">
                <a:solidFill>
                  <a:srgbClr val="008000"/>
                </a:solidFill>
              </a:rPr>
              <a:t>Frenk, White &amp; Davis ‘83</a:t>
            </a:r>
          </a:p>
        </p:txBody>
      </p:sp>
      <p:sp>
        <p:nvSpPr>
          <p:cNvPr id="105479" name="Oval 24"/>
          <p:cNvSpPr>
            <a:spLocks noChangeArrowheads="1"/>
          </p:cNvSpPr>
          <p:nvPr/>
        </p:nvSpPr>
        <p:spPr bwMode="auto">
          <a:xfrm>
            <a:off x="3022600" y="2128838"/>
            <a:ext cx="2219325" cy="2019300"/>
          </a:xfrm>
          <a:prstGeom prst="ellipse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5480" name="Oval 25"/>
          <p:cNvSpPr>
            <a:spLocks noChangeArrowheads="1"/>
          </p:cNvSpPr>
          <p:nvPr/>
        </p:nvSpPr>
        <p:spPr bwMode="auto">
          <a:xfrm>
            <a:off x="3022600" y="2170113"/>
            <a:ext cx="2379663" cy="197802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94650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ext Box 2"/>
          <p:cNvSpPr txBox="1">
            <a:spLocks noChangeArrowheads="1"/>
          </p:cNvSpPr>
          <p:nvPr/>
        </p:nvSpPr>
        <p:spPr bwMode="auto">
          <a:xfrm>
            <a:off x="2781300" y="163513"/>
            <a:ext cx="5529263" cy="1098550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>
                <a:solidFill>
                  <a:srgbClr val="FF0000"/>
                </a:solidFill>
              </a:rPr>
              <a:t>Non-baryonic dark matter cosmologies</a:t>
            </a:r>
          </a:p>
        </p:txBody>
      </p:sp>
      <p:grpSp>
        <p:nvGrpSpPr>
          <p:cNvPr id="2" name="Group 22"/>
          <p:cNvGrpSpPr>
            <a:grpSpLocks/>
          </p:cNvGrpSpPr>
          <p:nvPr/>
        </p:nvGrpSpPr>
        <p:grpSpPr bwMode="auto">
          <a:xfrm>
            <a:off x="-88900" y="4310063"/>
            <a:ext cx="2957513" cy="2387600"/>
            <a:chOff x="-89646" y="4310628"/>
            <a:chExt cx="2958352" cy="2387215"/>
          </a:xfrm>
        </p:grpSpPr>
        <p:sp>
          <p:nvSpPr>
            <p:cNvPr id="107539" name="Text Box 11"/>
            <p:cNvSpPr txBox="1">
              <a:spLocks noChangeArrowheads="1"/>
            </p:cNvSpPr>
            <p:nvPr/>
          </p:nvSpPr>
          <p:spPr bwMode="auto">
            <a:xfrm>
              <a:off x="-29882" y="5866846"/>
              <a:ext cx="289858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Tx/>
                <a:buSzTx/>
                <a:buFontTx/>
                <a:buNone/>
              </a:pPr>
              <a:r>
                <a:rPr lang="en-GB">
                  <a:solidFill>
                    <a:srgbClr val="3333CC"/>
                  </a:solidFill>
                </a:rPr>
                <a:t>In CDM structure forms hierarchically</a:t>
              </a:r>
            </a:p>
          </p:txBody>
        </p:sp>
        <p:sp>
          <p:nvSpPr>
            <p:cNvPr id="107540" name="Text Box 12"/>
            <p:cNvSpPr txBox="1">
              <a:spLocks noChangeArrowheads="1"/>
            </p:cNvSpPr>
            <p:nvPr/>
          </p:nvSpPr>
          <p:spPr bwMode="auto">
            <a:xfrm>
              <a:off x="-89646" y="4310628"/>
              <a:ext cx="2913529" cy="1200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Tx/>
                <a:buSzTx/>
                <a:buFontTx/>
                <a:buNone/>
              </a:pPr>
              <a:r>
                <a:rPr lang="en-GB">
                  <a:solidFill>
                    <a:srgbClr val="000000"/>
                  </a:solidFill>
                </a:rPr>
                <a:t>Early CDM N-body simulations gave promising results</a:t>
              </a:r>
            </a:p>
          </p:txBody>
        </p:sp>
      </p:grpSp>
      <p:grpSp>
        <p:nvGrpSpPr>
          <p:cNvPr id="107523" name="Group 15"/>
          <p:cNvGrpSpPr>
            <a:grpSpLocks/>
          </p:cNvGrpSpPr>
          <p:nvPr/>
        </p:nvGrpSpPr>
        <p:grpSpPr bwMode="auto">
          <a:xfrm>
            <a:off x="2703600" y="1404938"/>
            <a:ext cx="6469063" cy="4959350"/>
            <a:chOff x="2608263" y="1441450"/>
            <a:chExt cx="6435725" cy="4922838"/>
          </a:xfrm>
        </p:grpSpPr>
        <p:sp>
          <p:nvSpPr>
            <p:cNvPr id="107529" name="Text Box 3"/>
            <p:cNvSpPr txBox="1">
              <a:spLocks noChangeArrowheads="1"/>
            </p:cNvSpPr>
            <p:nvPr/>
          </p:nvSpPr>
          <p:spPr bwMode="auto">
            <a:xfrm>
              <a:off x="6891338" y="5722938"/>
              <a:ext cx="2152650" cy="64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1800">
                  <a:solidFill>
                    <a:srgbClr val="006600"/>
                  </a:solidFill>
                </a:rPr>
                <a:t>Davis, Efstathiou, Frenk &amp; White ‘85</a:t>
              </a:r>
            </a:p>
          </p:txBody>
        </p:sp>
        <p:sp>
          <p:nvSpPr>
            <p:cNvPr id="107530" name="Text Box 4"/>
            <p:cNvSpPr txBox="1">
              <a:spLocks noChangeArrowheads="1"/>
            </p:cNvSpPr>
            <p:nvPr/>
          </p:nvSpPr>
          <p:spPr bwMode="auto">
            <a:xfrm>
              <a:off x="7740650" y="4310063"/>
              <a:ext cx="1301750" cy="646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  <a:buClrTx/>
                <a:buSzTx/>
                <a:buFontTx/>
                <a:buNone/>
              </a:pPr>
              <a:r>
                <a:rPr lang="en-GB" sz="2000">
                  <a:solidFill>
                    <a:srgbClr val="0000FF"/>
                  </a:solidFill>
                </a:rPr>
                <a:t>HDM </a:t>
              </a:r>
              <a:r>
                <a:rPr lang="en-GB" sz="2000">
                  <a:solidFill>
                    <a:srgbClr val="0000FF"/>
                  </a:solidFill>
                  <a:latin typeface="Symbol" charset="0"/>
                </a:rPr>
                <a:t>W</a:t>
              </a:r>
              <a:r>
                <a:rPr lang="en-GB" sz="2000">
                  <a:solidFill>
                    <a:srgbClr val="0000FF"/>
                  </a:solidFill>
                </a:rPr>
                <a:t>=1</a:t>
              </a:r>
            </a:p>
          </p:txBody>
        </p:sp>
        <p:grpSp>
          <p:nvGrpSpPr>
            <p:cNvPr id="107531" name="Group 5"/>
            <p:cNvGrpSpPr>
              <a:grpSpLocks/>
            </p:cNvGrpSpPr>
            <p:nvPr/>
          </p:nvGrpSpPr>
          <p:grpSpPr bwMode="auto">
            <a:xfrm>
              <a:off x="2608263" y="1441450"/>
              <a:ext cx="6370637" cy="4841875"/>
              <a:chOff x="1603" y="908"/>
              <a:chExt cx="4013" cy="3050"/>
            </a:xfrm>
          </p:grpSpPr>
          <p:pic>
            <p:nvPicPr>
              <p:cNvPr id="107534" name="Picture 6" descr="cdmhd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3" y="908"/>
                <a:ext cx="4013" cy="3050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07535" name="Text Box 7"/>
              <p:cNvSpPr txBox="1">
                <a:spLocks noChangeArrowheads="1"/>
              </p:cNvSpPr>
              <p:nvPr/>
            </p:nvSpPr>
            <p:spPr bwMode="auto">
              <a:xfrm>
                <a:off x="1731" y="2921"/>
                <a:ext cx="1231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Tx/>
                  <a:buSzTx/>
                  <a:buFontTx/>
                  <a:buNone/>
                </a:pPr>
                <a:r>
                  <a:rPr lang="en-GB" sz="2000">
                    <a:solidFill>
                      <a:srgbClr val="0000FF"/>
                    </a:solidFill>
                  </a:rPr>
                  <a:t>CfA redshift survey</a:t>
                </a:r>
              </a:p>
            </p:txBody>
          </p:sp>
          <p:sp>
            <p:nvSpPr>
              <p:cNvPr id="107536" name="Text Box 8"/>
              <p:cNvSpPr txBox="1">
                <a:spLocks noChangeArrowheads="1"/>
              </p:cNvSpPr>
              <p:nvPr/>
            </p:nvSpPr>
            <p:spPr bwMode="auto">
              <a:xfrm>
                <a:off x="3195" y="993"/>
                <a:ext cx="718" cy="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lnSpc>
                    <a:spcPct val="90000"/>
                  </a:lnSpc>
                  <a:buClrTx/>
                  <a:buSzTx/>
                  <a:buFontTx/>
                  <a:buNone/>
                </a:pPr>
                <a:r>
                  <a:rPr lang="en-GB" sz="2000">
                    <a:solidFill>
                      <a:srgbClr val="0000FF"/>
                    </a:solidFill>
                    <a:latin typeface="Symbol" charset="0"/>
                    <a:cs typeface="Symbol" charset="0"/>
                  </a:rPr>
                  <a:t>L</a:t>
                </a:r>
                <a:r>
                  <a:rPr lang="en-GB" sz="2000">
                    <a:solidFill>
                      <a:srgbClr val="0000FF"/>
                    </a:solidFill>
                    <a:cs typeface="Symbol" charset="0"/>
                  </a:rPr>
                  <a:t>CDM </a:t>
                </a:r>
                <a:r>
                  <a:rPr lang="en-GB" sz="2000">
                    <a:solidFill>
                      <a:srgbClr val="0000FF"/>
                    </a:solidFill>
                    <a:latin typeface="Symbol" charset="0"/>
                    <a:cs typeface="Symbol" charset="0"/>
                  </a:rPr>
                  <a:t>W</a:t>
                </a:r>
                <a:r>
                  <a:rPr lang="en-GB" sz="2000">
                    <a:solidFill>
                      <a:srgbClr val="0000FF"/>
                    </a:solidFill>
                    <a:cs typeface="Symbol" charset="0"/>
                  </a:rPr>
                  <a:t>=0.2</a:t>
                </a:r>
              </a:p>
            </p:txBody>
          </p:sp>
          <p:sp>
            <p:nvSpPr>
              <p:cNvPr id="107537" name="Line 9"/>
              <p:cNvSpPr>
                <a:spLocks noChangeShapeType="1"/>
              </p:cNvSpPr>
              <p:nvPr/>
            </p:nvSpPr>
            <p:spPr bwMode="auto">
              <a:xfrm flipH="1">
                <a:off x="3187" y="1183"/>
                <a:ext cx="198" cy="8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7538" name="Line 10"/>
              <p:cNvSpPr>
                <a:spLocks noChangeShapeType="1"/>
              </p:cNvSpPr>
              <p:nvPr/>
            </p:nvSpPr>
            <p:spPr bwMode="auto">
              <a:xfrm flipH="1" flipV="1">
                <a:off x="5200" y="2501"/>
                <a:ext cx="55" cy="18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07532" name="Rectangle 14"/>
            <p:cNvSpPr>
              <a:spLocks noChangeArrowheads="1"/>
            </p:cNvSpPr>
            <p:nvPr/>
          </p:nvSpPr>
          <p:spPr bwMode="auto">
            <a:xfrm>
              <a:off x="7519988" y="4160838"/>
              <a:ext cx="1481137" cy="76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buClrTx/>
                <a:buSzTx/>
                <a:buFontTx/>
                <a:buNone/>
              </a:pPr>
              <a:r>
                <a:rPr lang="en-US" sz="2000">
                  <a:solidFill>
                    <a:srgbClr val="0000FF"/>
                  </a:solidFill>
                </a:rPr>
                <a:t>Neutrinos</a:t>
              </a:r>
              <a:r>
                <a:rPr lang="en-US">
                  <a:solidFill>
                    <a:srgbClr val="0000FF"/>
                  </a:solidFill>
                </a:rPr>
                <a:t> </a:t>
              </a:r>
              <a:r>
                <a:rPr lang="en-GB" sz="2000">
                  <a:solidFill>
                    <a:srgbClr val="0000FF"/>
                  </a:solidFill>
                  <a:latin typeface="Symbol" charset="0"/>
                </a:rPr>
                <a:t>W</a:t>
              </a:r>
              <a:r>
                <a:rPr lang="en-GB" sz="2000">
                  <a:solidFill>
                    <a:srgbClr val="0000FF"/>
                  </a:solidFill>
                </a:rPr>
                <a:t>=1</a:t>
              </a: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7533" name="Rectangle 15"/>
            <p:cNvSpPr>
              <a:spLocks noChangeArrowheads="1"/>
            </p:cNvSpPr>
            <p:nvPr/>
          </p:nvSpPr>
          <p:spPr bwMode="auto">
            <a:xfrm>
              <a:off x="2638744" y="5556714"/>
              <a:ext cx="2461193" cy="6415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en-US" sz="1800" dirty="0">
                  <a:solidFill>
                    <a:srgbClr val="239324"/>
                  </a:solidFill>
                </a:rPr>
                <a:t>Davis, </a:t>
              </a:r>
              <a:r>
                <a:rPr lang="en-US" sz="1800" dirty="0" err="1">
                  <a:solidFill>
                    <a:srgbClr val="239324"/>
                  </a:solidFill>
                </a:rPr>
                <a:t>Efstathiou</a:t>
              </a:r>
              <a:r>
                <a:rPr lang="en-US" sz="1800" dirty="0">
                  <a:solidFill>
                    <a:srgbClr val="239324"/>
                  </a:solidFill>
                </a:rPr>
                <a:t>, Frenk &amp; White</a:t>
              </a:r>
              <a:r>
                <a:rPr lang="ja-JP" altLang="en-US" sz="1800" dirty="0">
                  <a:solidFill>
                    <a:srgbClr val="239324"/>
                  </a:solidFill>
                </a:rPr>
                <a:t>‘</a:t>
              </a:r>
              <a:r>
                <a:rPr lang="en-US" altLang="ja-JP" sz="1800" dirty="0">
                  <a:solidFill>
                    <a:srgbClr val="239324"/>
                  </a:solidFill>
                </a:rPr>
                <a:t>85</a:t>
              </a:r>
              <a:endParaRPr lang="en-US" sz="1800" dirty="0">
                <a:solidFill>
                  <a:srgbClr val="239324"/>
                </a:solidFill>
              </a:endParaRPr>
            </a:p>
          </p:txBody>
        </p:sp>
      </p:grpSp>
      <p:sp>
        <p:nvSpPr>
          <p:cNvPr id="107528" name="Text Box 14"/>
          <p:cNvSpPr txBox="1">
            <a:spLocks noChangeArrowheads="1"/>
          </p:cNvSpPr>
          <p:nvPr/>
        </p:nvSpPr>
        <p:spPr bwMode="auto">
          <a:xfrm>
            <a:off x="-15079" y="2303618"/>
            <a:ext cx="2660376" cy="1569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dirty="0">
                <a:solidFill>
                  <a:srgbClr val="3366FF"/>
                </a:solidFill>
              </a:rPr>
              <a:t>Neutrinos cannot make appreciable contribution to </a:t>
            </a:r>
            <a:r>
              <a:rPr lang="en-GB" b="1" dirty="0">
                <a:solidFill>
                  <a:srgbClr val="3366FF"/>
                </a:solidFill>
                <a:latin typeface="Symbol" charset="0"/>
              </a:rPr>
              <a:t>W</a:t>
            </a:r>
            <a:r>
              <a:rPr lang="en-GB" dirty="0">
                <a:solidFill>
                  <a:srgbClr val="3366FF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  <a:sym typeface="Wingdings" charset="0"/>
              </a:rPr>
              <a:t></a:t>
            </a:r>
            <a:r>
              <a:rPr lang="en-GB" dirty="0">
                <a:solidFill>
                  <a:srgbClr val="000000"/>
                </a:solidFill>
              </a:rPr>
              <a:t> </a:t>
            </a:r>
            <a:r>
              <a:rPr lang="en-GB" dirty="0" err="1">
                <a:solidFill>
                  <a:srgbClr val="FF0000"/>
                </a:solidFill>
              </a:rPr>
              <a:t>m</a:t>
            </a:r>
            <a:r>
              <a:rPr lang="en-GB" b="1" baseline="-25000" dirty="0" err="1">
                <a:solidFill>
                  <a:srgbClr val="FF0000"/>
                </a:solidFill>
                <a:latin typeface="Symbol" charset="0"/>
              </a:rPr>
              <a:t>n</a:t>
            </a:r>
            <a:r>
              <a:rPr lang="en-GB" dirty="0">
                <a:solidFill>
                  <a:srgbClr val="FF0000"/>
                </a:solidFill>
              </a:rPr>
              <a:t>&lt;&lt; 30 </a:t>
            </a:r>
            <a:r>
              <a:rPr lang="en-GB" dirty="0" err="1">
                <a:solidFill>
                  <a:srgbClr val="FF0000"/>
                </a:solidFill>
              </a:rPr>
              <a:t>ev</a:t>
            </a:r>
            <a:endParaRPr lang="en-GB" dirty="0">
              <a:solidFill>
                <a:srgbClr val="FF0000"/>
              </a:solidFill>
            </a:endParaRPr>
          </a:p>
        </p:txBody>
      </p:sp>
      <p:sp>
        <p:nvSpPr>
          <p:cNvPr id="107525" name="Text Box 5"/>
          <p:cNvSpPr txBox="1">
            <a:spLocks noChangeArrowheads="1"/>
          </p:cNvSpPr>
          <p:nvPr/>
        </p:nvSpPr>
        <p:spPr bwMode="auto">
          <a:xfrm>
            <a:off x="7404100" y="5588000"/>
            <a:ext cx="15160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1800">
                <a:solidFill>
                  <a:srgbClr val="008000"/>
                </a:solidFill>
              </a:rPr>
              <a:t>Frenk, White &amp; Davis ‘83</a:t>
            </a:r>
          </a:p>
        </p:txBody>
      </p:sp>
      <p:sp>
        <p:nvSpPr>
          <p:cNvPr id="107526" name="Line 9"/>
          <p:cNvSpPr>
            <a:spLocks noChangeShapeType="1"/>
          </p:cNvSpPr>
          <p:nvPr/>
        </p:nvSpPr>
        <p:spPr bwMode="auto">
          <a:xfrm flipV="1">
            <a:off x="4251325" y="4511675"/>
            <a:ext cx="395288" cy="1746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1" name="Rectangle 13"/>
          <p:cNvSpPr>
            <a:spLocks noChangeArrowheads="1"/>
          </p:cNvSpPr>
          <p:nvPr/>
        </p:nvSpPr>
        <p:spPr bwMode="auto">
          <a:xfrm>
            <a:off x="58738" y="1195388"/>
            <a:ext cx="3259137" cy="831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>
              <a:buClrTx/>
              <a:buSzTx/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Neutrino DM </a:t>
            </a:r>
            <a:r>
              <a:rPr lang="en-US" dirty="0">
                <a:solidFill>
                  <a:srgbClr val="FF0000"/>
                </a:solidFill>
                <a:sym typeface="Wingdings" charset="0"/>
              </a:rPr>
              <a:t></a:t>
            </a:r>
            <a:r>
              <a:rPr lang="en-US" dirty="0">
                <a:solidFill>
                  <a:srgbClr val="000000"/>
                </a:solidFill>
              </a:rPr>
              <a:t>  wrong clustering</a:t>
            </a:r>
          </a:p>
        </p:txBody>
      </p:sp>
    </p:spTree>
    <p:extLst>
      <p:ext uri="{BB962C8B-B14F-4D97-AF65-F5344CB8AC3E}">
        <p14:creationId xmlns:p14="http://schemas.microsoft.com/office/powerpoint/2010/main" val="3354189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8" descr="a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4"/>
          <a:stretch/>
        </p:blipFill>
        <p:spPr bwMode="auto">
          <a:xfrm>
            <a:off x="0" y="0"/>
            <a:ext cx="9158766" cy="685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450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3702" y="3243263"/>
            <a:ext cx="4826000" cy="3614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0" descr="cdm_wdm_images.jpe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3839148" y="4858752"/>
            <a:ext cx="1845858" cy="1823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Straight Connector 2"/>
          <p:cNvCxnSpPr/>
          <p:nvPr/>
        </p:nvCxnSpPr>
        <p:spPr bwMode="auto">
          <a:xfrm flipV="1">
            <a:off x="3853991" y="4386166"/>
            <a:ext cx="1550456" cy="472586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" name="Straight Connector 4"/>
          <p:cNvCxnSpPr/>
          <p:nvPr/>
        </p:nvCxnSpPr>
        <p:spPr bwMode="auto">
          <a:xfrm>
            <a:off x="5404447" y="4400935"/>
            <a:ext cx="265793" cy="50212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11"/>
          <p:cNvCxnSpPr/>
          <p:nvPr/>
        </p:nvCxnSpPr>
        <p:spPr bwMode="auto">
          <a:xfrm rot="21420000">
            <a:off x="4267446" y="5065505"/>
            <a:ext cx="989339" cy="4430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Box 13"/>
          <p:cNvSpPr txBox="1"/>
          <p:nvPr/>
        </p:nvSpPr>
        <p:spPr>
          <a:xfrm>
            <a:off x="4357798" y="4818168"/>
            <a:ext cx="860407" cy="276999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200" dirty="0">
                <a:solidFill>
                  <a:srgbClr val="FFFFFF"/>
                </a:solidFill>
              </a:rPr>
              <a:t>0.5 </a:t>
            </a:r>
            <a:r>
              <a:rPr lang="en-US" sz="1200" dirty="0" err="1">
                <a:solidFill>
                  <a:srgbClr val="FFFFFF"/>
                </a:solidFill>
              </a:rPr>
              <a:t>Mpc</a:t>
            </a:r>
            <a:r>
              <a:rPr lang="en-US" sz="1200" dirty="0">
                <a:solidFill>
                  <a:srgbClr val="FFFFFF"/>
                </a:solidFill>
              </a:rPr>
              <a:t>/h</a:t>
            </a:r>
          </a:p>
        </p:txBody>
      </p:sp>
      <p:sp>
        <p:nvSpPr>
          <p:cNvPr id="21" name="Text Box 4"/>
          <p:cNvSpPr txBox="1">
            <a:spLocks noChangeArrowheads="1"/>
          </p:cNvSpPr>
          <p:nvPr/>
        </p:nvSpPr>
        <p:spPr bwMode="auto">
          <a:xfrm>
            <a:off x="2039323" y="49024"/>
            <a:ext cx="7146790" cy="46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07" tIns="45657" rIns="91307" bIns="4565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US" dirty="0">
                <a:solidFill>
                  <a:srgbClr val="EDFF1C"/>
                </a:solidFill>
              </a:rPr>
              <a:t>The Millennium/Aquarius/Phoenix simulation series</a:t>
            </a:r>
          </a:p>
        </p:txBody>
      </p:sp>
      <p:pic>
        <p:nvPicPr>
          <p:cNvPr id="24" name="Picture 3" descr="logo_virgo"/>
          <p:cNvPicPr>
            <a:picLocks noChangeAspect="1" noChangeArrowheads="1"/>
          </p:cNvPicPr>
          <p:nvPr/>
        </p:nvPicPr>
        <p:blipFill>
          <a:blip r:embed="rId6"/>
          <a:srcRect b="17460"/>
          <a:stretch>
            <a:fillRect/>
          </a:stretch>
        </p:blipFill>
        <p:spPr bwMode="auto">
          <a:xfrm>
            <a:off x="44428" y="-14288"/>
            <a:ext cx="1795462" cy="776288"/>
          </a:xfrm>
          <a:prstGeom prst="rect">
            <a:avLst/>
          </a:prstGeom>
          <a:noFill/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</p:pic>
      <p:sp>
        <p:nvSpPr>
          <p:cNvPr id="28" name="Text Box 4"/>
          <p:cNvSpPr txBox="1">
            <a:spLocks noChangeArrowheads="1"/>
          </p:cNvSpPr>
          <p:nvPr/>
        </p:nvSpPr>
        <p:spPr bwMode="auto">
          <a:xfrm>
            <a:off x="-98777" y="6178856"/>
            <a:ext cx="2882723" cy="707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307" tIns="45657" rIns="91307" bIns="4565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sz="2000" dirty="0" err="1">
                <a:solidFill>
                  <a:srgbClr val="EDFF1C"/>
                </a:solidFill>
              </a:rPr>
              <a:t>Springel</a:t>
            </a:r>
            <a:r>
              <a:rPr lang="en-US" sz="2000" dirty="0">
                <a:solidFill>
                  <a:srgbClr val="EDFF1C"/>
                </a:solidFill>
              </a:rPr>
              <a:t> et al ‘05, </a:t>
            </a:r>
            <a:r>
              <a:rPr lang="uk-UA" sz="2000" dirty="0">
                <a:solidFill>
                  <a:srgbClr val="EDFF1C"/>
                </a:solidFill>
              </a:rPr>
              <a:t>’</a:t>
            </a:r>
            <a:r>
              <a:rPr lang="en-US" sz="2000" dirty="0">
                <a:solidFill>
                  <a:srgbClr val="EDFF1C"/>
                </a:solidFill>
              </a:rPr>
              <a:t>08, </a:t>
            </a:r>
            <a:r>
              <a:rPr lang="en-US" sz="2000" dirty="0" err="1">
                <a:solidFill>
                  <a:srgbClr val="EDFF1C"/>
                </a:solidFill>
              </a:rPr>
              <a:t>Gao</a:t>
            </a:r>
            <a:r>
              <a:rPr lang="en-US" sz="2000" dirty="0">
                <a:solidFill>
                  <a:srgbClr val="EDFF1C"/>
                </a:solidFill>
              </a:rPr>
              <a:t> et al ‘11</a:t>
            </a:r>
          </a:p>
        </p:txBody>
      </p:sp>
      <p:pic>
        <p:nvPicPr>
          <p:cNvPr id="2" name="Picture 1" descr="sdss.jpg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828" y="692696"/>
            <a:ext cx="5720556" cy="574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481443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1" name="Picture 2" descr="cath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439"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78850" name="Object 2"/>
          <p:cNvGraphicFramePr>
            <a:graphicFrameLocks noChangeAspect="1"/>
          </p:cNvGraphicFramePr>
          <p:nvPr/>
        </p:nvGraphicFramePr>
        <p:xfrm>
          <a:off x="46038" y="265113"/>
          <a:ext cx="1063625" cy="1223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5713" name="CorelDRAW" r:id="rId5" imgW="4038600" imgH="4219575" progId="CorelDRAW.Graphic.9">
                  <p:embed/>
                </p:oleObj>
              </mc:Choice>
              <mc:Fallback>
                <p:oleObj name="CorelDRAW" r:id="rId5" imgW="4038600" imgH="4219575" progId="CorelDRAW.Graphic.9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038" y="265113"/>
                        <a:ext cx="1063625" cy="12239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=""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8852" name="Rectangle 4"/>
          <p:cNvSpPr>
            <a:spLocks noChangeArrowheads="1"/>
          </p:cNvSpPr>
          <p:nvPr/>
        </p:nvSpPr>
        <p:spPr bwMode="auto">
          <a:xfrm>
            <a:off x="4852988" y="4648200"/>
            <a:ext cx="393858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1" tIns="45711" rIns="91421" bIns="45711"/>
          <a:lstStyle/>
          <a:p>
            <a:pPr algn="l">
              <a:buClr>
                <a:srgbClr val="006600"/>
              </a:buClr>
              <a:buSzPct val="200000"/>
              <a:buFontTx/>
              <a:buNone/>
            </a:pPr>
            <a:endParaRPr lang="en-GB" sz="1800">
              <a:cs typeface="Arial" charset="0"/>
            </a:endParaRPr>
          </a:p>
        </p:txBody>
      </p:sp>
      <p:sp>
        <p:nvSpPr>
          <p:cNvPr id="78853" name="Text Box 6"/>
          <p:cNvSpPr txBox="1">
            <a:spLocks noChangeArrowheads="1"/>
          </p:cNvSpPr>
          <p:nvPr/>
        </p:nvSpPr>
        <p:spPr bwMode="auto">
          <a:xfrm>
            <a:off x="1506538" y="3238500"/>
            <a:ext cx="7259637" cy="125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 defTabSz="827088"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tabLst>
                <a:tab pos="655638" algn="l"/>
                <a:tab pos="1311275" algn="l"/>
                <a:tab pos="1968500" algn="l"/>
                <a:tab pos="2625725" algn="l"/>
                <a:tab pos="3281363" algn="l"/>
                <a:tab pos="3938588" algn="l"/>
                <a:tab pos="4594225" algn="l"/>
                <a:tab pos="5251450" algn="l"/>
                <a:tab pos="5908675" algn="l"/>
                <a:tab pos="6564313" algn="l"/>
                <a:tab pos="722153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>
              <a:lnSpc>
                <a:spcPct val="93000"/>
              </a:lnSpc>
              <a:spcBef>
                <a:spcPct val="0"/>
              </a:spcBef>
              <a:buClr>
                <a:srgbClr val="000000"/>
              </a:buClr>
              <a:buSzPct val="45000"/>
              <a:buFontTx/>
              <a:buNone/>
            </a:pPr>
            <a:r>
              <a:rPr lang="en-GB" sz="2900" i="1" dirty="0">
                <a:solidFill>
                  <a:srgbClr val="000066"/>
                </a:solidFill>
                <a:latin typeface="Times New Roman" charset="0"/>
              </a:rPr>
              <a:t>Carlos S.  Frenk</a:t>
            </a:r>
          </a:p>
          <a:p>
            <a:pPr eaLnBrk="1">
              <a:lnSpc>
                <a:spcPct val="93000"/>
              </a:lnSpc>
              <a:spcBef>
                <a:spcPct val="0"/>
              </a:spcBef>
              <a:buClr>
                <a:srgbClr val="000000"/>
              </a:buClr>
              <a:buSzPct val="45000"/>
              <a:buFontTx/>
              <a:buNone/>
            </a:pPr>
            <a:r>
              <a:rPr lang="en-GB" sz="2900" i="1" dirty="0">
                <a:solidFill>
                  <a:srgbClr val="000066"/>
                </a:solidFill>
                <a:latin typeface="Times New Roman" charset="0"/>
              </a:rPr>
              <a:t>  Institute for Computational Cosmology, Durham</a:t>
            </a:r>
          </a:p>
        </p:txBody>
      </p:sp>
      <p:sp>
        <p:nvSpPr>
          <p:cNvPr id="78854" name="Text Box 7"/>
          <p:cNvSpPr txBox="1">
            <a:spLocks noChangeArrowheads="1"/>
          </p:cNvSpPr>
          <p:nvPr/>
        </p:nvSpPr>
        <p:spPr bwMode="auto">
          <a:xfrm>
            <a:off x="1475656" y="1608710"/>
            <a:ext cx="6336704" cy="1142294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5773" tIns="108000" rIns="95773" bIns="47887" anchor="ctr" anchorCtr="0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  <a:buClrTx/>
              <a:buSzTx/>
              <a:buNone/>
            </a:pPr>
            <a:r>
              <a:rPr lang="en-GB" sz="4000" dirty="0">
                <a:solidFill>
                  <a:srgbClr val="FF0000"/>
                </a:solidFill>
              </a:rPr>
              <a:t>A conclusive test of cold dark matter</a:t>
            </a:r>
          </a:p>
        </p:txBody>
      </p:sp>
      <p:pic>
        <p:nvPicPr>
          <p:cNvPr id="78855" name="Picture 8" descr="icc5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525" y="214313"/>
            <a:ext cx="2122488" cy="862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10044522"/>
      </p:ext>
    </p:extLst>
  </p:cSld>
  <p:clrMapOvr>
    <a:masterClrMapping/>
  </p:clrMapOvr>
  <p:transition>
    <p:zoom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2802" name="millennium_flythru_fast.avi" descr="/Users/csf/Movies/volker/millennium/millennium_flythru_fast.avi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" y="65088"/>
            <a:ext cx="8999538" cy="675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7252613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328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3280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2802"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332802"/>
                </p:tgtEl>
              </p:cMediaNode>
            </p:video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298" name="Picture 2" descr="nature_rev.jpeg                                                0005C3F3Macintosh HD                   BCFB972B: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2125" y="33338"/>
            <a:ext cx="6584950" cy="676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3299" name="Rectangle 3"/>
          <p:cNvSpPr>
            <a:spLocks noChangeArrowheads="1"/>
          </p:cNvSpPr>
          <p:nvPr/>
        </p:nvSpPr>
        <p:spPr bwMode="auto">
          <a:xfrm>
            <a:off x="12700" y="6092825"/>
            <a:ext cx="30289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2000">
                <a:solidFill>
                  <a:srgbClr val="009A00"/>
                </a:solidFill>
                <a:cs typeface="Arial" charset="0"/>
              </a:rPr>
              <a:t>Springel, Frenk &amp; White  Nature, April </a:t>
            </a:r>
            <a:r>
              <a:rPr lang="ja-JP" altLang="en-US" sz="2000">
                <a:solidFill>
                  <a:srgbClr val="009A00"/>
                </a:solidFill>
                <a:cs typeface="Arial" charset="0"/>
              </a:rPr>
              <a:t>‘</a:t>
            </a:r>
            <a:r>
              <a:rPr lang="en-US" sz="2000">
                <a:solidFill>
                  <a:srgbClr val="009A00"/>
                </a:solidFill>
                <a:cs typeface="Arial" charset="0"/>
              </a:rPr>
              <a:t>06</a:t>
            </a:r>
          </a:p>
        </p:txBody>
      </p:sp>
      <p:sp>
        <p:nvSpPr>
          <p:cNvPr id="183300" name="Oval 5"/>
          <p:cNvSpPr>
            <a:spLocks noChangeArrowheads="1"/>
          </p:cNvSpPr>
          <p:nvPr/>
        </p:nvSpPr>
        <p:spPr bwMode="auto">
          <a:xfrm>
            <a:off x="-727075" y="198438"/>
            <a:ext cx="3398838" cy="4537075"/>
          </a:xfrm>
          <a:prstGeom prst="ellipse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Char char="è"/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2084388" y="642938"/>
            <a:ext cx="4367212" cy="2073275"/>
            <a:chOff x="1313" y="405"/>
            <a:chExt cx="2751" cy="1306"/>
          </a:xfrm>
        </p:grpSpPr>
        <p:sp>
          <p:nvSpPr>
            <p:cNvPr id="183305" name="Rectangle 7"/>
            <p:cNvSpPr>
              <a:spLocks noChangeArrowheads="1"/>
            </p:cNvSpPr>
            <p:nvPr/>
          </p:nvSpPr>
          <p:spPr bwMode="auto">
            <a:xfrm>
              <a:off x="1313" y="1442"/>
              <a:ext cx="73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0"/>
                <a:buNone/>
              </a:pPr>
              <a:r>
                <a:rPr lang="en-US" sz="2000">
                  <a:solidFill>
                    <a:srgbClr val="000000"/>
                  </a:solidFill>
                  <a:cs typeface="Arial" charset="0"/>
                </a:rPr>
                <a:t>2dFGRS</a:t>
              </a:r>
            </a:p>
          </p:txBody>
        </p:sp>
        <p:sp>
          <p:nvSpPr>
            <p:cNvPr id="183306" name="Rectangle 8"/>
            <p:cNvSpPr>
              <a:spLocks noChangeArrowheads="1"/>
            </p:cNvSpPr>
            <p:nvPr/>
          </p:nvSpPr>
          <p:spPr bwMode="auto">
            <a:xfrm>
              <a:off x="3511" y="405"/>
              <a:ext cx="55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0"/>
                <a:buNone/>
              </a:pPr>
              <a:r>
                <a:rPr lang="en-US" sz="2000">
                  <a:solidFill>
                    <a:srgbClr val="000000"/>
                  </a:solidFill>
                  <a:cs typeface="Arial" charset="0"/>
                </a:rPr>
                <a:t>SDSS</a:t>
              </a:r>
            </a:p>
          </p:txBody>
        </p:sp>
        <p:sp>
          <p:nvSpPr>
            <p:cNvPr id="183307" name="Rectangle 9"/>
            <p:cNvSpPr>
              <a:spLocks noChangeArrowheads="1"/>
            </p:cNvSpPr>
            <p:nvPr/>
          </p:nvSpPr>
          <p:spPr bwMode="auto">
            <a:xfrm>
              <a:off x="3359" y="1211"/>
              <a:ext cx="38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0"/>
                <a:buNone/>
              </a:pPr>
              <a:r>
                <a:rPr lang="en-US" sz="2000">
                  <a:solidFill>
                    <a:srgbClr val="000000"/>
                  </a:solidFill>
                  <a:cs typeface="Arial" charset="0"/>
                </a:rPr>
                <a:t>CfA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773238" y="722313"/>
            <a:ext cx="6851650" cy="5006975"/>
            <a:chOff x="1773238" y="722313"/>
            <a:chExt cx="6851650" cy="5006975"/>
          </a:xfrm>
        </p:grpSpPr>
        <p:sp>
          <p:nvSpPr>
            <p:cNvPr id="183303" name="Rectangle 4"/>
            <p:cNvSpPr>
              <a:spLocks noChangeArrowheads="1"/>
            </p:cNvSpPr>
            <p:nvPr/>
          </p:nvSpPr>
          <p:spPr bwMode="auto">
            <a:xfrm>
              <a:off x="1773238" y="722313"/>
              <a:ext cx="898525" cy="579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en-US" sz="3200">
                  <a:solidFill>
                    <a:srgbClr val="A10000"/>
                  </a:solidFill>
                  <a:cs typeface="Arial" charset="0"/>
                </a:rPr>
                <a:t>real</a:t>
              </a:r>
            </a:p>
          </p:txBody>
        </p:sp>
        <p:sp>
          <p:nvSpPr>
            <p:cNvPr id="183304" name="Rectangle 6"/>
            <p:cNvSpPr>
              <a:spLocks noChangeArrowheads="1"/>
            </p:cNvSpPr>
            <p:nvPr/>
          </p:nvSpPr>
          <p:spPr bwMode="auto">
            <a:xfrm>
              <a:off x="6704013" y="5149850"/>
              <a:ext cx="1920875" cy="579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en-US" sz="3200">
                  <a:solidFill>
                    <a:srgbClr val="A10000"/>
                  </a:solidFill>
                  <a:cs typeface="Arial" charset="0"/>
                </a:rPr>
                <a:t>simulated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099413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0" y="1065095"/>
            <a:ext cx="5652120" cy="3876073"/>
            <a:chOff x="0" y="971601"/>
            <a:chExt cx="5652120" cy="3876073"/>
          </a:xfrm>
        </p:grpSpPr>
        <p:pic>
          <p:nvPicPr>
            <p:cNvPr id="2" name="Picture 1" descr="planck_power_spectrum_2.jpg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039"/>
            <a:stretch/>
          </p:blipFill>
          <p:spPr>
            <a:xfrm>
              <a:off x="35496" y="1214129"/>
              <a:ext cx="5477863" cy="3366999"/>
            </a:xfrm>
            <a:prstGeom prst="rect">
              <a:avLst/>
            </a:prstGeom>
          </p:spPr>
        </p:pic>
        <p:pic>
          <p:nvPicPr>
            <p:cNvPr id="6" name="Picture 12" descr="planck_CMB_node_full_image.jp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971601"/>
              <a:ext cx="1727243" cy="8732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Text Box 5"/>
            <p:cNvSpPr txBox="1">
              <a:spLocks noChangeArrowheads="1"/>
            </p:cNvSpPr>
            <p:nvPr/>
          </p:nvSpPr>
          <p:spPr bwMode="auto">
            <a:xfrm rot="16200000">
              <a:off x="-142656" y="2552253"/>
              <a:ext cx="2135020" cy="338554"/>
            </a:xfrm>
            <a:prstGeom prst="rect">
              <a:avLst/>
            </a:prstGeom>
            <a:solidFill>
              <a:srgbClr val="FF6600">
                <a:alpha val="18000"/>
              </a:srgbClr>
            </a:solidFill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GB" sz="1600" kern="0" dirty="0">
                  <a:solidFill>
                    <a:srgbClr val="000000"/>
                  </a:solidFill>
                </a:rPr>
                <a:t>Fluctuation amplitude</a:t>
              </a:r>
            </a:p>
          </p:txBody>
        </p:sp>
        <p:sp>
          <p:nvSpPr>
            <p:cNvPr id="7" name="Text Box 3"/>
            <p:cNvSpPr txBox="1">
              <a:spLocks noChangeArrowheads="1"/>
            </p:cNvSpPr>
            <p:nvPr/>
          </p:nvSpPr>
          <p:spPr bwMode="auto">
            <a:xfrm>
              <a:off x="827584" y="1588730"/>
              <a:ext cx="482453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0000FF"/>
                  </a:solidFill>
                </a:rPr>
                <a:t> CMB temperature anisotropies</a:t>
              </a:r>
            </a:p>
          </p:txBody>
        </p:sp>
        <p:sp>
          <p:nvSpPr>
            <p:cNvPr id="12" name="Text Box 4"/>
            <p:cNvSpPr txBox="1">
              <a:spLocks noChangeArrowheads="1"/>
            </p:cNvSpPr>
            <p:nvPr/>
          </p:nvSpPr>
          <p:spPr bwMode="auto">
            <a:xfrm>
              <a:off x="395536" y="4509120"/>
              <a:ext cx="220503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1600" dirty="0">
                  <a:solidFill>
                    <a:srgbClr val="006600"/>
                  </a:solidFill>
                </a:rPr>
                <a:t>Planck  coll. 2015</a:t>
              </a: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3059832" y="2060848"/>
              <a:ext cx="9483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/>
                <a:t>z=1000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275856" y="2060848"/>
            <a:ext cx="5701662" cy="4824536"/>
            <a:chOff x="3275856" y="2060848"/>
            <a:chExt cx="5701662" cy="4824536"/>
          </a:xfrm>
        </p:grpSpPr>
        <p:pic>
          <p:nvPicPr>
            <p:cNvPr id="8" name="Picture 2" descr="nature_rev.jpeg                                                0005C3F3Macintosh HD                   BCFB972B: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88024" y="2583780"/>
              <a:ext cx="4189494" cy="4301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Text Box 3"/>
            <p:cNvSpPr txBox="1">
              <a:spLocks noChangeArrowheads="1"/>
            </p:cNvSpPr>
            <p:nvPr/>
          </p:nvSpPr>
          <p:spPr bwMode="auto">
            <a:xfrm>
              <a:off x="5292080" y="2060848"/>
              <a:ext cx="324036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0000FF"/>
                  </a:solidFill>
                </a:rPr>
                <a:t> Galaxy clustering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932920" y="2492896"/>
              <a:ext cx="5632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sz="1800" dirty="0"/>
                <a:t>z=0</a:t>
              </a:r>
            </a:p>
          </p:txBody>
        </p:sp>
        <p:sp>
          <p:nvSpPr>
            <p:cNvPr id="15" name="Text Box 4"/>
            <p:cNvSpPr txBox="1">
              <a:spLocks noChangeArrowheads="1"/>
            </p:cNvSpPr>
            <p:nvPr/>
          </p:nvSpPr>
          <p:spPr bwMode="auto">
            <a:xfrm>
              <a:off x="3275856" y="6084584"/>
              <a:ext cx="2205038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Tx/>
                <a:buSzTx/>
                <a:buFontTx/>
                <a:buNone/>
              </a:pPr>
              <a:r>
                <a:rPr lang="en-GB" sz="1600" dirty="0" err="1">
                  <a:solidFill>
                    <a:srgbClr val="006600"/>
                  </a:solidFill>
                </a:rPr>
                <a:t>Springel</a:t>
              </a:r>
              <a:r>
                <a:rPr lang="en-GB" sz="1600" dirty="0">
                  <a:solidFill>
                    <a:srgbClr val="006600"/>
                  </a:solidFill>
                </a:rPr>
                <a:t>, Frenk &amp; White 2006</a:t>
              </a:r>
            </a:p>
          </p:txBody>
        </p:sp>
      </p:grpSp>
      <p:sp>
        <p:nvSpPr>
          <p:cNvPr id="17" name="Text Box 2"/>
          <p:cNvSpPr txBox="1">
            <a:spLocks noChangeArrowheads="1"/>
          </p:cNvSpPr>
          <p:nvPr/>
        </p:nvSpPr>
        <p:spPr bwMode="auto">
          <a:xfrm>
            <a:off x="2245047" y="206375"/>
            <a:ext cx="6431409" cy="584776"/>
          </a:xfrm>
          <a:prstGeom prst="rect">
            <a:avLst/>
          </a:prstGeom>
          <a:solidFill>
            <a:srgbClr val="FFCC00">
              <a:alpha val="70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The </a:t>
            </a:r>
            <a:r>
              <a:rPr lang="en-US" sz="3200" dirty="0">
                <a:solidFill>
                  <a:srgbClr val="FF0000"/>
                </a:solidFill>
                <a:latin typeface="Symbol" charset="2"/>
                <a:cs typeface="Symbol" charset="2"/>
              </a:rPr>
              <a:t>L</a:t>
            </a:r>
            <a:r>
              <a:rPr lang="en-US" sz="3200" dirty="0">
                <a:solidFill>
                  <a:srgbClr val="FF0000"/>
                </a:solidFill>
              </a:rPr>
              <a:t>CDM model of cosmogony </a:t>
            </a:r>
            <a:r>
              <a:rPr lang="en-GB" sz="3200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966661" y="807095"/>
            <a:ext cx="30069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b="1" dirty="0">
                <a:solidFill>
                  <a:srgbClr val="FF0000"/>
                </a:solidFill>
              </a:rPr>
              <a:t>Proposed in 1980s;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88024" y="807095"/>
            <a:ext cx="42389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now empirically supported by: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5073899" y="3100898"/>
            <a:ext cx="3983048" cy="3064406"/>
            <a:chOff x="5073899" y="3100898"/>
            <a:chExt cx="3983048" cy="3064406"/>
          </a:xfrm>
        </p:grpSpPr>
        <p:sp>
          <p:nvSpPr>
            <p:cNvPr id="23" name="Rectangle 4"/>
            <p:cNvSpPr>
              <a:spLocks noChangeArrowheads="1"/>
            </p:cNvSpPr>
            <p:nvPr/>
          </p:nvSpPr>
          <p:spPr bwMode="auto">
            <a:xfrm>
              <a:off x="5073899" y="3100898"/>
              <a:ext cx="6502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A10000"/>
                  </a:solidFill>
                  <a:effectLst/>
                  <a:uLnTx/>
                  <a:uFillTx/>
                </a:rPr>
                <a:t>real</a:t>
              </a:r>
            </a:p>
          </p:txBody>
        </p:sp>
        <p:sp>
          <p:nvSpPr>
            <p:cNvPr id="24" name="Rectangle 6"/>
            <p:cNvSpPr>
              <a:spLocks noChangeArrowheads="1"/>
            </p:cNvSpPr>
            <p:nvPr/>
          </p:nvSpPr>
          <p:spPr bwMode="auto">
            <a:xfrm>
              <a:off x="7884368" y="5795972"/>
              <a:ext cx="117257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A10000"/>
                  </a:solidFill>
                  <a:effectLst/>
                  <a:uLnTx/>
                  <a:uFillTx/>
                </a:rPr>
                <a:t>simulated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909280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070038" y="2514226"/>
            <a:ext cx="1621558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3200" dirty="0"/>
              <a:t>10 </a:t>
            </a:r>
            <a:r>
              <a:rPr lang="en-US" sz="3200" dirty="0" err="1"/>
              <a:t>mins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009752100"/>
      </p:ext>
    </p:extLst>
  </p:cSld>
  <p:clrMapOvr>
    <a:masterClrMapping/>
  </p:clrMapOvr>
  <p:transition>
    <p:zoom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4"/>
          <p:cNvSpPr>
            <a:spLocks noChangeArrowheads="1"/>
          </p:cNvSpPr>
          <p:nvPr/>
        </p:nvSpPr>
        <p:spPr bwMode="auto">
          <a:xfrm>
            <a:off x="6408738" y="6453188"/>
            <a:ext cx="2735262" cy="4048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140291" name="Picture 22" descr="delta2_lyalpha.jp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7" r="8105" b="4417"/>
          <a:stretch>
            <a:fillRect/>
          </a:stretch>
        </p:blipFill>
        <p:spPr bwMode="auto">
          <a:xfrm>
            <a:off x="3621088" y="1384300"/>
            <a:ext cx="5153025" cy="544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2" name="Text Box 3"/>
          <p:cNvSpPr txBox="1">
            <a:spLocks noChangeArrowheads="1"/>
          </p:cNvSpPr>
          <p:nvPr/>
        </p:nvSpPr>
        <p:spPr bwMode="auto">
          <a:xfrm>
            <a:off x="2203450" y="176213"/>
            <a:ext cx="6765925" cy="1095375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>
                <a:solidFill>
                  <a:srgbClr val="FF0000"/>
                </a:solidFill>
              </a:rPr>
              <a:t>The cosmic power spectrum: from the CMB to the 2dFGRS</a:t>
            </a:r>
          </a:p>
        </p:txBody>
      </p:sp>
      <p:sp>
        <p:nvSpPr>
          <p:cNvPr id="140295" name="Rectangle 8"/>
          <p:cNvSpPr>
            <a:spLocks noChangeArrowheads="1"/>
          </p:cNvSpPr>
          <p:nvPr/>
        </p:nvSpPr>
        <p:spPr bwMode="auto">
          <a:xfrm>
            <a:off x="1601788" y="6321425"/>
            <a:ext cx="20764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buClrTx/>
              <a:buSzTx/>
              <a:buFontTx/>
              <a:buNone/>
            </a:pPr>
            <a:r>
              <a:rPr lang="en-US" sz="2000">
                <a:solidFill>
                  <a:srgbClr val="009A00"/>
                </a:solidFill>
              </a:rPr>
              <a:t>Sanchez et al 06</a:t>
            </a:r>
          </a:p>
        </p:txBody>
      </p:sp>
      <p:sp>
        <p:nvSpPr>
          <p:cNvPr id="140296" name="Rectangle 12"/>
          <p:cNvSpPr>
            <a:spLocks noChangeArrowheads="1"/>
          </p:cNvSpPr>
          <p:nvPr/>
        </p:nvSpPr>
        <p:spPr bwMode="auto">
          <a:xfrm>
            <a:off x="0" y="4679950"/>
            <a:ext cx="3516313" cy="167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200">
                <a:solidFill>
                  <a:srgbClr val="FF0000"/>
                </a:solidFill>
                <a:sym typeface="Symbol" charset="0"/>
              </a:rPr>
              <a:t></a:t>
            </a:r>
            <a:r>
              <a:rPr lang="en-US">
                <a:solidFill>
                  <a:srgbClr val="000000"/>
                </a:solidFill>
                <a:sym typeface="Symbol" charset="0"/>
              </a:rPr>
              <a:t> </a:t>
            </a:r>
            <a:r>
              <a:rPr lang="en-US">
                <a:solidFill>
                  <a:srgbClr val="000000"/>
                </a:solidFill>
                <a:latin typeface="Symbol" charset="0"/>
                <a:sym typeface="Symbol" charset="0"/>
              </a:rPr>
              <a:t>L</a:t>
            </a:r>
            <a:r>
              <a:rPr lang="en-US">
                <a:solidFill>
                  <a:srgbClr val="000000"/>
                </a:solidFill>
              </a:rPr>
              <a:t>CDM provides an excellent description of mass power spectrum from 10-1000 Mpc</a:t>
            </a:r>
          </a:p>
        </p:txBody>
      </p:sp>
      <p:grpSp>
        <p:nvGrpSpPr>
          <p:cNvPr id="140298" name="Group 17"/>
          <p:cNvGrpSpPr>
            <a:grpSpLocks/>
          </p:cNvGrpSpPr>
          <p:nvPr/>
        </p:nvGrpSpPr>
        <p:grpSpPr bwMode="auto">
          <a:xfrm>
            <a:off x="6594475" y="3303588"/>
            <a:ext cx="933450" cy="731837"/>
            <a:chOff x="3771" y="1596"/>
            <a:chExt cx="588" cy="461"/>
          </a:xfrm>
        </p:grpSpPr>
        <p:sp>
          <p:nvSpPr>
            <p:cNvPr id="140312" name="Text Box 18"/>
            <p:cNvSpPr txBox="1">
              <a:spLocks noChangeArrowheads="1"/>
            </p:cNvSpPr>
            <p:nvPr/>
          </p:nvSpPr>
          <p:spPr bwMode="auto">
            <a:xfrm>
              <a:off x="3771" y="1766"/>
              <a:ext cx="5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190800" rIns="90000" bIns="118800" anchor="ctr" anchorCtr="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lnSpc>
                  <a:spcPct val="50000"/>
                </a:lnSpc>
                <a:buClrTx/>
                <a:buSzTx/>
                <a:buFontTx/>
                <a:buNone/>
              </a:pPr>
              <a:r>
                <a:rPr lang="en-US" sz="2000">
                  <a:solidFill>
                    <a:srgbClr val="000000"/>
                  </a:solidFill>
                  <a:latin typeface="Symbol" charset="0"/>
                </a:rPr>
                <a:t>L</a:t>
              </a:r>
              <a:r>
                <a:rPr lang="en-US" sz="2000">
                  <a:solidFill>
                    <a:srgbClr val="000000"/>
                  </a:solidFill>
                </a:rPr>
                <a:t>CDM</a:t>
              </a:r>
            </a:p>
          </p:txBody>
        </p:sp>
        <p:sp>
          <p:nvSpPr>
            <p:cNvPr id="140313" name="Line 19"/>
            <p:cNvSpPr>
              <a:spLocks noChangeShapeType="1"/>
            </p:cNvSpPr>
            <p:nvPr/>
          </p:nvSpPr>
          <p:spPr bwMode="auto">
            <a:xfrm flipH="1" flipV="1">
              <a:off x="3787" y="1596"/>
              <a:ext cx="179" cy="2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lIns="90000" tIns="190800" rIns="90000" bIns="118800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0299" name="Rectangle 20"/>
          <p:cNvSpPr>
            <a:spLocks noChangeArrowheads="1"/>
          </p:cNvSpPr>
          <p:nvPr/>
        </p:nvSpPr>
        <p:spPr bwMode="auto">
          <a:xfrm>
            <a:off x="4779963" y="6569075"/>
            <a:ext cx="3240087" cy="288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0300" name="Rectangle 21"/>
          <p:cNvSpPr>
            <a:spLocks noChangeArrowheads="1"/>
          </p:cNvSpPr>
          <p:nvPr/>
        </p:nvSpPr>
        <p:spPr bwMode="auto">
          <a:xfrm>
            <a:off x="4652963" y="6419850"/>
            <a:ext cx="3817937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800" dirty="0">
                <a:solidFill>
                  <a:srgbClr val="000000"/>
                </a:solidFill>
              </a:rPr>
              <a:t>wavenumber k (</a:t>
            </a:r>
            <a:r>
              <a:rPr lang="en-US" sz="1800" dirty="0" err="1">
                <a:solidFill>
                  <a:srgbClr val="000000"/>
                </a:solidFill>
              </a:rPr>
              <a:t>comoving</a:t>
            </a:r>
            <a:r>
              <a:rPr lang="en-US" sz="1800" dirty="0">
                <a:solidFill>
                  <a:srgbClr val="000000"/>
                </a:solidFill>
              </a:rPr>
              <a:t> h</a:t>
            </a:r>
            <a:r>
              <a:rPr lang="en-US" sz="1800" baseline="30000" dirty="0">
                <a:solidFill>
                  <a:srgbClr val="000000"/>
                </a:solidFill>
              </a:rPr>
              <a:t>-1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Mpc</a:t>
            </a:r>
            <a:r>
              <a:rPr lang="en-US" sz="1800" dirty="0">
                <a:solidFill>
                  <a:srgbClr val="000000"/>
                </a:solidFill>
              </a:rPr>
              <a:t>)</a:t>
            </a:r>
            <a:r>
              <a:rPr lang="en-US" sz="1800" baseline="30000" dirty="0">
                <a:solidFill>
                  <a:srgbClr val="000000"/>
                </a:solidFill>
              </a:rPr>
              <a:t>-1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140301" name="Rectangle 23"/>
          <p:cNvSpPr>
            <a:spLocks noChangeArrowheads="1"/>
          </p:cNvSpPr>
          <p:nvPr/>
        </p:nvSpPr>
        <p:spPr bwMode="auto">
          <a:xfrm>
            <a:off x="5043488" y="1363663"/>
            <a:ext cx="576262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1000</a:t>
            </a:r>
          </a:p>
        </p:txBody>
      </p:sp>
      <p:sp>
        <p:nvSpPr>
          <p:cNvPr id="140302" name="Rectangle 24"/>
          <p:cNvSpPr>
            <a:spLocks noChangeArrowheads="1"/>
          </p:cNvSpPr>
          <p:nvPr/>
        </p:nvSpPr>
        <p:spPr bwMode="auto">
          <a:xfrm>
            <a:off x="8156575" y="1354138"/>
            <a:ext cx="379413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10</a:t>
            </a:r>
          </a:p>
        </p:txBody>
      </p:sp>
      <p:sp>
        <p:nvSpPr>
          <p:cNvPr id="140303" name="Rectangle 25"/>
          <p:cNvSpPr>
            <a:spLocks noChangeArrowheads="1"/>
          </p:cNvSpPr>
          <p:nvPr/>
        </p:nvSpPr>
        <p:spPr bwMode="auto">
          <a:xfrm>
            <a:off x="3719513" y="2452688"/>
            <a:ext cx="247650" cy="33004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0304" name="Rectangle 26"/>
          <p:cNvSpPr>
            <a:spLocks noChangeArrowheads="1"/>
          </p:cNvSpPr>
          <p:nvPr/>
        </p:nvSpPr>
        <p:spPr bwMode="auto">
          <a:xfrm rot="-5400000">
            <a:off x="2072481" y="3837782"/>
            <a:ext cx="3373437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800">
                <a:solidFill>
                  <a:srgbClr val="000000"/>
                </a:solidFill>
              </a:rPr>
              <a:t>Power spectrum P(k) (h</a:t>
            </a:r>
            <a:r>
              <a:rPr lang="en-US" sz="1800" baseline="30000">
                <a:solidFill>
                  <a:srgbClr val="000000"/>
                </a:solidFill>
              </a:rPr>
              <a:t>-1</a:t>
            </a:r>
            <a:r>
              <a:rPr lang="en-US" sz="1800">
                <a:solidFill>
                  <a:srgbClr val="000000"/>
                </a:solidFill>
              </a:rPr>
              <a:t> Mpc)</a:t>
            </a:r>
            <a:r>
              <a:rPr lang="en-US" sz="1800" baseline="30000">
                <a:solidFill>
                  <a:srgbClr val="000000"/>
                </a:solidFill>
              </a:rPr>
              <a:t>3</a:t>
            </a:r>
            <a:endParaRPr lang="en-US" sz="1800">
              <a:solidFill>
                <a:srgbClr val="000000"/>
              </a:solidFill>
            </a:endParaRPr>
          </a:p>
        </p:txBody>
      </p:sp>
      <p:pic>
        <p:nvPicPr>
          <p:cNvPr id="140305" name="Picture 123" descr=" wedge.jpg                                                      0005C3F3Macintosh HD                   BCFB972B: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88" t="4816" r="2950"/>
          <a:stretch>
            <a:fillRect/>
          </a:stretch>
        </p:blipFill>
        <p:spPr bwMode="auto">
          <a:xfrm>
            <a:off x="14288" y="2908300"/>
            <a:ext cx="2524125" cy="183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0306" name="Picture 12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" y="1316038"/>
            <a:ext cx="2484438" cy="146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307" name="Text Box 125"/>
          <p:cNvSpPr txBox="1">
            <a:spLocks noChangeArrowheads="1"/>
          </p:cNvSpPr>
          <p:nvPr/>
        </p:nvSpPr>
        <p:spPr bwMode="auto">
          <a:xfrm>
            <a:off x="2598738" y="1433513"/>
            <a:ext cx="946150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1800">
                <a:solidFill>
                  <a:srgbClr val="000000"/>
                </a:solidFill>
              </a:rPr>
              <a:t>z~1000</a:t>
            </a:r>
          </a:p>
        </p:txBody>
      </p:sp>
      <p:sp>
        <p:nvSpPr>
          <p:cNvPr id="140308" name="Text Box 125"/>
          <p:cNvSpPr txBox="1">
            <a:spLocks noChangeArrowheads="1"/>
          </p:cNvSpPr>
          <p:nvPr/>
        </p:nvSpPr>
        <p:spPr bwMode="auto">
          <a:xfrm>
            <a:off x="2657475" y="3038475"/>
            <a:ext cx="560388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1800">
                <a:solidFill>
                  <a:srgbClr val="000000"/>
                </a:solidFill>
              </a:rPr>
              <a:t>z~0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579207" y="1363664"/>
            <a:ext cx="4334407" cy="2426532"/>
            <a:chOff x="4579207" y="1363664"/>
            <a:chExt cx="4334407" cy="2426532"/>
          </a:xfrm>
        </p:grpSpPr>
        <p:sp>
          <p:nvSpPr>
            <p:cNvPr id="140293" name="Rectangle 6"/>
            <p:cNvSpPr>
              <a:spLocks noChangeArrowheads="1"/>
            </p:cNvSpPr>
            <p:nvPr/>
          </p:nvSpPr>
          <p:spPr bwMode="auto">
            <a:xfrm>
              <a:off x="5302250" y="2165350"/>
              <a:ext cx="1762125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buClrTx/>
                <a:buSzTx/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Gal clustering </a:t>
              </a:r>
              <a:r>
                <a:rPr lang="en-US" sz="1800" dirty="0">
                  <a:solidFill>
                    <a:srgbClr val="0000FF"/>
                  </a:solidFill>
                </a:rPr>
                <a:t>(2dFGRS)</a:t>
              </a:r>
              <a:endParaRPr lang="en-US" sz="2000" dirty="0">
                <a:solidFill>
                  <a:srgbClr val="0000FF"/>
                </a:solidFill>
              </a:endParaRPr>
            </a:p>
          </p:txBody>
        </p:sp>
        <p:sp>
          <p:nvSpPr>
            <p:cNvPr id="140294" name="Rectangle 7"/>
            <p:cNvSpPr>
              <a:spLocks noChangeArrowheads="1"/>
            </p:cNvSpPr>
            <p:nvPr/>
          </p:nvSpPr>
          <p:spPr bwMode="auto">
            <a:xfrm>
              <a:off x="4579207" y="2043261"/>
              <a:ext cx="68421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z=0</a:t>
              </a:r>
            </a:p>
          </p:txBody>
        </p:sp>
        <p:sp>
          <p:nvSpPr>
            <p:cNvPr id="140297" name="Rectangle 16"/>
            <p:cNvSpPr>
              <a:spLocks noChangeArrowheads="1"/>
            </p:cNvSpPr>
            <p:nvPr/>
          </p:nvSpPr>
          <p:spPr bwMode="auto">
            <a:xfrm>
              <a:off x="4635500" y="3113088"/>
              <a:ext cx="1158875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buClrTx/>
                <a:buSzTx/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CMB </a:t>
              </a:r>
              <a:r>
                <a:rPr lang="en-US" sz="1800" dirty="0">
                  <a:solidFill>
                    <a:srgbClr val="FF0000"/>
                  </a:solidFill>
                </a:rPr>
                <a:t>(WMAP)</a:t>
              </a:r>
            </a:p>
          </p:txBody>
        </p:sp>
        <p:sp>
          <p:nvSpPr>
            <p:cNvPr id="140309" name="Rectangle 20"/>
            <p:cNvSpPr>
              <a:spLocks noChangeArrowheads="1"/>
            </p:cNvSpPr>
            <p:nvPr/>
          </p:nvSpPr>
          <p:spPr bwMode="auto">
            <a:xfrm>
              <a:off x="5135563" y="1363664"/>
              <a:ext cx="3638550" cy="41751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ctr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0310" name="Rectangle 22"/>
            <p:cNvSpPr>
              <a:spLocks noChangeArrowheads="1"/>
            </p:cNvSpPr>
            <p:nvPr/>
          </p:nvSpPr>
          <p:spPr bwMode="auto">
            <a:xfrm>
              <a:off x="5148064" y="1412776"/>
              <a:ext cx="3765550" cy="393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spAutoFit/>
            </a:bodyPr>
            <a:lstStyle/>
            <a:p>
              <a:pPr algn="l">
                <a:lnSpc>
                  <a:spcPct val="110000"/>
                </a:lnSpc>
                <a:buClr>
                  <a:srgbClr val="FF0000"/>
                </a:buClr>
                <a:buSzPct val="100000"/>
                <a:buFont typeface="Wingdings" charset="0"/>
                <a:buNone/>
              </a:pPr>
              <a:r>
                <a:rPr lang="en-US" sz="1800" dirty="0">
                  <a:solidFill>
                    <a:srgbClr val="000000"/>
                  </a:solidFill>
                </a:rPr>
                <a:t> wavelength k</a:t>
              </a:r>
              <a:r>
                <a:rPr lang="en-US" sz="1800" baseline="30000" dirty="0">
                  <a:solidFill>
                    <a:srgbClr val="000000"/>
                  </a:solidFill>
                </a:rPr>
                <a:t>-1</a:t>
              </a:r>
              <a:r>
                <a:rPr lang="en-US" sz="1800" dirty="0">
                  <a:solidFill>
                    <a:srgbClr val="000000"/>
                  </a:solidFill>
                </a:rPr>
                <a:t> (comoving h</a:t>
              </a:r>
              <a:r>
                <a:rPr lang="en-US" sz="1800" baseline="30000" dirty="0">
                  <a:solidFill>
                    <a:srgbClr val="000000"/>
                  </a:solidFill>
                </a:rPr>
                <a:t>-1</a:t>
              </a:r>
              <a:r>
                <a:rPr lang="en-US" sz="1800" dirty="0">
                  <a:solidFill>
                    <a:srgbClr val="000000"/>
                  </a:solidFill>
                </a:rPr>
                <a:t> </a:t>
              </a:r>
              <a:r>
                <a:rPr lang="en-US" sz="1800" dirty="0" err="1">
                  <a:solidFill>
                    <a:srgbClr val="000000"/>
                  </a:solidFill>
                </a:rPr>
                <a:t>Mpc</a:t>
              </a:r>
              <a:r>
                <a:rPr lang="en-US" sz="1800" dirty="0">
                  <a:solidFill>
                    <a:srgbClr val="000000"/>
                  </a:solidFill>
                </a:rPr>
                <a:t>)</a:t>
              </a:r>
            </a:p>
          </p:txBody>
        </p:sp>
      </p:grpSp>
      <p:sp>
        <p:nvSpPr>
          <p:cNvPr id="24" name="TextBox 3"/>
          <p:cNvSpPr txBox="1">
            <a:spLocks noChangeArrowheads="1"/>
          </p:cNvSpPr>
          <p:nvPr/>
        </p:nvSpPr>
        <p:spPr bwMode="auto">
          <a:xfrm>
            <a:off x="3592513" y="1433513"/>
            <a:ext cx="1435100" cy="400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sz="2000" dirty="0">
                <a:solidFill>
                  <a:srgbClr val="000000"/>
                </a:solidFill>
              </a:rPr>
              <a:t>Log k</a:t>
            </a:r>
            <a:r>
              <a:rPr lang="en-US" sz="2000" baseline="30000" dirty="0">
                <a:solidFill>
                  <a:srgbClr val="000000"/>
                </a:solidFill>
              </a:rPr>
              <a:t>3</a:t>
            </a:r>
            <a:r>
              <a:rPr lang="en-US" sz="2000" dirty="0">
                <a:solidFill>
                  <a:srgbClr val="000000"/>
                </a:solidFill>
              </a:rPr>
              <a:t>P(k)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6732240" y="4221088"/>
            <a:ext cx="936104" cy="792088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228184" y="4005064"/>
            <a:ext cx="576064" cy="800800"/>
            <a:chOff x="6228184" y="4005064"/>
            <a:chExt cx="576064" cy="800800"/>
          </a:xfrm>
        </p:grpSpPr>
        <p:sp>
          <p:nvSpPr>
            <p:cNvPr id="3" name="TextBox 2"/>
            <p:cNvSpPr txBox="1"/>
            <p:nvPr/>
          </p:nvSpPr>
          <p:spPr>
            <a:xfrm>
              <a:off x="6228184" y="4221088"/>
              <a:ext cx="412893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3200" dirty="0">
                  <a:solidFill>
                    <a:srgbClr val="FF0000"/>
                  </a:solidFill>
                </a:rPr>
                <a:t>?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 flipV="1">
              <a:off x="6588224" y="4005064"/>
              <a:ext cx="216024" cy="288032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12" name="Group 11"/>
          <p:cNvGrpSpPr/>
          <p:nvPr/>
        </p:nvGrpSpPr>
        <p:grpSpPr>
          <a:xfrm>
            <a:off x="7092280" y="4005064"/>
            <a:ext cx="1063352" cy="944816"/>
            <a:chOff x="7092280" y="4005064"/>
            <a:chExt cx="1063352" cy="944816"/>
          </a:xfrm>
        </p:grpSpPr>
        <p:sp>
          <p:nvSpPr>
            <p:cNvPr id="31" name="TextBox 30"/>
            <p:cNvSpPr txBox="1"/>
            <p:nvPr/>
          </p:nvSpPr>
          <p:spPr>
            <a:xfrm>
              <a:off x="7164288" y="4365104"/>
              <a:ext cx="991344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3200" dirty="0">
                  <a:solidFill>
                    <a:srgbClr val="FF0000"/>
                  </a:solidFill>
                </a:rPr>
                <a:t>?</a:t>
              </a:r>
            </a:p>
          </p:txBody>
        </p:sp>
        <p:cxnSp>
          <p:nvCxnSpPr>
            <p:cNvPr id="34" name="Straight Arrow Connector 33"/>
            <p:cNvCxnSpPr/>
            <p:nvPr/>
          </p:nvCxnSpPr>
          <p:spPr bwMode="auto">
            <a:xfrm flipH="1" flipV="1">
              <a:off x="7092280" y="4005064"/>
              <a:ext cx="360040" cy="36004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0047013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36"/>
          <p:cNvSpPr>
            <a:spLocks noChangeArrowheads="1"/>
          </p:cNvSpPr>
          <p:nvPr/>
        </p:nvSpPr>
        <p:spPr bwMode="auto">
          <a:xfrm>
            <a:off x="6408738" y="6453188"/>
            <a:ext cx="2735262" cy="4048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144387" name="Picture 22" descr="delta2_lyalpha.jp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7" r="8105" b="4417"/>
          <a:stretch>
            <a:fillRect/>
          </a:stretch>
        </p:blipFill>
        <p:spPr bwMode="auto">
          <a:xfrm>
            <a:off x="3621088" y="1384300"/>
            <a:ext cx="5153025" cy="544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8" name="Text Box 3"/>
          <p:cNvSpPr txBox="1">
            <a:spLocks noChangeArrowheads="1"/>
          </p:cNvSpPr>
          <p:nvPr/>
        </p:nvSpPr>
        <p:spPr bwMode="auto">
          <a:xfrm>
            <a:off x="2203450" y="176213"/>
            <a:ext cx="6765925" cy="1095375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>
                <a:solidFill>
                  <a:srgbClr val="FF0000"/>
                </a:solidFill>
              </a:rPr>
              <a:t>The cosmic power spectrum: from the CMB to the 2dFGRS</a:t>
            </a:r>
          </a:p>
        </p:txBody>
      </p:sp>
      <p:grpSp>
        <p:nvGrpSpPr>
          <p:cNvPr id="144390" name="Group 17"/>
          <p:cNvGrpSpPr>
            <a:grpSpLocks/>
          </p:cNvGrpSpPr>
          <p:nvPr/>
        </p:nvGrpSpPr>
        <p:grpSpPr bwMode="auto">
          <a:xfrm>
            <a:off x="6594475" y="3303588"/>
            <a:ext cx="933450" cy="731837"/>
            <a:chOff x="3771" y="1596"/>
            <a:chExt cx="588" cy="461"/>
          </a:xfrm>
        </p:grpSpPr>
        <p:sp>
          <p:nvSpPr>
            <p:cNvPr id="144412" name="Text Box 18"/>
            <p:cNvSpPr txBox="1">
              <a:spLocks noChangeArrowheads="1"/>
            </p:cNvSpPr>
            <p:nvPr/>
          </p:nvSpPr>
          <p:spPr bwMode="auto">
            <a:xfrm>
              <a:off x="3771" y="1766"/>
              <a:ext cx="5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190800" rIns="90000" bIns="118800" anchor="ctr" anchorCtr="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lnSpc>
                  <a:spcPct val="50000"/>
                </a:lnSpc>
                <a:buClrTx/>
                <a:buSzTx/>
                <a:buFontTx/>
                <a:buNone/>
              </a:pPr>
              <a:r>
                <a:rPr lang="en-US" sz="2000">
                  <a:solidFill>
                    <a:srgbClr val="000000"/>
                  </a:solidFill>
                  <a:latin typeface="Symbol" charset="0"/>
                </a:rPr>
                <a:t>L</a:t>
              </a:r>
              <a:r>
                <a:rPr lang="en-US" sz="2000">
                  <a:solidFill>
                    <a:srgbClr val="000000"/>
                  </a:solidFill>
                </a:rPr>
                <a:t>CDM</a:t>
              </a:r>
            </a:p>
          </p:txBody>
        </p:sp>
        <p:sp>
          <p:nvSpPr>
            <p:cNvPr id="144413" name="Line 19"/>
            <p:cNvSpPr>
              <a:spLocks noChangeShapeType="1"/>
            </p:cNvSpPr>
            <p:nvPr/>
          </p:nvSpPr>
          <p:spPr bwMode="auto">
            <a:xfrm flipH="1" flipV="1">
              <a:off x="3787" y="1596"/>
              <a:ext cx="179" cy="22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lIns="90000" tIns="190800" rIns="90000" bIns="118800" anchor="ctr"/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4391" name="Rectangle 20"/>
          <p:cNvSpPr>
            <a:spLocks noChangeArrowheads="1"/>
          </p:cNvSpPr>
          <p:nvPr/>
        </p:nvSpPr>
        <p:spPr bwMode="auto">
          <a:xfrm>
            <a:off x="4883150" y="6540500"/>
            <a:ext cx="3240088" cy="2889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4392" name="Rectangle 21"/>
          <p:cNvSpPr>
            <a:spLocks noChangeArrowheads="1"/>
          </p:cNvSpPr>
          <p:nvPr/>
        </p:nvSpPr>
        <p:spPr bwMode="auto">
          <a:xfrm>
            <a:off x="4764088" y="6464300"/>
            <a:ext cx="3817937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800">
                <a:solidFill>
                  <a:srgbClr val="000000"/>
                </a:solidFill>
              </a:rPr>
              <a:t>wavenumber k (comoving h</a:t>
            </a:r>
            <a:r>
              <a:rPr lang="en-US" sz="1800" baseline="30000">
                <a:solidFill>
                  <a:srgbClr val="000000"/>
                </a:solidFill>
              </a:rPr>
              <a:t>-1</a:t>
            </a:r>
            <a:r>
              <a:rPr lang="en-US" sz="1800">
                <a:solidFill>
                  <a:srgbClr val="000000"/>
                </a:solidFill>
              </a:rPr>
              <a:t> Mpc)</a:t>
            </a:r>
            <a:r>
              <a:rPr lang="en-US" sz="1800" baseline="30000">
                <a:solidFill>
                  <a:srgbClr val="000000"/>
                </a:solidFill>
              </a:rPr>
              <a:t>-1</a:t>
            </a: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144393" name="Rectangle 23"/>
          <p:cNvSpPr>
            <a:spLocks noChangeArrowheads="1"/>
          </p:cNvSpPr>
          <p:nvPr/>
        </p:nvSpPr>
        <p:spPr bwMode="auto">
          <a:xfrm>
            <a:off x="5043488" y="1363663"/>
            <a:ext cx="576262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400" dirty="0">
                <a:solidFill>
                  <a:srgbClr val="000000"/>
                </a:solidFill>
              </a:rPr>
              <a:t>1000</a:t>
            </a:r>
          </a:p>
        </p:txBody>
      </p:sp>
      <p:sp>
        <p:nvSpPr>
          <p:cNvPr id="144394" name="Rectangle 24"/>
          <p:cNvSpPr>
            <a:spLocks noChangeArrowheads="1"/>
          </p:cNvSpPr>
          <p:nvPr/>
        </p:nvSpPr>
        <p:spPr bwMode="auto">
          <a:xfrm>
            <a:off x="8156575" y="1354138"/>
            <a:ext cx="379413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400">
                <a:solidFill>
                  <a:srgbClr val="000000"/>
                </a:solidFill>
              </a:rPr>
              <a:t>10</a:t>
            </a:r>
          </a:p>
        </p:txBody>
      </p:sp>
      <p:sp>
        <p:nvSpPr>
          <p:cNvPr id="144395" name="Rectangle 25"/>
          <p:cNvSpPr>
            <a:spLocks noChangeArrowheads="1"/>
          </p:cNvSpPr>
          <p:nvPr/>
        </p:nvSpPr>
        <p:spPr bwMode="auto">
          <a:xfrm>
            <a:off x="3733800" y="2497138"/>
            <a:ext cx="247650" cy="33004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4396" name="Rectangle 20"/>
          <p:cNvSpPr>
            <a:spLocks noChangeArrowheads="1"/>
          </p:cNvSpPr>
          <p:nvPr/>
        </p:nvSpPr>
        <p:spPr bwMode="auto">
          <a:xfrm>
            <a:off x="5135563" y="1396212"/>
            <a:ext cx="3638550" cy="384964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ctr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4400" name="TextBox 14"/>
          <p:cNvSpPr txBox="1">
            <a:spLocks noChangeArrowheads="1"/>
          </p:cNvSpPr>
          <p:nvPr/>
        </p:nvSpPr>
        <p:spPr bwMode="auto">
          <a:xfrm>
            <a:off x="309563" y="1720850"/>
            <a:ext cx="3130550" cy="4416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lnSpc>
                <a:spcPts val="3075"/>
              </a:lnSpc>
              <a:spcAft>
                <a:spcPts val="600"/>
              </a:spcAft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  <a:cs typeface="Symbol" charset="0"/>
              </a:rPr>
              <a:t>Free streaming </a:t>
            </a:r>
            <a:r>
              <a:rPr lang="en-US" dirty="0">
                <a:solidFill>
                  <a:srgbClr val="000000"/>
                </a:solidFill>
                <a:cs typeface="Symbol" charset="0"/>
                <a:sym typeface="Wingdings" charset="0"/>
              </a:rPr>
              <a:t></a:t>
            </a:r>
            <a:endParaRPr lang="en-US" dirty="0">
              <a:solidFill>
                <a:srgbClr val="000000"/>
              </a:solidFill>
              <a:cs typeface="Symbol" charset="0"/>
            </a:endParaRPr>
          </a:p>
          <a:p>
            <a:pPr algn="l">
              <a:lnSpc>
                <a:spcPts val="4175"/>
              </a:lnSpc>
              <a:spcAft>
                <a:spcPts val="600"/>
              </a:spcAft>
              <a:buClr>
                <a:srgbClr val="000000"/>
              </a:buClr>
              <a:buFont typeface="Symbol" charset="0"/>
              <a:buChar char=" "/>
            </a:pPr>
            <a:r>
              <a:rPr lang="en-US" dirty="0" err="1">
                <a:solidFill>
                  <a:srgbClr val="000000"/>
                </a:solidFill>
                <a:latin typeface="Symbol" charset="0"/>
                <a:cs typeface="Symbol" charset="0"/>
              </a:rPr>
              <a:t>l</a:t>
            </a:r>
            <a:r>
              <a:rPr lang="en-US" baseline="-25000" dirty="0" err="1">
                <a:solidFill>
                  <a:srgbClr val="000000"/>
                </a:solidFill>
                <a:cs typeface="Arial" charset="0"/>
              </a:rPr>
              <a:t>cut</a:t>
            </a:r>
            <a:r>
              <a:rPr lang="en-US" baseline="-25000" dirty="0">
                <a:solidFill>
                  <a:srgbClr val="000000"/>
                </a:solidFill>
                <a:cs typeface="Arial" charset="0"/>
              </a:rPr>
              <a:t>  </a:t>
            </a:r>
            <a:r>
              <a:rPr lang="en-US" dirty="0">
                <a:solidFill>
                  <a:srgbClr val="000000"/>
                </a:solidFill>
                <a:cs typeface="Arial" charset="0"/>
              </a:rPr>
              <a:t>α m</a:t>
            </a:r>
            <a:r>
              <a:rPr lang="en-US" baseline="-25000" dirty="0">
                <a:solidFill>
                  <a:srgbClr val="000000"/>
                </a:solidFill>
                <a:cs typeface="Arial" charset="0"/>
              </a:rPr>
              <a:t>x</a:t>
            </a:r>
            <a:r>
              <a:rPr lang="en-US" baseline="30000" dirty="0">
                <a:solidFill>
                  <a:srgbClr val="000000"/>
                </a:solidFill>
                <a:cs typeface="Arial" charset="0"/>
              </a:rPr>
              <a:t>-1 </a:t>
            </a:r>
            <a:r>
              <a:rPr lang="en-US" dirty="0">
                <a:solidFill>
                  <a:srgbClr val="000000"/>
                </a:solidFill>
                <a:cs typeface="Arial" charset="0"/>
              </a:rPr>
              <a:t>             </a:t>
            </a:r>
            <a:r>
              <a:rPr lang="en-US" dirty="0">
                <a:solidFill>
                  <a:srgbClr val="0000FF"/>
                </a:solidFill>
                <a:cs typeface="Arial" charset="0"/>
              </a:rPr>
              <a:t>for thermal relic</a:t>
            </a:r>
          </a:p>
          <a:p>
            <a:pPr algn="l">
              <a:lnSpc>
                <a:spcPts val="3075"/>
              </a:lnSpc>
              <a:buClr>
                <a:srgbClr val="000000"/>
              </a:buClr>
              <a:buFont typeface="Symbol" charset="0"/>
              <a:buChar char=" "/>
            </a:pPr>
            <a:r>
              <a:rPr lang="en-US" dirty="0" err="1">
                <a:solidFill>
                  <a:srgbClr val="000000"/>
                </a:solidFill>
                <a:cs typeface="Arial" charset="0"/>
              </a:rPr>
              <a:t>m</a:t>
            </a:r>
            <a:r>
              <a:rPr lang="en-US" baseline="-25000" dirty="0" err="1">
                <a:solidFill>
                  <a:srgbClr val="000000"/>
                </a:solidFill>
                <a:cs typeface="Arial" charset="0"/>
              </a:rPr>
              <a:t>CDM</a:t>
            </a:r>
            <a:r>
              <a:rPr lang="en-US" baseline="-250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dirty="0">
                <a:solidFill>
                  <a:srgbClr val="000000"/>
                </a:solidFill>
                <a:cs typeface="Arial" charset="0"/>
              </a:rPr>
              <a:t>~ 100GeV </a:t>
            </a:r>
            <a:r>
              <a:rPr lang="en-US" dirty="0" err="1">
                <a:solidFill>
                  <a:srgbClr val="0000FF"/>
                </a:solidFill>
                <a:cs typeface="Arial" charset="0"/>
              </a:rPr>
              <a:t>susy</a:t>
            </a:r>
            <a:r>
              <a:rPr lang="en-US" dirty="0">
                <a:solidFill>
                  <a:srgbClr val="0000FF"/>
                </a:solidFill>
                <a:latin typeface="Symbol" charset="0"/>
                <a:cs typeface="Symbol" charset="0"/>
              </a:rPr>
              <a:t>; </a:t>
            </a:r>
            <a:r>
              <a:rPr lang="en-US" dirty="0" err="1">
                <a:solidFill>
                  <a:srgbClr val="0000FF"/>
                </a:solidFill>
                <a:cs typeface="Symbol" charset="0"/>
              </a:rPr>
              <a:t>M</a:t>
            </a:r>
            <a:r>
              <a:rPr lang="en-US" baseline="-25000" dirty="0" err="1">
                <a:solidFill>
                  <a:srgbClr val="0000FF"/>
                </a:solidFill>
                <a:cs typeface="Symbol" charset="0"/>
              </a:rPr>
              <a:t>cut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 ~ 10</a:t>
            </a:r>
            <a:r>
              <a:rPr lang="en-US" baseline="30000" dirty="0">
                <a:solidFill>
                  <a:srgbClr val="0000FF"/>
                </a:solidFill>
                <a:cs typeface="Symbol" charset="0"/>
              </a:rPr>
              <a:t>-6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 M</a:t>
            </a:r>
            <a:r>
              <a:rPr lang="en-US" baseline="-25000" dirty="0">
                <a:solidFill>
                  <a:srgbClr val="0000FF"/>
                </a:solidFill>
                <a:cs typeface="Symbol" charset="0"/>
              </a:rPr>
              <a:t>o</a:t>
            </a:r>
            <a:r>
              <a:rPr lang="en-US" dirty="0">
                <a:solidFill>
                  <a:srgbClr val="0000FF"/>
                </a:solidFill>
                <a:latin typeface="Symbol" charset="0"/>
                <a:cs typeface="Symbol" charset="0"/>
              </a:rPr>
              <a:t> </a:t>
            </a:r>
            <a:endParaRPr lang="en-US" dirty="0">
              <a:solidFill>
                <a:srgbClr val="0000FF"/>
              </a:solidFill>
              <a:cs typeface="Symbol" charset="0"/>
            </a:endParaRPr>
          </a:p>
          <a:p>
            <a:pPr algn="l">
              <a:lnSpc>
                <a:spcPts val="3075"/>
              </a:lnSpc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  <a:cs typeface="Symbol" charset="0"/>
              </a:rPr>
              <a:t> </a:t>
            </a:r>
            <a:r>
              <a:rPr lang="en-US" dirty="0" err="1">
                <a:solidFill>
                  <a:srgbClr val="000000"/>
                </a:solidFill>
                <a:cs typeface="Symbol" charset="0"/>
              </a:rPr>
              <a:t>m</a:t>
            </a:r>
            <a:r>
              <a:rPr lang="en-US" baseline="-25000" dirty="0" err="1">
                <a:solidFill>
                  <a:srgbClr val="000000"/>
                </a:solidFill>
                <a:cs typeface="Symbol" charset="0"/>
              </a:rPr>
              <a:t>WDM</a:t>
            </a:r>
            <a:r>
              <a:rPr lang="en-US" baseline="-25000" dirty="0">
                <a:solidFill>
                  <a:srgbClr val="000000"/>
                </a:solidFill>
                <a:cs typeface="Symbol" charset="0"/>
              </a:rPr>
              <a:t> </a:t>
            </a:r>
            <a:r>
              <a:rPr lang="en-US" dirty="0">
                <a:solidFill>
                  <a:srgbClr val="000000"/>
                </a:solidFill>
                <a:cs typeface="Symbol" charset="0"/>
              </a:rPr>
              <a:t>~ few </a:t>
            </a:r>
            <a:r>
              <a:rPr lang="en-US" dirty="0" err="1">
                <a:solidFill>
                  <a:srgbClr val="000000"/>
                </a:solidFill>
                <a:cs typeface="Symbol" charset="0"/>
              </a:rPr>
              <a:t>keV</a:t>
            </a:r>
            <a:r>
              <a:rPr lang="en-US" dirty="0">
                <a:solidFill>
                  <a:srgbClr val="000000"/>
                </a:solidFill>
                <a:cs typeface="Symbol" charset="0"/>
              </a:rPr>
              <a:t>  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sterile </a:t>
            </a:r>
            <a:r>
              <a:rPr lang="en-US" dirty="0">
                <a:solidFill>
                  <a:srgbClr val="0000FF"/>
                </a:solidFill>
                <a:latin typeface="Symbol" charset="0"/>
                <a:cs typeface="Symbol" charset="0"/>
              </a:rPr>
              <a:t>n; 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M</a:t>
            </a:r>
            <a:r>
              <a:rPr lang="en-US" baseline="-25000" dirty="0">
                <a:solidFill>
                  <a:srgbClr val="0000FF"/>
                </a:solidFill>
                <a:cs typeface="Symbol" charset="0"/>
              </a:rPr>
              <a:t>cut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~10</a:t>
            </a:r>
            <a:r>
              <a:rPr lang="en-US" baseline="30000" dirty="0">
                <a:solidFill>
                  <a:srgbClr val="0000FF"/>
                </a:solidFill>
                <a:cs typeface="Symbol" charset="0"/>
              </a:rPr>
              <a:t>9</a:t>
            </a:r>
            <a:r>
              <a:rPr lang="en-US" dirty="0">
                <a:solidFill>
                  <a:srgbClr val="0000FF"/>
                </a:solidFill>
                <a:cs typeface="Symbol" charset="0"/>
              </a:rPr>
              <a:t> M</a:t>
            </a:r>
            <a:r>
              <a:rPr lang="en-US" baseline="-25000" dirty="0">
                <a:solidFill>
                  <a:srgbClr val="0000FF"/>
                </a:solidFill>
                <a:cs typeface="Symbol" charset="0"/>
              </a:rPr>
              <a:t>o</a:t>
            </a:r>
          </a:p>
          <a:p>
            <a:pPr algn="l">
              <a:lnSpc>
                <a:spcPts val="3075"/>
              </a:lnSpc>
              <a:buClr>
                <a:srgbClr val="000000"/>
              </a:buClr>
              <a:buFontTx/>
              <a:buNone/>
            </a:pPr>
            <a:endParaRPr lang="en-US" dirty="0">
              <a:solidFill>
                <a:srgbClr val="0000FF"/>
              </a:solidFill>
              <a:cs typeface="Symbol" charset="0"/>
            </a:endParaRPr>
          </a:p>
        </p:txBody>
      </p:sp>
      <p:sp>
        <p:nvSpPr>
          <p:cNvPr id="144401" name="Rectangle 72"/>
          <p:cNvSpPr>
            <a:spLocks noChangeArrowheads="1"/>
          </p:cNvSpPr>
          <p:nvPr/>
        </p:nvSpPr>
        <p:spPr bwMode="auto">
          <a:xfrm>
            <a:off x="400050" y="2505075"/>
            <a:ext cx="1757363" cy="561975"/>
          </a:xfrm>
          <a:prstGeom prst="rect">
            <a:avLst/>
          </a:prstGeom>
          <a:noFill/>
          <a:ln w="381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4402" name="Rectangle 26"/>
          <p:cNvSpPr>
            <a:spLocks noChangeArrowheads="1"/>
          </p:cNvSpPr>
          <p:nvPr/>
        </p:nvSpPr>
        <p:spPr bwMode="auto">
          <a:xfrm rot="-5400000">
            <a:off x="2072481" y="3837782"/>
            <a:ext cx="3373437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800">
                <a:solidFill>
                  <a:srgbClr val="000000"/>
                </a:solidFill>
              </a:rPr>
              <a:t>Power spectrum P(k) (h</a:t>
            </a:r>
            <a:r>
              <a:rPr lang="en-US" sz="1800" baseline="30000">
                <a:solidFill>
                  <a:srgbClr val="000000"/>
                </a:solidFill>
              </a:rPr>
              <a:t>-1</a:t>
            </a:r>
            <a:r>
              <a:rPr lang="en-US" sz="1800">
                <a:solidFill>
                  <a:srgbClr val="000000"/>
                </a:solidFill>
              </a:rPr>
              <a:t> Mpc)</a:t>
            </a:r>
            <a:r>
              <a:rPr lang="en-US" sz="1800" baseline="30000">
                <a:solidFill>
                  <a:srgbClr val="000000"/>
                </a:solidFill>
              </a:rPr>
              <a:t>3</a:t>
            </a:r>
            <a:endParaRPr lang="en-US" sz="1800">
              <a:solidFill>
                <a:srgbClr val="000000"/>
              </a:solidFill>
            </a:endParaRPr>
          </a:p>
        </p:txBody>
      </p:sp>
      <p:sp>
        <p:nvSpPr>
          <p:cNvPr id="36" name="TextBox 3"/>
          <p:cNvSpPr txBox="1">
            <a:spLocks noChangeArrowheads="1"/>
          </p:cNvSpPr>
          <p:nvPr/>
        </p:nvSpPr>
        <p:spPr bwMode="auto">
          <a:xfrm>
            <a:off x="3592513" y="1433513"/>
            <a:ext cx="1435100" cy="400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>
            <a:spAutoFit/>
          </a:bodyPr>
          <a:lstStyle/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sz="2000" dirty="0">
                <a:solidFill>
                  <a:srgbClr val="000000"/>
                </a:solidFill>
              </a:rPr>
              <a:t>Log k</a:t>
            </a:r>
            <a:r>
              <a:rPr lang="en-US" sz="2000" baseline="30000" dirty="0">
                <a:solidFill>
                  <a:srgbClr val="000000"/>
                </a:solidFill>
              </a:rPr>
              <a:t>3</a:t>
            </a:r>
            <a:r>
              <a:rPr lang="en-US" sz="2000" dirty="0">
                <a:solidFill>
                  <a:srgbClr val="000000"/>
                </a:solidFill>
              </a:rPr>
              <a:t>P(k)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4579207" y="2043261"/>
            <a:ext cx="2485168" cy="1746935"/>
            <a:chOff x="4579207" y="2043261"/>
            <a:chExt cx="2485168" cy="1746935"/>
          </a:xfrm>
        </p:grpSpPr>
        <p:sp>
          <p:nvSpPr>
            <p:cNvPr id="32" name="Rectangle 6"/>
            <p:cNvSpPr>
              <a:spLocks noChangeArrowheads="1"/>
            </p:cNvSpPr>
            <p:nvPr/>
          </p:nvSpPr>
          <p:spPr bwMode="auto">
            <a:xfrm>
              <a:off x="5302250" y="2165350"/>
              <a:ext cx="1762125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buClrTx/>
                <a:buSzTx/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Gal clustering </a:t>
              </a:r>
              <a:r>
                <a:rPr lang="en-US" sz="1800" dirty="0">
                  <a:solidFill>
                    <a:srgbClr val="0000FF"/>
                  </a:solidFill>
                </a:rPr>
                <a:t>(2dFGRS)</a:t>
              </a:r>
              <a:endParaRPr lang="en-US" sz="2000" dirty="0">
                <a:solidFill>
                  <a:srgbClr val="0000FF"/>
                </a:solidFill>
              </a:endParaRPr>
            </a:p>
          </p:txBody>
        </p:sp>
        <p:sp>
          <p:nvSpPr>
            <p:cNvPr id="33" name="Rectangle 7"/>
            <p:cNvSpPr>
              <a:spLocks noChangeArrowheads="1"/>
            </p:cNvSpPr>
            <p:nvPr/>
          </p:nvSpPr>
          <p:spPr bwMode="auto">
            <a:xfrm>
              <a:off x="4579207" y="2043261"/>
              <a:ext cx="68421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buClrTx/>
                <a:buSzTx/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z=0</a:t>
              </a:r>
            </a:p>
          </p:txBody>
        </p:sp>
        <p:sp>
          <p:nvSpPr>
            <p:cNvPr id="34" name="Rectangle 16"/>
            <p:cNvSpPr>
              <a:spLocks noChangeArrowheads="1"/>
            </p:cNvSpPr>
            <p:nvPr/>
          </p:nvSpPr>
          <p:spPr bwMode="auto">
            <a:xfrm>
              <a:off x="4635500" y="3113088"/>
              <a:ext cx="1158875" cy="677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buClrTx/>
                <a:buSzTx/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CMB </a:t>
              </a:r>
              <a:r>
                <a:rPr lang="en-US" sz="1800" dirty="0">
                  <a:solidFill>
                    <a:srgbClr val="FF0000"/>
                  </a:solidFill>
                </a:rPr>
                <a:t>(WMAP)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620000" y="2303463"/>
            <a:ext cx="1549400" cy="2643187"/>
            <a:chOff x="7620000" y="2303463"/>
            <a:chExt cx="1549400" cy="2643187"/>
          </a:xfrm>
        </p:grpSpPr>
        <p:sp>
          <p:nvSpPr>
            <p:cNvPr id="144399" name="TextBox 11"/>
            <p:cNvSpPr txBox="1">
              <a:spLocks noChangeArrowheads="1"/>
            </p:cNvSpPr>
            <p:nvPr/>
          </p:nvSpPr>
          <p:spPr bwMode="auto">
            <a:xfrm rot="4456567">
              <a:off x="7282423" y="3587868"/>
              <a:ext cx="13895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warm DM</a:t>
              </a: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7620000" y="2303463"/>
              <a:ext cx="1549400" cy="2643187"/>
              <a:chOff x="7620000" y="2303463"/>
              <a:chExt cx="1549400" cy="2643187"/>
            </a:xfrm>
          </p:grpSpPr>
          <p:grpSp>
            <p:nvGrpSpPr>
              <p:cNvPr id="4" name="Group 30"/>
              <p:cNvGrpSpPr>
                <a:grpSpLocks/>
              </p:cNvGrpSpPr>
              <p:nvPr/>
            </p:nvGrpSpPr>
            <p:grpSpPr bwMode="auto">
              <a:xfrm>
                <a:off x="7620000" y="2303463"/>
                <a:ext cx="1549400" cy="2643187"/>
                <a:chOff x="7619379" y="2303836"/>
                <a:chExt cx="1550456" cy="2643515"/>
              </a:xfrm>
            </p:grpSpPr>
            <p:sp>
              <p:nvSpPr>
                <p:cNvPr id="144407" name="Freeform 31"/>
                <p:cNvSpPr>
                  <a:spLocks noChangeArrowheads="1"/>
                </p:cNvSpPr>
                <p:nvPr/>
              </p:nvSpPr>
              <p:spPr bwMode="auto">
                <a:xfrm>
                  <a:off x="7619379" y="2303836"/>
                  <a:ext cx="1550456" cy="2643515"/>
                </a:xfrm>
                <a:custGeom>
                  <a:avLst/>
                  <a:gdLst>
                    <a:gd name="T0" fmla="*/ 0 w 1550456"/>
                    <a:gd name="T1" fmla="*/ 132914 h 2643515"/>
                    <a:gd name="T2" fmla="*/ 516819 w 1550456"/>
                    <a:gd name="T3" fmla="*/ 310133 h 2643515"/>
                    <a:gd name="T4" fmla="*/ 959806 w 1550456"/>
                    <a:gd name="T5" fmla="*/ 1993712 h 2643515"/>
                    <a:gd name="T6" fmla="*/ 959806 w 1550456"/>
                    <a:gd name="T7" fmla="*/ 1993712 h 2643515"/>
                    <a:gd name="T8" fmla="*/ 1314196 w 1550456"/>
                    <a:gd name="T9" fmla="*/ 2185699 h 2643515"/>
                    <a:gd name="T10" fmla="*/ 1314196 w 1550456"/>
                    <a:gd name="T11" fmla="*/ 2185699 h 2643515"/>
                    <a:gd name="T12" fmla="*/ 1550456 w 1550456"/>
                    <a:gd name="T13" fmla="*/ 2643515 h 2643515"/>
                    <a:gd name="T14" fmla="*/ 1550456 w 1550456"/>
                    <a:gd name="T15" fmla="*/ 2643515 h 2643515"/>
                    <a:gd name="T16" fmla="*/ 1550456 w 1550456"/>
                    <a:gd name="T17" fmla="*/ 2643515 h 26435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50456"/>
                    <a:gd name="T28" fmla="*/ 0 h 2643515"/>
                    <a:gd name="T29" fmla="*/ 1550456 w 1550456"/>
                    <a:gd name="T30" fmla="*/ 2643515 h 264351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50456" h="2643515">
                      <a:moveTo>
                        <a:pt x="0" y="132914"/>
                      </a:moveTo>
                      <a:cubicBezTo>
                        <a:pt x="178425" y="66457"/>
                        <a:pt x="356851" y="0"/>
                        <a:pt x="516819" y="310133"/>
                      </a:cubicBezTo>
                      <a:cubicBezTo>
                        <a:pt x="676787" y="620266"/>
                        <a:pt x="959806" y="1993712"/>
                        <a:pt x="959806" y="1993712"/>
                      </a:cubicBezTo>
                      <a:lnTo>
                        <a:pt x="1314196" y="2185699"/>
                      </a:lnTo>
                      <a:lnTo>
                        <a:pt x="1550456" y="2643515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prstDash val="sysDash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lIns="90000" tIns="46800" rIns="90000" bIns="46800">
                  <a:sp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lang="en-US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4408" name="TextBox 33"/>
                <p:cNvSpPr txBox="1">
                  <a:spLocks noChangeArrowheads="1"/>
                </p:cNvSpPr>
                <p:nvPr/>
              </p:nvSpPr>
              <p:spPr bwMode="auto">
                <a:xfrm rot="5400000">
                  <a:off x="8256055" y="3193991"/>
                  <a:ext cx="1251514" cy="4616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Char char="•"/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Char char="•"/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Char char="•"/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algn="ctr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buClr>
                      <a:schemeClr val="tx1"/>
                    </a:buClr>
                    <a:buSzPct val="125000"/>
                    <a:buChar char="•"/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>
                    <a:buClr>
                      <a:srgbClr val="000000"/>
                    </a:buClr>
                    <a:buFontTx/>
                    <a:buNone/>
                  </a:pPr>
                  <a:r>
                    <a:rPr lang="en-US">
                      <a:solidFill>
                        <a:srgbClr val="000000"/>
                      </a:solidFill>
                    </a:rPr>
                    <a:t>sterile </a:t>
                  </a:r>
                  <a:r>
                    <a:rPr lang="en-US">
                      <a:solidFill>
                        <a:srgbClr val="000000"/>
                      </a:solidFill>
                      <a:latin typeface="Symbol" charset="0"/>
                      <a:cs typeface="Symbol" charset="0"/>
                    </a:rPr>
                    <a:t>n</a:t>
                  </a:r>
                  <a:endParaRPr lang="en-US">
                    <a:solidFill>
                      <a:srgbClr val="000000"/>
                    </a:solidFill>
                    <a:cs typeface="Symbol" charset="0"/>
                  </a:endParaRPr>
                </a:p>
              </p:txBody>
            </p:sp>
          </p:grpSp>
          <p:sp>
            <p:nvSpPr>
              <p:cNvPr id="38" name="Line 19"/>
              <p:cNvSpPr>
                <a:spLocks noChangeShapeType="1"/>
              </p:cNvSpPr>
              <p:nvPr/>
            </p:nvSpPr>
            <p:spPr bwMode="auto">
              <a:xfrm flipV="1">
                <a:off x="8028384" y="3212975"/>
                <a:ext cx="216024" cy="36004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lIns="90000" tIns="190800" rIns="90000" bIns="118800" anchor="ctr"/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39" name="Group 38"/>
          <p:cNvGrpSpPr/>
          <p:nvPr/>
        </p:nvGrpSpPr>
        <p:grpSpPr>
          <a:xfrm>
            <a:off x="6660232" y="1988840"/>
            <a:ext cx="1698490" cy="1224136"/>
            <a:chOff x="6660232" y="1988840"/>
            <a:chExt cx="1698490" cy="1224136"/>
          </a:xfrm>
        </p:grpSpPr>
        <p:grpSp>
          <p:nvGrpSpPr>
            <p:cNvPr id="40" name="Group 39"/>
            <p:cNvGrpSpPr/>
            <p:nvPr/>
          </p:nvGrpSpPr>
          <p:grpSpPr>
            <a:xfrm>
              <a:off x="6660232" y="1988840"/>
              <a:ext cx="1698490" cy="1224136"/>
              <a:chOff x="5344493" y="1988840"/>
              <a:chExt cx="1698490" cy="1224136"/>
            </a:xfrm>
          </p:grpSpPr>
          <p:sp>
            <p:nvSpPr>
              <p:cNvPr id="42" name="TextBox 41"/>
              <p:cNvSpPr txBox="1"/>
              <p:nvPr/>
            </p:nvSpPr>
            <p:spPr>
              <a:xfrm>
                <a:off x="5704533" y="2843644"/>
                <a:ext cx="13097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800" dirty="0">
                    <a:solidFill>
                      <a:srgbClr val="800000"/>
                    </a:solidFill>
                  </a:rPr>
                  <a:t>~ 5×10</a:t>
                </a:r>
                <a:r>
                  <a:rPr lang="en-US" sz="1800" baseline="30000" dirty="0">
                    <a:solidFill>
                      <a:srgbClr val="800000"/>
                    </a:solidFill>
                  </a:rPr>
                  <a:t>9 </a:t>
                </a:r>
                <a:r>
                  <a:rPr lang="en-US" sz="1800" dirty="0">
                    <a:solidFill>
                      <a:srgbClr val="800000"/>
                    </a:solidFill>
                  </a:rPr>
                  <a:t>M</a:t>
                </a:r>
                <a:r>
                  <a:rPr lang="en-US" sz="1800" baseline="-25000" dirty="0">
                    <a:solidFill>
                      <a:srgbClr val="800000"/>
                    </a:solidFill>
                  </a:rPr>
                  <a:t>o</a:t>
                </a:r>
                <a:endParaRPr lang="en-US" sz="1800" dirty="0">
                  <a:solidFill>
                    <a:srgbClr val="800000"/>
                  </a:solidFill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5344493" y="1988840"/>
                <a:ext cx="16984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800" dirty="0">
                    <a:solidFill>
                      <a:srgbClr val="800000"/>
                    </a:solidFill>
                  </a:rPr>
                  <a:t>Dwarf galaxies</a:t>
                </a:r>
              </a:p>
            </p:txBody>
          </p:sp>
        </p:grpSp>
        <p:cxnSp>
          <p:nvCxnSpPr>
            <p:cNvPr id="41" name="Straight Arrow Connector 40"/>
            <p:cNvCxnSpPr/>
            <p:nvPr/>
          </p:nvCxnSpPr>
          <p:spPr bwMode="auto">
            <a:xfrm flipV="1">
              <a:off x="7668344" y="2492896"/>
              <a:ext cx="0" cy="360040"/>
            </a:xfrm>
            <a:prstGeom prst="straightConnector1">
              <a:avLst/>
            </a:prstGeom>
            <a:noFill/>
            <a:ln w="19050" cap="flat" cmpd="sng" algn="ctr">
              <a:solidFill>
                <a:srgbClr val="80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44" name="Rectangle 43"/>
          <p:cNvSpPr/>
          <p:nvPr/>
        </p:nvSpPr>
        <p:spPr bwMode="auto">
          <a:xfrm>
            <a:off x="6516216" y="4293096"/>
            <a:ext cx="1368152" cy="792088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45" name="Rectangle 22">
            <a:extLst>
              <a:ext uri="{FF2B5EF4-FFF2-40B4-BE49-F238E27FC236}">
                <a16:creationId xmlns:a16="http://schemas.microsoft.com/office/drawing/2014/main" id="{A487C4A9-CD2D-FB49-86EA-1378F8A4A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8064" y="1412776"/>
            <a:ext cx="376555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 algn="l">
              <a:lnSpc>
                <a:spcPct val="110000"/>
              </a:lnSpc>
              <a:buClr>
                <a:srgbClr val="FF0000"/>
              </a:buClr>
              <a:buSzPct val="100000"/>
              <a:buFont typeface="Wingdings" charset="0"/>
              <a:buNone/>
            </a:pPr>
            <a:r>
              <a:rPr lang="en-US" sz="1800" dirty="0">
                <a:solidFill>
                  <a:srgbClr val="000000"/>
                </a:solidFill>
              </a:rPr>
              <a:t> wavelength k</a:t>
            </a:r>
            <a:r>
              <a:rPr lang="en-US" sz="1800" baseline="30000" dirty="0">
                <a:solidFill>
                  <a:srgbClr val="000000"/>
                </a:solidFill>
              </a:rPr>
              <a:t>-1</a:t>
            </a:r>
            <a:r>
              <a:rPr lang="en-US" sz="1800" dirty="0">
                <a:solidFill>
                  <a:srgbClr val="000000"/>
                </a:solidFill>
              </a:rPr>
              <a:t> (comoving h</a:t>
            </a:r>
            <a:r>
              <a:rPr lang="en-US" sz="1800" baseline="30000" dirty="0">
                <a:solidFill>
                  <a:srgbClr val="000000"/>
                </a:solidFill>
              </a:rPr>
              <a:t>-1</a:t>
            </a:r>
            <a:r>
              <a:rPr lang="en-US" sz="1800" dirty="0">
                <a:solidFill>
                  <a:srgbClr val="000000"/>
                </a:solidFill>
              </a:rPr>
              <a:t> </a:t>
            </a:r>
            <a:r>
              <a:rPr lang="en-US" sz="1800" dirty="0" err="1">
                <a:solidFill>
                  <a:srgbClr val="000000"/>
                </a:solidFill>
              </a:rPr>
              <a:t>Mpc</a:t>
            </a:r>
            <a:r>
              <a:rPr lang="en-US" sz="1800" dirty="0">
                <a:solidFill>
                  <a:srgbClr val="000000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24286829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3194467" y="176213"/>
            <a:ext cx="4246460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Sterile neutrinos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6394" y="965777"/>
            <a:ext cx="7596951" cy="24991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  <a:buClr>
                <a:srgbClr val="FF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</a:rPr>
              <a:t>Explain:</a:t>
            </a:r>
          </a:p>
          <a:p>
            <a:pPr algn="l">
              <a:lnSpc>
                <a:spcPct val="90000"/>
              </a:lnSpc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 Neutrino oscillations and masses</a:t>
            </a:r>
          </a:p>
          <a:p>
            <a:pPr algn="l">
              <a:lnSpc>
                <a:spcPct val="90000"/>
              </a:lnSpc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err="1">
                <a:solidFill>
                  <a:srgbClr val="000000"/>
                </a:solidFill>
              </a:rPr>
              <a:t>Baryogenesis</a:t>
            </a:r>
            <a:endParaRPr lang="en-US" dirty="0">
              <a:solidFill>
                <a:srgbClr val="000000"/>
              </a:solidFill>
            </a:endParaRPr>
          </a:p>
          <a:p>
            <a:pPr algn="l">
              <a:lnSpc>
                <a:spcPct val="90000"/>
              </a:lnSpc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 Absence of right-handed neutrinos in standard model</a:t>
            </a:r>
          </a:p>
          <a:p>
            <a:pPr algn="l">
              <a:lnSpc>
                <a:spcPct val="90000"/>
              </a:lnSpc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 Dark matter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106" y="3690319"/>
            <a:ext cx="85227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</a:rPr>
              <a:t>Sterile neutrino minimal standard model (</a:t>
            </a:r>
            <a:r>
              <a:rPr lang="en-US" dirty="0" err="1">
                <a:solidFill>
                  <a:srgbClr val="0000FF"/>
                </a:solidFill>
                <a:latin typeface="Symbol" charset="2"/>
                <a:cs typeface="Symbol" charset="2"/>
              </a:rPr>
              <a:t>ν</a:t>
            </a:r>
            <a:r>
              <a:rPr lang="en-US" dirty="0" err="1">
                <a:solidFill>
                  <a:srgbClr val="0000FF"/>
                </a:solidFill>
              </a:rPr>
              <a:t>MSM</a:t>
            </a:r>
            <a:r>
              <a:rPr lang="en-US" dirty="0">
                <a:solidFill>
                  <a:srgbClr val="008000"/>
                </a:solidFill>
              </a:rPr>
              <a:t>; </a:t>
            </a:r>
            <a:r>
              <a:rPr lang="en-US" sz="2000" dirty="0" err="1">
                <a:solidFill>
                  <a:srgbClr val="008000"/>
                </a:solidFill>
              </a:rPr>
              <a:t>Boyarski</a:t>
            </a:r>
            <a:r>
              <a:rPr lang="en-US" sz="2000" dirty="0">
                <a:solidFill>
                  <a:srgbClr val="008000"/>
                </a:solidFill>
              </a:rPr>
              <a:t>+ 09</a:t>
            </a:r>
            <a:r>
              <a:rPr lang="en-US" dirty="0">
                <a:solidFill>
                  <a:srgbClr val="0000FF"/>
                </a:solidFill>
              </a:rPr>
              <a:t>):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0375" y="4312646"/>
            <a:ext cx="9110186" cy="24991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lnSpc>
                <a:spcPct val="90000"/>
              </a:lnSpc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  Extension of SM w. 3 sterile neutrinos: 2 of </a:t>
            </a:r>
            <a:r>
              <a:rPr lang="en-US" dirty="0" err="1">
                <a:solidFill>
                  <a:srgbClr val="000000"/>
                </a:solidFill>
              </a:rPr>
              <a:t>GeV</a:t>
            </a:r>
            <a:r>
              <a:rPr lang="en-US" dirty="0">
                <a:solidFill>
                  <a:srgbClr val="000000"/>
                </a:solidFill>
              </a:rPr>
              <a:t>; 1 of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mass</a:t>
            </a:r>
          </a:p>
          <a:p>
            <a:pPr algn="l">
              <a:lnSpc>
                <a:spcPct val="90000"/>
              </a:lnSpc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 If Ω</a:t>
            </a:r>
            <a:r>
              <a:rPr lang="en-US" baseline="-5999" dirty="0">
                <a:solidFill>
                  <a:srgbClr val="000000"/>
                </a:solidFill>
              </a:rPr>
              <a:t>N</a:t>
            </a:r>
            <a:r>
              <a:rPr lang="en-US" dirty="0">
                <a:solidFill>
                  <a:srgbClr val="000000"/>
                </a:solidFill>
              </a:rPr>
              <a:t>=Ω</a:t>
            </a:r>
            <a:r>
              <a:rPr lang="en-US" baseline="-5999" dirty="0">
                <a:solidFill>
                  <a:srgbClr val="000000"/>
                </a:solidFill>
              </a:rPr>
              <a:t>DM</a:t>
            </a:r>
            <a:r>
              <a:rPr lang="en-US" dirty="0">
                <a:solidFill>
                  <a:srgbClr val="000000"/>
                </a:solidFill>
              </a:rPr>
              <a:t>, 2 parameters: mass, lepton asymmetry/mixing angle</a:t>
            </a:r>
          </a:p>
          <a:p>
            <a:pPr algn="l">
              <a:lnSpc>
                <a:spcPct val="90000"/>
              </a:lnSpc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err="1">
                <a:solidFill>
                  <a:srgbClr val="000000"/>
                </a:solidFill>
              </a:rPr>
              <a:t>GeV</a:t>
            </a:r>
            <a:r>
              <a:rPr lang="en-US" dirty="0">
                <a:solidFill>
                  <a:srgbClr val="000000"/>
                </a:solidFill>
              </a:rPr>
              <a:t> particles may be detected at CERN (</a:t>
            </a:r>
            <a:r>
              <a:rPr lang="en-US" dirty="0" err="1">
                <a:solidFill>
                  <a:srgbClr val="000000"/>
                </a:solidFill>
              </a:rPr>
              <a:t>SHiP</a:t>
            </a:r>
            <a:r>
              <a:rPr lang="en-US" dirty="0">
                <a:solidFill>
                  <a:srgbClr val="000000"/>
                </a:solidFill>
              </a:rPr>
              <a:t>)</a:t>
            </a:r>
          </a:p>
          <a:p>
            <a:pPr algn="l">
              <a:lnSpc>
                <a:spcPct val="90000"/>
              </a:lnSpc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 Dark matter candidate can be detected by X-ray decay</a:t>
            </a:r>
          </a:p>
          <a:p>
            <a:pPr algn="l">
              <a:lnSpc>
                <a:spcPct val="90000"/>
              </a:lnSpc>
              <a:buClr>
                <a:srgbClr val="FF0000"/>
              </a:buClr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8094993"/>
      </p:ext>
    </p:extLst>
  </p:cSld>
  <p:clrMapOvr>
    <a:masterClrMapping/>
  </p:clrMapOvr>
  <p:transition>
    <p:zoom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627784" y="241300"/>
            <a:ext cx="5832648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Small-scale “crisis” in CDM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85295" y="1644693"/>
            <a:ext cx="7472474" cy="3357483"/>
            <a:chOff x="285295" y="1644693"/>
            <a:chExt cx="7472474" cy="3357483"/>
          </a:xfrm>
        </p:grpSpPr>
        <p:sp>
          <p:nvSpPr>
            <p:cNvPr id="5" name="TextBox 4"/>
            <p:cNvSpPr txBox="1"/>
            <p:nvPr/>
          </p:nvSpPr>
          <p:spPr>
            <a:xfrm>
              <a:off x="1994653" y="2539964"/>
              <a:ext cx="5763116" cy="24622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“missing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“too-big-to-fail”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“plane of satellites” problem</a:t>
              </a:r>
            </a:p>
            <a:p>
              <a:pPr marL="457200" indent="-457200" algn="l">
                <a:buClr>
                  <a:srgbClr val="FF0000"/>
                </a:buClr>
                <a:buFontTx/>
                <a:buAutoNum type="arabicPeriod"/>
              </a:pPr>
              <a:r>
                <a:rPr lang="en-US" sz="2800" dirty="0">
                  <a:solidFill>
                    <a:srgbClr val="000000"/>
                  </a:solidFill>
                </a:rPr>
                <a:t>The “core-cusp” problem </a:t>
              </a:r>
            </a:p>
          </p:txBody>
        </p:sp>
        <p:sp>
          <p:nvSpPr>
            <p:cNvPr id="8" name="Text Box 2"/>
            <p:cNvSpPr txBox="1">
              <a:spLocks noChangeArrowheads="1"/>
            </p:cNvSpPr>
            <p:nvPr/>
          </p:nvSpPr>
          <p:spPr bwMode="auto">
            <a:xfrm>
              <a:off x="285295" y="1644693"/>
              <a:ext cx="3926665" cy="523220"/>
            </a:xfrm>
            <a:prstGeom prst="rect">
              <a:avLst/>
            </a:prstGeom>
            <a:solidFill>
              <a:srgbClr val="FFCC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2800" dirty="0">
                  <a:solidFill>
                    <a:srgbClr val="FF0000"/>
                  </a:solidFill>
                </a:rPr>
                <a:t>Four problems of CDM:</a:t>
              </a:r>
              <a:endParaRPr lang="en-GB" sz="2800" dirty="0">
                <a:solidFill>
                  <a:srgbClr val="FF0000"/>
                </a:solidFill>
                <a:cs typeface="Symbol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02305" y="6237312"/>
            <a:ext cx="55682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008000"/>
                </a:solidFill>
              </a:rPr>
              <a:t>See </a:t>
            </a: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, CSF + 16 (</a:t>
            </a:r>
            <a:r>
              <a:rPr lang="hr-HR" sz="2000" dirty="0">
                <a:solidFill>
                  <a:srgbClr val="008000"/>
                </a:solidFill>
                <a:latin typeface="Menlo-Regular"/>
              </a:rPr>
              <a:t>arXiv:1511.01098)</a:t>
            </a:r>
            <a:r>
              <a:rPr lang="en-US" sz="2000" dirty="0">
                <a:solidFill>
                  <a:srgbClr val="008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84042429"/>
      </p:ext>
    </p:extLst>
  </p:cSld>
  <p:clrMapOvr>
    <a:masterClrMapping/>
  </p:clrMapOvr>
  <p:transition>
    <p:zoom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51520" y="2276872"/>
            <a:ext cx="8712968" cy="2123658"/>
          </a:xfrm>
          <a:prstGeom prst="rect">
            <a:avLst/>
          </a:prstGeom>
          <a:solidFill>
            <a:schemeClr val="accent3">
              <a:lumMod val="95000"/>
              <a:alpha val="34000"/>
            </a:scheme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>
              <a:buClr>
                <a:srgbClr val="FF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Both CDM &amp; WDM compatible with CMB &amp; galaxy clustering</a:t>
            </a:r>
          </a:p>
          <a:p>
            <a:pPr>
              <a:buClr>
                <a:srgbClr val="FF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 </a:t>
            </a:r>
            <a:r>
              <a:rPr lang="en-US" dirty="0">
                <a:solidFill>
                  <a:srgbClr val="000090"/>
                </a:solidFill>
              </a:rPr>
              <a:t>Claims that both types of DM have been discovered:</a:t>
            </a:r>
          </a:p>
          <a:p>
            <a:pPr marL="342900" indent="-342900" algn="l">
              <a:buClr>
                <a:srgbClr val="FF0000"/>
              </a:buClr>
              <a:buSzPct val="100000"/>
              <a:buFont typeface="Wingdings" charset="2"/>
              <a:buChar char="u"/>
            </a:pPr>
            <a:r>
              <a:rPr lang="en-US" dirty="0">
                <a:solidFill>
                  <a:srgbClr val="000090"/>
                </a:solidFill>
              </a:rPr>
              <a:t>CDM:</a:t>
            </a:r>
            <a:r>
              <a:rPr lang="en-US" dirty="0">
                <a:solidFill>
                  <a:srgbClr val="800000"/>
                </a:solidFill>
                <a:latin typeface="Symbol" charset="2"/>
                <a:cs typeface="Symbol" charset="2"/>
              </a:rPr>
              <a:t> </a:t>
            </a:r>
            <a:r>
              <a:rPr lang="en-US" dirty="0">
                <a:solidFill>
                  <a:srgbClr val="FFFFFF"/>
                </a:solidFill>
                <a:latin typeface="Symbol" charset="2"/>
                <a:cs typeface="Symbol" charset="2"/>
              </a:rPr>
              <a:t>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g</a:t>
            </a:r>
            <a:r>
              <a:rPr lang="en-US" dirty="0">
                <a:solidFill>
                  <a:srgbClr val="000000"/>
                </a:solidFill>
              </a:rPr>
              <a:t>-ray excess from Galactic Center</a:t>
            </a:r>
            <a:endParaRPr lang="en-US" dirty="0">
              <a:solidFill>
                <a:srgbClr val="FFFFFF"/>
              </a:solidFill>
            </a:endParaRPr>
          </a:p>
          <a:p>
            <a:pPr marL="342900" indent="-342900" algn="l">
              <a:buClr>
                <a:srgbClr val="FF0000"/>
              </a:buClr>
              <a:buSzPct val="100000"/>
              <a:buFont typeface="Wingdings" charset="2"/>
              <a:buChar char="u"/>
            </a:pPr>
            <a:r>
              <a:rPr lang="en-US" dirty="0">
                <a:solidFill>
                  <a:srgbClr val="000090"/>
                </a:solidFill>
              </a:rPr>
              <a:t>WDM (sterile </a:t>
            </a:r>
            <a:r>
              <a:rPr lang="en-US" dirty="0">
                <a:solidFill>
                  <a:srgbClr val="000090"/>
                </a:solidFill>
                <a:latin typeface="Symbol" charset="2"/>
                <a:cs typeface="Symbol" charset="2"/>
              </a:rPr>
              <a:t>n</a:t>
            </a:r>
            <a:r>
              <a:rPr lang="en-US" dirty="0">
                <a:solidFill>
                  <a:srgbClr val="000090"/>
                </a:solidFill>
              </a:rPr>
              <a:t>): </a:t>
            </a:r>
            <a:r>
              <a:rPr lang="en-US" dirty="0">
                <a:solidFill>
                  <a:srgbClr val="000000"/>
                </a:solidFill>
              </a:rPr>
              <a:t>3.5 X-ray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line in galaxies and clusters</a:t>
            </a:r>
          </a:p>
        </p:txBody>
      </p:sp>
    </p:spTree>
    <p:extLst>
      <p:ext uri="{BB962C8B-B14F-4D97-AF65-F5344CB8AC3E}">
        <p14:creationId xmlns:p14="http://schemas.microsoft.com/office/powerpoint/2010/main" val="389346210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4"/>
          <p:cNvSpPr txBox="1">
            <a:spLocks noChangeArrowheads="1"/>
          </p:cNvSpPr>
          <p:nvPr/>
        </p:nvSpPr>
        <p:spPr bwMode="auto">
          <a:xfrm>
            <a:off x="2066660" y="371698"/>
            <a:ext cx="66471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Annihilation radiation from the Galactic Centre?</a:t>
            </a:r>
          </a:p>
        </p:txBody>
      </p:sp>
      <p:sp>
        <p:nvSpPr>
          <p:cNvPr id="3" name="TextBox 4"/>
          <p:cNvSpPr txBox="1">
            <a:spLocks noChangeArrowheads="1"/>
          </p:cNvSpPr>
          <p:nvPr/>
        </p:nvSpPr>
        <p:spPr bwMode="auto">
          <a:xfrm>
            <a:off x="3270295" y="-79372"/>
            <a:ext cx="28392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000000"/>
                </a:solidFill>
              </a:rPr>
              <a:t>Cold dark matter</a:t>
            </a:r>
          </a:p>
        </p:txBody>
      </p:sp>
    </p:spTree>
    <p:extLst>
      <p:ext uri="{BB962C8B-B14F-4D97-AF65-F5344CB8AC3E}">
        <p14:creationId xmlns:p14="http://schemas.microsoft.com/office/powerpoint/2010/main" val="2734206792"/>
      </p:ext>
    </p:extLst>
  </p:cSld>
  <p:clrMapOvr>
    <a:masterClrMapping/>
  </p:clrMapOvr>
  <p:transition>
    <p:zoom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1E367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VT2A9318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067733"/>
            <a:ext cx="9144000" cy="5385603"/>
          </a:xfrm>
          <a:prstGeom prst="rect">
            <a:avLst/>
          </a:prstGeom>
        </p:spPr>
      </p:pic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2771800" y="476672"/>
            <a:ext cx="5544616" cy="901032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  <a:buClrTx/>
              <a:buSzTx/>
              <a:buFontTx/>
              <a:buNone/>
            </a:pPr>
            <a:r>
              <a:rPr lang="is-IS" sz="3200" dirty="0">
                <a:solidFill>
                  <a:srgbClr val="B5251D"/>
                </a:solidFill>
              </a:rPr>
              <a:t>... </a:t>
            </a:r>
            <a:r>
              <a:rPr lang="en-US" sz="3200" dirty="0">
                <a:solidFill>
                  <a:srgbClr val="B5251D"/>
                </a:solidFill>
              </a:rPr>
              <a:t>and how to rule it (or alternatives) out</a:t>
            </a:r>
            <a:endParaRPr lang="en-GB" sz="3200" dirty="0">
              <a:solidFill>
                <a:srgbClr val="B5251D"/>
              </a:solidFill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107504" y="2325533"/>
            <a:ext cx="2448272" cy="599411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95773" tIns="47887" rIns="95773" bIns="4788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  <a:buClrTx/>
              <a:buSzTx/>
              <a:buFontTx/>
              <a:buNone/>
            </a:pPr>
            <a:r>
              <a:rPr lang="is-IS" sz="2000" dirty="0">
                <a:solidFill>
                  <a:srgbClr val="FFFFFF"/>
                </a:solidFill>
              </a:rPr>
              <a:t>The  Ogden Centre at Durham</a:t>
            </a:r>
            <a:endParaRPr lang="en-GB" sz="2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5096618"/>
      </p:ext>
    </p:extLst>
  </p:cSld>
  <p:clrMapOvr>
    <a:masterClrMapping/>
  </p:clrMapOvr>
  <p:transition>
    <p:zoom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0" y="1431890"/>
            <a:ext cx="9144000" cy="5426110"/>
            <a:chOff x="0" y="1431890"/>
            <a:chExt cx="9144000" cy="5426110"/>
          </a:xfrm>
        </p:grpSpPr>
        <p:pic>
          <p:nvPicPr>
            <p:cNvPr id="2" name="Picture 1" descr="fermi_dark_matter.jp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1431890"/>
              <a:ext cx="9144000" cy="5426110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1021588" y="2333625"/>
              <a:ext cx="278468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Fermi satellite data</a:t>
              </a:r>
            </a:p>
          </p:txBody>
        </p:sp>
      </p:grpSp>
      <p:pic>
        <p:nvPicPr>
          <p:cNvPr id="3" name="Picture 2" descr="page1_daylan_hooper_etal_14.pd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36" t="5353" r="6211" b="85096"/>
          <a:stretch/>
        </p:blipFill>
        <p:spPr>
          <a:xfrm>
            <a:off x="-29533" y="228959"/>
            <a:ext cx="9275844" cy="1392254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7" name="Rectangle 6"/>
          <p:cNvSpPr/>
          <p:nvPr/>
        </p:nvSpPr>
        <p:spPr bwMode="auto">
          <a:xfrm>
            <a:off x="0" y="11870"/>
            <a:ext cx="9144000" cy="288000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6" name="TextBox 4"/>
          <p:cNvSpPr txBox="1">
            <a:spLocks noChangeArrowheads="1"/>
          </p:cNvSpPr>
          <p:nvPr/>
        </p:nvSpPr>
        <p:spPr bwMode="auto">
          <a:xfrm>
            <a:off x="3270295" y="-79372"/>
            <a:ext cx="28392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000000"/>
                </a:solidFill>
              </a:rPr>
              <a:t>Cold dark matter</a:t>
            </a:r>
          </a:p>
        </p:txBody>
      </p:sp>
    </p:spTree>
    <p:extLst>
      <p:ext uri="{BB962C8B-B14F-4D97-AF65-F5344CB8AC3E}">
        <p14:creationId xmlns:p14="http://schemas.microsoft.com/office/powerpoint/2010/main" val="3908166608"/>
      </p:ext>
    </p:extLst>
  </p:cSld>
  <p:clrMapOvr>
    <a:masterClrMapping/>
  </p:clrMapOvr>
  <p:transition>
    <p:zoom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4"/>
          <p:cNvSpPr txBox="1">
            <a:spLocks noChangeArrowheads="1"/>
          </p:cNvSpPr>
          <p:nvPr/>
        </p:nvSpPr>
        <p:spPr bwMode="auto">
          <a:xfrm>
            <a:off x="2092017" y="74939"/>
            <a:ext cx="6548938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000000"/>
                </a:solidFill>
              </a:rPr>
              <a:t>Warm dark matter</a:t>
            </a:r>
          </a:p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Decay line at 3.51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in galaxies and clusters</a:t>
            </a:r>
          </a:p>
        </p:txBody>
      </p:sp>
    </p:spTree>
    <p:extLst>
      <p:ext uri="{BB962C8B-B14F-4D97-AF65-F5344CB8AC3E}">
        <p14:creationId xmlns:p14="http://schemas.microsoft.com/office/powerpoint/2010/main" val="1612166244"/>
      </p:ext>
    </p:extLst>
  </p:cSld>
  <p:clrMapOvr>
    <a:masterClrMapping/>
  </p:clrMapOvr>
  <p:transition>
    <p:zoom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pages_from_bulbul_etal_14.pdf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3" t="6866" r="4680" b="45855"/>
          <a:stretch/>
        </p:blipFill>
        <p:spPr>
          <a:xfrm>
            <a:off x="707264" y="1285876"/>
            <a:ext cx="8324416" cy="555625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Box 4"/>
          <p:cNvSpPr txBox="1">
            <a:spLocks noChangeArrowheads="1"/>
          </p:cNvSpPr>
          <p:nvPr/>
        </p:nvSpPr>
        <p:spPr bwMode="auto">
          <a:xfrm>
            <a:off x="2178439" y="448180"/>
            <a:ext cx="65508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000000"/>
                </a:solidFill>
              </a:rPr>
              <a:t>WDM decay line in 69 stacked clusters?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067944" y="980728"/>
            <a:ext cx="19384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Bulbul et al. ‘14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97899" y="952500"/>
            <a:ext cx="1784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800000"/>
                </a:solidFill>
              </a:rPr>
              <a:t>E=3.57 </a:t>
            </a:r>
            <a:r>
              <a:rPr lang="en-US" dirty="0" err="1">
                <a:solidFill>
                  <a:srgbClr val="800000"/>
                </a:solidFill>
              </a:rPr>
              <a:t>keV</a:t>
            </a:r>
            <a:endParaRPr lang="en-US" dirty="0">
              <a:solidFill>
                <a:srgbClr val="800000"/>
              </a:solidFill>
            </a:endParaRPr>
          </a:p>
        </p:txBody>
      </p:sp>
      <p:sp>
        <p:nvSpPr>
          <p:cNvPr id="7" name="TextBox 4"/>
          <p:cNvSpPr txBox="1">
            <a:spLocks noChangeArrowheads="1"/>
          </p:cNvSpPr>
          <p:nvPr/>
        </p:nvSpPr>
        <p:spPr bwMode="auto">
          <a:xfrm>
            <a:off x="3844275" y="74939"/>
            <a:ext cx="30444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000000"/>
                </a:solidFill>
              </a:rPr>
              <a:t>Warm dark matter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052102" y="980728"/>
            <a:ext cx="30331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8000"/>
                </a:solidFill>
              </a:rPr>
              <a:t>See also </a:t>
            </a:r>
            <a:r>
              <a:rPr lang="en-US" sz="1800" dirty="0" err="1">
                <a:solidFill>
                  <a:srgbClr val="008000"/>
                </a:solidFill>
              </a:rPr>
              <a:t>Boyarsky</a:t>
            </a:r>
            <a:r>
              <a:rPr lang="en-US" sz="1800" dirty="0">
                <a:solidFill>
                  <a:srgbClr val="008000"/>
                </a:solidFill>
              </a:rPr>
              <a:t> et al. ‘14</a:t>
            </a:r>
          </a:p>
        </p:txBody>
      </p:sp>
    </p:spTree>
    <p:extLst>
      <p:ext uri="{BB962C8B-B14F-4D97-AF65-F5344CB8AC3E}">
        <p14:creationId xmlns:p14="http://schemas.microsoft.com/office/powerpoint/2010/main" val="1143448911"/>
      </p:ext>
    </p:extLst>
  </p:cSld>
  <p:clrMapOvr>
    <a:masterClrMapping/>
  </p:clrMapOvr>
  <p:transition>
    <p:zoom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power_spectrum.pdf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726484" y="1423877"/>
            <a:ext cx="5400454" cy="5400454"/>
          </a:xfrm>
          <a:prstGeom prst="rect">
            <a:avLst/>
          </a:prstGeom>
          <a:ln w="12700">
            <a:miter lim="400000"/>
          </a:ln>
        </p:spPr>
      </p:pic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2203450" y="176213"/>
            <a:ext cx="6765925" cy="107721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Primordial P(k) for 7 </a:t>
            </a:r>
            <a:r>
              <a:rPr lang="en-GB" sz="3200" dirty="0" err="1">
                <a:solidFill>
                  <a:srgbClr val="FF0000"/>
                </a:solidFill>
              </a:rPr>
              <a:t>keV</a:t>
            </a:r>
            <a:r>
              <a:rPr lang="en-GB" sz="3200" dirty="0">
                <a:solidFill>
                  <a:srgbClr val="FF0000"/>
                </a:solidFill>
              </a:rPr>
              <a:t> sterile neutrino models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7463" y="1917753"/>
            <a:ext cx="368643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  <a:latin typeface="Arial"/>
                <a:cs typeface="Arial"/>
              </a:rPr>
              <a:t>Thermal and resonant production mechanisms </a:t>
            </a:r>
          </a:p>
          <a:p>
            <a:pPr algn="l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  <a:latin typeface="Arial"/>
                <a:cs typeface="Arial"/>
              </a:rPr>
              <a:t> Resonant production depends on baryon asymmetry parameter, </a:t>
            </a:r>
            <a:r>
              <a:rPr lang="en-US" dirty="0">
                <a:solidFill>
                  <a:srgbClr val="FF0000"/>
                </a:solidFill>
                <a:latin typeface="Arial"/>
                <a:cs typeface="Arial"/>
              </a:rPr>
              <a:t>L</a:t>
            </a:r>
            <a:r>
              <a:rPr lang="en-US" baseline="-25000" dirty="0">
                <a:solidFill>
                  <a:srgbClr val="FF0000"/>
                </a:solidFill>
                <a:latin typeface="Arial"/>
                <a:cs typeface="Arial"/>
              </a:rPr>
              <a:t>6</a:t>
            </a:r>
          </a:p>
          <a:p>
            <a:pPr algn="l">
              <a:buClr>
                <a:srgbClr val="FF0000"/>
              </a:buClr>
            </a:pPr>
            <a:r>
              <a:rPr lang="en-US" baseline="-25000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dirty="0">
                <a:solidFill>
                  <a:srgbClr val="000000"/>
                </a:solidFill>
                <a:latin typeface="Arial"/>
                <a:cs typeface="Arial"/>
              </a:rPr>
              <a:t>Linear PS varies </a:t>
            </a:r>
            <a:r>
              <a:rPr lang="en-US" dirty="0">
                <a:solidFill>
                  <a:srgbClr val="FF0000"/>
                </a:solidFill>
                <a:latin typeface="Arial"/>
                <a:cs typeface="Arial"/>
              </a:rPr>
              <a:t>non-</a:t>
            </a:r>
            <a:r>
              <a:rPr lang="en-US" dirty="0" err="1">
                <a:solidFill>
                  <a:srgbClr val="FF0000"/>
                </a:solidFill>
                <a:latin typeface="Arial"/>
                <a:cs typeface="Arial"/>
              </a:rPr>
              <a:t>monothonically</a:t>
            </a:r>
            <a:r>
              <a:rPr lang="en-US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lang="en-US" dirty="0">
                <a:solidFill>
                  <a:srgbClr val="000000"/>
                </a:solidFill>
                <a:latin typeface="Arial"/>
                <a:cs typeface="Arial"/>
              </a:rPr>
              <a:t>with L</a:t>
            </a:r>
            <a:r>
              <a:rPr lang="en-US" baseline="-25000" dirty="0">
                <a:solidFill>
                  <a:srgbClr val="000000"/>
                </a:solidFill>
                <a:latin typeface="Arial"/>
                <a:cs typeface="Arial"/>
              </a:rPr>
              <a:t>6</a:t>
            </a:r>
            <a:r>
              <a:rPr lang="en-US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       </a:t>
            </a:r>
            <a:r>
              <a:rPr lang="en-US" dirty="0">
                <a:solidFill>
                  <a:srgbClr val="000000"/>
                </a:solidFill>
              </a:rPr>
              <a:t>   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633678" y="1322980"/>
            <a:ext cx="417439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7 </a:t>
            </a:r>
            <a:r>
              <a:rPr lang="en-US" sz="2000" dirty="0" err="1">
                <a:solidFill>
                  <a:srgbClr val="000000"/>
                </a:solidFill>
              </a:rPr>
              <a:t>keV</a:t>
            </a:r>
            <a:r>
              <a:rPr lang="en-US" sz="2000" dirty="0">
                <a:solidFill>
                  <a:srgbClr val="000000"/>
                </a:solidFill>
              </a:rPr>
              <a:t> sterile </a:t>
            </a:r>
            <a:r>
              <a:rPr lang="en-US" sz="2000" dirty="0">
                <a:solidFill>
                  <a:srgbClr val="000000"/>
                </a:solidFill>
                <a:latin typeface="Symbol" charset="2"/>
                <a:cs typeface="Symbol" charset="2"/>
              </a:rPr>
              <a:t>n </a:t>
            </a:r>
            <a:r>
              <a:rPr lang="en-US" sz="2000" dirty="0">
                <a:solidFill>
                  <a:srgbClr val="000000"/>
                </a:solidFill>
                <a:latin typeface="Arial"/>
                <a:cs typeface="Arial"/>
              </a:rPr>
              <a:t>linear power spectra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8741" y="6338822"/>
            <a:ext cx="32212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Lovell, Bose, CSF et al. 16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539983" y="1670042"/>
            <a:ext cx="18012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FF0000"/>
                </a:solidFill>
              </a:rPr>
              <a:t>3.3 </a:t>
            </a:r>
            <a:r>
              <a:rPr lang="en-US" sz="1800" dirty="0" err="1">
                <a:solidFill>
                  <a:srgbClr val="FF0000"/>
                </a:solidFill>
              </a:rPr>
              <a:t>keV</a:t>
            </a:r>
            <a:r>
              <a:rPr lang="en-US" sz="1800" dirty="0">
                <a:solidFill>
                  <a:srgbClr val="FF0000"/>
                </a:solidFill>
              </a:rPr>
              <a:t> thermal</a:t>
            </a:r>
          </a:p>
        </p:txBody>
      </p:sp>
      <p:cxnSp>
        <p:nvCxnSpPr>
          <p:cNvPr id="9" name="Curved Connector 8"/>
          <p:cNvCxnSpPr/>
          <p:nvPr/>
        </p:nvCxnSpPr>
        <p:spPr bwMode="auto">
          <a:xfrm rot="5400000">
            <a:off x="7078094" y="2239024"/>
            <a:ext cx="870150" cy="394340"/>
          </a:xfrm>
          <a:prstGeom prst="curvedConnector3">
            <a:avLst>
              <a:gd name="adj1" fmla="val 50000"/>
            </a:avLst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2" name="TextBox 11"/>
          <p:cNvSpPr txBox="1"/>
          <p:nvPr/>
        </p:nvSpPr>
        <p:spPr>
          <a:xfrm>
            <a:off x="17463" y="5188376"/>
            <a:ext cx="37525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Ly</a:t>
            </a:r>
            <a:r>
              <a:rPr lang="en-US" sz="2000" dirty="0">
                <a:solidFill>
                  <a:srgbClr val="000000"/>
                </a:solidFill>
                <a:latin typeface="Arial"/>
                <a:cs typeface="Arial"/>
              </a:rPr>
              <a:t>-</a:t>
            </a:r>
            <a:r>
              <a:rPr lang="en-US" sz="2000" dirty="0">
                <a:solidFill>
                  <a:srgbClr val="000000"/>
                </a:solidFill>
                <a:latin typeface="Symbol" charset="2"/>
                <a:cs typeface="Symbol" charset="2"/>
              </a:rPr>
              <a:t>a  </a:t>
            </a:r>
            <a:r>
              <a:rPr lang="en-US" sz="2000" dirty="0">
                <a:solidFill>
                  <a:srgbClr val="000000"/>
                </a:solidFill>
              </a:rPr>
              <a:t>forest rules out thermal masses, </a:t>
            </a:r>
            <a:r>
              <a:rPr lang="en-US" sz="2000" dirty="0" err="1">
                <a:solidFill>
                  <a:srgbClr val="000000"/>
                </a:solidFill>
              </a:rPr>
              <a:t>m</a:t>
            </a:r>
            <a:r>
              <a:rPr lang="en-US" sz="2000" dirty="0" err="1">
                <a:solidFill>
                  <a:srgbClr val="000000"/>
                </a:solidFill>
                <a:latin typeface="Symbol" charset="2"/>
                <a:cs typeface="Symbol" charset="2"/>
              </a:rPr>
              <a:t>n</a:t>
            </a:r>
            <a:r>
              <a:rPr lang="en-US" sz="2000" dirty="0">
                <a:solidFill>
                  <a:srgbClr val="000000"/>
                </a:solidFill>
              </a:rPr>
              <a:t>&lt;3.3 </a:t>
            </a:r>
            <a:r>
              <a:rPr lang="en-US" sz="2000" dirty="0" err="1">
                <a:solidFill>
                  <a:srgbClr val="000000"/>
                </a:solidFill>
              </a:rPr>
              <a:t>keV</a:t>
            </a:r>
            <a:r>
              <a:rPr lang="en-US" sz="2000" dirty="0">
                <a:solidFill>
                  <a:srgbClr val="000000"/>
                </a:solidFill>
              </a:rPr>
              <a:t> (</a:t>
            </a:r>
            <a:r>
              <a:rPr lang="en-US" sz="1800" dirty="0" err="1">
                <a:solidFill>
                  <a:srgbClr val="008000"/>
                </a:solidFill>
              </a:rPr>
              <a:t>Viel</a:t>
            </a:r>
            <a:r>
              <a:rPr lang="en-US" sz="1800" dirty="0">
                <a:solidFill>
                  <a:srgbClr val="008000"/>
                </a:solidFill>
              </a:rPr>
              <a:t> + ‘13)</a:t>
            </a:r>
            <a:endParaRPr lang="en-US" sz="2000" dirty="0">
              <a:solidFill>
                <a:srgbClr val="008000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518211" y="1936750"/>
            <a:ext cx="1698490" cy="4335987"/>
            <a:chOff x="5518211" y="1936750"/>
            <a:chExt cx="1698490" cy="4335987"/>
          </a:xfrm>
        </p:grpSpPr>
        <p:grpSp>
          <p:nvGrpSpPr>
            <p:cNvPr id="17" name="Group 16"/>
            <p:cNvGrpSpPr/>
            <p:nvPr/>
          </p:nvGrpSpPr>
          <p:grpSpPr>
            <a:xfrm>
              <a:off x="6412707" y="2373121"/>
              <a:ext cx="400110" cy="3899616"/>
              <a:chOff x="3166924" y="1372561"/>
              <a:chExt cx="400110" cy="3899616"/>
            </a:xfrm>
          </p:grpSpPr>
          <p:cxnSp>
            <p:nvCxnSpPr>
              <p:cNvPr id="18" name="Straight Connector 17"/>
              <p:cNvCxnSpPr/>
              <p:nvPr/>
            </p:nvCxnSpPr>
            <p:spPr bwMode="auto">
              <a:xfrm>
                <a:off x="3168808" y="1372561"/>
                <a:ext cx="25659" cy="3899616"/>
              </a:xfrm>
              <a:prstGeom prst="line">
                <a:avLst/>
              </a:prstGeom>
              <a:noFill/>
              <a:ln w="57150" cap="flat" cmpd="sng" algn="ctr">
                <a:solidFill>
                  <a:srgbClr val="00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9" name="TextBox 18"/>
              <p:cNvSpPr txBox="1"/>
              <p:nvPr/>
            </p:nvSpPr>
            <p:spPr>
              <a:xfrm rot="16200000">
                <a:off x="2649600" y="3019628"/>
                <a:ext cx="143475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0000FF"/>
                    </a:solidFill>
                  </a:rPr>
                  <a:t>~ 5×10</a:t>
                </a:r>
                <a:r>
                  <a:rPr lang="en-US" sz="2000" baseline="30000" dirty="0">
                    <a:solidFill>
                      <a:srgbClr val="0000FF"/>
                    </a:solidFill>
                  </a:rPr>
                  <a:t>9 </a:t>
                </a:r>
                <a:r>
                  <a:rPr lang="en-US" sz="2000" dirty="0">
                    <a:solidFill>
                      <a:srgbClr val="0000FF"/>
                    </a:solidFill>
                  </a:rPr>
                  <a:t>M</a:t>
                </a:r>
                <a:r>
                  <a:rPr lang="en-US" sz="2000" baseline="-25000" dirty="0">
                    <a:solidFill>
                      <a:srgbClr val="0000FF"/>
                    </a:solidFill>
                  </a:rPr>
                  <a:t>o</a:t>
                </a:r>
                <a:endParaRPr lang="en-US" sz="2000" dirty="0">
                  <a:solidFill>
                    <a:srgbClr val="0000FF"/>
                  </a:solidFill>
                </a:endParaRPr>
              </a:p>
            </p:txBody>
          </p:sp>
        </p:grpSp>
        <p:sp>
          <p:nvSpPr>
            <p:cNvPr id="15" name="TextBox 14"/>
            <p:cNvSpPr txBox="1"/>
            <p:nvPr/>
          </p:nvSpPr>
          <p:spPr>
            <a:xfrm>
              <a:off x="5518211" y="1936750"/>
              <a:ext cx="16984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1800" dirty="0">
                  <a:solidFill>
                    <a:srgbClr val="0000FF"/>
                  </a:solidFill>
                </a:rPr>
                <a:t>Dwarf galaxies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8100392" y="2123564"/>
            <a:ext cx="7103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CDM</a:t>
            </a:r>
          </a:p>
        </p:txBody>
      </p:sp>
    </p:spTree>
    <p:extLst>
      <p:ext uri="{BB962C8B-B14F-4D97-AF65-F5344CB8AC3E}">
        <p14:creationId xmlns:p14="http://schemas.microsoft.com/office/powerpoint/2010/main" val="475246978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5" name="TextBox 2"/>
          <p:cNvSpPr txBox="1">
            <a:spLocks noChangeArrowheads="1"/>
          </p:cNvSpPr>
          <p:nvPr/>
        </p:nvSpPr>
        <p:spPr bwMode="auto">
          <a:xfrm>
            <a:off x="1187624" y="5085184"/>
            <a:ext cx="690811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600" dirty="0">
                <a:solidFill>
                  <a:srgbClr val="ECC645"/>
                </a:solidFill>
              </a:rPr>
              <a:t>Very unlikely that both are right!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51520" y="2276872"/>
            <a:ext cx="8712968" cy="2123658"/>
          </a:xfrm>
          <a:prstGeom prst="rect">
            <a:avLst/>
          </a:prstGeom>
          <a:solidFill>
            <a:schemeClr val="accent3">
              <a:lumMod val="95000"/>
              <a:alpha val="34000"/>
            </a:scheme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>
              <a:buClr>
                <a:srgbClr val="FF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Both CDM &amp; WDM compatible with CMB &amp; galaxy clustering</a:t>
            </a:r>
          </a:p>
          <a:p>
            <a:pPr>
              <a:buClr>
                <a:srgbClr val="FF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 </a:t>
            </a:r>
            <a:r>
              <a:rPr lang="en-US" dirty="0">
                <a:solidFill>
                  <a:srgbClr val="000090"/>
                </a:solidFill>
              </a:rPr>
              <a:t>Claims that both types of DM have been discovered:</a:t>
            </a:r>
          </a:p>
          <a:p>
            <a:pPr marL="342900" indent="-342900" algn="l">
              <a:buClr>
                <a:srgbClr val="FF0000"/>
              </a:buClr>
              <a:buSzPct val="100000"/>
              <a:buFont typeface="Wingdings" charset="2"/>
              <a:buChar char="u"/>
            </a:pPr>
            <a:r>
              <a:rPr lang="en-US" dirty="0">
                <a:solidFill>
                  <a:srgbClr val="000090"/>
                </a:solidFill>
              </a:rPr>
              <a:t>CDM:</a:t>
            </a:r>
            <a:r>
              <a:rPr lang="en-US" dirty="0">
                <a:solidFill>
                  <a:srgbClr val="800000"/>
                </a:solidFill>
                <a:latin typeface="Symbol" charset="2"/>
                <a:cs typeface="Symbol" charset="2"/>
              </a:rPr>
              <a:t> </a:t>
            </a:r>
            <a:r>
              <a:rPr lang="en-US" dirty="0">
                <a:solidFill>
                  <a:srgbClr val="FFFFFF"/>
                </a:solidFill>
                <a:latin typeface="Symbol" charset="2"/>
                <a:cs typeface="Symbol" charset="2"/>
              </a:rPr>
              <a:t>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g</a:t>
            </a:r>
            <a:r>
              <a:rPr lang="en-US" dirty="0">
                <a:solidFill>
                  <a:srgbClr val="000000"/>
                </a:solidFill>
              </a:rPr>
              <a:t>-ray excess from Galactic Center</a:t>
            </a:r>
            <a:endParaRPr lang="en-US" dirty="0">
              <a:solidFill>
                <a:srgbClr val="FFFFFF"/>
              </a:solidFill>
            </a:endParaRPr>
          </a:p>
          <a:p>
            <a:pPr marL="342900" indent="-342900" algn="l">
              <a:buClr>
                <a:srgbClr val="FF0000"/>
              </a:buClr>
              <a:buSzPct val="100000"/>
              <a:buFont typeface="Wingdings" charset="2"/>
              <a:buChar char="u"/>
            </a:pPr>
            <a:r>
              <a:rPr lang="en-US" dirty="0">
                <a:solidFill>
                  <a:srgbClr val="000090"/>
                </a:solidFill>
              </a:rPr>
              <a:t>WDM (sterile </a:t>
            </a:r>
            <a:r>
              <a:rPr lang="en-US" dirty="0">
                <a:solidFill>
                  <a:srgbClr val="000090"/>
                </a:solidFill>
                <a:latin typeface="Symbol" charset="2"/>
                <a:cs typeface="Symbol" charset="2"/>
              </a:rPr>
              <a:t>n</a:t>
            </a:r>
            <a:r>
              <a:rPr lang="en-US" dirty="0">
                <a:solidFill>
                  <a:srgbClr val="000090"/>
                </a:solidFill>
              </a:rPr>
              <a:t>): </a:t>
            </a:r>
            <a:r>
              <a:rPr lang="en-US" dirty="0">
                <a:solidFill>
                  <a:srgbClr val="000000"/>
                </a:solidFill>
              </a:rPr>
              <a:t>3.5 X-ray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line in galaxies and clusters</a:t>
            </a:r>
          </a:p>
        </p:txBody>
      </p:sp>
    </p:spTree>
    <p:extLst>
      <p:ext uri="{BB962C8B-B14F-4D97-AF65-F5344CB8AC3E}">
        <p14:creationId xmlns:p14="http://schemas.microsoft.com/office/powerpoint/2010/main" val="211280803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2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03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070039" y="2514226"/>
            <a:ext cx="1621558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3200"/>
              <a:t>12 </a:t>
            </a:r>
            <a:r>
              <a:rPr lang="en-US" sz="3200" dirty="0" err="1"/>
              <a:t>mins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938264557"/>
      </p:ext>
    </p:extLst>
  </p:cSld>
  <p:clrMapOvr>
    <a:masterClrMapping/>
  </p:clrMapOvr>
  <p:transition>
    <p:zoom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TextBox 1"/>
          <p:cNvSpPr txBox="1">
            <a:spLocks noChangeArrowheads="1"/>
          </p:cNvSpPr>
          <p:nvPr/>
        </p:nvSpPr>
        <p:spPr bwMode="auto">
          <a:xfrm>
            <a:off x="44450" y="3934797"/>
            <a:ext cx="87614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600" dirty="0">
                <a:solidFill>
                  <a:srgbClr val="ECC645"/>
                </a:solidFill>
              </a:rPr>
              <a:t>   (</a:t>
            </a:r>
            <a:r>
              <a:rPr lang="en-US" sz="3600" dirty="0">
                <a:solidFill>
                  <a:srgbClr val="FF0000"/>
                </a:solidFill>
              </a:rPr>
              <a:t>strongly non-linear regime</a:t>
            </a:r>
            <a:r>
              <a:rPr lang="en-US" sz="3600" dirty="0">
                <a:solidFill>
                  <a:srgbClr val="ECC645"/>
                </a:solidFill>
              </a:rPr>
              <a:t>) </a:t>
            </a:r>
          </a:p>
        </p:txBody>
      </p:sp>
      <p:sp>
        <p:nvSpPr>
          <p:cNvPr id="172035" name="TextBox 2"/>
          <p:cNvSpPr txBox="1">
            <a:spLocks noChangeArrowheads="1"/>
          </p:cNvSpPr>
          <p:nvPr/>
        </p:nvSpPr>
        <p:spPr bwMode="auto">
          <a:xfrm>
            <a:off x="-4049" y="2279650"/>
            <a:ext cx="904054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600" dirty="0">
                <a:solidFill>
                  <a:srgbClr val="ECC645"/>
                </a:solidFill>
                <a:sym typeface="Wingdings" charset="0"/>
              </a:rPr>
              <a:t>The </a:t>
            </a:r>
            <a:r>
              <a:rPr lang="en-US" sz="3600" dirty="0">
                <a:solidFill>
                  <a:srgbClr val="ECC645"/>
                </a:solidFill>
              </a:rPr>
              <a:t>identity of the dark matter is encoded in dwarf galaxies and in the halo of the MW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2144345"/>
      </p:ext>
    </p:extLst>
  </p:cSld>
  <p:clrMapOvr>
    <a:masterClrMapping/>
  </p:clrMapOvr>
  <p:transition>
    <p:zoom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55871" y="241300"/>
            <a:ext cx="6408554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Three problems of CDM on small scales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41356" y="2405206"/>
            <a:ext cx="569899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 algn="l">
              <a:buClr>
                <a:srgbClr val="FF0000"/>
              </a:buClr>
              <a:buFontTx/>
              <a:buAutoNum type="arabicPeriod"/>
            </a:pPr>
            <a:r>
              <a:rPr lang="en-US" sz="2800" dirty="0">
                <a:solidFill>
                  <a:srgbClr val="000000"/>
                </a:solidFill>
              </a:rPr>
              <a:t>The “missing satellites” problem</a:t>
            </a:r>
          </a:p>
          <a:p>
            <a:pPr marL="457200" indent="-457200" algn="l">
              <a:buClr>
                <a:srgbClr val="FF0000"/>
              </a:buClr>
              <a:buFontTx/>
              <a:buAutoNum type="arabicPeriod"/>
            </a:pPr>
            <a:r>
              <a:rPr lang="en-US" sz="2800" dirty="0">
                <a:solidFill>
                  <a:srgbClr val="000000"/>
                </a:solidFill>
              </a:rPr>
              <a:t>The “too-big-to-fail” problem</a:t>
            </a:r>
          </a:p>
          <a:p>
            <a:pPr marL="457200" indent="-457200" algn="l">
              <a:buClr>
                <a:srgbClr val="FF0000"/>
              </a:buClr>
              <a:buFontTx/>
              <a:buAutoNum type="arabicPeriod"/>
            </a:pPr>
            <a:r>
              <a:rPr lang="en-US" sz="2800" dirty="0">
                <a:solidFill>
                  <a:srgbClr val="000000"/>
                </a:solidFill>
              </a:rPr>
              <a:t>The “core-cusp” problem </a:t>
            </a:r>
          </a:p>
        </p:txBody>
      </p:sp>
    </p:spTree>
    <p:extLst>
      <p:ext uri="{BB962C8B-B14F-4D97-AF65-F5344CB8AC3E}">
        <p14:creationId xmlns:p14="http://schemas.microsoft.com/office/powerpoint/2010/main" val="3501974949"/>
      </p:ext>
    </p:extLst>
  </p:cSld>
  <p:clrMapOvr>
    <a:masterClrMapping/>
  </p:clrMapOvr>
  <p:transition>
    <p:zoom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971600" y="3429000"/>
            <a:ext cx="6930102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>
              <a:buClr>
                <a:srgbClr val="FF0000"/>
              </a:buClr>
            </a:pPr>
            <a:r>
              <a:rPr lang="en-US" dirty="0"/>
              <a:t> Self-interacting dark matter (SIDM) </a:t>
            </a:r>
          </a:p>
          <a:p>
            <a:pPr algn="l">
              <a:buClr>
                <a:srgbClr val="FF0000"/>
              </a:buClr>
            </a:pPr>
            <a:r>
              <a:rPr lang="en-US" dirty="0"/>
              <a:t> </a:t>
            </a:r>
            <a:r>
              <a:rPr lang="en-US" dirty="0" err="1"/>
              <a:t>Axion</a:t>
            </a:r>
            <a:r>
              <a:rPr lang="en-US" dirty="0"/>
              <a:t>-like particles (ALPS) </a:t>
            </a:r>
          </a:p>
          <a:p>
            <a:pPr algn="l">
              <a:buClr>
                <a:srgbClr val="FF0000"/>
              </a:buClr>
            </a:pPr>
            <a:r>
              <a:rPr lang="en-US" dirty="0"/>
              <a:t> “Fuzzy” dark matter (</a:t>
            </a:r>
            <a:r>
              <a:rPr lang="en-US" dirty="0" err="1"/>
              <a:t>e.g</a:t>
            </a:r>
            <a:r>
              <a:rPr lang="en-US" dirty="0"/>
              <a:t> extremely light bosons)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95536" y="1949931"/>
            <a:ext cx="84969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000090"/>
                </a:solidFill>
              </a:rPr>
              <a:t>Postulated largely to solve the perceived “small-scale crisis” of CDM</a:t>
            </a:r>
          </a:p>
        </p:txBody>
      </p:sp>
      <p:sp>
        <p:nvSpPr>
          <p:cNvPr id="6" name="Text Box 2">
            <a:extLst>
              <a:ext uri="{FF2B5EF4-FFF2-40B4-BE49-F238E27FC236}">
                <a16:creationId xmlns:a16="http://schemas.microsoft.com/office/drawing/2014/main" id="{CD65C553-D21C-DA47-A98E-67F4C5C86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5871" y="241300"/>
            <a:ext cx="6408554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Other dark matter particle candidates</a:t>
            </a:r>
            <a:endParaRPr lang="en-GB" sz="3600" dirty="0">
              <a:solidFill>
                <a:srgbClr val="FF0000"/>
              </a:solidFill>
              <a:cs typeface="Symbo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9970337"/>
      </p:ext>
    </p:extLst>
  </p:cSld>
  <p:clrMapOvr>
    <a:masterClrMapping/>
  </p:clrMapOvr>
  <p:transition>
    <p:zoom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106" name="cdm_wdm_movie2.mpg" descr="/Users/csf/Movies/helly/cdm_wdm_movie2.mpg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5730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17597411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51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17510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106"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75106"/>
                </p:tgtEl>
              </p:cMediaNode>
            </p:vide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5" name="TextBox 2"/>
          <p:cNvSpPr txBox="1">
            <a:spLocks noChangeArrowheads="1"/>
          </p:cNvSpPr>
          <p:nvPr/>
        </p:nvSpPr>
        <p:spPr bwMode="auto">
          <a:xfrm>
            <a:off x="850656" y="2204864"/>
            <a:ext cx="760977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4000" dirty="0">
                <a:solidFill>
                  <a:srgbClr val="ECC645"/>
                </a:solidFill>
              </a:rPr>
              <a:t>The </a:t>
            </a:r>
            <a:r>
              <a:rPr lang="en-US" sz="4000" dirty="0">
                <a:solidFill>
                  <a:srgbClr val="ECC645"/>
                </a:solidFill>
                <a:latin typeface="Symbol" charset="2"/>
                <a:cs typeface="Symbol" charset="2"/>
              </a:rPr>
              <a:t>L</a:t>
            </a:r>
            <a:r>
              <a:rPr lang="en-US" sz="4000" dirty="0">
                <a:solidFill>
                  <a:srgbClr val="ECC645"/>
                </a:solidFill>
              </a:rPr>
              <a:t>CDM model of cosmogony </a:t>
            </a:r>
            <a:endParaRPr lang="en-US" sz="2800" dirty="0">
              <a:solidFill>
                <a:srgbClr val="000000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611560" y="2780928"/>
            <a:ext cx="4116772" cy="1656184"/>
            <a:chOff x="611560" y="2780928"/>
            <a:chExt cx="4116772" cy="1656184"/>
          </a:xfrm>
        </p:grpSpPr>
        <p:sp>
          <p:nvSpPr>
            <p:cNvPr id="2" name="TextBox 1"/>
            <p:cNvSpPr txBox="1"/>
            <p:nvPr/>
          </p:nvSpPr>
          <p:spPr>
            <a:xfrm>
              <a:off x="611560" y="3729226"/>
              <a:ext cx="210054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</a:pPr>
              <a:r>
                <a:rPr lang="en-US" sz="2000" dirty="0">
                  <a:solidFill>
                    <a:srgbClr val="0000FF"/>
                  </a:solidFill>
                </a:rPr>
                <a:t>Cosmological constant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627784" y="3429000"/>
              <a:ext cx="210054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</a:pPr>
              <a:r>
                <a:rPr lang="en-US" sz="2000" dirty="0">
                  <a:solidFill>
                    <a:srgbClr val="0000FF"/>
                  </a:solidFill>
                </a:rPr>
                <a:t>Cold dark matter</a:t>
              </a:r>
            </a:p>
          </p:txBody>
        </p:sp>
        <p:cxnSp>
          <p:nvCxnSpPr>
            <p:cNvPr id="5" name="Elbow Connector 4"/>
            <p:cNvCxnSpPr/>
            <p:nvPr/>
          </p:nvCxnSpPr>
          <p:spPr bwMode="auto">
            <a:xfrm rot="5400000" flipH="1" flipV="1">
              <a:off x="1367644" y="2960948"/>
              <a:ext cx="1008112" cy="648072"/>
            </a:xfrm>
            <a:prstGeom prst="bentConnector3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" name="Elbow Connector 6"/>
            <p:cNvCxnSpPr/>
            <p:nvPr/>
          </p:nvCxnSpPr>
          <p:spPr bwMode="auto">
            <a:xfrm rot="16200000" flipV="1">
              <a:off x="2915816" y="2852936"/>
              <a:ext cx="648072" cy="648072"/>
            </a:xfrm>
            <a:prstGeom prst="bentConnector3">
              <a:avLst>
                <a:gd name="adj1" fmla="val 40202"/>
              </a:avLst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8309895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2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03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cdm+wdm.mov" descr="/Users/csf/Movies/lovell/cdm+wdm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7575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Box 2"/>
          <p:cNvSpPr txBox="1">
            <a:spLocks noChangeArrowheads="1"/>
          </p:cNvSpPr>
          <p:nvPr/>
        </p:nvSpPr>
        <p:spPr bwMode="auto">
          <a:xfrm>
            <a:off x="1195388" y="358775"/>
            <a:ext cx="2390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179204" name="TextBox 3"/>
          <p:cNvSpPr txBox="1">
            <a:spLocks noChangeArrowheads="1"/>
          </p:cNvSpPr>
          <p:nvPr/>
        </p:nvSpPr>
        <p:spPr bwMode="auto">
          <a:xfrm>
            <a:off x="5257800" y="363538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79205" name="TextBox 4"/>
          <p:cNvSpPr txBox="1">
            <a:spLocks noChangeArrowheads="1"/>
          </p:cNvSpPr>
          <p:nvPr/>
        </p:nvSpPr>
        <p:spPr bwMode="auto">
          <a:xfrm>
            <a:off x="1009650" y="6102350"/>
            <a:ext cx="70262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FFFFFF"/>
                </a:solidFill>
              </a:rPr>
              <a:t>Lovell, Eke, Frenk, Gao, Jenkins, Wang, White, Theuns, Boyarski &amp; Ruchayskiy  </a:t>
            </a:r>
            <a:r>
              <a:rPr lang="ja-JP" altLang="en-US" sz="2000">
                <a:solidFill>
                  <a:srgbClr val="FFFFFF"/>
                </a:solidFill>
              </a:rPr>
              <a:t>‘</a:t>
            </a:r>
            <a:r>
              <a:rPr lang="en-US" altLang="ja-JP" sz="2000">
                <a:solidFill>
                  <a:srgbClr val="FFFFFF"/>
                </a:solidFill>
              </a:rPr>
              <a:t>12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51520" y="2276872"/>
            <a:ext cx="8712968" cy="2123658"/>
          </a:xfrm>
          <a:prstGeom prst="rect">
            <a:avLst/>
          </a:prstGeom>
          <a:solidFill>
            <a:schemeClr val="accent3">
              <a:lumMod val="95000"/>
              <a:alpha val="34000"/>
            </a:scheme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>
              <a:buClr>
                <a:srgbClr val="FF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Both CDM &amp; WDM compatible with CMB &amp; galaxy clustering</a:t>
            </a:r>
          </a:p>
          <a:p>
            <a:pPr>
              <a:buClr>
                <a:srgbClr val="FF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 </a:t>
            </a:r>
            <a:r>
              <a:rPr lang="en-US" dirty="0">
                <a:solidFill>
                  <a:srgbClr val="000090"/>
                </a:solidFill>
              </a:rPr>
              <a:t>There are claims that both types of DM have been discovered</a:t>
            </a:r>
          </a:p>
          <a:p>
            <a:pPr marL="342900" indent="-342900" algn="l">
              <a:buClr>
                <a:srgbClr val="FF0000"/>
              </a:buClr>
              <a:buSzPct val="100000"/>
              <a:buFont typeface="Wingdings" charset="2"/>
              <a:buChar char="u"/>
            </a:pPr>
            <a:r>
              <a:rPr lang="en-US" dirty="0">
                <a:solidFill>
                  <a:srgbClr val="000090"/>
                </a:solidFill>
              </a:rPr>
              <a:t>CDM:</a:t>
            </a:r>
            <a:r>
              <a:rPr lang="en-US" dirty="0">
                <a:solidFill>
                  <a:srgbClr val="800000"/>
                </a:solidFill>
                <a:latin typeface="Symbol" charset="2"/>
                <a:cs typeface="Symbol" charset="2"/>
              </a:rPr>
              <a:t> </a:t>
            </a:r>
            <a:r>
              <a:rPr lang="en-US" dirty="0">
                <a:solidFill>
                  <a:srgbClr val="FFFFFF"/>
                </a:solidFill>
                <a:latin typeface="Symbol" charset="2"/>
                <a:cs typeface="Symbol" charset="2"/>
              </a:rPr>
              <a:t>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g</a:t>
            </a:r>
            <a:r>
              <a:rPr lang="en-US" dirty="0">
                <a:solidFill>
                  <a:srgbClr val="000000"/>
                </a:solidFill>
              </a:rPr>
              <a:t>-ray excess from Galactic Center</a:t>
            </a:r>
            <a:endParaRPr lang="en-US" dirty="0">
              <a:solidFill>
                <a:srgbClr val="FFFFFF"/>
              </a:solidFill>
            </a:endParaRPr>
          </a:p>
          <a:p>
            <a:pPr marL="342900" indent="-342900" algn="l">
              <a:buClr>
                <a:srgbClr val="FF0000"/>
              </a:buClr>
              <a:buSzPct val="100000"/>
              <a:buFont typeface="Wingdings" charset="2"/>
              <a:buChar char="u"/>
            </a:pPr>
            <a:r>
              <a:rPr lang="en-US" dirty="0">
                <a:solidFill>
                  <a:srgbClr val="000090"/>
                </a:solidFill>
              </a:rPr>
              <a:t>WDM (sterile </a:t>
            </a:r>
            <a:r>
              <a:rPr lang="en-US" dirty="0">
                <a:solidFill>
                  <a:srgbClr val="000090"/>
                </a:solidFill>
                <a:latin typeface="Symbol" charset="2"/>
                <a:cs typeface="Symbol" charset="2"/>
              </a:rPr>
              <a:t>n</a:t>
            </a:r>
            <a:r>
              <a:rPr lang="en-US" dirty="0">
                <a:solidFill>
                  <a:srgbClr val="000090"/>
                </a:solidFill>
              </a:rPr>
              <a:t>): </a:t>
            </a:r>
            <a:r>
              <a:rPr lang="en-US" dirty="0">
                <a:solidFill>
                  <a:srgbClr val="000000"/>
                </a:solidFill>
              </a:rPr>
              <a:t>3.5 X-ray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r>
              <a:rPr lang="en-US" dirty="0">
                <a:solidFill>
                  <a:srgbClr val="000000"/>
                </a:solidFill>
              </a:rPr>
              <a:t> line in galaxies and clusters</a:t>
            </a:r>
          </a:p>
        </p:txBody>
      </p:sp>
    </p:spTree>
    <p:extLst>
      <p:ext uri="{BB962C8B-B14F-4D97-AF65-F5344CB8AC3E}">
        <p14:creationId xmlns:p14="http://schemas.microsoft.com/office/powerpoint/2010/main" val="19360766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76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761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130"/>
                  </p:tgtEl>
                </p:cond>
              </p:nextCondLst>
            </p:seq>
            <p:vide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76130"/>
                </p:tgtEl>
              </p:cMediaNode>
            </p:video>
          </p:childTnLst>
        </p:cTn>
      </p:par>
    </p:tnLst>
    <p:bldLst>
      <p:bldP spid="6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cdm+wdm.mov" descr="/Users/csf/Movies/lovell/cdm+wdm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7575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Box 2"/>
          <p:cNvSpPr txBox="1">
            <a:spLocks noChangeArrowheads="1"/>
          </p:cNvSpPr>
          <p:nvPr/>
        </p:nvSpPr>
        <p:spPr bwMode="auto">
          <a:xfrm>
            <a:off x="1195388" y="358775"/>
            <a:ext cx="2390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179204" name="TextBox 3"/>
          <p:cNvSpPr txBox="1">
            <a:spLocks noChangeArrowheads="1"/>
          </p:cNvSpPr>
          <p:nvPr/>
        </p:nvSpPr>
        <p:spPr bwMode="auto">
          <a:xfrm>
            <a:off x="5257800" y="363538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79205" name="TextBox 4"/>
          <p:cNvSpPr txBox="1">
            <a:spLocks noChangeArrowheads="1"/>
          </p:cNvSpPr>
          <p:nvPr/>
        </p:nvSpPr>
        <p:spPr bwMode="auto">
          <a:xfrm>
            <a:off x="1009650" y="6102350"/>
            <a:ext cx="70262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FFFFFF"/>
                </a:solidFill>
              </a:rPr>
              <a:t>Lovell, Eke, Frenk, Gao, Jenkins, Wang, White, Theuns, Boyarski &amp; Ruchayskiy  </a:t>
            </a:r>
            <a:r>
              <a:rPr lang="ja-JP" altLang="en-US" sz="2000">
                <a:solidFill>
                  <a:srgbClr val="FFFFFF"/>
                </a:solidFill>
              </a:rPr>
              <a:t>‘</a:t>
            </a:r>
            <a:r>
              <a:rPr lang="en-US" altLang="ja-JP" sz="2000">
                <a:solidFill>
                  <a:srgbClr val="FFFFFF"/>
                </a:solidFill>
              </a:rPr>
              <a:t>12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15616" y="1844824"/>
            <a:ext cx="7484541" cy="584776"/>
          </a:xfrm>
          <a:prstGeom prst="rect">
            <a:avLst/>
          </a:prstGeom>
          <a:solidFill>
            <a:schemeClr val="accent3">
              <a:lumMod val="95000"/>
              <a:alpha val="34000"/>
            </a:scheme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rtlCol="0">
            <a:spAutoFit/>
          </a:bodyPr>
          <a:lstStyle/>
          <a:p>
            <a:pPr algn="l">
              <a:buClr>
                <a:srgbClr val="FF0000"/>
              </a:buClr>
              <a:buFontTx/>
              <a:buNone/>
            </a:pPr>
            <a:r>
              <a:rPr lang="en-US" sz="3200" dirty="0">
                <a:solidFill>
                  <a:srgbClr val="FFFFFF"/>
                </a:solidFill>
              </a:rPr>
              <a:t>How can we distinguish between these?</a:t>
            </a:r>
          </a:p>
        </p:txBody>
      </p:sp>
    </p:spTree>
    <p:extLst>
      <p:ext uri="{BB962C8B-B14F-4D97-AF65-F5344CB8AC3E}">
        <p14:creationId xmlns:p14="http://schemas.microsoft.com/office/powerpoint/2010/main" val="307011199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76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761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130"/>
                  </p:tgtEl>
                </p:cond>
              </p:nextCondLst>
            </p:seq>
            <p:vide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76130"/>
                </p:tgtEl>
              </p:cMediaNode>
            </p:video>
          </p:childTnLst>
        </p:cTn>
      </p:par>
    </p:tnLst>
    <p:bldLst>
      <p:bldP spid="6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cdm+wdm.mov" descr="/Users/csf/Movies/lovell/cdm+wdm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7575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Box 2"/>
          <p:cNvSpPr txBox="1">
            <a:spLocks noChangeArrowheads="1"/>
          </p:cNvSpPr>
          <p:nvPr/>
        </p:nvSpPr>
        <p:spPr bwMode="auto">
          <a:xfrm>
            <a:off x="1195388" y="358775"/>
            <a:ext cx="2390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179204" name="TextBox 3"/>
          <p:cNvSpPr txBox="1">
            <a:spLocks noChangeArrowheads="1"/>
          </p:cNvSpPr>
          <p:nvPr/>
        </p:nvSpPr>
        <p:spPr bwMode="auto">
          <a:xfrm>
            <a:off x="5257800" y="363538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79205" name="TextBox 4"/>
          <p:cNvSpPr txBox="1">
            <a:spLocks noChangeArrowheads="1"/>
          </p:cNvSpPr>
          <p:nvPr/>
        </p:nvSpPr>
        <p:spPr bwMode="auto">
          <a:xfrm>
            <a:off x="1009650" y="6102350"/>
            <a:ext cx="70262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FFFFFF"/>
                </a:solidFill>
              </a:rPr>
              <a:t>Lovell, Eke, Frenk, Gao, Jenkins, Wang, White, Theuns, Boyarski &amp; Ruchayskiy  </a:t>
            </a:r>
            <a:r>
              <a:rPr lang="ja-JP" altLang="en-US" sz="2000">
                <a:solidFill>
                  <a:srgbClr val="FFFFFF"/>
                </a:solidFill>
              </a:rPr>
              <a:t>‘</a:t>
            </a:r>
            <a:r>
              <a:rPr lang="en-US" altLang="ja-JP" sz="2000">
                <a:solidFill>
                  <a:srgbClr val="FFFFFF"/>
                </a:solidFill>
              </a:rPr>
              <a:t>12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39552" y="1340768"/>
            <a:ext cx="8075848" cy="584776"/>
          </a:xfrm>
          <a:prstGeom prst="rect">
            <a:avLst/>
          </a:prstGeom>
          <a:solidFill>
            <a:schemeClr val="accent3">
              <a:lumMod val="95000"/>
              <a:alpha val="34000"/>
            </a:scheme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rtlCol="0">
            <a:spAutoFit/>
          </a:bodyPr>
          <a:lstStyle/>
          <a:p>
            <a:pPr algn="l">
              <a:buClr>
                <a:srgbClr val="FF0000"/>
              </a:buClr>
              <a:buFontTx/>
              <a:buNone/>
            </a:pPr>
            <a:r>
              <a:rPr lang="en-US" sz="3200" dirty="0">
                <a:solidFill>
                  <a:srgbClr val="000000"/>
                </a:solidFill>
              </a:rPr>
              <a:t>Obvious test:</a:t>
            </a:r>
            <a:r>
              <a:rPr lang="en-US" sz="3200" dirty="0">
                <a:solidFill>
                  <a:srgbClr val="34F5FF"/>
                </a:solidFill>
              </a:rPr>
              <a:t> </a:t>
            </a:r>
            <a:r>
              <a:rPr lang="en-US" sz="3200" dirty="0">
                <a:solidFill>
                  <a:srgbClr val="FFFFFF"/>
                </a:solidFill>
              </a:rPr>
              <a:t>count satellites in MW or M31</a:t>
            </a:r>
          </a:p>
        </p:txBody>
      </p:sp>
      <p:pic>
        <p:nvPicPr>
          <p:cNvPr id="9" name="Picture 8" descr="sats_pop.jpg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0" t="11765" r="10754" b="33769"/>
          <a:stretch/>
        </p:blipFill>
        <p:spPr bwMode="auto">
          <a:xfrm>
            <a:off x="2555776" y="2094807"/>
            <a:ext cx="4172425" cy="3926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539552" y="1988840"/>
            <a:ext cx="79928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600" dirty="0">
                <a:solidFill>
                  <a:schemeClr val="bg1"/>
                </a:solidFill>
                <a:latin typeface="Calibri"/>
                <a:cs typeface="Calibri"/>
              </a:rPr>
              <a:t>In the MW: </a:t>
            </a:r>
            <a:r>
              <a:rPr lang="en-US" sz="3200" dirty="0">
                <a:solidFill>
                  <a:srgbClr val="34F5FF"/>
                </a:solidFill>
                <a:latin typeface="Calibri"/>
                <a:cs typeface="Calibri"/>
              </a:rPr>
              <a:t>~55 satellites discovered so far</a:t>
            </a:r>
          </a:p>
        </p:txBody>
      </p:sp>
    </p:spTree>
    <p:extLst>
      <p:ext uri="{BB962C8B-B14F-4D97-AF65-F5344CB8AC3E}">
        <p14:creationId xmlns:p14="http://schemas.microsoft.com/office/powerpoint/2010/main" val="255062544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176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 nodeType="clickPar">
                      <p:stCondLst>
                        <p:cond delay="0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7" dur="1" fill="hold"/>
                                        <p:tgtEl>
                                          <p:spTgt spid="1761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130"/>
                  </p:tgtEl>
                </p:cond>
              </p:nextCondLst>
            </p:seq>
            <p:video>
              <p:cMediaNode>
                <p:cTn id="1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76130"/>
                </p:tgtEl>
              </p:cMediaNode>
            </p:video>
          </p:childTnLst>
        </p:cTn>
      </p:par>
    </p:tnLst>
    <p:bldLst>
      <p:bldP spid="8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13"/>
          <p:cNvSpPr txBox="1">
            <a:spLocks noChangeArrowheads="1"/>
          </p:cNvSpPr>
          <p:nvPr/>
        </p:nvSpPr>
        <p:spPr bwMode="auto">
          <a:xfrm>
            <a:off x="2182639" y="244475"/>
            <a:ext cx="6730128" cy="584776"/>
          </a:xfrm>
          <a:prstGeom prst="rect">
            <a:avLst/>
          </a:prstGeom>
          <a:solidFill>
            <a:srgbClr val="FFCC00"/>
          </a:solidFill>
          <a:ln w="31750">
            <a:solidFill>
              <a:srgbClr val="00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lang="en-US" sz="3200" kern="0" dirty="0">
                <a:solidFill>
                  <a:srgbClr val="FF0000"/>
                </a:solidFill>
              </a:rPr>
              <a:t>The MW satellite luminosity function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4141367" y="1124009"/>
            <a:ext cx="4991933" cy="4991933"/>
            <a:chOff x="4141367" y="1124009"/>
            <a:chExt cx="4991933" cy="4991933"/>
          </a:xfrm>
        </p:grpSpPr>
        <p:pic>
          <p:nvPicPr>
            <p:cNvPr id="2" name="Picture 1" descr="figure_8.pdf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1367" y="1124009"/>
              <a:ext cx="4991933" cy="4991933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8" name="TextBox 7"/>
            <p:cNvSpPr txBox="1"/>
            <p:nvPr/>
          </p:nvSpPr>
          <p:spPr>
            <a:xfrm>
              <a:off x="4678812" y="5210396"/>
              <a:ext cx="3242644" cy="400110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8000"/>
                  </a:solidFill>
                </a:rPr>
                <a:t>Newton, </a:t>
              </a:r>
              <a:r>
                <a:rPr lang="en-US" sz="2000" dirty="0" err="1">
                  <a:solidFill>
                    <a:srgbClr val="008000"/>
                  </a:solidFill>
                </a:rPr>
                <a:t>Cautun</a:t>
              </a:r>
              <a:r>
                <a:rPr lang="en-US" sz="2000" dirty="0">
                  <a:solidFill>
                    <a:srgbClr val="008000"/>
                  </a:solidFill>
                </a:rPr>
                <a:t>, CSF+ ‘18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333125" y="1462047"/>
            <a:ext cx="2232248" cy="1436669"/>
            <a:chOff x="4936616" y="1265523"/>
            <a:chExt cx="2232248" cy="1436669"/>
          </a:xfrm>
        </p:grpSpPr>
        <p:sp>
          <p:nvSpPr>
            <p:cNvPr id="3" name="TextBox 2"/>
            <p:cNvSpPr txBox="1"/>
            <p:nvPr/>
          </p:nvSpPr>
          <p:spPr>
            <a:xfrm>
              <a:off x="4936616" y="1265523"/>
              <a:ext cx="2232248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0000"/>
                  </a:solidFill>
                  <a:latin typeface="Calibri"/>
                  <a:cs typeface="Calibri"/>
                </a:rPr>
                <a:t> </a:t>
              </a:r>
              <a:r>
                <a:rPr lang="en-US" sz="2000" dirty="0">
                  <a:solidFill>
                    <a:srgbClr val="FF0000"/>
                  </a:solidFill>
                  <a:latin typeface="Calibri"/>
                  <a:cs typeface="Calibri"/>
                </a:rPr>
                <a:t>Total No in MW (M</a:t>
              </a:r>
              <a:r>
                <a:rPr lang="en-US" sz="1800" baseline="-25000" dirty="0">
                  <a:solidFill>
                    <a:srgbClr val="FF0000"/>
                  </a:solidFill>
                  <a:latin typeface="Calibri"/>
                  <a:cs typeface="Calibri"/>
                </a:rPr>
                <a:t>V</a:t>
              </a:r>
              <a:r>
                <a:rPr lang="en-US" sz="1800" dirty="0">
                  <a:solidFill>
                    <a:srgbClr val="FF0000"/>
                  </a:solidFill>
                  <a:latin typeface="Calibri"/>
                  <a:cs typeface="Calibri"/>
                </a:rPr>
                <a:t> =0; r&lt;300 </a:t>
              </a:r>
              <a:r>
                <a:rPr lang="en-US" sz="1800" dirty="0" err="1">
                  <a:solidFill>
                    <a:srgbClr val="FF0000"/>
                  </a:solidFill>
                  <a:latin typeface="Calibri"/>
                  <a:cs typeface="Calibri"/>
                </a:rPr>
                <a:t>kpc</a:t>
              </a:r>
              <a:r>
                <a:rPr lang="en-US" sz="1800" dirty="0">
                  <a:solidFill>
                    <a:srgbClr val="FF0000"/>
                  </a:solidFill>
                  <a:latin typeface="Calibri"/>
                  <a:cs typeface="Calibri"/>
                </a:rPr>
                <a:t>)</a:t>
              </a:r>
              <a:endParaRPr lang="en-US" sz="2000" dirty="0">
                <a:solidFill>
                  <a:srgbClr val="FF0000"/>
                </a:solidFill>
                <a:latin typeface="Calibri"/>
                <a:cs typeface="Calibri"/>
              </a:endParaRPr>
            </a:p>
          </p:txBody>
        </p:sp>
        <p:graphicFrame>
          <p:nvGraphicFramePr>
            <p:cNvPr id="4" name="Object 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631254781"/>
                </p:ext>
              </p:extLst>
            </p:nvPr>
          </p:nvGraphicFramePr>
          <p:xfrm>
            <a:off x="5600265" y="2178317"/>
            <a:ext cx="1076325" cy="5238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88914" name="Equation" r:id="rId4" imgW="469900" imgH="228600" progId="Equation.3">
                    <p:embed/>
                  </p:oleObj>
                </mc:Choice>
                <mc:Fallback>
                  <p:oleObj name="Equation" r:id="rId4" imgW="469900" imgH="228600" progId="Equation.3">
                    <p:embed/>
                    <p:pic>
                      <p:nvPicPr>
                        <p:cNvPr id="0" name="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5600265" y="2178317"/>
                          <a:ext cx="1076325" cy="52387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6" name="TextBox 15"/>
          <p:cNvSpPr txBox="1"/>
          <p:nvPr/>
        </p:nvSpPr>
        <p:spPr>
          <a:xfrm>
            <a:off x="4773970" y="970286"/>
            <a:ext cx="3737321" cy="461665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  <a:latin typeface="Calibri"/>
                <a:cs typeface="Calibri"/>
              </a:rPr>
              <a:t>Cumulative satellite </a:t>
            </a:r>
            <a:r>
              <a:rPr lang="en-US" dirty="0" err="1">
                <a:solidFill>
                  <a:srgbClr val="0000FF"/>
                </a:solidFill>
                <a:latin typeface="Calibri"/>
                <a:cs typeface="Calibri"/>
              </a:rPr>
              <a:t>lum</a:t>
            </a:r>
            <a:r>
              <a:rPr lang="en-US" dirty="0">
                <a:solidFill>
                  <a:srgbClr val="0000FF"/>
                </a:solidFill>
                <a:latin typeface="Calibri"/>
                <a:cs typeface="Calibri"/>
              </a:rPr>
              <a:t>. fn.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-158845" y="1786110"/>
            <a:ext cx="4509570" cy="4170787"/>
            <a:chOff x="-158845" y="1786110"/>
            <a:chExt cx="4509570" cy="4170787"/>
          </a:xfrm>
        </p:grpSpPr>
        <p:sp>
          <p:nvSpPr>
            <p:cNvPr id="18" name="TextBox 17"/>
            <p:cNvSpPr txBox="1"/>
            <p:nvPr/>
          </p:nvSpPr>
          <p:spPr>
            <a:xfrm>
              <a:off x="-114166" y="1786110"/>
              <a:ext cx="4038629" cy="1569660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About </a:t>
              </a:r>
              <a:r>
                <a:rPr lang="en-US" dirty="0">
                  <a:solidFill>
                    <a:srgbClr val="FF0000"/>
                  </a:solidFill>
                </a:rPr>
                <a:t>55 </a:t>
              </a:r>
              <a:r>
                <a:rPr lang="en-US" dirty="0">
                  <a:solidFill>
                    <a:srgbClr val="000000"/>
                  </a:solidFill>
                </a:rPr>
                <a:t>satellites known in the MW so far  from partial surveys (</a:t>
              </a:r>
              <a:r>
                <a:rPr lang="en-US" dirty="0">
                  <a:solidFill>
                    <a:srgbClr val="FF0000"/>
                  </a:solidFill>
                </a:rPr>
                <a:t>e.g. SDSS, Pan-STARRS, DES</a:t>
              </a:r>
              <a:r>
                <a:rPr lang="en-US" dirty="0">
                  <a:solidFill>
                    <a:srgbClr val="000000"/>
                  </a:solidFill>
                </a:rPr>
                <a:t>)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-158845" y="3617795"/>
              <a:ext cx="4509570" cy="2339102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Can infer </a:t>
              </a:r>
              <a:r>
                <a:rPr lang="en-US" dirty="0">
                  <a:solidFill>
                    <a:srgbClr val="FF0000"/>
                  </a:solidFill>
                </a:rPr>
                <a:t>total </a:t>
              </a:r>
              <a:r>
                <a:rPr lang="en-US" dirty="0">
                  <a:solidFill>
                    <a:srgbClr val="000000"/>
                  </a:solidFill>
                </a:rPr>
                <a:t>population from survey selection function,  assuming a </a:t>
              </a:r>
              <a:r>
                <a:rPr lang="en-US" dirty="0">
                  <a:solidFill>
                    <a:srgbClr val="FF0000"/>
                  </a:solidFill>
                </a:rPr>
                <a:t>radial distribution</a:t>
              </a:r>
              <a:r>
                <a:rPr lang="en-US" dirty="0">
                  <a:solidFill>
                    <a:srgbClr val="000000"/>
                  </a:solidFill>
                </a:rPr>
                <a:t> (from simulations) </a:t>
              </a:r>
            </a:p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00"/>
                  </a:solidFill>
                </a:rPr>
                <a:t>(</a:t>
              </a:r>
              <a:r>
                <a:rPr lang="en-US" sz="1800" dirty="0">
                  <a:solidFill>
                    <a:srgbClr val="008000"/>
                  </a:solidFill>
                </a:rPr>
                <a:t>Newton+18, Koposov+08, Tollerud+08, Hargis+14</a:t>
              </a:r>
              <a:r>
                <a:rPr lang="en-US" sz="2000" dirty="0">
                  <a:solidFill>
                    <a:srgbClr val="000000"/>
                  </a:solidFill>
                </a:rPr>
                <a:t>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5612788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cdm+wdm.mov" descr="/Users/csf/Movies/lovell/cdm+wdm.mov">
            <a:hlinkClick r:id="" action="ppaction://media"/>
          </p:cNvPr>
          <p:cNvPicPr>
            <a:picLocks noChangeAspect="1" noChangeArrowheads="1"/>
          </p:cNvPicPr>
          <p:nvPr>
            <a:videoFile r:link="rId3"/>
            <p:extLst>
              <p:ext uri="{DAA4B4D4-6D71-4841-9C94-3DE7FCFB9230}">
                <p14:media xmlns:p14="http://schemas.microsoft.com/office/powerpoint/2010/main" r:link="rId2"/>
              </p:ext>
            </p:ext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7575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Box 2"/>
          <p:cNvSpPr txBox="1">
            <a:spLocks noChangeArrowheads="1"/>
          </p:cNvSpPr>
          <p:nvPr/>
        </p:nvSpPr>
        <p:spPr bwMode="auto">
          <a:xfrm>
            <a:off x="1195388" y="358775"/>
            <a:ext cx="2390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179204" name="TextBox 3"/>
          <p:cNvSpPr txBox="1">
            <a:spLocks noChangeArrowheads="1"/>
          </p:cNvSpPr>
          <p:nvPr/>
        </p:nvSpPr>
        <p:spPr bwMode="auto">
          <a:xfrm>
            <a:off x="5257800" y="363538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79205" name="TextBox 4"/>
          <p:cNvSpPr txBox="1">
            <a:spLocks noChangeArrowheads="1"/>
          </p:cNvSpPr>
          <p:nvPr/>
        </p:nvSpPr>
        <p:spPr bwMode="auto">
          <a:xfrm>
            <a:off x="1009650" y="6102350"/>
            <a:ext cx="70262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FFFFFF"/>
                </a:solidFill>
              </a:rPr>
              <a:t>Lovell, Eke, Frenk, Gao, Jenkins, Wang, White, Theuns, Boyarski &amp; Ruchayskiy  </a:t>
            </a:r>
            <a:r>
              <a:rPr lang="ja-JP" altLang="en-US" sz="2000">
                <a:solidFill>
                  <a:srgbClr val="FFFFFF"/>
                </a:solidFill>
              </a:rPr>
              <a:t>‘</a:t>
            </a:r>
            <a:r>
              <a:rPr lang="en-US" altLang="ja-JP" sz="2000">
                <a:solidFill>
                  <a:srgbClr val="FFFFFF"/>
                </a:solidFill>
              </a:rPr>
              <a:t>12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39552" y="1340768"/>
            <a:ext cx="8075848" cy="584776"/>
          </a:xfrm>
          <a:prstGeom prst="rect">
            <a:avLst/>
          </a:prstGeom>
          <a:solidFill>
            <a:schemeClr val="accent3">
              <a:lumMod val="95000"/>
              <a:alpha val="34000"/>
            </a:scheme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rtlCol="0">
            <a:spAutoFit/>
          </a:bodyPr>
          <a:lstStyle/>
          <a:p>
            <a:pPr algn="l">
              <a:buClr>
                <a:srgbClr val="FF0000"/>
              </a:buClr>
              <a:buFontTx/>
              <a:buNone/>
            </a:pPr>
            <a:r>
              <a:rPr lang="en-US" sz="3200" dirty="0">
                <a:solidFill>
                  <a:srgbClr val="000000"/>
                </a:solidFill>
              </a:rPr>
              <a:t>Obvious test:</a:t>
            </a:r>
            <a:r>
              <a:rPr lang="en-US" sz="3200" dirty="0">
                <a:solidFill>
                  <a:srgbClr val="34F5FF"/>
                </a:solidFill>
              </a:rPr>
              <a:t> </a:t>
            </a:r>
            <a:r>
              <a:rPr lang="en-US" sz="3200" dirty="0">
                <a:solidFill>
                  <a:srgbClr val="FFFFFF"/>
                </a:solidFill>
              </a:rPr>
              <a:t>count satellites in MW or M31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2411760" y="1948770"/>
            <a:ext cx="4392488" cy="4023156"/>
            <a:chOff x="4141367" y="1010813"/>
            <a:chExt cx="4991933" cy="5105129"/>
          </a:xfrm>
        </p:grpSpPr>
        <p:grpSp>
          <p:nvGrpSpPr>
            <p:cNvPr id="17" name="Group 16"/>
            <p:cNvGrpSpPr/>
            <p:nvPr/>
          </p:nvGrpSpPr>
          <p:grpSpPr>
            <a:xfrm>
              <a:off x="4141367" y="1124009"/>
              <a:ext cx="4991933" cy="4991933"/>
              <a:chOff x="4141367" y="1124009"/>
              <a:chExt cx="4991933" cy="4991933"/>
            </a:xfrm>
          </p:grpSpPr>
          <p:pic>
            <p:nvPicPr>
              <p:cNvPr id="22" name="Picture 21" descr="figure_8.pdf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141367" y="1124009"/>
                <a:ext cx="4991933" cy="4991933"/>
              </a:xfrm>
              <a:prstGeom prst="rect">
                <a:avLst/>
              </a:prstGeom>
              <a:solidFill>
                <a:schemeClr val="bg1"/>
              </a:solidFill>
            </p:spPr>
          </p:pic>
          <p:sp>
            <p:nvSpPr>
              <p:cNvPr id="23" name="TextBox 22"/>
              <p:cNvSpPr txBox="1"/>
              <p:nvPr/>
            </p:nvSpPr>
            <p:spPr>
              <a:xfrm>
                <a:off x="4631314" y="5176122"/>
                <a:ext cx="3337640" cy="468659"/>
              </a:xfrm>
              <a:prstGeom prst="rect">
                <a:avLst/>
              </a:prstGeom>
              <a:noFill/>
            </p:spPr>
            <p:txBody>
              <a:bodyPr wrap="none" rtlCol="0" anchor="ctr" anchorCtr="1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800" dirty="0">
                    <a:solidFill>
                      <a:srgbClr val="008000"/>
                    </a:solidFill>
                  </a:rPr>
                  <a:t>Newton, </a:t>
                </a:r>
                <a:r>
                  <a:rPr lang="en-US" sz="1800" dirty="0" err="1">
                    <a:solidFill>
                      <a:srgbClr val="008000"/>
                    </a:solidFill>
                  </a:rPr>
                  <a:t>Cautun</a:t>
                </a:r>
                <a:r>
                  <a:rPr lang="en-US" sz="1800" dirty="0">
                    <a:solidFill>
                      <a:srgbClr val="008000"/>
                    </a:solidFill>
                  </a:rPr>
                  <a:t>, CSF+ ‘18</a:t>
                </a:r>
              </a:p>
            </p:txBody>
          </p:sp>
        </p:grpSp>
        <p:grpSp>
          <p:nvGrpSpPr>
            <p:cNvPr id="18" name="Group 17"/>
            <p:cNvGrpSpPr/>
            <p:nvPr/>
          </p:nvGrpSpPr>
          <p:grpSpPr>
            <a:xfrm>
              <a:off x="5428023" y="1462047"/>
              <a:ext cx="2232248" cy="1436669"/>
              <a:chOff x="5031514" y="1265523"/>
              <a:chExt cx="2232248" cy="1436669"/>
            </a:xfrm>
          </p:grpSpPr>
          <p:sp>
            <p:nvSpPr>
              <p:cNvPr id="20" name="TextBox 19"/>
              <p:cNvSpPr txBox="1"/>
              <p:nvPr/>
            </p:nvSpPr>
            <p:spPr>
              <a:xfrm>
                <a:off x="5031514" y="1265523"/>
                <a:ext cx="2232248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dirty="0">
                    <a:solidFill>
                      <a:srgbClr val="FF0000"/>
                    </a:solidFill>
                    <a:latin typeface="Calibri"/>
                    <a:cs typeface="Calibri"/>
                  </a:rPr>
                  <a:t> </a:t>
                </a:r>
                <a:r>
                  <a:rPr lang="en-US" sz="2000" dirty="0">
                    <a:solidFill>
                      <a:srgbClr val="FF0000"/>
                    </a:solidFill>
                    <a:latin typeface="Calibri"/>
                    <a:cs typeface="Calibri"/>
                  </a:rPr>
                  <a:t>Total No in MW (M</a:t>
                </a:r>
                <a:r>
                  <a:rPr lang="en-US" sz="1800" baseline="-25000" dirty="0">
                    <a:solidFill>
                      <a:srgbClr val="FF0000"/>
                    </a:solidFill>
                    <a:latin typeface="Calibri"/>
                    <a:cs typeface="Calibri"/>
                  </a:rPr>
                  <a:t>V</a:t>
                </a:r>
                <a:r>
                  <a:rPr lang="en-US" sz="1800" dirty="0">
                    <a:solidFill>
                      <a:srgbClr val="FF0000"/>
                    </a:solidFill>
                    <a:latin typeface="Calibri"/>
                    <a:cs typeface="Calibri"/>
                  </a:rPr>
                  <a:t> =0; r&lt;300 </a:t>
                </a:r>
                <a:r>
                  <a:rPr lang="en-US" sz="1800" dirty="0" err="1">
                    <a:solidFill>
                      <a:srgbClr val="FF0000"/>
                    </a:solidFill>
                    <a:latin typeface="Calibri"/>
                    <a:cs typeface="Calibri"/>
                  </a:rPr>
                  <a:t>kpc</a:t>
                </a:r>
                <a:r>
                  <a:rPr lang="en-US" sz="1800" dirty="0">
                    <a:solidFill>
                      <a:srgbClr val="FF0000"/>
                    </a:solidFill>
                    <a:latin typeface="Calibri"/>
                    <a:cs typeface="Calibri"/>
                  </a:rPr>
                  <a:t>)</a:t>
                </a:r>
                <a:endParaRPr lang="en-US" sz="2000" dirty="0">
                  <a:solidFill>
                    <a:srgbClr val="FF0000"/>
                  </a:solidFill>
                  <a:latin typeface="Calibri"/>
                  <a:cs typeface="Calibri"/>
                </a:endParaRPr>
              </a:p>
            </p:txBody>
          </p:sp>
          <p:graphicFrame>
            <p:nvGraphicFramePr>
              <p:cNvPr id="21" name="Object 20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07894751"/>
                  </p:ext>
                </p:extLst>
              </p:nvPr>
            </p:nvGraphicFramePr>
            <p:xfrm>
              <a:off x="5600265" y="2178317"/>
              <a:ext cx="1076325" cy="5238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7537" name="Equation" r:id="rId7" imgW="469900" imgH="228600" progId="Equation.3">
                      <p:embed/>
                    </p:oleObj>
                  </mc:Choice>
                  <mc:Fallback>
                    <p:oleObj name="Equation" r:id="rId7" imgW="469900" imgH="228600" progId="Equation.3">
                      <p:embed/>
                      <p:pic>
                        <p:nvPicPr>
                          <p:cNvPr id="0" name=""/>
                          <p:cNvPicPr/>
                          <p:nvPr/>
                        </p:nvPicPr>
                        <p:blipFill>
                          <a:blip r:embed="rId8"/>
                          <a:stretch>
                            <a:fillRect/>
                          </a:stretch>
                        </p:blipFill>
                        <p:spPr>
                          <a:xfrm>
                            <a:off x="5600265" y="2178317"/>
                            <a:ext cx="1076325" cy="5238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9" name="TextBox 18"/>
            <p:cNvSpPr txBox="1"/>
            <p:nvPr/>
          </p:nvSpPr>
          <p:spPr>
            <a:xfrm>
              <a:off x="4877896" y="1010813"/>
              <a:ext cx="3529466" cy="507714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  <a:latin typeface="Calibri"/>
                  <a:cs typeface="Calibri"/>
                </a:rPr>
                <a:t>Cumulative satellite </a:t>
              </a:r>
              <a:r>
                <a:rPr lang="en-US" sz="2000" dirty="0" err="1">
                  <a:solidFill>
                    <a:srgbClr val="0000FF"/>
                  </a:solidFill>
                  <a:latin typeface="Calibri"/>
                  <a:cs typeface="Calibri"/>
                </a:rPr>
                <a:t>lum</a:t>
              </a:r>
              <a:r>
                <a:rPr lang="en-US" sz="2000" dirty="0">
                  <a:solidFill>
                    <a:srgbClr val="0000FF"/>
                  </a:solidFill>
                  <a:latin typeface="Calibri"/>
                  <a:cs typeface="Calibri"/>
                </a:rPr>
                <a:t>. fn.</a:t>
              </a:r>
            </a:p>
          </p:txBody>
        </p:sp>
      </p:grpSp>
      <p:sp>
        <p:nvSpPr>
          <p:cNvPr id="2" name="Oval 1"/>
          <p:cNvSpPr/>
          <p:nvPr/>
        </p:nvSpPr>
        <p:spPr bwMode="auto">
          <a:xfrm>
            <a:off x="3995936" y="2996952"/>
            <a:ext cx="1080120" cy="504056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910495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76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761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130"/>
                  </p:tgtEl>
                </p:cond>
              </p:nextCondLst>
            </p:seq>
            <p:vide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76130"/>
                </p:tgtEl>
              </p:cMediaNode>
            </p:video>
          </p:childTnLst>
        </p:cTn>
      </p:par>
    </p:tnLst>
    <p:bldLst>
      <p:bldP spid="2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cdm+wdm.mov" descr="/Users/csf/Movies/lovell/cdm+wdm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7575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Box 2"/>
          <p:cNvSpPr txBox="1">
            <a:spLocks noChangeArrowheads="1"/>
          </p:cNvSpPr>
          <p:nvPr/>
        </p:nvSpPr>
        <p:spPr bwMode="auto">
          <a:xfrm>
            <a:off x="1195388" y="358775"/>
            <a:ext cx="2390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179204" name="TextBox 3"/>
          <p:cNvSpPr txBox="1">
            <a:spLocks noChangeArrowheads="1"/>
          </p:cNvSpPr>
          <p:nvPr/>
        </p:nvSpPr>
        <p:spPr bwMode="auto">
          <a:xfrm>
            <a:off x="5257800" y="363538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79205" name="TextBox 4"/>
          <p:cNvSpPr txBox="1">
            <a:spLocks noChangeArrowheads="1"/>
          </p:cNvSpPr>
          <p:nvPr/>
        </p:nvSpPr>
        <p:spPr bwMode="auto">
          <a:xfrm>
            <a:off x="1009650" y="6102350"/>
            <a:ext cx="70262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FFFFFF"/>
                </a:solidFill>
              </a:rPr>
              <a:t>Lovell, Eke, Frenk, Gao, Jenkins, Wang, White, Theuns, Boyarski &amp; Ruchayskiy  </a:t>
            </a:r>
            <a:r>
              <a:rPr lang="ja-JP" altLang="en-US" sz="2000">
                <a:solidFill>
                  <a:srgbClr val="FFFFFF"/>
                </a:solidFill>
              </a:rPr>
              <a:t>‘</a:t>
            </a:r>
            <a:r>
              <a:rPr lang="en-US" altLang="ja-JP" sz="2000">
                <a:solidFill>
                  <a:srgbClr val="FFFFFF"/>
                </a:solidFill>
              </a:rPr>
              <a:t>12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39552" y="1340768"/>
            <a:ext cx="8075848" cy="584776"/>
          </a:xfrm>
          <a:prstGeom prst="rect">
            <a:avLst/>
          </a:prstGeom>
          <a:solidFill>
            <a:schemeClr val="accent3">
              <a:lumMod val="95000"/>
              <a:alpha val="34000"/>
            </a:scheme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rtlCol="0">
            <a:spAutoFit/>
          </a:bodyPr>
          <a:lstStyle/>
          <a:p>
            <a:pPr algn="l">
              <a:buClr>
                <a:srgbClr val="FF0000"/>
              </a:buClr>
              <a:buFontTx/>
              <a:buNone/>
            </a:pPr>
            <a:r>
              <a:rPr lang="en-US" sz="3200" dirty="0">
                <a:solidFill>
                  <a:srgbClr val="000000"/>
                </a:solidFill>
              </a:rPr>
              <a:t>Obvious test:</a:t>
            </a:r>
            <a:r>
              <a:rPr lang="en-US" sz="3200" dirty="0">
                <a:solidFill>
                  <a:srgbClr val="34F5FF"/>
                </a:solidFill>
              </a:rPr>
              <a:t> </a:t>
            </a:r>
            <a:r>
              <a:rPr lang="en-US" sz="3200" dirty="0">
                <a:solidFill>
                  <a:srgbClr val="FFFFFF"/>
                </a:solidFill>
              </a:rPr>
              <a:t>count satellites in MW or M31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9552" y="1988840"/>
            <a:ext cx="79928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600" dirty="0">
                <a:solidFill>
                  <a:srgbClr val="000000"/>
                </a:solidFill>
                <a:latin typeface="Calibri"/>
                <a:cs typeface="Calibri"/>
              </a:rPr>
              <a:t>In the MW: </a:t>
            </a:r>
            <a:r>
              <a:rPr lang="en-US" sz="3200" dirty="0">
                <a:solidFill>
                  <a:srgbClr val="34F5FF"/>
                </a:solidFill>
                <a:latin typeface="Calibri"/>
                <a:cs typeface="Calibri"/>
              </a:rPr>
              <a:t>~55 satellites discovered so far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7504" y="2564904"/>
            <a:ext cx="7992888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34F5FF"/>
                </a:solidFill>
                <a:latin typeface="Calibri"/>
                <a:cs typeface="Calibri"/>
              </a:rPr>
              <a:t>                      ~125 satellites expected </a:t>
            </a:r>
          </a:p>
        </p:txBody>
      </p:sp>
    </p:spTree>
    <p:extLst>
      <p:ext uri="{BB962C8B-B14F-4D97-AF65-F5344CB8AC3E}">
        <p14:creationId xmlns:p14="http://schemas.microsoft.com/office/powerpoint/2010/main" val="392058184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76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761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130"/>
                  </p:tgtEl>
                </p:cond>
              </p:nextCondLst>
            </p:seq>
            <p:vide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76130"/>
                </p:tgtEl>
              </p:cMediaNode>
            </p:video>
          </p:childTnLst>
        </p:cTn>
      </p:par>
    </p:tnLst>
    <p:bldLst>
      <p:bldP spid="10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130" name="cdm+wdm.mov" descr="/Users/csf/Movies/lovell/cdm+wdm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17575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Box 2"/>
          <p:cNvSpPr txBox="1">
            <a:spLocks noChangeArrowheads="1"/>
          </p:cNvSpPr>
          <p:nvPr/>
        </p:nvSpPr>
        <p:spPr bwMode="auto">
          <a:xfrm>
            <a:off x="1195388" y="358775"/>
            <a:ext cx="2390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179204" name="TextBox 3"/>
          <p:cNvSpPr txBox="1">
            <a:spLocks noChangeArrowheads="1"/>
          </p:cNvSpPr>
          <p:nvPr/>
        </p:nvSpPr>
        <p:spPr bwMode="auto">
          <a:xfrm>
            <a:off x="5257800" y="363538"/>
            <a:ext cx="30178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79205" name="TextBox 4"/>
          <p:cNvSpPr txBox="1">
            <a:spLocks noChangeArrowheads="1"/>
          </p:cNvSpPr>
          <p:nvPr/>
        </p:nvSpPr>
        <p:spPr bwMode="auto">
          <a:xfrm>
            <a:off x="1009650" y="6102350"/>
            <a:ext cx="70262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FFFFFF"/>
                </a:solidFill>
              </a:rPr>
              <a:t>Lovell, Eke, Frenk, Gao, Jenkins, Wang, White, Theuns, Boyarski &amp; Ruchayskiy  </a:t>
            </a:r>
            <a:r>
              <a:rPr lang="ja-JP" altLang="en-US" sz="2000">
                <a:solidFill>
                  <a:srgbClr val="FFFFFF"/>
                </a:solidFill>
              </a:rPr>
              <a:t>‘</a:t>
            </a:r>
            <a:r>
              <a:rPr lang="en-US" altLang="ja-JP" sz="2000">
                <a:solidFill>
                  <a:srgbClr val="FFFFFF"/>
                </a:solidFill>
              </a:rPr>
              <a:t>12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39552" y="1340768"/>
            <a:ext cx="8075848" cy="584776"/>
          </a:xfrm>
          <a:prstGeom prst="rect">
            <a:avLst/>
          </a:prstGeom>
          <a:solidFill>
            <a:schemeClr val="accent3">
              <a:lumMod val="95000"/>
              <a:alpha val="34000"/>
            </a:scheme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none" rtlCol="0">
            <a:spAutoFit/>
          </a:bodyPr>
          <a:lstStyle/>
          <a:p>
            <a:pPr algn="l">
              <a:buClr>
                <a:srgbClr val="FF0000"/>
              </a:buClr>
              <a:buFontTx/>
              <a:buNone/>
            </a:pPr>
            <a:r>
              <a:rPr lang="en-US" sz="3200" dirty="0">
                <a:solidFill>
                  <a:srgbClr val="000000"/>
                </a:solidFill>
              </a:rPr>
              <a:t>Obvious test:</a:t>
            </a:r>
            <a:r>
              <a:rPr lang="en-US" sz="3200" dirty="0">
                <a:solidFill>
                  <a:srgbClr val="34F5FF"/>
                </a:solidFill>
              </a:rPr>
              <a:t> </a:t>
            </a:r>
            <a:r>
              <a:rPr lang="en-US" sz="3200" dirty="0">
                <a:solidFill>
                  <a:srgbClr val="FFFFFF"/>
                </a:solidFill>
              </a:rPr>
              <a:t>count satellites in MW or M31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23528" y="4365104"/>
            <a:ext cx="8568952" cy="6258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ECC645"/>
                </a:solidFill>
              </a:rPr>
              <a:t>This argument (</a:t>
            </a:r>
            <a:r>
              <a:rPr lang="en-US" sz="2800" dirty="0">
                <a:solidFill>
                  <a:srgbClr val="ECC645"/>
                </a:solidFill>
              </a:rPr>
              <a:t>“missing satellites”)</a:t>
            </a:r>
            <a:r>
              <a:rPr lang="en-US" sz="3200" dirty="0">
                <a:solidFill>
                  <a:srgbClr val="ECC645"/>
                </a:solidFill>
              </a:rPr>
              <a:t> is WRONG!</a:t>
            </a:r>
            <a:endParaRPr lang="en-US" sz="2000" dirty="0">
              <a:solidFill>
                <a:srgbClr val="FFBD2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946113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761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761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130"/>
                  </p:tgtEl>
                </p:cond>
              </p:nextCondLst>
            </p:seq>
            <p:vide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76130"/>
                </p:tgtEl>
              </p:cMediaNode>
            </p:video>
          </p:childTnLst>
        </p:cTn>
      </p:par>
    </p:tnLst>
    <p:bldLst>
      <p:bldP spid="2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5" name="Picture 6" descr="Aq-A-1-114_1536x1152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Text Box 1030"/>
          <p:cNvSpPr txBox="1">
            <a:spLocks noChangeArrowheads="1"/>
          </p:cNvSpPr>
          <p:nvPr/>
        </p:nvSpPr>
        <p:spPr bwMode="auto">
          <a:xfrm>
            <a:off x="1187624" y="1969021"/>
            <a:ext cx="6704012" cy="523875"/>
          </a:xfrm>
          <a:prstGeom prst="rect">
            <a:avLst/>
          </a:prstGeom>
          <a:solidFill>
            <a:srgbClr val="FF9CF4">
              <a:alpha val="50000"/>
            </a:srgb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US" sz="2800" dirty="0">
                <a:solidFill>
                  <a:srgbClr val="000090"/>
                </a:solidFill>
              </a:rPr>
              <a:t>Most </a:t>
            </a:r>
            <a:r>
              <a:rPr lang="en-US" sz="2800" dirty="0" err="1">
                <a:solidFill>
                  <a:srgbClr val="000090"/>
                </a:solidFill>
              </a:rPr>
              <a:t>subhalos</a:t>
            </a:r>
            <a:r>
              <a:rPr lang="en-US" sz="2800" dirty="0">
                <a:solidFill>
                  <a:srgbClr val="000090"/>
                </a:solidFill>
              </a:rPr>
              <a:t> never make a galaxy! </a:t>
            </a:r>
          </a:p>
        </p:txBody>
      </p:sp>
    </p:spTree>
    <p:extLst>
      <p:ext uri="{BB962C8B-B14F-4D97-AF65-F5344CB8AC3E}">
        <p14:creationId xmlns:p14="http://schemas.microsoft.com/office/powerpoint/2010/main" val="141755306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eso1620a.jpg" descr="eso1620a.jp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-30514" y="1086557"/>
            <a:ext cx="9172927" cy="3146028"/>
          </a:xfrm>
          <a:prstGeom prst="rect">
            <a:avLst/>
          </a:prstGeom>
          <a:ln w="12700">
            <a:miter lim="400000"/>
          </a:ln>
        </p:spPr>
      </p:pic>
      <p:sp>
        <p:nvSpPr>
          <p:cNvPr id="3" name="TextBox 13"/>
          <p:cNvSpPr txBox="1">
            <a:spLocks noChangeArrowheads="1"/>
          </p:cNvSpPr>
          <p:nvPr/>
        </p:nvSpPr>
        <p:spPr bwMode="auto">
          <a:xfrm>
            <a:off x="2125556" y="244475"/>
            <a:ext cx="6662802" cy="584776"/>
          </a:xfrm>
          <a:prstGeom prst="rect">
            <a:avLst/>
          </a:prstGeom>
          <a:solidFill>
            <a:srgbClr val="FFCC00"/>
          </a:solidFill>
          <a:ln w="3175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FF0000"/>
                </a:solidFill>
              </a:rPr>
              <a:t>The two phases of galaxy formation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-121969" y="2016126"/>
            <a:ext cx="9210749" cy="3704892"/>
            <a:chOff x="-121969" y="2016126"/>
            <a:chExt cx="9210749" cy="3704892"/>
          </a:xfrm>
        </p:grpSpPr>
        <p:sp>
          <p:nvSpPr>
            <p:cNvPr id="10" name="TextBox 9"/>
            <p:cNvSpPr txBox="1"/>
            <p:nvPr/>
          </p:nvSpPr>
          <p:spPr>
            <a:xfrm>
              <a:off x="-121969" y="4336023"/>
              <a:ext cx="9210749" cy="1384995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 algn="l"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0000"/>
                  </a:solidFill>
                </a:rPr>
                <a:t>Phase I:</a:t>
              </a:r>
              <a:r>
                <a:rPr lang="en-US" dirty="0">
                  <a:solidFill>
                    <a:srgbClr val="9999FF"/>
                  </a:solidFill>
                </a:rPr>
                <a:t> </a:t>
              </a:r>
              <a:r>
                <a:rPr lang="en-US" dirty="0">
                  <a:solidFill>
                    <a:srgbClr val="FFFFFF"/>
                  </a:solidFill>
                </a:rPr>
                <a:t>Galaxies begin to form during the “dark ages” </a:t>
              </a:r>
            </a:p>
            <a:p>
              <a:pPr algn="l"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First stars </a:t>
              </a:r>
              <a:r>
                <a:rPr lang="en-US" dirty="0" err="1">
                  <a:solidFill>
                    <a:srgbClr val="FFFFFF"/>
                  </a:solidFill>
                </a:rPr>
                <a:t>reionize</a:t>
              </a:r>
              <a:r>
                <a:rPr lang="en-US" dirty="0">
                  <a:solidFill>
                    <a:srgbClr val="FFFFFF"/>
                  </a:solidFill>
                </a:rPr>
                <a:t> H and heat it up to 10</a:t>
              </a:r>
              <a:r>
                <a:rPr lang="en-US" baseline="30000" dirty="0">
                  <a:solidFill>
                    <a:srgbClr val="FFFFFF"/>
                  </a:solidFill>
                </a:rPr>
                <a:t>4</a:t>
              </a:r>
              <a:r>
                <a:rPr lang="en-US" dirty="0">
                  <a:solidFill>
                    <a:srgbClr val="FFFFFF"/>
                  </a:solidFill>
                </a:rPr>
                <a:t>K </a:t>
              </a:r>
              <a:r>
                <a:rPr lang="en-US" dirty="0">
                  <a:solidFill>
                    <a:srgbClr val="FF0000"/>
                  </a:solidFill>
                  <a:sym typeface="Wingdings"/>
                </a:rPr>
                <a:t></a:t>
              </a:r>
              <a:r>
                <a:rPr lang="en-US" dirty="0">
                  <a:solidFill>
                    <a:srgbClr val="FFFFFF"/>
                  </a:solidFill>
                  <a:sym typeface="Wingdings"/>
                </a:rPr>
                <a:t> </a:t>
              </a:r>
              <a:r>
                <a:rPr lang="en-US" dirty="0">
                  <a:solidFill>
                    <a:srgbClr val="FFFFFF"/>
                  </a:solidFill>
                </a:rPr>
                <a:t>prevents gas from cooling in halos  of “</a:t>
              </a:r>
              <a:r>
                <a:rPr lang="en-US" dirty="0" err="1">
                  <a:solidFill>
                    <a:srgbClr val="FFFFFF"/>
                  </a:solidFill>
                </a:rPr>
                <a:t>T</a:t>
              </a:r>
              <a:r>
                <a:rPr lang="en-US" baseline="-25000" dirty="0" err="1">
                  <a:solidFill>
                    <a:srgbClr val="FFFFFF"/>
                  </a:solidFill>
                </a:rPr>
                <a:t>vir</a:t>
              </a:r>
              <a:r>
                <a:rPr lang="en-US" dirty="0">
                  <a:solidFill>
                    <a:srgbClr val="FFFFFF"/>
                  </a:solidFill>
                </a:rPr>
                <a:t>”</a:t>
              </a:r>
              <a:r>
                <a:rPr lang="en-US" baseline="-25000" dirty="0">
                  <a:solidFill>
                    <a:srgbClr val="FFFFFF"/>
                  </a:solidFill>
                </a:rPr>
                <a:t> </a:t>
              </a:r>
              <a:r>
                <a:rPr lang="en-US" dirty="0">
                  <a:solidFill>
                    <a:srgbClr val="FFFFFF"/>
                  </a:solidFill>
                </a:rPr>
                <a:t>&lt;</a:t>
              </a:r>
              <a:r>
                <a:rPr lang="en-US" baseline="-25000" dirty="0">
                  <a:solidFill>
                    <a:srgbClr val="FFFFFF"/>
                  </a:solidFill>
                </a:rPr>
                <a:t> </a:t>
              </a:r>
              <a:r>
                <a:rPr lang="en-US" dirty="0">
                  <a:solidFill>
                    <a:srgbClr val="FFFFFF"/>
                  </a:solidFill>
                </a:rPr>
                <a:t>10</a:t>
              </a:r>
              <a:r>
                <a:rPr lang="en-US" baseline="30000" dirty="0">
                  <a:solidFill>
                    <a:srgbClr val="FFFFFF"/>
                  </a:solidFill>
                </a:rPr>
                <a:t>4</a:t>
              </a:r>
              <a:r>
                <a:rPr lang="en-US" dirty="0">
                  <a:solidFill>
                    <a:srgbClr val="FFFFFF"/>
                  </a:solidFill>
                </a:rPr>
                <a:t>K </a:t>
              </a:r>
              <a:r>
                <a:rPr lang="en-US" dirty="0">
                  <a:solidFill>
                    <a:srgbClr val="FF0000"/>
                  </a:solidFill>
                </a:rPr>
                <a:t>−</a:t>
              </a:r>
              <a:r>
                <a:rPr lang="en-US" dirty="0">
                  <a:solidFill>
                    <a:srgbClr val="FFFFFF"/>
                  </a:solidFill>
                </a:rPr>
                <a:t> galaxy formation is interrupted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267348" y="2498760"/>
              <a:ext cx="1054420" cy="400110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0000"/>
                  </a:solidFill>
                </a:rPr>
                <a:t>Phase I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189706" y="2016126"/>
              <a:ext cx="1125679" cy="400110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FF0000"/>
                  </a:solidFill>
                </a:rPr>
                <a:t>Phase II</a:t>
              </a:r>
              <a:endParaRPr lang="en-US" sz="2000" dirty="0">
                <a:solidFill>
                  <a:srgbClr val="FF0000"/>
                </a:solidFill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-88637" y="5930444"/>
            <a:ext cx="9392716" cy="461665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 algn="l"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Phase II: </a:t>
            </a:r>
            <a:r>
              <a:rPr lang="en-US" dirty="0">
                <a:solidFill>
                  <a:srgbClr val="FFFFFF"/>
                </a:solidFill>
              </a:rPr>
              <a:t>Halos with “</a:t>
            </a:r>
            <a:r>
              <a:rPr lang="en-US" dirty="0" err="1">
                <a:solidFill>
                  <a:srgbClr val="FFFFFF"/>
                </a:solidFill>
              </a:rPr>
              <a:t>T</a:t>
            </a:r>
            <a:r>
              <a:rPr lang="en-US" baseline="-25000" dirty="0" err="1">
                <a:solidFill>
                  <a:srgbClr val="FFFFFF"/>
                </a:solidFill>
              </a:rPr>
              <a:t>vir</a:t>
            </a:r>
            <a:r>
              <a:rPr lang="en-US" dirty="0">
                <a:solidFill>
                  <a:srgbClr val="FFFFFF"/>
                </a:solidFill>
              </a:rPr>
              <a:t>” &gt; 10</a:t>
            </a:r>
            <a:r>
              <a:rPr lang="en-US" baseline="30000" dirty="0">
                <a:solidFill>
                  <a:srgbClr val="FFFFFF"/>
                </a:solidFill>
              </a:rPr>
              <a:t>4</a:t>
            </a:r>
            <a:r>
              <a:rPr lang="en-US" dirty="0">
                <a:solidFill>
                  <a:srgbClr val="FFFFFF"/>
                </a:solidFill>
              </a:rPr>
              <a:t>K form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FFFFFF"/>
                </a:solidFill>
              </a:rPr>
              <a:t> galaxy formation resumes</a:t>
            </a:r>
          </a:p>
        </p:txBody>
      </p:sp>
    </p:spTree>
    <p:extLst>
      <p:ext uri="{BB962C8B-B14F-4D97-AF65-F5344CB8AC3E}">
        <p14:creationId xmlns:p14="http://schemas.microsoft.com/office/powerpoint/2010/main" val="202819728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1" name="Picture 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2425" y="1284288"/>
            <a:ext cx="5024438" cy="506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2" name="Text Box 2"/>
          <p:cNvSpPr txBox="1">
            <a:spLocks noChangeArrowheads="1"/>
          </p:cNvSpPr>
          <p:nvPr/>
        </p:nvSpPr>
        <p:spPr bwMode="auto">
          <a:xfrm>
            <a:off x="2603500" y="127000"/>
            <a:ext cx="6243638" cy="100330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200">
                <a:solidFill>
                  <a:srgbClr val="FF0000"/>
                </a:solidFill>
              </a:rPr>
              <a:t>Luminosity Function of Local Group Satellites</a:t>
            </a:r>
          </a:p>
        </p:txBody>
      </p:sp>
      <p:sp>
        <p:nvSpPr>
          <p:cNvPr id="194563" name="Text Box 7"/>
          <p:cNvSpPr txBox="1">
            <a:spLocks noChangeArrowheads="1"/>
          </p:cNvSpPr>
          <p:nvPr/>
        </p:nvSpPr>
        <p:spPr bwMode="auto">
          <a:xfrm>
            <a:off x="5222875" y="3332163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endParaRPr lang="en-GB" sz="1600">
              <a:solidFill>
                <a:srgbClr val="000000"/>
              </a:solidFill>
            </a:endParaRPr>
          </a:p>
        </p:txBody>
      </p:sp>
      <p:sp>
        <p:nvSpPr>
          <p:cNvPr id="194564" name="Text Box 10"/>
          <p:cNvSpPr txBox="1">
            <a:spLocks noChangeArrowheads="1"/>
          </p:cNvSpPr>
          <p:nvPr/>
        </p:nvSpPr>
        <p:spPr bwMode="auto">
          <a:xfrm>
            <a:off x="7678738" y="4492625"/>
            <a:ext cx="9540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1600" b="1">
                <a:solidFill>
                  <a:srgbClr val="FF0000"/>
                </a:solidFill>
              </a:rPr>
              <a:t>LG data</a:t>
            </a:r>
          </a:p>
        </p:txBody>
      </p:sp>
      <p:grpSp>
        <p:nvGrpSpPr>
          <p:cNvPr id="194565" name="Group 43"/>
          <p:cNvGrpSpPr>
            <a:grpSpLocks/>
          </p:cNvGrpSpPr>
          <p:nvPr/>
        </p:nvGrpSpPr>
        <p:grpSpPr bwMode="auto">
          <a:xfrm>
            <a:off x="-276225" y="1419225"/>
            <a:ext cx="4608513" cy="3668713"/>
            <a:chOff x="4310242" y="3987820"/>
            <a:chExt cx="4608343" cy="3669074"/>
          </a:xfrm>
        </p:grpSpPr>
        <p:grpSp>
          <p:nvGrpSpPr>
            <p:cNvPr id="194573" name="Group 5"/>
            <p:cNvGrpSpPr>
              <a:grpSpLocks/>
            </p:cNvGrpSpPr>
            <p:nvPr/>
          </p:nvGrpSpPr>
          <p:grpSpPr bwMode="auto">
            <a:xfrm>
              <a:off x="4459289" y="3987820"/>
              <a:ext cx="4459296" cy="2436823"/>
              <a:chOff x="2809" y="2464"/>
              <a:chExt cx="2809" cy="1535"/>
            </a:xfrm>
          </p:grpSpPr>
          <p:sp>
            <p:nvSpPr>
              <p:cNvPr id="194575" name="Text Box 6"/>
              <p:cNvSpPr txBox="1">
                <a:spLocks noChangeArrowheads="1"/>
              </p:cNvSpPr>
              <p:nvPr/>
            </p:nvSpPr>
            <p:spPr bwMode="auto">
              <a:xfrm>
                <a:off x="2904" y="2464"/>
                <a:ext cx="2714" cy="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marL="123825" indent="-123825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>
                  <a:spcBef>
                    <a:spcPct val="0"/>
                  </a:spcBef>
                  <a:buClr>
                    <a:srgbClr val="FF0000"/>
                  </a:buClr>
                  <a:buSzPct val="150000"/>
                </a:pPr>
                <a:r>
                  <a:rPr lang="en-GB">
                    <a:solidFill>
                      <a:srgbClr val="000000"/>
                    </a:solidFill>
                  </a:rPr>
                  <a:t> Median model </a:t>
                </a:r>
                <a:r>
                  <a:rPr lang="en-US">
                    <a:solidFill>
                      <a:srgbClr val="FF0000"/>
                    </a:solidFill>
                    <a:sym typeface="Wingdings" charset="0"/>
                  </a:rPr>
                  <a:t></a:t>
                </a:r>
                <a:r>
                  <a:rPr lang="en-GB">
                    <a:solidFill>
                      <a:srgbClr val="000000"/>
                    </a:solidFill>
                  </a:rPr>
                  <a:t> correct abund. of sats brighter than  M</a:t>
                </a:r>
                <a:r>
                  <a:rPr lang="en-GB" baseline="-33000">
                    <a:solidFill>
                      <a:srgbClr val="000000"/>
                    </a:solidFill>
                  </a:rPr>
                  <a:t>V</a:t>
                </a:r>
                <a:r>
                  <a:rPr lang="en-GB">
                    <a:solidFill>
                      <a:srgbClr val="000000"/>
                    </a:solidFill>
                  </a:rPr>
                  <a:t>=-9 and V</a:t>
                </a:r>
                <a:r>
                  <a:rPr lang="en-GB" baseline="-25000">
                    <a:solidFill>
                      <a:srgbClr val="000000"/>
                    </a:solidFill>
                  </a:rPr>
                  <a:t>cir </a:t>
                </a:r>
                <a:r>
                  <a:rPr lang="en-GB">
                    <a:solidFill>
                      <a:srgbClr val="000000"/>
                    </a:solidFill>
                  </a:rPr>
                  <a:t>&gt; 12 km/s</a:t>
                </a:r>
              </a:p>
              <a:p>
                <a:pPr algn="l">
                  <a:spcBef>
                    <a:spcPct val="0"/>
                  </a:spcBef>
                  <a:buClr>
                    <a:srgbClr val="FF0000"/>
                  </a:buClr>
                  <a:buSzPct val="150000"/>
                </a:pPr>
                <a:endParaRPr lang="en-GB">
                  <a:solidFill>
                    <a:srgbClr val="000000"/>
                  </a:solidFill>
                </a:endParaRPr>
              </a:p>
            </p:txBody>
          </p:sp>
          <p:sp>
            <p:nvSpPr>
              <p:cNvPr id="194576" name="Text Box 7"/>
              <p:cNvSpPr txBox="1">
                <a:spLocks noChangeArrowheads="1"/>
              </p:cNvSpPr>
              <p:nvPr/>
            </p:nvSpPr>
            <p:spPr bwMode="auto">
              <a:xfrm>
                <a:off x="2809" y="3475"/>
                <a:ext cx="2769" cy="5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FF0000"/>
                  </a:buClr>
                  <a:buSzPct val="150000"/>
                </a:pPr>
                <a:r>
                  <a:rPr lang="en-GB" dirty="0">
                    <a:solidFill>
                      <a:srgbClr val="800000"/>
                    </a:solidFill>
                  </a:rPr>
                  <a:t> Model predicts many, as yet undiscovered, faint satellites</a:t>
                </a:r>
              </a:p>
            </p:txBody>
          </p:sp>
        </p:grpSp>
        <p:sp>
          <p:nvSpPr>
            <p:cNvPr id="194574" name="Text Box 7"/>
            <p:cNvSpPr txBox="1">
              <a:spLocks noChangeArrowheads="1"/>
            </p:cNvSpPr>
            <p:nvPr/>
          </p:nvSpPr>
          <p:spPr bwMode="auto">
            <a:xfrm>
              <a:off x="4310242" y="6825897"/>
              <a:ext cx="439578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FF0000"/>
                </a:buClr>
                <a:buSzPct val="150000"/>
              </a:pPr>
              <a:r>
                <a:rPr lang="en-GB" dirty="0">
                  <a:solidFill>
                    <a:srgbClr val="000000"/>
                  </a:solidFill>
                </a:rPr>
                <a:t> LMC/SMC should be rare (~10% of cases)</a:t>
              </a:r>
            </a:p>
          </p:txBody>
        </p:sp>
      </p:grpSp>
      <p:sp>
        <p:nvSpPr>
          <p:cNvPr id="194566" name="Rectangle 45"/>
          <p:cNvSpPr>
            <a:spLocks noChangeArrowheads="1"/>
          </p:cNvSpPr>
          <p:nvPr/>
        </p:nvSpPr>
        <p:spPr bwMode="auto">
          <a:xfrm>
            <a:off x="4811713" y="2895600"/>
            <a:ext cx="1358900" cy="103188"/>
          </a:xfrm>
          <a:prstGeom prst="rect">
            <a:avLst/>
          </a:prstGeom>
          <a:solidFill>
            <a:srgbClr val="FFFFFF"/>
          </a:solidFill>
          <a:ln w="38100">
            <a:solidFill>
              <a:srgbClr val="FFFFFF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94567" name="Group 27"/>
          <p:cNvGrpSpPr>
            <a:grpSpLocks/>
          </p:cNvGrpSpPr>
          <p:nvPr/>
        </p:nvGrpSpPr>
        <p:grpSpPr bwMode="auto">
          <a:xfrm>
            <a:off x="6405563" y="1095375"/>
            <a:ext cx="2557462" cy="3751263"/>
            <a:chOff x="5894115" y="824011"/>
            <a:chExt cx="2557060" cy="3752173"/>
          </a:xfrm>
        </p:grpSpPr>
        <p:cxnSp>
          <p:nvCxnSpPr>
            <p:cNvPr id="194569" name="Straight Connector 28"/>
            <p:cNvCxnSpPr>
              <a:cxnSpLocks noChangeShapeType="1"/>
            </p:cNvCxnSpPr>
            <p:nvPr/>
          </p:nvCxnSpPr>
          <p:spPr bwMode="auto">
            <a:xfrm rot="16200000" flipH="1">
              <a:off x="5757716" y="1882726"/>
              <a:ext cx="3752173" cy="163474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94570" name="Group 39"/>
            <p:cNvGrpSpPr>
              <a:grpSpLocks/>
            </p:cNvGrpSpPr>
            <p:nvPr/>
          </p:nvGrpSpPr>
          <p:grpSpPr bwMode="auto">
            <a:xfrm>
              <a:off x="5894115" y="1537491"/>
              <a:ext cx="1462363" cy="921712"/>
              <a:chOff x="4934559" y="3094123"/>
              <a:chExt cx="1462363" cy="921712"/>
            </a:xfrm>
          </p:grpSpPr>
          <p:cxnSp>
            <p:nvCxnSpPr>
              <p:cNvPr id="194571" name="Straight Arrow Connector 30"/>
              <p:cNvCxnSpPr>
                <a:cxnSpLocks noChangeShapeType="1"/>
              </p:cNvCxnSpPr>
              <p:nvPr/>
            </p:nvCxnSpPr>
            <p:spPr bwMode="auto">
              <a:xfrm>
                <a:off x="5900658" y="3753034"/>
                <a:ext cx="496264" cy="262801"/>
              </a:xfrm>
              <a:prstGeom prst="straightConnector1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4572" name="TextBox 31"/>
              <p:cNvSpPr txBox="1">
                <a:spLocks noChangeArrowheads="1"/>
              </p:cNvSpPr>
              <p:nvPr/>
            </p:nvSpPr>
            <p:spPr bwMode="auto">
              <a:xfrm>
                <a:off x="4934559" y="3094123"/>
                <a:ext cx="1427192" cy="6155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800">
                    <a:solidFill>
                      <a:srgbClr val="000000"/>
                    </a:solidFill>
                  </a:rPr>
                  <a:t>dark halos </a:t>
                </a:r>
                <a:r>
                  <a:rPr lang="en-US" sz="1600">
                    <a:solidFill>
                      <a:srgbClr val="000000"/>
                    </a:solidFill>
                  </a:rPr>
                  <a:t>(const M/L) </a:t>
                </a:r>
                <a:endParaRPr lang="en-US" sz="180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194568" name="Text Box 11"/>
          <p:cNvSpPr txBox="1">
            <a:spLocks noChangeArrowheads="1"/>
          </p:cNvSpPr>
          <p:nvPr/>
        </p:nvSpPr>
        <p:spPr bwMode="auto">
          <a:xfrm>
            <a:off x="35496" y="6354469"/>
            <a:ext cx="6652294" cy="530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lnSpc>
                <a:spcPct val="50000"/>
              </a:lnSpc>
              <a:buClrTx/>
              <a:buSzTx/>
              <a:buFontTx/>
              <a:buNone/>
            </a:pPr>
            <a:r>
              <a:rPr lang="en-GB" sz="1800" dirty="0">
                <a:solidFill>
                  <a:srgbClr val="006600"/>
                </a:solidFill>
              </a:rPr>
              <a:t>Benson, Frenk, </a:t>
            </a:r>
            <a:r>
              <a:rPr lang="en-GB" sz="1800" dirty="0" err="1">
                <a:solidFill>
                  <a:srgbClr val="006600"/>
                </a:solidFill>
              </a:rPr>
              <a:t>Lacey</a:t>
            </a:r>
            <a:r>
              <a:rPr lang="en-GB" sz="1800" dirty="0">
                <a:solidFill>
                  <a:srgbClr val="006600"/>
                </a:solidFill>
              </a:rPr>
              <a:t>, Baugh &amp; Cole ’02</a:t>
            </a:r>
          </a:p>
          <a:p>
            <a:pPr algn="l">
              <a:lnSpc>
                <a:spcPct val="50000"/>
              </a:lnSpc>
              <a:buClrTx/>
              <a:buSzTx/>
              <a:buFontTx/>
              <a:buNone/>
            </a:pPr>
            <a:r>
              <a:rPr lang="en-GB" sz="1800" dirty="0">
                <a:solidFill>
                  <a:srgbClr val="006600"/>
                </a:solidFill>
              </a:rPr>
              <a:t>(see also Kauffman+ ’93, Bullock+ ’00, Somerville ‘02)</a:t>
            </a:r>
          </a:p>
        </p:txBody>
      </p:sp>
    </p:spTree>
    <p:extLst>
      <p:ext uri="{BB962C8B-B14F-4D97-AF65-F5344CB8AC3E}">
        <p14:creationId xmlns:p14="http://schemas.microsoft.com/office/powerpoint/2010/main" val="1610684125"/>
      </p:ext>
    </p:extLst>
  </p:cSld>
  <p:clrMapOvr>
    <a:masterClrMapping/>
  </p:clrMapOvr>
  <p:transition>
    <p:zoom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755576" y="260648"/>
            <a:ext cx="8280920" cy="1449452"/>
            <a:chOff x="467544" y="260648"/>
            <a:chExt cx="8280920" cy="1449452"/>
          </a:xfrm>
        </p:grpSpPr>
        <p:grpSp>
          <p:nvGrpSpPr>
            <p:cNvPr id="20" name="Group 19"/>
            <p:cNvGrpSpPr/>
            <p:nvPr/>
          </p:nvGrpSpPr>
          <p:grpSpPr>
            <a:xfrm>
              <a:off x="467544" y="836712"/>
              <a:ext cx="4836852" cy="873388"/>
              <a:chOff x="683568" y="2708920"/>
              <a:chExt cx="4836852" cy="873388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683568" y="3140968"/>
                <a:ext cx="302433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800" dirty="0">
                    <a:solidFill>
                      <a:srgbClr val="0000FF"/>
                    </a:solidFill>
                  </a:rPr>
                  <a:t>Cosmological constant</a:t>
                </a:r>
              </a:p>
            </p:txBody>
          </p:sp>
          <p:sp>
            <p:nvSpPr>
              <p:cNvPr id="4" name="TextBox 3"/>
              <p:cNvSpPr txBox="1"/>
              <p:nvPr/>
            </p:nvSpPr>
            <p:spPr>
              <a:xfrm>
                <a:off x="3419872" y="3212976"/>
                <a:ext cx="210054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1800" dirty="0">
                    <a:solidFill>
                      <a:srgbClr val="0000FF"/>
                    </a:solidFill>
                  </a:rPr>
                  <a:t>Cold dark matter</a:t>
                </a:r>
              </a:p>
            </p:txBody>
          </p:sp>
          <p:cxnSp>
            <p:nvCxnSpPr>
              <p:cNvPr id="5" name="Elbow Connector 4"/>
              <p:cNvCxnSpPr>
                <a:cxnSpLocks noChangeAspect="1"/>
              </p:cNvCxnSpPr>
              <p:nvPr/>
            </p:nvCxnSpPr>
            <p:spPr bwMode="auto">
              <a:xfrm rot="5400000" flipH="1" flipV="1">
                <a:off x="2897828" y="2798916"/>
                <a:ext cx="504028" cy="324036"/>
              </a:xfrm>
              <a:prstGeom prst="bentConnector3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7" name="Elbow Connector 6"/>
              <p:cNvCxnSpPr>
                <a:cxnSpLocks noChangeAspect="1"/>
              </p:cNvCxnSpPr>
              <p:nvPr/>
            </p:nvCxnSpPr>
            <p:spPr bwMode="auto">
              <a:xfrm rot="16200000" flipV="1">
                <a:off x="3995936" y="2780929"/>
                <a:ext cx="432048" cy="432048"/>
              </a:xfrm>
              <a:prstGeom prst="bentConnector3">
                <a:avLst>
                  <a:gd name="adj1" fmla="val 50000"/>
                </a:avLst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sp>
          <p:nvSpPr>
            <p:cNvPr id="9" name="Text Box 7"/>
            <p:cNvSpPr txBox="1">
              <a:spLocks noChangeArrowheads="1"/>
            </p:cNvSpPr>
            <p:nvPr/>
          </p:nvSpPr>
          <p:spPr bwMode="auto">
            <a:xfrm>
              <a:off x="1907704" y="260648"/>
              <a:ext cx="6840760" cy="558374"/>
            </a:xfrm>
            <a:prstGeom prst="rect">
              <a:avLst/>
            </a:prstGeom>
            <a:solidFill>
              <a:srgbClr val="FFCC00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 lIns="95773" tIns="47887" rIns="95773" bIns="47887" anchor="ctr" anchorCtr="1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0000"/>
                </a:lnSpc>
                <a:buClrTx/>
                <a:buSzTx/>
                <a:buFontTx/>
                <a:buNone/>
              </a:pPr>
              <a:r>
                <a:rPr lang="en-US" sz="3600" dirty="0">
                  <a:solidFill>
                    <a:srgbClr val="FF0000"/>
                  </a:solidFill>
                </a:rPr>
                <a:t>The </a:t>
              </a:r>
              <a:r>
                <a:rPr lang="en-US" sz="3600" dirty="0">
                  <a:solidFill>
                    <a:srgbClr val="FF0000"/>
                  </a:solidFill>
                  <a:latin typeface="Symbol" charset="2"/>
                  <a:cs typeface="Symbol" charset="2"/>
                </a:rPr>
                <a:t>L</a:t>
              </a:r>
              <a:r>
                <a:rPr lang="en-US" sz="3600" dirty="0">
                  <a:solidFill>
                    <a:srgbClr val="FF0000"/>
                  </a:solidFill>
                </a:rPr>
                <a:t>CDM model of cosmogony </a:t>
              </a: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107504" y="2416820"/>
            <a:ext cx="8964488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l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i="1" dirty="0" err="1">
                <a:solidFill>
                  <a:srgbClr val="000000"/>
                </a:solidFill>
              </a:rPr>
              <a:t>Ab</a:t>
            </a:r>
            <a:r>
              <a:rPr lang="en-US" i="1" dirty="0">
                <a:solidFill>
                  <a:srgbClr val="000000"/>
                </a:solidFill>
              </a:rPr>
              <a:t> initio, </a:t>
            </a:r>
            <a:r>
              <a:rPr lang="en-US" dirty="0">
                <a:solidFill>
                  <a:srgbClr val="FF0000"/>
                </a:solidFill>
              </a:rPr>
              <a:t>fully specified </a:t>
            </a:r>
            <a:r>
              <a:rPr lang="en-US" dirty="0">
                <a:solidFill>
                  <a:srgbClr val="000000"/>
                </a:solidFill>
              </a:rPr>
              <a:t>model of </a:t>
            </a:r>
            <a:r>
              <a:rPr lang="en-US" dirty="0">
                <a:solidFill>
                  <a:srgbClr val="FF0000"/>
                </a:solidFill>
              </a:rPr>
              <a:t>cosmic evolution </a:t>
            </a:r>
            <a:r>
              <a:rPr lang="en-US" dirty="0">
                <a:solidFill>
                  <a:srgbClr val="000000"/>
                </a:solidFill>
              </a:rPr>
              <a:t>and the formation of cosmic structure</a:t>
            </a:r>
          </a:p>
          <a:p>
            <a:pPr marL="342900" indent="-342900" algn="l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Has strong </a:t>
            </a:r>
            <a:r>
              <a:rPr lang="en-US" dirty="0">
                <a:solidFill>
                  <a:srgbClr val="FF0000"/>
                </a:solidFill>
              </a:rPr>
              <a:t>predictive</a:t>
            </a:r>
            <a:r>
              <a:rPr lang="en-US" dirty="0">
                <a:solidFill>
                  <a:srgbClr val="000000"/>
                </a:solidFill>
              </a:rPr>
              <a:t> power and can, in principle, be </a:t>
            </a:r>
            <a:r>
              <a:rPr lang="en-US" dirty="0">
                <a:solidFill>
                  <a:srgbClr val="FF0000"/>
                </a:solidFill>
              </a:rPr>
              <a:t>ruled out</a:t>
            </a:r>
          </a:p>
          <a:p>
            <a:pPr marL="342900" indent="-342900" algn="l">
              <a:buClr>
                <a:srgbClr val="FF0000"/>
              </a:buClr>
            </a:pPr>
            <a:r>
              <a:rPr lang="en-US" dirty="0">
                <a:solidFill>
                  <a:srgbClr val="000000"/>
                </a:solidFill>
              </a:rPr>
              <a:t>Has made a number of </a:t>
            </a:r>
            <a:r>
              <a:rPr lang="en-US" dirty="0">
                <a:solidFill>
                  <a:srgbClr val="FF0000"/>
                </a:solidFill>
              </a:rPr>
              <a:t>predictions</a:t>
            </a:r>
            <a:r>
              <a:rPr lang="en-US" dirty="0">
                <a:solidFill>
                  <a:srgbClr val="000000"/>
                </a:solidFill>
              </a:rPr>
              <a:t> that were subsequently </a:t>
            </a:r>
            <a:r>
              <a:rPr lang="en-US" dirty="0">
                <a:solidFill>
                  <a:srgbClr val="FF0000"/>
                </a:solidFill>
              </a:rPr>
              <a:t>verified</a:t>
            </a:r>
            <a:r>
              <a:rPr lang="en-US" dirty="0">
                <a:solidFill>
                  <a:srgbClr val="000000"/>
                </a:solidFill>
              </a:rPr>
              <a:t> empirically (e.g. CMB, LSS, galaxy formation)</a:t>
            </a:r>
            <a:r>
              <a:rPr lang="en-US" i="1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70016" y="4869160"/>
            <a:ext cx="79303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FF0000"/>
              </a:buClr>
            </a:pPr>
            <a:r>
              <a:rPr lang="en-US" dirty="0"/>
              <a:t> Based on two heretical ideas that go back to the 1980s:</a:t>
            </a:r>
          </a:p>
        </p:txBody>
      </p:sp>
    </p:spTree>
    <p:extLst>
      <p:ext uri="{BB962C8B-B14F-4D97-AF65-F5344CB8AC3E}">
        <p14:creationId xmlns:p14="http://schemas.microsoft.com/office/powerpoint/2010/main" val="48482822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uild="p"/>
      <p:bldP spid="10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657" name="Picture 1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2425" y="1284288"/>
            <a:ext cx="5024438" cy="506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8658" name="Text Box 2"/>
          <p:cNvSpPr txBox="1">
            <a:spLocks noChangeArrowheads="1"/>
          </p:cNvSpPr>
          <p:nvPr/>
        </p:nvSpPr>
        <p:spPr bwMode="auto">
          <a:xfrm>
            <a:off x="2603500" y="127000"/>
            <a:ext cx="6243638" cy="100330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200">
                <a:solidFill>
                  <a:srgbClr val="FF0000"/>
                </a:solidFill>
              </a:rPr>
              <a:t>Luminosity Function of Local Group Satellites</a:t>
            </a:r>
          </a:p>
        </p:txBody>
      </p:sp>
      <p:sp>
        <p:nvSpPr>
          <p:cNvPr id="198659" name="Text Box 10"/>
          <p:cNvSpPr txBox="1">
            <a:spLocks noChangeArrowheads="1"/>
          </p:cNvSpPr>
          <p:nvPr/>
        </p:nvSpPr>
        <p:spPr bwMode="auto">
          <a:xfrm>
            <a:off x="7678738" y="4492625"/>
            <a:ext cx="9540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1600" b="1">
                <a:solidFill>
                  <a:srgbClr val="FF0000"/>
                </a:solidFill>
              </a:rPr>
              <a:t>LG data</a:t>
            </a:r>
          </a:p>
        </p:txBody>
      </p:sp>
      <p:grpSp>
        <p:nvGrpSpPr>
          <p:cNvPr id="198660" name="Group 43"/>
          <p:cNvGrpSpPr>
            <a:grpSpLocks/>
          </p:cNvGrpSpPr>
          <p:nvPr/>
        </p:nvGrpSpPr>
        <p:grpSpPr bwMode="auto">
          <a:xfrm>
            <a:off x="-276225" y="1419225"/>
            <a:ext cx="4608513" cy="3668713"/>
            <a:chOff x="4310242" y="3987820"/>
            <a:chExt cx="4608343" cy="3669074"/>
          </a:xfrm>
        </p:grpSpPr>
        <p:grpSp>
          <p:nvGrpSpPr>
            <p:cNvPr id="198675" name="Group 5"/>
            <p:cNvGrpSpPr>
              <a:grpSpLocks/>
            </p:cNvGrpSpPr>
            <p:nvPr/>
          </p:nvGrpSpPr>
          <p:grpSpPr bwMode="auto">
            <a:xfrm>
              <a:off x="4459289" y="3987820"/>
              <a:ext cx="4459296" cy="2436823"/>
              <a:chOff x="2809" y="2464"/>
              <a:chExt cx="2809" cy="1535"/>
            </a:xfrm>
          </p:grpSpPr>
          <p:sp>
            <p:nvSpPr>
              <p:cNvPr id="198677" name="Text Box 6"/>
              <p:cNvSpPr txBox="1">
                <a:spLocks noChangeArrowheads="1"/>
              </p:cNvSpPr>
              <p:nvPr/>
            </p:nvSpPr>
            <p:spPr bwMode="auto">
              <a:xfrm>
                <a:off x="2904" y="2464"/>
                <a:ext cx="2714" cy="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marL="123825" indent="-123825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defTabSz="828675"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defTabSz="828675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tabLst>
                    <a:tab pos="657225" algn="l"/>
                    <a:tab pos="1312863" algn="l"/>
                    <a:tab pos="1970088" algn="l"/>
                    <a:tab pos="2627313" algn="l"/>
                    <a:tab pos="3282950" algn="l"/>
                  </a:tabLs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>
                  <a:spcBef>
                    <a:spcPct val="0"/>
                  </a:spcBef>
                  <a:buClr>
                    <a:srgbClr val="FF0000"/>
                  </a:buClr>
                  <a:buSzPct val="150000"/>
                </a:pPr>
                <a:r>
                  <a:rPr lang="en-GB">
                    <a:solidFill>
                      <a:srgbClr val="000000"/>
                    </a:solidFill>
                  </a:rPr>
                  <a:t> Median model </a:t>
                </a:r>
                <a:r>
                  <a:rPr lang="en-US">
                    <a:solidFill>
                      <a:srgbClr val="FF0000"/>
                    </a:solidFill>
                    <a:sym typeface="Wingdings" charset="0"/>
                  </a:rPr>
                  <a:t></a:t>
                </a:r>
                <a:r>
                  <a:rPr lang="en-GB">
                    <a:solidFill>
                      <a:srgbClr val="000000"/>
                    </a:solidFill>
                  </a:rPr>
                  <a:t> correct abund. of sats brighter than  M</a:t>
                </a:r>
                <a:r>
                  <a:rPr lang="en-GB" baseline="-33000">
                    <a:solidFill>
                      <a:srgbClr val="000000"/>
                    </a:solidFill>
                  </a:rPr>
                  <a:t>V</a:t>
                </a:r>
                <a:r>
                  <a:rPr lang="en-GB">
                    <a:solidFill>
                      <a:srgbClr val="000000"/>
                    </a:solidFill>
                  </a:rPr>
                  <a:t>=-9 and V</a:t>
                </a:r>
                <a:r>
                  <a:rPr lang="en-GB" baseline="-25000">
                    <a:solidFill>
                      <a:srgbClr val="000000"/>
                    </a:solidFill>
                  </a:rPr>
                  <a:t>cir </a:t>
                </a:r>
                <a:r>
                  <a:rPr lang="en-GB">
                    <a:solidFill>
                      <a:srgbClr val="000000"/>
                    </a:solidFill>
                  </a:rPr>
                  <a:t>&gt; 12 km/s</a:t>
                </a:r>
              </a:p>
              <a:p>
                <a:pPr algn="l">
                  <a:spcBef>
                    <a:spcPct val="0"/>
                  </a:spcBef>
                  <a:buClr>
                    <a:srgbClr val="FF0000"/>
                  </a:buClr>
                  <a:buSzPct val="150000"/>
                </a:pPr>
                <a:endParaRPr lang="en-GB">
                  <a:solidFill>
                    <a:srgbClr val="000000"/>
                  </a:solidFill>
                </a:endParaRPr>
              </a:p>
            </p:txBody>
          </p:sp>
          <p:sp>
            <p:nvSpPr>
              <p:cNvPr id="198678" name="Text Box 7"/>
              <p:cNvSpPr txBox="1">
                <a:spLocks noChangeArrowheads="1"/>
              </p:cNvSpPr>
              <p:nvPr/>
            </p:nvSpPr>
            <p:spPr bwMode="auto">
              <a:xfrm>
                <a:off x="2809" y="3475"/>
                <a:ext cx="2769" cy="5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FF0000"/>
                  </a:buClr>
                  <a:buSzPct val="150000"/>
                </a:pPr>
                <a:r>
                  <a:rPr lang="en-GB" dirty="0">
                    <a:solidFill>
                      <a:srgbClr val="800000"/>
                    </a:solidFill>
                  </a:rPr>
                  <a:t> Model predicts many, as yet undiscovered, faint satellites</a:t>
                </a:r>
              </a:p>
            </p:txBody>
          </p:sp>
        </p:grpSp>
        <p:sp>
          <p:nvSpPr>
            <p:cNvPr id="198676" name="Text Box 7"/>
            <p:cNvSpPr txBox="1">
              <a:spLocks noChangeArrowheads="1"/>
            </p:cNvSpPr>
            <p:nvPr/>
          </p:nvSpPr>
          <p:spPr bwMode="auto">
            <a:xfrm>
              <a:off x="4310242" y="6825897"/>
              <a:ext cx="439578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FF0000"/>
                </a:buClr>
                <a:buSzPct val="150000"/>
              </a:pPr>
              <a:r>
                <a:rPr lang="en-GB" dirty="0">
                  <a:solidFill>
                    <a:srgbClr val="000000"/>
                  </a:solidFill>
                </a:rPr>
                <a:t> LMC/SMC should be rare (~10% of cases)</a:t>
              </a:r>
            </a:p>
          </p:txBody>
        </p:sp>
      </p:grpSp>
      <p:sp>
        <p:nvSpPr>
          <p:cNvPr id="198664" name="Text Box 7"/>
          <p:cNvSpPr txBox="1">
            <a:spLocks noChangeArrowheads="1"/>
          </p:cNvSpPr>
          <p:nvPr/>
        </p:nvSpPr>
        <p:spPr bwMode="auto">
          <a:xfrm>
            <a:off x="5222875" y="3332163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endParaRPr lang="en-GB" sz="1600">
              <a:solidFill>
                <a:srgbClr val="000000"/>
              </a:solidFill>
            </a:endParaRPr>
          </a:p>
        </p:txBody>
      </p:sp>
      <p:sp>
        <p:nvSpPr>
          <p:cNvPr id="198665" name="Rectangle 45"/>
          <p:cNvSpPr>
            <a:spLocks noChangeArrowheads="1"/>
          </p:cNvSpPr>
          <p:nvPr/>
        </p:nvSpPr>
        <p:spPr bwMode="auto">
          <a:xfrm>
            <a:off x="4811713" y="2895600"/>
            <a:ext cx="1344463" cy="389384"/>
          </a:xfrm>
          <a:prstGeom prst="rect">
            <a:avLst/>
          </a:prstGeom>
          <a:solidFill>
            <a:srgbClr val="FFFFFF"/>
          </a:solidFill>
          <a:ln w="38100">
            <a:solidFill>
              <a:srgbClr val="FFFFFF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98666" name="Group 49"/>
          <p:cNvGrpSpPr>
            <a:grpSpLocks/>
          </p:cNvGrpSpPr>
          <p:nvPr/>
        </p:nvGrpSpPr>
        <p:grpSpPr bwMode="auto">
          <a:xfrm>
            <a:off x="4951413" y="1631950"/>
            <a:ext cx="3063875" cy="1762125"/>
            <a:chOff x="4950727" y="1630921"/>
            <a:chExt cx="3065021" cy="1763799"/>
          </a:xfrm>
        </p:grpSpPr>
        <p:grpSp>
          <p:nvGrpSpPr>
            <p:cNvPr id="198668" name="Group 43"/>
            <p:cNvGrpSpPr>
              <a:grpSpLocks/>
            </p:cNvGrpSpPr>
            <p:nvPr/>
          </p:nvGrpSpPr>
          <p:grpSpPr bwMode="auto">
            <a:xfrm>
              <a:off x="4950727" y="1882589"/>
              <a:ext cx="2496641" cy="1512131"/>
              <a:chOff x="4950727" y="1882589"/>
              <a:chExt cx="2496641" cy="1512131"/>
            </a:xfrm>
          </p:grpSpPr>
          <p:sp>
            <p:nvSpPr>
              <p:cNvPr id="198670" name="TextBox 37"/>
              <p:cNvSpPr txBox="1">
                <a:spLocks noChangeArrowheads="1"/>
              </p:cNvSpPr>
              <p:nvPr/>
            </p:nvSpPr>
            <p:spPr bwMode="auto">
              <a:xfrm>
                <a:off x="4950727" y="1882589"/>
                <a:ext cx="4357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Zapf Dingbats" charset="0"/>
                    <a:cs typeface="Zapf Dingbats" charset="0"/>
                  </a:rPr>
                  <a:t>★</a:t>
                </a:r>
                <a:endParaRPr lang="en-US">
                  <a:solidFill>
                    <a:srgbClr val="FF0000"/>
                  </a:solidFill>
                  <a:cs typeface="Zapf Dingbats" charset="0"/>
                </a:endParaRPr>
              </a:p>
            </p:txBody>
          </p:sp>
          <p:sp>
            <p:nvSpPr>
              <p:cNvPr id="198671" name="TextBox 38"/>
              <p:cNvSpPr txBox="1">
                <a:spLocks noChangeArrowheads="1"/>
              </p:cNvSpPr>
              <p:nvPr/>
            </p:nvSpPr>
            <p:spPr bwMode="auto">
              <a:xfrm>
                <a:off x="5951132" y="2291705"/>
                <a:ext cx="4357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Zapf Dingbats" charset="0"/>
                    <a:cs typeface="Zapf Dingbats" charset="0"/>
                  </a:rPr>
                  <a:t>★</a:t>
                </a:r>
                <a:endParaRPr lang="en-US">
                  <a:solidFill>
                    <a:srgbClr val="FF0000"/>
                  </a:solidFill>
                  <a:cs typeface="Zapf Dingbats" charset="0"/>
                </a:endParaRPr>
              </a:p>
            </p:txBody>
          </p:sp>
          <p:sp>
            <p:nvSpPr>
              <p:cNvPr id="198672" name="TextBox 39"/>
              <p:cNvSpPr txBox="1">
                <a:spLocks noChangeArrowheads="1"/>
              </p:cNvSpPr>
              <p:nvPr/>
            </p:nvSpPr>
            <p:spPr bwMode="auto">
              <a:xfrm>
                <a:off x="5533620" y="2083742"/>
                <a:ext cx="4357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Zapf Dingbats" charset="0"/>
                    <a:cs typeface="Zapf Dingbats" charset="0"/>
                  </a:rPr>
                  <a:t>★</a:t>
                </a:r>
                <a:endParaRPr lang="en-US">
                  <a:solidFill>
                    <a:srgbClr val="FF0000"/>
                  </a:solidFill>
                  <a:cs typeface="Zapf Dingbats" charset="0"/>
                </a:endParaRPr>
              </a:p>
            </p:txBody>
          </p:sp>
          <p:sp>
            <p:nvSpPr>
              <p:cNvPr id="198673" name="TextBox 40"/>
              <p:cNvSpPr txBox="1">
                <a:spLocks noChangeArrowheads="1"/>
              </p:cNvSpPr>
              <p:nvPr/>
            </p:nvSpPr>
            <p:spPr bwMode="auto">
              <a:xfrm>
                <a:off x="7011582" y="2933055"/>
                <a:ext cx="4357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Zapf Dingbats" charset="0"/>
                    <a:cs typeface="Zapf Dingbats" charset="0"/>
                  </a:rPr>
                  <a:t>★</a:t>
                </a:r>
                <a:endParaRPr lang="en-US">
                  <a:solidFill>
                    <a:srgbClr val="FF0000"/>
                  </a:solidFill>
                  <a:cs typeface="Zapf Dingbats" charset="0"/>
                </a:endParaRPr>
              </a:p>
            </p:txBody>
          </p:sp>
          <p:sp>
            <p:nvSpPr>
              <p:cNvPr id="198674" name="TextBox 41"/>
              <p:cNvSpPr txBox="1">
                <a:spLocks noChangeArrowheads="1"/>
              </p:cNvSpPr>
              <p:nvPr/>
            </p:nvSpPr>
            <p:spPr bwMode="auto">
              <a:xfrm>
                <a:off x="6594070" y="2620317"/>
                <a:ext cx="43578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Zapf Dingbats" charset="0"/>
                    <a:cs typeface="Zapf Dingbats" charset="0"/>
                  </a:rPr>
                  <a:t>★</a:t>
                </a:r>
                <a:endParaRPr lang="en-US">
                  <a:solidFill>
                    <a:srgbClr val="FF0000"/>
                  </a:solidFill>
                  <a:cs typeface="Zapf Dingbats" charset="0"/>
                </a:endParaRPr>
              </a:p>
            </p:txBody>
          </p:sp>
        </p:grpSp>
        <p:sp>
          <p:nvSpPr>
            <p:cNvPr id="198669" name="TextBox 46"/>
            <p:cNvSpPr txBox="1">
              <a:spLocks noChangeArrowheads="1"/>
            </p:cNvSpPr>
            <p:nvPr/>
          </p:nvSpPr>
          <p:spPr bwMode="auto">
            <a:xfrm>
              <a:off x="5920381" y="1630921"/>
              <a:ext cx="2095367" cy="754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>
                  <a:solidFill>
                    <a:srgbClr val="FF0000"/>
                  </a:solidFill>
                </a:rPr>
                <a:t>Koposov et al 08</a:t>
              </a:r>
            </a:p>
            <a:p>
              <a:pPr>
                <a:spcBef>
                  <a:spcPts val="600"/>
                </a:spcBef>
                <a:buClr>
                  <a:srgbClr val="000000"/>
                </a:buClr>
                <a:buFontTx/>
                <a:buNone/>
              </a:pPr>
              <a:r>
                <a:rPr lang="en-US" sz="1800">
                  <a:solidFill>
                    <a:srgbClr val="FF0000"/>
                  </a:solidFill>
                </a:rPr>
                <a:t>(SDSS)</a:t>
              </a:r>
            </a:p>
          </p:txBody>
        </p:sp>
      </p:grpSp>
      <p:cxnSp>
        <p:nvCxnSpPr>
          <p:cNvPr id="198667" name="Curved Connector 2"/>
          <p:cNvCxnSpPr>
            <a:cxnSpLocks noChangeShapeType="1"/>
          </p:cNvCxnSpPr>
          <p:nvPr/>
        </p:nvCxnSpPr>
        <p:spPr bwMode="auto">
          <a:xfrm rot="5400000">
            <a:off x="6165007" y="2026162"/>
            <a:ext cx="470874" cy="385311"/>
          </a:xfrm>
          <a:prstGeom prst="curvedConnector3">
            <a:avLst>
              <a:gd name="adj1" fmla="val 50000"/>
            </a:avLst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</p:cxnSp>
      <p:sp>
        <p:nvSpPr>
          <p:cNvPr id="198663" name="TextBox 4"/>
          <p:cNvSpPr txBox="1">
            <a:spLocks noChangeArrowheads="1"/>
          </p:cNvSpPr>
          <p:nvPr/>
        </p:nvSpPr>
        <p:spPr bwMode="auto">
          <a:xfrm>
            <a:off x="10302875" y="2468563"/>
            <a:ext cx="320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Text Box 11"/>
          <p:cNvSpPr txBox="1">
            <a:spLocks noChangeArrowheads="1"/>
          </p:cNvSpPr>
          <p:nvPr/>
        </p:nvSpPr>
        <p:spPr bwMode="auto">
          <a:xfrm>
            <a:off x="35496" y="6354469"/>
            <a:ext cx="6652294" cy="530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lnSpc>
                <a:spcPct val="50000"/>
              </a:lnSpc>
              <a:buClrTx/>
              <a:buSzTx/>
              <a:buFontTx/>
              <a:buNone/>
            </a:pPr>
            <a:r>
              <a:rPr lang="en-GB" sz="1800" dirty="0">
                <a:solidFill>
                  <a:srgbClr val="006600"/>
                </a:solidFill>
              </a:rPr>
              <a:t>Benson, Frenk, </a:t>
            </a:r>
            <a:r>
              <a:rPr lang="en-GB" sz="1800" dirty="0" err="1">
                <a:solidFill>
                  <a:srgbClr val="006600"/>
                </a:solidFill>
              </a:rPr>
              <a:t>Lacey</a:t>
            </a:r>
            <a:r>
              <a:rPr lang="en-GB" sz="1800" dirty="0">
                <a:solidFill>
                  <a:srgbClr val="006600"/>
                </a:solidFill>
              </a:rPr>
              <a:t>, Baugh &amp; Cole ’02</a:t>
            </a:r>
          </a:p>
          <a:p>
            <a:pPr algn="l">
              <a:lnSpc>
                <a:spcPct val="50000"/>
              </a:lnSpc>
              <a:buClrTx/>
              <a:buSzTx/>
              <a:buFontTx/>
              <a:buNone/>
            </a:pPr>
            <a:r>
              <a:rPr lang="en-GB" sz="1800" dirty="0">
                <a:solidFill>
                  <a:srgbClr val="006600"/>
                </a:solidFill>
              </a:rPr>
              <a:t>(see also Kauffman+ ’93, Bullock+ ’00, Somerville ‘02)</a:t>
            </a:r>
          </a:p>
        </p:txBody>
      </p:sp>
    </p:spTree>
    <p:extLst>
      <p:ext uri="{BB962C8B-B14F-4D97-AF65-F5344CB8AC3E}">
        <p14:creationId xmlns:p14="http://schemas.microsoft.com/office/powerpoint/2010/main" val="2284531223"/>
      </p:ext>
    </p:extLst>
  </p:cSld>
  <p:clrMapOvr>
    <a:masterClrMapping/>
  </p:clrMapOvr>
  <p:transition>
    <p:zoom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>
            <a:alpha val="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13"/>
          <p:cNvSpPr txBox="1">
            <a:spLocks noChangeArrowheads="1"/>
          </p:cNvSpPr>
          <p:nvPr/>
        </p:nvSpPr>
        <p:spPr bwMode="auto">
          <a:xfrm>
            <a:off x="2604232" y="161639"/>
            <a:ext cx="5886948" cy="584776"/>
          </a:xfrm>
          <a:prstGeom prst="rect">
            <a:avLst/>
          </a:prstGeom>
          <a:solidFill>
            <a:srgbClr val="FFCC00"/>
          </a:solidFill>
          <a:ln w="31750">
            <a:solidFill>
              <a:srgbClr val="00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lang="en-US" sz="3200" kern="0" dirty="0">
                <a:solidFill>
                  <a:srgbClr val="FF0000"/>
                </a:solidFill>
              </a:rPr>
              <a:t>The satellite luminosity function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-17749" y="1072679"/>
            <a:ext cx="9234319" cy="5733553"/>
            <a:chOff x="-17749" y="1072679"/>
            <a:chExt cx="9234319" cy="5733553"/>
          </a:xfrm>
        </p:grpSpPr>
        <p:sp>
          <p:nvSpPr>
            <p:cNvPr id="12" name="Rectangle 11"/>
            <p:cNvSpPr/>
            <p:nvPr/>
          </p:nvSpPr>
          <p:spPr bwMode="auto">
            <a:xfrm>
              <a:off x="5867069" y="6461089"/>
              <a:ext cx="3249321" cy="345143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-17749" y="1072679"/>
              <a:ext cx="9234319" cy="461665"/>
            </a:xfrm>
            <a:prstGeom prst="rect">
              <a:avLst/>
            </a:prstGeom>
            <a:noFill/>
          </p:spPr>
          <p:txBody>
            <a:bodyPr wrap="non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000000"/>
                  </a:solidFill>
                </a:rPr>
                <a:t>Two populations of </a:t>
              </a:r>
              <a:r>
                <a:rPr lang="en-US" dirty="0" err="1">
                  <a:solidFill>
                    <a:srgbClr val="000000"/>
                  </a:solidFill>
                </a:rPr>
                <a:t>sats</a:t>
              </a:r>
              <a:r>
                <a:rPr lang="en-US" dirty="0">
                  <a:solidFill>
                    <a:srgbClr val="000000"/>
                  </a:solidFill>
                </a:rPr>
                <a:t> formed: </a:t>
              </a:r>
              <a:r>
                <a:rPr lang="en-US" dirty="0">
                  <a:solidFill>
                    <a:srgbClr val="FF0000"/>
                  </a:solidFill>
                </a:rPr>
                <a:t>(</a:t>
              </a:r>
              <a:r>
                <a:rPr lang="en-US" dirty="0" err="1">
                  <a:solidFill>
                    <a:srgbClr val="FF0000"/>
                  </a:solidFill>
                </a:rPr>
                <a:t>i</a:t>
              </a:r>
              <a:r>
                <a:rPr lang="en-US" dirty="0">
                  <a:solidFill>
                    <a:srgbClr val="FF0000"/>
                  </a:solidFill>
                </a:rPr>
                <a:t>)</a:t>
              </a:r>
              <a:r>
                <a:rPr lang="en-US" dirty="0">
                  <a:solidFill>
                    <a:srgbClr val="000000"/>
                  </a:solidFill>
                </a:rPr>
                <a:t> before and </a:t>
              </a:r>
              <a:r>
                <a:rPr lang="en-US" dirty="0">
                  <a:solidFill>
                    <a:srgbClr val="FF0000"/>
                  </a:solidFill>
                </a:rPr>
                <a:t>(ii) </a:t>
              </a:r>
              <a:r>
                <a:rPr lang="en-US" dirty="0">
                  <a:solidFill>
                    <a:srgbClr val="000000"/>
                  </a:solidFill>
                </a:rPr>
                <a:t>after </a:t>
              </a:r>
              <a:r>
                <a:rPr lang="en-US" dirty="0" err="1">
                  <a:solidFill>
                    <a:srgbClr val="000000"/>
                  </a:solidFill>
                </a:rPr>
                <a:t>reionization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1403617" y="1635712"/>
              <a:ext cx="6732905" cy="5053330"/>
              <a:chOff x="1569277" y="1635712"/>
              <a:chExt cx="6732905" cy="5053330"/>
            </a:xfrm>
          </p:grpSpPr>
          <p:pic>
            <p:nvPicPr>
              <p:cNvPr id="11" name="Picture 10" descr="diffLF_MW_MbinAll_90ptile_onlyModel.pdf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9277" y="1635712"/>
                <a:ext cx="6732905" cy="5053330"/>
              </a:xfrm>
              <a:prstGeom prst="rect">
                <a:avLst/>
              </a:prstGeom>
            </p:spPr>
          </p:pic>
          <p:grpSp>
            <p:nvGrpSpPr>
              <p:cNvPr id="18" name="Group 17"/>
              <p:cNvGrpSpPr/>
              <p:nvPr/>
            </p:nvGrpSpPr>
            <p:grpSpPr>
              <a:xfrm>
                <a:off x="2919671" y="3123489"/>
                <a:ext cx="4887869" cy="1337394"/>
                <a:chOff x="2919671" y="3123489"/>
                <a:chExt cx="4887869" cy="1337394"/>
              </a:xfrm>
            </p:grpSpPr>
            <p:sp>
              <p:nvSpPr>
                <p:cNvPr id="10" name="TextBox 9"/>
                <p:cNvSpPr txBox="1"/>
                <p:nvPr/>
              </p:nvSpPr>
              <p:spPr>
                <a:xfrm>
                  <a:off x="2919671" y="3752997"/>
                  <a:ext cx="1555516" cy="707886"/>
                </a:xfrm>
                <a:prstGeom prst="rect">
                  <a:avLst/>
                </a:prstGeom>
                <a:noFill/>
              </p:spPr>
              <p:txBody>
                <a:bodyPr wrap="square" rtlCol="0" anchor="ctr" anchorCtr="1">
                  <a:spAutoFit/>
                </a:bodyPr>
                <a:lstStyle/>
                <a:p>
                  <a:pPr>
                    <a:buClr>
                      <a:srgbClr val="000000"/>
                    </a:buClr>
                    <a:buFontTx/>
                    <a:buNone/>
                  </a:pPr>
                  <a:r>
                    <a:rPr lang="en-US" sz="2000" dirty="0">
                      <a:solidFill>
                        <a:srgbClr val="0000FF"/>
                      </a:solidFill>
                    </a:rPr>
                    <a:t>(</a:t>
                  </a:r>
                  <a:r>
                    <a:rPr lang="en-US" sz="2000" dirty="0" err="1">
                      <a:solidFill>
                        <a:srgbClr val="0000FF"/>
                      </a:solidFill>
                    </a:rPr>
                    <a:t>i</a:t>
                  </a:r>
                  <a:r>
                    <a:rPr lang="en-US" sz="2000" dirty="0">
                      <a:solidFill>
                        <a:srgbClr val="0000FF"/>
                      </a:solidFill>
                    </a:rPr>
                    <a:t>) Formed before </a:t>
                  </a:r>
                  <a:r>
                    <a:rPr lang="en-US" sz="2000" dirty="0" err="1">
                      <a:solidFill>
                        <a:srgbClr val="0000FF"/>
                      </a:solidFill>
                    </a:rPr>
                    <a:t>z</a:t>
                  </a:r>
                  <a:r>
                    <a:rPr lang="en-US" sz="2000" baseline="-25000" dirty="0" err="1">
                      <a:solidFill>
                        <a:srgbClr val="0000FF"/>
                      </a:solidFill>
                    </a:rPr>
                    <a:t>reion</a:t>
                  </a:r>
                  <a:endParaRPr lang="en-US" sz="2000" dirty="0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9" name="TextBox 8"/>
                <p:cNvSpPr txBox="1"/>
                <p:nvPr/>
              </p:nvSpPr>
              <p:spPr>
                <a:xfrm>
                  <a:off x="6290273" y="3123489"/>
                  <a:ext cx="1517267" cy="707886"/>
                </a:xfrm>
                <a:prstGeom prst="rect">
                  <a:avLst/>
                </a:prstGeom>
                <a:noFill/>
              </p:spPr>
              <p:txBody>
                <a:bodyPr wrap="square" rtlCol="0" anchor="ctr" anchorCtr="1">
                  <a:spAutoFit/>
                </a:bodyPr>
                <a:lstStyle/>
                <a:p>
                  <a:pPr>
                    <a:buClr>
                      <a:srgbClr val="000000"/>
                    </a:buClr>
                    <a:buFontTx/>
                    <a:buNone/>
                  </a:pPr>
                  <a:r>
                    <a:rPr lang="en-US" sz="2000" dirty="0">
                      <a:solidFill>
                        <a:srgbClr val="0000FF"/>
                      </a:solidFill>
                    </a:rPr>
                    <a:t>(ii) Formed after </a:t>
                  </a:r>
                  <a:r>
                    <a:rPr lang="en-US" sz="2000" dirty="0" err="1">
                      <a:solidFill>
                        <a:srgbClr val="0000FF"/>
                      </a:solidFill>
                    </a:rPr>
                    <a:t>z</a:t>
                  </a:r>
                  <a:r>
                    <a:rPr lang="en-US" sz="2000" baseline="-25000" dirty="0" err="1">
                      <a:solidFill>
                        <a:srgbClr val="0000FF"/>
                      </a:solidFill>
                    </a:rPr>
                    <a:t>reion</a:t>
                  </a:r>
                  <a:endParaRPr lang="en-US" sz="2000" dirty="0">
                    <a:solidFill>
                      <a:srgbClr val="0000FF"/>
                    </a:solidFill>
                  </a:endParaRPr>
                </a:p>
              </p:txBody>
            </p:sp>
            <p:cxnSp>
              <p:nvCxnSpPr>
                <p:cNvPr id="14" name="Curved Connector 13"/>
                <p:cNvCxnSpPr/>
                <p:nvPr/>
              </p:nvCxnSpPr>
              <p:spPr bwMode="auto">
                <a:xfrm rot="5400000" flipH="1" flipV="1">
                  <a:off x="3354566" y="3271970"/>
                  <a:ext cx="566035" cy="317512"/>
                </a:xfrm>
                <a:prstGeom prst="curvedConnector3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  <p:cxnSp>
              <p:nvCxnSpPr>
                <p:cNvPr id="15" name="Curved Connector 14"/>
                <p:cNvCxnSpPr/>
                <p:nvPr/>
              </p:nvCxnSpPr>
              <p:spPr bwMode="auto">
                <a:xfrm rot="5400000">
                  <a:off x="6923132" y="3873064"/>
                  <a:ext cx="469932" cy="344575"/>
                </a:xfrm>
                <a:prstGeom prst="curvedConnector3">
                  <a:avLst/>
                </a:prstGeom>
                <a:solidFill>
                  <a:schemeClr val="accent1"/>
                </a:solidFill>
                <a:ln w="9525" cap="flat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</p:grpSp>
        </p:grpSp>
      </p:grpSp>
      <p:sp>
        <p:nvSpPr>
          <p:cNvPr id="16" name="TextBox 15"/>
          <p:cNvSpPr txBox="1"/>
          <p:nvPr/>
        </p:nvSpPr>
        <p:spPr>
          <a:xfrm>
            <a:off x="-90720" y="1644231"/>
            <a:ext cx="2570293" cy="1200328"/>
          </a:xfrm>
          <a:prstGeom prst="rect">
            <a:avLst/>
          </a:prstGeom>
          <a:noFill/>
        </p:spPr>
        <p:txBody>
          <a:bodyPr wrap="squar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</a:rPr>
              <a:t>Pre-existing GALFORM model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33686" y="6257166"/>
            <a:ext cx="2864812" cy="400110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Bose, </a:t>
            </a:r>
            <a:r>
              <a:rPr lang="en-US" sz="2000" dirty="0" err="1">
                <a:solidFill>
                  <a:srgbClr val="008000"/>
                </a:solidFill>
              </a:rPr>
              <a:t>Deason</a:t>
            </a:r>
            <a:r>
              <a:rPr lang="en-US" sz="2000" dirty="0">
                <a:solidFill>
                  <a:srgbClr val="008000"/>
                </a:solidFill>
              </a:rPr>
              <a:t>, CSF ‘18</a:t>
            </a:r>
          </a:p>
        </p:txBody>
      </p:sp>
    </p:spTree>
    <p:extLst>
      <p:ext uri="{BB962C8B-B14F-4D97-AF65-F5344CB8AC3E}">
        <p14:creationId xmlns:p14="http://schemas.microsoft.com/office/powerpoint/2010/main" val="3029316455"/>
      </p:ext>
    </p:extLst>
  </p:cSld>
  <p:clrMapOvr>
    <a:masterClrMapping/>
  </p:clrMapOvr>
  <p:transition>
    <p:zoom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>
            <a:alpha val="4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diffLF_MW_MbinAll_90ptile_Both.pdf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8301" y="1425600"/>
            <a:ext cx="6732905" cy="505333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33686" y="6257166"/>
            <a:ext cx="2864812" cy="400110"/>
          </a:xfrm>
          <a:prstGeom prst="rect">
            <a:avLst/>
          </a:prstGeom>
          <a:noFill/>
        </p:spPr>
        <p:txBody>
          <a:bodyPr wrap="none" rtlCol="0" anchor="ctr" anchorCtr="1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Bose, </a:t>
            </a:r>
            <a:r>
              <a:rPr lang="en-US" sz="2000" dirty="0" err="1">
                <a:solidFill>
                  <a:srgbClr val="008000"/>
                </a:solidFill>
              </a:rPr>
              <a:t>Deason</a:t>
            </a:r>
            <a:r>
              <a:rPr lang="en-US" sz="2000" dirty="0">
                <a:solidFill>
                  <a:srgbClr val="008000"/>
                </a:solidFill>
              </a:rPr>
              <a:t>, CSF ‘18</a:t>
            </a:r>
          </a:p>
        </p:txBody>
      </p:sp>
      <p:sp>
        <p:nvSpPr>
          <p:cNvPr id="4" name="TextBox 13"/>
          <p:cNvSpPr txBox="1">
            <a:spLocks noChangeArrowheads="1"/>
          </p:cNvSpPr>
          <p:nvPr/>
        </p:nvSpPr>
        <p:spPr bwMode="auto">
          <a:xfrm>
            <a:off x="3435596" y="402649"/>
            <a:ext cx="2898951" cy="584776"/>
          </a:xfrm>
          <a:prstGeom prst="rect">
            <a:avLst/>
          </a:prstGeom>
          <a:solidFill>
            <a:srgbClr val="FFCC00"/>
          </a:solidFill>
          <a:ln w="31750">
            <a:solidFill>
              <a:srgbClr val="00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lang="en-US" sz="3200" kern="0" dirty="0">
                <a:solidFill>
                  <a:srgbClr val="FF0000"/>
                </a:solidFill>
              </a:rPr>
              <a:t>Theory </a:t>
            </a:r>
            <a:r>
              <a:rPr lang="en-US" sz="3200" i="1" kern="0" dirty="0" err="1">
                <a:solidFill>
                  <a:srgbClr val="FF0000"/>
                </a:solidFill>
              </a:rPr>
              <a:t>vs</a:t>
            </a:r>
            <a:r>
              <a:rPr lang="en-US" sz="3200" kern="0" dirty="0">
                <a:solidFill>
                  <a:srgbClr val="FF0000"/>
                </a:solidFill>
              </a:rPr>
              <a:t> data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2987824" y="2924944"/>
            <a:ext cx="4654056" cy="1535939"/>
            <a:chOff x="2987824" y="2924944"/>
            <a:chExt cx="4654056" cy="1535939"/>
          </a:xfrm>
        </p:grpSpPr>
        <p:sp>
          <p:nvSpPr>
            <p:cNvPr id="5" name="TextBox 4"/>
            <p:cNvSpPr txBox="1"/>
            <p:nvPr/>
          </p:nvSpPr>
          <p:spPr>
            <a:xfrm>
              <a:off x="2987824" y="3752997"/>
              <a:ext cx="1555516" cy="707886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(</a:t>
              </a:r>
              <a:r>
                <a:rPr lang="en-US" sz="2000" dirty="0" err="1">
                  <a:solidFill>
                    <a:srgbClr val="0000FF"/>
                  </a:solidFill>
                </a:rPr>
                <a:t>i</a:t>
              </a:r>
              <a:r>
                <a:rPr lang="en-US" sz="2000" dirty="0">
                  <a:solidFill>
                    <a:srgbClr val="0000FF"/>
                  </a:solidFill>
                </a:rPr>
                <a:t>) Formed before </a:t>
              </a:r>
              <a:r>
                <a:rPr lang="en-US" sz="2000" dirty="0" err="1">
                  <a:solidFill>
                    <a:srgbClr val="0000FF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FF"/>
                  </a:solidFill>
                </a:rPr>
                <a:t>reion</a:t>
              </a:r>
              <a:endParaRPr lang="en-US" sz="2000" dirty="0">
                <a:solidFill>
                  <a:srgbClr val="0000FF"/>
                </a:solidFill>
              </a:endParaRPr>
            </a:p>
          </p:txBody>
        </p:sp>
        <p:cxnSp>
          <p:nvCxnSpPr>
            <p:cNvPr id="6" name="Curved Connector 5"/>
            <p:cNvCxnSpPr/>
            <p:nvPr/>
          </p:nvCxnSpPr>
          <p:spPr bwMode="auto">
            <a:xfrm rot="5400000" flipH="1" flipV="1">
              <a:off x="3482154" y="3275258"/>
              <a:ext cx="566035" cy="317512"/>
            </a:xfrm>
            <a:prstGeom prst="curvedConnector3">
              <a:avLst/>
            </a:prstGeom>
            <a:solidFill>
              <a:schemeClr val="accent1"/>
            </a:solidFill>
            <a:ln w="95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7" name="TextBox 6"/>
            <p:cNvSpPr txBox="1"/>
            <p:nvPr/>
          </p:nvSpPr>
          <p:spPr>
            <a:xfrm>
              <a:off x="6124613" y="2924944"/>
              <a:ext cx="1517267" cy="707886"/>
            </a:xfrm>
            <a:prstGeom prst="rect">
              <a:avLst/>
            </a:prstGeom>
            <a:noFill/>
          </p:spPr>
          <p:txBody>
            <a:bodyPr wrap="square" rtlCol="0" anchor="ctr" anchorCtr="1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(ii) Formed after </a:t>
              </a:r>
              <a:r>
                <a:rPr lang="en-US" sz="2000" dirty="0" err="1">
                  <a:solidFill>
                    <a:srgbClr val="0000FF"/>
                  </a:solidFill>
                </a:rPr>
                <a:t>z</a:t>
              </a:r>
              <a:r>
                <a:rPr lang="en-US" sz="2000" baseline="-25000" dirty="0" err="1">
                  <a:solidFill>
                    <a:srgbClr val="0000FF"/>
                  </a:solidFill>
                </a:rPr>
                <a:t>reion</a:t>
              </a:r>
              <a:endParaRPr lang="en-US" sz="2000" dirty="0">
                <a:solidFill>
                  <a:srgbClr val="0000FF"/>
                </a:solidFill>
              </a:endParaRPr>
            </a:p>
          </p:txBody>
        </p:sp>
        <p:cxnSp>
          <p:nvCxnSpPr>
            <p:cNvPr id="8" name="Curved Connector 7"/>
            <p:cNvCxnSpPr/>
            <p:nvPr/>
          </p:nvCxnSpPr>
          <p:spPr bwMode="auto">
            <a:xfrm rot="5400000">
              <a:off x="6757472" y="3779711"/>
              <a:ext cx="469932" cy="344575"/>
            </a:xfrm>
            <a:prstGeom prst="curvedConnector3">
              <a:avLst/>
            </a:prstGeom>
            <a:solidFill>
              <a:schemeClr val="accent1"/>
            </a:solidFill>
            <a:ln w="9525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19305767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eagleposterforprinting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98782"/>
            <a:ext cx="9144000" cy="6464401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6320416" y="453483"/>
            <a:ext cx="28235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prstClr val="white"/>
              </a:buClr>
              <a:buFontTx/>
              <a:buNone/>
            </a:pPr>
            <a:r>
              <a:rPr lang="en-US" dirty="0" err="1">
                <a:solidFill>
                  <a:prstClr val="white"/>
                </a:solidFill>
              </a:rPr>
              <a:t>icc.dur.ac.uk</a:t>
            </a:r>
            <a:r>
              <a:rPr lang="en-US" dirty="0">
                <a:solidFill>
                  <a:prstClr val="white"/>
                </a:solidFill>
              </a:rPr>
              <a:t>/Eagle</a:t>
            </a:r>
          </a:p>
        </p:txBody>
      </p:sp>
      <p:sp>
        <p:nvSpPr>
          <p:cNvPr id="6" name="Subtitle 2"/>
          <p:cNvSpPr txBox="1">
            <a:spLocks/>
          </p:cNvSpPr>
          <p:nvPr/>
        </p:nvSpPr>
        <p:spPr>
          <a:xfrm>
            <a:off x="151466" y="3750421"/>
            <a:ext cx="8602663" cy="1752600"/>
          </a:xfrm>
          <a:prstGeom prst="rect">
            <a:avLst/>
          </a:prstGeom>
        </p:spPr>
        <p:txBody>
          <a:bodyPr rtlCol="0">
            <a:no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eaLnBrk="1" fontAlgn="auto" hangingPunct="1">
              <a:spcBef>
                <a:spcPct val="50000"/>
              </a:spcBef>
              <a:spcAft>
                <a:spcPts val="0"/>
              </a:spcAft>
              <a:buClr>
                <a:prstClr val="white"/>
              </a:buClr>
              <a:buFont typeface="Arial" charset="0"/>
              <a:buNone/>
              <a:defRPr/>
            </a:pPr>
            <a:r>
              <a:rPr lang="en-US" sz="2800" b="1" dirty="0">
                <a:solidFill>
                  <a:prstClr val="white"/>
                </a:solidFill>
                <a:latin typeface="Calibri"/>
              </a:rPr>
              <a:t>Virgo Consortium</a:t>
            </a:r>
            <a:endParaRPr lang="en-US" sz="2000" b="1" dirty="0">
              <a:solidFill>
                <a:prstClr val="white"/>
              </a:solidFill>
              <a:latin typeface="Calibri"/>
            </a:endParaRPr>
          </a:p>
          <a:p>
            <a:pPr marL="0" indent="0" eaLnBrk="1" fontAlgn="auto" hangingPunct="1">
              <a:spcAft>
                <a:spcPts val="0"/>
              </a:spcAft>
              <a:buClr>
                <a:prstClr val="white"/>
              </a:buClr>
              <a:buFont typeface="Arial" charset="0"/>
              <a:buNone/>
              <a:defRPr/>
            </a:pPr>
            <a:r>
              <a:rPr lang="en-US" sz="2000" b="1" dirty="0">
                <a:solidFill>
                  <a:srgbClr val="FF0000"/>
                </a:solidFill>
                <a:latin typeface="Calibri"/>
              </a:rPr>
              <a:t>Durham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: Richard Bower, Michelle Furlong, Carlos Frenk,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Matthieu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 Schaller, James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Trayford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,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Yelti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 Rosas-Guevara, Tom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Theuns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, Yan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Qu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, John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Helly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, Adrian Jenkins.</a:t>
            </a:r>
          </a:p>
          <a:p>
            <a:pPr eaLnBrk="1" fontAlgn="auto" hangingPunct="1">
              <a:spcAft>
                <a:spcPts val="0"/>
              </a:spcAft>
              <a:buClr>
                <a:prstClr val="white"/>
              </a:buClr>
              <a:buFont typeface="Arial" pitchFamily="34" charset="0"/>
              <a:buNone/>
              <a:defRPr/>
            </a:pPr>
            <a:r>
              <a:rPr lang="en-US" sz="2000" b="1" dirty="0">
                <a:solidFill>
                  <a:srgbClr val="FF0000"/>
                </a:solidFill>
                <a:latin typeface="Calibri"/>
              </a:rPr>
              <a:t>Leiden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: Rob Crain,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Joop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Schaye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.</a:t>
            </a:r>
          </a:p>
          <a:p>
            <a:pPr eaLnBrk="1" fontAlgn="auto" hangingPunct="1">
              <a:spcAft>
                <a:spcPts val="0"/>
              </a:spcAft>
              <a:buClr>
                <a:prstClr val="white"/>
              </a:buClr>
              <a:buFont typeface="Arial" pitchFamily="34" charset="0"/>
              <a:buNone/>
              <a:defRPr/>
            </a:pPr>
            <a:r>
              <a:rPr lang="en-US" sz="2000" dirty="0">
                <a:solidFill>
                  <a:srgbClr val="FF0000"/>
                </a:solidFill>
                <a:latin typeface="Calibri"/>
              </a:rPr>
              <a:t>Other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: Claudio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Dalla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 </a:t>
            </a:r>
            <a:r>
              <a:rPr lang="en-US" sz="2000" dirty="0" err="1">
                <a:solidFill>
                  <a:srgbClr val="FFFFFF"/>
                </a:solidFill>
                <a:latin typeface="Calibri"/>
              </a:rPr>
              <a:t>Vecchia</a:t>
            </a:r>
            <a:r>
              <a:rPr lang="en-US" sz="2000" dirty="0">
                <a:solidFill>
                  <a:srgbClr val="FFFFFF"/>
                </a:solidFill>
                <a:latin typeface="Calibri"/>
              </a:rPr>
              <a:t>, Ian McCarthy, Craig Booth…</a:t>
            </a:r>
          </a:p>
          <a:p>
            <a:pPr eaLnBrk="1" fontAlgn="auto" hangingPunct="1">
              <a:spcAft>
                <a:spcPts val="0"/>
              </a:spcAft>
              <a:buClr>
                <a:prstClr val="white"/>
              </a:buClr>
              <a:buFont typeface="Arial" pitchFamily="34" charset="0"/>
              <a:buNone/>
              <a:defRPr/>
            </a:pPr>
            <a:r>
              <a:rPr lang="en-US" sz="2400" dirty="0">
                <a:solidFill>
                  <a:srgbClr val="FF0000"/>
                </a:solidFill>
                <a:latin typeface="Calibri"/>
              </a:rPr>
              <a:t>                                    </a:t>
            </a:r>
            <a:endParaRPr lang="en-US" sz="2800" dirty="0">
              <a:solidFill>
                <a:srgbClr val="FF0000"/>
              </a:solidFill>
              <a:latin typeface="Calibri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3500" y="1318310"/>
            <a:ext cx="927214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prstClr val="white"/>
              </a:buClr>
              <a:buFontTx/>
              <a:buNone/>
            </a:pPr>
            <a:r>
              <a:rPr lang="en-US" sz="3600" dirty="0">
                <a:solidFill>
                  <a:prstClr val="white"/>
                </a:solidFill>
              </a:rPr>
              <a:t>“Evolution and assembly of galaxies and their environment”</a:t>
            </a:r>
          </a:p>
        </p:txBody>
      </p:sp>
      <p:pic>
        <p:nvPicPr>
          <p:cNvPr id="10" name="Picture 3" descr="logo_virgo"/>
          <p:cNvPicPr>
            <a:picLocks noChangeAspect="1" noChangeArrowheads="1"/>
          </p:cNvPicPr>
          <p:nvPr/>
        </p:nvPicPr>
        <p:blipFill>
          <a:blip r:embed="rId3"/>
          <a:srcRect b="17460"/>
          <a:stretch>
            <a:fillRect/>
          </a:stretch>
        </p:blipFill>
        <p:spPr bwMode="auto">
          <a:xfrm>
            <a:off x="171449" y="126999"/>
            <a:ext cx="2313173" cy="1000125"/>
          </a:xfrm>
          <a:prstGeom prst="rect">
            <a:avLst/>
          </a:prstGeom>
          <a:noFill/>
          <a:effectLst>
            <a:outerShdw blurRad="63500" dist="107763" dir="2700000" algn="ctr" rotWithShape="0">
              <a:srgbClr val="000000">
                <a:alpha val="74998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39195430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>
              <a:latin typeface="Calibri" charset="0"/>
            </a:endParaRPr>
          </a:p>
        </p:txBody>
      </p:sp>
      <p:pic>
        <p:nvPicPr>
          <p:cNvPr id="2539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143000" y="-1143000"/>
            <a:ext cx="6858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258050" y="6456362"/>
            <a:ext cx="1790462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l" defTabSz="457200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800" dirty="0" err="1">
                <a:solidFill>
                  <a:srgbClr val="FFFFFF"/>
                </a:solidFill>
                <a:latin typeface="Calibri"/>
              </a:rPr>
              <a:t>Trayford</a:t>
            </a:r>
            <a:r>
              <a:rPr lang="en-US" sz="1800" dirty="0">
                <a:solidFill>
                  <a:srgbClr val="FFFFFF"/>
                </a:solidFill>
                <a:latin typeface="Calibri"/>
              </a:rPr>
              <a:t> et al ‘15</a:t>
            </a:r>
          </a:p>
        </p:txBody>
      </p:sp>
    </p:spTree>
    <p:extLst>
      <p:ext uri="{BB962C8B-B14F-4D97-AF65-F5344CB8AC3E}">
        <p14:creationId xmlns:p14="http://schemas.microsoft.com/office/powerpoint/2010/main" val="4006839198"/>
      </p:ext>
    </p:extLst>
  </p:cSld>
  <p:clrMapOvr>
    <a:masterClrMapping/>
  </p:clrMapOvr>
  <p:transition>
    <p:zoom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DM_crop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4250" y="0"/>
            <a:ext cx="6858000" cy="6858000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0" y="125413"/>
            <a:ext cx="2206625" cy="4277919"/>
            <a:chOff x="0" y="125413"/>
            <a:chExt cx="2206625" cy="4277919"/>
          </a:xfrm>
        </p:grpSpPr>
        <p:sp>
          <p:nvSpPr>
            <p:cNvPr id="3" name="Text Box 2"/>
            <p:cNvSpPr txBox="1">
              <a:spLocks noChangeArrowheads="1"/>
            </p:cNvSpPr>
            <p:nvPr/>
          </p:nvSpPr>
          <p:spPr bwMode="auto">
            <a:xfrm>
              <a:off x="0" y="1790700"/>
              <a:ext cx="2190750" cy="1969770"/>
            </a:xfrm>
            <a:prstGeom prst="rect">
              <a:avLst/>
            </a:prstGeom>
            <a:solidFill>
              <a:srgbClr val="FFCC00"/>
            </a:solidFill>
            <a:ln w="2857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>
              <a:lvl1pPr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spcBef>
                  <a:spcPct val="0"/>
                </a:spcBef>
                <a:buClr>
                  <a:srgbClr val="000000"/>
                </a:buClr>
                <a:buSzTx/>
                <a:buFont typeface="StarBats" charset="0"/>
                <a:buNone/>
              </a:pPr>
              <a:r>
                <a:rPr lang="en-GB" sz="3200" dirty="0">
                  <a:solidFill>
                    <a:srgbClr val="FF0000"/>
                  </a:solidFill>
                </a:rPr>
                <a:t>APOSTLE EAGLE full hydro simulations</a:t>
              </a:r>
            </a:p>
          </p:txBody>
        </p:sp>
        <p:sp>
          <p:nvSpPr>
            <p:cNvPr id="4" name="Text Box 2"/>
            <p:cNvSpPr txBox="1">
              <a:spLocks noChangeArrowheads="1"/>
            </p:cNvSpPr>
            <p:nvPr/>
          </p:nvSpPr>
          <p:spPr bwMode="auto">
            <a:xfrm>
              <a:off x="31750" y="3972445"/>
              <a:ext cx="2174875" cy="430887"/>
            </a:xfrm>
            <a:prstGeom prst="rect">
              <a:avLst/>
            </a:prstGeom>
            <a:solidFill>
              <a:srgbClr val="FFCC00"/>
            </a:solidFill>
            <a:ln w="2857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>
              <a:lvl1pPr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spcBef>
                  <a:spcPct val="0"/>
                </a:spcBef>
                <a:buClr>
                  <a:srgbClr val="000000"/>
                </a:buClr>
                <a:buSzTx/>
                <a:buFont typeface="StarBats" charset="0"/>
                <a:buNone/>
              </a:pPr>
              <a:r>
                <a:rPr lang="en-GB" sz="2800" dirty="0">
                  <a:solidFill>
                    <a:srgbClr val="FF0000"/>
                  </a:solidFill>
                </a:rPr>
                <a:t>Local Group</a:t>
              </a:r>
            </a:p>
          </p:txBody>
        </p:sp>
        <p:pic>
          <p:nvPicPr>
            <p:cNvPr id="6" name="Picture 3" descr="logo_virgo"/>
            <p:cNvPicPr>
              <a:picLocks noChangeAspect="1" noChangeArrowheads="1"/>
            </p:cNvPicPr>
            <p:nvPr/>
          </p:nvPicPr>
          <p:blipFill>
            <a:blip r:embed="rId3"/>
            <a:srcRect b="17460"/>
            <a:stretch>
              <a:fillRect/>
            </a:stretch>
          </p:blipFill>
          <p:spPr bwMode="auto">
            <a:xfrm>
              <a:off x="234950" y="125413"/>
              <a:ext cx="1795463" cy="776287"/>
            </a:xfrm>
            <a:prstGeom prst="rect">
              <a:avLst/>
            </a:prstGeom>
            <a:noFill/>
            <a:effectLst>
              <a:outerShdw blurRad="63500" dist="107763" dir="2700000" algn="ctr" rotWithShape="0">
                <a:srgbClr val="000000">
                  <a:alpha val="74998"/>
                </a:srgbClr>
              </a:outerShdw>
            </a:effectLst>
          </p:spPr>
        </p:pic>
      </p:grpSp>
      <p:sp>
        <p:nvSpPr>
          <p:cNvPr id="8" name="TextBox 7"/>
          <p:cNvSpPr txBox="1"/>
          <p:nvPr/>
        </p:nvSpPr>
        <p:spPr>
          <a:xfrm>
            <a:off x="-113335" y="5937250"/>
            <a:ext cx="23575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FFFFFF"/>
                </a:solidFill>
              </a:rPr>
              <a:t>Sawala</a:t>
            </a:r>
            <a:r>
              <a:rPr lang="en-US" dirty="0">
                <a:solidFill>
                  <a:srgbClr val="FFFFFF"/>
                </a:solidFill>
              </a:rPr>
              <a:t> et al ‘16</a:t>
            </a:r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2251430" y="0"/>
            <a:ext cx="2174875" cy="430887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2800" dirty="0">
                <a:solidFill>
                  <a:srgbClr val="FFFFFF"/>
                </a:solidFill>
              </a:rPr>
              <a:t>Dark matter</a:t>
            </a:r>
          </a:p>
        </p:txBody>
      </p:sp>
      <p:sp>
        <p:nvSpPr>
          <p:cNvPr id="10" name="Text Box 2"/>
          <p:cNvSpPr txBox="1">
            <a:spLocks noChangeArrowheads="1"/>
          </p:cNvSpPr>
          <p:nvPr/>
        </p:nvSpPr>
        <p:spPr bwMode="auto">
          <a:xfrm>
            <a:off x="410840" y="4798313"/>
            <a:ext cx="1136824" cy="430887"/>
          </a:xfrm>
          <a:prstGeom prst="rect">
            <a:avLst/>
          </a:prstGeom>
          <a:solidFill>
            <a:srgbClr val="FFCC00"/>
          </a:solidFill>
          <a:ln w="2857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2800" dirty="0">
                <a:solidFill>
                  <a:srgbClr val="FF0000"/>
                </a:solidFill>
              </a:rPr>
              <a:t>CDM</a:t>
            </a:r>
          </a:p>
        </p:txBody>
      </p:sp>
    </p:spTree>
    <p:extLst>
      <p:ext uri="{BB962C8B-B14F-4D97-AF65-F5344CB8AC3E}">
        <p14:creationId xmlns:p14="http://schemas.microsoft.com/office/powerpoint/2010/main" val="2616615104"/>
      </p:ext>
    </p:extLst>
  </p:cSld>
  <p:clrMapOvr>
    <a:masterClrMapping/>
  </p:clrMapOvr>
  <p:transition>
    <p:zoom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galaxies_crop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4250" y="0"/>
            <a:ext cx="6858000" cy="685800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034211" y="5422186"/>
            <a:ext cx="71097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Far fewer satellite galaxies than CDM halos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0" y="125413"/>
            <a:ext cx="2206625" cy="4277919"/>
            <a:chOff x="0" y="125413"/>
            <a:chExt cx="2206625" cy="4277919"/>
          </a:xfrm>
        </p:grpSpPr>
        <p:sp>
          <p:nvSpPr>
            <p:cNvPr id="12" name="Text Box 2"/>
            <p:cNvSpPr txBox="1">
              <a:spLocks noChangeArrowheads="1"/>
            </p:cNvSpPr>
            <p:nvPr/>
          </p:nvSpPr>
          <p:spPr bwMode="auto">
            <a:xfrm>
              <a:off x="0" y="1790700"/>
              <a:ext cx="2190750" cy="1969770"/>
            </a:xfrm>
            <a:prstGeom prst="rect">
              <a:avLst/>
            </a:prstGeom>
            <a:solidFill>
              <a:srgbClr val="FFCC00"/>
            </a:solidFill>
            <a:ln w="2857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>
              <a:lvl1pPr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spcBef>
                  <a:spcPct val="0"/>
                </a:spcBef>
                <a:buClr>
                  <a:srgbClr val="000000"/>
                </a:buClr>
                <a:buSzTx/>
                <a:buFont typeface="StarBats" charset="0"/>
                <a:buNone/>
              </a:pPr>
              <a:r>
                <a:rPr lang="en-GB" sz="3200" dirty="0">
                  <a:solidFill>
                    <a:srgbClr val="FF0000"/>
                  </a:solidFill>
                </a:rPr>
                <a:t>APOSTLE EAGLE full hydro simulations</a:t>
              </a:r>
            </a:p>
          </p:txBody>
        </p:sp>
        <p:sp>
          <p:nvSpPr>
            <p:cNvPr id="13" name="Text Box 2"/>
            <p:cNvSpPr txBox="1">
              <a:spLocks noChangeArrowheads="1"/>
            </p:cNvSpPr>
            <p:nvPr/>
          </p:nvSpPr>
          <p:spPr bwMode="auto">
            <a:xfrm>
              <a:off x="31750" y="3972445"/>
              <a:ext cx="2174875" cy="430887"/>
            </a:xfrm>
            <a:prstGeom prst="rect">
              <a:avLst/>
            </a:prstGeom>
            <a:solidFill>
              <a:srgbClr val="FFCC00"/>
            </a:solidFill>
            <a:ln w="2857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>
              <a:lvl1pPr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defTabSz="828675"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defTabSz="828675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tabLst>
                  <a:tab pos="657225" algn="l"/>
                  <a:tab pos="1312863" algn="l"/>
                  <a:tab pos="1970088" algn="l"/>
                  <a:tab pos="2627313" algn="l"/>
                  <a:tab pos="3282950" algn="l"/>
                  <a:tab pos="3940175" algn="l"/>
                  <a:tab pos="4595813" algn="l"/>
                  <a:tab pos="5253038" algn="l"/>
                  <a:tab pos="5910263" algn="l"/>
                  <a:tab pos="6565900" algn="l"/>
                  <a:tab pos="7223125" algn="l"/>
                  <a:tab pos="7880350" algn="l"/>
                </a:tabLs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spcBef>
                  <a:spcPct val="0"/>
                </a:spcBef>
                <a:buClr>
                  <a:srgbClr val="000000"/>
                </a:buClr>
                <a:buSzTx/>
                <a:buFont typeface="StarBats" charset="0"/>
                <a:buNone/>
              </a:pPr>
              <a:r>
                <a:rPr lang="en-GB" sz="2800" dirty="0">
                  <a:solidFill>
                    <a:srgbClr val="FF0000"/>
                  </a:solidFill>
                </a:rPr>
                <a:t>Local Group</a:t>
              </a:r>
            </a:p>
          </p:txBody>
        </p:sp>
        <p:pic>
          <p:nvPicPr>
            <p:cNvPr id="14" name="Picture 3" descr="logo_virgo"/>
            <p:cNvPicPr>
              <a:picLocks noChangeAspect="1" noChangeArrowheads="1"/>
            </p:cNvPicPr>
            <p:nvPr/>
          </p:nvPicPr>
          <p:blipFill>
            <a:blip r:embed="rId3"/>
            <a:srcRect b="17460"/>
            <a:stretch>
              <a:fillRect/>
            </a:stretch>
          </p:blipFill>
          <p:spPr bwMode="auto">
            <a:xfrm>
              <a:off x="234950" y="125413"/>
              <a:ext cx="1795463" cy="776287"/>
            </a:xfrm>
            <a:prstGeom prst="rect">
              <a:avLst/>
            </a:prstGeom>
            <a:noFill/>
            <a:effectLst>
              <a:outerShdw blurRad="63500" dist="107763" dir="2700000" algn="ctr" rotWithShape="0">
                <a:srgbClr val="000000">
                  <a:alpha val="74998"/>
                </a:srgbClr>
              </a:outerShdw>
            </a:effectLst>
          </p:spPr>
        </p:pic>
      </p:grpSp>
      <p:sp>
        <p:nvSpPr>
          <p:cNvPr id="16" name="Text Box 2"/>
          <p:cNvSpPr txBox="1">
            <a:spLocks noChangeArrowheads="1"/>
          </p:cNvSpPr>
          <p:nvPr/>
        </p:nvSpPr>
        <p:spPr bwMode="auto">
          <a:xfrm>
            <a:off x="2094299" y="0"/>
            <a:ext cx="1669932" cy="430887"/>
          </a:xfrm>
          <a:prstGeom prst="rect">
            <a:avLst/>
          </a:prstGeom>
          <a:noFill/>
          <a:ln w="2857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2800" dirty="0">
                <a:solidFill>
                  <a:srgbClr val="FFFFFF"/>
                </a:solidFill>
              </a:rPr>
              <a:t>Stars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-113335" y="5937250"/>
            <a:ext cx="23575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FFFFFF"/>
                </a:solidFill>
              </a:rPr>
              <a:t>Sawala</a:t>
            </a:r>
            <a:r>
              <a:rPr lang="en-US" dirty="0">
                <a:solidFill>
                  <a:srgbClr val="FFFFFF"/>
                </a:solidFill>
              </a:rPr>
              <a:t> et al ‘16</a:t>
            </a:r>
          </a:p>
        </p:txBody>
      </p:sp>
      <p:sp>
        <p:nvSpPr>
          <p:cNvPr id="15" name="Text Box 2"/>
          <p:cNvSpPr txBox="1">
            <a:spLocks noChangeArrowheads="1"/>
          </p:cNvSpPr>
          <p:nvPr/>
        </p:nvSpPr>
        <p:spPr bwMode="auto">
          <a:xfrm>
            <a:off x="410840" y="4798313"/>
            <a:ext cx="1136824" cy="430887"/>
          </a:xfrm>
          <a:prstGeom prst="rect">
            <a:avLst/>
          </a:prstGeom>
          <a:solidFill>
            <a:srgbClr val="FFCC00"/>
          </a:solidFill>
          <a:ln w="2857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2800" dirty="0">
                <a:solidFill>
                  <a:srgbClr val="FF0000"/>
                </a:solidFill>
              </a:rPr>
              <a:t>Stars</a:t>
            </a:r>
          </a:p>
        </p:txBody>
      </p:sp>
    </p:spTree>
    <p:extLst>
      <p:ext uri="{BB962C8B-B14F-4D97-AF65-F5344CB8AC3E}">
        <p14:creationId xmlns:p14="http://schemas.microsoft.com/office/powerpoint/2010/main" val="350982995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page_5.pdf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54" t="12198" r="11112" b="60953"/>
          <a:stretch/>
        </p:blipFill>
        <p:spPr>
          <a:xfrm>
            <a:off x="50800" y="1556792"/>
            <a:ext cx="8973375" cy="4233334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2627784" y="150770"/>
            <a:ext cx="5616624" cy="55403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>
                <a:solidFill>
                  <a:srgbClr val="FF0000"/>
                </a:solidFill>
              </a:rPr>
              <a:t>Fraction of dark </a:t>
            </a:r>
            <a:r>
              <a:rPr lang="en-GB" sz="3600" dirty="0" err="1">
                <a:solidFill>
                  <a:srgbClr val="FF0000"/>
                </a:solidFill>
              </a:rPr>
              <a:t>subhalos</a:t>
            </a:r>
            <a:endParaRPr lang="en-GB" sz="3600" dirty="0">
              <a:solidFill>
                <a:srgbClr val="FF0000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938264" y="741553"/>
            <a:ext cx="3505944" cy="815239"/>
            <a:chOff x="464855" y="920750"/>
            <a:chExt cx="3505944" cy="815239"/>
          </a:xfrm>
        </p:grpSpPr>
        <p:grpSp>
          <p:nvGrpSpPr>
            <p:cNvPr id="5" name="Group 4"/>
            <p:cNvGrpSpPr/>
            <p:nvPr/>
          </p:nvGrpSpPr>
          <p:grpSpPr>
            <a:xfrm>
              <a:off x="464855" y="920750"/>
              <a:ext cx="1535395" cy="815239"/>
              <a:chOff x="171250" y="1141451"/>
              <a:chExt cx="1598326" cy="856198"/>
            </a:xfrm>
          </p:grpSpPr>
          <p:sp>
            <p:nvSpPr>
              <p:cNvPr id="7" name="Rectangle 6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8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544112105"/>
                  </p:ext>
                </p:extLst>
              </p:nvPr>
            </p:nvGraphicFramePr>
            <p:xfrm>
              <a:off x="252471" y="1141451"/>
              <a:ext cx="1357313" cy="8239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651" name="Equation" r:id="rId4" imgW="711200" imgH="431800" progId="Equation.3">
                      <p:embed/>
                    </p:oleObj>
                  </mc:Choice>
                  <mc:Fallback>
                    <p:oleObj name="Equation" r:id="rId4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1" y="1141451"/>
                            <a:ext cx="1357313" cy="82391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7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6" name="TextBox 5"/>
            <p:cNvSpPr txBox="1"/>
            <p:nvPr/>
          </p:nvSpPr>
          <p:spPr>
            <a:xfrm>
              <a:off x="2127059" y="1052810"/>
              <a:ext cx="1843740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V </a:t>
              </a:r>
              <a:r>
                <a:rPr lang="en-GB" sz="2000" baseline="-25000" dirty="0">
                  <a:solidFill>
                    <a:srgbClr val="000000"/>
                  </a:solidFill>
                  <a:latin typeface="Arial"/>
                  <a:cs typeface="Arial"/>
                </a:rPr>
                <a:t>max </a:t>
              </a: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20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20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20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7374" y="5919663"/>
            <a:ext cx="91951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/>
              <a:t>All halos of mass &lt; 5×10</a:t>
            </a:r>
            <a:r>
              <a:rPr lang="en-US" baseline="30000" dirty="0"/>
              <a:t>8</a:t>
            </a:r>
            <a:r>
              <a:rPr lang="en-US" dirty="0"/>
              <a:t>M</a:t>
            </a:r>
            <a:r>
              <a:rPr lang="en-US" baseline="-25000" dirty="0"/>
              <a:t>o  </a:t>
            </a:r>
            <a:r>
              <a:rPr lang="en-US" dirty="0"/>
              <a:t>or </a:t>
            </a:r>
            <a:r>
              <a:rPr lang="en-US" dirty="0" err="1"/>
              <a:t>V</a:t>
            </a:r>
            <a:r>
              <a:rPr lang="en-US" baseline="-25000" dirty="0" err="1"/>
              <a:t>max</a:t>
            </a:r>
            <a:r>
              <a:rPr lang="en-US" baseline="-25000" dirty="0"/>
              <a:t> </a:t>
            </a:r>
            <a:r>
              <a:rPr lang="en-US" dirty="0"/>
              <a:t>&lt; 7 km/s are dark (m</a:t>
            </a:r>
            <a:r>
              <a:rPr lang="en-US" baseline="-25000" dirty="0"/>
              <a:t>*</a:t>
            </a:r>
            <a:r>
              <a:rPr lang="en-US" dirty="0"/>
              <a:t>&lt;10</a:t>
            </a:r>
            <a:r>
              <a:rPr lang="en-US" baseline="30000" dirty="0"/>
              <a:t>4</a:t>
            </a:r>
            <a:r>
              <a:rPr lang="en-US" dirty="0"/>
              <a:t>M</a:t>
            </a:r>
            <a:r>
              <a:rPr lang="en-US" baseline="-25000" dirty="0"/>
              <a:t>o</a:t>
            </a:r>
            <a:r>
              <a:rPr lang="en-US" dirty="0"/>
              <a:t>)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020272" y="5477162"/>
            <a:ext cx="19383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008000"/>
                </a:solidFill>
              </a:rPr>
              <a:t>Fattahi</a:t>
            </a:r>
            <a:r>
              <a:rPr lang="en-US" sz="2000" dirty="0">
                <a:solidFill>
                  <a:srgbClr val="008000"/>
                </a:solidFill>
              </a:rPr>
              <a:t> et al ‘16</a:t>
            </a:r>
          </a:p>
        </p:txBody>
      </p:sp>
    </p:spTree>
    <p:extLst>
      <p:ext uri="{BB962C8B-B14F-4D97-AF65-F5344CB8AC3E}">
        <p14:creationId xmlns:p14="http://schemas.microsoft.com/office/powerpoint/2010/main" val="1562115916"/>
      </p:ext>
    </p:extLst>
  </p:cSld>
  <p:clrMapOvr>
    <a:masterClrMapping/>
  </p:clrMapOvr>
  <p:transition>
    <p:zoom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2284413" y="150770"/>
            <a:ext cx="6383337" cy="55403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>
                <a:solidFill>
                  <a:srgbClr val="FF0000"/>
                </a:solidFill>
              </a:rPr>
              <a:t>EAGLE Local Group simulation</a:t>
            </a:r>
          </a:p>
        </p:txBody>
      </p:sp>
      <p:sp>
        <p:nvSpPr>
          <p:cNvPr id="28" name="TextBox 5"/>
          <p:cNvSpPr txBox="1">
            <a:spLocks noChangeArrowheads="1"/>
          </p:cNvSpPr>
          <p:nvPr/>
        </p:nvSpPr>
        <p:spPr bwMode="auto">
          <a:xfrm>
            <a:off x="87652" y="6243638"/>
            <a:ext cx="314416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8000"/>
                </a:solidFill>
              </a:rPr>
              <a:t>Sawala</a:t>
            </a:r>
            <a:r>
              <a:rPr lang="en-US" dirty="0">
                <a:solidFill>
                  <a:srgbClr val="008000"/>
                </a:solidFill>
              </a:rPr>
              <a:t>, CSF et al ‘16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4429125" y="2031999"/>
            <a:ext cx="2111376" cy="3730625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 rot="18611432">
            <a:off x="6734522" y="4010772"/>
            <a:ext cx="697214" cy="1801854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6604000" y="5572125"/>
            <a:ext cx="1095375" cy="222250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1412875" y="3000375"/>
            <a:ext cx="142875" cy="45719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4397375" y="1936750"/>
            <a:ext cx="142875" cy="222250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4381500" y="2857500"/>
            <a:ext cx="222250" cy="79375"/>
          </a:xfrm>
          <a:prstGeom prst="rect">
            <a:avLst/>
          </a:prstGeom>
          <a:solidFill>
            <a:srgbClr val="FFFFFF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pic>
        <p:nvPicPr>
          <p:cNvPr id="8" name="Picture 7" descr="diff_6_6a 7.pdf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4" t="4920" r="6799" b="71421"/>
          <a:stretch/>
        </p:blipFill>
        <p:spPr>
          <a:xfrm>
            <a:off x="-271809" y="1709112"/>
            <a:ext cx="9554224" cy="3622058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4028341" y="1495338"/>
            <a:ext cx="15752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Milky Way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535190" y="1500717"/>
            <a:ext cx="7833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M31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665858" y="1469357"/>
            <a:ext cx="19981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Local volume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914363" y="3088943"/>
            <a:ext cx="12879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Dark halos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873071" y="3115904"/>
            <a:ext cx="12879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Dark halos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988552" y="2907665"/>
            <a:ext cx="10261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Dark halos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33048" y="2555825"/>
            <a:ext cx="11854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Observed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60395" y="2708225"/>
            <a:ext cx="11854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Observed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503419" y="4052297"/>
            <a:ext cx="11854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Observed</a:t>
            </a:r>
          </a:p>
        </p:txBody>
      </p:sp>
      <p:cxnSp>
        <p:nvCxnSpPr>
          <p:cNvPr id="15" name="Elbow Connector 14"/>
          <p:cNvCxnSpPr/>
          <p:nvPr/>
        </p:nvCxnSpPr>
        <p:spPr bwMode="auto">
          <a:xfrm rot="5400000">
            <a:off x="1034695" y="3010566"/>
            <a:ext cx="454717" cy="329231"/>
          </a:xfrm>
          <a:prstGeom prst="bentConnector3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6" name="Elbow Connector 25"/>
          <p:cNvCxnSpPr/>
          <p:nvPr/>
        </p:nvCxnSpPr>
        <p:spPr bwMode="auto">
          <a:xfrm rot="5400000">
            <a:off x="3808505" y="3137246"/>
            <a:ext cx="551193" cy="320346"/>
          </a:xfrm>
          <a:prstGeom prst="bentConnector3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9" name="Elbow Connector 28"/>
          <p:cNvCxnSpPr/>
          <p:nvPr/>
        </p:nvCxnSpPr>
        <p:spPr bwMode="auto">
          <a:xfrm rot="16200000" flipV="1">
            <a:off x="6866771" y="3559341"/>
            <a:ext cx="857997" cy="199437"/>
          </a:xfrm>
          <a:prstGeom prst="bentConnector3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2897309654"/>
      </p:ext>
    </p:extLst>
  </p:cSld>
  <p:clrMapOvr>
    <a:masterClrMapping/>
  </p:clrMapOvr>
  <p:transition>
    <p:zoom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2627784" y="150770"/>
            <a:ext cx="5616624" cy="55403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>
                <a:solidFill>
                  <a:srgbClr val="FF0000"/>
                </a:solidFill>
              </a:rPr>
              <a:t>Fraction of dark halos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279988" y="2092786"/>
            <a:ext cx="1843740" cy="1552238"/>
            <a:chOff x="349307" y="920750"/>
            <a:chExt cx="1843740" cy="1552238"/>
          </a:xfrm>
        </p:grpSpPr>
        <p:grpSp>
          <p:nvGrpSpPr>
            <p:cNvPr id="5" name="Group 4"/>
            <p:cNvGrpSpPr/>
            <p:nvPr/>
          </p:nvGrpSpPr>
          <p:grpSpPr>
            <a:xfrm>
              <a:off x="464855" y="920750"/>
              <a:ext cx="1535395" cy="815239"/>
              <a:chOff x="171250" y="1141451"/>
              <a:chExt cx="1598326" cy="856198"/>
            </a:xfrm>
          </p:grpSpPr>
          <p:sp>
            <p:nvSpPr>
              <p:cNvPr id="7" name="Rectangle 6"/>
              <p:cNvSpPr/>
              <p:nvPr/>
            </p:nvSpPr>
            <p:spPr bwMode="auto">
              <a:xfrm>
                <a:off x="171250" y="1141514"/>
                <a:ext cx="1598326" cy="856135"/>
              </a:xfrm>
              <a:prstGeom prst="rect">
                <a:avLst/>
              </a:prstGeom>
              <a:solidFill>
                <a:srgbClr val="FFFFFF"/>
              </a:solidFill>
              <a:ln w="3810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aphicFrame>
            <p:nvGraphicFramePr>
              <p:cNvPr id="8" name="Object 2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94215537"/>
                  </p:ext>
                </p:extLst>
              </p:nvPr>
            </p:nvGraphicFramePr>
            <p:xfrm>
              <a:off x="252471" y="1141451"/>
              <a:ext cx="1357313" cy="82391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40300" name="Equation" r:id="rId3" imgW="711200" imgH="431800" progId="Equation.3">
                      <p:embed/>
                    </p:oleObj>
                  </mc:Choice>
                  <mc:Fallback>
                    <p:oleObj name="Equation" r:id="rId3" imgW="711200" imgH="431800" progId="Equation.3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/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52471" y="1141451"/>
                            <a:ext cx="1357313" cy="823912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=""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="" xmlns:a14="http://schemas.microsoft.com/office/drawing/2010/main">
                                <a:effectLst>
                                  <a:outerShdw blurRad="63500" dist="38099" dir="2700000" algn="ctr" rotWithShape="0">
                                    <a:srgbClr val="000000">
                                      <a:alpha val="74997"/>
                                    </a:srgb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6" name="TextBox 5"/>
            <p:cNvSpPr txBox="1"/>
            <p:nvPr/>
          </p:nvSpPr>
          <p:spPr>
            <a:xfrm>
              <a:off x="349307" y="2072878"/>
              <a:ext cx="1843740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V </a:t>
              </a:r>
              <a:r>
                <a:rPr lang="en-GB" sz="2000" baseline="-25000" dirty="0">
                  <a:solidFill>
                    <a:srgbClr val="000000"/>
                  </a:solidFill>
                  <a:latin typeface="Arial"/>
                  <a:cs typeface="Arial"/>
                </a:rPr>
                <a:t>max </a:t>
              </a:r>
              <a:r>
                <a:rPr lang="en-GB" sz="2000" dirty="0">
                  <a:solidFill>
                    <a:srgbClr val="000000"/>
                  </a:solidFill>
                  <a:latin typeface="Arial"/>
                  <a:cs typeface="Arial"/>
                </a:rPr>
                <a:t>= max </a:t>
              </a:r>
              <a:r>
                <a:rPr lang="en-GB" sz="2000" dirty="0" err="1">
                  <a:solidFill>
                    <a:srgbClr val="000000"/>
                  </a:solidFill>
                  <a:latin typeface="Arial"/>
                  <a:cs typeface="Arial"/>
                </a:rPr>
                <a:t>V</a:t>
              </a:r>
              <a:r>
                <a:rPr lang="en-GB" sz="2000" baseline="-25000" dirty="0" err="1">
                  <a:solidFill>
                    <a:srgbClr val="000000"/>
                  </a:solidFill>
                  <a:latin typeface="Arial"/>
                  <a:cs typeface="Arial"/>
                </a:rPr>
                <a:t>c</a:t>
              </a:r>
              <a:endParaRPr lang="en-GB" sz="2000" dirty="0">
                <a:solidFill>
                  <a:srgbClr val="000000"/>
                </a:solidFill>
                <a:latin typeface="Arial"/>
                <a:cs typeface="Arial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-36512" y="5517232"/>
            <a:ext cx="91951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000090"/>
                </a:solidFill>
              </a:rPr>
              <a:t>All halos of mass &lt; 5×10</a:t>
            </a:r>
            <a:r>
              <a:rPr lang="en-US" baseline="30000" dirty="0">
                <a:solidFill>
                  <a:srgbClr val="000090"/>
                </a:solidFill>
              </a:rPr>
              <a:t>8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  </a:t>
            </a:r>
            <a:r>
              <a:rPr lang="en-US" dirty="0">
                <a:solidFill>
                  <a:srgbClr val="000090"/>
                </a:solidFill>
              </a:rPr>
              <a:t>or </a:t>
            </a:r>
            <a:r>
              <a:rPr lang="en-US" dirty="0" err="1">
                <a:solidFill>
                  <a:srgbClr val="000090"/>
                </a:solidFill>
              </a:rPr>
              <a:t>V</a:t>
            </a:r>
            <a:r>
              <a:rPr lang="en-US" baseline="-25000" dirty="0" err="1">
                <a:solidFill>
                  <a:srgbClr val="000090"/>
                </a:solidFill>
              </a:rPr>
              <a:t>max</a:t>
            </a:r>
            <a:r>
              <a:rPr lang="en-US" baseline="-25000" dirty="0">
                <a:solidFill>
                  <a:srgbClr val="000090"/>
                </a:solidFill>
              </a:rPr>
              <a:t> </a:t>
            </a:r>
            <a:r>
              <a:rPr lang="en-US" dirty="0">
                <a:solidFill>
                  <a:srgbClr val="000090"/>
                </a:solidFill>
              </a:rPr>
              <a:t>&lt; 7 km/s are dark (m</a:t>
            </a:r>
            <a:r>
              <a:rPr lang="en-US" baseline="-25000" dirty="0">
                <a:solidFill>
                  <a:srgbClr val="000090"/>
                </a:solidFill>
              </a:rPr>
              <a:t>*</a:t>
            </a:r>
            <a:r>
              <a:rPr lang="en-US" dirty="0">
                <a:solidFill>
                  <a:srgbClr val="000090"/>
                </a:solidFill>
              </a:rPr>
              <a:t>&lt;10</a:t>
            </a:r>
            <a:r>
              <a:rPr lang="en-US" baseline="30000" dirty="0">
                <a:solidFill>
                  <a:srgbClr val="000090"/>
                </a:solidFill>
              </a:rPr>
              <a:t>4</a:t>
            </a:r>
            <a:r>
              <a:rPr lang="en-US" dirty="0">
                <a:solidFill>
                  <a:srgbClr val="000090"/>
                </a:solidFill>
              </a:rPr>
              <a:t>M</a:t>
            </a:r>
            <a:r>
              <a:rPr lang="en-US" baseline="-25000" dirty="0">
                <a:solidFill>
                  <a:srgbClr val="000090"/>
                </a:solidFill>
              </a:rPr>
              <a:t>o</a:t>
            </a:r>
            <a:r>
              <a:rPr lang="en-US" dirty="0">
                <a:solidFill>
                  <a:srgbClr val="000090"/>
                </a:solidFill>
              </a:rPr>
              <a:t>)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77744" y="6269250"/>
            <a:ext cx="259380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2000" dirty="0" err="1">
                <a:solidFill>
                  <a:srgbClr val="008000"/>
                </a:solidFill>
              </a:rPr>
              <a:t>Fattahi</a:t>
            </a:r>
            <a:r>
              <a:rPr lang="en-US" sz="2000" dirty="0">
                <a:solidFill>
                  <a:srgbClr val="008000"/>
                </a:solidFill>
              </a:rPr>
              <a:t>, CSF et al ‘19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2483769" y="980728"/>
            <a:ext cx="5832648" cy="4536504"/>
            <a:chOff x="50800" y="1556792"/>
            <a:chExt cx="5358735" cy="4233334"/>
          </a:xfrm>
        </p:grpSpPr>
        <p:pic>
          <p:nvPicPr>
            <p:cNvPr id="2" name="Picture 1" descr="page_5.pdf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354" t="12198" r="51309" b="60953"/>
            <a:stretch/>
          </p:blipFill>
          <p:spPr>
            <a:xfrm>
              <a:off x="50800" y="1556792"/>
              <a:ext cx="4494463" cy="4233334"/>
            </a:xfrm>
            <a:prstGeom prst="rect">
              <a:avLst/>
            </a:prstGeom>
            <a:solidFill>
              <a:schemeClr val="bg1"/>
            </a:solidFill>
          </p:spPr>
        </p:pic>
        <p:pic>
          <p:nvPicPr>
            <p:cNvPr id="11" name="Picture 10" descr="page_5.pdf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725" t="12198" r="11112" b="60953"/>
            <a:stretch/>
          </p:blipFill>
          <p:spPr>
            <a:xfrm>
              <a:off x="4499992" y="1556792"/>
              <a:ext cx="909543" cy="4233334"/>
            </a:xfrm>
            <a:prstGeom prst="rect">
              <a:avLst/>
            </a:prstGeom>
            <a:solidFill>
              <a:schemeClr val="bg1"/>
            </a:solidFill>
          </p:spPr>
        </p:pic>
      </p:grpSp>
    </p:spTree>
    <p:extLst>
      <p:ext uri="{BB962C8B-B14F-4D97-AF65-F5344CB8AC3E}">
        <p14:creationId xmlns:p14="http://schemas.microsoft.com/office/powerpoint/2010/main" val="2281635064"/>
      </p:ext>
    </p:extLst>
  </p:cSld>
  <p:clrMapOvr>
    <a:masterClrMapping/>
  </p:clrMapOvr>
  <p:transition>
    <p:zoom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Picture 103" descr="hubble_ultra_deep_field.jp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" t="32708" r="-2"/>
          <a:stretch/>
        </p:blipFill>
        <p:spPr>
          <a:xfrm>
            <a:off x="-215900" y="-27384"/>
            <a:ext cx="9396412" cy="6347668"/>
          </a:xfrm>
          <a:prstGeom prst="rect">
            <a:avLst/>
          </a:prstGeom>
        </p:spPr>
      </p:pic>
      <p:grpSp>
        <p:nvGrpSpPr>
          <p:cNvPr id="155651" name="Group 2"/>
          <p:cNvGrpSpPr>
            <a:grpSpLocks/>
          </p:cNvGrpSpPr>
          <p:nvPr/>
        </p:nvGrpSpPr>
        <p:grpSpPr bwMode="auto">
          <a:xfrm>
            <a:off x="152400" y="152400"/>
            <a:ext cx="609600" cy="533400"/>
            <a:chOff x="146" y="195"/>
            <a:chExt cx="582" cy="669"/>
          </a:xfrm>
        </p:grpSpPr>
        <p:sp>
          <p:nvSpPr>
            <p:cNvPr id="155663" name="Freeform 3"/>
            <p:cNvSpPr>
              <a:spLocks/>
            </p:cNvSpPr>
            <p:nvPr/>
          </p:nvSpPr>
          <p:spPr bwMode="auto">
            <a:xfrm>
              <a:off x="246" y="247"/>
              <a:ext cx="478" cy="614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8 h 614"/>
                <a:gd name="T14" fmla="*/ 459 w 478"/>
                <a:gd name="T15" fmla="*/ 213 h 614"/>
                <a:gd name="T16" fmla="*/ 452 w 478"/>
                <a:gd name="T17" fmla="*/ 245 h 614"/>
                <a:gd name="T18" fmla="*/ 439 w 478"/>
                <a:gd name="T19" fmla="*/ 287 h 614"/>
                <a:gd name="T20" fmla="*/ 403 w 478"/>
                <a:gd name="T21" fmla="*/ 382 h 614"/>
                <a:gd name="T22" fmla="*/ 354 w 478"/>
                <a:gd name="T23" fmla="*/ 476 h 614"/>
                <a:gd name="T24" fmla="*/ 321 w 478"/>
                <a:gd name="T25" fmla="*/ 525 h 614"/>
                <a:gd name="T26" fmla="*/ 287 w 478"/>
                <a:gd name="T27" fmla="*/ 568 h 614"/>
                <a:gd name="T28" fmla="*/ 257 w 478"/>
                <a:gd name="T29" fmla="*/ 603 h 614"/>
                <a:gd name="T30" fmla="*/ 247 w 478"/>
                <a:gd name="T31" fmla="*/ 614 h 614"/>
                <a:gd name="T32" fmla="*/ 246 w 478"/>
                <a:gd name="T33" fmla="*/ 614 h 614"/>
                <a:gd name="T34" fmla="*/ 236 w 478"/>
                <a:gd name="T35" fmla="*/ 604 h 614"/>
                <a:gd name="T36" fmla="*/ 216 w 478"/>
                <a:gd name="T37" fmla="*/ 586 h 614"/>
                <a:gd name="T38" fmla="*/ 206 w 478"/>
                <a:gd name="T39" fmla="*/ 577 h 614"/>
                <a:gd name="T40" fmla="*/ 195 w 478"/>
                <a:gd name="T41" fmla="*/ 565 h 614"/>
                <a:gd name="T42" fmla="*/ 180 w 478"/>
                <a:gd name="T43" fmla="*/ 547 h 614"/>
                <a:gd name="T44" fmla="*/ 159 w 478"/>
                <a:gd name="T45" fmla="*/ 514 h 614"/>
                <a:gd name="T46" fmla="*/ 144 w 478"/>
                <a:gd name="T47" fmla="*/ 491 h 614"/>
                <a:gd name="T48" fmla="*/ 129 w 478"/>
                <a:gd name="T49" fmla="*/ 466 h 614"/>
                <a:gd name="T50" fmla="*/ 105 w 478"/>
                <a:gd name="T51" fmla="*/ 431 h 614"/>
                <a:gd name="T52" fmla="*/ 80 w 478"/>
                <a:gd name="T53" fmla="*/ 399 h 614"/>
                <a:gd name="T54" fmla="*/ 64 w 478"/>
                <a:gd name="T55" fmla="*/ 366 h 614"/>
                <a:gd name="T56" fmla="*/ 54 w 478"/>
                <a:gd name="T57" fmla="*/ 337 h 614"/>
                <a:gd name="T58" fmla="*/ 42 w 478"/>
                <a:gd name="T59" fmla="*/ 303 h 614"/>
                <a:gd name="T60" fmla="*/ 32 w 478"/>
                <a:gd name="T61" fmla="*/ 274 h 614"/>
                <a:gd name="T62" fmla="*/ 23 w 478"/>
                <a:gd name="T63" fmla="*/ 238 h 614"/>
                <a:gd name="T64" fmla="*/ 14 w 478"/>
                <a:gd name="T65" fmla="*/ 200 h 614"/>
                <a:gd name="T66" fmla="*/ 8 w 478"/>
                <a:gd name="T67" fmla="*/ 164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8"/>
                <a:gd name="T118" fmla="*/ 0 h 614"/>
                <a:gd name="T119" fmla="*/ 478 w 478"/>
                <a:gd name="T120" fmla="*/ 614 h 61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64" name="Freeform 4"/>
            <p:cNvSpPr>
              <a:spLocks/>
            </p:cNvSpPr>
            <p:nvPr/>
          </p:nvSpPr>
          <p:spPr bwMode="auto">
            <a:xfrm>
              <a:off x="246" y="241"/>
              <a:ext cx="480" cy="8"/>
            </a:xfrm>
            <a:custGeom>
              <a:avLst/>
              <a:gdLst>
                <a:gd name="T0" fmla="*/ 480 w 480"/>
                <a:gd name="T1" fmla="*/ 6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8 h 8"/>
                <a:gd name="T8" fmla="*/ 478 w 480"/>
                <a:gd name="T9" fmla="*/ 8 h 8"/>
                <a:gd name="T10" fmla="*/ 480 w 480"/>
                <a:gd name="T11" fmla="*/ 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0"/>
                <a:gd name="T19" fmla="*/ 0 h 8"/>
                <a:gd name="T20" fmla="*/ 480 w 480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65" name="Freeform 5"/>
            <p:cNvSpPr>
              <a:spLocks/>
            </p:cNvSpPr>
            <p:nvPr/>
          </p:nvSpPr>
          <p:spPr bwMode="auto">
            <a:xfrm>
              <a:off x="721" y="247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3"/>
                <a:gd name="T29" fmla="*/ 7 w 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66" name="Freeform 6"/>
            <p:cNvSpPr>
              <a:spLocks/>
            </p:cNvSpPr>
            <p:nvPr/>
          </p:nvSpPr>
          <p:spPr bwMode="auto">
            <a:xfrm>
              <a:off x="711" y="269"/>
              <a:ext cx="15" cy="126"/>
            </a:xfrm>
            <a:custGeom>
              <a:avLst/>
              <a:gdLst>
                <a:gd name="T0" fmla="*/ 5 w 15"/>
                <a:gd name="T1" fmla="*/ 126 h 126"/>
                <a:gd name="T2" fmla="*/ 5 w 15"/>
                <a:gd name="T3" fmla="*/ 126 h 126"/>
                <a:gd name="T4" fmla="*/ 12 w 15"/>
                <a:gd name="T5" fmla="*/ 86 h 126"/>
                <a:gd name="T6" fmla="*/ 13 w 15"/>
                <a:gd name="T7" fmla="*/ 48 h 126"/>
                <a:gd name="T8" fmla="*/ 15 w 15"/>
                <a:gd name="T9" fmla="*/ 18 h 126"/>
                <a:gd name="T10" fmla="*/ 15 w 15"/>
                <a:gd name="T11" fmla="*/ 1 h 126"/>
                <a:gd name="T12" fmla="*/ 10 w 15"/>
                <a:gd name="T13" fmla="*/ 0 h 126"/>
                <a:gd name="T14" fmla="*/ 10 w 15"/>
                <a:gd name="T15" fmla="*/ 18 h 126"/>
                <a:gd name="T16" fmla="*/ 9 w 15"/>
                <a:gd name="T17" fmla="*/ 48 h 126"/>
                <a:gd name="T18" fmla="*/ 5 w 15"/>
                <a:gd name="T19" fmla="*/ 84 h 126"/>
                <a:gd name="T20" fmla="*/ 0 w 15"/>
                <a:gd name="T21" fmla="*/ 126 h 126"/>
                <a:gd name="T22" fmla="*/ 0 w 15"/>
                <a:gd name="T23" fmla="*/ 126 h 126"/>
                <a:gd name="T24" fmla="*/ 5 w 15"/>
                <a:gd name="T25" fmla="*/ 126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126"/>
                <a:gd name="T41" fmla="*/ 15 w 15"/>
                <a:gd name="T42" fmla="*/ 126 h 1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67" name="Freeform 7"/>
            <p:cNvSpPr>
              <a:spLocks/>
            </p:cNvSpPr>
            <p:nvPr/>
          </p:nvSpPr>
          <p:spPr bwMode="auto">
            <a:xfrm>
              <a:off x="682" y="395"/>
              <a:ext cx="34" cy="139"/>
            </a:xfrm>
            <a:custGeom>
              <a:avLst/>
              <a:gdLst>
                <a:gd name="T0" fmla="*/ 6 w 34"/>
                <a:gd name="T1" fmla="*/ 139 h 139"/>
                <a:gd name="T2" fmla="*/ 6 w 34"/>
                <a:gd name="T3" fmla="*/ 139 h 139"/>
                <a:gd name="T4" fmla="*/ 18 w 34"/>
                <a:gd name="T5" fmla="*/ 99 h 139"/>
                <a:gd name="T6" fmla="*/ 24 w 34"/>
                <a:gd name="T7" fmla="*/ 67 h 139"/>
                <a:gd name="T8" fmla="*/ 29 w 34"/>
                <a:gd name="T9" fmla="*/ 36 h 139"/>
                <a:gd name="T10" fmla="*/ 34 w 34"/>
                <a:gd name="T11" fmla="*/ 0 h 139"/>
                <a:gd name="T12" fmla="*/ 29 w 34"/>
                <a:gd name="T13" fmla="*/ 0 h 139"/>
                <a:gd name="T14" fmla="*/ 24 w 34"/>
                <a:gd name="T15" fmla="*/ 34 h 139"/>
                <a:gd name="T16" fmla="*/ 19 w 34"/>
                <a:gd name="T17" fmla="*/ 65 h 139"/>
                <a:gd name="T18" fmla="*/ 13 w 34"/>
                <a:gd name="T19" fmla="*/ 97 h 139"/>
                <a:gd name="T20" fmla="*/ 0 w 34"/>
                <a:gd name="T21" fmla="*/ 139 h 139"/>
                <a:gd name="T22" fmla="*/ 0 w 34"/>
                <a:gd name="T23" fmla="*/ 139 h 139"/>
                <a:gd name="T24" fmla="*/ 6 w 34"/>
                <a:gd name="T25" fmla="*/ 139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139"/>
                <a:gd name="T41" fmla="*/ 34 w 34"/>
                <a:gd name="T42" fmla="*/ 139 h 1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68" name="Freeform 8"/>
            <p:cNvSpPr>
              <a:spLocks/>
            </p:cNvSpPr>
            <p:nvPr/>
          </p:nvSpPr>
          <p:spPr bwMode="auto">
            <a:xfrm>
              <a:off x="598" y="534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89"/>
                <a:gd name="T65" fmla="*/ 90 w 90"/>
                <a:gd name="T66" fmla="*/ 189 h 18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69" name="Freeform 9"/>
            <p:cNvSpPr>
              <a:spLocks/>
            </p:cNvSpPr>
            <p:nvPr/>
          </p:nvSpPr>
          <p:spPr bwMode="auto">
            <a:xfrm>
              <a:off x="490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3"/>
                <a:gd name="T52" fmla="*/ 0 h 142"/>
                <a:gd name="T53" fmla="*/ 113 w 113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70" name="Freeform 10"/>
            <p:cNvSpPr>
              <a:spLocks/>
            </p:cNvSpPr>
            <p:nvPr/>
          </p:nvSpPr>
          <p:spPr bwMode="auto">
            <a:xfrm>
              <a:off x="449" y="821"/>
              <a:ext cx="44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5 w 44"/>
                <a:gd name="T5" fmla="*/ 29 h 43"/>
                <a:gd name="T6" fmla="*/ 43 w 44"/>
                <a:gd name="T7" fmla="*/ 43 h 43"/>
                <a:gd name="T8" fmla="*/ 44 w 44"/>
                <a:gd name="T9" fmla="*/ 38 h 43"/>
                <a:gd name="T10" fmla="*/ 28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43"/>
                <a:gd name="T29" fmla="*/ 44 w 4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71" name="Freeform 11"/>
            <p:cNvSpPr>
              <a:spLocks/>
            </p:cNvSpPr>
            <p:nvPr/>
          </p:nvSpPr>
          <p:spPr bwMode="auto">
            <a:xfrm>
              <a:off x="388" y="736"/>
              <a:ext cx="66" cy="90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5 h 90"/>
                <a:gd name="T8" fmla="*/ 35 w 66"/>
                <a:gd name="T9" fmla="*/ 61 h 90"/>
                <a:gd name="T10" fmla="*/ 45 w 66"/>
                <a:gd name="T11" fmla="*/ 70 h 90"/>
                <a:gd name="T12" fmla="*/ 54 w 66"/>
                <a:gd name="T13" fmla="*/ 83 h 90"/>
                <a:gd name="T14" fmla="*/ 61 w 66"/>
                <a:gd name="T15" fmla="*/ 90 h 90"/>
                <a:gd name="T16" fmla="*/ 66 w 66"/>
                <a:gd name="T17" fmla="*/ 85 h 90"/>
                <a:gd name="T18" fmla="*/ 59 w 66"/>
                <a:gd name="T19" fmla="*/ 78 h 90"/>
                <a:gd name="T20" fmla="*/ 48 w 66"/>
                <a:gd name="T21" fmla="*/ 65 h 90"/>
                <a:gd name="T22" fmla="*/ 40 w 66"/>
                <a:gd name="T23" fmla="*/ 56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90"/>
                <a:gd name="T53" fmla="*/ 66 w 66"/>
                <a:gd name="T54" fmla="*/ 90 h 9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72" name="Freeform 12"/>
            <p:cNvSpPr>
              <a:spLocks/>
            </p:cNvSpPr>
            <p:nvPr/>
          </p:nvSpPr>
          <p:spPr bwMode="auto">
            <a:xfrm>
              <a:off x="290" y="566"/>
              <a:ext cx="103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57 w 103"/>
                <a:gd name="T13" fmla="*/ 114 h 174"/>
                <a:gd name="T14" fmla="*/ 70 w 103"/>
                <a:gd name="T15" fmla="*/ 130 h 174"/>
                <a:gd name="T16" fmla="*/ 82 w 103"/>
                <a:gd name="T17" fmla="*/ 150 h 174"/>
                <a:gd name="T18" fmla="*/ 98 w 103"/>
                <a:gd name="T19" fmla="*/ 174 h 174"/>
                <a:gd name="T20" fmla="*/ 103 w 103"/>
                <a:gd name="T21" fmla="*/ 170 h 174"/>
                <a:gd name="T22" fmla="*/ 88 w 103"/>
                <a:gd name="T23" fmla="*/ 147 h 174"/>
                <a:gd name="T24" fmla="*/ 74 w 103"/>
                <a:gd name="T25" fmla="*/ 127 h 174"/>
                <a:gd name="T26" fmla="*/ 62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3"/>
                <a:gd name="T64" fmla="*/ 0 h 174"/>
                <a:gd name="T65" fmla="*/ 103 w 103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73" name="Freeform 13"/>
            <p:cNvSpPr>
              <a:spLocks/>
            </p:cNvSpPr>
            <p:nvPr/>
          </p:nvSpPr>
          <p:spPr bwMode="auto">
            <a:xfrm>
              <a:off x="246" y="389"/>
              <a:ext cx="50" cy="181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20 h 181"/>
                <a:gd name="T10" fmla="*/ 44 w 50"/>
                <a:gd name="T11" fmla="*/ 181 h 181"/>
                <a:gd name="T12" fmla="*/ 50 w 50"/>
                <a:gd name="T13" fmla="*/ 177 h 181"/>
                <a:gd name="T14" fmla="*/ 31 w 50"/>
                <a:gd name="T15" fmla="*/ 118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181"/>
                <a:gd name="T41" fmla="*/ 50 w 50"/>
                <a:gd name="T42" fmla="*/ 181 h 1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74" name="Freeform 14"/>
            <p:cNvSpPr>
              <a:spLocks/>
            </p:cNvSpPr>
            <p:nvPr/>
          </p:nvSpPr>
          <p:spPr bwMode="auto">
            <a:xfrm>
              <a:off x="242" y="241"/>
              <a:ext cx="12" cy="148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3 h 148"/>
                <a:gd name="T10" fmla="*/ 4 w 12"/>
                <a:gd name="T11" fmla="*/ 148 h 148"/>
                <a:gd name="T12" fmla="*/ 12 w 12"/>
                <a:gd name="T13" fmla="*/ 148 h 148"/>
                <a:gd name="T14" fmla="*/ 7 w 12"/>
                <a:gd name="T15" fmla="*/ 103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8"/>
                <a:gd name="T50" fmla="*/ 12 w 12"/>
                <a:gd name="T51" fmla="*/ 148 h 14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75" name="Freeform 15"/>
            <p:cNvSpPr>
              <a:spLocks/>
            </p:cNvSpPr>
            <p:nvPr/>
          </p:nvSpPr>
          <p:spPr bwMode="auto">
            <a:xfrm>
              <a:off x="146" y="196"/>
              <a:ext cx="514" cy="655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8 h 655"/>
                <a:gd name="T24" fmla="*/ 441 w 514"/>
                <a:gd name="T25" fmla="*/ 408 h 655"/>
                <a:gd name="T26" fmla="*/ 421 w 514"/>
                <a:gd name="T27" fmla="*/ 455 h 655"/>
                <a:gd name="T28" fmla="*/ 396 w 514"/>
                <a:gd name="T29" fmla="*/ 504 h 655"/>
                <a:gd name="T30" fmla="*/ 359 w 514"/>
                <a:gd name="T31" fmla="*/ 556 h 655"/>
                <a:gd name="T32" fmla="*/ 316 w 514"/>
                <a:gd name="T33" fmla="*/ 605 h 655"/>
                <a:gd name="T34" fmla="*/ 280 w 514"/>
                <a:gd name="T35" fmla="*/ 641 h 655"/>
                <a:gd name="T36" fmla="*/ 269 w 514"/>
                <a:gd name="T37" fmla="*/ 652 h 655"/>
                <a:gd name="T38" fmla="*/ 265 w 514"/>
                <a:gd name="T39" fmla="*/ 655 h 655"/>
                <a:gd name="T40" fmla="*/ 259 w 514"/>
                <a:gd name="T41" fmla="*/ 650 h 655"/>
                <a:gd name="T42" fmla="*/ 247 w 514"/>
                <a:gd name="T43" fmla="*/ 641 h 655"/>
                <a:gd name="T44" fmla="*/ 226 w 514"/>
                <a:gd name="T45" fmla="*/ 625 h 655"/>
                <a:gd name="T46" fmla="*/ 218 w 514"/>
                <a:gd name="T47" fmla="*/ 616 h 655"/>
                <a:gd name="T48" fmla="*/ 206 w 514"/>
                <a:gd name="T49" fmla="*/ 600 h 655"/>
                <a:gd name="T50" fmla="*/ 185 w 514"/>
                <a:gd name="T51" fmla="*/ 576 h 655"/>
                <a:gd name="T52" fmla="*/ 160 w 514"/>
                <a:gd name="T53" fmla="*/ 538 h 655"/>
                <a:gd name="T54" fmla="*/ 116 w 514"/>
                <a:gd name="T55" fmla="*/ 462 h 655"/>
                <a:gd name="T56" fmla="*/ 82 w 514"/>
                <a:gd name="T57" fmla="*/ 390 h 655"/>
                <a:gd name="T58" fmla="*/ 65 w 514"/>
                <a:gd name="T59" fmla="*/ 349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4"/>
                <a:gd name="T112" fmla="*/ 0 h 655"/>
                <a:gd name="T113" fmla="*/ 514 w 514"/>
                <a:gd name="T114" fmla="*/ 655 h 6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76" name="Freeform 16"/>
            <p:cNvSpPr>
              <a:spLocks/>
            </p:cNvSpPr>
            <p:nvPr/>
          </p:nvSpPr>
          <p:spPr bwMode="auto">
            <a:xfrm>
              <a:off x="147" y="198"/>
              <a:ext cx="184" cy="175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5 h 175"/>
                <a:gd name="T6" fmla="*/ 15 w 184"/>
                <a:gd name="T7" fmla="*/ 175 h 175"/>
                <a:gd name="T8" fmla="*/ 15 w 184"/>
                <a:gd name="T9" fmla="*/ 175 h 175"/>
                <a:gd name="T10" fmla="*/ 17 w 184"/>
                <a:gd name="T11" fmla="*/ 175 h 175"/>
                <a:gd name="T12" fmla="*/ 18 w 184"/>
                <a:gd name="T13" fmla="*/ 172 h 175"/>
                <a:gd name="T14" fmla="*/ 17 w 184"/>
                <a:gd name="T15" fmla="*/ 168 h 175"/>
                <a:gd name="T16" fmla="*/ 15 w 184"/>
                <a:gd name="T17" fmla="*/ 161 h 175"/>
                <a:gd name="T18" fmla="*/ 15 w 184"/>
                <a:gd name="T19" fmla="*/ 157 h 175"/>
                <a:gd name="T20" fmla="*/ 15 w 184"/>
                <a:gd name="T21" fmla="*/ 154 h 175"/>
                <a:gd name="T22" fmla="*/ 15 w 184"/>
                <a:gd name="T23" fmla="*/ 148 h 175"/>
                <a:gd name="T24" fmla="*/ 13 w 184"/>
                <a:gd name="T25" fmla="*/ 139 h 175"/>
                <a:gd name="T26" fmla="*/ 12 w 184"/>
                <a:gd name="T27" fmla="*/ 132 h 175"/>
                <a:gd name="T28" fmla="*/ 10 w 184"/>
                <a:gd name="T29" fmla="*/ 123 h 175"/>
                <a:gd name="T30" fmla="*/ 8 w 184"/>
                <a:gd name="T31" fmla="*/ 112 h 175"/>
                <a:gd name="T32" fmla="*/ 8 w 184"/>
                <a:gd name="T33" fmla="*/ 103 h 175"/>
                <a:gd name="T34" fmla="*/ 7 w 184"/>
                <a:gd name="T35" fmla="*/ 94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4"/>
                <a:gd name="T88" fmla="*/ 0 h 175"/>
                <a:gd name="T89" fmla="*/ 184 w 184"/>
                <a:gd name="T90" fmla="*/ 175 h 17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77" name="Freeform 17"/>
            <p:cNvSpPr>
              <a:spLocks/>
            </p:cNvSpPr>
            <p:nvPr/>
          </p:nvSpPr>
          <p:spPr bwMode="auto">
            <a:xfrm>
              <a:off x="160" y="207"/>
              <a:ext cx="58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0 w 58"/>
                <a:gd name="T15" fmla="*/ 6 h 89"/>
                <a:gd name="T16" fmla="*/ 33 w 58"/>
                <a:gd name="T17" fmla="*/ 4 h 89"/>
                <a:gd name="T18" fmla="*/ 40 w 58"/>
                <a:gd name="T19" fmla="*/ 2 h 89"/>
                <a:gd name="T20" fmla="*/ 41 w 58"/>
                <a:gd name="T21" fmla="*/ 4 h 89"/>
                <a:gd name="T22" fmla="*/ 41 w 58"/>
                <a:gd name="T23" fmla="*/ 7 h 89"/>
                <a:gd name="T24" fmla="*/ 41 w 58"/>
                <a:gd name="T25" fmla="*/ 9 h 89"/>
                <a:gd name="T26" fmla="*/ 43 w 58"/>
                <a:gd name="T27" fmla="*/ 27 h 89"/>
                <a:gd name="T28" fmla="*/ 38 w 58"/>
                <a:gd name="T29" fmla="*/ 33 h 89"/>
                <a:gd name="T30" fmla="*/ 33 w 58"/>
                <a:gd name="T31" fmla="*/ 34 h 89"/>
                <a:gd name="T32" fmla="*/ 33 w 58"/>
                <a:gd name="T33" fmla="*/ 42 h 89"/>
                <a:gd name="T34" fmla="*/ 36 w 58"/>
                <a:gd name="T35" fmla="*/ 45 h 89"/>
                <a:gd name="T36" fmla="*/ 38 w 58"/>
                <a:gd name="T37" fmla="*/ 54 h 89"/>
                <a:gd name="T38" fmla="*/ 41 w 58"/>
                <a:gd name="T39" fmla="*/ 33 h 89"/>
                <a:gd name="T40" fmla="*/ 43 w 58"/>
                <a:gd name="T41" fmla="*/ 31 h 89"/>
                <a:gd name="T42" fmla="*/ 46 w 58"/>
                <a:gd name="T43" fmla="*/ 31 h 89"/>
                <a:gd name="T44" fmla="*/ 51 w 58"/>
                <a:gd name="T45" fmla="*/ 31 h 89"/>
                <a:gd name="T46" fmla="*/ 58 w 58"/>
                <a:gd name="T47" fmla="*/ 38 h 89"/>
                <a:gd name="T48" fmla="*/ 51 w 58"/>
                <a:gd name="T49" fmla="*/ 40 h 89"/>
                <a:gd name="T50" fmla="*/ 46 w 58"/>
                <a:gd name="T51" fmla="*/ 34 h 89"/>
                <a:gd name="T52" fmla="*/ 43 w 58"/>
                <a:gd name="T53" fmla="*/ 34 h 89"/>
                <a:gd name="T54" fmla="*/ 41 w 58"/>
                <a:gd name="T55" fmla="*/ 36 h 89"/>
                <a:gd name="T56" fmla="*/ 43 w 58"/>
                <a:gd name="T57" fmla="*/ 40 h 89"/>
                <a:gd name="T58" fmla="*/ 43 w 58"/>
                <a:gd name="T59" fmla="*/ 51 h 89"/>
                <a:gd name="T60" fmla="*/ 36 w 58"/>
                <a:gd name="T61" fmla="*/ 62 h 89"/>
                <a:gd name="T62" fmla="*/ 40 w 58"/>
                <a:gd name="T63" fmla="*/ 81 h 89"/>
                <a:gd name="T64" fmla="*/ 33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0 w 58"/>
                <a:gd name="T71" fmla="*/ 76 h 89"/>
                <a:gd name="T72" fmla="*/ 30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8"/>
                <a:gd name="T181" fmla="*/ 0 h 89"/>
                <a:gd name="T182" fmla="*/ 58 w 58"/>
                <a:gd name="T183" fmla="*/ 89 h 8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78" name="Freeform 18"/>
            <p:cNvSpPr>
              <a:spLocks/>
            </p:cNvSpPr>
            <p:nvPr/>
          </p:nvSpPr>
          <p:spPr bwMode="auto">
            <a:xfrm>
              <a:off x="270" y="207"/>
              <a:ext cx="56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30 w 56"/>
                <a:gd name="T15" fmla="*/ 6 h 89"/>
                <a:gd name="T16" fmla="*/ 31 w 56"/>
                <a:gd name="T17" fmla="*/ 2 h 89"/>
                <a:gd name="T18" fmla="*/ 38 w 56"/>
                <a:gd name="T19" fmla="*/ 2 h 89"/>
                <a:gd name="T20" fmla="*/ 40 w 56"/>
                <a:gd name="T21" fmla="*/ 4 h 89"/>
                <a:gd name="T22" fmla="*/ 40 w 56"/>
                <a:gd name="T23" fmla="*/ 7 h 89"/>
                <a:gd name="T24" fmla="*/ 43 w 56"/>
                <a:gd name="T25" fmla="*/ 11 h 89"/>
                <a:gd name="T26" fmla="*/ 41 w 56"/>
                <a:gd name="T27" fmla="*/ 29 h 89"/>
                <a:gd name="T28" fmla="*/ 36 w 56"/>
                <a:gd name="T29" fmla="*/ 33 h 89"/>
                <a:gd name="T30" fmla="*/ 33 w 56"/>
                <a:gd name="T31" fmla="*/ 34 h 89"/>
                <a:gd name="T32" fmla="*/ 31 w 56"/>
                <a:gd name="T33" fmla="*/ 42 h 89"/>
                <a:gd name="T34" fmla="*/ 35 w 56"/>
                <a:gd name="T35" fmla="*/ 45 h 89"/>
                <a:gd name="T36" fmla="*/ 38 w 56"/>
                <a:gd name="T37" fmla="*/ 54 h 89"/>
                <a:gd name="T38" fmla="*/ 40 w 56"/>
                <a:gd name="T39" fmla="*/ 33 h 89"/>
                <a:gd name="T40" fmla="*/ 43 w 56"/>
                <a:gd name="T41" fmla="*/ 31 h 89"/>
                <a:gd name="T42" fmla="*/ 46 w 56"/>
                <a:gd name="T43" fmla="*/ 31 h 89"/>
                <a:gd name="T44" fmla="*/ 53 w 56"/>
                <a:gd name="T45" fmla="*/ 33 h 89"/>
                <a:gd name="T46" fmla="*/ 56 w 56"/>
                <a:gd name="T47" fmla="*/ 38 h 89"/>
                <a:gd name="T48" fmla="*/ 48 w 56"/>
                <a:gd name="T49" fmla="*/ 40 h 89"/>
                <a:gd name="T50" fmla="*/ 46 w 56"/>
                <a:gd name="T51" fmla="*/ 34 h 89"/>
                <a:gd name="T52" fmla="*/ 43 w 56"/>
                <a:gd name="T53" fmla="*/ 34 h 89"/>
                <a:gd name="T54" fmla="*/ 41 w 56"/>
                <a:gd name="T55" fmla="*/ 36 h 89"/>
                <a:gd name="T56" fmla="*/ 41 w 56"/>
                <a:gd name="T57" fmla="*/ 42 h 89"/>
                <a:gd name="T58" fmla="*/ 41 w 56"/>
                <a:gd name="T59" fmla="*/ 56 h 89"/>
                <a:gd name="T60" fmla="*/ 36 w 56"/>
                <a:gd name="T61" fmla="*/ 63 h 89"/>
                <a:gd name="T62" fmla="*/ 3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30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89"/>
                <a:gd name="T179" fmla="*/ 56 w 56"/>
                <a:gd name="T180" fmla="*/ 89 h 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79" name="Freeform 19"/>
            <p:cNvSpPr>
              <a:spLocks/>
            </p:cNvSpPr>
            <p:nvPr/>
          </p:nvSpPr>
          <p:spPr bwMode="auto">
            <a:xfrm>
              <a:off x="216" y="279"/>
              <a:ext cx="56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28 w 56"/>
                <a:gd name="T15" fmla="*/ 6 h 87"/>
                <a:gd name="T16" fmla="*/ 30 w 56"/>
                <a:gd name="T17" fmla="*/ 4 h 87"/>
                <a:gd name="T18" fmla="*/ 38 w 56"/>
                <a:gd name="T19" fmla="*/ 0 h 87"/>
                <a:gd name="T20" fmla="*/ 39 w 56"/>
                <a:gd name="T21" fmla="*/ 4 h 87"/>
                <a:gd name="T22" fmla="*/ 39 w 56"/>
                <a:gd name="T23" fmla="*/ 8 h 87"/>
                <a:gd name="T24" fmla="*/ 43 w 56"/>
                <a:gd name="T25" fmla="*/ 9 h 87"/>
                <a:gd name="T26" fmla="*/ 41 w 56"/>
                <a:gd name="T27" fmla="*/ 27 h 87"/>
                <a:gd name="T28" fmla="*/ 36 w 56"/>
                <a:gd name="T29" fmla="*/ 33 h 87"/>
                <a:gd name="T30" fmla="*/ 33 w 56"/>
                <a:gd name="T31" fmla="*/ 35 h 87"/>
                <a:gd name="T32" fmla="*/ 33 w 56"/>
                <a:gd name="T33" fmla="*/ 44 h 87"/>
                <a:gd name="T34" fmla="*/ 36 w 56"/>
                <a:gd name="T35" fmla="*/ 45 h 87"/>
                <a:gd name="T36" fmla="*/ 38 w 56"/>
                <a:gd name="T37" fmla="*/ 56 h 87"/>
                <a:gd name="T38" fmla="*/ 39 w 56"/>
                <a:gd name="T39" fmla="*/ 33 h 87"/>
                <a:gd name="T40" fmla="*/ 43 w 56"/>
                <a:gd name="T41" fmla="*/ 29 h 87"/>
                <a:gd name="T42" fmla="*/ 46 w 56"/>
                <a:gd name="T43" fmla="*/ 29 h 87"/>
                <a:gd name="T44" fmla="*/ 53 w 56"/>
                <a:gd name="T45" fmla="*/ 33 h 87"/>
                <a:gd name="T46" fmla="*/ 56 w 56"/>
                <a:gd name="T47" fmla="*/ 38 h 87"/>
                <a:gd name="T48" fmla="*/ 48 w 56"/>
                <a:gd name="T49" fmla="*/ 38 h 87"/>
                <a:gd name="T50" fmla="*/ 46 w 56"/>
                <a:gd name="T51" fmla="*/ 35 h 87"/>
                <a:gd name="T52" fmla="*/ 43 w 56"/>
                <a:gd name="T53" fmla="*/ 35 h 87"/>
                <a:gd name="T54" fmla="*/ 41 w 56"/>
                <a:gd name="T55" fmla="*/ 36 h 87"/>
                <a:gd name="T56" fmla="*/ 41 w 56"/>
                <a:gd name="T57" fmla="*/ 40 h 87"/>
                <a:gd name="T58" fmla="*/ 43 w 56"/>
                <a:gd name="T59" fmla="*/ 51 h 87"/>
                <a:gd name="T60" fmla="*/ 35 w 56"/>
                <a:gd name="T61" fmla="*/ 62 h 87"/>
                <a:gd name="T62" fmla="*/ 38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0 w 56"/>
                <a:gd name="T71" fmla="*/ 76 h 87"/>
                <a:gd name="T72" fmla="*/ 28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87"/>
                <a:gd name="T179" fmla="*/ 56 w 56"/>
                <a:gd name="T180" fmla="*/ 87 h 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80" name="Freeform 20"/>
            <p:cNvSpPr>
              <a:spLocks/>
            </p:cNvSpPr>
            <p:nvPr/>
          </p:nvSpPr>
          <p:spPr bwMode="auto">
            <a:xfrm>
              <a:off x="172" y="231"/>
              <a:ext cx="146" cy="124"/>
            </a:xfrm>
            <a:custGeom>
              <a:avLst/>
              <a:gdLst>
                <a:gd name="T0" fmla="*/ 0 w 146"/>
                <a:gd name="T1" fmla="*/ 99 h 124"/>
                <a:gd name="T2" fmla="*/ 72 w 146"/>
                <a:gd name="T3" fmla="*/ 0 h 124"/>
                <a:gd name="T4" fmla="*/ 146 w 146"/>
                <a:gd name="T5" fmla="*/ 99 h 124"/>
                <a:gd name="T6" fmla="*/ 146 w 146"/>
                <a:gd name="T7" fmla="*/ 122 h 124"/>
                <a:gd name="T8" fmla="*/ 72 w 146"/>
                <a:gd name="T9" fmla="*/ 30 h 124"/>
                <a:gd name="T10" fmla="*/ 2 w 146"/>
                <a:gd name="T11" fmla="*/ 124 h 124"/>
                <a:gd name="T12" fmla="*/ 0 w 146"/>
                <a:gd name="T13" fmla="*/ 99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6"/>
                <a:gd name="T22" fmla="*/ 0 h 124"/>
                <a:gd name="T23" fmla="*/ 146 w 146"/>
                <a:gd name="T24" fmla="*/ 124 h 1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81" name="Freeform 21"/>
            <p:cNvSpPr>
              <a:spLocks/>
            </p:cNvSpPr>
            <p:nvPr/>
          </p:nvSpPr>
          <p:spPr bwMode="auto">
            <a:xfrm>
              <a:off x="326" y="204"/>
              <a:ext cx="5" cy="171"/>
            </a:xfrm>
            <a:custGeom>
              <a:avLst/>
              <a:gdLst>
                <a:gd name="T0" fmla="*/ 3 w 5"/>
                <a:gd name="T1" fmla="*/ 171 h 171"/>
                <a:gd name="T2" fmla="*/ 5 w 5"/>
                <a:gd name="T3" fmla="*/ 169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9 h 171"/>
                <a:gd name="T10" fmla="*/ 3 w 5"/>
                <a:gd name="T11" fmla="*/ 171 h 171"/>
                <a:gd name="T12" fmla="*/ 3 w 5"/>
                <a:gd name="T13" fmla="*/ 171 h 171"/>
                <a:gd name="T14" fmla="*/ 5 w 5"/>
                <a:gd name="T15" fmla="*/ 171 h 171"/>
                <a:gd name="T16" fmla="*/ 5 w 5"/>
                <a:gd name="T17" fmla="*/ 169 h 171"/>
                <a:gd name="T18" fmla="*/ 3 w 5"/>
                <a:gd name="T19" fmla="*/ 171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171"/>
                <a:gd name="T32" fmla="*/ 5 w 5"/>
                <a:gd name="T33" fmla="*/ 171 h 1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82" name="Rectangle 22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83" name="Freeform 23"/>
            <p:cNvSpPr>
              <a:spLocks/>
            </p:cNvSpPr>
            <p:nvPr/>
          </p:nvSpPr>
          <p:spPr bwMode="auto">
            <a:xfrm>
              <a:off x="149" y="195"/>
              <a:ext cx="505" cy="9"/>
            </a:xfrm>
            <a:custGeom>
              <a:avLst/>
              <a:gdLst>
                <a:gd name="T0" fmla="*/ 505 w 505"/>
                <a:gd name="T1" fmla="*/ 7 h 9"/>
                <a:gd name="T2" fmla="*/ 505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5 w 505"/>
                <a:gd name="T9" fmla="*/ 7 h 9"/>
                <a:gd name="T10" fmla="*/ 505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5"/>
                <a:gd name="T19" fmla="*/ 0 h 9"/>
                <a:gd name="T20" fmla="*/ 505 w 50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84" name="Freeform 24"/>
            <p:cNvSpPr>
              <a:spLocks/>
            </p:cNvSpPr>
            <p:nvPr/>
          </p:nvSpPr>
          <p:spPr bwMode="auto">
            <a:xfrm>
              <a:off x="651" y="195"/>
              <a:ext cx="6" cy="37"/>
            </a:xfrm>
            <a:custGeom>
              <a:avLst/>
              <a:gdLst>
                <a:gd name="T0" fmla="*/ 6 w 6"/>
                <a:gd name="T1" fmla="*/ 37 h 37"/>
                <a:gd name="T2" fmla="*/ 6 w 6"/>
                <a:gd name="T3" fmla="*/ 37 h 37"/>
                <a:gd name="T4" fmla="*/ 6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6 h 37"/>
                <a:gd name="T14" fmla="*/ 0 w 6"/>
                <a:gd name="T15" fmla="*/ 36 h 37"/>
                <a:gd name="T16" fmla="*/ 6 w 6"/>
                <a:gd name="T17" fmla="*/ 3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7"/>
                <a:gd name="T29" fmla="*/ 6 w 6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85" name="Freeform 25"/>
            <p:cNvSpPr>
              <a:spLocks/>
            </p:cNvSpPr>
            <p:nvPr/>
          </p:nvSpPr>
          <p:spPr bwMode="auto">
            <a:xfrm>
              <a:off x="641" y="231"/>
              <a:ext cx="16" cy="131"/>
            </a:xfrm>
            <a:custGeom>
              <a:avLst/>
              <a:gdLst>
                <a:gd name="T0" fmla="*/ 5 w 16"/>
                <a:gd name="T1" fmla="*/ 131 h 131"/>
                <a:gd name="T2" fmla="*/ 5 w 16"/>
                <a:gd name="T3" fmla="*/ 131 h 131"/>
                <a:gd name="T4" fmla="*/ 11 w 16"/>
                <a:gd name="T5" fmla="*/ 86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6 h 131"/>
                <a:gd name="T20" fmla="*/ 0 w 16"/>
                <a:gd name="T21" fmla="*/ 130 h 131"/>
                <a:gd name="T22" fmla="*/ 0 w 16"/>
                <a:gd name="T23" fmla="*/ 130 h 131"/>
                <a:gd name="T24" fmla="*/ 5 w 16"/>
                <a:gd name="T25" fmla="*/ 131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31"/>
                <a:gd name="T41" fmla="*/ 16 w 16"/>
                <a:gd name="T42" fmla="*/ 131 h 1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86" name="Freeform 26"/>
            <p:cNvSpPr>
              <a:spLocks/>
            </p:cNvSpPr>
            <p:nvPr/>
          </p:nvSpPr>
          <p:spPr bwMode="auto">
            <a:xfrm>
              <a:off x="536" y="361"/>
              <a:ext cx="110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2 w 110"/>
                <a:gd name="T13" fmla="*/ 223 h 344"/>
                <a:gd name="T14" fmla="*/ 74 w 110"/>
                <a:gd name="T15" fmla="*/ 182 h 344"/>
                <a:gd name="T16" fmla="*/ 85 w 110"/>
                <a:gd name="T17" fmla="*/ 139 h 344"/>
                <a:gd name="T18" fmla="*/ 95 w 110"/>
                <a:gd name="T19" fmla="*/ 93 h 344"/>
                <a:gd name="T20" fmla="*/ 103 w 110"/>
                <a:gd name="T21" fmla="*/ 48 h 344"/>
                <a:gd name="T22" fmla="*/ 110 w 110"/>
                <a:gd name="T23" fmla="*/ 1 h 344"/>
                <a:gd name="T24" fmla="*/ 105 w 110"/>
                <a:gd name="T25" fmla="*/ 0 h 344"/>
                <a:gd name="T26" fmla="*/ 97 w 110"/>
                <a:gd name="T27" fmla="*/ 47 h 344"/>
                <a:gd name="T28" fmla="*/ 88 w 110"/>
                <a:gd name="T29" fmla="*/ 93 h 344"/>
                <a:gd name="T30" fmla="*/ 80 w 110"/>
                <a:gd name="T31" fmla="*/ 137 h 344"/>
                <a:gd name="T32" fmla="*/ 69 w 110"/>
                <a:gd name="T33" fmla="*/ 180 h 344"/>
                <a:gd name="T34" fmla="*/ 56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0"/>
                <a:gd name="T76" fmla="*/ 0 h 344"/>
                <a:gd name="T77" fmla="*/ 110 w 11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87" name="Freeform 27"/>
            <p:cNvSpPr>
              <a:spLocks/>
            </p:cNvSpPr>
            <p:nvPr/>
          </p:nvSpPr>
          <p:spPr bwMode="auto">
            <a:xfrm>
              <a:off x="410" y="702"/>
              <a:ext cx="131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67 w 131"/>
                <a:gd name="T13" fmla="*/ 90 h 155"/>
                <a:gd name="T14" fmla="*/ 88 w 131"/>
                <a:gd name="T15" fmla="*/ 65 h 155"/>
                <a:gd name="T16" fmla="*/ 111 w 131"/>
                <a:gd name="T17" fmla="*/ 34 h 155"/>
                <a:gd name="T18" fmla="*/ 131 w 131"/>
                <a:gd name="T19" fmla="*/ 3 h 155"/>
                <a:gd name="T20" fmla="*/ 126 w 131"/>
                <a:gd name="T21" fmla="*/ 0 h 155"/>
                <a:gd name="T22" fmla="*/ 105 w 131"/>
                <a:gd name="T23" fmla="*/ 30 h 155"/>
                <a:gd name="T24" fmla="*/ 83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1"/>
                <a:gd name="T64" fmla="*/ 0 h 155"/>
                <a:gd name="T65" fmla="*/ 131 w 131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88" name="Freeform 28"/>
            <p:cNvSpPr>
              <a:spLocks/>
            </p:cNvSpPr>
            <p:nvPr/>
          </p:nvSpPr>
          <p:spPr bwMode="auto">
            <a:xfrm>
              <a:off x="369" y="817"/>
              <a:ext cx="46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4 w 46"/>
                <a:gd name="T9" fmla="*/ 34 h 40"/>
                <a:gd name="T10" fmla="*/ 41 w 46"/>
                <a:gd name="T11" fmla="*/ 40 h 40"/>
                <a:gd name="T12" fmla="*/ 46 w 46"/>
                <a:gd name="T13" fmla="*/ 34 h 40"/>
                <a:gd name="T14" fmla="*/ 37 w 46"/>
                <a:gd name="T15" fmla="*/ 29 h 40"/>
                <a:gd name="T16" fmla="*/ 26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40"/>
                <a:gd name="T41" fmla="*/ 46 w 46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89" name="Freeform 29"/>
            <p:cNvSpPr>
              <a:spLocks/>
            </p:cNvSpPr>
            <p:nvPr/>
          </p:nvSpPr>
          <p:spPr bwMode="auto">
            <a:xfrm>
              <a:off x="290" y="713"/>
              <a:ext cx="82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52 w 82"/>
                <a:gd name="T7" fmla="*/ 77 h 108"/>
                <a:gd name="T8" fmla="*/ 67 w 82"/>
                <a:gd name="T9" fmla="*/ 97 h 108"/>
                <a:gd name="T10" fmla="*/ 79 w 82"/>
                <a:gd name="T11" fmla="*/ 108 h 108"/>
                <a:gd name="T12" fmla="*/ 82 w 82"/>
                <a:gd name="T13" fmla="*/ 104 h 108"/>
                <a:gd name="T14" fmla="*/ 72 w 82"/>
                <a:gd name="T15" fmla="*/ 92 h 108"/>
                <a:gd name="T16" fmla="*/ 56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2"/>
                <a:gd name="T40" fmla="*/ 0 h 108"/>
                <a:gd name="T41" fmla="*/ 82 w 82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90" name="Freeform 30"/>
            <p:cNvSpPr>
              <a:spLocks/>
            </p:cNvSpPr>
            <p:nvPr/>
          </p:nvSpPr>
          <p:spPr bwMode="auto">
            <a:xfrm>
              <a:off x="203" y="528"/>
              <a:ext cx="92" cy="186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1 h 186"/>
                <a:gd name="T14" fmla="*/ 57 w 92"/>
                <a:gd name="T15" fmla="*/ 136 h 186"/>
                <a:gd name="T16" fmla="*/ 71 w 92"/>
                <a:gd name="T17" fmla="*/ 161 h 186"/>
                <a:gd name="T18" fmla="*/ 87 w 92"/>
                <a:gd name="T19" fmla="*/ 186 h 186"/>
                <a:gd name="T20" fmla="*/ 92 w 92"/>
                <a:gd name="T21" fmla="*/ 185 h 186"/>
                <a:gd name="T22" fmla="*/ 77 w 92"/>
                <a:gd name="T23" fmla="*/ 157 h 186"/>
                <a:gd name="T24" fmla="*/ 62 w 92"/>
                <a:gd name="T25" fmla="*/ 132 h 186"/>
                <a:gd name="T26" fmla="*/ 51 w 92"/>
                <a:gd name="T27" fmla="*/ 107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86"/>
                <a:gd name="T65" fmla="*/ 92 w 92"/>
                <a:gd name="T66" fmla="*/ 186 h 1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91" name="Freeform 31"/>
            <p:cNvSpPr>
              <a:spLocks/>
            </p:cNvSpPr>
            <p:nvPr/>
          </p:nvSpPr>
          <p:spPr bwMode="auto">
            <a:xfrm>
              <a:off x="160" y="357"/>
              <a:ext cx="50" cy="173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4 h 173"/>
                <a:gd name="T8" fmla="*/ 33 w 50"/>
                <a:gd name="T9" fmla="*/ 137 h 173"/>
                <a:gd name="T10" fmla="*/ 43 w 50"/>
                <a:gd name="T11" fmla="*/ 173 h 173"/>
                <a:gd name="T12" fmla="*/ 50 w 50"/>
                <a:gd name="T13" fmla="*/ 171 h 173"/>
                <a:gd name="T14" fmla="*/ 38 w 50"/>
                <a:gd name="T15" fmla="*/ 135 h 173"/>
                <a:gd name="T16" fmla="*/ 27 w 50"/>
                <a:gd name="T17" fmla="*/ 92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173"/>
                <a:gd name="T41" fmla="*/ 50 w 50"/>
                <a:gd name="T42" fmla="*/ 173 h 1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92" name="Freeform 32"/>
            <p:cNvSpPr>
              <a:spLocks/>
            </p:cNvSpPr>
            <p:nvPr/>
          </p:nvSpPr>
          <p:spPr bwMode="auto">
            <a:xfrm>
              <a:off x="147" y="196"/>
              <a:ext cx="20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3 w 20"/>
                <a:gd name="T11" fmla="*/ 161 h 161"/>
                <a:gd name="T12" fmla="*/ 20 w 20"/>
                <a:gd name="T13" fmla="*/ 161 h 161"/>
                <a:gd name="T14" fmla="*/ 13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161"/>
                <a:gd name="T50" fmla="*/ 20 w 20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93" name="Rectangle 33"/>
            <p:cNvSpPr>
              <a:spLocks noChangeArrowheads="1"/>
            </p:cNvSpPr>
            <p:nvPr/>
          </p:nvSpPr>
          <p:spPr bwMode="auto">
            <a:xfrm>
              <a:off x="370" y="438"/>
              <a:ext cx="74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94" name="Freeform 34"/>
            <p:cNvSpPr>
              <a:spLocks/>
            </p:cNvSpPr>
            <p:nvPr/>
          </p:nvSpPr>
          <p:spPr bwMode="auto">
            <a:xfrm>
              <a:off x="228" y="249"/>
              <a:ext cx="352" cy="456"/>
            </a:xfrm>
            <a:custGeom>
              <a:avLst/>
              <a:gdLst>
                <a:gd name="T0" fmla="*/ 241 w 352"/>
                <a:gd name="T1" fmla="*/ 1 h 456"/>
                <a:gd name="T2" fmla="*/ 229 w 352"/>
                <a:gd name="T3" fmla="*/ 14 h 456"/>
                <a:gd name="T4" fmla="*/ 216 w 352"/>
                <a:gd name="T5" fmla="*/ 41 h 456"/>
                <a:gd name="T6" fmla="*/ 205 w 352"/>
                <a:gd name="T7" fmla="*/ 90 h 456"/>
                <a:gd name="T8" fmla="*/ 198 w 352"/>
                <a:gd name="T9" fmla="*/ 149 h 456"/>
                <a:gd name="T10" fmla="*/ 195 w 352"/>
                <a:gd name="T11" fmla="*/ 193 h 456"/>
                <a:gd name="T12" fmla="*/ 198 w 352"/>
                <a:gd name="T13" fmla="*/ 211 h 456"/>
                <a:gd name="T14" fmla="*/ 205 w 352"/>
                <a:gd name="T15" fmla="*/ 211 h 456"/>
                <a:gd name="T16" fmla="*/ 221 w 352"/>
                <a:gd name="T17" fmla="*/ 211 h 456"/>
                <a:gd name="T18" fmla="*/ 249 w 352"/>
                <a:gd name="T19" fmla="*/ 211 h 456"/>
                <a:gd name="T20" fmla="*/ 287 w 352"/>
                <a:gd name="T21" fmla="*/ 205 h 456"/>
                <a:gd name="T22" fmla="*/ 319 w 352"/>
                <a:gd name="T23" fmla="*/ 196 h 456"/>
                <a:gd name="T24" fmla="*/ 336 w 352"/>
                <a:gd name="T25" fmla="*/ 186 h 456"/>
                <a:gd name="T26" fmla="*/ 352 w 352"/>
                <a:gd name="T27" fmla="*/ 166 h 456"/>
                <a:gd name="T28" fmla="*/ 341 w 352"/>
                <a:gd name="T29" fmla="*/ 281 h 456"/>
                <a:gd name="T30" fmla="*/ 319 w 352"/>
                <a:gd name="T31" fmla="*/ 270 h 456"/>
                <a:gd name="T32" fmla="*/ 291 w 352"/>
                <a:gd name="T33" fmla="*/ 261 h 456"/>
                <a:gd name="T34" fmla="*/ 262 w 352"/>
                <a:gd name="T35" fmla="*/ 256 h 456"/>
                <a:gd name="T36" fmla="*/ 237 w 352"/>
                <a:gd name="T37" fmla="*/ 252 h 456"/>
                <a:gd name="T38" fmla="*/ 210 w 352"/>
                <a:gd name="T39" fmla="*/ 251 h 456"/>
                <a:gd name="T40" fmla="*/ 205 w 352"/>
                <a:gd name="T41" fmla="*/ 251 h 456"/>
                <a:gd name="T42" fmla="*/ 195 w 352"/>
                <a:gd name="T43" fmla="*/ 252 h 456"/>
                <a:gd name="T44" fmla="*/ 195 w 352"/>
                <a:gd name="T45" fmla="*/ 270 h 456"/>
                <a:gd name="T46" fmla="*/ 195 w 352"/>
                <a:gd name="T47" fmla="*/ 290 h 456"/>
                <a:gd name="T48" fmla="*/ 200 w 352"/>
                <a:gd name="T49" fmla="*/ 352 h 456"/>
                <a:gd name="T50" fmla="*/ 210 w 352"/>
                <a:gd name="T51" fmla="*/ 409 h 456"/>
                <a:gd name="T52" fmla="*/ 218 w 352"/>
                <a:gd name="T53" fmla="*/ 433 h 456"/>
                <a:gd name="T54" fmla="*/ 234 w 352"/>
                <a:gd name="T55" fmla="*/ 454 h 456"/>
                <a:gd name="T56" fmla="*/ 116 w 352"/>
                <a:gd name="T57" fmla="*/ 454 h 456"/>
                <a:gd name="T58" fmla="*/ 124 w 352"/>
                <a:gd name="T59" fmla="*/ 440 h 456"/>
                <a:gd name="T60" fmla="*/ 139 w 352"/>
                <a:gd name="T61" fmla="*/ 408 h 456"/>
                <a:gd name="T62" fmla="*/ 144 w 352"/>
                <a:gd name="T63" fmla="*/ 393 h 456"/>
                <a:gd name="T64" fmla="*/ 149 w 352"/>
                <a:gd name="T65" fmla="*/ 379 h 456"/>
                <a:gd name="T66" fmla="*/ 152 w 352"/>
                <a:gd name="T67" fmla="*/ 353 h 456"/>
                <a:gd name="T68" fmla="*/ 159 w 352"/>
                <a:gd name="T69" fmla="*/ 312 h 456"/>
                <a:gd name="T70" fmla="*/ 160 w 352"/>
                <a:gd name="T71" fmla="*/ 270 h 456"/>
                <a:gd name="T72" fmla="*/ 159 w 352"/>
                <a:gd name="T73" fmla="*/ 254 h 456"/>
                <a:gd name="T74" fmla="*/ 154 w 352"/>
                <a:gd name="T75" fmla="*/ 252 h 456"/>
                <a:gd name="T76" fmla="*/ 149 w 352"/>
                <a:gd name="T77" fmla="*/ 252 h 456"/>
                <a:gd name="T78" fmla="*/ 134 w 352"/>
                <a:gd name="T79" fmla="*/ 251 h 456"/>
                <a:gd name="T80" fmla="*/ 105 w 352"/>
                <a:gd name="T81" fmla="*/ 252 h 456"/>
                <a:gd name="T82" fmla="*/ 75 w 352"/>
                <a:gd name="T83" fmla="*/ 256 h 456"/>
                <a:gd name="T84" fmla="*/ 44 w 352"/>
                <a:gd name="T85" fmla="*/ 265 h 456"/>
                <a:gd name="T86" fmla="*/ 19 w 352"/>
                <a:gd name="T87" fmla="*/ 276 h 456"/>
                <a:gd name="T88" fmla="*/ 1 w 352"/>
                <a:gd name="T89" fmla="*/ 285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2"/>
                <a:gd name="T190" fmla="*/ 0 h 456"/>
                <a:gd name="T191" fmla="*/ 352 w 352"/>
                <a:gd name="T192" fmla="*/ 456 h 4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95" name="Freeform 35"/>
            <p:cNvSpPr>
              <a:spLocks/>
            </p:cNvSpPr>
            <p:nvPr/>
          </p:nvSpPr>
          <p:spPr bwMode="auto">
            <a:xfrm>
              <a:off x="342" y="247"/>
              <a:ext cx="128" cy="5"/>
            </a:xfrm>
            <a:custGeom>
              <a:avLst/>
              <a:gdLst>
                <a:gd name="T0" fmla="*/ 128 w 128"/>
                <a:gd name="T1" fmla="*/ 5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5 h 5"/>
                <a:gd name="T8" fmla="*/ 127 w 128"/>
                <a:gd name="T9" fmla="*/ 5 h 5"/>
                <a:gd name="T10" fmla="*/ 128 w 128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5"/>
                <a:gd name="T20" fmla="*/ 128 w 128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96" name="Freeform 36"/>
            <p:cNvSpPr>
              <a:spLocks/>
            </p:cNvSpPr>
            <p:nvPr/>
          </p:nvSpPr>
          <p:spPr bwMode="auto">
            <a:xfrm>
              <a:off x="456" y="247"/>
              <a:ext cx="14" cy="20"/>
            </a:xfrm>
            <a:custGeom>
              <a:avLst/>
              <a:gdLst>
                <a:gd name="T0" fmla="*/ 3 w 14"/>
                <a:gd name="T1" fmla="*/ 20 h 20"/>
                <a:gd name="T2" fmla="*/ 3 w 14"/>
                <a:gd name="T3" fmla="*/ 2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4 h 20"/>
                <a:gd name="T14" fmla="*/ 0 w 14"/>
                <a:gd name="T15" fmla="*/ 14 h 20"/>
                <a:gd name="T16" fmla="*/ 3 w 14"/>
                <a:gd name="T17" fmla="*/ 2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0"/>
                <a:gd name="T29" fmla="*/ 14 w 1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97" name="Freeform 37"/>
            <p:cNvSpPr>
              <a:spLocks/>
            </p:cNvSpPr>
            <p:nvPr/>
          </p:nvSpPr>
          <p:spPr bwMode="auto">
            <a:xfrm>
              <a:off x="439" y="261"/>
              <a:ext cx="20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0 w 20"/>
                <a:gd name="T7" fmla="*/ 20 h 45"/>
                <a:gd name="T8" fmla="*/ 15 w 20"/>
                <a:gd name="T9" fmla="*/ 13 h 45"/>
                <a:gd name="T10" fmla="*/ 20 w 20"/>
                <a:gd name="T11" fmla="*/ 6 h 45"/>
                <a:gd name="T12" fmla="*/ 17 w 20"/>
                <a:gd name="T13" fmla="*/ 0 h 45"/>
                <a:gd name="T14" fmla="*/ 10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45"/>
                <a:gd name="T41" fmla="*/ 20 w 20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98" name="Freeform 38"/>
            <p:cNvSpPr>
              <a:spLocks/>
            </p:cNvSpPr>
            <p:nvPr/>
          </p:nvSpPr>
          <p:spPr bwMode="auto">
            <a:xfrm>
              <a:off x="426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74"/>
                <a:gd name="T41" fmla="*/ 16 w 16"/>
                <a:gd name="T42" fmla="*/ 74 h 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699" name="Freeform 39"/>
            <p:cNvSpPr>
              <a:spLocks/>
            </p:cNvSpPr>
            <p:nvPr/>
          </p:nvSpPr>
          <p:spPr bwMode="auto">
            <a:xfrm>
              <a:off x="419" y="377"/>
              <a:ext cx="12" cy="65"/>
            </a:xfrm>
            <a:custGeom>
              <a:avLst/>
              <a:gdLst>
                <a:gd name="T0" fmla="*/ 5 w 12"/>
                <a:gd name="T1" fmla="*/ 65 h 65"/>
                <a:gd name="T2" fmla="*/ 5 w 12"/>
                <a:gd name="T3" fmla="*/ 65 h 65"/>
                <a:gd name="T4" fmla="*/ 5 w 12"/>
                <a:gd name="T5" fmla="*/ 52 h 65"/>
                <a:gd name="T6" fmla="*/ 7 w 12"/>
                <a:gd name="T7" fmla="*/ 38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38 h 65"/>
                <a:gd name="T18" fmla="*/ 2 w 12"/>
                <a:gd name="T19" fmla="*/ 50 h 65"/>
                <a:gd name="T20" fmla="*/ 0 w 12"/>
                <a:gd name="T21" fmla="*/ 65 h 65"/>
                <a:gd name="T22" fmla="*/ 0 w 12"/>
                <a:gd name="T23" fmla="*/ 65 h 65"/>
                <a:gd name="T24" fmla="*/ 5 w 12"/>
                <a:gd name="T25" fmla="*/ 65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65"/>
                <a:gd name="T41" fmla="*/ 12 w 12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00" name="Freeform 40"/>
            <p:cNvSpPr>
              <a:spLocks/>
            </p:cNvSpPr>
            <p:nvPr/>
          </p:nvSpPr>
          <p:spPr bwMode="auto">
            <a:xfrm>
              <a:off x="419" y="442"/>
              <a:ext cx="7" cy="20"/>
            </a:xfrm>
            <a:custGeom>
              <a:avLst/>
              <a:gdLst>
                <a:gd name="T0" fmla="*/ 7 w 7"/>
                <a:gd name="T1" fmla="*/ 14 h 20"/>
                <a:gd name="T2" fmla="*/ 7 w 7"/>
                <a:gd name="T3" fmla="*/ 14 h 20"/>
                <a:gd name="T4" fmla="*/ 7 w 7"/>
                <a:gd name="T5" fmla="*/ 12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4 h 20"/>
                <a:gd name="T12" fmla="*/ 5 w 7"/>
                <a:gd name="T13" fmla="*/ 20 h 20"/>
                <a:gd name="T14" fmla="*/ 5 w 7"/>
                <a:gd name="T15" fmla="*/ 20 h 20"/>
                <a:gd name="T16" fmla="*/ 7 w 7"/>
                <a:gd name="T17" fmla="*/ 1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0"/>
                <a:gd name="T29" fmla="*/ 7 w 7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01" name="Freeform 41"/>
            <p:cNvSpPr>
              <a:spLocks/>
            </p:cNvSpPr>
            <p:nvPr/>
          </p:nvSpPr>
          <p:spPr bwMode="auto">
            <a:xfrm>
              <a:off x="424" y="456"/>
              <a:ext cx="35" cy="7"/>
            </a:xfrm>
            <a:custGeom>
              <a:avLst/>
              <a:gdLst>
                <a:gd name="T0" fmla="*/ 35 w 35"/>
                <a:gd name="T1" fmla="*/ 0 h 7"/>
                <a:gd name="T2" fmla="*/ 35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6 h 7"/>
                <a:gd name="T10" fmla="*/ 9 w 35"/>
                <a:gd name="T11" fmla="*/ 7 h 7"/>
                <a:gd name="T12" fmla="*/ 35 w 35"/>
                <a:gd name="T13" fmla="*/ 7 h 7"/>
                <a:gd name="T14" fmla="*/ 35 w 35"/>
                <a:gd name="T15" fmla="*/ 7 h 7"/>
                <a:gd name="T16" fmla="*/ 35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7"/>
                <a:gd name="T29" fmla="*/ 35 w 3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02" name="Freeform 42"/>
            <p:cNvSpPr>
              <a:spLocks/>
            </p:cNvSpPr>
            <p:nvPr/>
          </p:nvSpPr>
          <p:spPr bwMode="auto">
            <a:xfrm>
              <a:off x="459" y="453"/>
              <a:ext cx="56" cy="10"/>
            </a:xfrm>
            <a:custGeom>
              <a:avLst/>
              <a:gdLst>
                <a:gd name="T0" fmla="*/ 56 w 56"/>
                <a:gd name="T1" fmla="*/ 0 h 10"/>
                <a:gd name="T2" fmla="*/ 56 w 56"/>
                <a:gd name="T3" fmla="*/ 0 h 10"/>
                <a:gd name="T4" fmla="*/ 42 w 56"/>
                <a:gd name="T5" fmla="*/ 1 h 10"/>
                <a:gd name="T6" fmla="*/ 31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10 h 10"/>
                <a:gd name="T14" fmla="*/ 18 w 56"/>
                <a:gd name="T15" fmla="*/ 10 h 10"/>
                <a:gd name="T16" fmla="*/ 31 w 56"/>
                <a:gd name="T17" fmla="*/ 9 h 10"/>
                <a:gd name="T18" fmla="*/ 44 w 56"/>
                <a:gd name="T19" fmla="*/ 7 h 10"/>
                <a:gd name="T20" fmla="*/ 56 w 56"/>
                <a:gd name="T21" fmla="*/ 5 h 10"/>
                <a:gd name="T22" fmla="*/ 56 w 56"/>
                <a:gd name="T23" fmla="*/ 5 h 10"/>
                <a:gd name="T24" fmla="*/ 56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10"/>
                <a:gd name="T41" fmla="*/ 56 w 56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03" name="Freeform 43"/>
            <p:cNvSpPr>
              <a:spLocks/>
            </p:cNvSpPr>
            <p:nvPr/>
          </p:nvSpPr>
          <p:spPr bwMode="auto">
            <a:xfrm>
              <a:off x="515" y="440"/>
              <a:ext cx="41" cy="18"/>
            </a:xfrm>
            <a:custGeom>
              <a:avLst/>
              <a:gdLst>
                <a:gd name="T0" fmla="*/ 39 w 41"/>
                <a:gd name="T1" fmla="*/ 0 h 18"/>
                <a:gd name="T2" fmla="*/ 39 w 41"/>
                <a:gd name="T3" fmla="*/ 0 h 18"/>
                <a:gd name="T4" fmla="*/ 31 w 41"/>
                <a:gd name="T5" fmla="*/ 4 h 18"/>
                <a:gd name="T6" fmla="*/ 23 w 41"/>
                <a:gd name="T7" fmla="*/ 5 h 18"/>
                <a:gd name="T8" fmla="*/ 13 w 41"/>
                <a:gd name="T9" fmla="*/ 9 h 18"/>
                <a:gd name="T10" fmla="*/ 0 w 41"/>
                <a:gd name="T11" fmla="*/ 13 h 18"/>
                <a:gd name="T12" fmla="*/ 0 w 41"/>
                <a:gd name="T13" fmla="*/ 18 h 18"/>
                <a:gd name="T14" fmla="*/ 14 w 41"/>
                <a:gd name="T15" fmla="*/ 14 h 18"/>
                <a:gd name="T16" fmla="*/ 23 w 41"/>
                <a:gd name="T17" fmla="*/ 13 h 18"/>
                <a:gd name="T18" fmla="*/ 32 w 41"/>
                <a:gd name="T19" fmla="*/ 9 h 18"/>
                <a:gd name="T20" fmla="*/ 41 w 41"/>
                <a:gd name="T21" fmla="*/ 5 h 18"/>
                <a:gd name="T22" fmla="*/ 41 w 41"/>
                <a:gd name="T23" fmla="*/ 5 h 18"/>
                <a:gd name="T24" fmla="*/ 39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18"/>
                <a:gd name="T41" fmla="*/ 41 w 41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04" name="Freeform 44"/>
            <p:cNvSpPr>
              <a:spLocks/>
            </p:cNvSpPr>
            <p:nvPr/>
          </p:nvSpPr>
          <p:spPr bwMode="auto">
            <a:xfrm>
              <a:off x="554" y="415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30"/>
                <a:gd name="T29" fmla="*/ 28 w 2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05" name="Freeform 45"/>
            <p:cNvSpPr>
              <a:spLocks/>
            </p:cNvSpPr>
            <p:nvPr/>
          </p:nvSpPr>
          <p:spPr bwMode="auto">
            <a:xfrm>
              <a:off x="577" y="415"/>
              <a:ext cx="5" cy="124"/>
            </a:xfrm>
            <a:custGeom>
              <a:avLst/>
              <a:gdLst>
                <a:gd name="T0" fmla="*/ 2 w 5"/>
                <a:gd name="T1" fmla="*/ 122 h 124"/>
                <a:gd name="T2" fmla="*/ 5 w 5"/>
                <a:gd name="T3" fmla="*/ 119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19 h 124"/>
                <a:gd name="T10" fmla="*/ 2 w 5"/>
                <a:gd name="T11" fmla="*/ 122 h 124"/>
                <a:gd name="T12" fmla="*/ 2 w 5"/>
                <a:gd name="T13" fmla="*/ 122 h 124"/>
                <a:gd name="T14" fmla="*/ 5 w 5"/>
                <a:gd name="T15" fmla="*/ 124 h 124"/>
                <a:gd name="T16" fmla="*/ 5 w 5"/>
                <a:gd name="T17" fmla="*/ 119 h 124"/>
                <a:gd name="T18" fmla="*/ 2 w 5"/>
                <a:gd name="T19" fmla="*/ 122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124"/>
                <a:gd name="T32" fmla="*/ 5 w 5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06" name="Freeform 46"/>
            <p:cNvSpPr>
              <a:spLocks/>
            </p:cNvSpPr>
            <p:nvPr/>
          </p:nvSpPr>
          <p:spPr bwMode="auto">
            <a:xfrm>
              <a:off x="567" y="527"/>
              <a:ext cx="13" cy="10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2 w 13"/>
                <a:gd name="T5" fmla="*/ 10 h 10"/>
                <a:gd name="T6" fmla="*/ 13 w 13"/>
                <a:gd name="T7" fmla="*/ 7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0"/>
                <a:gd name="T20" fmla="*/ 13 w 13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07" name="Freeform 47"/>
            <p:cNvSpPr>
              <a:spLocks/>
            </p:cNvSpPr>
            <p:nvPr/>
          </p:nvSpPr>
          <p:spPr bwMode="auto">
            <a:xfrm>
              <a:off x="549" y="518"/>
              <a:ext cx="21" cy="14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4 h 14"/>
                <a:gd name="T6" fmla="*/ 21 w 21"/>
                <a:gd name="T7" fmla="*/ 9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14"/>
                <a:gd name="T20" fmla="*/ 21 w 21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08" name="Freeform 48"/>
            <p:cNvSpPr>
              <a:spLocks/>
            </p:cNvSpPr>
            <p:nvPr/>
          </p:nvSpPr>
          <p:spPr bwMode="auto">
            <a:xfrm>
              <a:off x="519" y="507"/>
              <a:ext cx="32" cy="16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0 w 32"/>
                <a:gd name="T5" fmla="*/ 12 h 16"/>
                <a:gd name="T6" fmla="*/ 30 w 32"/>
                <a:gd name="T7" fmla="*/ 16 h 16"/>
                <a:gd name="T8" fmla="*/ 32 w 32"/>
                <a:gd name="T9" fmla="*/ 11 h 16"/>
                <a:gd name="T10" fmla="*/ 22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16"/>
                <a:gd name="T29" fmla="*/ 32 w 32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09" name="Freeform 49"/>
            <p:cNvSpPr>
              <a:spLocks/>
            </p:cNvSpPr>
            <p:nvPr/>
          </p:nvSpPr>
          <p:spPr bwMode="auto">
            <a:xfrm>
              <a:off x="465" y="498"/>
              <a:ext cx="56" cy="16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9 h 16"/>
                <a:gd name="T8" fmla="*/ 41 w 56"/>
                <a:gd name="T9" fmla="*/ 12 h 16"/>
                <a:gd name="T10" fmla="*/ 54 w 56"/>
                <a:gd name="T11" fmla="*/ 16 h 16"/>
                <a:gd name="T12" fmla="*/ 56 w 56"/>
                <a:gd name="T13" fmla="*/ 9 h 16"/>
                <a:gd name="T14" fmla="*/ 41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16"/>
                <a:gd name="T41" fmla="*/ 56 w 5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10" name="Freeform 50"/>
            <p:cNvSpPr>
              <a:spLocks/>
            </p:cNvSpPr>
            <p:nvPr/>
          </p:nvSpPr>
          <p:spPr bwMode="auto">
            <a:xfrm>
              <a:off x="433" y="496"/>
              <a:ext cx="32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32 w 32"/>
                <a:gd name="T7" fmla="*/ 9 h 9"/>
                <a:gd name="T8" fmla="*/ 32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9"/>
                <a:gd name="T29" fmla="*/ 32 w 32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11" name="Freeform 51"/>
            <p:cNvSpPr>
              <a:spLocks/>
            </p:cNvSpPr>
            <p:nvPr/>
          </p:nvSpPr>
          <p:spPr bwMode="auto">
            <a:xfrm>
              <a:off x="419" y="496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3"/>
                <a:gd name="T53" fmla="*/ 19 w 19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12" name="Freeform 52"/>
            <p:cNvSpPr>
              <a:spLocks/>
            </p:cNvSpPr>
            <p:nvPr/>
          </p:nvSpPr>
          <p:spPr bwMode="auto">
            <a:xfrm>
              <a:off x="419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6"/>
                <a:gd name="T29" fmla="*/ 7 w 7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13" name="Freeform 53"/>
            <p:cNvSpPr>
              <a:spLocks/>
            </p:cNvSpPr>
            <p:nvPr/>
          </p:nvSpPr>
          <p:spPr bwMode="auto">
            <a:xfrm>
              <a:off x="421" y="545"/>
              <a:ext cx="18" cy="112"/>
            </a:xfrm>
            <a:custGeom>
              <a:avLst/>
              <a:gdLst>
                <a:gd name="T0" fmla="*/ 18 w 18"/>
                <a:gd name="T1" fmla="*/ 110 h 112"/>
                <a:gd name="T2" fmla="*/ 18 w 18"/>
                <a:gd name="T3" fmla="*/ 110 h 112"/>
                <a:gd name="T4" fmla="*/ 13 w 18"/>
                <a:gd name="T5" fmla="*/ 84 h 112"/>
                <a:gd name="T6" fmla="*/ 10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4 h 112"/>
                <a:gd name="T20" fmla="*/ 12 w 18"/>
                <a:gd name="T21" fmla="*/ 112 h 112"/>
                <a:gd name="T22" fmla="*/ 12 w 18"/>
                <a:gd name="T23" fmla="*/ 112 h 112"/>
                <a:gd name="T24" fmla="*/ 18 w 18"/>
                <a:gd name="T25" fmla="*/ 11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12"/>
                <a:gd name="T41" fmla="*/ 18 w 18"/>
                <a:gd name="T42" fmla="*/ 112 h 1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14" name="Freeform 54"/>
            <p:cNvSpPr>
              <a:spLocks/>
            </p:cNvSpPr>
            <p:nvPr/>
          </p:nvSpPr>
          <p:spPr bwMode="auto">
            <a:xfrm>
              <a:off x="433" y="655"/>
              <a:ext cx="16" cy="32"/>
            </a:xfrm>
            <a:custGeom>
              <a:avLst/>
              <a:gdLst>
                <a:gd name="T0" fmla="*/ 16 w 16"/>
                <a:gd name="T1" fmla="*/ 29 h 32"/>
                <a:gd name="T2" fmla="*/ 16 w 16"/>
                <a:gd name="T3" fmla="*/ 29 h 32"/>
                <a:gd name="T4" fmla="*/ 11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8 w 16"/>
                <a:gd name="T11" fmla="*/ 18 h 32"/>
                <a:gd name="T12" fmla="*/ 13 w 16"/>
                <a:gd name="T13" fmla="*/ 32 h 32"/>
                <a:gd name="T14" fmla="*/ 13 w 16"/>
                <a:gd name="T15" fmla="*/ 32 h 32"/>
                <a:gd name="T16" fmla="*/ 16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2"/>
                <a:gd name="T29" fmla="*/ 16 w 16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15" name="Freeform 55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23"/>
                <a:gd name="T32" fmla="*/ 23 w 23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16" name="Freeform 56"/>
            <p:cNvSpPr>
              <a:spLocks/>
            </p:cNvSpPr>
            <p:nvPr/>
          </p:nvSpPr>
          <p:spPr bwMode="auto">
            <a:xfrm>
              <a:off x="339" y="702"/>
              <a:ext cx="123" cy="7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7 h 7"/>
                <a:gd name="T4" fmla="*/ 123 w 123"/>
                <a:gd name="T5" fmla="*/ 5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3"/>
                <a:gd name="T19" fmla="*/ 0 h 7"/>
                <a:gd name="T20" fmla="*/ 123 w 123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17" name="Freeform 57"/>
            <p:cNvSpPr>
              <a:spLocks/>
            </p:cNvSpPr>
            <p:nvPr/>
          </p:nvSpPr>
          <p:spPr bwMode="auto">
            <a:xfrm>
              <a:off x="339" y="693"/>
              <a:ext cx="13" cy="16"/>
            </a:xfrm>
            <a:custGeom>
              <a:avLst/>
              <a:gdLst>
                <a:gd name="T0" fmla="*/ 8 w 13"/>
                <a:gd name="T1" fmla="*/ 0 h 16"/>
                <a:gd name="T2" fmla="*/ 8 w 13"/>
                <a:gd name="T3" fmla="*/ 0 h 16"/>
                <a:gd name="T4" fmla="*/ 2 w 13"/>
                <a:gd name="T5" fmla="*/ 9 h 16"/>
                <a:gd name="T6" fmla="*/ 0 w 13"/>
                <a:gd name="T7" fmla="*/ 10 h 16"/>
                <a:gd name="T8" fmla="*/ 2 w 13"/>
                <a:gd name="T9" fmla="*/ 16 h 16"/>
                <a:gd name="T10" fmla="*/ 5 w 13"/>
                <a:gd name="T11" fmla="*/ 12 h 16"/>
                <a:gd name="T12" fmla="*/ 13 w 13"/>
                <a:gd name="T13" fmla="*/ 5 h 16"/>
                <a:gd name="T14" fmla="*/ 13 w 13"/>
                <a:gd name="T15" fmla="*/ 5 h 16"/>
                <a:gd name="T16" fmla="*/ 8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18" name="Freeform 58"/>
            <p:cNvSpPr>
              <a:spLocks/>
            </p:cNvSpPr>
            <p:nvPr/>
          </p:nvSpPr>
          <p:spPr bwMode="auto">
            <a:xfrm>
              <a:off x="347" y="657"/>
              <a:ext cx="23" cy="41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3 h 41"/>
                <a:gd name="T6" fmla="*/ 0 w 23"/>
                <a:gd name="T7" fmla="*/ 36 h 41"/>
                <a:gd name="T8" fmla="*/ 5 w 23"/>
                <a:gd name="T9" fmla="*/ 41 h 41"/>
                <a:gd name="T10" fmla="*/ 13 w 23"/>
                <a:gd name="T11" fmla="*/ 25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41"/>
                <a:gd name="T29" fmla="*/ 23 w 23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19" name="Freeform 59"/>
            <p:cNvSpPr>
              <a:spLocks/>
            </p:cNvSpPr>
            <p:nvPr/>
          </p:nvSpPr>
          <p:spPr bwMode="auto">
            <a:xfrm>
              <a:off x="364" y="619"/>
              <a:ext cx="16" cy="39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1 h 39"/>
                <a:gd name="T8" fmla="*/ 5 w 16"/>
                <a:gd name="T9" fmla="*/ 27 h 39"/>
                <a:gd name="T10" fmla="*/ 0 w 16"/>
                <a:gd name="T11" fmla="*/ 38 h 39"/>
                <a:gd name="T12" fmla="*/ 6 w 16"/>
                <a:gd name="T13" fmla="*/ 39 h 39"/>
                <a:gd name="T14" fmla="*/ 10 w 16"/>
                <a:gd name="T15" fmla="*/ 29 h 39"/>
                <a:gd name="T16" fmla="*/ 11 w 16"/>
                <a:gd name="T17" fmla="*/ 23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39"/>
                <a:gd name="T41" fmla="*/ 16 w 16"/>
                <a:gd name="T42" fmla="*/ 39 h 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20" name="Freeform 60"/>
            <p:cNvSpPr>
              <a:spLocks/>
            </p:cNvSpPr>
            <p:nvPr/>
          </p:nvSpPr>
          <p:spPr bwMode="auto">
            <a:xfrm>
              <a:off x="375" y="561"/>
              <a:ext cx="13" cy="58"/>
            </a:xfrm>
            <a:custGeom>
              <a:avLst/>
              <a:gdLst>
                <a:gd name="T0" fmla="*/ 8 w 13"/>
                <a:gd name="T1" fmla="*/ 0 h 58"/>
                <a:gd name="T2" fmla="*/ 8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40 h 58"/>
                <a:gd name="T10" fmla="*/ 0 w 13"/>
                <a:gd name="T11" fmla="*/ 58 h 58"/>
                <a:gd name="T12" fmla="*/ 5 w 13"/>
                <a:gd name="T13" fmla="*/ 58 h 58"/>
                <a:gd name="T14" fmla="*/ 8 w 13"/>
                <a:gd name="T15" fmla="*/ 41 h 58"/>
                <a:gd name="T16" fmla="*/ 10 w 13"/>
                <a:gd name="T17" fmla="*/ 27 h 58"/>
                <a:gd name="T18" fmla="*/ 12 w 13"/>
                <a:gd name="T19" fmla="*/ 14 h 58"/>
                <a:gd name="T20" fmla="*/ 13 w 13"/>
                <a:gd name="T21" fmla="*/ 0 h 58"/>
                <a:gd name="T22" fmla="*/ 13 w 13"/>
                <a:gd name="T23" fmla="*/ 0 h 58"/>
                <a:gd name="T24" fmla="*/ 8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58"/>
                <a:gd name="T41" fmla="*/ 13 w 13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21" name="Freeform 61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49"/>
                <a:gd name="T41" fmla="*/ 7 w 7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22" name="Freeform 62"/>
            <p:cNvSpPr>
              <a:spLocks/>
            </p:cNvSpPr>
            <p:nvPr/>
          </p:nvSpPr>
          <p:spPr bwMode="auto">
            <a:xfrm>
              <a:off x="382" y="498"/>
              <a:ext cx="6" cy="16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3 w 6"/>
                <a:gd name="T5" fmla="*/ 7 h 16"/>
                <a:gd name="T6" fmla="*/ 1 w 6"/>
                <a:gd name="T7" fmla="*/ 5 h 16"/>
                <a:gd name="T8" fmla="*/ 1 w 6"/>
                <a:gd name="T9" fmla="*/ 9 h 16"/>
                <a:gd name="T10" fmla="*/ 1 w 6"/>
                <a:gd name="T11" fmla="*/ 16 h 16"/>
                <a:gd name="T12" fmla="*/ 6 w 6"/>
                <a:gd name="T13" fmla="*/ 14 h 16"/>
                <a:gd name="T14" fmla="*/ 6 w 6"/>
                <a:gd name="T15" fmla="*/ 9 h 16"/>
                <a:gd name="T16" fmla="*/ 6 w 6"/>
                <a:gd name="T17" fmla="*/ 7 h 16"/>
                <a:gd name="T18" fmla="*/ 6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23" name="Freeform 63"/>
            <p:cNvSpPr>
              <a:spLocks/>
            </p:cNvSpPr>
            <p:nvPr/>
          </p:nvSpPr>
          <p:spPr bwMode="auto">
            <a:xfrm>
              <a:off x="352" y="496"/>
              <a:ext cx="30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8 w 30"/>
                <a:gd name="T5" fmla="*/ 7 h 9"/>
                <a:gd name="T6" fmla="*/ 23 w 30"/>
                <a:gd name="T7" fmla="*/ 7 h 9"/>
                <a:gd name="T8" fmla="*/ 26 w 30"/>
                <a:gd name="T9" fmla="*/ 9 h 9"/>
                <a:gd name="T10" fmla="*/ 30 w 30"/>
                <a:gd name="T11" fmla="*/ 9 h 9"/>
                <a:gd name="T12" fmla="*/ 30 w 30"/>
                <a:gd name="T13" fmla="*/ 2 h 9"/>
                <a:gd name="T14" fmla="*/ 26 w 30"/>
                <a:gd name="T15" fmla="*/ 2 h 9"/>
                <a:gd name="T16" fmla="*/ 23 w 30"/>
                <a:gd name="T17" fmla="*/ 2 h 9"/>
                <a:gd name="T18" fmla="*/ 18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9"/>
                <a:gd name="T41" fmla="*/ 30 w 30"/>
                <a:gd name="T42" fmla="*/ 9 h 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24" name="Freeform 64"/>
            <p:cNvSpPr>
              <a:spLocks/>
            </p:cNvSpPr>
            <p:nvPr/>
          </p:nvSpPr>
          <p:spPr bwMode="auto">
            <a:xfrm>
              <a:off x="287" y="496"/>
              <a:ext cx="65" cy="16"/>
            </a:xfrm>
            <a:custGeom>
              <a:avLst/>
              <a:gdLst>
                <a:gd name="T0" fmla="*/ 1 w 65"/>
                <a:gd name="T1" fmla="*/ 16 h 16"/>
                <a:gd name="T2" fmla="*/ 1 w 65"/>
                <a:gd name="T3" fmla="*/ 16 h 16"/>
                <a:gd name="T4" fmla="*/ 16 w 65"/>
                <a:gd name="T5" fmla="*/ 11 h 16"/>
                <a:gd name="T6" fmla="*/ 29 w 65"/>
                <a:gd name="T7" fmla="*/ 9 h 16"/>
                <a:gd name="T8" fmla="*/ 46 w 65"/>
                <a:gd name="T9" fmla="*/ 9 h 16"/>
                <a:gd name="T10" fmla="*/ 65 w 65"/>
                <a:gd name="T11" fmla="*/ 7 h 16"/>
                <a:gd name="T12" fmla="*/ 65 w 65"/>
                <a:gd name="T13" fmla="*/ 0 h 16"/>
                <a:gd name="T14" fmla="*/ 46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9 h 16"/>
                <a:gd name="T22" fmla="*/ 0 w 65"/>
                <a:gd name="T23" fmla="*/ 9 h 16"/>
                <a:gd name="T24" fmla="*/ 1 w 65"/>
                <a:gd name="T25" fmla="*/ 16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5"/>
                <a:gd name="T40" fmla="*/ 0 h 16"/>
                <a:gd name="T41" fmla="*/ 65 w 65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25" name="Freeform 65"/>
            <p:cNvSpPr>
              <a:spLocks/>
            </p:cNvSpPr>
            <p:nvPr/>
          </p:nvSpPr>
          <p:spPr bwMode="auto">
            <a:xfrm>
              <a:off x="246" y="505"/>
              <a:ext cx="42" cy="22"/>
            </a:xfrm>
            <a:custGeom>
              <a:avLst/>
              <a:gdLst>
                <a:gd name="T0" fmla="*/ 1 w 42"/>
                <a:gd name="T1" fmla="*/ 22 h 22"/>
                <a:gd name="T2" fmla="*/ 1 w 42"/>
                <a:gd name="T3" fmla="*/ 22 h 22"/>
                <a:gd name="T4" fmla="*/ 9 w 42"/>
                <a:gd name="T5" fmla="*/ 18 h 22"/>
                <a:gd name="T6" fmla="*/ 18 w 42"/>
                <a:gd name="T7" fmla="*/ 14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3 h 22"/>
                <a:gd name="T20" fmla="*/ 0 w 42"/>
                <a:gd name="T21" fmla="*/ 18 h 22"/>
                <a:gd name="T22" fmla="*/ 0 w 42"/>
                <a:gd name="T23" fmla="*/ 18 h 22"/>
                <a:gd name="T24" fmla="*/ 1 w 42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22"/>
                <a:gd name="T41" fmla="*/ 42 w 42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26" name="Freeform 66"/>
            <p:cNvSpPr>
              <a:spLocks/>
            </p:cNvSpPr>
            <p:nvPr/>
          </p:nvSpPr>
          <p:spPr bwMode="auto">
            <a:xfrm>
              <a:off x="226" y="523"/>
              <a:ext cx="21" cy="14"/>
            </a:xfrm>
            <a:custGeom>
              <a:avLst/>
              <a:gdLst>
                <a:gd name="T0" fmla="*/ 0 w 21"/>
                <a:gd name="T1" fmla="*/ 11 h 14"/>
                <a:gd name="T2" fmla="*/ 0 w 21"/>
                <a:gd name="T3" fmla="*/ 11 h 14"/>
                <a:gd name="T4" fmla="*/ 3 w 21"/>
                <a:gd name="T5" fmla="*/ 14 h 14"/>
                <a:gd name="T6" fmla="*/ 10 w 21"/>
                <a:gd name="T7" fmla="*/ 11 h 14"/>
                <a:gd name="T8" fmla="*/ 16 w 21"/>
                <a:gd name="T9" fmla="*/ 9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9 h 14"/>
                <a:gd name="T20" fmla="*/ 3 w 21"/>
                <a:gd name="T21" fmla="*/ 11 h 14"/>
                <a:gd name="T22" fmla="*/ 3 w 21"/>
                <a:gd name="T23" fmla="*/ 11 h 14"/>
                <a:gd name="T24" fmla="*/ 0 w 21"/>
                <a:gd name="T25" fmla="*/ 11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4"/>
                <a:gd name="T41" fmla="*/ 21 w 21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27" name="Freeform 67"/>
            <p:cNvSpPr>
              <a:spLocks/>
            </p:cNvSpPr>
            <p:nvPr/>
          </p:nvSpPr>
          <p:spPr bwMode="auto">
            <a:xfrm>
              <a:off x="226" y="415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19"/>
                <a:gd name="T20" fmla="*/ 5 w 5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28" name="Freeform 68"/>
            <p:cNvSpPr>
              <a:spLocks/>
            </p:cNvSpPr>
            <p:nvPr/>
          </p:nvSpPr>
          <p:spPr bwMode="auto">
            <a:xfrm>
              <a:off x="226" y="415"/>
              <a:ext cx="20" cy="18"/>
            </a:xfrm>
            <a:custGeom>
              <a:avLst/>
              <a:gdLst>
                <a:gd name="T0" fmla="*/ 20 w 20"/>
                <a:gd name="T1" fmla="*/ 11 h 18"/>
                <a:gd name="T2" fmla="*/ 20 w 20"/>
                <a:gd name="T3" fmla="*/ 11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0 w 20"/>
                <a:gd name="T13" fmla="*/ 18 h 18"/>
                <a:gd name="T14" fmla="*/ 20 w 20"/>
                <a:gd name="T15" fmla="*/ 18 h 18"/>
                <a:gd name="T16" fmla="*/ 20 w 20"/>
                <a:gd name="T17" fmla="*/ 1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8"/>
                <a:gd name="T29" fmla="*/ 20 w 20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29" name="Freeform 69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23"/>
                <a:gd name="T29" fmla="*/ 36 w 3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30" name="Freeform 70"/>
            <p:cNvSpPr>
              <a:spLocks/>
            </p:cNvSpPr>
            <p:nvPr/>
          </p:nvSpPr>
          <p:spPr bwMode="auto">
            <a:xfrm>
              <a:off x="280" y="445"/>
              <a:ext cx="30" cy="13"/>
            </a:xfrm>
            <a:custGeom>
              <a:avLst/>
              <a:gdLst>
                <a:gd name="T0" fmla="*/ 30 w 30"/>
                <a:gd name="T1" fmla="*/ 8 h 13"/>
                <a:gd name="T2" fmla="*/ 30 w 30"/>
                <a:gd name="T3" fmla="*/ 8 h 13"/>
                <a:gd name="T4" fmla="*/ 15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28 w 30"/>
                <a:gd name="T13" fmla="*/ 13 h 13"/>
                <a:gd name="T14" fmla="*/ 28 w 30"/>
                <a:gd name="T15" fmla="*/ 13 h 13"/>
                <a:gd name="T16" fmla="*/ 30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3"/>
                <a:gd name="T29" fmla="*/ 30 w 3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31" name="Freeform 71"/>
            <p:cNvSpPr>
              <a:spLocks/>
            </p:cNvSpPr>
            <p:nvPr/>
          </p:nvSpPr>
          <p:spPr bwMode="auto">
            <a:xfrm>
              <a:off x="308" y="453"/>
              <a:ext cx="41" cy="9"/>
            </a:xfrm>
            <a:custGeom>
              <a:avLst/>
              <a:gdLst>
                <a:gd name="T0" fmla="*/ 41 w 41"/>
                <a:gd name="T1" fmla="*/ 1 h 9"/>
                <a:gd name="T2" fmla="*/ 41 w 41"/>
                <a:gd name="T3" fmla="*/ 1 h 9"/>
                <a:gd name="T4" fmla="*/ 21 w 41"/>
                <a:gd name="T5" fmla="*/ 1 h 9"/>
                <a:gd name="T6" fmla="*/ 2 w 41"/>
                <a:gd name="T7" fmla="*/ 0 h 9"/>
                <a:gd name="T8" fmla="*/ 0 w 41"/>
                <a:gd name="T9" fmla="*/ 5 h 9"/>
                <a:gd name="T10" fmla="*/ 20 w 41"/>
                <a:gd name="T11" fmla="*/ 9 h 9"/>
                <a:gd name="T12" fmla="*/ 41 w 41"/>
                <a:gd name="T13" fmla="*/ 9 h 9"/>
                <a:gd name="T14" fmla="*/ 41 w 41"/>
                <a:gd name="T15" fmla="*/ 9 h 9"/>
                <a:gd name="T16" fmla="*/ 41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"/>
                <a:gd name="T28" fmla="*/ 0 h 9"/>
                <a:gd name="T29" fmla="*/ 41 w 41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32" name="Freeform 72"/>
            <p:cNvSpPr>
              <a:spLocks/>
            </p:cNvSpPr>
            <p:nvPr/>
          </p:nvSpPr>
          <p:spPr bwMode="auto">
            <a:xfrm>
              <a:off x="349" y="449"/>
              <a:ext cx="39" cy="13"/>
            </a:xfrm>
            <a:custGeom>
              <a:avLst/>
              <a:gdLst>
                <a:gd name="T0" fmla="*/ 36 w 39"/>
                <a:gd name="T1" fmla="*/ 0 h 13"/>
                <a:gd name="T2" fmla="*/ 36 w 39"/>
                <a:gd name="T3" fmla="*/ 0 h 13"/>
                <a:gd name="T4" fmla="*/ 28 w 39"/>
                <a:gd name="T5" fmla="*/ 5 h 13"/>
                <a:gd name="T6" fmla="*/ 20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0 w 39"/>
                <a:gd name="T17" fmla="*/ 13 h 13"/>
                <a:gd name="T18" fmla="*/ 29 w 39"/>
                <a:gd name="T19" fmla="*/ 11 h 13"/>
                <a:gd name="T20" fmla="*/ 39 w 39"/>
                <a:gd name="T21" fmla="*/ 5 h 13"/>
                <a:gd name="T22" fmla="*/ 39 w 39"/>
                <a:gd name="T23" fmla="*/ 5 h 13"/>
                <a:gd name="T24" fmla="*/ 36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13"/>
                <a:gd name="T41" fmla="*/ 39 w 39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33" name="Freeform 73"/>
            <p:cNvSpPr>
              <a:spLocks/>
            </p:cNvSpPr>
            <p:nvPr/>
          </p:nvSpPr>
          <p:spPr bwMode="auto">
            <a:xfrm>
              <a:off x="385" y="447"/>
              <a:ext cx="10" cy="20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6 h 20"/>
                <a:gd name="T6" fmla="*/ 3 w 10"/>
                <a:gd name="T7" fmla="*/ 20 h 20"/>
                <a:gd name="T8" fmla="*/ 8 w 10"/>
                <a:gd name="T9" fmla="*/ 18 h 20"/>
                <a:gd name="T10" fmla="*/ 8 w 10"/>
                <a:gd name="T11" fmla="*/ 15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5 h 20"/>
                <a:gd name="T38" fmla="*/ 3 w 10"/>
                <a:gd name="T39" fmla="*/ 16 h 20"/>
                <a:gd name="T40" fmla="*/ 7 w 10"/>
                <a:gd name="T41" fmla="*/ 18 h 20"/>
                <a:gd name="T42" fmla="*/ 7 w 10"/>
                <a:gd name="T43" fmla="*/ 15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"/>
                <a:gd name="T76" fmla="*/ 0 h 20"/>
                <a:gd name="T77" fmla="*/ 10 w 10"/>
                <a:gd name="T78" fmla="*/ 20 h 2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34" name="Freeform 74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59"/>
                <a:gd name="T41" fmla="*/ 9 w 9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35" name="Freeform 75"/>
            <p:cNvSpPr>
              <a:spLocks/>
            </p:cNvSpPr>
            <p:nvPr/>
          </p:nvSpPr>
          <p:spPr bwMode="auto">
            <a:xfrm>
              <a:off x="375" y="332"/>
              <a:ext cx="13" cy="63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39 h 63"/>
                <a:gd name="T10" fmla="*/ 8 w 13"/>
                <a:gd name="T11" fmla="*/ 63 h 63"/>
                <a:gd name="T12" fmla="*/ 13 w 13"/>
                <a:gd name="T13" fmla="*/ 63 h 63"/>
                <a:gd name="T14" fmla="*/ 12 w 13"/>
                <a:gd name="T15" fmla="*/ 38 h 63"/>
                <a:gd name="T16" fmla="*/ 8 w 13"/>
                <a:gd name="T17" fmla="*/ 25 h 63"/>
                <a:gd name="T18" fmla="*/ 7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63"/>
                <a:gd name="T41" fmla="*/ 13 w 13"/>
                <a:gd name="T42" fmla="*/ 63 h 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36" name="Freeform 76"/>
            <p:cNvSpPr>
              <a:spLocks/>
            </p:cNvSpPr>
            <p:nvPr/>
          </p:nvSpPr>
          <p:spPr bwMode="auto">
            <a:xfrm>
              <a:off x="362" y="283"/>
              <a:ext cx="18" cy="49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4 h 49"/>
                <a:gd name="T6" fmla="*/ 8 w 18"/>
                <a:gd name="T7" fmla="*/ 25 h 49"/>
                <a:gd name="T8" fmla="*/ 12 w 18"/>
                <a:gd name="T9" fmla="*/ 36 h 49"/>
                <a:gd name="T10" fmla="*/ 13 w 18"/>
                <a:gd name="T11" fmla="*/ 49 h 49"/>
                <a:gd name="T12" fmla="*/ 18 w 18"/>
                <a:gd name="T13" fmla="*/ 49 h 49"/>
                <a:gd name="T14" fmla="*/ 16 w 18"/>
                <a:gd name="T15" fmla="*/ 34 h 49"/>
                <a:gd name="T16" fmla="*/ 13 w 18"/>
                <a:gd name="T17" fmla="*/ 23 h 49"/>
                <a:gd name="T18" fmla="*/ 10 w 18"/>
                <a:gd name="T19" fmla="*/ 14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49"/>
                <a:gd name="T41" fmla="*/ 18 w 18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37" name="Freeform 77"/>
            <p:cNvSpPr>
              <a:spLocks/>
            </p:cNvSpPr>
            <p:nvPr/>
          </p:nvSpPr>
          <p:spPr bwMode="auto">
            <a:xfrm>
              <a:off x="342" y="247"/>
              <a:ext cx="25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17 w 25"/>
                <a:gd name="T9" fmla="*/ 29 h 38"/>
                <a:gd name="T10" fmla="*/ 20 w 25"/>
                <a:gd name="T11" fmla="*/ 38 h 38"/>
                <a:gd name="T12" fmla="*/ 25 w 25"/>
                <a:gd name="T13" fmla="*/ 36 h 38"/>
                <a:gd name="T14" fmla="*/ 20 w 25"/>
                <a:gd name="T15" fmla="*/ 25 h 38"/>
                <a:gd name="T16" fmla="*/ 14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38"/>
                <a:gd name="T41" fmla="*/ 25 w 25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5738" name="Rectangle 78"/>
            <p:cNvSpPr>
              <a:spLocks noChangeArrowheads="1"/>
            </p:cNvSpPr>
            <p:nvPr/>
          </p:nvSpPr>
          <p:spPr bwMode="auto">
            <a:xfrm>
              <a:off x="149" y="196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</p:grpSp>
      <p:pic>
        <p:nvPicPr>
          <p:cNvPr id="155652" name="Picture 79" descr="icc5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52400"/>
            <a:ext cx="9906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3" name="Text Box 80"/>
          <p:cNvSpPr txBox="1">
            <a:spLocks noChangeArrowheads="1"/>
          </p:cNvSpPr>
          <p:nvPr/>
        </p:nvSpPr>
        <p:spPr bwMode="auto">
          <a:xfrm>
            <a:off x="2209801" y="228906"/>
            <a:ext cx="5804894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3600">
                <a:solidFill>
                  <a:srgbClr val="FF0000"/>
                </a:solidFill>
                <a:sym typeface="Symbol" charset="0"/>
              </a:rPr>
              <a:t>The content of our universe</a:t>
            </a:r>
            <a:r>
              <a:rPr lang="en-GB" sz="360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96" name="TextBox 90">
            <a:extLst>
              <a:ext uri="{FF2B5EF4-FFF2-40B4-BE49-F238E27FC236}">
                <a16:creationId xmlns:a16="http://schemas.microsoft.com/office/drawing/2014/main" id="{D07D1A1C-D367-4317-8551-C5074DE364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1070" y="2924944"/>
            <a:ext cx="3234918" cy="830997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r>
              <a:rPr lang="en-US" kern="0" dirty="0">
                <a:solidFill>
                  <a:srgbClr val="BC3272"/>
                </a:solidFill>
                <a:latin typeface="Impact"/>
              </a:rPr>
              <a:t>70% </a:t>
            </a:r>
            <a:r>
              <a:rPr lang="en-US" sz="2000" kern="0" dirty="0">
                <a:solidFill>
                  <a:srgbClr val="BC3272"/>
                </a:solidFill>
                <a:latin typeface="Arial Narrow" panose="020B0606020202030204" pitchFamily="34" charset="0"/>
              </a:rPr>
              <a:t>DARK ENERGY (Cosmological constant)</a:t>
            </a:r>
          </a:p>
        </p:txBody>
      </p:sp>
      <p:sp>
        <p:nvSpPr>
          <p:cNvPr id="105" name="不完整圆 5">
            <a:extLst>
              <a:ext uri="{FF2B5EF4-FFF2-40B4-BE49-F238E27FC236}">
                <a16:creationId xmlns:a16="http://schemas.microsoft.com/office/drawing/2014/main" id="{0E59D028-C50E-432A-BF8C-37101A716DC6}"/>
              </a:ext>
            </a:extLst>
          </p:cNvPr>
          <p:cNvSpPr/>
          <p:nvPr/>
        </p:nvSpPr>
        <p:spPr bwMode="auto">
          <a:xfrm rot="8933875">
            <a:off x="3136218" y="1963199"/>
            <a:ext cx="2811248" cy="2806092"/>
          </a:xfrm>
          <a:prstGeom prst="pie">
            <a:avLst>
              <a:gd name="adj1" fmla="val 16187384"/>
              <a:gd name="adj2" fmla="val 9702265"/>
            </a:avLst>
          </a:prstGeom>
          <a:solidFill>
            <a:srgbClr val="7B224B"/>
          </a:solidFill>
          <a:ln w="1905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457200" indent="-457200"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endParaRPr lang="zh-CN" altLang="en-US" sz="2800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06" name="不完整圆 96">
            <a:extLst>
              <a:ext uri="{FF2B5EF4-FFF2-40B4-BE49-F238E27FC236}">
                <a16:creationId xmlns:a16="http://schemas.microsoft.com/office/drawing/2014/main" id="{5AB57784-CEB6-4B7F-88C6-8C5EC91E89A3}"/>
              </a:ext>
            </a:extLst>
          </p:cNvPr>
          <p:cNvSpPr/>
          <p:nvPr/>
        </p:nvSpPr>
        <p:spPr bwMode="auto">
          <a:xfrm rot="2446066">
            <a:off x="2311213" y="1948834"/>
            <a:ext cx="4781067" cy="2615015"/>
          </a:xfrm>
          <a:prstGeom prst="pie">
            <a:avLst>
              <a:gd name="adj1" fmla="val 16187384"/>
              <a:gd name="adj2" fmla="val 17264037"/>
            </a:avLst>
          </a:prstGeom>
          <a:solidFill>
            <a:srgbClr val="3366FF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457200" indent="-457200"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endParaRPr lang="zh-CN" altLang="en-US" sz="2800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107" name="不完整圆 97">
            <a:extLst>
              <a:ext uri="{FF2B5EF4-FFF2-40B4-BE49-F238E27FC236}">
                <a16:creationId xmlns:a16="http://schemas.microsoft.com/office/drawing/2014/main" id="{E5DA569B-4F2E-4B3F-912E-7B008A0AFFD0}"/>
              </a:ext>
            </a:extLst>
          </p:cNvPr>
          <p:cNvSpPr/>
          <p:nvPr/>
        </p:nvSpPr>
        <p:spPr bwMode="auto">
          <a:xfrm rot="3399555">
            <a:off x="3159320" y="1942231"/>
            <a:ext cx="2843435" cy="2866408"/>
          </a:xfrm>
          <a:prstGeom prst="pie">
            <a:avLst>
              <a:gd name="adj1" fmla="val 16288016"/>
              <a:gd name="adj2" fmla="val 39766"/>
            </a:avLst>
          </a:prstGeom>
          <a:solidFill>
            <a:schemeClr val="tx1">
              <a:lumMod val="75000"/>
              <a:lumOff val="25000"/>
            </a:schemeClr>
          </a:solidFill>
          <a:ln w="1905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457200" indent="-457200"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endParaRPr lang="zh-CN" altLang="en-US" sz="2800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92" name="TextBox 90">
            <a:extLst>
              <a:ext uri="{FF2B5EF4-FFF2-40B4-BE49-F238E27FC236}">
                <a16:creationId xmlns:a16="http://schemas.microsoft.com/office/drawing/2014/main" id="{E75FCA3C-B3E9-4E8A-B56B-9A430AE16F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2307" y="1988840"/>
            <a:ext cx="2512101" cy="523220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r>
              <a:rPr lang="en-US" kern="0" dirty="0">
                <a:solidFill>
                  <a:srgbClr val="3366FF"/>
                </a:solidFill>
                <a:latin typeface="Impact"/>
              </a:rPr>
              <a:t>5% </a:t>
            </a:r>
            <a:r>
              <a:rPr lang="en-US" sz="2000" kern="0" dirty="0">
                <a:solidFill>
                  <a:srgbClr val="3366FF"/>
                </a:solidFill>
                <a:latin typeface="Arial Narrow" panose="020B0606020202030204" pitchFamily="34" charset="0"/>
              </a:rPr>
              <a:t>NORMAL MATTER</a:t>
            </a:r>
          </a:p>
        </p:txBody>
      </p:sp>
      <p:sp>
        <p:nvSpPr>
          <p:cNvPr id="93" name="TextBox 90"/>
          <p:cNvSpPr txBox="1">
            <a:spLocks noChangeArrowheads="1"/>
          </p:cNvSpPr>
          <p:nvPr/>
        </p:nvSpPr>
        <p:spPr bwMode="auto">
          <a:xfrm>
            <a:off x="6156176" y="2924944"/>
            <a:ext cx="2376747" cy="523220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r>
              <a:rPr lang="en-US" kern="0" dirty="0">
                <a:solidFill>
                  <a:srgbClr val="A3A3A3"/>
                </a:solidFill>
                <a:latin typeface="Impact"/>
              </a:rPr>
              <a:t>25% </a:t>
            </a:r>
            <a:r>
              <a:rPr lang="en-US" sz="2000" kern="0" dirty="0">
                <a:solidFill>
                  <a:srgbClr val="A3A3A3"/>
                </a:solidFill>
                <a:latin typeface="Arial Narrow" panose="020B0606020202030204" pitchFamily="34" charset="0"/>
              </a:rPr>
              <a:t>DARK MATTER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211960" y="2564904"/>
            <a:ext cx="2232248" cy="2088232"/>
            <a:chOff x="5868144" y="3429000"/>
            <a:chExt cx="2232248" cy="2088232"/>
          </a:xfrm>
        </p:grpSpPr>
        <p:sp>
          <p:nvSpPr>
            <p:cNvPr id="2" name="Oval 1"/>
            <p:cNvSpPr/>
            <p:nvPr/>
          </p:nvSpPr>
          <p:spPr bwMode="auto">
            <a:xfrm>
              <a:off x="5868144" y="3429000"/>
              <a:ext cx="2232248" cy="2088232"/>
            </a:xfrm>
            <a:prstGeom prst="ellipse">
              <a:avLst/>
            </a:prstGeom>
            <a:noFill/>
            <a:ln w="3810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457200" marR="0" indent="-457200" algn="l" defTabSz="914400" rtl="0" eaLnBrk="0" fontAlgn="base" latinLnBrk="0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buClr>
                  <a:srgbClr val="FF0000"/>
                </a:buClr>
                <a:buSzTx/>
                <a:buFontTx/>
                <a:buNone/>
                <a:tabLst/>
              </a:pPr>
              <a:endParaRPr kumimoji="0" lang="en-US" sz="2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6084168" y="4077072"/>
              <a:ext cx="190280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None/>
              </a:pPr>
              <a:r>
                <a:rPr lang="en-US" sz="2000" dirty="0">
                  <a:solidFill>
                    <a:srgbClr val="FFFFFF"/>
                  </a:solidFill>
                </a:rPr>
                <a:t>Elementary particles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635131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/>
      <p:bldP spid="92" grpId="0"/>
      <p:bldP spid="93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tars_halo_3_snap127.png" descr="/Users/csf/text/auriga/rob/figures/projections/stars_halo_3_snap127.png"/>
          <p:cNvPicPr>
            <a:picLocks noChangeAspect="1"/>
          </p:cNvPicPr>
          <p:nvPr/>
        </p:nvPicPr>
        <p:blipFill rotWithShape="1">
          <a:blip r:embed="rId2" r:link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75" t="3333" r="4800" b="2917"/>
          <a:stretch/>
        </p:blipFill>
        <p:spPr>
          <a:xfrm>
            <a:off x="2199307" y="1470461"/>
            <a:ext cx="3164781" cy="4910867"/>
          </a:xfrm>
          <a:prstGeom prst="rect">
            <a:avLst/>
          </a:prstGeom>
        </p:spPr>
      </p:pic>
      <p:pic>
        <p:nvPicPr>
          <p:cNvPr id="5" name="stars_halo_7_snap127.png" descr="/Users/csf/text/auriga/rob/figures/projections/stars_halo_7_snap127.png"/>
          <p:cNvPicPr>
            <a:picLocks noChangeAspect="1"/>
          </p:cNvPicPr>
          <p:nvPr/>
        </p:nvPicPr>
        <p:blipFill rotWithShape="1">
          <a:blip r:embed="rId4" r:link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39" t="3056" r="4648" b="2777"/>
          <a:stretch/>
        </p:blipFill>
        <p:spPr>
          <a:xfrm>
            <a:off x="5796136" y="1484784"/>
            <a:ext cx="3096344" cy="4842715"/>
          </a:xfrm>
          <a:prstGeom prst="rect">
            <a:avLst/>
          </a:prstGeom>
        </p:spPr>
      </p:pic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2555776" y="210706"/>
            <a:ext cx="6192688" cy="553998"/>
          </a:xfrm>
          <a:prstGeom prst="rect">
            <a:avLst/>
          </a:prstGeom>
          <a:solidFill>
            <a:srgbClr val="FFCC00"/>
          </a:solidFill>
          <a:ln w="2857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>
                <a:solidFill>
                  <a:srgbClr val="FF0000"/>
                </a:solidFill>
              </a:rPr>
              <a:t>The </a:t>
            </a:r>
            <a:r>
              <a:rPr lang="en-GB" sz="3600" dirty="0" err="1">
                <a:solidFill>
                  <a:srgbClr val="FF0000"/>
                </a:solidFill>
              </a:rPr>
              <a:t>Auriga</a:t>
            </a:r>
            <a:r>
              <a:rPr lang="en-GB" sz="3600" dirty="0">
                <a:solidFill>
                  <a:srgbClr val="FF0000"/>
                </a:solidFill>
              </a:rPr>
              <a:t> MW-like galaxies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51520" y="3735030"/>
            <a:ext cx="158417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rgbClr val="EAAA43"/>
                </a:solidFill>
              </a:rPr>
              <a:t>D. Campbell C. Frenk    F. Gomez  R. Grand    A. Jenkins  F. </a:t>
            </a:r>
            <a:r>
              <a:rPr lang="en-US" sz="2000" dirty="0" err="1">
                <a:solidFill>
                  <a:srgbClr val="EAAA43"/>
                </a:solidFill>
              </a:rPr>
              <a:t>Marinacci</a:t>
            </a:r>
            <a:r>
              <a:rPr lang="en-US" sz="2000" dirty="0">
                <a:solidFill>
                  <a:srgbClr val="EAAA43"/>
                </a:solidFill>
              </a:rPr>
              <a:t> R. </a:t>
            </a:r>
            <a:r>
              <a:rPr lang="en-US" sz="2000" dirty="0" err="1">
                <a:solidFill>
                  <a:srgbClr val="EAAA43"/>
                </a:solidFill>
              </a:rPr>
              <a:t>Pakmor</a:t>
            </a:r>
            <a:r>
              <a:rPr lang="en-US" sz="2000" dirty="0">
                <a:solidFill>
                  <a:srgbClr val="EAAA43"/>
                </a:solidFill>
              </a:rPr>
              <a:t>  V. </a:t>
            </a:r>
            <a:r>
              <a:rPr lang="en-US" sz="2000" dirty="0" err="1">
                <a:solidFill>
                  <a:srgbClr val="EAAA43"/>
                </a:solidFill>
              </a:rPr>
              <a:t>Springel</a:t>
            </a:r>
            <a:r>
              <a:rPr lang="en-US" sz="2000" dirty="0">
                <a:solidFill>
                  <a:srgbClr val="EAAA43"/>
                </a:solidFill>
              </a:rPr>
              <a:t> S. White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07504" y="1591632"/>
            <a:ext cx="2061729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2000" dirty="0">
                <a:solidFill>
                  <a:srgbClr val="FFFFFF"/>
                </a:solidFill>
              </a:rPr>
              <a:t>30 very high res  </a:t>
            </a:r>
            <a:r>
              <a:rPr lang="en-US" sz="2000" dirty="0" err="1">
                <a:solidFill>
                  <a:srgbClr val="FFFFFF"/>
                </a:solidFill>
              </a:rPr>
              <a:t>Arepo</a:t>
            </a:r>
            <a:r>
              <a:rPr lang="en-US" sz="2000" dirty="0">
                <a:solidFill>
                  <a:srgbClr val="FFFFFF"/>
                </a:solidFill>
              </a:rPr>
              <a:t> </a:t>
            </a:r>
            <a:r>
              <a:rPr lang="en-US" sz="2000" dirty="0" err="1">
                <a:solidFill>
                  <a:srgbClr val="FFFFFF"/>
                </a:solidFill>
              </a:rPr>
              <a:t>sims</a:t>
            </a:r>
            <a:endParaRPr lang="en-US" sz="2000" dirty="0">
              <a:solidFill>
                <a:srgbClr val="FFFFFF"/>
              </a:solidFill>
            </a:endParaRPr>
          </a:p>
          <a:p>
            <a:pPr>
              <a:buNone/>
            </a:pPr>
            <a:r>
              <a:rPr lang="en-US" sz="2000" dirty="0">
                <a:solidFill>
                  <a:srgbClr val="FFFFFF"/>
                </a:solidFill>
              </a:rPr>
              <a:t>6 even higher res </a:t>
            </a:r>
            <a:r>
              <a:rPr lang="en-US" sz="2000" dirty="0" err="1">
                <a:solidFill>
                  <a:srgbClr val="FFFFFF"/>
                </a:solidFill>
              </a:rPr>
              <a:t>sims</a:t>
            </a:r>
            <a:endParaRPr lang="en-US" sz="2000" dirty="0">
              <a:solidFill>
                <a:srgbClr val="FFFFFF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832948" y="951111"/>
            <a:ext cx="22035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EAAA43"/>
                </a:solidFill>
              </a:rPr>
              <a:t>Grand et al ‘16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540314" y="1556792"/>
            <a:ext cx="5848110" cy="4486300"/>
            <a:chOff x="2468306" y="1628800"/>
            <a:chExt cx="5848110" cy="4486300"/>
          </a:xfrm>
        </p:grpSpPr>
        <p:pic>
          <p:nvPicPr>
            <p:cNvPr id="18" name="Picture 17" descr="cumulative_distr_R200.pdf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983" r="66722" b="2284"/>
            <a:stretch/>
          </p:blipFill>
          <p:spPr>
            <a:xfrm>
              <a:off x="2468306" y="1628800"/>
              <a:ext cx="5848110" cy="4486300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4283968" y="1743199"/>
              <a:ext cx="254558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None/>
              </a:pPr>
              <a:r>
                <a:rPr lang="en-US" dirty="0">
                  <a:solidFill>
                    <a:srgbClr val="008000"/>
                  </a:solidFill>
                </a:rPr>
                <a:t>Simpson et al ‘17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6602064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AutoShape 2"/>
          <p:cNvSpPr>
            <a:spLocks noChangeArrowheads="1"/>
          </p:cNvSpPr>
          <p:nvPr/>
        </p:nvSpPr>
        <p:spPr bwMode="auto">
          <a:xfrm>
            <a:off x="1857375" y="1014413"/>
            <a:ext cx="976313" cy="485775"/>
          </a:xfrm>
          <a:prstGeom prst="rightArrow">
            <a:avLst>
              <a:gd name="adj1" fmla="val 50000"/>
              <a:gd name="adj2" fmla="val 50245"/>
            </a:avLst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>
              <a:solidFill>
                <a:srgbClr val="FF0000"/>
              </a:solidFill>
              <a:latin typeface="Symbol" charset="0"/>
            </a:endParaRPr>
          </a:p>
        </p:txBody>
      </p:sp>
      <p:sp>
        <p:nvSpPr>
          <p:cNvPr id="185347" name="Rectangle 3"/>
          <p:cNvSpPr>
            <a:spLocks noChangeArrowheads="1"/>
          </p:cNvSpPr>
          <p:nvPr/>
        </p:nvSpPr>
        <p:spPr bwMode="auto">
          <a:xfrm>
            <a:off x="1043608" y="3140968"/>
            <a:ext cx="7200800" cy="1200329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Observed </a:t>
            </a:r>
            <a:r>
              <a:rPr lang="en-US" sz="3600" dirty="0"/>
              <a:t>abundance</a:t>
            </a:r>
            <a:r>
              <a:rPr lang="en-US" sz="3600" dirty="0">
                <a:solidFill>
                  <a:srgbClr val="DE0A0D"/>
                </a:solidFill>
              </a:rPr>
              <a:t> of satellites is </a:t>
            </a:r>
            <a:r>
              <a:rPr lang="en-US" sz="3600" dirty="0">
                <a:solidFill>
                  <a:srgbClr val="000000"/>
                </a:solidFill>
              </a:rPr>
              <a:t>compatible</a:t>
            </a:r>
            <a:r>
              <a:rPr lang="en-US" sz="3600" dirty="0">
                <a:solidFill>
                  <a:srgbClr val="DE0A0D"/>
                </a:solidFill>
              </a:rPr>
              <a:t> with </a:t>
            </a:r>
            <a:r>
              <a:rPr lang="en-US" sz="3600" dirty="0">
                <a:solidFill>
                  <a:srgbClr val="000000"/>
                </a:solidFill>
              </a:rPr>
              <a:t>CDM</a:t>
            </a:r>
            <a:endParaRPr lang="en-US" sz="3600" dirty="0">
              <a:solidFill>
                <a:srgbClr val="DE0A0D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611560" y="980728"/>
            <a:ext cx="6992101" cy="2137593"/>
            <a:chOff x="611560" y="1148551"/>
            <a:chExt cx="6992101" cy="2137593"/>
          </a:xfrm>
        </p:grpSpPr>
        <p:sp>
          <p:nvSpPr>
            <p:cNvPr id="6" name="TextBox 5"/>
            <p:cNvSpPr txBox="1"/>
            <p:nvPr/>
          </p:nvSpPr>
          <p:spPr>
            <a:xfrm>
              <a:off x="611560" y="2516703"/>
              <a:ext cx="92845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</a:pPr>
              <a:r>
                <a:rPr lang="en-US" sz="4400" dirty="0">
                  <a:solidFill>
                    <a:srgbClr val="FF0000"/>
                  </a:solidFill>
                  <a:sym typeface="Wingdings"/>
                </a:rPr>
                <a:t></a:t>
              </a:r>
              <a:endParaRPr lang="en-US" sz="4400" dirty="0">
                <a:solidFill>
                  <a:srgbClr val="FF0000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547664" y="1148551"/>
              <a:ext cx="6055997" cy="1200329"/>
            </a:xfrm>
            <a:prstGeom prst="rect">
              <a:avLst/>
            </a:prstGeom>
            <a:solidFill>
              <a:srgbClr val="EC7CBC"/>
            </a:solidFill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3600" dirty="0">
                  <a:solidFill>
                    <a:srgbClr val="000000"/>
                  </a:solidFill>
                </a:rPr>
                <a:t>When “baryon effects” are taken into account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6512" y="4581128"/>
            <a:ext cx="8352928" cy="1800200"/>
            <a:chOff x="-36512" y="4581128"/>
            <a:chExt cx="8352928" cy="1800200"/>
          </a:xfrm>
        </p:grpSpPr>
        <p:sp>
          <p:nvSpPr>
            <p:cNvPr id="9" name="TextBox 8"/>
            <p:cNvSpPr txBox="1"/>
            <p:nvPr/>
          </p:nvSpPr>
          <p:spPr>
            <a:xfrm>
              <a:off x="971600" y="5180999"/>
              <a:ext cx="7344816" cy="1200329"/>
            </a:xfrm>
            <a:prstGeom prst="rect">
              <a:avLst/>
            </a:prstGeom>
            <a:solidFill>
              <a:srgbClr val="EC7CBC"/>
            </a:solidFill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3600" dirty="0">
                  <a:solidFill>
                    <a:srgbClr val="000000"/>
                  </a:solidFill>
                </a:rPr>
                <a:t>There is </a:t>
              </a:r>
              <a:r>
                <a:rPr lang="en-US" sz="3600" dirty="0">
                  <a:solidFill>
                    <a:srgbClr val="FF0000"/>
                  </a:solidFill>
                </a:rPr>
                <a:t>no</a:t>
              </a:r>
              <a:r>
                <a:rPr lang="en-US" sz="3600" dirty="0">
                  <a:solidFill>
                    <a:srgbClr val="000000"/>
                  </a:solidFill>
                </a:rPr>
                <a:t> such thing as the </a:t>
              </a:r>
              <a:r>
                <a:rPr lang="en-US" sz="3600" dirty="0">
                  <a:solidFill>
                    <a:srgbClr val="FF0000"/>
                  </a:solidFill>
                </a:rPr>
                <a:t>“satellite problem”</a:t>
              </a:r>
              <a:r>
                <a:rPr lang="en-US" sz="3600" dirty="0">
                  <a:solidFill>
                    <a:srgbClr val="000000"/>
                  </a:solidFill>
                </a:rPr>
                <a:t> in CDM!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-36512" y="4581128"/>
              <a:ext cx="92845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</a:pPr>
              <a:r>
                <a:rPr lang="en-US" sz="4400" dirty="0">
                  <a:solidFill>
                    <a:srgbClr val="FF0000"/>
                  </a:solidFill>
                  <a:sym typeface="Wingdings"/>
                </a:rPr>
                <a:t></a:t>
              </a:r>
              <a:endParaRPr lang="en-US" sz="44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470154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5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347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AutoShape 2"/>
          <p:cNvSpPr>
            <a:spLocks noChangeArrowheads="1"/>
          </p:cNvSpPr>
          <p:nvPr/>
        </p:nvSpPr>
        <p:spPr bwMode="auto">
          <a:xfrm>
            <a:off x="1857375" y="1014413"/>
            <a:ext cx="976313" cy="485775"/>
          </a:xfrm>
          <a:prstGeom prst="rightArrow">
            <a:avLst>
              <a:gd name="adj1" fmla="val 50000"/>
              <a:gd name="adj2" fmla="val 50245"/>
            </a:avLst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>
              <a:solidFill>
                <a:srgbClr val="FF0000"/>
              </a:solidFill>
              <a:latin typeface="Symbol" charset="0"/>
            </a:endParaRPr>
          </a:p>
        </p:txBody>
      </p:sp>
      <p:sp>
        <p:nvSpPr>
          <p:cNvPr id="185347" name="Rectangle 3"/>
          <p:cNvSpPr>
            <a:spLocks noChangeArrowheads="1"/>
          </p:cNvSpPr>
          <p:nvPr/>
        </p:nvSpPr>
        <p:spPr bwMode="auto">
          <a:xfrm>
            <a:off x="2771800" y="156300"/>
            <a:ext cx="5616624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How about in WDM?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56941" y="1349099"/>
            <a:ext cx="4172425" cy="4660644"/>
            <a:chOff x="356941" y="1349099"/>
            <a:chExt cx="4172425" cy="4660644"/>
          </a:xfrm>
        </p:grpSpPr>
        <p:pic>
          <p:nvPicPr>
            <p:cNvPr id="10" name="Picture 9" descr="sats_pop.jp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500" t="11765" r="10754" b="33769"/>
            <a:stretch/>
          </p:blipFill>
          <p:spPr bwMode="auto">
            <a:xfrm>
              <a:off x="356941" y="2083262"/>
              <a:ext cx="4172425" cy="3926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TextBox 3"/>
            <p:cNvSpPr txBox="1"/>
            <p:nvPr/>
          </p:nvSpPr>
          <p:spPr>
            <a:xfrm>
              <a:off x="653094" y="1349099"/>
              <a:ext cx="3251461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FFFF"/>
                  </a:solidFill>
                  <a:latin typeface="Calibri"/>
                  <a:cs typeface="Calibri"/>
                </a:rPr>
                <a:t>The satellites of the MW</a:t>
              </a:r>
            </a:p>
            <a:p>
              <a:pPr>
                <a:lnSpc>
                  <a:spcPct val="90000"/>
                </a:lnSpc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34F5FF"/>
                  </a:solidFill>
                  <a:latin typeface="Calibri"/>
                  <a:cs typeface="Calibri"/>
                </a:rPr>
                <a:t>(~55 discovered so far)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238386" y="1335876"/>
            <a:ext cx="5083200" cy="5419500"/>
            <a:chOff x="4238386" y="1335876"/>
            <a:chExt cx="5083200" cy="5419500"/>
          </a:xfrm>
        </p:grpSpPr>
        <p:pic>
          <p:nvPicPr>
            <p:cNvPr id="17" name="Picture 8" descr="cdm_wdm_images.jpe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63" t="3999" r="1263"/>
            <a:stretch>
              <a:fillRect/>
            </a:stretch>
          </p:blipFill>
          <p:spPr bwMode="auto">
            <a:xfrm>
              <a:off x="4238386" y="1652196"/>
              <a:ext cx="5083200" cy="510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TextBox 8"/>
            <p:cNvSpPr txBox="1"/>
            <p:nvPr/>
          </p:nvSpPr>
          <p:spPr>
            <a:xfrm>
              <a:off x="4978959" y="1335876"/>
              <a:ext cx="4063883" cy="8976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>
                  <a:solidFill>
                    <a:srgbClr val="FFFFFF"/>
                  </a:solidFill>
                  <a:latin typeface="Calibri"/>
                  <a:cs typeface="Calibri"/>
                </a:rPr>
                <a:t>Dark </a:t>
              </a:r>
              <a:r>
                <a:rPr lang="en-US" dirty="0" err="1">
                  <a:solidFill>
                    <a:srgbClr val="FFFFFF"/>
                  </a:solidFill>
                  <a:latin typeface="Calibri"/>
                  <a:cs typeface="Calibri"/>
                </a:rPr>
                <a:t>mattter</a:t>
              </a:r>
              <a:r>
                <a:rPr lang="en-US" dirty="0">
                  <a:solidFill>
                    <a:srgbClr val="FFFFFF"/>
                  </a:solidFill>
                  <a:latin typeface="Calibri"/>
                  <a:cs typeface="Calibri"/>
                </a:rPr>
                <a:t> </a:t>
              </a:r>
              <a:r>
                <a:rPr lang="en-US" dirty="0" err="1">
                  <a:solidFill>
                    <a:srgbClr val="FFFFFF"/>
                  </a:solidFill>
                  <a:latin typeface="Calibri"/>
                  <a:cs typeface="Calibri"/>
                </a:rPr>
                <a:t>subhalos</a:t>
              </a:r>
              <a:r>
                <a:rPr lang="en-US" dirty="0">
                  <a:solidFill>
                    <a:srgbClr val="FFFFFF"/>
                  </a:solidFill>
                  <a:latin typeface="Calibri"/>
                  <a:cs typeface="Calibri"/>
                </a:rPr>
                <a:t> in WDM</a:t>
              </a:r>
              <a:endParaRPr lang="en-US" dirty="0">
                <a:solidFill>
                  <a:srgbClr val="34F5FF"/>
                </a:solidFill>
                <a:latin typeface="Calibri"/>
                <a:cs typeface="Calibri"/>
              </a:endParaRPr>
            </a:p>
            <a:p>
              <a:pPr>
                <a:lnSpc>
                  <a:spcPct val="90000"/>
                </a:lnSpc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34F5FF"/>
                  </a:solidFill>
                  <a:latin typeface="Calibri"/>
                  <a:cs typeface="Calibri"/>
                </a:rPr>
                <a:t>(a few tens)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851920" y="2132856"/>
            <a:ext cx="1728192" cy="720080"/>
            <a:chOff x="4788024" y="3429000"/>
            <a:chExt cx="1728192" cy="720080"/>
          </a:xfrm>
        </p:grpSpPr>
        <p:sp>
          <p:nvSpPr>
            <p:cNvPr id="3" name="TextBox 2"/>
            <p:cNvSpPr txBox="1"/>
            <p:nvPr/>
          </p:nvSpPr>
          <p:spPr>
            <a:xfrm>
              <a:off x="4894699" y="3501008"/>
              <a:ext cx="154616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dirty="0" err="1">
                  <a:solidFill>
                    <a:srgbClr val="FFFFFF"/>
                  </a:solidFill>
                  <a:latin typeface="Symbol" charset="0"/>
                  <a:cs typeface="Symbol" charset="0"/>
                </a:rPr>
                <a:t>l</a:t>
              </a:r>
              <a:r>
                <a:rPr lang="en-US" baseline="-25000" dirty="0" err="1">
                  <a:solidFill>
                    <a:srgbClr val="FFFFFF"/>
                  </a:solidFill>
                  <a:cs typeface="Arial" charset="0"/>
                </a:rPr>
                <a:t>cut</a:t>
              </a:r>
              <a:r>
                <a:rPr lang="en-US" baseline="-250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dirty="0">
                  <a:solidFill>
                    <a:srgbClr val="FFFFFF"/>
                  </a:solidFill>
                  <a:cs typeface="Arial" charset="0"/>
                </a:rPr>
                <a:t>α m</a:t>
              </a:r>
              <a:r>
                <a:rPr lang="en-US" baseline="-25000" dirty="0">
                  <a:solidFill>
                    <a:srgbClr val="FFFFFF"/>
                  </a:solidFill>
                  <a:cs typeface="Arial" charset="0"/>
                </a:rPr>
                <a:t>x</a:t>
              </a:r>
              <a:r>
                <a:rPr lang="en-US" baseline="30000" dirty="0">
                  <a:solidFill>
                    <a:srgbClr val="FFFFFF"/>
                  </a:solidFill>
                  <a:cs typeface="Arial" charset="0"/>
                </a:rPr>
                <a:t>-1</a:t>
              </a:r>
              <a:endParaRPr lang="en-US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" name="Rectangle 5"/>
            <p:cNvSpPr/>
            <p:nvPr/>
          </p:nvSpPr>
          <p:spPr bwMode="auto">
            <a:xfrm>
              <a:off x="4788024" y="3429000"/>
              <a:ext cx="1728192" cy="720080"/>
            </a:xfrm>
            <a:prstGeom prst="rect">
              <a:avLst/>
            </a:prstGeom>
            <a:noFill/>
            <a:ln w="38100" cap="flat" cmpd="sng" algn="ctr">
              <a:solidFill>
                <a:srgbClr val="34F5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  <a:latin typeface="Arial" pitchFamily="-65" charset="0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5436096" y="5589240"/>
            <a:ext cx="3456384" cy="707886"/>
          </a:xfrm>
          <a:prstGeom prst="rect">
            <a:avLst/>
          </a:prstGeom>
          <a:solidFill>
            <a:schemeClr val="accent3">
              <a:lumMod val="95000"/>
              <a:alpha val="34000"/>
            </a:schemeClr>
          </a:solidFill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>
              <a:buClr>
                <a:srgbClr val="FF0000"/>
              </a:buClr>
              <a:buFontTx/>
              <a:buNone/>
            </a:pPr>
            <a:r>
              <a:rPr lang="en-US" sz="2000" dirty="0">
                <a:solidFill>
                  <a:srgbClr val="FFFFFF"/>
                </a:solidFill>
              </a:rPr>
              <a:t>Can rule out low WDM particle masses</a:t>
            </a:r>
          </a:p>
        </p:txBody>
      </p:sp>
    </p:spTree>
    <p:extLst>
      <p:ext uri="{BB962C8B-B14F-4D97-AF65-F5344CB8AC3E}">
        <p14:creationId xmlns:p14="http://schemas.microsoft.com/office/powerpoint/2010/main" val="74909022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37"/>
          <p:cNvSpPr>
            <a:spLocks noChangeArrowheads="1"/>
          </p:cNvSpPr>
          <p:nvPr/>
        </p:nvSpPr>
        <p:spPr bwMode="auto">
          <a:xfrm>
            <a:off x="5286375" y="6275388"/>
            <a:ext cx="3751263" cy="55245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64867" name="Text Box 2"/>
          <p:cNvSpPr txBox="1">
            <a:spLocks noChangeArrowheads="1"/>
          </p:cNvSpPr>
          <p:nvPr/>
        </p:nvSpPr>
        <p:spPr bwMode="auto">
          <a:xfrm>
            <a:off x="2700338" y="241300"/>
            <a:ext cx="5873750" cy="646113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Warm DM: different </a:t>
            </a:r>
            <a:r>
              <a:rPr lang="en-GB" sz="3600" dirty="0">
                <a:solidFill>
                  <a:srgbClr val="FF0000"/>
                </a:solidFill>
                <a:latin typeface="Symbol" charset="0"/>
                <a:cs typeface="Symbol" charset="0"/>
              </a:rPr>
              <a:t>n</a:t>
            </a:r>
            <a:r>
              <a:rPr lang="en-GB" sz="3600" dirty="0">
                <a:solidFill>
                  <a:srgbClr val="FF0000"/>
                </a:solidFill>
                <a:cs typeface="Symbol" charset="0"/>
              </a:rPr>
              <a:t> mass</a:t>
            </a:r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-187325" y="931863"/>
            <a:ext cx="9324975" cy="5748337"/>
            <a:chOff x="-187506" y="931365"/>
            <a:chExt cx="9325261" cy="5748222"/>
          </a:xfrm>
        </p:grpSpPr>
        <p:sp>
          <p:nvSpPr>
            <p:cNvPr id="164873" name="Rectangle 6"/>
            <p:cNvSpPr>
              <a:spLocks noChangeArrowheads="1"/>
            </p:cNvSpPr>
            <p:nvPr/>
          </p:nvSpPr>
          <p:spPr bwMode="auto">
            <a:xfrm>
              <a:off x="0" y="1198563"/>
              <a:ext cx="125413" cy="46196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grpSp>
          <p:nvGrpSpPr>
            <p:cNvPr id="164874" name="Group 9"/>
            <p:cNvGrpSpPr>
              <a:grpSpLocks/>
            </p:cNvGrpSpPr>
            <p:nvPr/>
          </p:nvGrpSpPr>
          <p:grpSpPr bwMode="auto">
            <a:xfrm>
              <a:off x="1585897" y="931365"/>
              <a:ext cx="7551858" cy="5748222"/>
              <a:chOff x="808965" y="916424"/>
              <a:chExt cx="7551858" cy="5748222"/>
            </a:xfrm>
          </p:grpSpPr>
          <p:pic>
            <p:nvPicPr>
              <p:cNvPr id="164877" name="Picture 11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8965" y="4056488"/>
                <a:ext cx="2563200" cy="256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4878" name="Picture 12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37859" y="4071429"/>
                <a:ext cx="2563200" cy="256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4879" name="Picture 13" descr="W7A2a9_431_14p2.jpg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1223" y="4061326"/>
                <a:ext cx="2559600" cy="2559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15" name="Straight Connector 14"/>
              <p:cNvCxnSpPr/>
              <p:nvPr/>
            </p:nvCxnSpPr>
            <p:spPr>
              <a:xfrm>
                <a:off x="808854" y="1716508"/>
                <a:ext cx="0" cy="2479625"/>
              </a:xfrm>
              <a:prstGeom prst="line">
                <a:avLst/>
              </a:prstGeom>
              <a:ln w="38100" cmpd="sng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 flipH="1">
                <a:off x="5758831" y="6664646"/>
                <a:ext cx="2476576" cy="0"/>
              </a:xfrm>
              <a:prstGeom prst="line">
                <a:avLst/>
              </a:prstGeom>
              <a:ln w="38100" cmpd="sng">
                <a:solidFill>
                  <a:schemeClr val="tx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64882" name="Picture 25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6503" y="1478184"/>
                <a:ext cx="2563200" cy="256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64883" name="TextBox 26"/>
              <p:cNvSpPr txBox="1">
                <a:spLocks noChangeArrowheads="1"/>
              </p:cNvSpPr>
              <p:nvPr/>
            </p:nvSpPr>
            <p:spPr bwMode="auto">
              <a:xfrm>
                <a:off x="7105597" y="3547831"/>
                <a:ext cx="1119683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>
                    <a:solidFill>
                      <a:srgbClr val="FF0000"/>
                    </a:solidFill>
                    <a:latin typeface="Calibri" charset="0"/>
                  </a:rPr>
                  <a:t>1.4keV</a:t>
                </a:r>
                <a:endParaRPr lang="en-US">
                  <a:solidFill>
                    <a:srgbClr val="0000FF"/>
                  </a:solidFill>
                  <a:latin typeface="Calibri" charset="0"/>
                </a:endParaRPr>
              </a:p>
            </p:txBody>
          </p:sp>
          <p:sp>
            <p:nvSpPr>
              <p:cNvPr id="164884" name="TextBox 27"/>
              <p:cNvSpPr txBox="1">
                <a:spLocks noChangeArrowheads="1"/>
              </p:cNvSpPr>
              <p:nvPr/>
            </p:nvSpPr>
            <p:spPr bwMode="auto">
              <a:xfrm>
                <a:off x="7127331" y="6177331"/>
                <a:ext cx="110881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>
                    <a:solidFill>
                      <a:srgbClr val="FF6600"/>
                    </a:solidFill>
                    <a:latin typeface="Calibri" charset="0"/>
                  </a:rPr>
                  <a:t>1.6keV</a:t>
                </a:r>
                <a:endParaRPr lang="en-US">
                  <a:solidFill>
                    <a:srgbClr val="0000FF"/>
                  </a:solidFill>
                  <a:latin typeface="Calibri" charset="0"/>
                </a:endParaRPr>
              </a:p>
            </p:txBody>
          </p:sp>
          <p:sp>
            <p:nvSpPr>
              <p:cNvPr id="164885" name="TextBox 28"/>
              <p:cNvSpPr txBox="1">
                <a:spLocks noChangeArrowheads="1"/>
              </p:cNvSpPr>
              <p:nvPr/>
            </p:nvSpPr>
            <p:spPr bwMode="auto">
              <a:xfrm>
                <a:off x="4639732" y="6160777"/>
                <a:ext cx="137160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>
                    <a:solidFill>
                      <a:srgbClr val="008000"/>
                    </a:solidFill>
                    <a:latin typeface="Calibri" charset="0"/>
                  </a:rPr>
                  <a:t>2.0keV</a:t>
                </a:r>
                <a:r>
                  <a:rPr lang="en-US">
                    <a:solidFill>
                      <a:srgbClr val="000000"/>
                    </a:solidFill>
                    <a:latin typeface="Calibri" charset="0"/>
                  </a:rPr>
                  <a:t>,</a:t>
                </a:r>
                <a:endParaRPr lang="en-US">
                  <a:solidFill>
                    <a:srgbClr val="0000FF"/>
                  </a:solidFill>
                  <a:latin typeface="Calibri" charset="0"/>
                </a:endParaRPr>
              </a:p>
            </p:txBody>
          </p:sp>
          <p:sp>
            <p:nvSpPr>
              <p:cNvPr id="164886" name="TextBox 29"/>
              <p:cNvSpPr txBox="1">
                <a:spLocks noChangeArrowheads="1"/>
              </p:cNvSpPr>
              <p:nvPr/>
            </p:nvSpPr>
            <p:spPr bwMode="auto">
              <a:xfrm>
                <a:off x="2111347" y="6162390"/>
                <a:ext cx="1119683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>
                    <a:solidFill>
                      <a:srgbClr val="3366FF"/>
                    </a:solidFill>
                    <a:latin typeface="Calibri" charset="0"/>
                  </a:rPr>
                  <a:t>2.3keV</a:t>
                </a:r>
              </a:p>
            </p:txBody>
          </p:sp>
          <p:sp>
            <p:nvSpPr>
              <p:cNvPr id="164887" name="TextBox 32"/>
              <p:cNvSpPr txBox="1">
                <a:spLocks noChangeArrowheads="1"/>
              </p:cNvSpPr>
              <p:nvPr/>
            </p:nvSpPr>
            <p:spPr bwMode="auto">
              <a:xfrm>
                <a:off x="7191370" y="916424"/>
                <a:ext cx="650609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>
                    <a:solidFill>
                      <a:srgbClr val="FFFFFF"/>
                    </a:solidFill>
                    <a:latin typeface="Calibri" charset="0"/>
                  </a:rPr>
                  <a:t>z=3</a:t>
                </a:r>
              </a:p>
            </p:txBody>
          </p:sp>
        </p:grpSp>
        <p:grpSp>
          <p:nvGrpSpPr>
            <p:cNvPr id="4" name="Group 23"/>
            <p:cNvGrpSpPr/>
            <p:nvPr/>
          </p:nvGrpSpPr>
          <p:grpSpPr>
            <a:xfrm>
              <a:off x="-187506" y="1863941"/>
              <a:ext cx="1673859" cy="3231654"/>
              <a:chOff x="185338" y="1938221"/>
              <a:chExt cx="1673859" cy="3231654"/>
            </a:xfrm>
            <a:solidFill>
              <a:schemeClr val="bg1"/>
            </a:solidFill>
          </p:grpSpPr>
          <p:grpSp>
            <p:nvGrpSpPr>
              <p:cNvPr id="5" name="Group 21"/>
              <p:cNvGrpSpPr/>
              <p:nvPr/>
            </p:nvGrpSpPr>
            <p:grpSpPr>
              <a:xfrm>
                <a:off x="185338" y="2146786"/>
                <a:ext cx="402921" cy="2271095"/>
                <a:chOff x="276058" y="2146786"/>
                <a:chExt cx="402921" cy="2271095"/>
              </a:xfrm>
              <a:grpFill/>
            </p:grpSpPr>
            <p:cxnSp>
              <p:nvCxnSpPr>
                <p:cNvPr id="40" name="Straight Connector 39"/>
                <p:cNvCxnSpPr/>
                <p:nvPr/>
              </p:nvCxnSpPr>
              <p:spPr bwMode="auto">
                <a:xfrm>
                  <a:off x="316092" y="2146786"/>
                  <a:ext cx="362887" cy="1588"/>
                </a:xfrm>
                <a:prstGeom prst="line">
                  <a:avLst/>
                </a:prstGeom>
                <a:grpFill/>
                <a:ln w="38100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1" name="Straight Connector 40"/>
                <p:cNvCxnSpPr/>
                <p:nvPr/>
              </p:nvCxnSpPr>
              <p:spPr bwMode="auto">
                <a:xfrm>
                  <a:off x="302348" y="2707377"/>
                  <a:ext cx="362887" cy="1588"/>
                </a:xfrm>
                <a:prstGeom prst="line">
                  <a:avLst/>
                </a:prstGeom>
                <a:grpFill/>
                <a:ln w="38100" cap="flat" cmpd="sng" algn="ctr">
                  <a:solidFill>
                    <a:srgbClr val="0000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2" name="Straight Connector 41"/>
                <p:cNvCxnSpPr/>
                <p:nvPr/>
              </p:nvCxnSpPr>
              <p:spPr bwMode="auto">
                <a:xfrm>
                  <a:off x="288604" y="3340467"/>
                  <a:ext cx="362887" cy="1588"/>
                </a:xfrm>
                <a:prstGeom prst="line">
                  <a:avLst/>
                </a:prstGeom>
                <a:grpFill/>
                <a:ln w="38100" cap="flat" cmpd="sng" algn="ctr">
                  <a:solidFill>
                    <a:srgbClr val="008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3" name="Straight Connector 42"/>
                <p:cNvCxnSpPr/>
                <p:nvPr/>
              </p:nvCxnSpPr>
              <p:spPr bwMode="auto">
                <a:xfrm>
                  <a:off x="289623" y="3825467"/>
                  <a:ext cx="362887" cy="1588"/>
                </a:xfrm>
                <a:prstGeom prst="line">
                  <a:avLst/>
                </a:prstGeom>
                <a:grpFill/>
                <a:ln w="38100" cap="flat" cmpd="sng" algn="ctr">
                  <a:solidFill>
                    <a:srgbClr val="FF66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44" name="Straight Connector 43"/>
                <p:cNvCxnSpPr/>
                <p:nvPr/>
              </p:nvCxnSpPr>
              <p:spPr bwMode="auto">
                <a:xfrm>
                  <a:off x="276058" y="4416293"/>
                  <a:ext cx="362887" cy="1588"/>
                </a:xfrm>
                <a:prstGeom prst="line">
                  <a:avLst/>
                </a:prstGeom>
                <a:grpFill/>
                <a:ln w="38100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39" name="TextBox 38"/>
              <p:cNvSpPr txBox="1"/>
              <p:nvPr/>
            </p:nvSpPr>
            <p:spPr>
              <a:xfrm>
                <a:off x="630826" y="1938221"/>
                <a:ext cx="1228371" cy="3231654"/>
              </a:xfrm>
              <a:prstGeom prst="rect">
                <a:avLst/>
              </a:prstGeom>
              <a:grpFill/>
            </p:spPr>
            <p:txBody>
              <a:bodyPr wrap="none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r>
                  <a:rPr lang="en-US" dirty="0">
                    <a:solidFill>
                      <a:srgbClr val="000000"/>
                    </a:solidFill>
                  </a:rPr>
                  <a:t>WDM</a:t>
                </a:r>
              </a:p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r>
                  <a:rPr lang="en-US" dirty="0">
                    <a:solidFill>
                      <a:srgbClr val="000000"/>
                    </a:solidFill>
                  </a:rPr>
                  <a:t>2.3 </a:t>
                </a:r>
                <a:r>
                  <a:rPr lang="en-US" dirty="0" err="1">
                    <a:solidFill>
                      <a:srgbClr val="000000"/>
                    </a:solidFill>
                  </a:rPr>
                  <a:t>keV</a:t>
                </a:r>
                <a:endParaRPr lang="en-US" dirty="0">
                  <a:solidFill>
                    <a:srgbClr val="000000"/>
                  </a:solidFill>
                </a:endParaRPr>
              </a:p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r>
                  <a:rPr lang="en-US" dirty="0">
                    <a:solidFill>
                      <a:srgbClr val="000000"/>
                    </a:solidFill>
                  </a:rPr>
                  <a:t>2.0 </a:t>
                </a:r>
                <a:r>
                  <a:rPr lang="en-US" dirty="0" err="1">
                    <a:solidFill>
                      <a:srgbClr val="000000"/>
                    </a:solidFill>
                  </a:rPr>
                  <a:t>keV</a:t>
                </a:r>
                <a:endParaRPr lang="en-US" dirty="0">
                  <a:solidFill>
                    <a:srgbClr val="000000"/>
                  </a:solidFill>
                </a:endParaRPr>
              </a:p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r>
                  <a:rPr lang="en-US" dirty="0">
                    <a:solidFill>
                      <a:srgbClr val="000000"/>
                    </a:solidFill>
                  </a:rPr>
                  <a:t>1.6 </a:t>
                </a:r>
                <a:r>
                  <a:rPr lang="en-US" dirty="0" err="1">
                    <a:solidFill>
                      <a:srgbClr val="000000"/>
                    </a:solidFill>
                  </a:rPr>
                  <a:t>keV</a:t>
                </a:r>
                <a:endParaRPr lang="en-US" dirty="0">
                  <a:solidFill>
                    <a:srgbClr val="000000"/>
                  </a:solidFill>
                </a:endParaRPr>
              </a:p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r>
                  <a:rPr lang="en-US" dirty="0">
                    <a:solidFill>
                      <a:srgbClr val="000000"/>
                    </a:solidFill>
                  </a:rPr>
                  <a:t>1.4 </a:t>
                </a:r>
                <a:r>
                  <a:rPr lang="en-US" dirty="0" err="1">
                    <a:solidFill>
                      <a:srgbClr val="000000"/>
                    </a:solidFill>
                  </a:rPr>
                  <a:t>keV</a:t>
                </a:r>
                <a:endParaRPr lang="en-US" dirty="0">
                  <a:solidFill>
                    <a:srgbClr val="000000"/>
                  </a:solidFill>
                </a:endParaRPr>
              </a:p>
              <a:p>
                <a:pPr>
                  <a:buClr>
                    <a:srgbClr val="000000"/>
                  </a:buClr>
                  <a:buFontTx/>
                  <a:buNone/>
                  <a:defRPr/>
                </a:pPr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64876" name="TextBox 45"/>
            <p:cNvSpPr txBox="1">
              <a:spLocks noChangeArrowheads="1"/>
            </p:cNvSpPr>
            <p:nvPr/>
          </p:nvSpPr>
          <p:spPr bwMode="auto">
            <a:xfrm>
              <a:off x="4885275" y="2305517"/>
              <a:ext cx="9866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>
                  <a:solidFill>
                    <a:srgbClr val="FFFFFF"/>
                  </a:solidFill>
                  <a:latin typeface="Calibri" charset="0"/>
                </a:rPr>
                <a:t>WDM</a:t>
              </a:r>
            </a:p>
          </p:txBody>
        </p:sp>
      </p:grpSp>
      <p:grpSp>
        <p:nvGrpSpPr>
          <p:cNvPr id="164869" name="Group 33"/>
          <p:cNvGrpSpPr>
            <a:grpSpLocks/>
          </p:cNvGrpSpPr>
          <p:nvPr/>
        </p:nvGrpSpPr>
        <p:grpSpPr bwMode="auto">
          <a:xfrm>
            <a:off x="1585913" y="1501775"/>
            <a:ext cx="2578100" cy="2708275"/>
            <a:chOff x="1585898" y="1501451"/>
            <a:chExt cx="2578144" cy="2709285"/>
          </a:xfrm>
        </p:grpSpPr>
        <p:pic>
          <p:nvPicPr>
            <p:cNvPr id="164870" name="Picture 34" descr="W7A2a0_053_14p2.jpg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842" y="1501451"/>
              <a:ext cx="2563200" cy="256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36" name="Straight Connector 35"/>
            <p:cNvCxnSpPr/>
            <p:nvPr/>
          </p:nvCxnSpPr>
          <p:spPr>
            <a:xfrm>
              <a:off x="1585898" y="1731725"/>
              <a:ext cx="0" cy="2479011"/>
            </a:xfrm>
            <a:prstGeom prst="line">
              <a:avLst/>
            </a:prstGeom>
            <a:ln w="38100" cmpd="sng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4872" name="TextBox 36"/>
            <p:cNvSpPr txBox="1">
              <a:spLocks noChangeArrowheads="1"/>
            </p:cNvSpPr>
            <p:nvPr/>
          </p:nvSpPr>
          <p:spPr bwMode="auto">
            <a:xfrm>
              <a:off x="2491696" y="1600293"/>
              <a:ext cx="9298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>
                  <a:solidFill>
                    <a:srgbClr val="FFFFFF"/>
                  </a:solidFill>
                  <a:latin typeface="Calibri" charset="0"/>
                </a:rPr>
                <a:t>CDM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9940369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W7A2a1_127_14p2L.eps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0112" y="-6091"/>
            <a:ext cx="3524250" cy="3524250"/>
          </a:xfrm>
          <a:prstGeom prst="rect">
            <a:avLst/>
          </a:prstGeom>
        </p:spPr>
      </p:pic>
      <p:pic>
        <p:nvPicPr>
          <p:cNvPr id="6" name="Picture 5" descr="W7A2a2_127_14p2L.eps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8104" y="3361134"/>
            <a:ext cx="3524250" cy="352425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 bwMode="auto">
          <a:xfrm>
            <a:off x="535317" y="2708920"/>
            <a:ext cx="1228371" cy="2123658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WDM</a:t>
            </a:r>
          </a:p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2.3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endParaRPr lang="en-US" dirty="0">
              <a:solidFill>
                <a:srgbClr val="000000"/>
              </a:solidFill>
            </a:endParaRPr>
          </a:p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2.0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endParaRPr lang="en-US" dirty="0">
              <a:solidFill>
                <a:srgbClr val="000000"/>
              </a:solidFill>
            </a:endParaRPr>
          </a:p>
          <a:p>
            <a:pPr>
              <a:buClr>
                <a:srgbClr val="000000"/>
              </a:buClr>
              <a:buFontTx/>
              <a:buNone/>
              <a:defRPr/>
            </a:pPr>
            <a:r>
              <a:rPr lang="en-US" dirty="0">
                <a:solidFill>
                  <a:srgbClr val="000000"/>
                </a:solidFill>
              </a:rPr>
              <a:t>1.5 </a:t>
            </a:r>
            <a:r>
              <a:rPr lang="en-US" dirty="0" err="1">
                <a:solidFill>
                  <a:srgbClr val="000000"/>
                </a:solidFill>
              </a:rPr>
              <a:t>keV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-36512" y="1589891"/>
            <a:ext cx="2376264" cy="830997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dirty="0">
                <a:solidFill>
                  <a:srgbClr val="FF0000"/>
                </a:solidFill>
              </a:rPr>
              <a:t>Warm DM: different </a:t>
            </a:r>
            <a:r>
              <a:rPr lang="en-GB" dirty="0">
                <a:solidFill>
                  <a:srgbClr val="FF0000"/>
                </a:solidFill>
                <a:latin typeface="Symbol" charset="0"/>
                <a:cs typeface="Symbol" charset="0"/>
              </a:rPr>
              <a:t>n</a:t>
            </a:r>
            <a:r>
              <a:rPr lang="en-GB" dirty="0">
                <a:solidFill>
                  <a:srgbClr val="FF0000"/>
                </a:solidFill>
                <a:cs typeface="Symbol" charset="0"/>
              </a:rPr>
              <a:t> mass</a:t>
            </a:r>
          </a:p>
        </p:txBody>
      </p:sp>
      <p:sp>
        <p:nvSpPr>
          <p:cNvPr id="12" name="TextBox 29"/>
          <p:cNvSpPr txBox="1">
            <a:spLocks noChangeArrowheads="1"/>
          </p:cNvSpPr>
          <p:nvPr/>
        </p:nvSpPr>
        <p:spPr bwMode="auto">
          <a:xfrm>
            <a:off x="6804248" y="260648"/>
            <a:ext cx="1119649" cy="4616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dirty="0">
                <a:solidFill>
                  <a:srgbClr val="FFFFFF"/>
                </a:solidFill>
                <a:latin typeface="Calibri" charset="0"/>
              </a:rPr>
              <a:t>2.3keV</a:t>
            </a:r>
          </a:p>
        </p:txBody>
      </p:sp>
      <p:sp>
        <p:nvSpPr>
          <p:cNvPr id="13" name="TextBox 29"/>
          <p:cNvSpPr txBox="1">
            <a:spLocks noChangeArrowheads="1"/>
          </p:cNvSpPr>
          <p:nvPr/>
        </p:nvSpPr>
        <p:spPr bwMode="auto">
          <a:xfrm>
            <a:off x="6804248" y="3501008"/>
            <a:ext cx="1119649" cy="4616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dirty="0">
                <a:solidFill>
                  <a:srgbClr val="FFFFFF"/>
                </a:solidFill>
                <a:latin typeface="Calibri" charset="0"/>
              </a:rPr>
              <a:t>2 </a:t>
            </a:r>
            <a:r>
              <a:rPr lang="en-US" dirty="0" err="1">
                <a:solidFill>
                  <a:srgbClr val="FFFFFF"/>
                </a:solidFill>
                <a:latin typeface="Calibri" charset="0"/>
              </a:rPr>
              <a:t>keV</a:t>
            </a:r>
            <a:endParaRPr lang="en-US" dirty="0">
              <a:solidFill>
                <a:srgbClr val="FFFFFF"/>
              </a:solidFill>
              <a:latin typeface="Calibri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267744" y="0"/>
            <a:ext cx="3524250" cy="6885384"/>
            <a:chOff x="2631926" y="0"/>
            <a:chExt cx="3524250" cy="6885384"/>
          </a:xfrm>
        </p:grpSpPr>
        <p:grpSp>
          <p:nvGrpSpPr>
            <p:cNvPr id="2" name="Group 1"/>
            <p:cNvGrpSpPr/>
            <p:nvPr/>
          </p:nvGrpSpPr>
          <p:grpSpPr>
            <a:xfrm>
              <a:off x="2631926" y="0"/>
              <a:ext cx="3524250" cy="6885384"/>
              <a:chOff x="2055862" y="0"/>
              <a:chExt cx="3524250" cy="6885384"/>
            </a:xfrm>
          </p:grpSpPr>
          <p:pic>
            <p:nvPicPr>
              <p:cNvPr id="8" name="Picture 7" descr="W7A2a3_127_14p2L1.eps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055862" y="3361134"/>
                <a:ext cx="3524250" cy="3524250"/>
              </a:xfrm>
              <a:prstGeom prst="rect">
                <a:avLst/>
              </a:prstGeom>
            </p:spPr>
          </p:pic>
          <p:pic>
            <p:nvPicPr>
              <p:cNvPr id="4" name="Picture 3" descr="W7A2a0_127_14p2L.eps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055862" y="0"/>
                <a:ext cx="3524250" cy="3524250"/>
              </a:xfrm>
              <a:prstGeom prst="rect">
                <a:avLst/>
              </a:prstGeom>
            </p:spPr>
          </p:pic>
          <p:sp>
            <p:nvSpPr>
              <p:cNvPr id="9" name="TextBox 36"/>
              <p:cNvSpPr txBox="1">
                <a:spLocks noChangeArrowheads="1"/>
              </p:cNvSpPr>
              <p:nvPr/>
            </p:nvSpPr>
            <p:spPr bwMode="auto">
              <a:xfrm>
                <a:off x="3275856" y="188640"/>
                <a:ext cx="929817" cy="4614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lr>
                    <a:schemeClr val="tx1"/>
                  </a:buClr>
                  <a:buSzPct val="125000"/>
                  <a:buChar char="•"/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algn="l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dirty="0">
                    <a:solidFill>
                      <a:srgbClr val="FFFFFF"/>
                    </a:solidFill>
                    <a:latin typeface="Calibri" charset="0"/>
                  </a:rPr>
                  <a:t>CDM</a:t>
                </a:r>
              </a:p>
            </p:txBody>
          </p:sp>
        </p:grpSp>
        <p:sp>
          <p:nvSpPr>
            <p:cNvPr id="11" name="TextBox 26"/>
            <p:cNvSpPr txBox="1">
              <a:spLocks noChangeArrowheads="1"/>
            </p:cNvSpPr>
            <p:nvPr/>
          </p:nvSpPr>
          <p:spPr bwMode="auto">
            <a:xfrm>
              <a:off x="3668375" y="3501008"/>
              <a:ext cx="1119649" cy="4616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Char char="•"/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dirty="0">
                  <a:solidFill>
                    <a:srgbClr val="FFFFFF"/>
                  </a:solidFill>
                  <a:latin typeface="Calibri" charset="0"/>
                </a:rPr>
                <a:t>1.5 </a:t>
              </a:r>
              <a:r>
                <a:rPr lang="en-US" dirty="0" err="1">
                  <a:solidFill>
                    <a:srgbClr val="FFFFFF"/>
                  </a:solidFill>
                  <a:latin typeface="Calibri" charset="0"/>
                </a:rPr>
                <a:t>keV</a:t>
              </a:r>
              <a:endParaRPr lang="en-US" dirty="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3" name="Rectangle 2"/>
            <p:cNvSpPr/>
            <p:nvPr/>
          </p:nvSpPr>
          <p:spPr bwMode="auto">
            <a:xfrm>
              <a:off x="2699792" y="116632"/>
              <a:ext cx="432048" cy="216024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2843808" y="3573016"/>
              <a:ext cx="432048" cy="216024"/>
            </a:xfrm>
            <a:prstGeom prst="rect">
              <a:avLst/>
            </a:prstGeom>
            <a:solidFill>
              <a:schemeClr val="tx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0000" tIns="46800" rIns="90000" bIns="4680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>
                  <a:schemeClr val="tx1"/>
                </a:buClr>
                <a:buSzPct val="125000"/>
                <a:buFontTx/>
                <a:buChar char="•"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-65" charset="0"/>
              </a:endParaRPr>
            </a:p>
          </p:txBody>
        </p:sp>
      </p:grpSp>
      <p:sp>
        <p:nvSpPr>
          <p:cNvPr id="16" name="Rectangle 15"/>
          <p:cNvSpPr/>
          <p:nvPr/>
        </p:nvSpPr>
        <p:spPr bwMode="auto">
          <a:xfrm>
            <a:off x="5724128" y="188640"/>
            <a:ext cx="432048" cy="216024"/>
          </a:xfrm>
          <a:prstGeom prst="rect">
            <a:avLst/>
          </a:prstGeom>
          <a:solidFill>
            <a:schemeClr val="tx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5652120" y="3501008"/>
            <a:ext cx="432048" cy="216024"/>
          </a:xfrm>
          <a:prstGeom prst="rect">
            <a:avLst/>
          </a:prstGeom>
          <a:solidFill>
            <a:schemeClr val="tx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FontTx/>
              <a:buChar char="•"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65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5051181"/>
      </p:ext>
    </p:extLst>
  </p:cSld>
  <p:clrMapOvr>
    <a:masterClrMapping/>
  </p:clrMapOvr>
  <p:transition>
    <p:zoom/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V1HRCDM_127LG_001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-20960"/>
            <a:ext cx="3810000" cy="3810000"/>
          </a:xfrm>
          <a:prstGeom prst="rect">
            <a:avLst/>
          </a:prstGeom>
        </p:spPr>
      </p:pic>
      <p:pic>
        <p:nvPicPr>
          <p:cNvPr id="5" name="Picture 4" descr="V1HRL11p2_127LG_001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83" y="3039501"/>
            <a:ext cx="3810000" cy="3810000"/>
          </a:xfrm>
          <a:prstGeom prst="rect">
            <a:avLst/>
          </a:prstGeom>
        </p:spPr>
      </p:pic>
      <p:pic>
        <p:nvPicPr>
          <p:cNvPr id="2" name="Picture 1" descr="V1HRL9_127LG_00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593" y="3075384"/>
            <a:ext cx="3810000" cy="38100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-36512" y="2751311"/>
            <a:ext cx="30315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7 </a:t>
            </a:r>
            <a:r>
              <a:rPr lang="en-US" dirty="0" err="1">
                <a:solidFill>
                  <a:schemeClr val="bg1"/>
                </a:solidFill>
              </a:rPr>
              <a:t>keV</a:t>
            </a:r>
            <a:r>
              <a:rPr lang="en-US" dirty="0">
                <a:solidFill>
                  <a:schemeClr val="bg1"/>
                </a:solidFill>
              </a:rPr>
              <a:t> sterile </a:t>
            </a:r>
            <a:r>
              <a:rPr lang="en-US" dirty="0">
                <a:solidFill>
                  <a:schemeClr val="bg1"/>
                </a:solidFill>
                <a:latin typeface="Symbol" charset="2"/>
                <a:cs typeface="Symbol" charset="2"/>
              </a:rPr>
              <a:t>n;</a:t>
            </a:r>
            <a:r>
              <a:rPr lang="en-US" dirty="0">
                <a:solidFill>
                  <a:schemeClr val="bg1"/>
                </a:solidFill>
              </a:rPr>
              <a:t> L</a:t>
            </a:r>
            <a:r>
              <a:rPr lang="en-US" baseline="-25000" dirty="0">
                <a:solidFill>
                  <a:schemeClr val="bg1"/>
                </a:solidFill>
              </a:rPr>
              <a:t>6</a:t>
            </a:r>
            <a:r>
              <a:rPr lang="en-US" dirty="0">
                <a:solidFill>
                  <a:schemeClr val="bg1"/>
                </a:solidFill>
              </a:rPr>
              <a:t>=9</a:t>
            </a:r>
          </a:p>
        </p:txBody>
      </p:sp>
      <p:sp>
        <p:nvSpPr>
          <p:cNvPr id="6" name="TextBox 36"/>
          <p:cNvSpPr txBox="1">
            <a:spLocks noChangeArrowheads="1"/>
          </p:cNvSpPr>
          <p:nvPr/>
        </p:nvSpPr>
        <p:spPr bwMode="auto">
          <a:xfrm>
            <a:off x="4139952" y="116632"/>
            <a:ext cx="929817" cy="4614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dirty="0">
                <a:solidFill>
                  <a:srgbClr val="FFFFFF"/>
                </a:solidFill>
                <a:latin typeface="Calibri" charset="0"/>
              </a:rPr>
              <a:t>CDM</a:t>
            </a:r>
          </a:p>
        </p:txBody>
      </p:sp>
      <p:sp>
        <p:nvSpPr>
          <p:cNvPr id="7" name="Rectangle 6"/>
          <p:cNvSpPr/>
          <p:nvPr/>
        </p:nvSpPr>
        <p:spPr>
          <a:xfrm>
            <a:off x="5626588" y="2780928"/>
            <a:ext cx="345479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7 </a:t>
            </a:r>
            <a:r>
              <a:rPr lang="en-US" dirty="0" err="1">
                <a:solidFill>
                  <a:schemeClr val="bg1"/>
                </a:solidFill>
              </a:rPr>
              <a:t>keV</a:t>
            </a:r>
            <a:r>
              <a:rPr lang="en-US" dirty="0">
                <a:solidFill>
                  <a:schemeClr val="bg1"/>
                </a:solidFill>
              </a:rPr>
              <a:t> sterile </a:t>
            </a:r>
            <a:r>
              <a:rPr lang="en-US" dirty="0">
                <a:solidFill>
                  <a:schemeClr val="bg1"/>
                </a:solidFill>
                <a:latin typeface="Symbol" charset="2"/>
                <a:cs typeface="Symbol" charset="2"/>
              </a:rPr>
              <a:t>n;</a:t>
            </a:r>
            <a:r>
              <a:rPr lang="en-US" dirty="0">
                <a:solidFill>
                  <a:schemeClr val="bg1"/>
                </a:solidFill>
              </a:rPr>
              <a:t> L</a:t>
            </a:r>
            <a:r>
              <a:rPr lang="en-US" baseline="-25000" dirty="0">
                <a:solidFill>
                  <a:schemeClr val="bg1"/>
                </a:solidFill>
              </a:rPr>
              <a:t>6</a:t>
            </a:r>
            <a:r>
              <a:rPr lang="en-US" dirty="0">
                <a:solidFill>
                  <a:schemeClr val="bg1"/>
                </a:solidFill>
              </a:rPr>
              <a:t>=11.2</a:t>
            </a:r>
          </a:p>
        </p:txBody>
      </p:sp>
    </p:spTree>
    <p:extLst>
      <p:ext uri="{BB962C8B-B14F-4D97-AF65-F5344CB8AC3E}">
        <p14:creationId xmlns:p14="http://schemas.microsoft.com/office/powerpoint/2010/main" val="1147907420"/>
      </p:ext>
    </p:extLst>
  </p:cSld>
  <p:clrMapOvr>
    <a:masterClrMapping/>
  </p:clrMapOvr>
  <p:transition>
    <p:zoom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603500" y="127000"/>
            <a:ext cx="6243638" cy="1003300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200" dirty="0">
                <a:solidFill>
                  <a:srgbClr val="FF0000"/>
                </a:solidFill>
              </a:rPr>
              <a:t>Luminosity Function of Local Group Satellites in WDM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96440" y="2132856"/>
            <a:ext cx="9012064" cy="3657600"/>
            <a:chOff x="165100" y="2204864"/>
            <a:chExt cx="9012064" cy="3657600"/>
          </a:xfrm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grpSpPr>
        <p:pic>
          <p:nvPicPr>
            <p:cNvPr id="2" name="Picture 1" descr="SatOnly_luminosity_functions4.png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3"/>
            <a:stretch/>
          </p:blipFill>
          <p:spPr>
            <a:xfrm>
              <a:off x="165100" y="2204864"/>
              <a:ext cx="9012064" cy="3657600"/>
            </a:xfrm>
            <a:prstGeom prst="rect">
              <a:avLst/>
            </a:prstGeom>
          </p:spPr>
        </p:pic>
        <p:grpSp>
          <p:nvGrpSpPr>
            <p:cNvPr id="10" name="Group 9"/>
            <p:cNvGrpSpPr/>
            <p:nvPr/>
          </p:nvGrpSpPr>
          <p:grpSpPr>
            <a:xfrm>
              <a:off x="1835696" y="2852936"/>
              <a:ext cx="1078379" cy="1296144"/>
              <a:chOff x="1835696" y="2852936"/>
              <a:chExt cx="1078379" cy="1296144"/>
            </a:xfrm>
          </p:grpSpPr>
          <p:sp>
            <p:nvSpPr>
              <p:cNvPr id="5" name="TextBox 4"/>
              <p:cNvSpPr txBox="1"/>
              <p:nvPr/>
            </p:nvSpPr>
            <p:spPr>
              <a:xfrm>
                <a:off x="2267744" y="3429000"/>
                <a:ext cx="64633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F0000"/>
                    </a:solidFill>
                  </a:rPr>
                  <a:t>MW</a:t>
                </a:r>
              </a:p>
            </p:txBody>
          </p:sp>
          <p:sp>
            <p:nvSpPr>
              <p:cNvPr id="6" name="TextBox 5"/>
              <p:cNvSpPr txBox="1"/>
              <p:nvPr/>
            </p:nvSpPr>
            <p:spPr>
              <a:xfrm>
                <a:off x="1979712" y="2852936"/>
                <a:ext cx="68360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2951C"/>
                    </a:solidFill>
                  </a:rPr>
                  <a:t>M31</a:t>
                </a:r>
              </a:p>
            </p:txBody>
          </p:sp>
          <p:cxnSp>
            <p:nvCxnSpPr>
              <p:cNvPr id="8" name="Straight Arrow Connector 7"/>
              <p:cNvCxnSpPr/>
              <p:nvPr/>
            </p:nvCxnSpPr>
            <p:spPr bwMode="auto">
              <a:xfrm flipH="1">
                <a:off x="2123728" y="3789040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9" name="Straight Arrow Connector 8"/>
              <p:cNvCxnSpPr/>
              <p:nvPr/>
            </p:nvCxnSpPr>
            <p:spPr bwMode="auto">
              <a:xfrm flipH="1">
                <a:off x="1835696" y="3212976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66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grpSp>
          <p:nvGrpSpPr>
            <p:cNvPr id="11" name="Group 10"/>
            <p:cNvGrpSpPr/>
            <p:nvPr/>
          </p:nvGrpSpPr>
          <p:grpSpPr>
            <a:xfrm>
              <a:off x="4499992" y="2780928"/>
              <a:ext cx="1006371" cy="1296144"/>
              <a:chOff x="1907704" y="2852936"/>
              <a:chExt cx="1006371" cy="1296144"/>
            </a:xfrm>
          </p:grpSpPr>
          <p:sp>
            <p:nvSpPr>
              <p:cNvPr id="12" name="TextBox 11"/>
              <p:cNvSpPr txBox="1"/>
              <p:nvPr/>
            </p:nvSpPr>
            <p:spPr>
              <a:xfrm>
                <a:off x="2267744" y="3429000"/>
                <a:ext cx="64633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F0000"/>
                    </a:solidFill>
                  </a:rPr>
                  <a:t>MW</a:t>
                </a: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1979712" y="2852936"/>
                <a:ext cx="68360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2951C"/>
                    </a:solidFill>
                  </a:rPr>
                  <a:t>M31</a:t>
                </a:r>
              </a:p>
            </p:txBody>
          </p:sp>
          <p:cxnSp>
            <p:nvCxnSpPr>
              <p:cNvPr id="14" name="Straight Arrow Connector 13"/>
              <p:cNvCxnSpPr/>
              <p:nvPr/>
            </p:nvCxnSpPr>
            <p:spPr bwMode="auto">
              <a:xfrm flipH="1">
                <a:off x="2123728" y="3789040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15" name="Straight Arrow Connector 14"/>
              <p:cNvCxnSpPr/>
              <p:nvPr/>
            </p:nvCxnSpPr>
            <p:spPr bwMode="auto">
              <a:xfrm flipH="1">
                <a:off x="1907704" y="3212976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66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  <p:grpSp>
          <p:nvGrpSpPr>
            <p:cNvPr id="16" name="Group 15"/>
            <p:cNvGrpSpPr/>
            <p:nvPr/>
          </p:nvGrpSpPr>
          <p:grpSpPr>
            <a:xfrm>
              <a:off x="7164288" y="2708920"/>
              <a:ext cx="1078379" cy="1296144"/>
              <a:chOff x="1835696" y="2852936"/>
              <a:chExt cx="1078379" cy="1296144"/>
            </a:xfrm>
          </p:grpSpPr>
          <p:sp>
            <p:nvSpPr>
              <p:cNvPr id="17" name="TextBox 16"/>
              <p:cNvSpPr txBox="1"/>
              <p:nvPr/>
            </p:nvSpPr>
            <p:spPr>
              <a:xfrm>
                <a:off x="2267744" y="3429000"/>
                <a:ext cx="64633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F0000"/>
                    </a:solidFill>
                  </a:rPr>
                  <a:t>MW</a:t>
                </a: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1979712" y="2852936"/>
                <a:ext cx="683601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buClr>
                    <a:srgbClr val="000000"/>
                  </a:buClr>
                  <a:buFontTx/>
                  <a:buNone/>
                </a:pPr>
                <a:r>
                  <a:rPr lang="en-US" sz="2000" dirty="0">
                    <a:solidFill>
                      <a:srgbClr val="F2951C"/>
                    </a:solidFill>
                  </a:rPr>
                  <a:t>M31</a:t>
                </a:r>
              </a:p>
            </p:txBody>
          </p:sp>
          <p:cxnSp>
            <p:nvCxnSpPr>
              <p:cNvPr id="19" name="Straight Arrow Connector 18"/>
              <p:cNvCxnSpPr/>
              <p:nvPr/>
            </p:nvCxnSpPr>
            <p:spPr bwMode="auto">
              <a:xfrm flipH="1">
                <a:off x="1979712" y="3789040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20" name="Straight Arrow Connector 19"/>
              <p:cNvCxnSpPr/>
              <p:nvPr/>
            </p:nvCxnSpPr>
            <p:spPr bwMode="auto">
              <a:xfrm flipH="1">
                <a:off x="1835696" y="3212976"/>
                <a:ext cx="360040" cy="360040"/>
              </a:xfrm>
              <a:prstGeom prst="straightConnector1">
                <a:avLst/>
              </a:prstGeom>
              <a:noFill/>
              <a:ln w="19050" cap="flat" cmpd="sng" algn="ctr">
                <a:solidFill>
                  <a:srgbClr val="FF6600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</p:grpSp>
      <p:sp>
        <p:nvSpPr>
          <p:cNvPr id="22" name="TextBox 21"/>
          <p:cNvSpPr txBox="1"/>
          <p:nvPr/>
        </p:nvSpPr>
        <p:spPr>
          <a:xfrm>
            <a:off x="1187624" y="1484784"/>
            <a:ext cx="53041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From “Warm Apostle:”   7keV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</a:rPr>
              <a:t>n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804248" y="5949280"/>
            <a:ext cx="18956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Lovell et al. ‘16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804248" y="1484784"/>
            <a:ext cx="18469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 err="1">
                <a:solidFill>
                  <a:srgbClr val="000000"/>
                </a:solidFill>
              </a:rPr>
              <a:t>M</a:t>
            </a:r>
            <a:r>
              <a:rPr lang="en-US" baseline="-25000" dirty="0" err="1">
                <a:solidFill>
                  <a:srgbClr val="000000"/>
                </a:solidFill>
              </a:rPr>
              <a:t>h</a:t>
            </a:r>
            <a:r>
              <a:rPr lang="en-US" dirty="0">
                <a:solidFill>
                  <a:srgbClr val="000000"/>
                </a:solidFill>
              </a:rPr>
              <a:t> ~ 10</a:t>
            </a:r>
            <a:r>
              <a:rPr lang="en-US" baseline="30000" dirty="0">
                <a:solidFill>
                  <a:srgbClr val="000000"/>
                </a:solidFill>
              </a:rPr>
              <a:t>12</a:t>
            </a:r>
            <a:r>
              <a:rPr lang="en-US" dirty="0">
                <a:solidFill>
                  <a:srgbClr val="000000"/>
                </a:solidFill>
              </a:rPr>
              <a:t>M</a:t>
            </a:r>
            <a:r>
              <a:rPr lang="en-US" baseline="-25000" dirty="0">
                <a:solidFill>
                  <a:srgbClr val="000000"/>
                </a:solidFill>
              </a:rPr>
              <a:t>o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5095498" y="2348880"/>
            <a:ext cx="916662" cy="400110"/>
          </a:xfrm>
          <a:prstGeom prst="rect">
            <a:avLst/>
          </a:prstGeom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0090"/>
                </a:solidFill>
                <a:latin typeface="Symbol" charset="2"/>
                <a:cs typeface="Symbol" charset="2"/>
              </a:rPr>
              <a:t>ν</a:t>
            </a:r>
            <a:r>
              <a:rPr lang="en-US" sz="2000" dirty="0" err="1">
                <a:solidFill>
                  <a:srgbClr val="000090"/>
                </a:solidFill>
              </a:rPr>
              <a:t>MSM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740352" y="2358000"/>
            <a:ext cx="916662" cy="400110"/>
          </a:xfrm>
          <a:prstGeom prst="rect">
            <a:avLst/>
          </a:prstGeom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0090"/>
                </a:solidFill>
                <a:latin typeface="Symbol" charset="2"/>
                <a:cs typeface="Symbol" charset="2"/>
              </a:rPr>
              <a:t>ν</a:t>
            </a:r>
            <a:r>
              <a:rPr lang="en-US" sz="2000" dirty="0" err="1">
                <a:solidFill>
                  <a:srgbClr val="000090"/>
                </a:solidFill>
              </a:rPr>
              <a:t>MSM</a:t>
            </a:r>
            <a:endParaRPr lang="en-US" sz="2000" dirty="0">
              <a:solidFill>
                <a:srgbClr val="000090"/>
              </a:solidFill>
            </a:endParaRPr>
          </a:p>
        </p:txBody>
      </p:sp>
      <p:sp>
        <p:nvSpPr>
          <p:cNvPr id="28" name="Rectangle 27"/>
          <p:cNvSpPr/>
          <p:nvPr/>
        </p:nvSpPr>
        <p:spPr bwMode="auto">
          <a:xfrm>
            <a:off x="2627784" y="2636912"/>
            <a:ext cx="576064" cy="288032"/>
          </a:xfrm>
          <a:prstGeom prst="rect">
            <a:avLst/>
          </a:prstGeom>
          <a:solidFill>
            <a:schemeClr val="bg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651112" y="2380818"/>
            <a:ext cx="768760" cy="400110"/>
          </a:xfrm>
          <a:prstGeom prst="rect">
            <a:avLst/>
          </a:prstGeom>
          <a:noFill/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CDM</a:t>
            </a:r>
          </a:p>
        </p:txBody>
      </p:sp>
    </p:spTree>
    <p:extLst>
      <p:ext uri="{BB962C8B-B14F-4D97-AF65-F5344CB8AC3E}">
        <p14:creationId xmlns:p14="http://schemas.microsoft.com/office/powerpoint/2010/main" val="3495612136"/>
      </p:ext>
    </p:extLst>
  </p:cSld>
  <p:clrMapOvr>
    <a:masterClrMapping/>
  </p:clrMapOvr>
  <p:transition>
    <p:zoom/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2"/>
          <p:cNvGrpSpPr/>
          <p:nvPr/>
        </p:nvGrpSpPr>
        <p:grpSpPr>
          <a:xfrm>
            <a:off x="3271442" y="1291420"/>
            <a:ext cx="6093859" cy="5566580"/>
            <a:chOff x="3271442" y="1291420"/>
            <a:chExt cx="6093859" cy="5566580"/>
          </a:xfrm>
        </p:grpSpPr>
        <p:grpSp>
          <p:nvGrpSpPr>
            <p:cNvPr id="44" name="Group 43"/>
            <p:cNvGrpSpPr/>
            <p:nvPr/>
          </p:nvGrpSpPr>
          <p:grpSpPr>
            <a:xfrm>
              <a:off x="3271442" y="1291420"/>
              <a:ext cx="6093859" cy="5566580"/>
              <a:chOff x="3271442" y="1291420"/>
              <a:chExt cx="6093859" cy="5566580"/>
            </a:xfrm>
          </p:grpSpPr>
          <p:pic>
            <p:nvPicPr>
              <p:cNvPr id="49" name="Picture 48" descr="page_8.pdf"/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0749" t="7108" r="6366" b="65209"/>
              <a:stretch/>
            </p:blipFill>
            <p:spPr>
              <a:xfrm>
                <a:off x="3271442" y="1291420"/>
                <a:ext cx="6093859" cy="5566580"/>
              </a:xfrm>
              <a:prstGeom prst="rect">
                <a:avLst/>
              </a:prstGeom>
              <a:solidFill>
                <a:schemeClr val="bg1"/>
              </a:solidFill>
            </p:spPr>
          </p:pic>
          <p:sp>
            <p:nvSpPr>
              <p:cNvPr id="52" name="Freeform 51"/>
              <p:cNvSpPr/>
              <p:nvPr/>
            </p:nvSpPr>
            <p:spPr>
              <a:xfrm>
                <a:off x="5626164" y="2060848"/>
                <a:ext cx="3157299" cy="3098119"/>
              </a:xfrm>
              <a:custGeom>
                <a:avLst/>
                <a:gdLst>
                  <a:gd name="connsiteX0" fmla="*/ 0 w 3121690"/>
                  <a:gd name="connsiteY0" fmla="*/ 47481 h 2908195"/>
                  <a:gd name="connsiteX1" fmla="*/ 59347 w 3121690"/>
                  <a:gd name="connsiteY1" fmla="*/ 94961 h 2908195"/>
                  <a:gd name="connsiteX2" fmla="*/ 94956 w 3121690"/>
                  <a:gd name="connsiteY2" fmla="*/ 249274 h 2908195"/>
                  <a:gd name="connsiteX3" fmla="*/ 166173 w 3121690"/>
                  <a:gd name="connsiteY3" fmla="*/ 261144 h 2908195"/>
                  <a:gd name="connsiteX4" fmla="*/ 249260 w 3121690"/>
                  <a:gd name="connsiteY4" fmla="*/ 284884 h 2908195"/>
                  <a:gd name="connsiteX5" fmla="*/ 308608 w 3121690"/>
                  <a:gd name="connsiteY5" fmla="*/ 356105 h 2908195"/>
                  <a:gd name="connsiteX6" fmla="*/ 320477 w 3121690"/>
                  <a:gd name="connsiteY6" fmla="*/ 403586 h 2908195"/>
                  <a:gd name="connsiteX7" fmla="*/ 367955 w 3121690"/>
                  <a:gd name="connsiteY7" fmla="*/ 439197 h 2908195"/>
                  <a:gd name="connsiteX8" fmla="*/ 379825 w 3121690"/>
                  <a:gd name="connsiteY8" fmla="*/ 474807 h 2908195"/>
                  <a:gd name="connsiteX9" fmla="*/ 462912 w 3121690"/>
                  <a:gd name="connsiteY9" fmla="*/ 522288 h 2908195"/>
                  <a:gd name="connsiteX10" fmla="*/ 545999 w 3121690"/>
                  <a:gd name="connsiteY10" fmla="*/ 640990 h 2908195"/>
                  <a:gd name="connsiteX11" fmla="*/ 629085 w 3121690"/>
                  <a:gd name="connsiteY11" fmla="*/ 819043 h 2908195"/>
                  <a:gd name="connsiteX12" fmla="*/ 664694 w 3121690"/>
                  <a:gd name="connsiteY12" fmla="*/ 866523 h 2908195"/>
                  <a:gd name="connsiteX13" fmla="*/ 700303 w 3121690"/>
                  <a:gd name="connsiteY13" fmla="*/ 937745 h 2908195"/>
                  <a:gd name="connsiteX14" fmla="*/ 724042 w 3121690"/>
                  <a:gd name="connsiteY14" fmla="*/ 985225 h 2908195"/>
                  <a:gd name="connsiteX15" fmla="*/ 783390 w 3121690"/>
                  <a:gd name="connsiteY15" fmla="*/ 1032706 h 2908195"/>
                  <a:gd name="connsiteX16" fmla="*/ 795259 w 3121690"/>
                  <a:gd name="connsiteY16" fmla="*/ 1080187 h 2908195"/>
                  <a:gd name="connsiteX17" fmla="*/ 807129 w 3121690"/>
                  <a:gd name="connsiteY17" fmla="*/ 1115797 h 2908195"/>
                  <a:gd name="connsiteX18" fmla="*/ 830868 w 3121690"/>
                  <a:gd name="connsiteY18" fmla="*/ 1258240 h 2908195"/>
                  <a:gd name="connsiteX19" fmla="*/ 878346 w 3121690"/>
                  <a:gd name="connsiteY19" fmla="*/ 1353201 h 2908195"/>
                  <a:gd name="connsiteX20" fmla="*/ 961433 w 3121690"/>
                  <a:gd name="connsiteY20" fmla="*/ 1412552 h 2908195"/>
                  <a:gd name="connsiteX21" fmla="*/ 1032650 w 3121690"/>
                  <a:gd name="connsiteY21" fmla="*/ 1483773 h 2908195"/>
                  <a:gd name="connsiteX22" fmla="*/ 1080128 w 3121690"/>
                  <a:gd name="connsiteY22" fmla="*/ 1531254 h 2908195"/>
                  <a:gd name="connsiteX23" fmla="*/ 1151345 w 3121690"/>
                  <a:gd name="connsiteY23" fmla="*/ 1590605 h 2908195"/>
                  <a:gd name="connsiteX24" fmla="*/ 1198824 w 3121690"/>
                  <a:gd name="connsiteY24" fmla="*/ 1602475 h 2908195"/>
                  <a:gd name="connsiteX25" fmla="*/ 1234432 w 3121690"/>
                  <a:gd name="connsiteY25" fmla="*/ 1638086 h 2908195"/>
                  <a:gd name="connsiteX26" fmla="*/ 1246302 w 3121690"/>
                  <a:gd name="connsiteY26" fmla="*/ 1685566 h 2908195"/>
                  <a:gd name="connsiteX27" fmla="*/ 1281910 w 3121690"/>
                  <a:gd name="connsiteY27" fmla="*/ 1780528 h 2908195"/>
                  <a:gd name="connsiteX28" fmla="*/ 1293780 w 3121690"/>
                  <a:gd name="connsiteY28" fmla="*/ 1828009 h 2908195"/>
                  <a:gd name="connsiteX29" fmla="*/ 1341258 w 3121690"/>
                  <a:gd name="connsiteY29" fmla="*/ 1911100 h 2908195"/>
                  <a:gd name="connsiteX30" fmla="*/ 1364997 w 3121690"/>
                  <a:gd name="connsiteY30" fmla="*/ 1982321 h 2908195"/>
                  <a:gd name="connsiteX31" fmla="*/ 1376867 w 3121690"/>
                  <a:gd name="connsiteY31" fmla="*/ 2017931 h 2908195"/>
                  <a:gd name="connsiteX32" fmla="*/ 1400606 w 3121690"/>
                  <a:gd name="connsiteY32" fmla="*/ 2041672 h 2908195"/>
                  <a:gd name="connsiteX33" fmla="*/ 1424345 w 3121690"/>
                  <a:gd name="connsiteY33" fmla="*/ 2077282 h 2908195"/>
                  <a:gd name="connsiteX34" fmla="*/ 1459954 w 3121690"/>
                  <a:gd name="connsiteY34" fmla="*/ 2101023 h 2908195"/>
                  <a:gd name="connsiteX35" fmla="*/ 1507432 w 3121690"/>
                  <a:gd name="connsiteY35" fmla="*/ 2136633 h 2908195"/>
                  <a:gd name="connsiteX36" fmla="*/ 1554910 w 3121690"/>
                  <a:gd name="connsiteY36" fmla="*/ 2160374 h 2908195"/>
                  <a:gd name="connsiteX37" fmla="*/ 1673605 w 3121690"/>
                  <a:gd name="connsiteY37" fmla="*/ 2195984 h 2908195"/>
                  <a:gd name="connsiteX38" fmla="*/ 1804170 w 3121690"/>
                  <a:gd name="connsiteY38" fmla="*/ 2231595 h 2908195"/>
                  <a:gd name="connsiteX39" fmla="*/ 1863518 w 3121690"/>
                  <a:gd name="connsiteY39" fmla="*/ 2267205 h 2908195"/>
                  <a:gd name="connsiteX40" fmla="*/ 2029692 w 3121690"/>
                  <a:gd name="connsiteY40" fmla="*/ 2314686 h 2908195"/>
                  <a:gd name="connsiteX41" fmla="*/ 2183996 w 3121690"/>
                  <a:gd name="connsiteY41" fmla="*/ 2350297 h 2908195"/>
                  <a:gd name="connsiteX42" fmla="*/ 2219604 w 3121690"/>
                  <a:gd name="connsiteY42" fmla="*/ 2362167 h 2908195"/>
                  <a:gd name="connsiteX43" fmla="*/ 2231474 w 3121690"/>
                  <a:gd name="connsiteY43" fmla="*/ 2397777 h 2908195"/>
                  <a:gd name="connsiteX44" fmla="*/ 2278952 w 3121690"/>
                  <a:gd name="connsiteY44" fmla="*/ 2468999 h 2908195"/>
                  <a:gd name="connsiteX45" fmla="*/ 2385778 w 3121690"/>
                  <a:gd name="connsiteY45" fmla="*/ 2504609 h 2908195"/>
                  <a:gd name="connsiteX46" fmla="*/ 2421387 w 3121690"/>
                  <a:gd name="connsiteY46" fmla="*/ 2516479 h 2908195"/>
                  <a:gd name="connsiteX47" fmla="*/ 2468865 w 3121690"/>
                  <a:gd name="connsiteY47" fmla="*/ 2552090 h 2908195"/>
                  <a:gd name="connsiteX48" fmla="*/ 2540082 w 3121690"/>
                  <a:gd name="connsiteY48" fmla="*/ 2575830 h 2908195"/>
                  <a:gd name="connsiteX49" fmla="*/ 2563821 w 3121690"/>
                  <a:gd name="connsiteY49" fmla="*/ 2599571 h 2908195"/>
                  <a:gd name="connsiteX50" fmla="*/ 2694386 w 3121690"/>
                  <a:gd name="connsiteY50" fmla="*/ 2658922 h 2908195"/>
                  <a:gd name="connsiteX51" fmla="*/ 2729995 w 3121690"/>
                  <a:gd name="connsiteY51" fmla="*/ 2694532 h 2908195"/>
                  <a:gd name="connsiteX52" fmla="*/ 2753734 w 3121690"/>
                  <a:gd name="connsiteY52" fmla="*/ 2742013 h 2908195"/>
                  <a:gd name="connsiteX53" fmla="*/ 2801212 w 3121690"/>
                  <a:gd name="connsiteY53" fmla="*/ 2765753 h 2908195"/>
                  <a:gd name="connsiteX54" fmla="*/ 2824951 w 3121690"/>
                  <a:gd name="connsiteY54" fmla="*/ 2789494 h 2908195"/>
                  <a:gd name="connsiteX55" fmla="*/ 2908038 w 3121690"/>
                  <a:gd name="connsiteY55" fmla="*/ 2825104 h 2908195"/>
                  <a:gd name="connsiteX56" fmla="*/ 2955516 w 3121690"/>
                  <a:gd name="connsiteY56" fmla="*/ 2860715 h 2908195"/>
                  <a:gd name="connsiteX57" fmla="*/ 3002994 w 3121690"/>
                  <a:gd name="connsiteY57" fmla="*/ 2872585 h 2908195"/>
                  <a:gd name="connsiteX58" fmla="*/ 3038603 w 3121690"/>
                  <a:gd name="connsiteY58" fmla="*/ 2884455 h 2908195"/>
                  <a:gd name="connsiteX59" fmla="*/ 3121690 w 3121690"/>
                  <a:gd name="connsiteY59" fmla="*/ 2908195 h 2908195"/>
                  <a:gd name="connsiteX60" fmla="*/ 3109820 w 3121690"/>
                  <a:gd name="connsiteY60" fmla="*/ 2836974 h 2908195"/>
                  <a:gd name="connsiteX61" fmla="*/ 3062342 w 3121690"/>
                  <a:gd name="connsiteY61" fmla="*/ 2789494 h 2908195"/>
                  <a:gd name="connsiteX62" fmla="*/ 3038603 w 3121690"/>
                  <a:gd name="connsiteY62" fmla="*/ 2753883 h 2908195"/>
                  <a:gd name="connsiteX63" fmla="*/ 3014864 w 3121690"/>
                  <a:gd name="connsiteY63" fmla="*/ 2706402 h 2908195"/>
                  <a:gd name="connsiteX64" fmla="*/ 2991125 w 3121690"/>
                  <a:gd name="connsiteY64" fmla="*/ 2670792 h 2908195"/>
                  <a:gd name="connsiteX65" fmla="*/ 2979255 w 3121690"/>
                  <a:gd name="connsiteY65" fmla="*/ 2635181 h 2908195"/>
                  <a:gd name="connsiteX66" fmla="*/ 2872429 w 3121690"/>
                  <a:gd name="connsiteY66" fmla="*/ 2540220 h 2908195"/>
                  <a:gd name="connsiteX67" fmla="*/ 2789342 w 3121690"/>
                  <a:gd name="connsiteY67" fmla="*/ 2468999 h 2908195"/>
                  <a:gd name="connsiteX68" fmla="*/ 2670647 w 3121690"/>
                  <a:gd name="connsiteY68" fmla="*/ 2409648 h 2908195"/>
                  <a:gd name="connsiteX69" fmla="*/ 2635038 w 3121690"/>
                  <a:gd name="connsiteY69" fmla="*/ 2385907 h 2908195"/>
                  <a:gd name="connsiteX70" fmla="*/ 2540082 w 3121690"/>
                  <a:gd name="connsiteY70" fmla="*/ 2314686 h 2908195"/>
                  <a:gd name="connsiteX71" fmla="*/ 2456995 w 3121690"/>
                  <a:gd name="connsiteY71" fmla="*/ 2279076 h 2908195"/>
                  <a:gd name="connsiteX72" fmla="*/ 2421387 w 3121690"/>
                  <a:gd name="connsiteY72" fmla="*/ 2243465 h 2908195"/>
                  <a:gd name="connsiteX73" fmla="*/ 2326430 w 3121690"/>
                  <a:gd name="connsiteY73" fmla="*/ 2184114 h 2908195"/>
                  <a:gd name="connsiteX74" fmla="*/ 2243343 w 3121690"/>
                  <a:gd name="connsiteY74" fmla="*/ 2089153 h 2908195"/>
                  <a:gd name="connsiteX75" fmla="*/ 2136518 w 3121690"/>
                  <a:gd name="connsiteY75" fmla="*/ 2006061 h 2908195"/>
                  <a:gd name="connsiteX76" fmla="*/ 2053431 w 3121690"/>
                  <a:gd name="connsiteY76" fmla="*/ 1922970 h 2908195"/>
                  <a:gd name="connsiteX77" fmla="*/ 2005953 w 3121690"/>
                  <a:gd name="connsiteY77" fmla="*/ 1887359 h 2908195"/>
                  <a:gd name="connsiteX78" fmla="*/ 1946605 w 3121690"/>
                  <a:gd name="connsiteY78" fmla="*/ 1828009 h 2908195"/>
                  <a:gd name="connsiteX79" fmla="*/ 1851648 w 3121690"/>
                  <a:gd name="connsiteY79" fmla="*/ 1768658 h 2908195"/>
                  <a:gd name="connsiteX80" fmla="*/ 1756692 w 3121690"/>
                  <a:gd name="connsiteY80" fmla="*/ 1614345 h 2908195"/>
                  <a:gd name="connsiteX81" fmla="*/ 1709214 w 3121690"/>
                  <a:gd name="connsiteY81" fmla="*/ 1531254 h 2908195"/>
                  <a:gd name="connsiteX82" fmla="*/ 1649866 w 3121690"/>
                  <a:gd name="connsiteY82" fmla="*/ 1424422 h 2908195"/>
                  <a:gd name="connsiteX83" fmla="*/ 1626127 w 3121690"/>
                  <a:gd name="connsiteY83" fmla="*/ 1341331 h 2908195"/>
                  <a:gd name="connsiteX84" fmla="*/ 1590519 w 3121690"/>
                  <a:gd name="connsiteY84" fmla="*/ 1293850 h 2908195"/>
                  <a:gd name="connsiteX85" fmla="*/ 1495562 w 3121690"/>
                  <a:gd name="connsiteY85" fmla="*/ 1210759 h 2908195"/>
                  <a:gd name="connsiteX86" fmla="*/ 1459954 w 3121690"/>
                  <a:gd name="connsiteY86" fmla="*/ 1198889 h 2908195"/>
                  <a:gd name="connsiteX87" fmla="*/ 1400606 w 3121690"/>
                  <a:gd name="connsiteY87" fmla="*/ 1139538 h 2908195"/>
                  <a:gd name="connsiteX88" fmla="*/ 1281910 w 3121690"/>
                  <a:gd name="connsiteY88" fmla="*/ 1044576 h 2908195"/>
                  <a:gd name="connsiteX89" fmla="*/ 1198824 w 3121690"/>
                  <a:gd name="connsiteY89" fmla="*/ 937745 h 2908195"/>
                  <a:gd name="connsiteX90" fmla="*/ 1115737 w 3121690"/>
                  <a:gd name="connsiteY90" fmla="*/ 878394 h 2908195"/>
                  <a:gd name="connsiteX91" fmla="*/ 1008911 w 3121690"/>
                  <a:gd name="connsiteY91" fmla="*/ 783432 h 2908195"/>
                  <a:gd name="connsiteX92" fmla="*/ 949563 w 3121690"/>
                  <a:gd name="connsiteY92" fmla="*/ 759692 h 2908195"/>
                  <a:gd name="connsiteX93" fmla="*/ 890215 w 3121690"/>
                  <a:gd name="connsiteY93" fmla="*/ 724081 h 2908195"/>
                  <a:gd name="connsiteX94" fmla="*/ 795259 w 3121690"/>
                  <a:gd name="connsiteY94" fmla="*/ 640990 h 2908195"/>
                  <a:gd name="connsiteX95" fmla="*/ 747781 w 3121690"/>
                  <a:gd name="connsiteY95" fmla="*/ 569769 h 2908195"/>
                  <a:gd name="connsiteX96" fmla="*/ 664694 w 3121690"/>
                  <a:gd name="connsiteY96" fmla="*/ 427327 h 2908195"/>
                  <a:gd name="connsiteX97" fmla="*/ 629085 w 3121690"/>
                  <a:gd name="connsiteY97" fmla="*/ 332365 h 2908195"/>
                  <a:gd name="connsiteX98" fmla="*/ 593477 w 3121690"/>
                  <a:gd name="connsiteY98" fmla="*/ 308625 h 2908195"/>
                  <a:gd name="connsiteX99" fmla="*/ 534129 w 3121690"/>
                  <a:gd name="connsiteY99" fmla="*/ 237404 h 2908195"/>
                  <a:gd name="connsiteX100" fmla="*/ 451042 w 3121690"/>
                  <a:gd name="connsiteY100" fmla="*/ 189923 h 2908195"/>
                  <a:gd name="connsiteX101" fmla="*/ 415434 w 3121690"/>
                  <a:gd name="connsiteY101" fmla="*/ 166182 h 2908195"/>
                  <a:gd name="connsiteX102" fmla="*/ 379825 w 3121690"/>
                  <a:gd name="connsiteY102" fmla="*/ 154312 h 2908195"/>
                  <a:gd name="connsiteX103" fmla="*/ 332347 w 3121690"/>
                  <a:gd name="connsiteY103" fmla="*/ 130572 h 2908195"/>
                  <a:gd name="connsiteX104" fmla="*/ 296738 w 3121690"/>
                  <a:gd name="connsiteY104" fmla="*/ 94961 h 2908195"/>
                  <a:gd name="connsiteX105" fmla="*/ 261130 w 3121690"/>
                  <a:gd name="connsiteY105" fmla="*/ 71221 h 2908195"/>
                  <a:gd name="connsiteX106" fmla="*/ 249260 w 3121690"/>
                  <a:gd name="connsiteY106" fmla="*/ 35610 h 2908195"/>
                  <a:gd name="connsiteX107" fmla="*/ 189912 w 3121690"/>
                  <a:gd name="connsiteY107" fmla="*/ 0 h 290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121690" h="2908195">
                    <a:moveTo>
                      <a:pt x="0" y="47481"/>
                    </a:moveTo>
                    <a:cubicBezTo>
                      <a:pt x="19782" y="63308"/>
                      <a:pt x="48731" y="71958"/>
                      <a:pt x="59347" y="94961"/>
                    </a:cubicBezTo>
                    <a:cubicBezTo>
                      <a:pt x="62633" y="102082"/>
                      <a:pt x="60398" y="227674"/>
                      <a:pt x="94956" y="249274"/>
                    </a:cubicBezTo>
                    <a:cubicBezTo>
                      <a:pt x="115364" y="262030"/>
                      <a:pt x="142574" y="256424"/>
                      <a:pt x="166173" y="261144"/>
                    </a:cubicBezTo>
                    <a:cubicBezTo>
                      <a:pt x="203432" y="268596"/>
                      <a:pt x="215322" y="273571"/>
                      <a:pt x="249260" y="284884"/>
                    </a:cubicBezTo>
                    <a:cubicBezTo>
                      <a:pt x="291497" y="313044"/>
                      <a:pt x="288530" y="302559"/>
                      <a:pt x="308608" y="356105"/>
                    </a:cubicBezTo>
                    <a:cubicBezTo>
                      <a:pt x="314336" y="371380"/>
                      <a:pt x="310995" y="390310"/>
                      <a:pt x="320477" y="403586"/>
                    </a:cubicBezTo>
                    <a:cubicBezTo>
                      <a:pt x="331975" y="419684"/>
                      <a:pt x="352129" y="427327"/>
                      <a:pt x="367955" y="439197"/>
                    </a:cubicBezTo>
                    <a:cubicBezTo>
                      <a:pt x="371912" y="451067"/>
                      <a:pt x="373388" y="464078"/>
                      <a:pt x="379825" y="474807"/>
                    </a:cubicBezTo>
                    <a:cubicBezTo>
                      <a:pt x="398207" y="505446"/>
                      <a:pt x="432055" y="509945"/>
                      <a:pt x="462912" y="522288"/>
                    </a:cubicBezTo>
                    <a:cubicBezTo>
                      <a:pt x="490608" y="561855"/>
                      <a:pt x="526385" y="596855"/>
                      <a:pt x="545999" y="640990"/>
                    </a:cubicBezTo>
                    <a:cubicBezTo>
                      <a:pt x="559759" y="671951"/>
                      <a:pt x="606358" y="781163"/>
                      <a:pt x="629085" y="819043"/>
                    </a:cubicBezTo>
                    <a:cubicBezTo>
                      <a:pt x="639263" y="836007"/>
                      <a:pt x="652824" y="850696"/>
                      <a:pt x="664694" y="866523"/>
                    </a:cubicBezTo>
                    <a:cubicBezTo>
                      <a:pt x="689563" y="965999"/>
                      <a:pt x="657974" y="874248"/>
                      <a:pt x="700303" y="937745"/>
                    </a:cubicBezTo>
                    <a:cubicBezTo>
                      <a:pt x="710118" y="952468"/>
                      <a:pt x="714227" y="970502"/>
                      <a:pt x="724042" y="985225"/>
                    </a:cubicBezTo>
                    <a:cubicBezTo>
                      <a:pt x="737574" y="1005524"/>
                      <a:pt x="764339" y="1020005"/>
                      <a:pt x="783390" y="1032706"/>
                    </a:cubicBezTo>
                    <a:cubicBezTo>
                      <a:pt x="787346" y="1048533"/>
                      <a:pt x="790777" y="1064501"/>
                      <a:pt x="795259" y="1080187"/>
                    </a:cubicBezTo>
                    <a:cubicBezTo>
                      <a:pt x="798696" y="1092218"/>
                      <a:pt x="804675" y="1103528"/>
                      <a:pt x="807129" y="1115797"/>
                    </a:cubicBezTo>
                    <a:cubicBezTo>
                      <a:pt x="816569" y="1162998"/>
                      <a:pt x="809342" y="1215186"/>
                      <a:pt x="830868" y="1258240"/>
                    </a:cubicBezTo>
                    <a:cubicBezTo>
                      <a:pt x="846694" y="1289894"/>
                      <a:pt x="848901" y="1333570"/>
                      <a:pt x="878346" y="1353201"/>
                    </a:cubicBezTo>
                    <a:cubicBezTo>
                      <a:pt x="903114" y="1369714"/>
                      <a:pt x="940401" y="1393623"/>
                      <a:pt x="961433" y="1412552"/>
                    </a:cubicBezTo>
                    <a:cubicBezTo>
                      <a:pt x="986387" y="1435012"/>
                      <a:pt x="1008911" y="1460033"/>
                      <a:pt x="1032650" y="1483773"/>
                    </a:cubicBezTo>
                    <a:lnTo>
                      <a:pt x="1080128" y="1531254"/>
                    </a:lnTo>
                    <a:cubicBezTo>
                      <a:pt x="1101513" y="1552640"/>
                      <a:pt x="1122430" y="1578212"/>
                      <a:pt x="1151345" y="1590605"/>
                    </a:cubicBezTo>
                    <a:cubicBezTo>
                      <a:pt x="1166339" y="1597032"/>
                      <a:pt x="1182998" y="1598518"/>
                      <a:pt x="1198824" y="1602475"/>
                    </a:cubicBezTo>
                    <a:cubicBezTo>
                      <a:pt x="1210693" y="1614345"/>
                      <a:pt x="1226104" y="1623511"/>
                      <a:pt x="1234432" y="1638086"/>
                    </a:cubicBezTo>
                    <a:cubicBezTo>
                      <a:pt x="1242526" y="1652250"/>
                      <a:pt x="1241820" y="1669880"/>
                      <a:pt x="1246302" y="1685566"/>
                    </a:cubicBezTo>
                    <a:cubicBezTo>
                      <a:pt x="1262976" y="1743929"/>
                      <a:pt x="1256815" y="1705238"/>
                      <a:pt x="1281910" y="1780528"/>
                    </a:cubicBezTo>
                    <a:cubicBezTo>
                      <a:pt x="1287069" y="1796005"/>
                      <a:pt x="1288052" y="1812734"/>
                      <a:pt x="1293780" y="1828009"/>
                    </a:cubicBezTo>
                    <a:cubicBezTo>
                      <a:pt x="1350624" y="1979600"/>
                      <a:pt x="1286157" y="1787115"/>
                      <a:pt x="1341258" y="1911100"/>
                    </a:cubicBezTo>
                    <a:cubicBezTo>
                      <a:pt x="1351421" y="1933968"/>
                      <a:pt x="1357084" y="1958581"/>
                      <a:pt x="1364997" y="1982321"/>
                    </a:cubicBezTo>
                    <a:cubicBezTo>
                      <a:pt x="1368954" y="1994191"/>
                      <a:pt x="1368020" y="2009083"/>
                      <a:pt x="1376867" y="2017931"/>
                    </a:cubicBezTo>
                    <a:cubicBezTo>
                      <a:pt x="1384780" y="2025845"/>
                      <a:pt x="1393615" y="2032933"/>
                      <a:pt x="1400606" y="2041672"/>
                    </a:cubicBezTo>
                    <a:cubicBezTo>
                      <a:pt x="1409517" y="2052812"/>
                      <a:pt x="1414258" y="2067194"/>
                      <a:pt x="1424345" y="2077282"/>
                    </a:cubicBezTo>
                    <a:cubicBezTo>
                      <a:pt x="1434432" y="2087370"/>
                      <a:pt x="1448346" y="2092731"/>
                      <a:pt x="1459954" y="2101023"/>
                    </a:cubicBezTo>
                    <a:cubicBezTo>
                      <a:pt x="1476052" y="2112522"/>
                      <a:pt x="1490656" y="2126148"/>
                      <a:pt x="1507432" y="2136633"/>
                    </a:cubicBezTo>
                    <a:cubicBezTo>
                      <a:pt x="1522436" y="2146011"/>
                      <a:pt x="1538481" y="2153802"/>
                      <a:pt x="1554910" y="2160374"/>
                    </a:cubicBezTo>
                    <a:cubicBezTo>
                      <a:pt x="1603070" y="2179639"/>
                      <a:pt x="1626971" y="2184325"/>
                      <a:pt x="1673605" y="2195984"/>
                    </a:cubicBezTo>
                    <a:cubicBezTo>
                      <a:pt x="1818813" y="2268594"/>
                      <a:pt x="1588608" y="2159739"/>
                      <a:pt x="1804170" y="2231595"/>
                    </a:cubicBezTo>
                    <a:cubicBezTo>
                      <a:pt x="1826057" y="2238891"/>
                      <a:pt x="1842516" y="2257658"/>
                      <a:pt x="1863518" y="2267205"/>
                    </a:cubicBezTo>
                    <a:cubicBezTo>
                      <a:pt x="1907892" y="2287376"/>
                      <a:pt x="1985814" y="2302985"/>
                      <a:pt x="2029692" y="2314686"/>
                    </a:cubicBezTo>
                    <a:cubicBezTo>
                      <a:pt x="2156160" y="2348413"/>
                      <a:pt x="2067453" y="2330873"/>
                      <a:pt x="2183996" y="2350297"/>
                    </a:cubicBezTo>
                    <a:cubicBezTo>
                      <a:pt x="2195865" y="2354254"/>
                      <a:pt x="2210757" y="2353320"/>
                      <a:pt x="2219604" y="2362167"/>
                    </a:cubicBezTo>
                    <a:cubicBezTo>
                      <a:pt x="2228451" y="2371015"/>
                      <a:pt x="2226545" y="2386277"/>
                      <a:pt x="2231474" y="2397777"/>
                    </a:cubicBezTo>
                    <a:cubicBezTo>
                      <a:pt x="2239359" y="2416176"/>
                      <a:pt x="2255893" y="2457469"/>
                      <a:pt x="2278952" y="2468999"/>
                    </a:cubicBezTo>
                    <a:cubicBezTo>
                      <a:pt x="2278954" y="2469000"/>
                      <a:pt x="2367973" y="2498674"/>
                      <a:pt x="2385778" y="2504609"/>
                    </a:cubicBezTo>
                    <a:lnTo>
                      <a:pt x="2421387" y="2516479"/>
                    </a:lnTo>
                    <a:cubicBezTo>
                      <a:pt x="2437213" y="2528349"/>
                      <a:pt x="2451171" y="2543242"/>
                      <a:pt x="2468865" y="2552090"/>
                    </a:cubicBezTo>
                    <a:cubicBezTo>
                      <a:pt x="2491246" y="2563281"/>
                      <a:pt x="2540082" y="2575830"/>
                      <a:pt x="2540082" y="2575830"/>
                    </a:cubicBezTo>
                    <a:cubicBezTo>
                      <a:pt x="2547995" y="2583744"/>
                      <a:pt x="2554225" y="2593813"/>
                      <a:pt x="2563821" y="2599571"/>
                    </a:cubicBezTo>
                    <a:cubicBezTo>
                      <a:pt x="2630157" y="2639375"/>
                      <a:pt x="2639281" y="2640551"/>
                      <a:pt x="2694386" y="2658922"/>
                    </a:cubicBezTo>
                    <a:cubicBezTo>
                      <a:pt x="2706256" y="2670792"/>
                      <a:pt x="2720238" y="2680872"/>
                      <a:pt x="2729995" y="2694532"/>
                    </a:cubicBezTo>
                    <a:cubicBezTo>
                      <a:pt x="2740280" y="2708931"/>
                      <a:pt x="2741222" y="2729500"/>
                      <a:pt x="2753734" y="2742013"/>
                    </a:cubicBezTo>
                    <a:cubicBezTo>
                      <a:pt x="2766245" y="2754525"/>
                      <a:pt x="2785386" y="2757840"/>
                      <a:pt x="2801212" y="2765753"/>
                    </a:cubicBezTo>
                    <a:cubicBezTo>
                      <a:pt x="2809125" y="2773667"/>
                      <a:pt x="2815640" y="2783286"/>
                      <a:pt x="2824951" y="2789494"/>
                    </a:cubicBezTo>
                    <a:cubicBezTo>
                      <a:pt x="2854285" y="2809051"/>
                      <a:pt x="2876386" y="2814553"/>
                      <a:pt x="2908038" y="2825104"/>
                    </a:cubicBezTo>
                    <a:cubicBezTo>
                      <a:pt x="2923864" y="2836974"/>
                      <a:pt x="2937822" y="2851867"/>
                      <a:pt x="2955516" y="2860715"/>
                    </a:cubicBezTo>
                    <a:cubicBezTo>
                      <a:pt x="2970107" y="2868011"/>
                      <a:pt x="2987309" y="2868103"/>
                      <a:pt x="3002994" y="2872585"/>
                    </a:cubicBezTo>
                    <a:cubicBezTo>
                      <a:pt x="3015024" y="2876022"/>
                      <a:pt x="3026573" y="2881018"/>
                      <a:pt x="3038603" y="2884455"/>
                    </a:cubicBezTo>
                    <a:cubicBezTo>
                      <a:pt x="3142932" y="2914264"/>
                      <a:pt x="3036311" y="2879735"/>
                      <a:pt x="3121690" y="2908195"/>
                    </a:cubicBezTo>
                    <a:cubicBezTo>
                      <a:pt x="3117733" y="2884455"/>
                      <a:pt x="3120583" y="2858501"/>
                      <a:pt x="3109820" y="2836974"/>
                    </a:cubicBezTo>
                    <a:cubicBezTo>
                      <a:pt x="3099811" y="2816955"/>
                      <a:pt x="3076907" y="2806488"/>
                      <a:pt x="3062342" y="2789494"/>
                    </a:cubicBezTo>
                    <a:cubicBezTo>
                      <a:pt x="3053058" y="2778662"/>
                      <a:pt x="3045681" y="2766270"/>
                      <a:pt x="3038603" y="2753883"/>
                    </a:cubicBezTo>
                    <a:cubicBezTo>
                      <a:pt x="3029824" y="2738519"/>
                      <a:pt x="3023643" y="2721766"/>
                      <a:pt x="3014864" y="2706402"/>
                    </a:cubicBezTo>
                    <a:cubicBezTo>
                      <a:pt x="3007786" y="2694016"/>
                      <a:pt x="2997505" y="2683552"/>
                      <a:pt x="2991125" y="2670792"/>
                    </a:cubicBezTo>
                    <a:cubicBezTo>
                      <a:pt x="2985529" y="2659600"/>
                      <a:pt x="2986527" y="2645363"/>
                      <a:pt x="2979255" y="2635181"/>
                    </a:cubicBezTo>
                    <a:cubicBezTo>
                      <a:pt x="2953987" y="2599803"/>
                      <a:pt x="2903838" y="2567705"/>
                      <a:pt x="2872429" y="2540220"/>
                    </a:cubicBezTo>
                    <a:cubicBezTo>
                      <a:pt x="2832804" y="2505546"/>
                      <a:pt x="2838499" y="2497090"/>
                      <a:pt x="2789342" y="2468999"/>
                    </a:cubicBezTo>
                    <a:cubicBezTo>
                      <a:pt x="2750935" y="2447051"/>
                      <a:pt x="2707452" y="2434187"/>
                      <a:pt x="2670647" y="2409648"/>
                    </a:cubicBezTo>
                    <a:cubicBezTo>
                      <a:pt x="2658777" y="2401734"/>
                      <a:pt x="2646575" y="2394298"/>
                      <a:pt x="2635038" y="2385907"/>
                    </a:cubicBezTo>
                    <a:cubicBezTo>
                      <a:pt x="2603040" y="2362635"/>
                      <a:pt x="2577617" y="2327198"/>
                      <a:pt x="2540082" y="2314686"/>
                    </a:cubicBezTo>
                    <a:cubicBezTo>
                      <a:pt x="2487687" y="2297220"/>
                      <a:pt x="2515664" y="2308412"/>
                      <a:pt x="2456995" y="2279076"/>
                    </a:cubicBezTo>
                    <a:cubicBezTo>
                      <a:pt x="2445126" y="2267206"/>
                      <a:pt x="2434963" y="2253339"/>
                      <a:pt x="2421387" y="2243465"/>
                    </a:cubicBezTo>
                    <a:cubicBezTo>
                      <a:pt x="2391200" y="2221510"/>
                      <a:pt x="2326430" y="2184114"/>
                      <a:pt x="2326430" y="2184114"/>
                    </a:cubicBezTo>
                    <a:cubicBezTo>
                      <a:pt x="2301334" y="2146468"/>
                      <a:pt x="2285005" y="2116931"/>
                      <a:pt x="2243343" y="2089153"/>
                    </a:cubicBezTo>
                    <a:cubicBezTo>
                      <a:pt x="2195302" y="2057123"/>
                      <a:pt x="2189931" y="2055367"/>
                      <a:pt x="2136518" y="2006061"/>
                    </a:cubicBezTo>
                    <a:cubicBezTo>
                      <a:pt x="2107738" y="1979493"/>
                      <a:pt x="2084765" y="1946472"/>
                      <a:pt x="2053431" y="1922970"/>
                    </a:cubicBezTo>
                    <a:cubicBezTo>
                      <a:pt x="2037605" y="1911100"/>
                      <a:pt x="2020739" y="1900502"/>
                      <a:pt x="2005953" y="1887359"/>
                    </a:cubicBezTo>
                    <a:cubicBezTo>
                      <a:pt x="1985043" y="1868771"/>
                      <a:pt x="1968689" y="1845186"/>
                      <a:pt x="1946605" y="1828009"/>
                    </a:cubicBezTo>
                    <a:cubicBezTo>
                      <a:pt x="1861993" y="1762196"/>
                      <a:pt x="1935017" y="1852030"/>
                      <a:pt x="1851648" y="1768658"/>
                    </a:cubicBezTo>
                    <a:cubicBezTo>
                      <a:pt x="1795931" y="1712939"/>
                      <a:pt x="1796128" y="1688291"/>
                      <a:pt x="1756692" y="1614345"/>
                    </a:cubicBezTo>
                    <a:cubicBezTo>
                      <a:pt x="1741681" y="1586198"/>
                      <a:pt x="1724489" y="1559259"/>
                      <a:pt x="1709214" y="1531254"/>
                    </a:cubicBezTo>
                    <a:cubicBezTo>
                      <a:pt x="1641103" y="1406377"/>
                      <a:pt x="1738980" y="1572952"/>
                      <a:pt x="1649866" y="1424422"/>
                    </a:cubicBezTo>
                    <a:cubicBezTo>
                      <a:pt x="1647295" y="1414137"/>
                      <a:pt x="1633698" y="1354580"/>
                      <a:pt x="1626127" y="1341331"/>
                    </a:cubicBezTo>
                    <a:cubicBezTo>
                      <a:pt x="1616312" y="1324154"/>
                      <a:pt x="1603662" y="1308637"/>
                      <a:pt x="1590519" y="1293850"/>
                    </a:cubicBezTo>
                    <a:cubicBezTo>
                      <a:pt x="1565766" y="1266001"/>
                      <a:pt x="1531666" y="1228812"/>
                      <a:pt x="1495562" y="1210759"/>
                    </a:cubicBezTo>
                    <a:cubicBezTo>
                      <a:pt x="1484372" y="1205164"/>
                      <a:pt x="1471823" y="1202846"/>
                      <a:pt x="1459954" y="1198889"/>
                    </a:cubicBezTo>
                    <a:cubicBezTo>
                      <a:pt x="1440171" y="1179105"/>
                      <a:pt x="1421748" y="1157862"/>
                      <a:pt x="1400606" y="1139538"/>
                    </a:cubicBezTo>
                    <a:cubicBezTo>
                      <a:pt x="1362317" y="1106352"/>
                      <a:pt x="1317738" y="1080406"/>
                      <a:pt x="1281910" y="1044576"/>
                    </a:cubicBezTo>
                    <a:cubicBezTo>
                      <a:pt x="1250012" y="1012676"/>
                      <a:pt x="1230722" y="969645"/>
                      <a:pt x="1198824" y="937745"/>
                    </a:cubicBezTo>
                    <a:cubicBezTo>
                      <a:pt x="1174758" y="913677"/>
                      <a:pt x="1142152" y="899858"/>
                      <a:pt x="1115737" y="878394"/>
                    </a:cubicBezTo>
                    <a:cubicBezTo>
                      <a:pt x="1078761" y="848349"/>
                      <a:pt x="1047680" y="811125"/>
                      <a:pt x="1008911" y="783432"/>
                    </a:cubicBezTo>
                    <a:cubicBezTo>
                      <a:pt x="991573" y="771047"/>
                      <a:pt x="968620" y="769221"/>
                      <a:pt x="949563" y="759692"/>
                    </a:cubicBezTo>
                    <a:cubicBezTo>
                      <a:pt x="928928" y="749374"/>
                      <a:pt x="909115" y="737312"/>
                      <a:pt x="890215" y="724081"/>
                    </a:cubicBezTo>
                    <a:cubicBezTo>
                      <a:pt x="869539" y="709607"/>
                      <a:pt x="814474" y="665696"/>
                      <a:pt x="795259" y="640990"/>
                    </a:cubicBezTo>
                    <a:cubicBezTo>
                      <a:pt x="777743" y="618468"/>
                      <a:pt x="762902" y="593964"/>
                      <a:pt x="747781" y="569769"/>
                    </a:cubicBezTo>
                    <a:cubicBezTo>
                      <a:pt x="679055" y="459802"/>
                      <a:pt x="705126" y="508194"/>
                      <a:pt x="664694" y="427327"/>
                    </a:cubicBezTo>
                    <a:cubicBezTo>
                      <a:pt x="656202" y="384861"/>
                      <a:pt x="659650" y="362932"/>
                      <a:pt x="629085" y="332365"/>
                    </a:cubicBezTo>
                    <a:cubicBezTo>
                      <a:pt x="618998" y="322278"/>
                      <a:pt x="604436" y="317758"/>
                      <a:pt x="593477" y="308625"/>
                    </a:cubicBezTo>
                    <a:cubicBezTo>
                      <a:pt x="476804" y="211392"/>
                      <a:pt x="627497" y="330777"/>
                      <a:pt x="534129" y="237404"/>
                    </a:cubicBezTo>
                    <a:cubicBezTo>
                      <a:pt x="514847" y="218121"/>
                      <a:pt x="472768" y="202339"/>
                      <a:pt x="451042" y="189923"/>
                    </a:cubicBezTo>
                    <a:cubicBezTo>
                      <a:pt x="438656" y="182845"/>
                      <a:pt x="428193" y="172562"/>
                      <a:pt x="415434" y="166182"/>
                    </a:cubicBezTo>
                    <a:cubicBezTo>
                      <a:pt x="404243" y="160586"/>
                      <a:pt x="391325" y="159241"/>
                      <a:pt x="379825" y="154312"/>
                    </a:cubicBezTo>
                    <a:cubicBezTo>
                      <a:pt x="363562" y="147342"/>
                      <a:pt x="348173" y="138485"/>
                      <a:pt x="332347" y="130572"/>
                    </a:cubicBezTo>
                    <a:cubicBezTo>
                      <a:pt x="320477" y="118702"/>
                      <a:pt x="309634" y="105708"/>
                      <a:pt x="296738" y="94961"/>
                    </a:cubicBezTo>
                    <a:cubicBezTo>
                      <a:pt x="285779" y="85828"/>
                      <a:pt x="270041" y="82361"/>
                      <a:pt x="261130" y="71221"/>
                    </a:cubicBezTo>
                    <a:cubicBezTo>
                      <a:pt x="253314" y="61450"/>
                      <a:pt x="257076" y="45381"/>
                      <a:pt x="249260" y="35610"/>
                    </a:cubicBezTo>
                    <a:cubicBezTo>
                      <a:pt x="239712" y="23674"/>
                      <a:pt x="205684" y="7886"/>
                      <a:pt x="189912" y="0"/>
                    </a:cubicBezTo>
                  </a:path>
                </a:pathLst>
              </a:custGeom>
              <a:solidFill>
                <a:schemeClr val="bg1"/>
              </a:solidFill>
            </p:spPr>
            <p:txBody>
              <a:bodyPr vert="horz" wrap="square" lIns="90000" tIns="46800" rIns="90000" bIns="4680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>
                  <a:buClr>
                    <a:srgbClr val="000000"/>
                  </a:buClr>
                </a:pPr>
                <a:endParaRPr lang="en-US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</p:grpSp>
        <p:sp>
          <p:nvSpPr>
            <p:cNvPr id="45" name="Rectangle 6"/>
            <p:cNvSpPr>
              <a:spLocks/>
            </p:cNvSpPr>
            <p:nvPr/>
          </p:nvSpPr>
          <p:spPr bwMode="auto">
            <a:xfrm>
              <a:off x="4189629" y="5013176"/>
              <a:ext cx="1434657" cy="615553"/>
            </a:xfrm>
            <a:prstGeom prst="rect">
              <a:avLst/>
            </a:prstGeom>
            <a:noFill/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wrap="square" lIns="0" tIns="0" rIns="0" bIns="0" anchor="ctr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sz="2000" dirty="0">
                  <a:solidFill>
                    <a:srgbClr val="6E0500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cs typeface="Helvetica Neue Light" charset="0"/>
                </a:rPr>
                <a:t>  Ruled out    if below line </a:t>
              </a:r>
            </a:p>
          </p:txBody>
        </p:sp>
        <p:sp>
          <p:nvSpPr>
            <p:cNvPr id="47" name="Rectangle 6"/>
            <p:cNvSpPr>
              <a:spLocks/>
            </p:cNvSpPr>
            <p:nvPr/>
          </p:nvSpPr>
          <p:spPr bwMode="auto">
            <a:xfrm>
              <a:off x="7668344" y="4849415"/>
              <a:ext cx="911007" cy="307777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800000"/>
              <a:headEnd type="none" w="med" len="med"/>
              <a:tailEnd type="none" w="med" len="med"/>
            </a:ln>
          </p:spPr>
          <p:txBody>
            <a:bodyPr wrap="none" lIns="0" tIns="0" rIns="0" bIns="0" anchor="ctr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  <a:defRPr/>
              </a:pPr>
              <a:r>
                <a:rPr lang="en-US" sz="2000" dirty="0">
                  <a:solidFill>
                    <a:srgbClr val="6E0500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cs typeface="Helvetica Neue Light" charset="0"/>
                </a:rPr>
                <a:t>Allowed </a:t>
              </a:r>
            </a:p>
          </p:txBody>
        </p:sp>
      </p:grpSp>
      <p:sp>
        <p:nvSpPr>
          <p:cNvPr id="8" name="Text Box 2"/>
          <p:cNvSpPr txBox="1">
            <a:spLocks noChangeArrowheads="1"/>
          </p:cNvSpPr>
          <p:nvPr/>
        </p:nvSpPr>
        <p:spPr bwMode="auto">
          <a:xfrm>
            <a:off x="2976366" y="207579"/>
            <a:ext cx="5478061" cy="553998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>
            <a:lvl1pPr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828675"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defTabSz="828675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tabLst>
                <a:tab pos="657225" algn="l"/>
                <a:tab pos="1312863" algn="l"/>
                <a:tab pos="1970088" algn="l"/>
                <a:tab pos="2627313" algn="l"/>
                <a:tab pos="3282950" algn="l"/>
                <a:tab pos="3940175" algn="l"/>
                <a:tab pos="4595813" algn="l"/>
                <a:tab pos="5253038" algn="l"/>
                <a:tab pos="5910263" algn="l"/>
                <a:tab pos="6565900" algn="l"/>
                <a:tab pos="7223125" algn="l"/>
                <a:tab pos="7880350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Tx/>
              <a:buFont typeface="StarBats" charset="0"/>
              <a:buNone/>
            </a:pPr>
            <a:r>
              <a:rPr lang="en-GB" sz="3600" dirty="0">
                <a:solidFill>
                  <a:srgbClr val="FF0000"/>
                </a:solidFill>
              </a:rPr>
              <a:t>Limits on sterile </a:t>
            </a:r>
            <a:r>
              <a:rPr lang="en-GB" sz="3600" dirty="0">
                <a:solidFill>
                  <a:srgbClr val="FF0000"/>
                </a:solidFill>
                <a:latin typeface="Symbol" charset="2"/>
                <a:cs typeface="Symbol" charset="2"/>
              </a:rPr>
              <a:t>n </a:t>
            </a:r>
            <a:r>
              <a:rPr lang="en-GB" sz="3600" dirty="0">
                <a:solidFill>
                  <a:srgbClr val="FF0000"/>
                </a:solidFill>
                <a:latin typeface="Arial"/>
                <a:cs typeface="Arial"/>
              </a:rPr>
              <a:t>mass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1312" y="4005064"/>
            <a:ext cx="3326552" cy="13603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If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en-US" dirty="0" err="1">
                <a:solidFill>
                  <a:srgbClr val="0000FF"/>
                </a:solidFill>
              </a:rPr>
              <a:t>M</a:t>
            </a:r>
            <a:r>
              <a:rPr lang="en-US" baseline="-25000" dirty="0" err="1">
                <a:solidFill>
                  <a:srgbClr val="0000FF"/>
                </a:solidFill>
              </a:rPr>
              <a:t>halo</a:t>
            </a:r>
            <a:r>
              <a:rPr lang="en-US" dirty="0">
                <a:solidFill>
                  <a:srgbClr val="0000FF"/>
                </a:solidFill>
              </a:rPr>
              <a:t>&lt;1.2 x 10</a:t>
            </a:r>
            <a:r>
              <a:rPr lang="en-US" baseline="30000" dirty="0">
                <a:solidFill>
                  <a:srgbClr val="0000FF"/>
                </a:solidFill>
              </a:rPr>
              <a:t>12</a:t>
            </a:r>
            <a:r>
              <a:rPr lang="en-US" dirty="0">
                <a:solidFill>
                  <a:srgbClr val="0000FF"/>
                </a:solidFill>
              </a:rPr>
              <a:t> M</a:t>
            </a:r>
            <a:r>
              <a:rPr lang="en-US" baseline="-25000" dirty="0">
                <a:solidFill>
                  <a:srgbClr val="0000FF"/>
                </a:solidFill>
              </a:rPr>
              <a:t>o</a:t>
            </a:r>
          </a:p>
          <a:p>
            <a:pPr>
              <a:lnSpc>
                <a:spcPct val="80000"/>
              </a:lnSpc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  <a:sym typeface="Wingdings"/>
              </a:rPr>
              <a:t> </a:t>
            </a:r>
          </a:p>
          <a:p>
            <a:pPr>
              <a:lnSpc>
                <a:spcPct val="80000"/>
              </a:lnSpc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  <a:sym typeface="Wingdings"/>
              </a:rPr>
              <a:t>7keV sterile </a:t>
            </a:r>
            <a:r>
              <a:rPr lang="en-US" dirty="0">
                <a:solidFill>
                  <a:srgbClr val="000000"/>
                </a:solidFill>
                <a:latin typeface="Symbol" charset="2"/>
                <a:cs typeface="Symbol" charset="2"/>
                <a:sym typeface="Wingdings"/>
              </a:rPr>
              <a:t>n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ruled out </a:t>
            </a:r>
            <a:r>
              <a:rPr lang="en-US" dirty="0">
                <a:solidFill>
                  <a:srgbClr val="0000FF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639062" y="6280886"/>
            <a:ext cx="18243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Lovell et al ‘16</a:t>
            </a:r>
          </a:p>
        </p:txBody>
      </p:sp>
      <p:cxnSp>
        <p:nvCxnSpPr>
          <p:cNvPr id="21" name="Straight Connector 20"/>
          <p:cNvCxnSpPr/>
          <p:nvPr/>
        </p:nvCxnSpPr>
        <p:spPr bwMode="auto">
          <a:xfrm flipH="1">
            <a:off x="7094764" y="2029802"/>
            <a:ext cx="15093" cy="4165969"/>
          </a:xfrm>
          <a:prstGeom prst="line">
            <a:avLst/>
          </a:prstGeom>
          <a:noFill/>
          <a:ln w="3810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102" name="Group 101"/>
          <p:cNvGrpSpPr/>
          <p:nvPr/>
        </p:nvGrpSpPr>
        <p:grpSpPr>
          <a:xfrm>
            <a:off x="4041193" y="4169573"/>
            <a:ext cx="4924855" cy="3435891"/>
            <a:chOff x="4041193" y="3058547"/>
            <a:chExt cx="4924855" cy="3435891"/>
          </a:xfrm>
        </p:grpSpPr>
        <p:cxnSp>
          <p:nvCxnSpPr>
            <p:cNvPr id="103" name="Straight Connector 102"/>
            <p:cNvCxnSpPr/>
            <p:nvPr/>
          </p:nvCxnSpPr>
          <p:spPr bwMode="auto">
            <a:xfrm>
              <a:off x="4041193" y="4823411"/>
              <a:ext cx="4924855" cy="24121"/>
            </a:xfrm>
            <a:prstGeom prst="line">
              <a:avLst/>
            </a:prstGeom>
            <a:noFill/>
            <a:ln w="3810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104" name="Group 103"/>
            <p:cNvGrpSpPr/>
            <p:nvPr/>
          </p:nvGrpSpPr>
          <p:grpSpPr>
            <a:xfrm rot="18932640">
              <a:off x="4693830" y="3058547"/>
              <a:ext cx="3495235" cy="3435891"/>
              <a:chOff x="593477" y="2243465"/>
              <a:chExt cx="3495235" cy="3435891"/>
            </a:xfrm>
          </p:grpSpPr>
          <p:cxnSp>
            <p:nvCxnSpPr>
              <p:cNvPr id="105" name="Straight Connector 104"/>
              <p:cNvCxnSpPr/>
              <p:nvPr/>
            </p:nvCxnSpPr>
            <p:spPr bwMode="auto">
              <a:xfrm flipV="1">
                <a:off x="593477" y="22434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6" name="Straight Connector 105"/>
              <p:cNvCxnSpPr/>
              <p:nvPr/>
            </p:nvCxnSpPr>
            <p:spPr bwMode="auto">
              <a:xfrm flipV="1">
                <a:off x="745877" y="23958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7" name="Straight Connector 106"/>
              <p:cNvCxnSpPr/>
              <p:nvPr/>
            </p:nvCxnSpPr>
            <p:spPr bwMode="auto">
              <a:xfrm flipV="1">
                <a:off x="898277" y="25482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8" name="Straight Connector 107"/>
              <p:cNvCxnSpPr/>
              <p:nvPr/>
            </p:nvCxnSpPr>
            <p:spPr bwMode="auto">
              <a:xfrm flipV="1">
                <a:off x="1050677" y="27006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9" name="Straight Connector 108"/>
              <p:cNvCxnSpPr/>
              <p:nvPr/>
            </p:nvCxnSpPr>
            <p:spPr bwMode="auto">
              <a:xfrm flipV="1">
                <a:off x="1203077" y="28530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0" name="Straight Connector 109"/>
              <p:cNvCxnSpPr/>
              <p:nvPr/>
            </p:nvCxnSpPr>
            <p:spPr bwMode="auto">
              <a:xfrm flipV="1">
                <a:off x="1355477" y="30054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1" name="Straight Connector 110"/>
              <p:cNvCxnSpPr/>
              <p:nvPr/>
            </p:nvCxnSpPr>
            <p:spPr bwMode="auto">
              <a:xfrm flipV="1">
                <a:off x="1507877" y="31578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2" name="Straight Connector 111"/>
              <p:cNvCxnSpPr/>
              <p:nvPr/>
            </p:nvCxnSpPr>
            <p:spPr bwMode="auto">
              <a:xfrm flipV="1">
                <a:off x="1660277" y="33102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3" name="Straight Connector 112"/>
              <p:cNvCxnSpPr/>
              <p:nvPr/>
            </p:nvCxnSpPr>
            <p:spPr bwMode="auto">
              <a:xfrm flipV="1">
                <a:off x="1812677" y="34626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4" name="Straight Connector 113"/>
              <p:cNvCxnSpPr/>
              <p:nvPr/>
            </p:nvCxnSpPr>
            <p:spPr bwMode="auto">
              <a:xfrm flipV="1">
                <a:off x="1965077" y="36150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5" name="Straight Connector 114"/>
              <p:cNvCxnSpPr/>
              <p:nvPr/>
            </p:nvCxnSpPr>
            <p:spPr bwMode="auto">
              <a:xfrm flipV="1">
                <a:off x="2117477" y="37674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6" name="Straight Connector 115"/>
              <p:cNvCxnSpPr/>
              <p:nvPr/>
            </p:nvCxnSpPr>
            <p:spPr bwMode="auto">
              <a:xfrm flipV="1">
                <a:off x="2269877" y="39198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7" name="Straight Connector 116"/>
              <p:cNvCxnSpPr/>
              <p:nvPr/>
            </p:nvCxnSpPr>
            <p:spPr bwMode="auto">
              <a:xfrm flipV="1">
                <a:off x="2422277" y="40722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8" name="Straight Connector 117"/>
              <p:cNvCxnSpPr/>
              <p:nvPr/>
            </p:nvCxnSpPr>
            <p:spPr bwMode="auto">
              <a:xfrm flipV="1">
                <a:off x="2574677" y="42246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9" name="Straight Connector 118"/>
              <p:cNvCxnSpPr/>
              <p:nvPr/>
            </p:nvCxnSpPr>
            <p:spPr bwMode="auto">
              <a:xfrm flipV="1">
                <a:off x="2727077" y="43770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0" name="Straight Connector 119"/>
              <p:cNvCxnSpPr/>
              <p:nvPr/>
            </p:nvCxnSpPr>
            <p:spPr bwMode="auto">
              <a:xfrm flipV="1">
                <a:off x="2879477" y="45294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1" name="Straight Connector 120"/>
              <p:cNvCxnSpPr/>
              <p:nvPr/>
            </p:nvCxnSpPr>
            <p:spPr bwMode="auto">
              <a:xfrm flipV="1">
                <a:off x="3031877" y="46818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2" name="Straight Connector 121"/>
              <p:cNvCxnSpPr/>
              <p:nvPr/>
            </p:nvCxnSpPr>
            <p:spPr bwMode="auto">
              <a:xfrm flipV="1">
                <a:off x="3184277" y="48342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3" name="Straight Connector 122"/>
              <p:cNvCxnSpPr/>
              <p:nvPr/>
            </p:nvCxnSpPr>
            <p:spPr bwMode="auto">
              <a:xfrm flipV="1">
                <a:off x="3336677" y="49866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4" name="Straight Connector 123"/>
              <p:cNvCxnSpPr/>
              <p:nvPr/>
            </p:nvCxnSpPr>
            <p:spPr bwMode="auto">
              <a:xfrm flipV="1">
                <a:off x="3489077" y="51390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5" name="Straight Connector 124"/>
              <p:cNvCxnSpPr/>
              <p:nvPr/>
            </p:nvCxnSpPr>
            <p:spPr bwMode="auto">
              <a:xfrm flipV="1">
                <a:off x="3641477" y="52914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6" name="Straight Connector 125"/>
              <p:cNvCxnSpPr/>
              <p:nvPr/>
            </p:nvCxnSpPr>
            <p:spPr bwMode="auto">
              <a:xfrm flipV="1">
                <a:off x="3793877" y="54438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7" name="Straight Connector 126"/>
              <p:cNvCxnSpPr/>
              <p:nvPr/>
            </p:nvCxnSpPr>
            <p:spPr bwMode="auto">
              <a:xfrm flipV="1">
                <a:off x="3946277" y="5596265"/>
                <a:ext cx="142435" cy="83091"/>
              </a:xfrm>
              <a:prstGeom prst="line">
                <a:avLst/>
              </a:prstGeom>
              <a:noFill/>
              <a:ln w="38100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3" name="TextBox 2"/>
          <p:cNvSpPr txBox="1"/>
          <p:nvPr/>
        </p:nvSpPr>
        <p:spPr>
          <a:xfrm>
            <a:off x="179512" y="1124744"/>
            <a:ext cx="288032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WDM, no. of </a:t>
            </a:r>
            <a:r>
              <a:rPr lang="en-US" dirty="0" err="1">
                <a:solidFill>
                  <a:srgbClr val="000000"/>
                </a:solidFill>
              </a:rPr>
              <a:t>sats</a:t>
            </a:r>
            <a:r>
              <a:rPr lang="en-US" dirty="0">
                <a:solidFill>
                  <a:srgbClr val="000000"/>
                </a:solidFill>
              </a:rPr>
              <a:t> depends:</a:t>
            </a:r>
          </a:p>
          <a:p>
            <a:pPr marL="342900" indent="-342900" algn="l">
              <a:buClr>
                <a:srgbClr val="FF0000"/>
              </a:buClr>
              <a:buFontTx/>
              <a:buChar char="-"/>
            </a:pPr>
            <a:r>
              <a:rPr lang="en-US" dirty="0">
                <a:solidFill>
                  <a:srgbClr val="000000"/>
                </a:solidFill>
              </a:rPr>
              <a:t>Particle mass</a:t>
            </a:r>
          </a:p>
          <a:p>
            <a:pPr marL="342900" indent="-342900" algn="l">
              <a:buClr>
                <a:srgbClr val="FF0000"/>
              </a:buClr>
              <a:buFontTx/>
              <a:buChar char="-"/>
            </a:pPr>
            <a:r>
              <a:rPr lang="en-US" dirty="0">
                <a:solidFill>
                  <a:srgbClr val="000000"/>
                </a:solidFill>
              </a:rPr>
              <a:t>MW halo mass</a:t>
            </a:r>
          </a:p>
        </p:txBody>
      </p:sp>
    </p:spTree>
    <p:extLst>
      <p:ext uri="{BB962C8B-B14F-4D97-AF65-F5344CB8AC3E}">
        <p14:creationId xmlns:p14="http://schemas.microsoft.com/office/powerpoint/2010/main" val="214792194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3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AutoShape 2"/>
          <p:cNvSpPr>
            <a:spLocks noChangeArrowheads="1"/>
          </p:cNvSpPr>
          <p:nvPr/>
        </p:nvSpPr>
        <p:spPr bwMode="auto">
          <a:xfrm>
            <a:off x="1857375" y="1014413"/>
            <a:ext cx="976313" cy="485775"/>
          </a:xfrm>
          <a:prstGeom prst="rightArrow">
            <a:avLst>
              <a:gd name="adj1" fmla="val 50000"/>
              <a:gd name="adj2" fmla="val 50245"/>
            </a:avLst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GB">
              <a:solidFill>
                <a:srgbClr val="FF0000"/>
              </a:solidFill>
              <a:latin typeface="Symbol" charset="0"/>
            </a:endParaRPr>
          </a:p>
        </p:txBody>
      </p:sp>
      <p:sp>
        <p:nvSpPr>
          <p:cNvPr id="185347" name="Rectangle 3"/>
          <p:cNvSpPr>
            <a:spLocks noChangeArrowheads="1"/>
          </p:cNvSpPr>
          <p:nvPr/>
        </p:nvSpPr>
        <p:spPr bwMode="auto">
          <a:xfrm>
            <a:off x="1043608" y="3140968"/>
            <a:ext cx="7200800" cy="1754327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Tx/>
              <a:buSzTx/>
              <a:buFontTx/>
              <a:buNone/>
            </a:pPr>
            <a:r>
              <a:rPr lang="en-US" sz="3600" dirty="0">
                <a:solidFill>
                  <a:srgbClr val="DE0A0D"/>
                </a:solidFill>
              </a:rPr>
              <a:t>Observed </a:t>
            </a:r>
            <a:r>
              <a:rPr lang="en-US" sz="3600" dirty="0"/>
              <a:t>abundance</a:t>
            </a:r>
            <a:r>
              <a:rPr lang="en-US" sz="3600" dirty="0">
                <a:solidFill>
                  <a:srgbClr val="DE0A0D"/>
                </a:solidFill>
              </a:rPr>
              <a:t> of satellites is </a:t>
            </a:r>
            <a:r>
              <a:rPr lang="en-US" sz="3600" dirty="0">
                <a:solidFill>
                  <a:srgbClr val="000000"/>
                </a:solidFill>
              </a:rPr>
              <a:t>compatible</a:t>
            </a:r>
            <a:r>
              <a:rPr lang="en-US" sz="3600" dirty="0">
                <a:solidFill>
                  <a:srgbClr val="DE0A0D"/>
                </a:solidFill>
              </a:rPr>
              <a:t> with </a:t>
            </a:r>
            <a:r>
              <a:rPr lang="en-US" sz="3600" dirty="0">
                <a:solidFill>
                  <a:srgbClr val="000000"/>
                </a:solidFill>
              </a:rPr>
              <a:t>CDM</a:t>
            </a:r>
            <a:r>
              <a:rPr lang="en-US" sz="3600" dirty="0">
                <a:solidFill>
                  <a:srgbClr val="DE0A0D"/>
                </a:solidFill>
              </a:rPr>
              <a:t> but </a:t>
            </a:r>
            <a:r>
              <a:rPr lang="en-US" sz="3600" dirty="0">
                <a:solidFill>
                  <a:srgbClr val="000000"/>
                </a:solidFill>
              </a:rPr>
              <a:t>rules out </a:t>
            </a:r>
            <a:r>
              <a:rPr lang="en-US" sz="3600" dirty="0">
                <a:solidFill>
                  <a:srgbClr val="DE0A0D"/>
                </a:solidFill>
              </a:rPr>
              <a:t>some </a:t>
            </a:r>
            <a:r>
              <a:rPr lang="en-US" sz="3600" dirty="0">
                <a:solidFill>
                  <a:srgbClr val="000000"/>
                </a:solidFill>
              </a:rPr>
              <a:t>WDM </a:t>
            </a:r>
            <a:r>
              <a:rPr lang="en-US" sz="3600" dirty="0">
                <a:solidFill>
                  <a:srgbClr val="DE0A0D"/>
                </a:solidFill>
              </a:rPr>
              <a:t>models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611560" y="980728"/>
            <a:ext cx="6992101" cy="2137593"/>
            <a:chOff x="611560" y="1148551"/>
            <a:chExt cx="6992101" cy="2137593"/>
          </a:xfrm>
        </p:grpSpPr>
        <p:sp>
          <p:nvSpPr>
            <p:cNvPr id="6" name="TextBox 5"/>
            <p:cNvSpPr txBox="1"/>
            <p:nvPr/>
          </p:nvSpPr>
          <p:spPr>
            <a:xfrm>
              <a:off x="611560" y="2516703"/>
              <a:ext cx="92845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</a:pPr>
              <a:r>
                <a:rPr lang="en-US" sz="4400" dirty="0">
                  <a:solidFill>
                    <a:srgbClr val="FF0000"/>
                  </a:solidFill>
                  <a:sym typeface="Wingdings"/>
                </a:rPr>
                <a:t></a:t>
              </a:r>
              <a:endParaRPr lang="en-US" sz="4400" dirty="0">
                <a:solidFill>
                  <a:srgbClr val="FF0000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547664" y="1148551"/>
              <a:ext cx="6055997" cy="1200329"/>
            </a:xfrm>
            <a:prstGeom prst="rect">
              <a:avLst/>
            </a:prstGeom>
            <a:solidFill>
              <a:srgbClr val="EC7CBC"/>
            </a:solidFill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3600" dirty="0">
                  <a:solidFill>
                    <a:srgbClr val="000000"/>
                  </a:solidFill>
                </a:rPr>
                <a:t>When “baryon effects” are taken into account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-36512" y="4581128"/>
            <a:ext cx="8352928" cy="1800200"/>
            <a:chOff x="-36512" y="4581128"/>
            <a:chExt cx="8352928" cy="1800200"/>
          </a:xfrm>
        </p:grpSpPr>
        <p:sp>
          <p:nvSpPr>
            <p:cNvPr id="9" name="TextBox 8"/>
            <p:cNvSpPr txBox="1"/>
            <p:nvPr/>
          </p:nvSpPr>
          <p:spPr>
            <a:xfrm>
              <a:off x="971600" y="5180999"/>
              <a:ext cx="7344816" cy="1200329"/>
            </a:xfrm>
            <a:prstGeom prst="rect">
              <a:avLst/>
            </a:prstGeom>
            <a:solidFill>
              <a:srgbClr val="EC7CBC"/>
            </a:solidFill>
          </p:spPr>
          <p:txBody>
            <a:bodyPr wrap="squar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3600" dirty="0">
                  <a:solidFill>
                    <a:srgbClr val="000000"/>
                  </a:solidFill>
                </a:rPr>
                <a:t>There is </a:t>
              </a:r>
              <a:r>
                <a:rPr lang="en-US" sz="3600" dirty="0">
                  <a:solidFill>
                    <a:srgbClr val="FF0000"/>
                  </a:solidFill>
                </a:rPr>
                <a:t>no</a:t>
              </a:r>
              <a:r>
                <a:rPr lang="en-US" sz="3600" dirty="0">
                  <a:solidFill>
                    <a:srgbClr val="000000"/>
                  </a:solidFill>
                </a:rPr>
                <a:t> such thing as the </a:t>
              </a:r>
              <a:r>
                <a:rPr lang="en-US" sz="3600" dirty="0">
                  <a:solidFill>
                    <a:srgbClr val="FF0000"/>
                  </a:solidFill>
                </a:rPr>
                <a:t>“satellite problem”</a:t>
              </a:r>
              <a:r>
                <a:rPr lang="en-US" sz="3600" dirty="0">
                  <a:solidFill>
                    <a:srgbClr val="000000"/>
                  </a:solidFill>
                </a:rPr>
                <a:t> in CDM!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-36512" y="4581128"/>
              <a:ext cx="92845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</a:pPr>
              <a:r>
                <a:rPr lang="en-US" sz="4400" dirty="0">
                  <a:solidFill>
                    <a:srgbClr val="FF0000"/>
                  </a:solidFill>
                  <a:sym typeface="Wingdings"/>
                </a:rPr>
                <a:t></a:t>
              </a:r>
              <a:endParaRPr lang="en-US" sz="44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5671978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5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347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886546" y="2492896"/>
            <a:ext cx="1621558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3200" dirty="0"/>
              <a:t>20 </a:t>
            </a:r>
            <a:r>
              <a:rPr lang="en-US" sz="3200" dirty="0" err="1"/>
              <a:t>mins</a:t>
            </a:r>
            <a:r>
              <a:rPr lang="en-US" sz="32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73223565"/>
      </p:ext>
    </p:extLst>
  </p:cSld>
  <p:clrMapOvr>
    <a:masterClrMapping/>
  </p:clrMapOvr>
  <p:transition>
    <p:zoom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968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0"/>
            <a:ext cx="8153400" cy="684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6"/>
          <p:cNvGrpSpPr>
            <a:grpSpLocks/>
          </p:cNvGrpSpPr>
          <p:nvPr/>
        </p:nvGrpSpPr>
        <p:grpSpPr bwMode="auto">
          <a:xfrm>
            <a:off x="-61243" y="3645024"/>
            <a:ext cx="2184971" cy="1551657"/>
            <a:chOff x="535031" y="918358"/>
            <a:chExt cx="2185172" cy="1551421"/>
          </a:xfrm>
        </p:grpSpPr>
        <p:sp>
          <p:nvSpPr>
            <p:cNvPr id="9" name="TextBox 2"/>
            <p:cNvSpPr txBox="1">
              <a:spLocks noChangeArrowheads="1"/>
            </p:cNvSpPr>
            <p:nvPr/>
          </p:nvSpPr>
          <p:spPr bwMode="auto">
            <a:xfrm>
              <a:off x="535031" y="1454271"/>
              <a:ext cx="2185172" cy="1015508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FFFF"/>
                  </a:solidFill>
                </a:rPr>
                <a:t>Cosmic inflation (initial conditions) </a:t>
              </a:r>
              <a:r>
                <a:rPr lang="en-US" sz="2000" dirty="0">
                  <a:solidFill>
                    <a:srgbClr val="FFCF41"/>
                  </a:solidFill>
                </a:rPr>
                <a:t>(t ~ 10</a:t>
              </a:r>
              <a:r>
                <a:rPr lang="en-US" sz="2000" baseline="30000" dirty="0">
                  <a:solidFill>
                    <a:srgbClr val="FFCF41"/>
                  </a:solidFill>
                </a:rPr>
                <a:t>-35</a:t>
              </a:r>
              <a:r>
                <a:rPr lang="en-US" sz="2000" dirty="0">
                  <a:solidFill>
                    <a:srgbClr val="FFCF41"/>
                  </a:solidFill>
                </a:rPr>
                <a:t> s)</a:t>
              </a:r>
              <a:endParaRPr lang="en-US" sz="2000" dirty="0">
                <a:solidFill>
                  <a:srgbClr val="FFFFFF"/>
                </a:solidFill>
              </a:endParaRPr>
            </a:p>
          </p:txBody>
        </p:sp>
        <p:cxnSp>
          <p:nvCxnSpPr>
            <p:cNvPr id="10" name="Straight Arrow Connector 4"/>
            <p:cNvCxnSpPr>
              <a:cxnSpLocks noChangeShapeType="1"/>
            </p:cNvCxnSpPr>
            <p:nvPr/>
          </p:nvCxnSpPr>
          <p:spPr bwMode="auto">
            <a:xfrm flipV="1">
              <a:off x="2144086" y="918358"/>
              <a:ext cx="288060" cy="431982"/>
            </a:xfrm>
            <a:prstGeom prst="straightConnector1">
              <a:avLst/>
            </a:prstGeom>
            <a:noFill/>
            <a:ln w="31750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9" name="TextBox 2"/>
          <p:cNvSpPr txBox="1">
            <a:spLocks noChangeArrowheads="1"/>
          </p:cNvSpPr>
          <p:nvPr/>
        </p:nvSpPr>
        <p:spPr bwMode="auto">
          <a:xfrm rot="16200000">
            <a:off x="6928229" y="3143126"/>
            <a:ext cx="2376264" cy="400110"/>
          </a:xfrm>
          <a:prstGeom prst="rect">
            <a:avLst/>
          </a:prstGeom>
          <a:solidFill>
            <a:srgbClr val="A9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FFCF41"/>
                </a:solidFill>
              </a:rPr>
              <a:t>t = 13.7 billion </a:t>
            </a:r>
            <a:r>
              <a:rPr lang="en-US" sz="2000" dirty="0" err="1">
                <a:solidFill>
                  <a:srgbClr val="FFCF41"/>
                </a:solidFill>
              </a:rPr>
              <a:t>yrs</a:t>
            </a:r>
            <a:endParaRPr lang="en-US" sz="2000" dirty="0">
              <a:solidFill>
                <a:srgbClr val="FFFFFF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2314867" y="2924944"/>
            <a:ext cx="888981" cy="933440"/>
            <a:chOff x="4139952" y="2204864"/>
            <a:chExt cx="1800200" cy="2160240"/>
          </a:xfrm>
        </p:grpSpPr>
        <p:sp>
          <p:nvSpPr>
            <p:cNvPr id="15" name="Oval 14"/>
            <p:cNvSpPr/>
            <p:nvPr/>
          </p:nvSpPr>
          <p:spPr bwMode="auto">
            <a:xfrm>
              <a:off x="4139952" y="2204864"/>
              <a:ext cx="1800200" cy="2160240"/>
            </a:xfrm>
            <a:prstGeom prst="ellipse">
              <a:avLst/>
            </a:prstGeom>
            <a:solidFill>
              <a:schemeClr val="bg1">
                <a:lumMod val="85000"/>
                <a:alpha val="6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457200" indent="-457200"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grpSp>
          <p:nvGrpSpPr>
            <p:cNvPr id="16" name="Group 26"/>
            <p:cNvGrpSpPr>
              <a:grpSpLocks/>
            </p:cNvGrpSpPr>
            <p:nvPr/>
          </p:nvGrpSpPr>
          <p:grpSpPr bwMode="auto">
            <a:xfrm>
              <a:off x="4260947" y="2441606"/>
              <a:ext cx="1433947" cy="1874748"/>
              <a:chOff x="3880556" y="4587553"/>
              <a:chExt cx="2142066" cy="1557800"/>
            </a:xfrm>
            <a:solidFill>
              <a:srgbClr val="0000FF"/>
            </a:solidFill>
            <a:effectLst/>
          </p:grpSpPr>
          <p:sp>
            <p:nvSpPr>
              <p:cNvPr id="17" name="Freeform 18"/>
              <p:cNvSpPr>
                <a:spLocks noChangeArrowheads="1"/>
              </p:cNvSpPr>
              <p:nvPr/>
            </p:nvSpPr>
            <p:spPr bwMode="auto">
              <a:xfrm>
                <a:off x="3880556" y="4924777"/>
                <a:ext cx="214111" cy="229704"/>
              </a:xfrm>
              <a:custGeom>
                <a:avLst/>
                <a:gdLst>
                  <a:gd name="T0" fmla="*/ 0 w 214111"/>
                  <a:gd name="T1" fmla="*/ 56444 h 229704"/>
                  <a:gd name="T2" fmla="*/ 14111 w 214111"/>
                  <a:gd name="T3" fmla="*/ 197555 h 229704"/>
                  <a:gd name="T4" fmla="*/ 42333 w 214111"/>
                  <a:gd name="T5" fmla="*/ 225778 h 229704"/>
                  <a:gd name="T6" fmla="*/ 183444 w 214111"/>
                  <a:gd name="T7" fmla="*/ 211666 h 229704"/>
                  <a:gd name="T8" fmla="*/ 211666 w 214111"/>
                  <a:gd name="T9" fmla="*/ 169333 h 229704"/>
                  <a:gd name="T10" fmla="*/ 197555 w 214111"/>
                  <a:gd name="T11" fmla="*/ 127000 h 229704"/>
                  <a:gd name="T12" fmla="*/ 84666 w 214111"/>
                  <a:gd name="T13" fmla="*/ 84666 h 229704"/>
                  <a:gd name="T14" fmla="*/ 56444 w 214111"/>
                  <a:gd name="T15" fmla="*/ 42333 h 229704"/>
                  <a:gd name="T16" fmla="*/ 56444 w 214111"/>
                  <a:gd name="T17" fmla="*/ 42333 h 229704"/>
                  <a:gd name="T18" fmla="*/ 56444 w 214111"/>
                  <a:gd name="T19" fmla="*/ 42333 h 229704"/>
                  <a:gd name="T20" fmla="*/ 14111 w 214111"/>
                  <a:gd name="T21" fmla="*/ 0 h 229704"/>
                  <a:gd name="T22" fmla="*/ 0 w 214111"/>
                  <a:gd name="T23" fmla="*/ 56444 h 2297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4111"/>
                  <a:gd name="T37" fmla="*/ 0 h 229704"/>
                  <a:gd name="T38" fmla="*/ 214111 w 214111"/>
                  <a:gd name="T39" fmla="*/ 229704 h 22970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4111" h="229704">
                    <a:moveTo>
                      <a:pt x="0" y="56444"/>
                    </a:moveTo>
                    <a:cubicBezTo>
                      <a:pt x="4704" y="103481"/>
                      <a:pt x="2646" y="151695"/>
                      <a:pt x="14111" y="197555"/>
                    </a:cubicBezTo>
                    <a:cubicBezTo>
                      <a:pt x="17338" y="210462"/>
                      <a:pt x="29075" y="224673"/>
                      <a:pt x="42333" y="225778"/>
                    </a:cubicBezTo>
                    <a:cubicBezTo>
                      <a:pt x="89441" y="229704"/>
                      <a:pt x="136407" y="216370"/>
                      <a:pt x="183444" y="211666"/>
                    </a:cubicBezTo>
                    <a:cubicBezTo>
                      <a:pt x="192851" y="197555"/>
                      <a:pt x="208878" y="186062"/>
                      <a:pt x="211666" y="169333"/>
                    </a:cubicBezTo>
                    <a:cubicBezTo>
                      <a:pt x="214111" y="154661"/>
                      <a:pt x="206847" y="138615"/>
                      <a:pt x="197555" y="127000"/>
                    </a:cubicBezTo>
                    <a:cubicBezTo>
                      <a:pt x="169871" y="92395"/>
                      <a:pt x="122912" y="92316"/>
                      <a:pt x="84666" y="84666"/>
                    </a:cubicBezTo>
                    <a:cubicBezTo>
                      <a:pt x="69068" y="37871"/>
                      <a:pt x="85429" y="42333"/>
                      <a:pt x="56444" y="42333"/>
                    </a:cubicBezTo>
                    <a:lnTo>
                      <a:pt x="14111" y="0"/>
                    </a:lnTo>
                    <a:lnTo>
                      <a:pt x="0" y="56444"/>
                    </a:lnTo>
                    <a:close/>
                  </a:path>
                </a:pathLst>
              </a:custGeom>
              <a:solidFill>
                <a:srgbClr val="8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" name="Freeform 20"/>
              <p:cNvSpPr>
                <a:spLocks noChangeArrowheads="1"/>
              </p:cNvSpPr>
              <p:nvPr/>
            </p:nvSpPr>
            <p:spPr bwMode="auto">
              <a:xfrm>
                <a:off x="5753419" y="4811888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" name="Freeform 21"/>
              <p:cNvSpPr>
                <a:spLocks noChangeArrowheads="1"/>
              </p:cNvSpPr>
              <p:nvPr/>
            </p:nvSpPr>
            <p:spPr bwMode="auto">
              <a:xfrm>
                <a:off x="4012260" y="5616221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" name="Freeform 22"/>
              <p:cNvSpPr>
                <a:spLocks noChangeArrowheads="1"/>
              </p:cNvSpPr>
              <p:nvPr/>
            </p:nvSpPr>
            <p:spPr bwMode="auto">
              <a:xfrm>
                <a:off x="4767204" y="4587553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" name="Freeform 23"/>
              <p:cNvSpPr>
                <a:spLocks noChangeArrowheads="1"/>
              </p:cNvSpPr>
              <p:nvPr/>
            </p:nvSpPr>
            <p:spPr bwMode="auto">
              <a:xfrm>
                <a:off x="4572001" y="5714999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2" name="Freeform 24"/>
              <p:cNvSpPr>
                <a:spLocks noChangeArrowheads="1"/>
              </p:cNvSpPr>
              <p:nvPr/>
            </p:nvSpPr>
            <p:spPr bwMode="auto">
              <a:xfrm>
                <a:off x="4419600" y="4724399"/>
                <a:ext cx="250557" cy="184925"/>
              </a:xfrm>
              <a:custGeom>
                <a:avLst/>
                <a:gdLst>
                  <a:gd name="T0" fmla="*/ 4470864 w 174357"/>
                  <a:gd name="T1" fmla="*/ 84667 h 184925"/>
                  <a:gd name="T2" fmla="*/ 11177365 w 174357"/>
                  <a:gd name="T3" fmla="*/ 169334 h 184925"/>
                  <a:gd name="T4" fmla="*/ 31297138 w 174357"/>
                  <a:gd name="T5" fmla="*/ 183445 h 184925"/>
                  <a:gd name="T6" fmla="*/ 78243673 w 174357"/>
                  <a:gd name="T7" fmla="*/ 155222 h 184925"/>
                  <a:gd name="T8" fmla="*/ 58123880 w 174357"/>
                  <a:gd name="T9" fmla="*/ 14111 h 184925"/>
                  <a:gd name="T10" fmla="*/ 38003617 w 174357"/>
                  <a:gd name="T11" fmla="*/ 0 h 184925"/>
                  <a:gd name="T12" fmla="*/ 4470864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" name="Freeform 25"/>
              <p:cNvSpPr>
                <a:spLocks noChangeArrowheads="1"/>
              </p:cNvSpPr>
              <p:nvPr/>
            </p:nvSpPr>
            <p:spPr bwMode="auto">
              <a:xfrm>
                <a:off x="4800600" y="5165336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" name="Freeform 26"/>
              <p:cNvSpPr>
                <a:spLocks noChangeArrowheads="1"/>
              </p:cNvSpPr>
              <p:nvPr/>
            </p:nvSpPr>
            <p:spPr bwMode="auto">
              <a:xfrm>
                <a:off x="5486400" y="5165336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5" name="Freeform 27"/>
              <p:cNvSpPr>
                <a:spLocks noChangeArrowheads="1"/>
              </p:cNvSpPr>
              <p:nvPr/>
            </p:nvSpPr>
            <p:spPr bwMode="auto">
              <a:xfrm>
                <a:off x="5905819" y="4964288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Freeform 28"/>
              <p:cNvSpPr>
                <a:spLocks noChangeArrowheads="1"/>
              </p:cNvSpPr>
              <p:nvPr/>
            </p:nvSpPr>
            <p:spPr bwMode="auto">
              <a:xfrm>
                <a:off x="5257801" y="4724399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7" name="Freeform 29"/>
              <p:cNvSpPr>
                <a:spLocks noChangeArrowheads="1"/>
              </p:cNvSpPr>
              <p:nvPr/>
            </p:nvSpPr>
            <p:spPr bwMode="auto">
              <a:xfrm>
                <a:off x="5715000" y="5791197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28" name="Freeform 30"/>
              <p:cNvSpPr>
                <a:spLocks noChangeArrowheads="1"/>
              </p:cNvSpPr>
              <p:nvPr/>
            </p:nvSpPr>
            <p:spPr bwMode="auto">
              <a:xfrm>
                <a:off x="5334000" y="6006358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0" name="Freeform 31"/>
              <p:cNvSpPr>
                <a:spLocks noChangeArrowheads="1"/>
              </p:cNvSpPr>
              <p:nvPr/>
            </p:nvSpPr>
            <p:spPr bwMode="auto">
              <a:xfrm>
                <a:off x="4800600" y="6019796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Freeform 32"/>
              <p:cNvSpPr>
                <a:spLocks noChangeArrowheads="1"/>
              </p:cNvSpPr>
              <p:nvPr/>
            </p:nvSpPr>
            <p:spPr bwMode="auto">
              <a:xfrm>
                <a:off x="5638800" y="5562596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Freeform 33"/>
              <p:cNvSpPr>
                <a:spLocks noChangeArrowheads="1"/>
              </p:cNvSpPr>
              <p:nvPr/>
            </p:nvSpPr>
            <p:spPr bwMode="auto">
              <a:xfrm>
                <a:off x="4343400" y="5132239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Freeform 34"/>
              <p:cNvSpPr>
                <a:spLocks noChangeArrowheads="1"/>
              </p:cNvSpPr>
              <p:nvPr/>
            </p:nvSpPr>
            <p:spPr bwMode="auto">
              <a:xfrm>
                <a:off x="5105400" y="5791196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37" name="TextBox 1"/>
          <p:cNvSpPr txBox="1">
            <a:spLocks noChangeArrowheads="1"/>
          </p:cNvSpPr>
          <p:nvPr/>
        </p:nvSpPr>
        <p:spPr bwMode="auto">
          <a:xfrm rot="5400000">
            <a:off x="3559529" y="3208620"/>
            <a:ext cx="3456387" cy="440763"/>
          </a:xfrm>
          <a:prstGeom prst="rect">
            <a:avLst/>
          </a:prstGeom>
          <a:solidFill>
            <a:srgbClr val="FF8B6C"/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  <p:txBody>
          <a:bodyPr wrap="square" tIns="0" bIns="93600" anchor="t" anchorCtr="0">
            <a:spAutoFit/>
          </a:bodyPr>
          <a:lstStyle/>
          <a:p>
            <a:pPr>
              <a:lnSpc>
                <a:spcPct val="115000"/>
              </a:lnSpc>
              <a:buClr>
                <a:srgbClr val="FF0000"/>
              </a:buClr>
              <a:buSzTx/>
              <a:buFontTx/>
              <a:buNone/>
            </a:pPr>
            <a:r>
              <a:rPr lang="en-GB" sz="2000" dirty="0">
                <a:solidFill>
                  <a:srgbClr val="000000"/>
                </a:solidFill>
              </a:rPr>
              <a:t>The first light in our Universe</a:t>
            </a:r>
          </a:p>
        </p:txBody>
      </p:sp>
      <p:grpSp>
        <p:nvGrpSpPr>
          <p:cNvPr id="34" name="Group 6"/>
          <p:cNvGrpSpPr>
            <a:grpSpLocks/>
          </p:cNvGrpSpPr>
          <p:nvPr/>
        </p:nvGrpSpPr>
        <p:grpSpPr bwMode="auto">
          <a:xfrm>
            <a:off x="4275138" y="381000"/>
            <a:ext cx="2827337" cy="1391816"/>
            <a:chOff x="-567834" y="1705880"/>
            <a:chExt cx="5811285" cy="1392577"/>
          </a:xfrm>
        </p:grpSpPr>
        <p:sp>
          <p:nvSpPr>
            <p:cNvPr id="35" name="TextBox 2"/>
            <p:cNvSpPr txBox="1">
              <a:spLocks noChangeArrowheads="1"/>
            </p:cNvSpPr>
            <p:nvPr/>
          </p:nvSpPr>
          <p:spPr bwMode="auto">
            <a:xfrm>
              <a:off x="-567834" y="1705880"/>
              <a:ext cx="5811285" cy="1016219"/>
            </a:xfrm>
            <a:prstGeom prst="rect">
              <a:avLst/>
            </a:prstGeom>
            <a:solidFill>
              <a:srgbClr val="98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FFFF"/>
                  </a:solidFill>
                </a:rPr>
                <a:t>The cosmic microwave background is emitted </a:t>
              </a:r>
              <a:r>
                <a:rPr lang="en-US" sz="2000" dirty="0">
                  <a:solidFill>
                    <a:srgbClr val="FFCF41"/>
                  </a:solidFill>
                </a:rPr>
                <a:t>(t ~350,000 </a:t>
              </a:r>
              <a:r>
                <a:rPr lang="en-US" sz="2000" dirty="0" err="1">
                  <a:solidFill>
                    <a:srgbClr val="FFCF41"/>
                  </a:solidFill>
                </a:rPr>
                <a:t>yrs</a:t>
              </a:r>
              <a:r>
                <a:rPr lang="en-US" sz="2000" dirty="0">
                  <a:solidFill>
                    <a:srgbClr val="FFCF41"/>
                  </a:solidFill>
                </a:rPr>
                <a:t>)</a:t>
              </a:r>
              <a:endParaRPr lang="en-US" sz="2000" dirty="0">
                <a:solidFill>
                  <a:srgbClr val="FFFFFF"/>
                </a:solidFill>
              </a:endParaRPr>
            </a:p>
          </p:txBody>
        </p:sp>
        <p:cxnSp>
          <p:nvCxnSpPr>
            <p:cNvPr id="36" name="Straight Arrow Connector 4"/>
            <p:cNvCxnSpPr>
              <a:cxnSpLocks noChangeShapeType="1"/>
            </p:cNvCxnSpPr>
            <p:nvPr/>
          </p:nvCxnSpPr>
          <p:spPr bwMode="auto">
            <a:xfrm flipH="1">
              <a:off x="1818389" y="2739364"/>
              <a:ext cx="438838" cy="359093"/>
            </a:xfrm>
            <a:prstGeom prst="straightConnector1">
              <a:avLst/>
            </a:prstGeom>
            <a:noFill/>
            <a:ln w="31750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8" name="Group 37"/>
          <p:cNvGrpSpPr/>
          <p:nvPr/>
        </p:nvGrpSpPr>
        <p:grpSpPr>
          <a:xfrm>
            <a:off x="2896059" y="3789040"/>
            <a:ext cx="1819957" cy="2101025"/>
            <a:chOff x="2106844" y="3646605"/>
            <a:chExt cx="1819957" cy="2101025"/>
          </a:xfrm>
        </p:grpSpPr>
        <p:pic>
          <p:nvPicPr>
            <p:cNvPr id="39" name="Picture 2" descr="slide7_8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339752" y="4437112"/>
              <a:ext cx="1587049" cy="1310518"/>
            </a:xfrm>
            <a:prstGeom prst="rect">
              <a:avLst/>
            </a:prstGeom>
            <a:noFill/>
            <a:effectLst>
              <a:outerShdw blurRad="63500" dist="107763" dir="2700000" algn="ctr" rotWithShape="0">
                <a:srgbClr val="000000">
                  <a:alpha val="74998"/>
                </a:srgbClr>
              </a:outerShdw>
            </a:effectLst>
          </p:spPr>
        </p:pic>
        <p:cxnSp>
          <p:nvCxnSpPr>
            <p:cNvPr id="40" name="Straight Arrow Connector 39"/>
            <p:cNvCxnSpPr/>
            <p:nvPr/>
          </p:nvCxnSpPr>
          <p:spPr bwMode="auto">
            <a:xfrm>
              <a:off x="2106844" y="3646605"/>
              <a:ext cx="736964" cy="934523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pic>
        <p:nvPicPr>
          <p:cNvPr id="41" name="Picture 40" descr="crystal-ball.jpg"/>
          <p:cNvPicPr>
            <a:picLocks noChangeAspect="1"/>
          </p:cNvPicPr>
          <p:nvPr/>
        </p:nvPicPr>
        <p:blipFill>
          <a:blip r:embed="rId5">
            <a:alphaModFix amt="8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74" t="10155" r="10014" b="8618"/>
          <a:stretch>
            <a:fillRect/>
          </a:stretch>
        </p:blipFill>
        <p:spPr bwMode="auto">
          <a:xfrm>
            <a:off x="4399384" y="2743200"/>
            <a:ext cx="1828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2" name="Group 6"/>
          <p:cNvGrpSpPr>
            <a:grpSpLocks/>
          </p:cNvGrpSpPr>
          <p:nvPr/>
        </p:nvGrpSpPr>
        <p:grpSpPr bwMode="auto">
          <a:xfrm>
            <a:off x="2051720" y="1556793"/>
            <a:ext cx="2376264" cy="1455390"/>
            <a:chOff x="2051035" y="1556263"/>
            <a:chExt cx="2376480" cy="1455169"/>
          </a:xfrm>
        </p:grpSpPr>
        <p:sp>
          <p:nvSpPr>
            <p:cNvPr id="43" name="TextBox 2"/>
            <p:cNvSpPr txBox="1">
              <a:spLocks noChangeArrowheads="1"/>
            </p:cNvSpPr>
            <p:nvPr/>
          </p:nvSpPr>
          <p:spPr bwMode="auto">
            <a:xfrm>
              <a:off x="2051035" y="1556263"/>
              <a:ext cx="2376480" cy="1015509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FFFF"/>
                  </a:solidFill>
                </a:rPr>
                <a:t>Production of  particle dark matter  </a:t>
              </a:r>
              <a:r>
                <a:rPr lang="en-US" sz="2000" dirty="0">
                  <a:solidFill>
                    <a:srgbClr val="FFCF41"/>
                  </a:solidFill>
                </a:rPr>
                <a:t>(t ~ 10</a:t>
              </a:r>
              <a:r>
                <a:rPr lang="en-US" sz="2000" baseline="30000" dirty="0">
                  <a:solidFill>
                    <a:srgbClr val="FFCF41"/>
                  </a:solidFill>
                </a:rPr>
                <a:t>-10</a:t>
              </a:r>
              <a:r>
                <a:rPr lang="en-US" sz="2000" dirty="0">
                  <a:solidFill>
                    <a:srgbClr val="FFCF41"/>
                  </a:solidFill>
                </a:rPr>
                <a:t> s)</a:t>
              </a:r>
              <a:endParaRPr lang="en-US" sz="2000" dirty="0">
                <a:solidFill>
                  <a:srgbClr val="FFFFFF"/>
                </a:solidFill>
              </a:endParaRPr>
            </a:p>
          </p:txBody>
        </p:sp>
        <p:cxnSp>
          <p:nvCxnSpPr>
            <p:cNvPr id="44" name="Straight Arrow Connector 4"/>
            <p:cNvCxnSpPr>
              <a:cxnSpLocks noChangeShapeType="1"/>
            </p:cNvCxnSpPr>
            <p:nvPr/>
          </p:nvCxnSpPr>
          <p:spPr bwMode="auto">
            <a:xfrm>
              <a:off x="3401344" y="2636218"/>
              <a:ext cx="450053" cy="375214"/>
            </a:xfrm>
            <a:prstGeom prst="straightConnector1">
              <a:avLst/>
            </a:prstGeom>
            <a:noFill/>
            <a:ln w="31750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5" name="Group 44"/>
          <p:cNvGrpSpPr/>
          <p:nvPr/>
        </p:nvGrpSpPr>
        <p:grpSpPr>
          <a:xfrm>
            <a:off x="3059832" y="2585622"/>
            <a:ext cx="3124914" cy="1923498"/>
            <a:chOff x="2771800" y="2585622"/>
            <a:chExt cx="3124914" cy="1923498"/>
          </a:xfrm>
        </p:grpSpPr>
        <p:grpSp>
          <p:nvGrpSpPr>
            <p:cNvPr id="46" name="Group 45"/>
            <p:cNvGrpSpPr/>
            <p:nvPr/>
          </p:nvGrpSpPr>
          <p:grpSpPr>
            <a:xfrm>
              <a:off x="4211960" y="2585622"/>
              <a:ext cx="1684754" cy="1923498"/>
              <a:chOff x="4139952" y="2441606"/>
              <a:chExt cx="1684754" cy="1923498"/>
            </a:xfrm>
          </p:grpSpPr>
          <p:sp>
            <p:nvSpPr>
              <p:cNvPr id="48" name="Oval 47"/>
              <p:cNvSpPr/>
              <p:nvPr/>
            </p:nvSpPr>
            <p:spPr bwMode="auto">
              <a:xfrm>
                <a:off x="4139952" y="2461971"/>
                <a:ext cx="1684754" cy="1903133"/>
              </a:xfrm>
              <a:prstGeom prst="ellipse">
                <a:avLst/>
              </a:prstGeom>
              <a:solidFill>
                <a:schemeClr val="bg1">
                  <a:lumMod val="85000"/>
                  <a:alpha val="40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</a:pPr>
                <a:endParaRPr lang="en-US" sz="2800">
                  <a:solidFill>
                    <a:srgbClr val="000000"/>
                  </a:solidFill>
                  <a:latin typeface="Arial" pitchFamily="-65" charset="0"/>
                </a:endParaRPr>
              </a:p>
            </p:txBody>
          </p:sp>
          <p:grpSp>
            <p:nvGrpSpPr>
              <p:cNvPr id="49" name="Group 26"/>
              <p:cNvGrpSpPr>
                <a:grpSpLocks/>
              </p:cNvGrpSpPr>
              <p:nvPr/>
            </p:nvGrpSpPr>
            <p:grpSpPr bwMode="auto">
              <a:xfrm>
                <a:off x="4260947" y="2441606"/>
                <a:ext cx="1433947" cy="1874748"/>
                <a:chOff x="3880556" y="4587553"/>
                <a:chExt cx="2142066" cy="1557800"/>
              </a:xfrm>
              <a:solidFill>
                <a:srgbClr val="0000FF"/>
              </a:solidFill>
              <a:effectLst/>
            </p:grpSpPr>
            <p:sp>
              <p:nvSpPr>
                <p:cNvPr id="50" name="Freeform 18"/>
                <p:cNvSpPr>
                  <a:spLocks noChangeArrowheads="1"/>
                </p:cNvSpPr>
                <p:nvPr/>
              </p:nvSpPr>
              <p:spPr bwMode="auto">
                <a:xfrm>
                  <a:off x="3880556" y="4924777"/>
                  <a:ext cx="214111" cy="229704"/>
                </a:xfrm>
                <a:custGeom>
                  <a:avLst/>
                  <a:gdLst>
                    <a:gd name="T0" fmla="*/ 0 w 214111"/>
                    <a:gd name="T1" fmla="*/ 56444 h 229704"/>
                    <a:gd name="T2" fmla="*/ 14111 w 214111"/>
                    <a:gd name="T3" fmla="*/ 197555 h 229704"/>
                    <a:gd name="T4" fmla="*/ 42333 w 214111"/>
                    <a:gd name="T5" fmla="*/ 225778 h 229704"/>
                    <a:gd name="T6" fmla="*/ 183444 w 214111"/>
                    <a:gd name="T7" fmla="*/ 211666 h 229704"/>
                    <a:gd name="T8" fmla="*/ 211666 w 214111"/>
                    <a:gd name="T9" fmla="*/ 169333 h 229704"/>
                    <a:gd name="T10" fmla="*/ 197555 w 214111"/>
                    <a:gd name="T11" fmla="*/ 127000 h 229704"/>
                    <a:gd name="T12" fmla="*/ 84666 w 214111"/>
                    <a:gd name="T13" fmla="*/ 84666 h 229704"/>
                    <a:gd name="T14" fmla="*/ 56444 w 214111"/>
                    <a:gd name="T15" fmla="*/ 42333 h 229704"/>
                    <a:gd name="T16" fmla="*/ 56444 w 214111"/>
                    <a:gd name="T17" fmla="*/ 42333 h 229704"/>
                    <a:gd name="T18" fmla="*/ 56444 w 214111"/>
                    <a:gd name="T19" fmla="*/ 42333 h 229704"/>
                    <a:gd name="T20" fmla="*/ 14111 w 214111"/>
                    <a:gd name="T21" fmla="*/ 0 h 229704"/>
                    <a:gd name="T22" fmla="*/ 0 w 214111"/>
                    <a:gd name="T23" fmla="*/ 56444 h 22970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111"/>
                    <a:gd name="T37" fmla="*/ 0 h 229704"/>
                    <a:gd name="T38" fmla="*/ 214111 w 214111"/>
                    <a:gd name="T39" fmla="*/ 229704 h 229704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111" h="229704">
                      <a:moveTo>
                        <a:pt x="0" y="56444"/>
                      </a:moveTo>
                      <a:cubicBezTo>
                        <a:pt x="4704" y="103481"/>
                        <a:pt x="2646" y="151695"/>
                        <a:pt x="14111" y="197555"/>
                      </a:cubicBezTo>
                      <a:cubicBezTo>
                        <a:pt x="17338" y="210462"/>
                        <a:pt x="29075" y="224673"/>
                        <a:pt x="42333" y="225778"/>
                      </a:cubicBezTo>
                      <a:cubicBezTo>
                        <a:pt x="89441" y="229704"/>
                        <a:pt x="136407" y="216370"/>
                        <a:pt x="183444" y="211666"/>
                      </a:cubicBezTo>
                      <a:cubicBezTo>
                        <a:pt x="192851" y="197555"/>
                        <a:pt x="208878" y="186062"/>
                        <a:pt x="211666" y="169333"/>
                      </a:cubicBezTo>
                      <a:cubicBezTo>
                        <a:pt x="214111" y="154661"/>
                        <a:pt x="206847" y="138615"/>
                        <a:pt x="197555" y="127000"/>
                      </a:cubicBezTo>
                      <a:cubicBezTo>
                        <a:pt x="169871" y="92395"/>
                        <a:pt x="122912" y="92316"/>
                        <a:pt x="84666" y="84666"/>
                      </a:cubicBezTo>
                      <a:cubicBezTo>
                        <a:pt x="69068" y="37871"/>
                        <a:pt x="85429" y="42333"/>
                        <a:pt x="56444" y="42333"/>
                      </a:cubicBezTo>
                      <a:lnTo>
                        <a:pt x="14111" y="0"/>
                      </a:lnTo>
                      <a:lnTo>
                        <a:pt x="0" y="56444"/>
                      </a:lnTo>
                      <a:close/>
                    </a:path>
                  </a:pathLst>
                </a:custGeom>
                <a:solidFill>
                  <a:srgbClr val="8000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1" name="Freeform 20"/>
                <p:cNvSpPr>
                  <a:spLocks noChangeArrowheads="1"/>
                </p:cNvSpPr>
                <p:nvPr/>
              </p:nvSpPr>
              <p:spPr bwMode="auto">
                <a:xfrm>
                  <a:off x="5753419" y="4811888"/>
                  <a:ext cx="116803" cy="184744"/>
                </a:xfrm>
                <a:custGeom>
                  <a:avLst/>
                  <a:gdLst>
                    <a:gd name="T0" fmla="*/ 3914 w 116803"/>
                    <a:gd name="T1" fmla="*/ 98778 h 184744"/>
                    <a:gd name="T2" fmla="*/ 18025 w 116803"/>
                    <a:gd name="T3" fmla="*/ 155222 h 184744"/>
                    <a:gd name="T4" fmla="*/ 116803 w 116803"/>
                    <a:gd name="T5" fmla="*/ 155222 h 184744"/>
                    <a:gd name="T6" fmla="*/ 102692 w 116803"/>
                    <a:gd name="T7" fmla="*/ 70555 h 184744"/>
                    <a:gd name="T8" fmla="*/ 88581 w 116803"/>
                    <a:gd name="T9" fmla="*/ 14111 h 184744"/>
                    <a:gd name="T10" fmla="*/ 46248 w 116803"/>
                    <a:gd name="T11" fmla="*/ 0 h 184744"/>
                    <a:gd name="T12" fmla="*/ 3914 w 116803"/>
                    <a:gd name="T13" fmla="*/ 70555 h 184744"/>
                    <a:gd name="T14" fmla="*/ 3914 w 116803"/>
                    <a:gd name="T15" fmla="*/ 98778 h 1847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6803"/>
                    <a:gd name="T25" fmla="*/ 0 h 184744"/>
                    <a:gd name="T26" fmla="*/ 116803 w 116803"/>
                    <a:gd name="T27" fmla="*/ 184744 h 1847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6803" h="184744">
                      <a:moveTo>
                        <a:pt x="3914" y="98778"/>
                      </a:moveTo>
                      <a:cubicBezTo>
                        <a:pt x="6266" y="112889"/>
                        <a:pt x="5910" y="140078"/>
                        <a:pt x="18025" y="155222"/>
                      </a:cubicBezTo>
                      <a:cubicBezTo>
                        <a:pt x="41643" y="184744"/>
                        <a:pt x="94319" y="160843"/>
                        <a:pt x="116803" y="155222"/>
                      </a:cubicBezTo>
                      <a:cubicBezTo>
                        <a:pt x="112099" y="127000"/>
                        <a:pt x="108303" y="98611"/>
                        <a:pt x="102692" y="70555"/>
                      </a:cubicBezTo>
                      <a:cubicBezTo>
                        <a:pt x="98889" y="51538"/>
                        <a:pt x="100696" y="29255"/>
                        <a:pt x="88581" y="14111"/>
                      </a:cubicBezTo>
                      <a:cubicBezTo>
                        <a:pt x="79289" y="2496"/>
                        <a:pt x="60359" y="4704"/>
                        <a:pt x="46248" y="0"/>
                      </a:cubicBezTo>
                      <a:cubicBezTo>
                        <a:pt x="34117" y="36393"/>
                        <a:pt x="37121" y="48418"/>
                        <a:pt x="3914" y="70555"/>
                      </a:cubicBezTo>
                      <a:cubicBezTo>
                        <a:pt x="0" y="73164"/>
                        <a:pt x="1562" y="84667"/>
                        <a:pt x="3914" y="98778"/>
                      </a:cubicBezTo>
                      <a:close/>
                    </a:path>
                  </a:pathLst>
                </a:custGeom>
                <a:solidFill>
                  <a:srgbClr val="8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2" name="Freeform 21"/>
                <p:cNvSpPr>
                  <a:spLocks noChangeArrowheads="1"/>
                </p:cNvSpPr>
                <p:nvPr/>
              </p:nvSpPr>
              <p:spPr bwMode="auto">
                <a:xfrm>
                  <a:off x="4012260" y="5616221"/>
                  <a:ext cx="174357" cy="184925"/>
                </a:xfrm>
                <a:custGeom>
                  <a:avLst/>
                  <a:gdLst>
                    <a:gd name="T0" fmla="*/ 9407 w 174357"/>
                    <a:gd name="T1" fmla="*/ 84667 h 184925"/>
                    <a:gd name="T2" fmla="*/ 23518 w 174357"/>
                    <a:gd name="T3" fmla="*/ 169334 h 184925"/>
                    <a:gd name="T4" fmla="*/ 65851 w 174357"/>
                    <a:gd name="T5" fmla="*/ 183445 h 184925"/>
                    <a:gd name="T6" fmla="*/ 164629 w 174357"/>
                    <a:gd name="T7" fmla="*/ 155222 h 184925"/>
                    <a:gd name="T8" fmla="*/ 122296 w 174357"/>
                    <a:gd name="T9" fmla="*/ 14111 h 184925"/>
                    <a:gd name="T10" fmla="*/ 79962 w 174357"/>
                    <a:gd name="T11" fmla="*/ 0 h 184925"/>
                    <a:gd name="T12" fmla="*/ 9407 w 174357"/>
                    <a:gd name="T13" fmla="*/ 84667 h 1849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4357"/>
                    <a:gd name="T22" fmla="*/ 0 h 184925"/>
                    <a:gd name="T23" fmla="*/ 174357 w 174357"/>
                    <a:gd name="T24" fmla="*/ 184925 h 1849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4357" h="184925">
                      <a:moveTo>
                        <a:pt x="9407" y="84667"/>
                      </a:moveTo>
                      <a:cubicBezTo>
                        <a:pt x="0" y="112889"/>
                        <a:pt x="9323" y="144492"/>
                        <a:pt x="23518" y="169334"/>
                      </a:cubicBezTo>
                      <a:cubicBezTo>
                        <a:pt x="30898" y="182249"/>
                        <a:pt x="51051" y="184925"/>
                        <a:pt x="65851" y="183445"/>
                      </a:cubicBezTo>
                      <a:cubicBezTo>
                        <a:pt x="99925" y="180037"/>
                        <a:pt x="131703" y="164630"/>
                        <a:pt x="164629" y="155222"/>
                      </a:cubicBezTo>
                      <a:cubicBezTo>
                        <a:pt x="157348" y="96976"/>
                        <a:pt x="174357" y="45348"/>
                        <a:pt x="122296" y="14111"/>
                      </a:cubicBezTo>
                      <a:cubicBezTo>
                        <a:pt x="109541" y="6458"/>
                        <a:pt x="94073" y="4704"/>
                        <a:pt x="79962" y="0"/>
                      </a:cubicBezTo>
                      <a:cubicBezTo>
                        <a:pt x="49636" y="60652"/>
                        <a:pt x="18814" y="56445"/>
                        <a:pt x="9407" y="8466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3" name="Freeform 22"/>
                <p:cNvSpPr>
                  <a:spLocks noChangeArrowheads="1"/>
                </p:cNvSpPr>
                <p:nvPr/>
              </p:nvSpPr>
              <p:spPr bwMode="auto">
                <a:xfrm>
                  <a:off x="4767204" y="4587553"/>
                  <a:ext cx="199907" cy="125557"/>
                </a:xfrm>
                <a:custGeom>
                  <a:avLst/>
                  <a:gdLst>
                    <a:gd name="T0" fmla="*/ 16463 w 199907"/>
                    <a:gd name="T1" fmla="*/ 97335 h 125557"/>
                    <a:gd name="T2" fmla="*/ 143463 w 199907"/>
                    <a:gd name="T3" fmla="*/ 125557 h 125557"/>
                    <a:gd name="T4" fmla="*/ 199907 w 199907"/>
                    <a:gd name="T5" fmla="*/ 111446 h 125557"/>
                    <a:gd name="T6" fmla="*/ 185796 w 199907"/>
                    <a:gd name="T7" fmla="*/ 55002 h 125557"/>
                    <a:gd name="T8" fmla="*/ 44685 w 199907"/>
                    <a:gd name="T9" fmla="*/ 40890 h 125557"/>
                    <a:gd name="T10" fmla="*/ 16463 w 199907"/>
                    <a:gd name="T11" fmla="*/ 97335 h 12555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9907"/>
                    <a:gd name="T19" fmla="*/ 0 h 125557"/>
                    <a:gd name="T20" fmla="*/ 199907 w 199907"/>
                    <a:gd name="T21" fmla="*/ 125557 h 12555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9907" h="125557">
                      <a:moveTo>
                        <a:pt x="16463" y="97335"/>
                      </a:moveTo>
                      <a:cubicBezTo>
                        <a:pt x="32926" y="111446"/>
                        <a:pt x="93793" y="125557"/>
                        <a:pt x="143463" y="125557"/>
                      </a:cubicBezTo>
                      <a:cubicBezTo>
                        <a:pt x="162857" y="125557"/>
                        <a:pt x="181092" y="116150"/>
                        <a:pt x="199907" y="111446"/>
                      </a:cubicBezTo>
                      <a:cubicBezTo>
                        <a:pt x="195203" y="92631"/>
                        <a:pt x="194469" y="72348"/>
                        <a:pt x="185796" y="55002"/>
                      </a:cubicBezTo>
                      <a:cubicBezTo>
                        <a:pt x="158296" y="0"/>
                        <a:pt x="92286" y="25023"/>
                        <a:pt x="44685" y="40890"/>
                      </a:cubicBezTo>
                      <a:cubicBezTo>
                        <a:pt x="34707" y="44216"/>
                        <a:pt x="0" y="83224"/>
                        <a:pt x="16463" y="9733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4" name="Freeform 23"/>
                <p:cNvSpPr>
                  <a:spLocks noChangeArrowheads="1"/>
                </p:cNvSpPr>
                <p:nvPr/>
              </p:nvSpPr>
              <p:spPr bwMode="auto">
                <a:xfrm>
                  <a:off x="4572001" y="5714999"/>
                  <a:ext cx="174357" cy="184925"/>
                </a:xfrm>
                <a:custGeom>
                  <a:avLst/>
                  <a:gdLst>
                    <a:gd name="T0" fmla="*/ 9407 w 174357"/>
                    <a:gd name="T1" fmla="*/ 84667 h 184925"/>
                    <a:gd name="T2" fmla="*/ 23518 w 174357"/>
                    <a:gd name="T3" fmla="*/ 169334 h 184925"/>
                    <a:gd name="T4" fmla="*/ 65851 w 174357"/>
                    <a:gd name="T5" fmla="*/ 183445 h 184925"/>
                    <a:gd name="T6" fmla="*/ 164629 w 174357"/>
                    <a:gd name="T7" fmla="*/ 155222 h 184925"/>
                    <a:gd name="T8" fmla="*/ 122296 w 174357"/>
                    <a:gd name="T9" fmla="*/ 14111 h 184925"/>
                    <a:gd name="T10" fmla="*/ 79962 w 174357"/>
                    <a:gd name="T11" fmla="*/ 0 h 184925"/>
                    <a:gd name="T12" fmla="*/ 9407 w 174357"/>
                    <a:gd name="T13" fmla="*/ 84667 h 1849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4357"/>
                    <a:gd name="T22" fmla="*/ 0 h 184925"/>
                    <a:gd name="T23" fmla="*/ 174357 w 174357"/>
                    <a:gd name="T24" fmla="*/ 184925 h 1849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4357" h="184925">
                      <a:moveTo>
                        <a:pt x="9407" y="84667"/>
                      </a:moveTo>
                      <a:cubicBezTo>
                        <a:pt x="0" y="112889"/>
                        <a:pt x="9323" y="144492"/>
                        <a:pt x="23518" y="169334"/>
                      </a:cubicBezTo>
                      <a:cubicBezTo>
                        <a:pt x="30898" y="182249"/>
                        <a:pt x="51051" y="184925"/>
                        <a:pt x="65851" y="183445"/>
                      </a:cubicBezTo>
                      <a:cubicBezTo>
                        <a:pt x="99925" y="180037"/>
                        <a:pt x="131703" y="164630"/>
                        <a:pt x="164629" y="155222"/>
                      </a:cubicBezTo>
                      <a:cubicBezTo>
                        <a:pt x="157348" y="96976"/>
                        <a:pt x="174357" y="45348"/>
                        <a:pt x="122296" y="14111"/>
                      </a:cubicBezTo>
                      <a:cubicBezTo>
                        <a:pt x="109541" y="6458"/>
                        <a:pt x="94073" y="4704"/>
                        <a:pt x="79962" y="0"/>
                      </a:cubicBezTo>
                      <a:cubicBezTo>
                        <a:pt x="49636" y="60652"/>
                        <a:pt x="18814" y="56445"/>
                        <a:pt x="9407" y="84667"/>
                      </a:cubicBezTo>
                      <a:close/>
                    </a:path>
                  </a:pathLst>
                </a:custGeom>
                <a:solidFill>
                  <a:srgbClr val="8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5" name="Freeform 24"/>
                <p:cNvSpPr>
                  <a:spLocks noChangeArrowheads="1"/>
                </p:cNvSpPr>
                <p:nvPr/>
              </p:nvSpPr>
              <p:spPr bwMode="auto">
                <a:xfrm>
                  <a:off x="4419600" y="4724399"/>
                  <a:ext cx="250557" cy="184925"/>
                </a:xfrm>
                <a:custGeom>
                  <a:avLst/>
                  <a:gdLst>
                    <a:gd name="T0" fmla="*/ 4470864 w 174357"/>
                    <a:gd name="T1" fmla="*/ 84667 h 184925"/>
                    <a:gd name="T2" fmla="*/ 11177365 w 174357"/>
                    <a:gd name="T3" fmla="*/ 169334 h 184925"/>
                    <a:gd name="T4" fmla="*/ 31297138 w 174357"/>
                    <a:gd name="T5" fmla="*/ 183445 h 184925"/>
                    <a:gd name="T6" fmla="*/ 78243673 w 174357"/>
                    <a:gd name="T7" fmla="*/ 155222 h 184925"/>
                    <a:gd name="T8" fmla="*/ 58123880 w 174357"/>
                    <a:gd name="T9" fmla="*/ 14111 h 184925"/>
                    <a:gd name="T10" fmla="*/ 38003617 w 174357"/>
                    <a:gd name="T11" fmla="*/ 0 h 184925"/>
                    <a:gd name="T12" fmla="*/ 4470864 w 174357"/>
                    <a:gd name="T13" fmla="*/ 84667 h 1849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4357"/>
                    <a:gd name="T22" fmla="*/ 0 h 184925"/>
                    <a:gd name="T23" fmla="*/ 174357 w 174357"/>
                    <a:gd name="T24" fmla="*/ 184925 h 1849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4357" h="184925">
                      <a:moveTo>
                        <a:pt x="9407" y="84667"/>
                      </a:moveTo>
                      <a:cubicBezTo>
                        <a:pt x="0" y="112889"/>
                        <a:pt x="9323" y="144492"/>
                        <a:pt x="23518" y="169334"/>
                      </a:cubicBezTo>
                      <a:cubicBezTo>
                        <a:pt x="30898" y="182249"/>
                        <a:pt x="51051" y="184925"/>
                        <a:pt x="65851" y="183445"/>
                      </a:cubicBezTo>
                      <a:cubicBezTo>
                        <a:pt x="99925" y="180037"/>
                        <a:pt x="131703" y="164630"/>
                        <a:pt x="164629" y="155222"/>
                      </a:cubicBezTo>
                      <a:cubicBezTo>
                        <a:pt x="157348" y="96976"/>
                        <a:pt x="174357" y="45348"/>
                        <a:pt x="122296" y="14111"/>
                      </a:cubicBezTo>
                      <a:cubicBezTo>
                        <a:pt x="109541" y="6458"/>
                        <a:pt x="94073" y="4704"/>
                        <a:pt x="79962" y="0"/>
                      </a:cubicBezTo>
                      <a:cubicBezTo>
                        <a:pt x="49636" y="60652"/>
                        <a:pt x="18814" y="56445"/>
                        <a:pt x="9407" y="8466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6" name="Freeform 25"/>
                <p:cNvSpPr>
                  <a:spLocks noChangeArrowheads="1"/>
                </p:cNvSpPr>
                <p:nvPr/>
              </p:nvSpPr>
              <p:spPr bwMode="auto">
                <a:xfrm>
                  <a:off x="4800600" y="5165336"/>
                  <a:ext cx="174357" cy="184925"/>
                </a:xfrm>
                <a:custGeom>
                  <a:avLst/>
                  <a:gdLst>
                    <a:gd name="T0" fmla="*/ 9407 w 174357"/>
                    <a:gd name="T1" fmla="*/ 84667 h 184925"/>
                    <a:gd name="T2" fmla="*/ 23518 w 174357"/>
                    <a:gd name="T3" fmla="*/ 169334 h 184925"/>
                    <a:gd name="T4" fmla="*/ 65851 w 174357"/>
                    <a:gd name="T5" fmla="*/ 183445 h 184925"/>
                    <a:gd name="T6" fmla="*/ 164629 w 174357"/>
                    <a:gd name="T7" fmla="*/ 155222 h 184925"/>
                    <a:gd name="T8" fmla="*/ 122296 w 174357"/>
                    <a:gd name="T9" fmla="*/ 14111 h 184925"/>
                    <a:gd name="T10" fmla="*/ 79962 w 174357"/>
                    <a:gd name="T11" fmla="*/ 0 h 184925"/>
                    <a:gd name="T12" fmla="*/ 9407 w 174357"/>
                    <a:gd name="T13" fmla="*/ 84667 h 1849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4357"/>
                    <a:gd name="T22" fmla="*/ 0 h 184925"/>
                    <a:gd name="T23" fmla="*/ 174357 w 174357"/>
                    <a:gd name="T24" fmla="*/ 184925 h 1849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4357" h="184925">
                      <a:moveTo>
                        <a:pt x="9407" y="84667"/>
                      </a:moveTo>
                      <a:cubicBezTo>
                        <a:pt x="0" y="112889"/>
                        <a:pt x="9323" y="144492"/>
                        <a:pt x="23518" y="169334"/>
                      </a:cubicBezTo>
                      <a:cubicBezTo>
                        <a:pt x="30898" y="182249"/>
                        <a:pt x="51051" y="184925"/>
                        <a:pt x="65851" y="183445"/>
                      </a:cubicBezTo>
                      <a:cubicBezTo>
                        <a:pt x="99925" y="180037"/>
                        <a:pt x="131703" y="164630"/>
                        <a:pt x="164629" y="155222"/>
                      </a:cubicBezTo>
                      <a:cubicBezTo>
                        <a:pt x="157348" y="96976"/>
                        <a:pt x="174357" y="45348"/>
                        <a:pt x="122296" y="14111"/>
                      </a:cubicBezTo>
                      <a:cubicBezTo>
                        <a:pt x="109541" y="6458"/>
                        <a:pt x="94073" y="4704"/>
                        <a:pt x="79962" y="0"/>
                      </a:cubicBezTo>
                      <a:cubicBezTo>
                        <a:pt x="49636" y="60652"/>
                        <a:pt x="18814" y="56445"/>
                        <a:pt x="9407" y="84667"/>
                      </a:cubicBezTo>
                      <a:close/>
                    </a:path>
                  </a:pathLst>
                </a:custGeom>
                <a:solidFill>
                  <a:srgbClr val="8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7" name="Freeform 26"/>
                <p:cNvSpPr>
                  <a:spLocks noChangeArrowheads="1"/>
                </p:cNvSpPr>
                <p:nvPr/>
              </p:nvSpPr>
              <p:spPr bwMode="auto">
                <a:xfrm>
                  <a:off x="5486400" y="5165336"/>
                  <a:ext cx="174357" cy="184925"/>
                </a:xfrm>
                <a:custGeom>
                  <a:avLst/>
                  <a:gdLst>
                    <a:gd name="T0" fmla="*/ 9407 w 174357"/>
                    <a:gd name="T1" fmla="*/ 84667 h 184925"/>
                    <a:gd name="T2" fmla="*/ 23518 w 174357"/>
                    <a:gd name="T3" fmla="*/ 169334 h 184925"/>
                    <a:gd name="T4" fmla="*/ 65851 w 174357"/>
                    <a:gd name="T5" fmla="*/ 183445 h 184925"/>
                    <a:gd name="T6" fmla="*/ 164629 w 174357"/>
                    <a:gd name="T7" fmla="*/ 155222 h 184925"/>
                    <a:gd name="T8" fmla="*/ 122296 w 174357"/>
                    <a:gd name="T9" fmla="*/ 14111 h 184925"/>
                    <a:gd name="T10" fmla="*/ 79962 w 174357"/>
                    <a:gd name="T11" fmla="*/ 0 h 184925"/>
                    <a:gd name="T12" fmla="*/ 9407 w 174357"/>
                    <a:gd name="T13" fmla="*/ 84667 h 1849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4357"/>
                    <a:gd name="T22" fmla="*/ 0 h 184925"/>
                    <a:gd name="T23" fmla="*/ 174357 w 174357"/>
                    <a:gd name="T24" fmla="*/ 184925 h 1849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4357" h="184925">
                      <a:moveTo>
                        <a:pt x="9407" y="84667"/>
                      </a:moveTo>
                      <a:cubicBezTo>
                        <a:pt x="0" y="112889"/>
                        <a:pt x="9323" y="144492"/>
                        <a:pt x="23518" y="169334"/>
                      </a:cubicBezTo>
                      <a:cubicBezTo>
                        <a:pt x="30898" y="182249"/>
                        <a:pt x="51051" y="184925"/>
                        <a:pt x="65851" y="183445"/>
                      </a:cubicBezTo>
                      <a:cubicBezTo>
                        <a:pt x="99925" y="180037"/>
                        <a:pt x="131703" y="164630"/>
                        <a:pt x="164629" y="155222"/>
                      </a:cubicBezTo>
                      <a:cubicBezTo>
                        <a:pt x="157348" y="96976"/>
                        <a:pt x="174357" y="45348"/>
                        <a:pt x="122296" y="14111"/>
                      </a:cubicBezTo>
                      <a:cubicBezTo>
                        <a:pt x="109541" y="6458"/>
                        <a:pt x="94073" y="4704"/>
                        <a:pt x="79962" y="0"/>
                      </a:cubicBezTo>
                      <a:cubicBezTo>
                        <a:pt x="49636" y="60652"/>
                        <a:pt x="18814" y="56445"/>
                        <a:pt x="9407" y="84667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8" name="Freeform 27"/>
                <p:cNvSpPr>
                  <a:spLocks noChangeArrowheads="1"/>
                </p:cNvSpPr>
                <p:nvPr/>
              </p:nvSpPr>
              <p:spPr bwMode="auto">
                <a:xfrm>
                  <a:off x="5905819" y="4964288"/>
                  <a:ext cx="116803" cy="184744"/>
                </a:xfrm>
                <a:custGeom>
                  <a:avLst/>
                  <a:gdLst>
                    <a:gd name="T0" fmla="*/ 3914 w 116803"/>
                    <a:gd name="T1" fmla="*/ 98778 h 184744"/>
                    <a:gd name="T2" fmla="*/ 18025 w 116803"/>
                    <a:gd name="T3" fmla="*/ 155222 h 184744"/>
                    <a:gd name="T4" fmla="*/ 116803 w 116803"/>
                    <a:gd name="T5" fmla="*/ 155222 h 184744"/>
                    <a:gd name="T6" fmla="*/ 102692 w 116803"/>
                    <a:gd name="T7" fmla="*/ 70555 h 184744"/>
                    <a:gd name="T8" fmla="*/ 88581 w 116803"/>
                    <a:gd name="T9" fmla="*/ 14111 h 184744"/>
                    <a:gd name="T10" fmla="*/ 46248 w 116803"/>
                    <a:gd name="T11" fmla="*/ 0 h 184744"/>
                    <a:gd name="T12" fmla="*/ 3914 w 116803"/>
                    <a:gd name="T13" fmla="*/ 70555 h 184744"/>
                    <a:gd name="T14" fmla="*/ 3914 w 116803"/>
                    <a:gd name="T15" fmla="*/ 98778 h 1847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6803"/>
                    <a:gd name="T25" fmla="*/ 0 h 184744"/>
                    <a:gd name="T26" fmla="*/ 116803 w 116803"/>
                    <a:gd name="T27" fmla="*/ 184744 h 1847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6803" h="184744">
                      <a:moveTo>
                        <a:pt x="3914" y="98778"/>
                      </a:moveTo>
                      <a:cubicBezTo>
                        <a:pt x="6266" y="112889"/>
                        <a:pt x="5910" y="140078"/>
                        <a:pt x="18025" y="155222"/>
                      </a:cubicBezTo>
                      <a:cubicBezTo>
                        <a:pt x="41643" y="184744"/>
                        <a:pt x="94319" y="160843"/>
                        <a:pt x="116803" y="155222"/>
                      </a:cubicBezTo>
                      <a:cubicBezTo>
                        <a:pt x="112099" y="127000"/>
                        <a:pt x="108303" y="98611"/>
                        <a:pt x="102692" y="70555"/>
                      </a:cubicBezTo>
                      <a:cubicBezTo>
                        <a:pt x="98889" y="51538"/>
                        <a:pt x="100696" y="29255"/>
                        <a:pt x="88581" y="14111"/>
                      </a:cubicBezTo>
                      <a:cubicBezTo>
                        <a:pt x="79289" y="2496"/>
                        <a:pt x="60359" y="4704"/>
                        <a:pt x="46248" y="0"/>
                      </a:cubicBezTo>
                      <a:cubicBezTo>
                        <a:pt x="34117" y="36393"/>
                        <a:pt x="37121" y="48418"/>
                        <a:pt x="3914" y="70555"/>
                      </a:cubicBezTo>
                      <a:cubicBezTo>
                        <a:pt x="0" y="73164"/>
                        <a:pt x="1562" y="84667"/>
                        <a:pt x="3914" y="98778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59" name="Freeform 28"/>
                <p:cNvSpPr>
                  <a:spLocks noChangeArrowheads="1"/>
                </p:cNvSpPr>
                <p:nvPr/>
              </p:nvSpPr>
              <p:spPr bwMode="auto">
                <a:xfrm>
                  <a:off x="5257801" y="4724399"/>
                  <a:ext cx="116803" cy="184744"/>
                </a:xfrm>
                <a:custGeom>
                  <a:avLst/>
                  <a:gdLst>
                    <a:gd name="T0" fmla="*/ 3914 w 116803"/>
                    <a:gd name="T1" fmla="*/ 98778 h 184744"/>
                    <a:gd name="T2" fmla="*/ 18025 w 116803"/>
                    <a:gd name="T3" fmla="*/ 155222 h 184744"/>
                    <a:gd name="T4" fmla="*/ 116803 w 116803"/>
                    <a:gd name="T5" fmla="*/ 155222 h 184744"/>
                    <a:gd name="T6" fmla="*/ 102692 w 116803"/>
                    <a:gd name="T7" fmla="*/ 70555 h 184744"/>
                    <a:gd name="T8" fmla="*/ 88581 w 116803"/>
                    <a:gd name="T9" fmla="*/ 14111 h 184744"/>
                    <a:gd name="T10" fmla="*/ 46248 w 116803"/>
                    <a:gd name="T11" fmla="*/ 0 h 184744"/>
                    <a:gd name="T12" fmla="*/ 3914 w 116803"/>
                    <a:gd name="T13" fmla="*/ 70555 h 184744"/>
                    <a:gd name="T14" fmla="*/ 3914 w 116803"/>
                    <a:gd name="T15" fmla="*/ 98778 h 1847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6803"/>
                    <a:gd name="T25" fmla="*/ 0 h 184744"/>
                    <a:gd name="T26" fmla="*/ 116803 w 116803"/>
                    <a:gd name="T27" fmla="*/ 184744 h 1847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6803" h="184744">
                      <a:moveTo>
                        <a:pt x="3914" y="98778"/>
                      </a:moveTo>
                      <a:cubicBezTo>
                        <a:pt x="6266" y="112889"/>
                        <a:pt x="5910" y="140078"/>
                        <a:pt x="18025" y="155222"/>
                      </a:cubicBezTo>
                      <a:cubicBezTo>
                        <a:pt x="41643" y="184744"/>
                        <a:pt x="94319" y="160843"/>
                        <a:pt x="116803" y="155222"/>
                      </a:cubicBezTo>
                      <a:cubicBezTo>
                        <a:pt x="112099" y="127000"/>
                        <a:pt x="108303" y="98611"/>
                        <a:pt x="102692" y="70555"/>
                      </a:cubicBezTo>
                      <a:cubicBezTo>
                        <a:pt x="98889" y="51538"/>
                        <a:pt x="100696" y="29255"/>
                        <a:pt x="88581" y="14111"/>
                      </a:cubicBezTo>
                      <a:cubicBezTo>
                        <a:pt x="79289" y="2496"/>
                        <a:pt x="60359" y="4704"/>
                        <a:pt x="46248" y="0"/>
                      </a:cubicBezTo>
                      <a:cubicBezTo>
                        <a:pt x="34117" y="36393"/>
                        <a:pt x="37121" y="48418"/>
                        <a:pt x="3914" y="70555"/>
                      </a:cubicBezTo>
                      <a:cubicBezTo>
                        <a:pt x="0" y="73164"/>
                        <a:pt x="1562" y="84667"/>
                        <a:pt x="3914" y="98778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60" name="Freeform 29"/>
                <p:cNvSpPr>
                  <a:spLocks noChangeArrowheads="1"/>
                </p:cNvSpPr>
                <p:nvPr/>
              </p:nvSpPr>
              <p:spPr bwMode="auto">
                <a:xfrm>
                  <a:off x="5715000" y="5791197"/>
                  <a:ext cx="116803" cy="184744"/>
                </a:xfrm>
                <a:custGeom>
                  <a:avLst/>
                  <a:gdLst>
                    <a:gd name="T0" fmla="*/ 3914 w 116803"/>
                    <a:gd name="T1" fmla="*/ 98778 h 184744"/>
                    <a:gd name="T2" fmla="*/ 18025 w 116803"/>
                    <a:gd name="T3" fmla="*/ 155222 h 184744"/>
                    <a:gd name="T4" fmla="*/ 116803 w 116803"/>
                    <a:gd name="T5" fmla="*/ 155222 h 184744"/>
                    <a:gd name="T6" fmla="*/ 102692 w 116803"/>
                    <a:gd name="T7" fmla="*/ 70555 h 184744"/>
                    <a:gd name="T8" fmla="*/ 88581 w 116803"/>
                    <a:gd name="T9" fmla="*/ 14111 h 184744"/>
                    <a:gd name="T10" fmla="*/ 46248 w 116803"/>
                    <a:gd name="T11" fmla="*/ 0 h 184744"/>
                    <a:gd name="T12" fmla="*/ 3914 w 116803"/>
                    <a:gd name="T13" fmla="*/ 70555 h 184744"/>
                    <a:gd name="T14" fmla="*/ 3914 w 116803"/>
                    <a:gd name="T15" fmla="*/ 98778 h 1847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6803"/>
                    <a:gd name="T25" fmla="*/ 0 h 184744"/>
                    <a:gd name="T26" fmla="*/ 116803 w 116803"/>
                    <a:gd name="T27" fmla="*/ 184744 h 1847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6803" h="184744">
                      <a:moveTo>
                        <a:pt x="3914" y="98778"/>
                      </a:moveTo>
                      <a:cubicBezTo>
                        <a:pt x="6266" y="112889"/>
                        <a:pt x="5910" y="140078"/>
                        <a:pt x="18025" y="155222"/>
                      </a:cubicBezTo>
                      <a:cubicBezTo>
                        <a:pt x="41643" y="184744"/>
                        <a:pt x="94319" y="160843"/>
                        <a:pt x="116803" y="155222"/>
                      </a:cubicBezTo>
                      <a:cubicBezTo>
                        <a:pt x="112099" y="127000"/>
                        <a:pt x="108303" y="98611"/>
                        <a:pt x="102692" y="70555"/>
                      </a:cubicBezTo>
                      <a:cubicBezTo>
                        <a:pt x="98889" y="51538"/>
                        <a:pt x="100696" y="29255"/>
                        <a:pt x="88581" y="14111"/>
                      </a:cubicBezTo>
                      <a:cubicBezTo>
                        <a:pt x="79289" y="2496"/>
                        <a:pt x="60359" y="4704"/>
                        <a:pt x="46248" y="0"/>
                      </a:cubicBezTo>
                      <a:cubicBezTo>
                        <a:pt x="34117" y="36393"/>
                        <a:pt x="37121" y="48418"/>
                        <a:pt x="3914" y="70555"/>
                      </a:cubicBezTo>
                      <a:cubicBezTo>
                        <a:pt x="0" y="73164"/>
                        <a:pt x="1562" y="84667"/>
                        <a:pt x="3914" y="98778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61" name="Freeform 30"/>
                <p:cNvSpPr>
                  <a:spLocks noChangeArrowheads="1"/>
                </p:cNvSpPr>
                <p:nvPr/>
              </p:nvSpPr>
              <p:spPr bwMode="auto">
                <a:xfrm>
                  <a:off x="5334000" y="6006358"/>
                  <a:ext cx="199907" cy="125557"/>
                </a:xfrm>
                <a:custGeom>
                  <a:avLst/>
                  <a:gdLst>
                    <a:gd name="T0" fmla="*/ 16463 w 199907"/>
                    <a:gd name="T1" fmla="*/ 97335 h 125557"/>
                    <a:gd name="T2" fmla="*/ 143463 w 199907"/>
                    <a:gd name="T3" fmla="*/ 125557 h 125557"/>
                    <a:gd name="T4" fmla="*/ 199907 w 199907"/>
                    <a:gd name="T5" fmla="*/ 111446 h 125557"/>
                    <a:gd name="T6" fmla="*/ 185796 w 199907"/>
                    <a:gd name="T7" fmla="*/ 55002 h 125557"/>
                    <a:gd name="T8" fmla="*/ 44685 w 199907"/>
                    <a:gd name="T9" fmla="*/ 40890 h 125557"/>
                    <a:gd name="T10" fmla="*/ 16463 w 199907"/>
                    <a:gd name="T11" fmla="*/ 97335 h 12555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9907"/>
                    <a:gd name="T19" fmla="*/ 0 h 125557"/>
                    <a:gd name="T20" fmla="*/ 199907 w 199907"/>
                    <a:gd name="T21" fmla="*/ 125557 h 12555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9907" h="125557">
                      <a:moveTo>
                        <a:pt x="16463" y="97335"/>
                      </a:moveTo>
                      <a:cubicBezTo>
                        <a:pt x="32926" y="111446"/>
                        <a:pt x="93793" y="125557"/>
                        <a:pt x="143463" y="125557"/>
                      </a:cubicBezTo>
                      <a:cubicBezTo>
                        <a:pt x="162857" y="125557"/>
                        <a:pt x="181092" y="116150"/>
                        <a:pt x="199907" y="111446"/>
                      </a:cubicBezTo>
                      <a:cubicBezTo>
                        <a:pt x="195203" y="92631"/>
                        <a:pt x="194469" y="72348"/>
                        <a:pt x="185796" y="55002"/>
                      </a:cubicBezTo>
                      <a:cubicBezTo>
                        <a:pt x="158296" y="0"/>
                        <a:pt x="92286" y="25023"/>
                        <a:pt x="44685" y="40890"/>
                      </a:cubicBezTo>
                      <a:cubicBezTo>
                        <a:pt x="34707" y="44216"/>
                        <a:pt x="0" y="83224"/>
                        <a:pt x="16463" y="9733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62" name="Freeform 31"/>
                <p:cNvSpPr>
                  <a:spLocks noChangeArrowheads="1"/>
                </p:cNvSpPr>
                <p:nvPr/>
              </p:nvSpPr>
              <p:spPr bwMode="auto">
                <a:xfrm>
                  <a:off x="4800600" y="6019796"/>
                  <a:ext cx="199907" cy="125557"/>
                </a:xfrm>
                <a:custGeom>
                  <a:avLst/>
                  <a:gdLst>
                    <a:gd name="T0" fmla="*/ 16463 w 199907"/>
                    <a:gd name="T1" fmla="*/ 97335 h 125557"/>
                    <a:gd name="T2" fmla="*/ 143463 w 199907"/>
                    <a:gd name="T3" fmla="*/ 125557 h 125557"/>
                    <a:gd name="T4" fmla="*/ 199907 w 199907"/>
                    <a:gd name="T5" fmla="*/ 111446 h 125557"/>
                    <a:gd name="T6" fmla="*/ 185796 w 199907"/>
                    <a:gd name="T7" fmla="*/ 55002 h 125557"/>
                    <a:gd name="T8" fmla="*/ 44685 w 199907"/>
                    <a:gd name="T9" fmla="*/ 40890 h 125557"/>
                    <a:gd name="T10" fmla="*/ 16463 w 199907"/>
                    <a:gd name="T11" fmla="*/ 97335 h 12555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9907"/>
                    <a:gd name="T19" fmla="*/ 0 h 125557"/>
                    <a:gd name="T20" fmla="*/ 199907 w 199907"/>
                    <a:gd name="T21" fmla="*/ 125557 h 12555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9907" h="125557">
                      <a:moveTo>
                        <a:pt x="16463" y="97335"/>
                      </a:moveTo>
                      <a:cubicBezTo>
                        <a:pt x="32926" y="111446"/>
                        <a:pt x="93793" y="125557"/>
                        <a:pt x="143463" y="125557"/>
                      </a:cubicBezTo>
                      <a:cubicBezTo>
                        <a:pt x="162857" y="125557"/>
                        <a:pt x="181092" y="116150"/>
                        <a:pt x="199907" y="111446"/>
                      </a:cubicBezTo>
                      <a:cubicBezTo>
                        <a:pt x="195203" y="92631"/>
                        <a:pt x="194469" y="72348"/>
                        <a:pt x="185796" y="55002"/>
                      </a:cubicBezTo>
                      <a:cubicBezTo>
                        <a:pt x="158296" y="0"/>
                        <a:pt x="92286" y="25023"/>
                        <a:pt x="44685" y="40890"/>
                      </a:cubicBezTo>
                      <a:cubicBezTo>
                        <a:pt x="34707" y="44216"/>
                        <a:pt x="0" y="83224"/>
                        <a:pt x="16463" y="9733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63" name="Freeform 32"/>
                <p:cNvSpPr>
                  <a:spLocks noChangeArrowheads="1"/>
                </p:cNvSpPr>
                <p:nvPr/>
              </p:nvSpPr>
              <p:spPr bwMode="auto">
                <a:xfrm>
                  <a:off x="5638800" y="5562596"/>
                  <a:ext cx="199907" cy="125557"/>
                </a:xfrm>
                <a:custGeom>
                  <a:avLst/>
                  <a:gdLst>
                    <a:gd name="T0" fmla="*/ 16463 w 199907"/>
                    <a:gd name="T1" fmla="*/ 97335 h 125557"/>
                    <a:gd name="T2" fmla="*/ 143463 w 199907"/>
                    <a:gd name="T3" fmla="*/ 125557 h 125557"/>
                    <a:gd name="T4" fmla="*/ 199907 w 199907"/>
                    <a:gd name="T5" fmla="*/ 111446 h 125557"/>
                    <a:gd name="T6" fmla="*/ 185796 w 199907"/>
                    <a:gd name="T7" fmla="*/ 55002 h 125557"/>
                    <a:gd name="T8" fmla="*/ 44685 w 199907"/>
                    <a:gd name="T9" fmla="*/ 40890 h 125557"/>
                    <a:gd name="T10" fmla="*/ 16463 w 199907"/>
                    <a:gd name="T11" fmla="*/ 97335 h 12555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9907"/>
                    <a:gd name="T19" fmla="*/ 0 h 125557"/>
                    <a:gd name="T20" fmla="*/ 199907 w 199907"/>
                    <a:gd name="T21" fmla="*/ 125557 h 12555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9907" h="125557">
                      <a:moveTo>
                        <a:pt x="16463" y="97335"/>
                      </a:moveTo>
                      <a:cubicBezTo>
                        <a:pt x="32926" y="111446"/>
                        <a:pt x="93793" y="125557"/>
                        <a:pt x="143463" y="125557"/>
                      </a:cubicBezTo>
                      <a:cubicBezTo>
                        <a:pt x="162857" y="125557"/>
                        <a:pt x="181092" y="116150"/>
                        <a:pt x="199907" y="111446"/>
                      </a:cubicBezTo>
                      <a:cubicBezTo>
                        <a:pt x="195203" y="92631"/>
                        <a:pt x="194469" y="72348"/>
                        <a:pt x="185796" y="55002"/>
                      </a:cubicBezTo>
                      <a:cubicBezTo>
                        <a:pt x="158296" y="0"/>
                        <a:pt x="92286" y="25023"/>
                        <a:pt x="44685" y="40890"/>
                      </a:cubicBezTo>
                      <a:cubicBezTo>
                        <a:pt x="34707" y="44216"/>
                        <a:pt x="0" y="83224"/>
                        <a:pt x="16463" y="9733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64" name="Freeform 33"/>
                <p:cNvSpPr>
                  <a:spLocks noChangeArrowheads="1"/>
                </p:cNvSpPr>
                <p:nvPr/>
              </p:nvSpPr>
              <p:spPr bwMode="auto">
                <a:xfrm>
                  <a:off x="4343400" y="5132239"/>
                  <a:ext cx="199907" cy="125557"/>
                </a:xfrm>
                <a:custGeom>
                  <a:avLst/>
                  <a:gdLst>
                    <a:gd name="T0" fmla="*/ 16463 w 199907"/>
                    <a:gd name="T1" fmla="*/ 97335 h 125557"/>
                    <a:gd name="T2" fmla="*/ 143463 w 199907"/>
                    <a:gd name="T3" fmla="*/ 125557 h 125557"/>
                    <a:gd name="T4" fmla="*/ 199907 w 199907"/>
                    <a:gd name="T5" fmla="*/ 111446 h 125557"/>
                    <a:gd name="T6" fmla="*/ 185796 w 199907"/>
                    <a:gd name="T7" fmla="*/ 55002 h 125557"/>
                    <a:gd name="T8" fmla="*/ 44685 w 199907"/>
                    <a:gd name="T9" fmla="*/ 40890 h 125557"/>
                    <a:gd name="T10" fmla="*/ 16463 w 199907"/>
                    <a:gd name="T11" fmla="*/ 97335 h 12555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9907"/>
                    <a:gd name="T19" fmla="*/ 0 h 125557"/>
                    <a:gd name="T20" fmla="*/ 199907 w 199907"/>
                    <a:gd name="T21" fmla="*/ 125557 h 125557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9907" h="125557">
                      <a:moveTo>
                        <a:pt x="16463" y="97335"/>
                      </a:moveTo>
                      <a:cubicBezTo>
                        <a:pt x="32926" y="111446"/>
                        <a:pt x="93793" y="125557"/>
                        <a:pt x="143463" y="125557"/>
                      </a:cubicBezTo>
                      <a:cubicBezTo>
                        <a:pt x="162857" y="125557"/>
                        <a:pt x="181092" y="116150"/>
                        <a:pt x="199907" y="111446"/>
                      </a:cubicBezTo>
                      <a:cubicBezTo>
                        <a:pt x="195203" y="92631"/>
                        <a:pt x="194469" y="72348"/>
                        <a:pt x="185796" y="55002"/>
                      </a:cubicBezTo>
                      <a:cubicBezTo>
                        <a:pt x="158296" y="0"/>
                        <a:pt x="92286" y="25023"/>
                        <a:pt x="44685" y="40890"/>
                      </a:cubicBezTo>
                      <a:cubicBezTo>
                        <a:pt x="34707" y="44216"/>
                        <a:pt x="0" y="83224"/>
                        <a:pt x="16463" y="9733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65" name="Freeform 34"/>
                <p:cNvSpPr>
                  <a:spLocks noChangeArrowheads="1"/>
                </p:cNvSpPr>
                <p:nvPr/>
              </p:nvSpPr>
              <p:spPr bwMode="auto">
                <a:xfrm>
                  <a:off x="5105400" y="5791196"/>
                  <a:ext cx="116803" cy="184744"/>
                </a:xfrm>
                <a:custGeom>
                  <a:avLst/>
                  <a:gdLst>
                    <a:gd name="T0" fmla="*/ 3914 w 116803"/>
                    <a:gd name="T1" fmla="*/ 98778 h 184744"/>
                    <a:gd name="T2" fmla="*/ 18025 w 116803"/>
                    <a:gd name="T3" fmla="*/ 155222 h 184744"/>
                    <a:gd name="T4" fmla="*/ 116803 w 116803"/>
                    <a:gd name="T5" fmla="*/ 155222 h 184744"/>
                    <a:gd name="T6" fmla="*/ 102692 w 116803"/>
                    <a:gd name="T7" fmla="*/ 70555 h 184744"/>
                    <a:gd name="T8" fmla="*/ 88581 w 116803"/>
                    <a:gd name="T9" fmla="*/ 14111 h 184744"/>
                    <a:gd name="T10" fmla="*/ 46248 w 116803"/>
                    <a:gd name="T11" fmla="*/ 0 h 184744"/>
                    <a:gd name="T12" fmla="*/ 3914 w 116803"/>
                    <a:gd name="T13" fmla="*/ 70555 h 184744"/>
                    <a:gd name="T14" fmla="*/ 3914 w 116803"/>
                    <a:gd name="T15" fmla="*/ 98778 h 18474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16803"/>
                    <a:gd name="T25" fmla="*/ 0 h 184744"/>
                    <a:gd name="T26" fmla="*/ 116803 w 116803"/>
                    <a:gd name="T27" fmla="*/ 184744 h 18474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16803" h="184744">
                      <a:moveTo>
                        <a:pt x="3914" y="98778"/>
                      </a:moveTo>
                      <a:cubicBezTo>
                        <a:pt x="6266" y="112889"/>
                        <a:pt x="5910" y="140078"/>
                        <a:pt x="18025" y="155222"/>
                      </a:cubicBezTo>
                      <a:cubicBezTo>
                        <a:pt x="41643" y="184744"/>
                        <a:pt x="94319" y="160843"/>
                        <a:pt x="116803" y="155222"/>
                      </a:cubicBezTo>
                      <a:cubicBezTo>
                        <a:pt x="112099" y="127000"/>
                        <a:pt x="108303" y="98611"/>
                        <a:pt x="102692" y="70555"/>
                      </a:cubicBezTo>
                      <a:cubicBezTo>
                        <a:pt x="98889" y="51538"/>
                        <a:pt x="100696" y="29255"/>
                        <a:pt x="88581" y="14111"/>
                      </a:cubicBezTo>
                      <a:cubicBezTo>
                        <a:pt x="79289" y="2496"/>
                        <a:pt x="60359" y="4704"/>
                        <a:pt x="46248" y="0"/>
                      </a:cubicBezTo>
                      <a:cubicBezTo>
                        <a:pt x="34117" y="36393"/>
                        <a:pt x="37121" y="48418"/>
                        <a:pt x="3914" y="70555"/>
                      </a:cubicBezTo>
                      <a:cubicBezTo>
                        <a:pt x="0" y="73164"/>
                        <a:pt x="1562" y="84667"/>
                        <a:pt x="3914" y="98778"/>
                      </a:cubicBezTo>
                      <a:close/>
                    </a:path>
                  </a:pathLst>
                </a:custGeom>
                <a:solidFill>
                  <a:srgbClr val="8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marL="457200" indent="-457200" algn="l">
                    <a:lnSpc>
                      <a:spcPct val="115000"/>
                    </a:lnSpc>
                    <a:spcBef>
                      <a:spcPct val="25000"/>
                    </a:spcBef>
                    <a:buClr>
                      <a:srgbClr val="FF0000"/>
                    </a:buClr>
                    <a:buSzTx/>
                    <a:buFontTx/>
                    <a:buNone/>
                    <a:defRPr/>
                  </a:pPr>
                  <a:endParaRPr lang="en-US" sz="2800">
                    <a:solidFill>
                      <a:srgbClr val="000000"/>
                    </a:solidFill>
                  </a:endParaRPr>
                </a:p>
              </p:txBody>
            </p:sp>
          </p:grpSp>
        </p:grpSp>
        <p:sp>
          <p:nvSpPr>
            <p:cNvPr id="47" name="Notched Right Arrow 46"/>
            <p:cNvSpPr/>
            <p:nvPr/>
          </p:nvSpPr>
          <p:spPr bwMode="auto">
            <a:xfrm>
              <a:off x="2771800" y="3212976"/>
              <a:ext cx="1482464" cy="412624"/>
            </a:xfrm>
            <a:prstGeom prst="notched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457200" indent="-457200"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  <a:latin typeface="Arial" pitchFamily="-65" charset="0"/>
              </a:endParaRPr>
            </a:p>
          </p:txBody>
        </p:sp>
      </p:grpSp>
      <p:pic>
        <p:nvPicPr>
          <p:cNvPr id="66" name="Picture 5" descr="the_persistence_of_me#B37E5.jpg                                00034983Macintosh HD                   BCFB972B: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1268760"/>
            <a:ext cx="1872208" cy="1404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42496105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munch_scream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1534" y="0"/>
            <a:ext cx="5414962" cy="681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-108520" y="1628800"/>
            <a:ext cx="3816424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Can’t rule out CDM (or WDM) by counting the satellites of the Milky Way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0800" y="3789040"/>
            <a:ext cx="3240360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Does the inner structure of satellites help?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08520" y="5445224"/>
            <a:ext cx="371372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chemeClr val="bg1"/>
                </a:solidFill>
                <a:sym typeface="Wingdings"/>
              </a:rPr>
              <a:t> </a:t>
            </a:r>
            <a:r>
              <a:rPr lang="en-US" dirty="0">
                <a:solidFill>
                  <a:schemeClr val="bg1"/>
                </a:solidFill>
              </a:rPr>
              <a:t>The core/cusp problem</a:t>
            </a:r>
          </a:p>
        </p:txBody>
      </p:sp>
    </p:spTree>
    <p:extLst>
      <p:ext uri="{BB962C8B-B14F-4D97-AF65-F5344CB8AC3E}">
        <p14:creationId xmlns:p14="http://schemas.microsoft.com/office/powerpoint/2010/main" val="103998309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0" descr="cdm_wdm_images.jpe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1207983" y="15299"/>
            <a:ext cx="6875814" cy="6792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1471613" y="0"/>
            <a:ext cx="6743700" cy="977900"/>
          </a:xfr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rPr>
              <a:t>The Density Profile of Cold Dark Matter Halos</a:t>
            </a:r>
          </a:p>
        </p:txBody>
      </p:sp>
      <p:grpSp>
        <p:nvGrpSpPr>
          <p:cNvPr id="2" name="Group 15"/>
          <p:cNvGrpSpPr>
            <a:grpSpLocks/>
          </p:cNvGrpSpPr>
          <p:nvPr/>
        </p:nvGrpSpPr>
        <p:grpSpPr bwMode="auto">
          <a:xfrm>
            <a:off x="346075" y="1282700"/>
            <a:ext cx="8940800" cy="5603875"/>
            <a:chOff x="346075" y="1282700"/>
            <a:chExt cx="8940800" cy="5603875"/>
          </a:xfrm>
        </p:grpSpPr>
        <p:pic>
          <p:nvPicPr>
            <p:cNvPr id="120838" name="Picture 6" descr="nfwprof"/>
            <p:cNvPicPr>
              <a:picLocks noChangeAspect="1" noChangeArrowheads="1"/>
            </p:cNvPicPr>
            <p:nvPr/>
          </p:nvPicPr>
          <p:blipFill>
            <a:blip r:embed="rId4">
              <a:lum bright="-20000" contras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400" y="1282700"/>
              <a:ext cx="5334000" cy="5224463"/>
            </a:xfrm>
            <a:prstGeom prst="rect">
              <a:avLst/>
            </a:prstGeom>
            <a:solidFill>
              <a:srgbClr val="FFFFFF">
                <a:alpha val="52000"/>
              </a:srgb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839" name="Text Box 7"/>
            <p:cNvSpPr txBox="1">
              <a:spLocks noChangeArrowheads="1"/>
            </p:cNvSpPr>
            <p:nvPr/>
          </p:nvSpPr>
          <p:spPr bwMode="auto">
            <a:xfrm>
              <a:off x="5647999" y="1447800"/>
              <a:ext cx="3632200" cy="46474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Tx/>
                <a:buSzTx/>
                <a:buFontTx/>
                <a:buNone/>
              </a:pPr>
              <a:r>
                <a:rPr lang="en-GB" sz="2000" dirty="0">
                  <a:solidFill>
                    <a:srgbClr val="FFFFFF"/>
                  </a:solidFill>
                </a:rPr>
                <a:t>Shape of halo profiles ~independent of halo mass &amp; cosmological parameters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r>
                <a:rPr lang="en-GB" sz="2000" dirty="0">
                  <a:solidFill>
                    <a:srgbClr val="000000"/>
                  </a:solidFill>
                </a:rPr>
                <a:t>  </a:t>
              </a:r>
              <a:r>
                <a:rPr lang="en-GB" sz="2000" dirty="0">
                  <a:solidFill>
                    <a:srgbClr val="FFFFFF"/>
                  </a:solidFill>
                </a:rPr>
                <a:t>Density profiles are “</a:t>
              </a:r>
              <a:r>
                <a:rPr lang="en-GB" sz="2000" dirty="0" err="1">
                  <a:solidFill>
                    <a:srgbClr val="FFFFFF"/>
                  </a:solidFill>
                </a:rPr>
                <a:t>cuspy</a:t>
              </a:r>
              <a:r>
                <a:rPr lang="en-GB" sz="2000" dirty="0">
                  <a:solidFill>
                    <a:srgbClr val="FFFFFF"/>
                  </a:solidFill>
                </a:rPr>
                <a:t>” - no `core’ near the centre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r>
                <a:rPr lang="en-GB" sz="2000" dirty="0">
                  <a:solidFill>
                    <a:srgbClr val="FFFFFF"/>
                  </a:solidFill>
                </a:rPr>
                <a:t>Fitted by simple formula: 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sz="2000" dirty="0">
                <a:solidFill>
                  <a:srgbClr val="FFFFFF"/>
                </a:solidFill>
              </a:endParaRP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sz="2000" dirty="0">
                <a:solidFill>
                  <a:srgbClr val="FFFFFF"/>
                </a:solidFill>
              </a:endParaRP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sz="2000" dirty="0">
                <a:solidFill>
                  <a:srgbClr val="FFFFFF"/>
                </a:solidFill>
              </a:endParaRPr>
            </a:p>
            <a:p>
              <a:pPr>
                <a:buClr>
                  <a:srgbClr val="000000"/>
                </a:buClr>
                <a:buFontTx/>
                <a:buNone/>
              </a:pPr>
              <a:r>
                <a:rPr lang="en-GB" sz="2000" dirty="0">
                  <a:solidFill>
                    <a:srgbClr val="CCCCFF"/>
                  </a:solidFill>
                </a:rPr>
                <a:t>(Navarro, Frenk &amp; White </a:t>
              </a:r>
              <a:r>
                <a:rPr lang="fr-FR" sz="2000" dirty="0">
                  <a:solidFill>
                    <a:srgbClr val="CCCCFF"/>
                  </a:solidFill>
                </a:rPr>
                <a:t>’</a:t>
              </a:r>
              <a:r>
                <a:rPr lang="en-GB" sz="2000" dirty="0">
                  <a:solidFill>
                    <a:srgbClr val="CCCCFF"/>
                  </a:solidFill>
                </a:rPr>
                <a:t>97)</a:t>
              </a:r>
            </a:p>
            <a:p>
              <a:pPr>
                <a:buClr>
                  <a:srgbClr val="FF0000"/>
                </a:buClr>
                <a:buSzTx/>
                <a:buFontTx/>
                <a:buNone/>
              </a:pPr>
              <a:endParaRPr lang="en-GB" dirty="0">
                <a:solidFill>
                  <a:srgbClr val="FFFFFF"/>
                </a:solidFill>
              </a:endParaRPr>
            </a:p>
          </p:txBody>
        </p:sp>
        <p:sp>
          <p:nvSpPr>
            <p:cNvPr id="120840" name="Text Box 8"/>
            <p:cNvSpPr txBox="1">
              <a:spLocks noChangeArrowheads="1"/>
            </p:cNvSpPr>
            <p:nvPr/>
          </p:nvSpPr>
          <p:spPr bwMode="auto">
            <a:xfrm>
              <a:off x="965200" y="3244850"/>
              <a:ext cx="168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1800">
                  <a:solidFill>
                    <a:srgbClr val="FF0000"/>
                  </a:solidFill>
                </a:rPr>
                <a:t>Dwarf galaxies</a:t>
              </a:r>
            </a:p>
          </p:txBody>
        </p:sp>
        <p:sp>
          <p:nvSpPr>
            <p:cNvPr id="120841" name="Text Box 9"/>
            <p:cNvSpPr txBox="1">
              <a:spLocks noChangeArrowheads="1"/>
            </p:cNvSpPr>
            <p:nvPr/>
          </p:nvSpPr>
          <p:spPr bwMode="auto">
            <a:xfrm>
              <a:off x="3205163" y="2563813"/>
              <a:ext cx="17462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 sz="1800">
                  <a:solidFill>
                    <a:srgbClr val="FF0000"/>
                  </a:solidFill>
                </a:rPr>
                <a:t>Galaxy clusters</a:t>
              </a:r>
            </a:p>
          </p:txBody>
        </p:sp>
        <p:sp>
          <p:nvSpPr>
            <p:cNvPr id="120842" name="Rectangle 10"/>
            <p:cNvSpPr>
              <a:spLocks noChangeArrowheads="1"/>
            </p:cNvSpPr>
            <p:nvPr/>
          </p:nvSpPr>
          <p:spPr bwMode="auto">
            <a:xfrm>
              <a:off x="5857875" y="5657850"/>
              <a:ext cx="3429000" cy="1228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/>
            <a:p>
              <a:pPr eaLnBrk="1">
                <a:lnSpc>
                  <a:spcPct val="93000"/>
                </a:lnSpc>
                <a:spcBef>
                  <a:spcPct val="0"/>
                </a:spcBef>
                <a:buClr>
                  <a:srgbClr val="000000"/>
                </a:buClr>
                <a:buSzPct val="45000"/>
                <a:buFont typeface="Wingdings" charset="0"/>
                <a:buNone/>
              </a:pPr>
              <a:r>
                <a:rPr lang="en-GB" sz="2000" dirty="0">
                  <a:solidFill>
                    <a:srgbClr val="FFFFFF"/>
                  </a:solidFill>
                  <a:cs typeface="Times New Roman" charset="0"/>
                </a:rPr>
                <a:t>More massive halos and halos that form earlier have</a:t>
              </a:r>
            </a:p>
            <a:p>
              <a:pPr eaLnBrk="1">
                <a:lnSpc>
                  <a:spcPct val="93000"/>
                </a:lnSpc>
                <a:spcBef>
                  <a:spcPct val="0"/>
                </a:spcBef>
                <a:buClr>
                  <a:srgbClr val="000000"/>
                </a:buClr>
                <a:buSzPct val="45000"/>
                <a:buFont typeface="Wingdings" charset="0"/>
                <a:buNone/>
              </a:pPr>
              <a:r>
                <a:rPr lang="en-GB" sz="2000" dirty="0">
                  <a:solidFill>
                    <a:srgbClr val="FFFFFF"/>
                  </a:solidFill>
                  <a:cs typeface="Times New Roman" charset="0"/>
                </a:rPr>
                <a:t>higher densities (bigger </a:t>
              </a:r>
              <a:r>
                <a:rPr lang="en-GB" sz="2000" dirty="0">
                  <a:solidFill>
                    <a:srgbClr val="FFFFFF"/>
                  </a:solidFill>
                  <a:latin typeface="Symbol" charset="0"/>
                  <a:cs typeface="Times New Roman" charset="0"/>
                </a:rPr>
                <a:t>d)</a:t>
              </a:r>
              <a:r>
                <a:rPr lang="en-GB" sz="2000" dirty="0">
                  <a:solidFill>
                    <a:srgbClr val="FFFFFF"/>
                  </a:solidFill>
                  <a:cs typeface="Times New Roman" charset="0"/>
                </a:rPr>
                <a:t>  </a:t>
              </a:r>
            </a:p>
            <a:p>
              <a:pPr eaLnBrk="1">
                <a:lnSpc>
                  <a:spcPct val="93000"/>
                </a:lnSpc>
                <a:spcBef>
                  <a:spcPct val="0"/>
                </a:spcBef>
                <a:buClr>
                  <a:srgbClr val="000000"/>
                </a:buClr>
                <a:buSzPct val="45000"/>
                <a:buFont typeface="Wingdings" charset="0"/>
                <a:buNone/>
              </a:pPr>
              <a:endParaRPr lang="en-GB" sz="20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20843" name="Rectangle 11"/>
            <p:cNvSpPr>
              <a:spLocks noChangeArrowheads="1"/>
            </p:cNvSpPr>
            <p:nvPr/>
          </p:nvSpPr>
          <p:spPr bwMode="auto">
            <a:xfrm>
              <a:off x="2600325" y="6200775"/>
              <a:ext cx="1389063" cy="209550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0844" name="Text Box 12"/>
            <p:cNvSpPr txBox="1">
              <a:spLocks noChangeArrowheads="1"/>
            </p:cNvSpPr>
            <p:nvPr/>
          </p:nvSpPr>
          <p:spPr bwMode="auto">
            <a:xfrm>
              <a:off x="2146300" y="6083300"/>
              <a:ext cx="254793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>
                  <a:solidFill>
                    <a:srgbClr val="000000"/>
                  </a:solidFill>
                </a:rPr>
                <a:t>Log radius (kpc)</a:t>
              </a:r>
            </a:p>
          </p:txBody>
        </p:sp>
        <p:sp>
          <p:nvSpPr>
            <p:cNvPr id="120845" name="Rectangle 13"/>
            <p:cNvSpPr>
              <a:spLocks noChangeArrowheads="1"/>
            </p:cNvSpPr>
            <p:nvPr/>
          </p:nvSpPr>
          <p:spPr bwMode="auto">
            <a:xfrm>
              <a:off x="447675" y="2973388"/>
              <a:ext cx="239713" cy="1763712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>
              <a:spAutoFit/>
            </a:bodyPr>
            <a:lstStyle/>
            <a:p>
              <a:pPr>
                <a:buClr>
                  <a:srgbClr val="000000"/>
                </a:buClr>
              </a:pPr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0846" name="Text Box 14"/>
            <p:cNvSpPr txBox="1">
              <a:spLocks noChangeArrowheads="1"/>
            </p:cNvSpPr>
            <p:nvPr/>
          </p:nvSpPr>
          <p:spPr bwMode="auto">
            <a:xfrm rot="-5400000">
              <a:off x="-1352550" y="3424238"/>
              <a:ext cx="38544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l">
                <a:buClrTx/>
                <a:buSzTx/>
                <a:buFontTx/>
                <a:buNone/>
              </a:pPr>
              <a:r>
                <a:rPr lang="en-GB">
                  <a:solidFill>
                    <a:srgbClr val="000000"/>
                  </a:solidFill>
                </a:rPr>
                <a:t>Log density (10</a:t>
              </a:r>
              <a:r>
                <a:rPr lang="en-GB" baseline="30000">
                  <a:solidFill>
                    <a:srgbClr val="000000"/>
                  </a:solidFill>
                </a:rPr>
                <a:t>10</a:t>
              </a:r>
              <a:r>
                <a:rPr lang="en-GB">
                  <a:solidFill>
                    <a:srgbClr val="000000"/>
                  </a:solidFill>
                </a:rPr>
                <a:t> M</a:t>
              </a:r>
              <a:r>
                <a:rPr lang="en-GB" baseline="-25000">
                  <a:solidFill>
                    <a:srgbClr val="000000"/>
                  </a:solidFill>
                </a:rPr>
                <a:t>o</a:t>
              </a:r>
              <a:r>
                <a:rPr lang="en-GB">
                  <a:solidFill>
                    <a:srgbClr val="000000"/>
                  </a:solidFill>
                </a:rPr>
                <a:t> kpc</a:t>
              </a:r>
              <a:r>
                <a:rPr lang="en-GB" baseline="30000">
                  <a:solidFill>
                    <a:srgbClr val="000000"/>
                  </a:solidFill>
                </a:rPr>
                <a:t>3</a:t>
              </a:r>
              <a:r>
                <a:rPr lang="en-GB">
                  <a:solidFill>
                    <a:srgbClr val="000000"/>
                  </a:solidFill>
                </a:rPr>
                <a:t>)</a:t>
              </a:r>
            </a:p>
          </p:txBody>
        </p:sp>
        <p:pic>
          <p:nvPicPr>
            <p:cNvPr id="120847" name="Picture 16" descr="a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32" t="6392" r="4665" b="9587"/>
            <a:stretch>
              <a:fillRect/>
            </a:stretch>
          </p:blipFill>
          <p:spPr bwMode="auto">
            <a:xfrm>
              <a:off x="6370638" y="3948800"/>
              <a:ext cx="2493962" cy="1001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0837" name="Rectangle 18"/>
          <p:cNvSpPr>
            <a:spLocks noChangeArrowheads="1"/>
          </p:cNvSpPr>
          <p:nvPr/>
        </p:nvSpPr>
        <p:spPr bwMode="auto">
          <a:xfrm>
            <a:off x="-992188" y="3413125"/>
            <a:ext cx="314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3" name="Picture 2" descr="nfw_scaled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36" y="1196752"/>
            <a:ext cx="5328592" cy="5328592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 rot="19176201">
            <a:off x="513168" y="2617423"/>
            <a:ext cx="4415692" cy="523220"/>
          </a:xfrm>
          <a:prstGeom prst="rect">
            <a:avLst/>
          </a:prstGeom>
          <a:solidFill>
            <a:srgbClr val="F2951C">
              <a:alpha val="67000"/>
            </a:srgbClr>
          </a:solidFill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800" dirty="0">
                <a:solidFill>
                  <a:srgbClr val="3366FF"/>
                </a:solidFill>
              </a:rPr>
              <a:t>Does Nature make cusps?</a:t>
            </a:r>
          </a:p>
        </p:txBody>
      </p:sp>
    </p:spTree>
    <p:extLst>
      <p:ext uri="{BB962C8B-B14F-4D97-AF65-F5344CB8AC3E}">
        <p14:creationId xmlns:p14="http://schemas.microsoft.com/office/powerpoint/2010/main" val="345313825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1"/>
          <p:cNvSpPr>
            <a:spLocks noChangeArrowheads="1"/>
          </p:cNvSpPr>
          <p:nvPr/>
        </p:nvSpPr>
        <p:spPr bwMode="auto">
          <a:xfrm>
            <a:off x="5984875" y="6219825"/>
            <a:ext cx="3159125" cy="5937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77155" name="TextBox 2"/>
          <p:cNvSpPr txBox="1">
            <a:spLocks noChangeArrowheads="1"/>
          </p:cNvSpPr>
          <p:nvPr/>
        </p:nvSpPr>
        <p:spPr bwMode="auto">
          <a:xfrm>
            <a:off x="1471613" y="923925"/>
            <a:ext cx="2530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cold dark matter</a:t>
            </a:r>
          </a:p>
        </p:txBody>
      </p:sp>
      <p:sp>
        <p:nvSpPr>
          <p:cNvPr id="177156" name="TextBox 3"/>
          <p:cNvSpPr txBox="1">
            <a:spLocks noChangeArrowheads="1"/>
          </p:cNvSpPr>
          <p:nvPr/>
        </p:nvSpPr>
        <p:spPr bwMode="auto">
          <a:xfrm>
            <a:off x="5432425" y="930275"/>
            <a:ext cx="3017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</a:pPr>
            <a:r>
              <a:rPr lang="en-US">
                <a:solidFill>
                  <a:srgbClr val="FFFFFF"/>
                </a:solidFill>
              </a:rPr>
              <a:t>warm dark matter </a:t>
            </a:r>
          </a:p>
        </p:txBody>
      </p:sp>
      <p:sp>
        <p:nvSpPr>
          <p:cNvPr id="177157" name="TextBox 4"/>
          <p:cNvSpPr txBox="1">
            <a:spLocks noChangeArrowheads="1"/>
          </p:cNvSpPr>
          <p:nvPr/>
        </p:nvSpPr>
        <p:spPr bwMode="auto">
          <a:xfrm>
            <a:off x="841375" y="6042025"/>
            <a:ext cx="70262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>
                <a:solidFill>
                  <a:srgbClr val="FFFFFF"/>
                </a:solidFill>
              </a:rPr>
              <a:t>Lovell, Eke, Frenk, Gao, Jenkins, Theuns  </a:t>
            </a:r>
            <a:r>
              <a:rPr lang="ja-JP" altLang="en-US" sz="2000">
                <a:solidFill>
                  <a:srgbClr val="FFFFFF"/>
                </a:solidFill>
              </a:rPr>
              <a:t>‘</a:t>
            </a:r>
            <a:r>
              <a:rPr lang="en-US" altLang="ja-JP" sz="2000">
                <a:solidFill>
                  <a:srgbClr val="FFFFFF"/>
                </a:solidFill>
              </a:rPr>
              <a:t>12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77158" name="Rectangle 6"/>
          <p:cNvSpPr>
            <a:spLocks noChangeArrowheads="1"/>
          </p:cNvSpPr>
          <p:nvPr/>
        </p:nvSpPr>
        <p:spPr bwMode="auto">
          <a:xfrm>
            <a:off x="0" y="119856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77159" name="Rectangle 7"/>
          <p:cNvSpPr>
            <a:spLocks noChangeArrowheads="1"/>
          </p:cNvSpPr>
          <p:nvPr/>
        </p:nvSpPr>
        <p:spPr bwMode="auto">
          <a:xfrm>
            <a:off x="9032875" y="1420813"/>
            <a:ext cx="125413" cy="461962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</a:endParaRPr>
          </a:p>
        </p:txBody>
      </p:sp>
      <p:pic>
        <p:nvPicPr>
          <p:cNvPr id="177160" name="Picture 8" descr="cdm_wdm_images.jpe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63" t="3999" r="1263"/>
          <a:stretch>
            <a:fillRect/>
          </a:stretch>
        </p:blipFill>
        <p:spPr bwMode="auto">
          <a:xfrm>
            <a:off x="4765675" y="1662113"/>
            <a:ext cx="4124325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61" name="Picture 10" descr="cdm_wdm_images.jpe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r="51244"/>
          <a:stretch>
            <a:fillRect/>
          </a:stretch>
        </p:blipFill>
        <p:spPr bwMode="auto">
          <a:xfrm>
            <a:off x="403225" y="1662113"/>
            <a:ext cx="4191000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63" name="Text Box 2"/>
          <p:cNvSpPr txBox="1">
            <a:spLocks noChangeArrowheads="1"/>
          </p:cNvSpPr>
          <p:nvPr/>
        </p:nvSpPr>
        <p:spPr bwMode="auto">
          <a:xfrm>
            <a:off x="2698750" y="190500"/>
            <a:ext cx="5075238" cy="646331"/>
          </a:xfrm>
          <a:prstGeom prst="rect">
            <a:avLst/>
          </a:prstGeom>
          <a:solidFill>
            <a:srgbClr val="FFCC00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l"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The core-cusp problem</a:t>
            </a:r>
          </a:p>
        </p:txBody>
      </p:sp>
      <p:sp>
        <p:nvSpPr>
          <p:cNvPr id="17" name="Text Box 2"/>
          <p:cNvSpPr txBox="1">
            <a:spLocks noChangeArrowheads="1"/>
          </p:cNvSpPr>
          <p:nvPr/>
        </p:nvSpPr>
        <p:spPr bwMode="auto">
          <a:xfrm>
            <a:off x="975018" y="2740620"/>
            <a:ext cx="7286975" cy="954107"/>
          </a:xfrm>
          <a:prstGeom prst="rect">
            <a:avLst/>
          </a:prstGeom>
          <a:solidFill>
            <a:schemeClr val="bg1">
              <a:alpha val="59999"/>
            </a:schemeClr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2800" dirty="0">
                <a:solidFill>
                  <a:srgbClr val="0000FF"/>
                </a:solidFill>
              </a:rPr>
              <a:t>Halos and </a:t>
            </a:r>
            <a:r>
              <a:rPr lang="en-GB" sz="2800" dirty="0" err="1">
                <a:solidFill>
                  <a:srgbClr val="0000FF"/>
                </a:solidFill>
              </a:rPr>
              <a:t>subhalos</a:t>
            </a:r>
            <a:r>
              <a:rPr lang="en-GB" sz="2800" dirty="0">
                <a:solidFill>
                  <a:srgbClr val="0000FF"/>
                </a:solidFill>
              </a:rPr>
              <a:t> in CDM &amp; WDM have </a:t>
            </a:r>
            <a:r>
              <a:rPr lang="en-GB" sz="2800" dirty="0" err="1">
                <a:solidFill>
                  <a:srgbClr val="0000FF"/>
                </a:solidFill>
              </a:rPr>
              <a:t>cuspy</a:t>
            </a:r>
            <a:r>
              <a:rPr lang="en-GB" sz="2800" dirty="0">
                <a:solidFill>
                  <a:srgbClr val="0000FF"/>
                </a:solidFill>
              </a:rPr>
              <a:t> NFW profiles</a:t>
            </a:r>
          </a:p>
        </p:txBody>
      </p:sp>
      <p:graphicFrame>
        <p:nvGraphicFramePr>
          <p:cNvPr id="3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58601347"/>
              </p:ext>
            </p:extLst>
          </p:nvPr>
        </p:nvGraphicFramePr>
        <p:xfrm>
          <a:off x="3335588" y="4204699"/>
          <a:ext cx="2743201" cy="852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524" name="Equation" r:id="rId5" imgW="1447800" imgH="431800" progId="Equation.3">
                  <p:embed/>
                </p:oleObj>
              </mc:Choice>
              <mc:Fallback>
                <p:oleObj name="Equation" r:id="rId5" imgW="1447800" imgH="431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35588" y="4204699"/>
                        <a:ext cx="2743201" cy="852488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/>
          <p:nvPr/>
        </p:nvSpPr>
        <p:spPr>
          <a:xfrm rot="2217467">
            <a:off x="5299413" y="1442282"/>
            <a:ext cx="6519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00"/>
                </a:solidFill>
              </a:rPr>
              <a:t>CDM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201452" y="5301208"/>
            <a:ext cx="4746812" cy="584776"/>
          </a:xfrm>
          <a:prstGeom prst="rect">
            <a:avLst/>
          </a:prstGeom>
          <a:solidFill>
            <a:srgbClr val="F2951C">
              <a:alpha val="40000"/>
            </a:srgbClr>
          </a:solidFill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CCFFCC"/>
                </a:solidFill>
              </a:rPr>
              <a:t>Does Nature have them?</a:t>
            </a:r>
          </a:p>
        </p:txBody>
      </p:sp>
    </p:spTree>
    <p:extLst>
      <p:ext uri="{BB962C8B-B14F-4D97-AF65-F5344CB8AC3E}">
        <p14:creationId xmlns:p14="http://schemas.microsoft.com/office/powerpoint/2010/main" val="111778207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4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dm_stars_side_by_side_with_insets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0"/>
            <a:ext cx="8213174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698185" y="3140968"/>
            <a:ext cx="4050279" cy="1569660"/>
          </a:xfrm>
          <a:prstGeom prst="rect">
            <a:avLst/>
          </a:prstGeom>
          <a:solidFill>
            <a:srgbClr val="F2951C">
              <a:alpha val="40000"/>
            </a:srgbClr>
          </a:solidFill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CCFFCC"/>
                </a:solidFill>
              </a:rPr>
              <a:t>EAGLE/Apostle/</a:t>
            </a:r>
            <a:r>
              <a:rPr lang="en-US" sz="3200" dirty="0" err="1">
                <a:solidFill>
                  <a:srgbClr val="CCFFCC"/>
                </a:solidFill>
              </a:rPr>
              <a:t>Auriga</a:t>
            </a:r>
            <a:r>
              <a:rPr lang="en-US" sz="3200" dirty="0">
                <a:solidFill>
                  <a:srgbClr val="CCFFCC"/>
                </a:solidFill>
              </a:rPr>
              <a:t> galaxies have NFW cusps</a:t>
            </a: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6804175" y="6309419"/>
            <a:ext cx="19954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 et al ‘15</a:t>
            </a:r>
          </a:p>
        </p:txBody>
      </p:sp>
    </p:spTree>
    <p:extLst>
      <p:ext uri="{BB962C8B-B14F-4D97-AF65-F5344CB8AC3E}">
        <p14:creationId xmlns:p14="http://schemas.microsoft.com/office/powerpoint/2010/main" val="73934323"/>
      </p:ext>
    </p:extLst>
  </p:cSld>
  <p:clrMapOvr>
    <a:masterClrMapping/>
  </p:clrMapOvr>
  <p:transition>
    <p:zoom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dm_stars_side_by_side_with_insets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0"/>
            <a:ext cx="8213174" cy="6858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185537" y="3140968"/>
            <a:ext cx="4746812" cy="584776"/>
          </a:xfrm>
          <a:prstGeom prst="rect">
            <a:avLst/>
          </a:prstGeom>
          <a:solidFill>
            <a:srgbClr val="F2951C">
              <a:alpha val="40000"/>
            </a:srgbClr>
          </a:solidFill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200" dirty="0">
                <a:solidFill>
                  <a:srgbClr val="CCFFCC"/>
                </a:solidFill>
              </a:rPr>
              <a:t>Does Nature have them?</a:t>
            </a:r>
          </a:p>
        </p:txBody>
      </p:sp>
      <p:sp>
        <p:nvSpPr>
          <p:cNvPr id="4" name="TextBox 5"/>
          <p:cNvSpPr txBox="1">
            <a:spLocks noChangeArrowheads="1"/>
          </p:cNvSpPr>
          <p:nvPr/>
        </p:nvSpPr>
        <p:spPr bwMode="auto">
          <a:xfrm>
            <a:off x="6804175" y="6309419"/>
            <a:ext cx="19954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lr>
                <a:schemeClr val="tx1"/>
              </a:buClr>
              <a:buSzPct val="125000"/>
              <a:buChar char="•"/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 err="1">
                <a:solidFill>
                  <a:srgbClr val="008000"/>
                </a:solidFill>
              </a:rPr>
              <a:t>Sawala</a:t>
            </a:r>
            <a:r>
              <a:rPr lang="en-US" sz="2000" dirty="0">
                <a:solidFill>
                  <a:srgbClr val="008000"/>
                </a:solidFill>
              </a:rPr>
              <a:t> et al ‘15</a:t>
            </a:r>
          </a:p>
        </p:txBody>
      </p:sp>
    </p:spTree>
    <p:extLst>
      <p:ext uri="{BB962C8B-B14F-4D97-AF65-F5344CB8AC3E}">
        <p14:creationId xmlns:p14="http://schemas.microsoft.com/office/powerpoint/2010/main" val="1193567012"/>
      </p:ext>
    </p:extLst>
  </p:cSld>
  <p:clrMapOvr>
    <a:masterClrMapping/>
  </p:clrMapOvr>
  <p:transition>
    <p:zoom/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47" name="Group 2"/>
          <p:cNvGrpSpPr>
            <a:grpSpLocks/>
          </p:cNvGrpSpPr>
          <p:nvPr/>
        </p:nvGrpSpPr>
        <p:grpSpPr bwMode="auto">
          <a:xfrm>
            <a:off x="152400" y="152400"/>
            <a:ext cx="609600" cy="533400"/>
            <a:chOff x="146" y="195"/>
            <a:chExt cx="582" cy="669"/>
          </a:xfrm>
        </p:grpSpPr>
        <p:sp>
          <p:nvSpPr>
            <p:cNvPr id="159762" name="Freeform 3"/>
            <p:cNvSpPr>
              <a:spLocks/>
            </p:cNvSpPr>
            <p:nvPr/>
          </p:nvSpPr>
          <p:spPr bwMode="auto">
            <a:xfrm>
              <a:off x="246" y="247"/>
              <a:ext cx="478" cy="614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8 h 614"/>
                <a:gd name="T14" fmla="*/ 459 w 478"/>
                <a:gd name="T15" fmla="*/ 213 h 614"/>
                <a:gd name="T16" fmla="*/ 452 w 478"/>
                <a:gd name="T17" fmla="*/ 245 h 614"/>
                <a:gd name="T18" fmla="*/ 439 w 478"/>
                <a:gd name="T19" fmla="*/ 287 h 614"/>
                <a:gd name="T20" fmla="*/ 403 w 478"/>
                <a:gd name="T21" fmla="*/ 382 h 614"/>
                <a:gd name="T22" fmla="*/ 354 w 478"/>
                <a:gd name="T23" fmla="*/ 476 h 614"/>
                <a:gd name="T24" fmla="*/ 321 w 478"/>
                <a:gd name="T25" fmla="*/ 525 h 614"/>
                <a:gd name="T26" fmla="*/ 287 w 478"/>
                <a:gd name="T27" fmla="*/ 568 h 614"/>
                <a:gd name="T28" fmla="*/ 257 w 478"/>
                <a:gd name="T29" fmla="*/ 603 h 614"/>
                <a:gd name="T30" fmla="*/ 247 w 478"/>
                <a:gd name="T31" fmla="*/ 614 h 614"/>
                <a:gd name="T32" fmla="*/ 246 w 478"/>
                <a:gd name="T33" fmla="*/ 614 h 614"/>
                <a:gd name="T34" fmla="*/ 236 w 478"/>
                <a:gd name="T35" fmla="*/ 604 h 614"/>
                <a:gd name="T36" fmla="*/ 216 w 478"/>
                <a:gd name="T37" fmla="*/ 586 h 614"/>
                <a:gd name="T38" fmla="*/ 206 w 478"/>
                <a:gd name="T39" fmla="*/ 577 h 614"/>
                <a:gd name="T40" fmla="*/ 195 w 478"/>
                <a:gd name="T41" fmla="*/ 565 h 614"/>
                <a:gd name="T42" fmla="*/ 180 w 478"/>
                <a:gd name="T43" fmla="*/ 547 h 614"/>
                <a:gd name="T44" fmla="*/ 159 w 478"/>
                <a:gd name="T45" fmla="*/ 514 h 614"/>
                <a:gd name="T46" fmla="*/ 144 w 478"/>
                <a:gd name="T47" fmla="*/ 491 h 614"/>
                <a:gd name="T48" fmla="*/ 129 w 478"/>
                <a:gd name="T49" fmla="*/ 466 h 614"/>
                <a:gd name="T50" fmla="*/ 105 w 478"/>
                <a:gd name="T51" fmla="*/ 431 h 614"/>
                <a:gd name="T52" fmla="*/ 80 w 478"/>
                <a:gd name="T53" fmla="*/ 399 h 614"/>
                <a:gd name="T54" fmla="*/ 64 w 478"/>
                <a:gd name="T55" fmla="*/ 366 h 614"/>
                <a:gd name="T56" fmla="*/ 54 w 478"/>
                <a:gd name="T57" fmla="*/ 337 h 614"/>
                <a:gd name="T58" fmla="*/ 42 w 478"/>
                <a:gd name="T59" fmla="*/ 303 h 614"/>
                <a:gd name="T60" fmla="*/ 32 w 478"/>
                <a:gd name="T61" fmla="*/ 274 h 614"/>
                <a:gd name="T62" fmla="*/ 23 w 478"/>
                <a:gd name="T63" fmla="*/ 238 h 614"/>
                <a:gd name="T64" fmla="*/ 14 w 478"/>
                <a:gd name="T65" fmla="*/ 200 h 614"/>
                <a:gd name="T66" fmla="*/ 8 w 478"/>
                <a:gd name="T67" fmla="*/ 164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8"/>
                <a:gd name="T118" fmla="*/ 0 h 614"/>
                <a:gd name="T119" fmla="*/ 478 w 478"/>
                <a:gd name="T120" fmla="*/ 614 h 61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3" name="Freeform 4"/>
            <p:cNvSpPr>
              <a:spLocks/>
            </p:cNvSpPr>
            <p:nvPr/>
          </p:nvSpPr>
          <p:spPr bwMode="auto">
            <a:xfrm>
              <a:off x="246" y="241"/>
              <a:ext cx="480" cy="8"/>
            </a:xfrm>
            <a:custGeom>
              <a:avLst/>
              <a:gdLst>
                <a:gd name="T0" fmla="*/ 480 w 480"/>
                <a:gd name="T1" fmla="*/ 6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8 h 8"/>
                <a:gd name="T8" fmla="*/ 478 w 480"/>
                <a:gd name="T9" fmla="*/ 8 h 8"/>
                <a:gd name="T10" fmla="*/ 480 w 480"/>
                <a:gd name="T11" fmla="*/ 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0"/>
                <a:gd name="T19" fmla="*/ 0 h 8"/>
                <a:gd name="T20" fmla="*/ 480 w 480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4" name="Freeform 5"/>
            <p:cNvSpPr>
              <a:spLocks/>
            </p:cNvSpPr>
            <p:nvPr/>
          </p:nvSpPr>
          <p:spPr bwMode="auto">
            <a:xfrm>
              <a:off x="721" y="247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3"/>
                <a:gd name="T29" fmla="*/ 7 w 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5" name="Freeform 6"/>
            <p:cNvSpPr>
              <a:spLocks/>
            </p:cNvSpPr>
            <p:nvPr/>
          </p:nvSpPr>
          <p:spPr bwMode="auto">
            <a:xfrm>
              <a:off x="711" y="269"/>
              <a:ext cx="15" cy="126"/>
            </a:xfrm>
            <a:custGeom>
              <a:avLst/>
              <a:gdLst>
                <a:gd name="T0" fmla="*/ 5 w 15"/>
                <a:gd name="T1" fmla="*/ 126 h 126"/>
                <a:gd name="T2" fmla="*/ 5 w 15"/>
                <a:gd name="T3" fmla="*/ 126 h 126"/>
                <a:gd name="T4" fmla="*/ 12 w 15"/>
                <a:gd name="T5" fmla="*/ 86 h 126"/>
                <a:gd name="T6" fmla="*/ 13 w 15"/>
                <a:gd name="T7" fmla="*/ 48 h 126"/>
                <a:gd name="T8" fmla="*/ 15 w 15"/>
                <a:gd name="T9" fmla="*/ 18 h 126"/>
                <a:gd name="T10" fmla="*/ 15 w 15"/>
                <a:gd name="T11" fmla="*/ 1 h 126"/>
                <a:gd name="T12" fmla="*/ 10 w 15"/>
                <a:gd name="T13" fmla="*/ 0 h 126"/>
                <a:gd name="T14" fmla="*/ 10 w 15"/>
                <a:gd name="T15" fmla="*/ 18 h 126"/>
                <a:gd name="T16" fmla="*/ 9 w 15"/>
                <a:gd name="T17" fmla="*/ 48 h 126"/>
                <a:gd name="T18" fmla="*/ 5 w 15"/>
                <a:gd name="T19" fmla="*/ 84 h 126"/>
                <a:gd name="T20" fmla="*/ 0 w 15"/>
                <a:gd name="T21" fmla="*/ 126 h 126"/>
                <a:gd name="T22" fmla="*/ 0 w 15"/>
                <a:gd name="T23" fmla="*/ 126 h 126"/>
                <a:gd name="T24" fmla="*/ 5 w 15"/>
                <a:gd name="T25" fmla="*/ 126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126"/>
                <a:gd name="T41" fmla="*/ 15 w 15"/>
                <a:gd name="T42" fmla="*/ 126 h 1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6" name="Freeform 7"/>
            <p:cNvSpPr>
              <a:spLocks/>
            </p:cNvSpPr>
            <p:nvPr/>
          </p:nvSpPr>
          <p:spPr bwMode="auto">
            <a:xfrm>
              <a:off x="682" y="395"/>
              <a:ext cx="34" cy="139"/>
            </a:xfrm>
            <a:custGeom>
              <a:avLst/>
              <a:gdLst>
                <a:gd name="T0" fmla="*/ 6 w 34"/>
                <a:gd name="T1" fmla="*/ 139 h 139"/>
                <a:gd name="T2" fmla="*/ 6 w 34"/>
                <a:gd name="T3" fmla="*/ 139 h 139"/>
                <a:gd name="T4" fmla="*/ 18 w 34"/>
                <a:gd name="T5" fmla="*/ 99 h 139"/>
                <a:gd name="T6" fmla="*/ 24 w 34"/>
                <a:gd name="T7" fmla="*/ 67 h 139"/>
                <a:gd name="T8" fmla="*/ 29 w 34"/>
                <a:gd name="T9" fmla="*/ 36 h 139"/>
                <a:gd name="T10" fmla="*/ 34 w 34"/>
                <a:gd name="T11" fmla="*/ 0 h 139"/>
                <a:gd name="T12" fmla="*/ 29 w 34"/>
                <a:gd name="T13" fmla="*/ 0 h 139"/>
                <a:gd name="T14" fmla="*/ 24 w 34"/>
                <a:gd name="T15" fmla="*/ 34 h 139"/>
                <a:gd name="T16" fmla="*/ 19 w 34"/>
                <a:gd name="T17" fmla="*/ 65 h 139"/>
                <a:gd name="T18" fmla="*/ 13 w 34"/>
                <a:gd name="T19" fmla="*/ 97 h 139"/>
                <a:gd name="T20" fmla="*/ 0 w 34"/>
                <a:gd name="T21" fmla="*/ 139 h 139"/>
                <a:gd name="T22" fmla="*/ 0 w 34"/>
                <a:gd name="T23" fmla="*/ 139 h 139"/>
                <a:gd name="T24" fmla="*/ 6 w 34"/>
                <a:gd name="T25" fmla="*/ 139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139"/>
                <a:gd name="T41" fmla="*/ 34 w 34"/>
                <a:gd name="T42" fmla="*/ 139 h 1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7" name="Freeform 8"/>
            <p:cNvSpPr>
              <a:spLocks/>
            </p:cNvSpPr>
            <p:nvPr/>
          </p:nvSpPr>
          <p:spPr bwMode="auto">
            <a:xfrm>
              <a:off x="598" y="534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89"/>
                <a:gd name="T65" fmla="*/ 90 w 90"/>
                <a:gd name="T66" fmla="*/ 189 h 18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8" name="Freeform 9"/>
            <p:cNvSpPr>
              <a:spLocks/>
            </p:cNvSpPr>
            <p:nvPr/>
          </p:nvSpPr>
          <p:spPr bwMode="auto">
            <a:xfrm>
              <a:off x="490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3"/>
                <a:gd name="T52" fmla="*/ 0 h 142"/>
                <a:gd name="T53" fmla="*/ 113 w 113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9" name="Freeform 10"/>
            <p:cNvSpPr>
              <a:spLocks/>
            </p:cNvSpPr>
            <p:nvPr/>
          </p:nvSpPr>
          <p:spPr bwMode="auto">
            <a:xfrm>
              <a:off x="449" y="821"/>
              <a:ext cx="44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5 w 44"/>
                <a:gd name="T5" fmla="*/ 29 h 43"/>
                <a:gd name="T6" fmla="*/ 43 w 44"/>
                <a:gd name="T7" fmla="*/ 43 h 43"/>
                <a:gd name="T8" fmla="*/ 44 w 44"/>
                <a:gd name="T9" fmla="*/ 38 h 43"/>
                <a:gd name="T10" fmla="*/ 28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43"/>
                <a:gd name="T29" fmla="*/ 44 w 4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0" name="Freeform 11"/>
            <p:cNvSpPr>
              <a:spLocks/>
            </p:cNvSpPr>
            <p:nvPr/>
          </p:nvSpPr>
          <p:spPr bwMode="auto">
            <a:xfrm>
              <a:off x="388" y="736"/>
              <a:ext cx="66" cy="90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5 h 90"/>
                <a:gd name="T8" fmla="*/ 35 w 66"/>
                <a:gd name="T9" fmla="*/ 61 h 90"/>
                <a:gd name="T10" fmla="*/ 45 w 66"/>
                <a:gd name="T11" fmla="*/ 70 h 90"/>
                <a:gd name="T12" fmla="*/ 54 w 66"/>
                <a:gd name="T13" fmla="*/ 83 h 90"/>
                <a:gd name="T14" fmla="*/ 61 w 66"/>
                <a:gd name="T15" fmla="*/ 90 h 90"/>
                <a:gd name="T16" fmla="*/ 66 w 66"/>
                <a:gd name="T17" fmla="*/ 85 h 90"/>
                <a:gd name="T18" fmla="*/ 59 w 66"/>
                <a:gd name="T19" fmla="*/ 78 h 90"/>
                <a:gd name="T20" fmla="*/ 48 w 66"/>
                <a:gd name="T21" fmla="*/ 65 h 90"/>
                <a:gd name="T22" fmla="*/ 40 w 66"/>
                <a:gd name="T23" fmla="*/ 56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90"/>
                <a:gd name="T53" fmla="*/ 66 w 66"/>
                <a:gd name="T54" fmla="*/ 90 h 9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1" name="Freeform 12"/>
            <p:cNvSpPr>
              <a:spLocks/>
            </p:cNvSpPr>
            <p:nvPr/>
          </p:nvSpPr>
          <p:spPr bwMode="auto">
            <a:xfrm>
              <a:off x="290" y="566"/>
              <a:ext cx="103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57 w 103"/>
                <a:gd name="T13" fmla="*/ 114 h 174"/>
                <a:gd name="T14" fmla="*/ 70 w 103"/>
                <a:gd name="T15" fmla="*/ 130 h 174"/>
                <a:gd name="T16" fmla="*/ 82 w 103"/>
                <a:gd name="T17" fmla="*/ 150 h 174"/>
                <a:gd name="T18" fmla="*/ 98 w 103"/>
                <a:gd name="T19" fmla="*/ 174 h 174"/>
                <a:gd name="T20" fmla="*/ 103 w 103"/>
                <a:gd name="T21" fmla="*/ 170 h 174"/>
                <a:gd name="T22" fmla="*/ 88 w 103"/>
                <a:gd name="T23" fmla="*/ 147 h 174"/>
                <a:gd name="T24" fmla="*/ 74 w 103"/>
                <a:gd name="T25" fmla="*/ 127 h 174"/>
                <a:gd name="T26" fmla="*/ 62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3"/>
                <a:gd name="T64" fmla="*/ 0 h 174"/>
                <a:gd name="T65" fmla="*/ 103 w 103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2" name="Freeform 13"/>
            <p:cNvSpPr>
              <a:spLocks/>
            </p:cNvSpPr>
            <p:nvPr/>
          </p:nvSpPr>
          <p:spPr bwMode="auto">
            <a:xfrm>
              <a:off x="246" y="389"/>
              <a:ext cx="50" cy="181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20 h 181"/>
                <a:gd name="T10" fmla="*/ 44 w 50"/>
                <a:gd name="T11" fmla="*/ 181 h 181"/>
                <a:gd name="T12" fmla="*/ 50 w 50"/>
                <a:gd name="T13" fmla="*/ 177 h 181"/>
                <a:gd name="T14" fmla="*/ 31 w 50"/>
                <a:gd name="T15" fmla="*/ 118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181"/>
                <a:gd name="T41" fmla="*/ 50 w 50"/>
                <a:gd name="T42" fmla="*/ 181 h 1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3" name="Freeform 14"/>
            <p:cNvSpPr>
              <a:spLocks/>
            </p:cNvSpPr>
            <p:nvPr/>
          </p:nvSpPr>
          <p:spPr bwMode="auto">
            <a:xfrm>
              <a:off x="242" y="241"/>
              <a:ext cx="12" cy="148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3 h 148"/>
                <a:gd name="T10" fmla="*/ 4 w 12"/>
                <a:gd name="T11" fmla="*/ 148 h 148"/>
                <a:gd name="T12" fmla="*/ 12 w 12"/>
                <a:gd name="T13" fmla="*/ 148 h 148"/>
                <a:gd name="T14" fmla="*/ 7 w 12"/>
                <a:gd name="T15" fmla="*/ 103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8"/>
                <a:gd name="T50" fmla="*/ 12 w 12"/>
                <a:gd name="T51" fmla="*/ 148 h 14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4" name="Freeform 15"/>
            <p:cNvSpPr>
              <a:spLocks/>
            </p:cNvSpPr>
            <p:nvPr/>
          </p:nvSpPr>
          <p:spPr bwMode="auto">
            <a:xfrm>
              <a:off x="146" y="196"/>
              <a:ext cx="514" cy="655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8 h 655"/>
                <a:gd name="T24" fmla="*/ 441 w 514"/>
                <a:gd name="T25" fmla="*/ 408 h 655"/>
                <a:gd name="T26" fmla="*/ 421 w 514"/>
                <a:gd name="T27" fmla="*/ 455 h 655"/>
                <a:gd name="T28" fmla="*/ 396 w 514"/>
                <a:gd name="T29" fmla="*/ 504 h 655"/>
                <a:gd name="T30" fmla="*/ 359 w 514"/>
                <a:gd name="T31" fmla="*/ 556 h 655"/>
                <a:gd name="T32" fmla="*/ 316 w 514"/>
                <a:gd name="T33" fmla="*/ 605 h 655"/>
                <a:gd name="T34" fmla="*/ 280 w 514"/>
                <a:gd name="T35" fmla="*/ 641 h 655"/>
                <a:gd name="T36" fmla="*/ 269 w 514"/>
                <a:gd name="T37" fmla="*/ 652 h 655"/>
                <a:gd name="T38" fmla="*/ 265 w 514"/>
                <a:gd name="T39" fmla="*/ 655 h 655"/>
                <a:gd name="T40" fmla="*/ 259 w 514"/>
                <a:gd name="T41" fmla="*/ 650 h 655"/>
                <a:gd name="T42" fmla="*/ 247 w 514"/>
                <a:gd name="T43" fmla="*/ 641 h 655"/>
                <a:gd name="T44" fmla="*/ 226 w 514"/>
                <a:gd name="T45" fmla="*/ 625 h 655"/>
                <a:gd name="T46" fmla="*/ 218 w 514"/>
                <a:gd name="T47" fmla="*/ 616 h 655"/>
                <a:gd name="T48" fmla="*/ 206 w 514"/>
                <a:gd name="T49" fmla="*/ 600 h 655"/>
                <a:gd name="T50" fmla="*/ 185 w 514"/>
                <a:gd name="T51" fmla="*/ 576 h 655"/>
                <a:gd name="T52" fmla="*/ 160 w 514"/>
                <a:gd name="T53" fmla="*/ 538 h 655"/>
                <a:gd name="T54" fmla="*/ 116 w 514"/>
                <a:gd name="T55" fmla="*/ 462 h 655"/>
                <a:gd name="T56" fmla="*/ 82 w 514"/>
                <a:gd name="T57" fmla="*/ 390 h 655"/>
                <a:gd name="T58" fmla="*/ 65 w 514"/>
                <a:gd name="T59" fmla="*/ 349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4"/>
                <a:gd name="T112" fmla="*/ 0 h 655"/>
                <a:gd name="T113" fmla="*/ 514 w 514"/>
                <a:gd name="T114" fmla="*/ 655 h 6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5" name="Freeform 16"/>
            <p:cNvSpPr>
              <a:spLocks/>
            </p:cNvSpPr>
            <p:nvPr/>
          </p:nvSpPr>
          <p:spPr bwMode="auto">
            <a:xfrm>
              <a:off x="147" y="198"/>
              <a:ext cx="184" cy="175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5 h 175"/>
                <a:gd name="T6" fmla="*/ 15 w 184"/>
                <a:gd name="T7" fmla="*/ 175 h 175"/>
                <a:gd name="T8" fmla="*/ 15 w 184"/>
                <a:gd name="T9" fmla="*/ 175 h 175"/>
                <a:gd name="T10" fmla="*/ 17 w 184"/>
                <a:gd name="T11" fmla="*/ 175 h 175"/>
                <a:gd name="T12" fmla="*/ 18 w 184"/>
                <a:gd name="T13" fmla="*/ 172 h 175"/>
                <a:gd name="T14" fmla="*/ 17 w 184"/>
                <a:gd name="T15" fmla="*/ 168 h 175"/>
                <a:gd name="T16" fmla="*/ 15 w 184"/>
                <a:gd name="T17" fmla="*/ 161 h 175"/>
                <a:gd name="T18" fmla="*/ 15 w 184"/>
                <a:gd name="T19" fmla="*/ 157 h 175"/>
                <a:gd name="T20" fmla="*/ 15 w 184"/>
                <a:gd name="T21" fmla="*/ 154 h 175"/>
                <a:gd name="T22" fmla="*/ 15 w 184"/>
                <a:gd name="T23" fmla="*/ 148 h 175"/>
                <a:gd name="T24" fmla="*/ 13 w 184"/>
                <a:gd name="T25" fmla="*/ 139 h 175"/>
                <a:gd name="T26" fmla="*/ 12 w 184"/>
                <a:gd name="T27" fmla="*/ 132 h 175"/>
                <a:gd name="T28" fmla="*/ 10 w 184"/>
                <a:gd name="T29" fmla="*/ 123 h 175"/>
                <a:gd name="T30" fmla="*/ 8 w 184"/>
                <a:gd name="T31" fmla="*/ 112 h 175"/>
                <a:gd name="T32" fmla="*/ 8 w 184"/>
                <a:gd name="T33" fmla="*/ 103 h 175"/>
                <a:gd name="T34" fmla="*/ 7 w 184"/>
                <a:gd name="T35" fmla="*/ 94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4"/>
                <a:gd name="T88" fmla="*/ 0 h 175"/>
                <a:gd name="T89" fmla="*/ 184 w 184"/>
                <a:gd name="T90" fmla="*/ 175 h 17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6" name="Freeform 17"/>
            <p:cNvSpPr>
              <a:spLocks/>
            </p:cNvSpPr>
            <p:nvPr/>
          </p:nvSpPr>
          <p:spPr bwMode="auto">
            <a:xfrm>
              <a:off x="160" y="207"/>
              <a:ext cx="58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0 w 58"/>
                <a:gd name="T15" fmla="*/ 6 h 89"/>
                <a:gd name="T16" fmla="*/ 33 w 58"/>
                <a:gd name="T17" fmla="*/ 4 h 89"/>
                <a:gd name="T18" fmla="*/ 40 w 58"/>
                <a:gd name="T19" fmla="*/ 2 h 89"/>
                <a:gd name="T20" fmla="*/ 41 w 58"/>
                <a:gd name="T21" fmla="*/ 4 h 89"/>
                <a:gd name="T22" fmla="*/ 41 w 58"/>
                <a:gd name="T23" fmla="*/ 7 h 89"/>
                <a:gd name="T24" fmla="*/ 41 w 58"/>
                <a:gd name="T25" fmla="*/ 9 h 89"/>
                <a:gd name="T26" fmla="*/ 43 w 58"/>
                <a:gd name="T27" fmla="*/ 27 h 89"/>
                <a:gd name="T28" fmla="*/ 38 w 58"/>
                <a:gd name="T29" fmla="*/ 33 h 89"/>
                <a:gd name="T30" fmla="*/ 33 w 58"/>
                <a:gd name="T31" fmla="*/ 34 h 89"/>
                <a:gd name="T32" fmla="*/ 33 w 58"/>
                <a:gd name="T33" fmla="*/ 42 h 89"/>
                <a:gd name="T34" fmla="*/ 36 w 58"/>
                <a:gd name="T35" fmla="*/ 45 h 89"/>
                <a:gd name="T36" fmla="*/ 38 w 58"/>
                <a:gd name="T37" fmla="*/ 54 h 89"/>
                <a:gd name="T38" fmla="*/ 41 w 58"/>
                <a:gd name="T39" fmla="*/ 33 h 89"/>
                <a:gd name="T40" fmla="*/ 43 w 58"/>
                <a:gd name="T41" fmla="*/ 31 h 89"/>
                <a:gd name="T42" fmla="*/ 46 w 58"/>
                <a:gd name="T43" fmla="*/ 31 h 89"/>
                <a:gd name="T44" fmla="*/ 51 w 58"/>
                <a:gd name="T45" fmla="*/ 31 h 89"/>
                <a:gd name="T46" fmla="*/ 58 w 58"/>
                <a:gd name="T47" fmla="*/ 38 h 89"/>
                <a:gd name="T48" fmla="*/ 51 w 58"/>
                <a:gd name="T49" fmla="*/ 40 h 89"/>
                <a:gd name="T50" fmla="*/ 46 w 58"/>
                <a:gd name="T51" fmla="*/ 34 h 89"/>
                <a:gd name="T52" fmla="*/ 43 w 58"/>
                <a:gd name="T53" fmla="*/ 34 h 89"/>
                <a:gd name="T54" fmla="*/ 41 w 58"/>
                <a:gd name="T55" fmla="*/ 36 h 89"/>
                <a:gd name="T56" fmla="*/ 43 w 58"/>
                <a:gd name="T57" fmla="*/ 40 h 89"/>
                <a:gd name="T58" fmla="*/ 43 w 58"/>
                <a:gd name="T59" fmla="*/ 51 h 89"/>
                <a:gd name="T60" fmla="*/ 36 w 58"/>
                <a:gd name="T61" fmla="*/ 62 h 89"/>
                <a:gd name="T62" fmla="*/ 40 w 58"/>
                <a:gd name="T63" fmla="*/ 81 h 89"/>
                <a:gd name="T64" fmla="*/ 33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0 w 58"/>
                <a:gd name="T71" fmla="*/ 76 h 89"/>
                <a:gd name="T72" fmla="*/ 30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8"/>
                <a:gd name="T181" fmla="*/ 0 h 89"/>
                <a:gd name="T182" fmla="*/ 58 w 58"/>
                <a:gd name="T183" fmla="*/ 89 h 8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7" name="Freeform 18"/>
            <p:cNvSpPr>
              <a:spLocks/>
            </p:cNvSpPr>
            <p:nvPr/>
          </p:nvSpPr>
          <p:spPr bwMode="auto">
            <a:xfrm>
              <a:off x="270" y="207"/>
              <a:ext cx="56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30 w 56"/>
                <a:gd name="T15" fmla="*/ 6 h 89"/>
                <a:gd name="T16" fmla="*/ 31 w 56"/>
                <a:gd name="T17" fmla="*/ 2 h 89"/>
                <a:gd name="T18" fmla="*/ 38 w 56"/>
                <a:gd name="T19" fmla="*/ 2 h 89"/>
                <a:gd name="T20" fmla="*/ 40 w 56"/>
                <a:gd name="T21" fmla="*/ 4 h 89"/>
                <a:gd name="T22" fmla="*/ 40 w 56"/>
                <a:gd name="T23" fmla="*/ 7 h 89"/>
                <a:gd name="T24" fmla="*/ 43 w 56"/>
                <a:gd name="T25" fmla="*/ 11 h 89"/>
                <a:gd name="T26" fmla="*/ 41 w 56"/>
                <a:gd name="T27" fmla="*/ 29 h 89"/>
                <a:gd name="T28" fmla="*/ 36 w 56"/>
                <a:gd name="T29" fmla="*/ 33 h 89"/>
                <a:gd name="T30" fmla="*/ 33 w 56"/>
                <a:gd name="T31" fmla="*/ 34 h 89"/>
                <a:gd name="T32" fmla="*/ 31 w 56"/>
                <a:gd name="T33" fmla="*/ 42 h 89"/>
                <a:gd name="T34" fmla="*/ 35 w 56"/>
                <a:gd name="T35" fmla="*/ 45 h 89"/>
                <a:gd name="T36" fmla="*/ 38 w 56"/>
                <a:gd name="T37" fmla="*/ 54 h 89"/>
                <a:gd name="T38" fmla="*/ 40 w 56"/>
                <a:gd name="T39" fmla="*/ 33 h 89"/>
                <a:gd name="T40" fmla="*/ 43 w 56"/>
                <a:gd name="T41" fmla="*/ 31 h 89"/>
                <a:gd name="T42" fmla="*/ 46 w 56"/>
                <a:gd name="T43" fmla="*/ 31 h 89"/>
                <a:gd name="T44" fmla="*/ 53 w 56"/>
                <a:gd name="T45" fmla="*/ 33 h 89"/>
                <a:gd name="T46" fmla="*/ 56 w 56"/>
                <a:gd name="T47" fmla="*/ 38 h 89"/>
                <a:gd name="T48" fmla="*/ 48 w 56"/>
                <a:gd name="T49" fmla="*/ 40 h 89"/>
                <a:gd name="T50" fmla="*/ 46 w 56"/>
                <a:gd name="T51" fmla="*/ 34 h 89"/>
                <a:gd name="T52" fmla="*/ 43 w 56"/>
                <a:gd name="T53" fmla="*/ 34 h 89"/>
                <a:gd name="T54" fmla="*/ 41 w 56"/>
                <a:gd name="T55" fmla="*/ 36 h 89"/>
                <a:gd name="T56" fmla="*/ 41 w 56"/>
                <a:gd name="T57" fmla="*/ 42 h 89"/>
                <a:gd name="T58" fmla="*/ 41 w 56"/>
                <a:gd name="T59" fmla="*/ 56 h 89"/>
                <a:gd name="T60" fmla="*/ 36 w 56"/>
                <a:gd name="T61" fmla="*/ 63 h 89"/>
                <a:gd name="T62" fmla="*/ 3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30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89"/>
                <a:gd name="T179" fmla="*/ 56 w 56"/>
                <a:gd name="T180" fmla="*/ 89 h 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8" name="Freeform 19"/>
            <p:cNvSpPr>
              <a:spLocks/>
            </p:cNvSpPr>
            <p:nvPr/>
          </p:nvSpPr>
          <p:spPr bwMode="auto">
            <a:xfrm>
              <a:off x="216" y="279"/>
              <a:ext cx="56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28 w 56"/>
                <a:gd name="T15" fmla="*/ 6 h 87"/>
                <a:gd name="T16" fmla="*/ 30 w 56"/>
                <a:gd name="T17" fmla="*/ 4 h 87"/>
                <a:gd name="T18" fmla="*/ 38 w 56"/>
                <a:gd name="T19" fmla="*/ 0 h 87"/>
                <a:gd name="T20" fmla="*/ 39 w 56"/>
                <a:gd name="T21" fmla="*/ 4 h 87"/>
                <a:gd name="T22" fmla="*/ 39 w 56"/>
                <a:gd name="T23" fmla="*/ 8 h 87"/>
                <a:gd name="T24" fmla="*/ 43 w 56"/>
                <a:gd name="T25" fmla="*/ 9 h 87"/>
                <a:gd name="T26" fmla="*/ 41 w 56"/>
                <a:gd name="T27" fmla="*/ 27 h 87"/>
                <a:gd name="T28" fmla="*/ 36 w 56"/>
                <a:gd name="T29" fmla="*/ 33 h 87"/>
                <a:gd name="T30" fmla="*/ 33 w 56"/>
                <a:gd name="T31" fmla="*/ 35 h 87"/>
                <a:gd name="T32" fmla="*/ 33 w 56"/>
                <a:gd name="T33" fmla="*/ 44 h 87"/>
                <a:gd name="T34" fmla="*/ 36 w 56"/>
                <a:gd name="T35" fmla="*/ 45 h 87"/>
                <a:gd name="T36" fmla="*/ 38 w 56"/>
                <a:gd name="T37" fmla="*/ 56 h 87"/>
                <a:gd name="T38" fmla="*/ 39 w 56"/>
                <a:gd name="T39" fmla="*/ 33 h 87"/>
                <a:gd name="T40" fmla="*/ 43 w 56"/>
                <a:gd name="T41" fmla="*/ 29 h 87"/>
                <a:gd name="T42" fmla="*/ 46 w 56"/>
                <a:gd name="T43" fmla="*/ 29 h 87"/>
                <a:gd name="T44" fmla="*/ 53 w 56"/>
                <a:gd name="T45" fmla="*/ 33 h 87"/>
                <a:gd name="T46" fmla="*/ 56 w 56"/>
                <a:gd name="T47" fmla="*/ 38 h 87"/>
                <a:gd name="T48" fmla="*/ 48 w 56"/>
                <a:gd name="T49" fmla="*/ 38 h 87"/>
                <a:gd name="T50" fmla="*/ 46 w 56"/>
                <a:gd name="T51" fmla="*/ 35 h 87"/>
                <a:gd name="T52" fmla="*/ 43 w 56"/>
                <a:gd name="T53" fmla="*/ 35 h 87"/>
                <a:gd name="T54" fmla="*/ 41 w 56"/>
                <a:gd name="T55" fmla="*/ 36 h 87"/>
                <a:gd name="T56" fmla="*/ 41 w 56"/>
                <a:gd name="T57" fmla="*/ 40 h 87"/>
                <a:gd name="T58" fmla="*/ 43 w 56"/>
                <a:gd name="T59" fmla="*/ 51 h 87"/>
                <a:gd name="T60" fmla="*/ 35 w 56"/>
                <a:gd name="T61" fmla="*/ 62 h 87"/>
                <a:gd name="T62" fmla="*/ 38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0 w 56"/>
                <a:gd name="T71" fmla="*/ 76 h 87"/>
                <a:gd name="T72" fmla="*/ 28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87"/>
                <a:gd name="T179" fmla="*/ 56 w 56"/>
                <a:gd name="T180" fmla="*/ 87 h 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9" name="Freeform 20"/>
            <p:cNvSpPr>
              <a:spLocks/>
            </p:cNvSpPr>
            <p:nvPr/>
          </p:nvSpPr>
          <p:spPr bwMode="auto">
            <a:xfrm>
              <a:off x="172" y="231"/>
              <a:ext cx="146" cy="124"/>
            </a:xfrm>
            <a:custGeom>
              <a:avLst/>
              <a:gdLst>
                <a:gd name="T0" fmla="*/ 0 w 146"/>
                <a:gd name="T1" fmla="*/ 99 h 124"/>
                <a:gd name="T2" fmla="*/ 72 w 146"/>
                <a:gd name="T3" fmla="*/ 0 h 124"/>
                <a:gd name="T4" fmla="*/ 146 w 146"/>
                <a:gd name="T5" fmla="*/ 99 h 124"/>
                <a:gd name="T6" fmla="*/ 146 w 146"/>
                <a:gd name="T7" fmla="*/ 122 h 124"/>
                <a:gd name="T8" fmla="*/ 72 w 146"/>
                <a:gd name="T9" fmla="*/ 30 h 124"/>
                <a:gd name="T10" fmla="*/ 2 w 146"/>
                <a:gd name="T11" fmla="*/ 124 h 124"/>
                <a:gd name="T12" fmla="*/ 0 w 146"/>
                <a:gd name="T13" fmla="*/ 99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6"/>
                <a:gd name="T22" fmla="*/ 0 h 124"/>
                <a:gd name="T23" fmla="*/ 146 w 146"/>
                <a:gd name="T24" fmla="*/ 124 h 1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0" name="Freeform 21"/>
            <p:cNvSpPr>
              <a:spLocks/>
            </p:cNvSpPr>
            <p:nvPr/>
          </p:nvSpPr>
          <p:spPr bwMode="auto">
            <a:xfrm>
              <a:off x="326" y="204"/>
              <a:ext cx="5" cy="171"/>
            </a:xfrm>
            <a:custGeom>
              <a:avLst/>
              <a:gdLst>
                <a:gd name="T0" fmla="*/ 3 w 5"/>
                <a:gd name="T1" fmla="*/ 171 h 171"/>
                <a:gd name="T2" fmla="*/ 5 w 5"/>
                <a:gd name="T3" fmla="*/ 169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9 h 171"/>
                <a:gd name="T10" fmla="*/ 3 w 5"/>
                <a:gd name="T11" fmla="*/ 171 h 171"/>
                <a:gd name="T12" fmla="*/ 3 w 5"/>
                <a:gd name="T13" fmla="*/ 171 h 171"/>
                <a:gd name="T14" fmla="*/ 5 w 5"/>
                <a:gd name="T15" fmla="*/ 171 h 171"/>
                <a:gd name="T16" fmla="*/ 5 w 5"/>
                <a:gd name="T17" fmla="*/ 169 h 171"/>
                <a:gd name="T18" fmla="*/ 3 w 5"/>
                <a:gd name="T19" fmla="*/ 171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171"/>
                <a:gd name="T32" fmla="*/ 5 w 5"/>
                <a:gd name="T33" fmla="*/ 171 h 1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1" name="Rectangle 22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2" name="Freeform 23"/>
            <p:cNvSpPr>
              <a:spLocks/>
            </p:cNvSpPr>
            <p:nvPr/>
          </p:nvSpPr>
          <p:spPr bwMode="auto">
            <a:xfrm>
              <a:off x="149" y="195"/>
              <a:ext cx="505" cy="9"/>
            </a:xfrm>
            <a:custGeom>
              <a:avLst/>
              <a:gdLst>
                <a:gd name="T0" fmla="*/ 505 w 505"/>
                <a:gd name="T1" fmla="*/ 7 h 9"/>
                <a:gd name="T2" fmla="*/ 505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5 w 505"/>
                <a:gd name="T9" fmla="*/ 7 h 9"/>
                <a:gd name="T10" fmla="*/ 505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5"/>
                <a:gd name="T19" fmla="*/ 0 h 9"/>
                <a:gd name="T20" fmla="*/ 505 w 50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3" name="Freeform 24"/>
            <p:cNvSpPr>
              <a:spLocks/>
            </p:cNvSpPr>
            <p:nvPr/>
          </p:nvSpPr>
          <p:spPr bwMode="auto">
            <a:xfrm>
              <a:off x="651" y="195"/>
              <a:ext cx="6" cy="37"/>
            </a:xfrm>
            <a:custGeom>
              <a:avLst/>
              <a:gdLst>
                <a:gd name="T0" fmla="*/ 6 w 6"/>
                <a:gd name="T1" fmla="*/ 37 h 37"/>
                <a:gd name="T2" fmla="*/ 6 w 6"/>
                <a:gd name="T3" fmla="*/ 37 h 37"/>
                <a:gd name="T4" fmla="*/ 6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6 h 37"/>
                <a:gd name="T14" fmla="*/ 0 w 6"/>
                <a:gd name="T15" fmla="*/ 36 h 37"/>
                <a:gd name="T16" fmla="*/ 6 w 6"/>
                <a:gd name="T17" fmla="*/ 3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7"/>
                <a:gd name="T29" fmla="*/ 6 w 6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4" name="Freeform 25"/>
            <p:cNvSpPr>
              <a:spLocks/>
            </p:cNvSpPr>
            <p:nvPr/>
          </p:nvSpPr>
          <p:spPr bwMode="auto">
            <a:xfrm>
              <a:off x="641" y="231"/>
              <a:ext cx="16" cy="131"/>
            </a:xfrm>
            <a:custGeom>
              <a:avLst/>
              <a:gdLst>
                <a:gd name="T0" fmla="*/ 5 w 16"/>
                <a:gd name="T1" fmla="*/ 131 h 131"/>
                <a:gd name="T2" fmla="*/ 5 w 16"/>
                <a:gd name="T3" fmla="*/ 131 h 131"/>
                <a:gd name="T4" fmla="*/ 11 w 16"/>
                <a:gd name="T5" fmla="*/ 86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6 h 131"/>
                <a:gd name="T20" fmla="*/ 0 w 16"/>
                <a:gd name="T21" fmla="*/ 130 h 131"/>
                <a:gd name="T22" fmla="*/ 0 w 16"/>
                <a:gd name="T23" fmla="*/ 130 h 131"/>
                <a:gd name="T24" fmla="*/ 5 w 16"/>
                <a:gd name="T25" fmla="*/ 131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31"/>
                <a:gd name="T41" fmla="*/ 16 w 16"/>
                <a:gd name="T42" fmla="*/ 131 h 1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5" name="Freeform 26"/>
            <p:cNvSpPr>
              <a:spLocks/>
            </p:cNvSpPr>
            <p:nvPr/>
          </p:nvSpPr>
          <p:spPr bwMode="auto">
            <a:xfrm>
              <a:off x="536" y="361"/>
              <a:ext cx="110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2 w 110"/>
                <a:gd name="T13" fmla="*/ 223 h 344"/>
                <a:gd name="T14" fmla="*/ 74 w 110"/>
                <a:gd name="T15" fmla="*/ 182 h 344"/>
                <a:gd name="T16" fmla="*/ 85 w 110"/>
                <a:gd name="T17" fmla="*/ 139 h 344"/>
                <a:gd name="T18" fmla="*/ 95 w 110"/>
                <a:gd name="T19" fmla="*/ 93 h 344"/>
                <a:gd name="T20" fmla="*/ 103 w 110"/>
                <a:gd name="T21" fmla="*/ 48 h 344"/>
                <a:gd name="T22" fmla="*/ 110 w 110"/>
                <a:gd name="T23" fmla="*/ 1 h 344"/>
                <a:gd name="T24" fmla="*/ 105 w 110"/>
                <a:gd name="T25" fmla="*/ 0 h 344"/>
                <a:gd name="T26" fmla="*/ 97 w 110"/>
                <a:gd name="T27" fmla="*/ 47 h 344"/>
                <a:gd name="T28" fmla="*/ 88 w 110"/>
                <a:gd name="T29" fmla="*/ 93 h 344"/>
                <a:gd name="T30" fmla="*/ 80 w 110"/>
                <a:gd name="T31" fmla="*/ 137 h 344"/>
                <a:gd name="T32" fmla="*/ 69 w 110"/>
                <a:gd name="T33" fmla="*/ 180 h 344"/>
                <a:gd name="T34" fmla="*/ 56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0"/>
                <a:gd name="T76" fmla="*/ 0 h 344"/>
                <a:gd name="T77" fmla="*/ 110 w 11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6" name="Freeform 27"/>
            <p:cNvSpPr>
              <a:spLocks/>
            </p:cNvSpPr>
            <p:nvPr/>
          </p:nvSpPr>
          <p:spPr bwMode="auto">
            <a:xfrm>
              <a:off x="410" y="702"/>
              <a:ext cx="131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67 w 131"/>
                <a:gd name="T13" fmla="*/ 90 h 155"/>
                <a:gd name="T14" fmla="*/ 88 w 131"/>
                <a:gd name="T15" fmla="*/ 65 h 155"/>
                <a:gd name="T16" fmla="*/ 111 w 131"/>
                <a:gd name="T17" fmla="*/ 34 h 155"/>
                <a:gd name="T18" fmla="*/ 131 w 131"/>
                <a:gd name="T19" fmla="*/ 3 h 155"/>
                <a:gd name="T20" fmla="*/ 126 w 131"/>
                <a:gd name="T21" fmla="*/ 0 h 155"/>
                <a:gd name="T22" fmla="*/ 105 w 131"/>
                <a:gd name="T23" fmla="*/ 30 h 155"/>
                <a:gd name="T24" fmla="*/ 83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1"/>
                <a:gd name="T64" fmla="*/ 0 h 155"/>
                <a:gd name="T65" fmla="*/ 131 w 131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7" name="Freeform 28"/>
            <p:cNvSpPr>
              <a:spLocks/>
            </p:cNvSpPr>
            <p:nvPr/>
          </p:nvSpPr>
          <p:spPr bwMode="auto">
            <a:xfrm>
              <a:off x="369" y="817"/>
              <a:ext cx="46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4 w 46"/>
                <a:gd name="T9" fmla="*/ 34 h 40"/>
                <a:gd name="T10" fmla="*/ 41 w 46"/>
                <a:gd name="T11" fmla="*/ 40 h 40"/>
                <a:gd name="T12" fmla="*/ 46 w 46"/>
                <a:gd name="T13" fmla="*/ 34 h 40"/>
                <a:gd name="T14" fmla="*/ 37 w 46"/>
                <a:gd name="T15" fmla="*/ 29 h 40"/>
                <a:gd name="T16" fmla="*/ 26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40"/>
                <a:gd name="T41" fmla="*/ 46 w 46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8" name="Freeform 29"/>
            <p:cNvSpPr>
              <a:spLocks/>
            </p:cNvSpPr>
            <p:nvPr/>
          </p:nvSpPr>
          <p:spPr bwMode="auto">
            <a:xfrm>
              <a:off x="290" y="713"/>
              <a:ext cx="82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52 w 82"/>
                <a:gd name="T7" fmla="*/ 77 h 108"/>
                <a:gd name="T8" fmla="*/ 67 w 82"/>
                <a:gd name="T9" fmla="*/ 97 h 108"/>
                <a:gd name="T10" fmla="*/ 79 w 82"/>
                <a:gd name="T11" fmla="*/ 108 h 108"/>
                <a:gd name="T12" fmla="*/ 82 w 82"/>
                <a:gd name="T13" fmla="*/ 104 h 108"/>
                <a:gd name="T14" fmla="*/ 72 w 82"/>
                <a:gd name="T15" fmla="*/ 92 h 108"/>
                <a:gd name="T16" fmla="*/ 56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2"/>
                <a:gd name="T40" fmla="*/ 0 h 108"/>
                <a:gd name="T41" fmla="*/ 82 w 82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9" name="Freeform 30"/>
            <p:cNvSpPr>
              <a:spLocks/>
            </p:cNvSpPr>
            <p:nvPr/>
          </p:nvSpPr>
          <p:spPr bwMode="auto">
            <a:xfrm>
              <a:off x="203" y="528"/>
              <a:ext cx="92" cy="186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1 h 186"/>
                <a:gd name="T14" fmla="*/ 57 w 92"/>
                <a:gd name="T15" fmla="*/ 136 h 186"/>
                <a:gd name="T16" fmla="*/ 71 w 92"/>
                <a:gd name="T17" fmla="*/ 161 h 186"/>
                <a:gd name="T18" fmla="*/ 87 w 92"/>
                <a:gd name="T19" fmla="*/ 186 h 186"/>
                <a:gd name="T20" fmla="*/ 92 w 92"/>
                <a:gd name="T21" fmla="*/ 185 h 186"/>
                <a:gd name="T22" fmla="*/ 77 w 92"/>
                <a:gd name="T23" fmla="*/ 157 h 186"/>
                <a:gd name="T24" fmla="*/ 62 w 92"/>
                <a:gd name="T25" fmla="*/ 132 h 186"/>
                <a:gd name="T26" fmla="*/ 51 w 92"/>
                <a:gd name="T27" fmla="*/ 107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86"/>
                <a:gd name="T65" fmla="*/ 92 w 92"/>
                <a:gd name="T66" fmla="*/ 186 h 1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0" name="Freeform 31"/>
            <p:cNvSpPr>
              <a:spLocks/>
            </p:cNvSpPr>
            <p:nvPr/>
          </p:nvSpPr>
          <p:spPr bwMode="auto">
            <a:xfrm>
              <a:off x="160" y="357"/>
              <a:ext cx="50" cy="173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4 h 173"/>
                <a:gd name="T8" fmla="*/ 33 w 50"/>
                <a:gd name="T9" fmla="*/ 137 h 173"/>
                <a:gd name="T10" fmla="*/ 43 w 50"/>
                <a:gd name="T11" fmla="*/ 173 h 173"/>
                <a:gd name="T12" fmla="*/ 50 w 50"/>
                <a:gd name="T13" fmla="*/ 171 h 173"/>
                <a:gd name="T14" fmla="*/ 38 w 50"/>
                <a:gd name="T15" fmla="*/ 135 h 173"/>
                <a:gd name="T16" fmla="*/ 27 w 50"/>
                <a:gd name="T17" fmla="*/ 92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173"/>
                <a:gd name="T41" fmla="*/ 50 w 50"/>
                <a:gd name="T42" fmla="*/ 173 h 1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1" name="Freeform 32"/>
            <p:cNvSpPr>
              <a:spLocks/>
            </p:cNvSpPr>
            <p:nvPr/>
          </p:nvSpPr>
          <p:spPr bwMode="auto">
            <a:xfrm>
              <a:off x="147" y="196"/>
              <a:ext cx="20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3 w 20"/>
                <a:gd name="T11" fmla="*/ 161 h 161"/>
                <a:gd name="T12" fmla="*/ 20 w 20"/>
                <a:gd name="T13" fmla="*/ 161 h 161"/>
                <a:gd name="T14" fmla="*/ 13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161"/>
                <a:gd name="T50" fmla="*/ 20 w 20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2" name="Rectangle 33"/>
            <p:cNvSpPr>
              <a:spLocks noChangeArrowheads="1"/>
            </p:cNvSpPr>
            <p:nvPr/>
          </p:nvSpPr>
          <p:spPr bwMode="auto">
            <a:xfrm>
              <a:off x="370" y="438"/>
              <a:ext cx="74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3" name="Freeform 34"/>
            <p:cNvSpPr>
              <a:spLocks/>
            </p:cNvSpPr>
            <p:nvPr/>
          </p:nvSpPr>
          <p:spPr bwMode="auto">
            <a:xfrm>
              <a:off x="228" y="249"/>
              <a:ext cx="352" cy="456"/>
            </a:xfrm>
            <a:custGeom>
              <a:avLst/>
              <a:gdLst>
                <a:gd name="T0" fmla="*/ 241 w 352"/>
                <a:gd name="T1" fmla="*/ 1 h 456"/>
                <a:gd name="T2" fmla="*/ 229 w 352"/>
                <a:gd name="T3" fmla="*/ 14 h 456"/>
                <a:gd name="T4" fmla="*/ 216 w 352"/>
                <a:gd name="T5" fmla="*/ 41 h 456"/>
                <a:gd name="T6" fmla="*/ 205 w 352"/>
                <a:gd name="T7" fmla="*/ 90 h 456"/>
                <a:gd name="T8" fmla="*/ 198 w 352"/>
                <a:gd name="T9" fmla="*/ 149 h 456"/>
                <a:gd name="T10" fmla="*/ 195 w 352"/>
                <a:gd name="T11" fmla="*/ 193 h 456"/>
                <a:gd name="T12" fmla="*/ 198 w 352"/>
                <a:gd name="T13" fmla="*/ 211 h 456"/>
                <a:gd name="T14" fmla="*/ 205 w 352"/>
                <a:gd name="T15" fmla="*/ 211 h 456"/>
                <a:gd name="T16" fmla="*/ 221 w 352"/>
                <a:gd name="T17" fmla="*/ 211 h 456"/>
                <a:gd name="T18" fmla="*/ 249 w 352"/>
                <a:gd name="T19" fmla="*/ 211 h 456"/>
                <a:gd name="T20" fmla="*/ 287 w 352"/>
                <a:gd name="T21" fmla="*/ 205 h 456"/>
                <a:gd name="T22" fmla="*/ 319 w 352"/>
                <a:gd name="T23" fmla="*/ 196 h 456"/>
                <a:gd name="T24" fmla="*/ 336 w 352"/>
                <a:gd name="T25" fmla="*/ 186 h 456"/>
                <a:gd name="T26" fmla="*/ 352 w 352"/>
                <a:gd name="T27" fmla="*/ 166 h 456"/>
                <a:gd name="T28" fmla="*/ 341 w 352"/>
                <a:gd name="T29" fmla="*/ 281 h 456"/>
                <a:gd name="T30" fmla="*/ 319 w 352"/>
                <a:gd name="T31" fmla="*/ 270 h 456"/>
                <a:gd name="T32" fmla="*/ 291 w 352"/>
                <a:gd name="T33" fmla="*/ 261 h 456"/>
                <a:gd name="T34" fmla="*/ 262 w 352"/>
                <a:gd name="T35" fmla="*/ 256 h 456"/>
                <a:gd name="T36" fmla="*/ 237 w 352"/>
                <a:gd name="T37" fmla="*/ 252 h 456"/>
                <a:gd name="T38" fmla="*/ 210 w 352"/>
                <a:gd name="T39" fmla="*/ 251 h 456"/>
                <a:gd name="T40" fmla="*/ 205 w 352"/>
                <a:gd name="T41" fmla="*/ 251 h 456"/>
                <a:gd name="T42" fmla="*/ 195 w 352"/>
                <a:gd name="T43" fmla="*/ 252 h 456"/>
                <a:gd name="T44" fmla="*/ 195 w 352"/>
                <a:gd name="T45" fmla="*/ 270 h 456"/>
                <a:gd name="T46" fmla="*/ 195 w 352"/>
                <a:gd name="T47" fmla="*/ 290 h 456"/>
                <a:gd name="T48" fmla="*/ 200 w 352"/>
                <a:gd name="T49" fmla="*/ 352 h 456"/>
                <a:gd name="T50" fmla="*/ 210 w 352"/>
                <a:gd name="T51" fmla="*/ 409 h 456"/>
                <a:gd name="T52" fmla="*/ 218 w 352"/>
                <a:gd name="T53" fmla="*/ 433 h 456"/>
                <a:gd name="T54" fmla="*/ 234 w 352"/>
                <a:gd name="T55" fmla="*/ 454 h 456"/>
                <a:gd name="T56" fmla="*/ 116 w 352"/>
                <a:gd name="T57" fmla="*/ 454 h 456"/>
                <a:gd name="T58" fmla="*/ 124 w 352"/>
                <a:gd name="T59" fmla="*/ 440 h 456"/>
                <a:gd name="T60" fmla="*/ 139 w 352"/>
                <a:gd name="T61" fmla="*/ 408 h 456"/>
                <a:gd name="T62" fmla="*/ 144 w 352"/>
                <a:gd name="T63" fmla="*/ 393 h 456"/>
                <a:gd name="T64" fmla="*/ 149 w 352"/>
                <a:gd name="T65" fmla="*/ 379 h 456"/>
                <a:gd name="T66" fmla="*/ 152 w 352"/>
                <a:gd name="T67" fmla="*/ 353 h 456"/>
                <a:gd name="T68" fmla="*/ 159 w 352"/>
                <a:gd name="T69" fmla="*/ 312 h 456"/>
                <a:gd name="T70" fmla="*/ 160 w 352"/>
                <a:gd name="T71" fmla="*/ 270 h 456"/>
                <a:gd name="T72" fmla="*/ 159 w 352"/>
                <a:gd name="T73" fmla="*/ 254 h 456"/>
                <a:gd name="T74" fmla="*/ 154 w 352"/>
                <a:gd name="T75" fmla="*/ 252 h 456"/>
                <a:gd name="T76" fmla="*/ 149 w 352"/>
                <a:gd name="T77" fmla="*/ 252 h 456"/>
                <a:gd name="T78" fmla="*/ 134 w 352"/>
                <a:gd name="T79" fmla="*/ 251 h 456"/>
                <a:gd name="T80" fmla="*/ 105 w 352"/>
                <a:gd name="T81" fmla="*/ 252 h 456"/>
                <a:gd name="T82" fmla="*/ 75 w 352"/>
                <a:gd name="T83" fmla="*/ 256 h 456"/>
                <a:gd name="T84" fmla="*/ 44 w 352"/>
                <a:gd name="T85" fmla="*/ 265 h 456"/>
                <a:gd name="T86" fmla="*/ 19 w 352"/>
                <a:gd name="T87" fmla="*/ 276 h 456"/>
                <a:gd name="T88" fmla="*/ 1 w 352"/>
                <a:gd name="T89" fmla="*/ 285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2"/>
                <a:gd name="T190" fmla="*/ 0 h 456"/>
                <a:gd name="T191" fmla="*/ 352 w 352"/>
                <a:gd name="T192" fmla="*/ 456 h 4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4" name="Freeform 35"/>
            <p:cNvSpPr>
              <a:spLocks/>
            </p:cNvSpPr>
            <p:nvPr/>
          </p:nvSpPr>
          <p:spPr bwMode="auto">
            <a:xfrm>
              <a:off x="342" y="247"/>
              <a:ext cx="128" cy="5"/>
            </a:xfrm>
            <a:custGeom>
              <a:avLst/>
              <a:gdLst>
                <a:gd name="T0" fmla="*/ 128 w 128"/>
                <a:gd name="T1" fmla="*/ 5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5 h 5"/>
                <a:gd name="T8" fmla="*/ 127 w 128"/>
                <a:gd name="T9" fmla="*/ 5 h 5"/>
                <a:gd name="T10" fmla="*/ 128 w 128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5"/>
                <a:gd name="T20" fmla="*/ 128 w 128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5" name="Freeform 36"/>
            <p:cNvSpPr>
              <a:spLocks/>
            </p:cNvSpPr>
            <p:nvPr/>
          </p:nvSpPr>
          <p:spPr bwMode="auto">
            <a:xfrm>
              <a:off x="456" y="247"/>
              <a:ext cx="14" cy="20"/>
            </a:xfrm>
            <a:custGeom>
              <a:avLst/>
              <a:gdLst>
                <a:gd name="T0" fmla="*/ 3 w 14"/>
                <a:gd name="T1" fmla="*/ 20 h 20"/>
                <a:gd name="T2" fmla="*/ 3 w 14"/>
                <a:gd name="T3" fmla="*/ 2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4 h 20"/>
                <a:gd name="T14" fmla="*/ 0 w 14"/>
                <a:gd name="T15" fmla="*/ 14 h 20"/>
                <a:gd name="T16" fmla="*/ 3 w 14"/>
                <a:gd name="T17" fmla="*/ 2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0"/>
                <a:gd name="T29" fmla="*/ 14 w 1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6" name="Freeform 37"/>
            <p:cNvSpPr>
              <a:spLocks/>
            </p:cNvSpPr>
            <p:nvPr/>
          </p:nvSpPr>
          <p:spPr bwMode="auto">
            <a:xfrm>
              <a:off x="439" y="261"/>
              <a:ext cx="20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0 w 20"/>
                <a:gd name="T7" fmla="*/ 20 h 45"/>
                <a:gd name="T8" fmla="*/ 15 w 20"/>
                <a:gd name="T9" fmla="*/ 13 h 45"/>
                <a:gd name="T10" fmla="*/ 20 w 20"/>
                <a:gd name="T11" fmla="*/ 6 h 45"/>
                <a:gd name="T12" fmla="*/ 17 w 20"/>
                <a:gd name="T13" fmla="*/ 0 h 45"/>
                <a:gd name="T14" fmla="*/ 10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45"/>
                <a:gd name="T41" fmla="*/ 20 w 20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7" name="Freeform 38"/>
            <p:cNvSpPr>
              <a:spLocks/>
            </p:cNvSpPr>
            <p:nvPr/>
          </p:nvSpPr>
          <p:spPr bwMode="auto">
            <a:xfrm>
              <a:off x="426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74"/>
                <a:gd name="T41" fmla="*/ 16 w 16"/>
                <a:gd name="T42" fmla="*/ 74 h 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8" name="Freeform 39"/>
            <p:cNvSpPr>
              <a:spLocks/>
            </p:cNvSpPr>
            <p:nvPr/>
          </p:nvSpPr>
          <p:spPr bwMode="auto">
            <a:xfrm>
              <a:off x="419" y="377"/>
              <a:ext cx="12" cy="65"/>
            </a:xfrm>
            <a:custGeom>
              <a:avLst/>
              <a:gdLst>
                <a:gd name="T0" fmla="*/ 5 w 12"/>
                <a:gd name="T1" fmla="*/ 65 h 65"/>
                <a:gd name="T2" fmla="*/ 5 w 12"/>
                <a:gd name="T3" fmla="*/ 65 h 65"/>
                <a:gd name="T4" fmla="*/ 5 w 12"/>
                <a:gd name="T5" fmla="*/ 52 h 65"/>
                <a:gd name="T6" fmla="*/ 7 w 12"/>
                <a:gd name="T7" fmla="*/ 38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38 h 65"/>
                <a:gd name="T18" fmla="*/ 2 w 12"/>
                <a:gd name="T19" fmla="*/ 50 h 65"/>
                <a:gd name="T20" fmla="*/ 0 w 12"/>
                <a:gd name="T21" fmla="*/ 65 h 65"/>
                <a:gd name="T22" fmla="*/ 0 w 12"/>
                <a:gd name="T23" fmla="*/ 65 h 65"/>
                <a:gd name="T24" fmla="*/ 5 w 12"/>
                <a:gd name="T25" fmla="*/ 65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65"/>
                <a:gd name="T41" fmla="*/ 12 w 12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9" name="Freeform 40"/>
            <p:cNvSpPr>
              <a:spLocks/>
            </p:cNvSpPr>
            <p:nvPr/>
          </p:nvSpPr>
          <p:spPr bwMode="auto">
            <a:xfrm>
              <a:off x="419" y="442"/>
              <a:ext cx="7" cy="20"/>
            </a:xfrm>
            <a:custGeom>
              <a:avLst/>
              <a:gdLst>
                <a:gd name="T0" fmla="*/ 7 w 7"/>
                <a:gd name="T1" fmla="*/ 14 h 20"/>
                <a:gd name="T2" fmla="*/ 7 w 7"/>
                <a:gd name="T3" fmla="*/ 14 h 20"/>
                <a:gd name="T4" fmla="*/ 7 w 7"/>
                <a:gd name="T5" fmla="*/ 12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4 h 20"/>
                <a:gd name="T12" fmla="*/ 5 w 7"/>
                <a:gd name="T13" fmla="*/ 20 h 20"/>
                <a:gd name="T14" fmla="*/ 5 w 7"/>
                <a:gd name="T15" fmla="*/ 20 h 20"/>
                <a:gd name="T16" fmla="*/ 7 w 7"/>
                <a:gd name="T17" fmla="*/ 1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0"/>
                <a:gd name="T29" fmla="*/ 7 w 7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0" name="Freeform 41"/>
            <p:cNvSpPr>
              <a:spLocks/>
            </p:cNvSpPr>
            <p:nvPr/>
          </p:nvSpPr>
          <p:spPr bwMode="auto">
            <a:xfrm>
              <a:off x="424" y="456"/>
              <a:ext cx="35" cy="7"/>
            </a:xfrm>
            <a:custGeom>
              <a:avLst/>
              <a:gdLst>
                <a:gd name="T0" fmla="*/ 35 w 35"/>
                <a:gd name="T1" fmla="*/ 0 h 7"/>
                <a:gd name="T2" fmla="*/ 35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6 h 7"/>
                <a:gd name="T10" fmla="*/ 9 w 35"/>
                <a:gd name="T11" fmla="*/ 7 h 7"/>
                <a:gd name="T12" fmla="*/ 35 w 35"/>
                <a:gd name="T13" fmla="*/ 7 h 7"/>
                <a:gd name="T14" fmla="*/ 35 w 35"/>
                <a:gd name="T15" fmla="*/ 7 h 7"/>
                <a:gd name="T16" fmla="*/ 35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7"/>
                <a:gd name="T29" fmla="*/ 35 w 3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1" name="Freeform 42"/>
            <p:cNvSpPr>
              <a:spLocks/>
            </p:cNvSpPr>
            <p:nvPr/>
          </p:nvSpPr>
          <p:spPr bwMode="auto">
            <a:xfrm>
              <a:off x="459" y="453"/>
              <a:ext cx="56" cy="10"/>
            </a:xfrm>
            <a:custGeom>
              <a:avLst/>
              <a:gdLst>
                <a:gd name="T0" fmla="*/ 56 w 56"/>
                <a:gd name="T1" fmla="*/ 0 h 10"/>
                <a:gd name="T2" fmla="*/ 56 w 56"/>
                <a:gd name="T3" fmla="*/ 0 h 10"/>
                <a:gd name="T4" fmla="*/ 42 w 56"/>
                <a:gd name="T5" fmla="*/ 1 h 10"/>
                <a:gd name="T6" fmla="*/ 31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10 h 10"/>
                <a:gd name="T14" fmla="*/ 18 w 56"/>
                <a:gd name="T15" fmla="*/ 10 h 10"/>
                <a:gd name="T16" fmla="*/ 31 w 56"/>
                <a:gd name="T17" fmla="*/ 9 h 10"/>
                <a:gd name="T18" fmla="*/ 44 w 56"/>
                <a:gd name="T19" fmla="*/ 7 h 10"/>
                <a:gd name="T20" fmla="*/ 56 w 56"/>
                <a:gd name="T21" fmla="*/ 5 h 10"/>
                <a:gd name="T22" fmla="*/ 56 w 56"/>
                <a:gd name="T23" fmla="*/ 5 h 10"/>
                <a:gd name="T24" fmla="*/ 56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10"/>
                <a:gd name="T41" fmla="*/ 56 w 56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2" name="Freeform 43"/>
            <p:cNvSpPr>
              <a:spLocks/>
            </p:cNvSpPr>
            <p:nvPr/>
          </p:nvSpPr>
          <p:spPr bwMode="auto">
            <a:xfrm>
              <a:off x="515" y="440"/>
              <a:ext cx="41" cy="18"/>
            </a:xfrm>
            <a:custGeom>
              <a:avLst/>
              <a:gdLst>
                <a:gd name="T0" fmla="*/ 39 w 41"/>
                <a:gd name="T1" fmla="*/ 0 h 18"/>
                <a:gd name="T2" fmla="*/ 39 w 41"/>
                <a:gd name="T3" fmla="*/ 0 h 18"/>
                <a:gd name="T4" fmla="*/ 31 w 41"/>
                <a:gd name="T5" fmla="*/ 4 h 18"/>
                <a:gd name="T6" fmla="*/ 23 w 41"/>
                <a:gd name="T7" fmla="*/ 5 h 18"/>
                <a:gd name="T8" fmla="*/ 13 w 41"/>
                <a:gd name="T9" fmla="*/ 9 h 18"/>
                <a:gd name="T10" fmla="*/ 0 w 41"/>
                <a:gd name="T11" fmla="*/ 13 h 18"/>
                <a:gd name="T12" fmla="*/ 0 w 41"/>
                <a:gd name="T13" fmla="*/ 18 h 18"/>
                <a:gd name="T14" fmla="*/ 14 w 41"/>
                <a:gd name="T15" fmla="*/ 14 h 18"/>
                <a:gd name="T16" fmla="*/ 23 w 41"/>
                <a:gd name="T17" fmla="*/ 13 h 18"/>
                <a:gd name="T18" fmla="*/ 32 w 41"/>
                <a:gd name="T19" fmla="*/ 9 h 18"/>
                <a:gd name="T20" fmla="*/ 41 w 41"/>
                <a:gd name="T21" fmla="*/ 5 h 18"/>
                <a:gd name="T22" fmla="*/ 41 w 41"/>
                <a:gd name="T23" fmla="*/ 5 h 18"/>
                <a:gd name="T24" fmla="*/ 39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18"/>
                <a:gd name="T41" fmla="*/ 41 w 41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3" name="Freeform 44"/>
            <p:cNvSpPr>
              <a:spLocks/>
            </p:cNvSpPr>
            <p:nvPr/>
          </p:nvSpPr>
          <p:spPr bwMode="auto">
            <a:xfrm>
              <a:off x="554" y="415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30"/>
                <a:gd name="T29" fmla="*/ 28 w 2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4" name="Freeform 45"/>
            <p:cNvSpPr>
              <a:spLocks/>
            </p:cNvSpPr>
            <p:nvPr/>
          </p:nvSpPr>
          <p:spPr bwMode="auto">
            <a:xfrm>
              <a:off x="577" y="415"/>
              <a:ext cx="5" cy="124"/>
            </a:xfrm>
            <a:custGeom>
              <a:avLst/>
              <a:gdLst>
                <a:gd name="T0" fmla="*/ 2 w 5"/>
                <a:gd name="T1" fmla="*/ 122 h 124"/>
                <a:gd name="T2" fmla="*/ 5 w 5"/>
                <a:gd name="T3" fmla="*/ 119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19 h 124"/>
                <a:gd name="T10" fmla="*/ 2 w 5"/>
                <a:gd name="T11" fmla="*/ 122 h 124"/>
                <a:gd name="T12" fmla="*/ 2 w 5"/>
                <a:gd name="T13" fmla="*/ 122 h 124"/>
                <a:gd name="T14" fmla="*/ 5 w 5"/>
                <a:gd name="T15" fmla="*/ 124 h 124"/>
                <a:gd name="T16" fmla="*/ 5 w 5"/>
                <a:gd name="T17" fmla="*/ 119 h 124"/>
                <a:gd name="T18" fmla="*/ 2 w 5"/>
                <a:gd name="T19" fmla="*/ 122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124"/>
                <a:gd name="T32" fmla="*/ 5 w 5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5" name="Freeform 46"/>
            <p:cNvSpPr>
              <a:spLocks/>
            </p:cNvSpPr>
            <p:nvPr/>
          </p:nvSpPr>
          <p:spPr bwMode="auto">
            <a:xfrm>
              <a:off x="567" y="527"/>
              <a:ext cx="13" cy="10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2 w 13"/>
                <a:gd name="T5" fmla="*/ 10 h 10"/>
                <a:gd name="T6" fmla="*/ 13 w 13"/>
                <a:gd name="T7" fmla="*/ 7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0"/>
                <a:gd name="T20" fmla="*/ 13 w 13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6" name="Freeform 47"/>
            <p:cNvSpPr>
              <a:spLocks/>
            </p:cNvSpPr>
            <p:nvPr/>
          </p:nvSpPr>
          <p:spPr bwMode="auto">
            <a:xfrm>
              <a:off x="549" y="518"/>
              <a:ext cx="21" cy="14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4 h 14"/>
                <a:gd name="T6" fmla="*/ 21 w 21"/>
                <a:gd name="T7" fmla="*/ 9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14"/>
                <a:gd name="T20" fmla="*/ 21 w 21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7" name="Freeform 48"/>
            <p:cNvSpPr>
              <a:spLocks/>
            </p:cNvSpPr>
            <p:nvPr/>
          </p:nvSpPr>
          <p:spPr bwMode="auto">
            <a:xfrm>
              <a:off x="519" y="507"/>
              <a:ext cx="32" cy="16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0 w 32"/>
                <a:gd name="T5" fmla="*/ 12 h 16"/>
                <a:gd name="T6" fmla="*/ 30 w 32"/>
                <a:gd name="T7" fmla="*/ 16 h 16"/>
                <a:gd name="T8" fmla="*/ 32 w 32"/>
                <a:gd name="T9" fmla="*/ 11 h 16"/>
                <a:gd name="T10" fmla="*/ 22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16"/>
                <a:gd name="T29" fmla="*/ 32 w 32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8" name="Freeform 49"/>
            <p:cNvSpPr>
              <a:spLocks/>
            </p:cNvSpPr>
            <p:nvPr/>
          </p:nvSpPr>
          <p:spPr bwMode="auto">
            <a:xfrm>
              <a:off x="465" y="498"/>
              <a:ext cx="56" cy="16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9 h 16"/>
                <a:gd name="T8" fmla="*/ 41 w 56"/>
                <a:gd name="T9" fmla="*/ 12 h 16"/>
                <a:gd name="T10" fmla="*/ 54 w 56"/>
                <a:gd name="T11" fmla="*/ 16 h 16"/>
                <a:gd name="T12" fmla="*/ 56 w 56"/>
                <a:gd name="T13" fmla="*/ 9 h 16"/>
                <a:gd name="T14" fmla="*/ 41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16"/>
                <a:gd name="T41" fmla="*/ 56 w 5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9" name="Freeform 50"/>
            <p:cNvSpPr>
              <a:spLocks/>
            </p:cNvSpPr>
            <p:nvPr/>
          </p:nvSpPr>
          <p:spPr bwMode="auto">
            <a:xfrm>
              <a:off x="433" y="496"/>
              <a:ext cx="32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32 w 32"/>
                <a:gd name="T7" fmla="*/ 9 h 9"/>
                <a:gd name="T8" fmla="*/ 32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9"/>
                <a:gd name="T29" fmla="*/ 32 w 32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0" name="Freeform 51"/>
            <p:cNvSpPr>
              <a:spLocks/>
            </p:cNvSpPr>
            <p:nvPr/>
          </p:nvSpPr>
          <p:spPr bwMode="auto">
            <a:xfrm>
              <a:off x="419" y="496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3"/>
                <a:gd name="T53" fmla="*/ 19 w 19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1" name="Freeform 52"/>
            <p:cNvSpPr>
              <a:spLocks/>
            </p:cNvSpPr>
            <p:nvPr/>
          </p:nvSpPr>
          <p:spPr bwMode="auto">
            <a:xfrm>
              <a:off x="419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6"/>
                <a:gd name="T29" fmla="*/ 7 w 7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2" name="Freeform 53"/>
            <p:cNvSpPr>
              <a:spLocks/>
            </p:cNvSpPr>
            <p:nvPr/>
          </p:nvSpPr>
          <p:spPr bwMode="auto">
            <a:xfrm>
              <a:off x="421" y="545"/>
              <a:ext cx="18" cy="112"/>
            </a:xfrm>
            <a:custGeom>
              <a:avLst/>
              <a:gdLst>
                <a:gd name="T0" fmla="*/ 18 w 18"/>
                <a:gd name="T1" fmla="*/ 110 h 112"/>
                <a:gd name="T2" fmla="*/ 18 w 18"/>
                <a:gd name="T3" fmla="*/ 110 h 112"/>
                <a:gd name="T4" fmla="*/ 13 w 18"/>
                <a:gd name="T5" fmla="*/ 84 h 112"/>
                <a:gd name="T6" fmla="*/ 10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4 h 112"/>
                <a:gd name="T20" fmla="*/ 12 w 18"/>
                <a:gd name="T21" fmla="*/ 112 h 112"/>
                <a:gd name="T22" fmla="*/ 12 w 18"/>
                <a:gd name="T23" fmla="*/ 112 h 112"/>
                <a:gd name="T24" fmla="*/ 18 w 18"/>
                <a:gd name="T25" fmla="*/ 11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12"/>
                <a:gd name="T41" fmla="*/ 18 w 18"/>
                <a:gd name="T42" fmla="*/ 112 h 1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3" name="Freeform 54"/>
            <p:cNvSpPr>
              <a:spLocks/>
            </p:cNvSpPr>
            <p:nvPr/>
          </p:nvSpPr>
          <p:spPr bwMode="auto">
            <a:xfrm>
              <a:off x="433" y="655"/>
              <a:ext cx="16" cy="32"/>
            </a:xfrm>
            <a:custGeom>
              <a:avLst/>
              <a:gdLst>
                <a:gd name="T0" fmla="*/ 16 w 16"/>
                <a:gd name="T1" fmla="*/ 29 h 32"/>
                <a:gd name="T2" fmla="*/ 16 w 16"/>
                <a:gd name="T3" fmla="*/ 29 h 32"/>
                <a:gd name="T4" fmla="*/ 11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8 w 16"/>
                <a:gd name="T11" fmla="*/ 18 h 32"/>
                <a:gd name="T12" fmla="*/ 13 w 16"/>
                <a:gd name="T13" fmla="*/ 32 h 32"/>
                <a:gd name="T14" fmla="*/ 13 w 16"/>
                <a:gd name="T15" fmla="*/ 32 h 32"/>
                <a:gd name="T16" fmla="*/ 16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2"/>
                <a:gd name="T29" fmla="*/ 16 w 16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4" name="Freeform 55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23"/>
                <a:gd name="T32" fmla="*/ 23 w 23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5" name="Freeform 56"/>
            <p:cNvSpPr>
              <a:spLocks/>
            </p:cNvSpPr>
            <p:nvPr/>
          </p:nvSpPr>
          <p:spPr bwMode="auto">
            <a:xfrm>
              <a:off x="339" y="702"/>
              <a:ext cx="123" cy="7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7 h 7"/>
                <a:gd name="T4" fmla="*/ 123 w 123"/>
                <a:gd name="T5" fmla="*/ 5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3"/>
                <a:gd name="T19" fmla="*/ 0 h 7"/>
                <a:gd name="T20" fmla="*/ 123 w 123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6" name="Freeform 57"/>
            <p:cNvSpPr>
              <a:spLocks/>
            </p:cNvSpPr>
            <p:nvPr/>
          </p:nvSpPr>
          <p:spPr bwMode="auto">
            <a:xfrm>
              <a:off x="339" y="693"/>
              <a:ext cx="13" cy="16"/>
            </a:xfrm>
            <a:custGeom>
              <a:avLst/>
              <a:gdLst>
                <a:gd name="T0" fmla="*/ 8 w 13"/>
                <a:gd name="T1" fmla="*/ 0 h 16"/>
                <a:gd name="T2" fmla="*/ 8 w 13"/>
                <a:gd name="T3" fmla="*/ 0 h 16"/>
                <a:gd name="T4" fmla="*/ 2 w 13"/>
                <a:gd name="T5" fmla="*/ 9 h 16"/>
                <a:gd name="T6" fmla="*/ 0 w 13"/>
                <a:gd name="T7" fmla="*/ 10 h 16"/>
                <a:gd name="T8" fmla="*/ 2 w 13"/>
                <a:gd name="T9" fmla="*/ 16 h 16"/>
                <a:gd name="T10" fmla="*/ 5 w 13"/>
                <a:gd name="T11" fmla="*/ 12 h 16"/>
                <a:gd name="T12" fmla="*/ 13 w 13"/>
                <a:gd name="T13" fmla="*/ 5 h 16"/>
                <a:gd name="T14" fmla="*/ 13 w 13"/>
                <a:gd name="T15" fmla="*/ 5 h 16"/>
                <a:gd name="T16" fmla="*/ 8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7" name="Freeform 58"/>
            <p:cNvSpPr>
              <a:spLocks/>
            </p:cNvSpPr>
            <p:nvPr/>
          </p:nvSpPr>
          <p:spPr bwMode="auto">
            <a:xfrm>
              <a:off x="347" y="657"/>
              <a:ext cx="23" cy="41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3 h 41"/>
                <a:gd name="T6" fmla="*/ 0 w 23"/>
                <a:gd name="T7" fmla="*/ 36 h 41"/>
                <a:gd name="T8" fmla="*/ 5 w 23"/>
                <a:gd name="T9" fmla="*/ 41 h 41"/>
                <a:gd name="T10" fmla="*/ 13 w 23"/>
                <a:gd name="T11" fmla="*/ 25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41"/>
                <a:gd name="T29" fmla="*/ 23 w 23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8" name="Freeform 59"/>
            <p:cNvSpPr>
              <a:spLocks/>
            </p:cNvSpPr>
            <p:nvPr/>
          </p:nvSpPr>
          <p:spPr bwMode="auto">
            <a:xfrm>
              <a:off x="364" y="619"/>
              <a:ext cx="16" cy="39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1 h 39"/>
                <a:gd name="T8" fmla="*/ 5 w 16"/>
                <a:gd name="T9" fmla="*/ 27 h 39"/>
                <a:gd name="T10" fmla="*/ 0 w 16"/>
                <a:gd name="T11" fmla="*/ 38 h 39"/>
                <a:gd name="T12" fmla="*/ 6 w 16"/>
                <a:gd name="T13" fmla="*/ 39 h 39"/>
                <a:gd name="T14" fmla="*/ 10 w 16"/>
                <a:gd name="T15" fmla="*/ 29 h 39"/>
                <a:gd name="T16" fmla="*/ 11 w 16"/>
                <a:gd name="T17" fmla="*/ 23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39"/>
                <a:gd name="T41" fmla="*/ 16 w 16"/>
                <a:gd name="T42" fmla="*/ 39 h 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9" name="Freeform 60"/>
            <p:cNvSpPr>
              <a:spLocks/>
            </p:cNvSpPr>
            <p:nvPr/>
          </p:nvSpPr>
          <p:spPr bwMode="auto">
            <a:xfrm>
              <a:off x="375" y="561"/>
              <a:ext cx="13" cy="58"/>
            </a:xfrm>
            <a:custGeom>
              <a:avLst/>
              <a:gdLst>
                <a:gd name="T0" fmla="*/ 8 w 13"/>
                <a:gd name="T1" fmla="*/ 0 h 58"/>
                <a:gd name="T2" fmla="*/ 8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40 h 58"/>
                <a:gd name="T10" fmla="*/ 0 w 13"/>
                <a:gd name="T11" fmla="*/ 58 h 58"/>
                <a:gd name="T12" fmla="*/ 5 w 13"/>
                <a:gd name="T13" fmla="*/ 58 h 58"/>
                <a:gd name="T14" fmla="*/ 8 w 13"/>
                <a:gd name="T15" fmla="*/ 41 h 58"/>
                <a:gd name="T16" fmla="*/ 10 w 13"/>
                <a:gd name="T17" fmla="*/ 27 h 58"/>
                <a:gd name="T18" fmla="*/ 12 w 13"/>
                <a:gd name="T19" fmla="*/ 14 h 58"/>
                <a:gd name="T20" fmla="*/ 13 w 13"/>
                <a:gd name="T21" fmla="*/ 0 h 58"/>
                <a:gd name="T22" fmla="*/ 13 w 13"/>
                <a:gd name="T23" fmla="*/ 0 h 58"/>
                <a:gd name="T24" fmla="*/ 8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58"/>
                <a:gd name="T41" fmla="*/ 13 w 13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0" name="Freeform 61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49"/>
                <a:gd name="T41" fmla="*/ 7 w 7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1" name="Freeform 62"/>
            <p:cNvSpPr>
              <a:spLocks/>
            </p:cNvSpPr>
            <p:nvPr/>
          </p:nvSpPr>
          <p:spPr bwMode="auto">
            <a:xfrm>
              <a:off x="382" y="498"/>
              <a:ext cx="6" cy="16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3 w 6"/>
                <a:gd name="T5" fmla="*/ 7 h 16"/>
                <a:gd name="T6" fmla="*/ 1 w 6"/>
                <a:gd name="T7" fmla="*/ 5 h 16"/>
                <a:gd name="T8" fmla="*/ 1 w 6"/>
                <a:gd name="T9" fmla="*/ 9 h 16"/>
                <a:gd name="T10" fmla="*/ 1 w 6"/>
                <a:gd name="T11" fmla="*/ 16 h 16"/>
                <a:gd name="T12" fmla="*/ 6 w 6"/>
                <a:gd name="T13" fmla="*/ 14 h 16"/>
                <a:gd name="T14" fmla="*/ 6 w 6"/>
                <a:gd name="T15" fmla="*/ 9 h 16"/>
                <a:gd name="T16" fmla="*/ 6 w 6"/>
                <a:gd name="T17" fmla="*/ 7 h 16"/>
                <a:gd name="T18" fmla="*/ 6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2" name="Freeform 63"/>
            <p:cNvSpPr>
              <a:spLocks/>
            </p:cNvSpPr>
            <p:nvPr/>
          </p:nvSpPr>
          <p:spPr bwMode="auto">
            <a:xfrm>
              <a:off x="352" y="496"/>
              <a:ext cx="30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8 w 30"/>
                <a:gd name="T5" fmla="*/ 7 h 9"/>
                <a:gd name="T6" fmla="*/ 23 w 30"/>
                <a:gd name="T7" fmla="*/ 7 h 9"/>
                <a:gd name="T8" fmla="*/ 26 w 30"/>
                <a:gd name="T9" fmla="*/ 9 h 9"/>
                <a:gd name="T10" fmla="*/ 30 w 30"/>
                <a:gd name="T11" fmla="*/ 9 h 9"/>
                <a:gd name="T12" fmla="*/ 30 w 30"/>
                <a:gd name="T13" fmla="*/ 2 h 9"/>
                <a:gd name="T14" fmla="*/ 26 w 30"/>
                <a:gd name="T15" fmla="*/ 2 h 9"/>
                <a:gd name="T16" fmla="*/ 23 w 30"/>
                <a:gd name="T17" fmla="*/ 2 h 9"/>
                <a:gd name="T18" fmla="*/ 18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9"/>
                <a:gd name="T41" fmla="*/ 30 w 30"/>
                <a:gd name="T42" fmla="*/ 9 h 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3" name="Freeform 64"/>
            <p:cNvSpPr>
              <a:spLocks/>
            </p:cNvSpPr>
            <p:nvPr/>
          </p:nvSpPr>
          <p:spPr bwMode="auto">
            <a:xfrm>
              <a:off x="287" y="496"/>
              <a:ext cx="65" cy="16"/>
            </a:xfrm>
            <a:custGeom>
              <a:avLst/>
              <a:gdLst>
                <a:gd name="T0" fmla="*/ 1 w 65"/>
                <a:gd name="T1" fmla="*/ 16 h 16"/>
                <a:gd name="T2" fmla="*/ 1 w 65"/>
                <a:gd name="T3" fmla="*/ 16 h 16"/>
                <a:gd name="T4" fmla="*/ 16 w 65"/>
                <a:gd name="T5" fmla="*/ 11 h 16"/>
                <a:gd name="T6" fmla="*/ 29 w 65"/>
                <a:gd name="T7" fmla="*/ 9 h 16"/>
                <a:gd name="T8" fmla="*/ 46 w 65"/>
                <a:gd name="T9" fmla="*/ 9 h 16"/>
                <a:gd name="T10" fmla="*/ 65 w 65"/>
                <a:gd name="T11" fmla="*/ 7 h 16"/>
                <a:gd name="T12" fmla="*/ 65 w 65"/>
                <a:gd name="T13" fmla="*/ 0 h 16"/>
                <a:gd name="T14" fmla="*/ 46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9 h 16"/>
                <a:gd name="T22" fmla="*/ 0 w 65"/>
                <a:gd name="T23" fmla="*/ 9 h 16"/>
                <a:gd name="T24" fmla="*/ 1 w 65"/>
                <a:gd name="T25" fmla="*/ 16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5"/>
                <a:gd name="T40" fmla="*/ 0 h 16"/>
                <a:gd name="T41" fmla="*/ 65 w 65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4" name="Freeform 65"/>
            <p:cNvSpPr>
              <a:spLocks/>
            </p:cNvSpPr>
            <p:nvPr/>
          </p:nvSpPr>
          <p:spPr bwMode="auto">
            <a:xfrm>
              <a:off x="246" y="505"/>
              <a:ext cx="42" cy="22"/>
            </a:xfrm>
            <a:custGeom>
              <a:avLst/>
              <a:gdLst>
                <a:gd name="T0" fmla="*/ 1 w 42"/>
                <a:gd name="T1" fmla="*/ 22 h 22"/>
                <a:gd name="T2" fmla="*/ 1 w 42"/>
                <a:gd name="T3" fmla="*/ 22 h 22"/>
                <a:gd name="T4" fmla="*/ 9 w 42"/>
                <a:gd name="T5" fmla="*/ 18 h 22"/>
                <a:gd name="T6" fmla="*/ 18 w 42"/>
                <a:gd name="T7" fmla="*/ 14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3 h 22"/>
                <a:gd name="T20" fmla="*/ 0 w 42"/>
                <a:gd name="T21" fmla="*/ 18 h 22"/>
                <a:gd name="T22" fmla="*/ 0 w 42"/>
                <a:gd name="T23" fmla="*/ 18 h 22"/>
                <a:gd name="T24" fmla="*/ 1 w 42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22"/>
                <a:gd name="T41" fmla="*/ 42 w 42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5" name="Freeform 66"/>
            <p:cNvSpPr>
              <a:spLocks/>
            </p:cNvSpPr>
            <p:nvPr/>
          </p:nvSpPr>
          <p:spPr bwMode="auto">
            <a:xfrm>
              <a:off x="226" y="523"/>
              <a:ext cx="21" cy="14"/>
            </a:xfrm>
            <a:custGeom>
              <a:avLst/>
              <a:gdLst>
                <a:gd name="T0" fmla="*/ 0 w 21"/>
                <a:gd name="T1" fmla="*/ 11 h 14"/>
                <a:gd name="T2" fmla="*/ 0 w 21"/>
                <a:gd name="T3" fmla="*/ 11 h 14"/>
                <a:gd name="T4" fmla="*/ 3 w 21"/>
                <a:gd name="T5" fmla="*/ 14 h 14"/>
                <a:gd name="T6" fmla="*/ 10 w 21"/>
                <a:gd name="T7" fmla="*/ 11 h 14"/>
                <a:gd name="T8" fmla="*/ 16 w 21"/>
                <a:gd name="T9" fmla="*/ 9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9 h 14"/>
                <a:gd name="T20" fmla="*/ 3 w 21"/>
                <a:gd name="T21" fmla="*/ 11 h 14"/>
                <a:gd name="T22" fmla="*/ 3 w 21"/>
                <a:gd name="T23" fmla="*/ 11 h 14"/>
                <a:gd name="T24" fmla="*/ 0 w 21"/>
                <a:gd name="T25" fmla="*/ 11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4"/>
                <a:gd name="T41" fmla="*/ 21 w 21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6" name="Freeform 67"/>
            <p:cNvSpPr>
              <a:spLocks/>
            </p:cNvSpPr>
            <p:nvPr/>
          </p:nvSpPr>
          <p:spPr bwMode="auto">
            <a:xfrm>
              <a:off x="226" y="415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19"/>
                <a:gd name="T20" fmla="*/ 5 w 5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7" name="Freeform 68"/>
            <p:cNvSpPr>
              <a:spLocks/>
            </p:cNvSpPr>
            <p:nvPr/>
          </p:nvSpPr>
          <p:spPr bwMode="auto">
            <a:xfrm>
              <a:off x="226" y="415"/>
              <a:ext cx="20" cy="18"/>
            </a:xfrm>
            <a:custGeom>
              <a:avLst/>
              <a:gdLst>
                <a:gd name="T0" fmla="*/ 20 w 20"/>
                <a:gd name="T1" fmla="*/ 11 h 18"/>
                <a:gd name="T2" fmla="*/ 20 w 20"/>
                <a:gd name="T3" fmla="*/ 11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0 w 20"/>
                <a:gd name="T13" fmla="*/ 18 h 18"/>
                <a:gd name="T14" fmla="*/ 20 w 20"/>
                <a:gd name="T15" fmla="*/ 18 h 18"/>
                <a:gd name="T16" fmla="*/ 20 w 20"/>
                <a:gd name="T17" fmla="*/ 1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8"/>
                <a:gd name="T29" fmla="*/ 20 w 20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8" name="Freeform 69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23"/>
                <a:gd name="T29" fmla="*/ 36 w 3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9" name="Freeform 70"/>
            <p:cNvSpPr>
              <a:spLocks/>
            </p:cNvSpPr>
            <p:nvPr/>
          </p:nvSpPr>
          <p:spPr bwMode="auto">
            <a:xfrm>
              <a:off x="280" y="445"/>
              <a:ext cx="30" cy="13"/>
            </a:xfrm>
            <a:custGeom>
              <a:avLst/>
              <a:gdLst>
                <a:gd name="T0" fmla="*/ 30 w 30"/>
                <a:gd name="T1" fmla="*/ 8 h 13"/>
                <a:gd name="T2" fmla="*/ 30 w 30"/>
                <a:gd name="T3" fmla="*/ 8 h 13"/>
                <a:gd name="T4" fmla="*/ 15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28 w 30"/>
                <a:gd name="T13" fmla="*/ 13 h 13"/>
                <a:gd name="T14" fmla="*/ 28 w 30"/>
                <a:gd name="T15" fmla="*/ 13 h 13"/>
                <a:gd name="T16" fmla="*/ 30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3"/>
                <a:gd name="T29" fmla="*/ 30 w 3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0" name="Freeform 71"/>
            <p:cNvSpPr>
              <a:spLocks/>
            </p:cNvSpPr>
            <p:nvPr/>
          </p:nvSpPr>
          <p:spPr bwMode="auto">
            <a:xfrm>
              <a:off x="308" y="453"/>
              <a:ext cx="41" cy="9"/>
            </a:xfrm>
            <a:custGeom>
              <a:avLst/>
              <a:gdLst>
                <a:gd name="T0" fmla="*/ 41 w 41"/>
                <a:gd name="T1" fmla="*/ 1 h 9"/>
                <a:gd name="T2" fmla="*/ 41 w 41"/>
                <a:gd name="T3" fmla="*/ 1 h 9"/>
                <a:gd name="T4" fmla="*/ 21 w 41"/>
                <a:gd name="T5" fmla="*/ 1 h 9"/>
                <a:gd name="T6" fmla="*/ 2 w 41"/>
                <a:gd name="T7" fmla="*/ 0 h 9"/>
                <a:gd name="T8" fmla="*/ 0 w 41"/>
                <a:gd name="T9" fmla="*/ 5 h 9"/>
                <a:gd name="T10" fmla="*/ 20 w 41"/>
                <a:gd name="T11" fmla="*/ 9 h 9"/>
                <a:gd name="T12" fmla="*/ 41 w 41"/>
                <a:gd name="T13" fmla="*/ 9 h 9"/>
                <a:gd name="T14" fmla="*/ 41 w 41"/>
                <a:gd name="T15" fmla="*/ 9 h 9"/>
                <a:gd name="T16" fmla="*/ 41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"/>
                <a:gd name="T28" fmla="*/ 0 h 9"/>
                <a:gd name="T29" fmla="*/ 41 w 41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1" name="Freeform 72"/>
            <p:cNvSpPr>
              <a:spLocks/>
            </p:cNvSpPr>
            <p:nvPr/>
          </p:nvSpPr>
          <p:spPr bwMode="auto">
            <a:xfrm>
              <a:off x="349" y="449"/>
              <a:ext cx="39" cy="13"/>
            </a:xfrm>
            <a:custGeom>
              <a:avLst/>
              <a:gdLst>
                <a:gd name="T0" fmla="*/ 36 w 39"/>
                <a:gd name="T1" fmla="*/ 0 h 13"/>
                <a:gd name="T2" fmla="*/ 36 w 39"/>
                <a:gd name="T3" fmla="*/ 0 h 13"/>
                <a:gd name="T4" fmla="*/ 28 w 39"/>
                <a:gd name="T5" fmla="*/ 5 h 13"/>
                <a:gd name="T6" fmla="*/ 20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0 w 39"/>
                <a:gd name="T17" fmla="*/ 13 h 13"/>
                <a:gd name="T18" fmla="*/ 29 w 39"/>
                <a:gd name="T19" fmla="*/ 11 h 13"/>
                <a:gd name="T20" fmla="*/ 39 w 39"/>
                <a:gd name="T21" fmla="*/ 5 h 13"/>
                <a:gd name="T22" fmla="*/ 39 w 39"/>
                <a:gd name="T23" fmla="*/ 5 h 13"/>
                <a:gd name="T24" fmla="*/ 36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13"/>
                <a:gd name="T41" fmla="*/ 39 w 39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2" name="Freeform 73"/>
            <p:cNvSpPr>
              <a:spLocks/>
            </p:cNvSpPr>
            <p:nvPr/>
          </p:nvSpPr>
          <p:spPr bwMode="auto">
            <a:xfrm>
              <a:off x="385" y="447"/>
              <a:ext cx="10" cy="20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6 h 20"/>
                <a:gd name="T6" fmla="*/ 3 w 10"/>
                <a:gd name="T7" fmla="*/ 20 h 20"/>
                <a:gd name="T8" fmla="*/ 8 w 10"/>
                <a:gd name="T9" fmla="*/ 18 h 20"/>
                <a:gd name="T10" fmla="*/ 8 w 10"/>
                <a:gd name="T11" fmla="*/ 15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5 h 20"/>
                <a:gd name="T38" fmla="*/ 3 w 10"/>
                <a:gd name="T39" fmla="*/ 16 h 20"/>
                <a:gd name="T40" fmla="*/ 7 w 10"/>
                <a:gd name="T41" fmla="*/ 18 h 20"/>
                <a:gd name="T42" fmla="*/ 7 w 10"/>
                <a:gd name="T43" fmla="*/ 15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"/>
                <a:gd name="T76" fmla="*/ 0 h 20"/>
                <a:gd name="T77" fmla="*/ 10 w 10"/>
                <a:gd name="T78" fmla="*/ 20 h 2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3" name="Freeform 74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59"/>
                <a:gd name="T41" fmla="*/ 9 w 9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4" name="Freeform 75"/>
            <p:cNvSpPr>
              <a:spLocks/>
            </p:cNvSpPr>
            <p:nvPr/>
          </p:nvSpPr>
          <p:spPr bwMode="auto">
            <a:xfrm>
              <a:off x="375" y="332"/>
              <a:ext cx="13" cy="63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39 h 63"/>
                <a:gd name="T10" fmla="*/ 8 w 13"/>
                <a:gd name="T11" fmla="*/ 63 h 63"/>
                <a:gd name="T12" fmla="*/ 13 w 13"/>
                <a:gd name="T13" fmla="*/ 63 h 63"/>
                <a:gd name="T14" fmla="*/ 12 w 13"/>
                <a:gd name="T15" fmla="*/ 38 h 63"/>
                <a:gd name="T16" fmla="*/ 8 w 13"/>
                <a:gd name="T17" fmla="*/ 25 h 63"/>
                <a:gd name="T18" fmla="*/ 7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63"/>
                <a:gd name="T41" fmla="*/ 13 w 13"/>
                <a:gd name="T42" fmla="*/ 63 h 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5" name="Freeform 76"/>
            <p:cNvSpPr>
              <a:spLocks/>
            </p:cNvSpPr>
            <p:nvPr/>
          </p:nvSpPr>
          <p:spPr bwMode="auto">
            <a:xfrm>
              <a:off x="362" y="283"/>
              <a:ext cx="18" cy="49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4 h 49"/>
                <a:gd name="T6" fmla="*/ 8 w 18"/>
                <a:gd name="T7" fmla="*/ 25 h 49"/>
                <a:gd name="T8" fmla="*/ 12 w 18"/>
                <a:gd name="T9" fmla="*/ 36 h 49"/>
                <a:gd name="T10" fmla="*/ 13 w 18"/>
                <a:gd name="T11" fmla="*/ 49 h 49"/>
                <a:gd name="T12" fmla="*/ 18 w 18"/>
                <a:gd name="T13" fmla="*/ 49 h 49"/>
                <a:gd name="T14" fmla="*/ 16 w 18"/>
                <a:gd name="T15" fmla="*/ 34 h 49"/>
                <a:gd name="T16" fmla="*/ 13 w 18"/>
                <a:gd name="T17" fmla="*/ 23 h 49"/>
                <a:gd name="T18" fmla="*/ 10 w 18"/>
                <a:gd name="T19" fmla="*/ 14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49"/>
                <a:gd name="T41" fmla="*/ 18 w 18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6" name="Freeform 77"/>
            <p:cNvSpPr>
              <a:spLocks/>
            </p:cNvSpPr>
            <p:nvPr/>
          </p:nvSpPr>
          <p:spPr bwMode="auto">
            <a:xfrm>
              <a:off x="342" y="247"/>
              <a:ext cx="25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17 w 25"/>
                <a:gd name="T9" fmla="*/ 29 h 38"/>
                <a:gd name="T10" fmla="*/ 20 w 25"/>
                <a:gd name="T11" fmla="*/ 38 h 38"/>
                <a:gd name="T12" fmla="*/ 25 w 25"/>
                <a:gd name="T13" fmla="*/ 36 h 38"/>
                <a:gd name="T14" fmla="*/ 20 w 25"/>
                <a:gd name="T15" fmla="*/ 25 h 38"/>
                <a:gd name="T16" fmla="*/ 14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38"/>
                <a:gd name="T41" fmla="*/ 25 w 25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7" name="Rectangle 78"/>
            <p:cNvSpPr>
              <a:spLocks noChangeArrowheads="1"/>
            </p:cNvSpPr>
            <p:nvPr/>
          </p:nvSpPr>
          <p:spPr bwMode="auto">
            <a:xfrm>
              <a:off x="149" y="196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</p:grpSp>
      <p:pic>
        <p:nvPicPr>
          <p:cNvPr id="159748" name="Picture 79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52400"/>
            <a:ext cx="9906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50" name="Rectangle 90"/>
          <p:cNvSpPr>
            <a:spLocks noChangeArrowheads="1"/>
          </p:cNvSpPr>
          <p:nvPr/>
        </p:nvSpPr>
        <p:spPr bwMode="auto">
          <a:xfrm>
            <a:off x="323528" y="6093296"/>
            <a:ext cx="8847118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US" sz="2800" dirty="0">
                <a:solidFill>
                  <a:srgbClr val="FFFFFF"/>
                </a:solidFill>
              </a:rPr>
              <a:t>No convincing evidence for cores in observed galaxies</a:t>
            </a:r>
          </a:p>
        </p:txBody>
      </p:sp>
      <p:sp>
        <p:nvSpPr>
          <p:cNvPr id="91" name="Text Box 2"/>
          <p:cNvSpPr txBox="1">
            <a:spLocks noChangeArrowheads="1"/>
          </p:cNvSpPr>
          <p:nvPr/>
        </p:nvSpPr>
        <p:spPr bwMode="auto">
          <a:xfrm>
            <a:off x="2199362" y="236538"/>
            <a:ext cx="6582596" cy="646331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Cores or cusps in nature?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699792" y="1124743"/>
            <a:ext cx="4718988" cy="4540280"/>
            <a:chOff x="2699792" y="1124743"/>
            <a:chExt cx="4718988" cy="4540280"/>
          </a:xfrm>
        </p:grpSpPr>
        <p:pic>
          <p:nvPicPr>
            <p:cNvPr id="159757" name="Picture 84" descr="magritte_2.jp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9792" y="1124743"/>
              <a:ext cx="4718988" cy="3444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59758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3779912" y="4437112"/>
              <a:ext cx="360040" cy="648072"/>
            </a:xfrm>
            <a:prstGeom prst="straightConnector1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59" name="Straight Arrow Connector 88"/>
            <p:cNvCxnSpPr>
              <a:cxnSpLocks noChangeShapeType="1"/>
            </p:cNvCxnSpPr>
            <p:nvPr/>
          </p:nvCxnSpPr>
          <p:spPr bwMode="auto">
            <a:xfrm>
              <a:off x="6084168" y="4509120"/>
              <a:ext cx="432050" cy="576066"/>
            </a:xfrm>
            <a:prstGeom prst="straightConnector1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" name="Rectangle 90"/>
            <p:cNvSpPr>
              <a:spLocks noChangeArrowheads="1"/>
            </p:cNvSpPr>
            <p:nvPr/>
          </p:nvSpPr>
          <p:spPr bwMode="auto">
            <a:xfrm>
              <a:off x="3275856" y="5085184"/>
              <a:ext cx="10056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Cores</a:t>
              </a:r>
            </a:p>
          </p:txBody>
        </p:sp>
        <p:sp>
          <p:nvSpPr>
            <p:cNvPr id="94" name="Rectangle 90"/>
            <p:cNvSpPr>
              <a:spLocks noChangeArrowheads="1"/>
            </p:cNvSpPr>
            <p:nvPr/>
          </p:nvSpPr>
          <p:spPr bwMode="auto">
            <a:xfrm>
              <a:off x="6084168" y="5157192"/>
              <a:ext cx="1057050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Cusps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144620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9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750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munch_scream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1534" y="0"/>
            <a:ext cx="5414962" cy="681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95536" y="2003356"/>
            <a:ext cx="259228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But, if cores were found to exist in galaxies, would this rule out CDM (&amp; WDM)?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87624" y="4725144"/>
            <a:ext cx="90308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3600" dirty="0">
                <a:solidFill>
                  <a:srgbClr val="FFFFFF"/>
                </a:solidFill>
              </a:rPr>
              <a:t>No!</a:t>
            </a:r>
          </a:p>
        </p:txBody>
      </p:sp>
    </p:spTree>
    <p:extLst>
      <p:ext uri="{BB962C8B-B14F-4D97-AF65-F5344CB8AC3E}">
        <p14:creationId xmlns:p14="http://schemas.microsoft.com/office/powerpoint/2010/main" val="71978116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t2png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347"/>
          <a:stretch>
            <a:fillRect/>
          </a:stretch>
        </p:blipFill>
        <p:spPr bwMode="auto">
          <a:xfrm>
            <a:off x="3432299" y="908720"/>
            <a:ext cx="5964237" cy="5957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Shape 90"/>
          <p:cNvSpPr txBox="1">
            <a:spLocks noGrp="1"/>
          </p:cNvSpPr>
          <p:nvPr>
            <p:ph type="body" idx="1"/>
          </p:nvPr>
        </p:nvSpPr>
        <p:spPr>
          <a:xfrm>
            <a:off x="-108520" y="836712"/>
            <a:ext cx="3419872" cy="273630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3350" lvl="0" indent="0" algn="ctr">
              <a:spcBef>
                <a:spcPts val="0"/>
              </a:spcBef>
              <a:spcAft>
                <a:spcPts val="0"/>
              </a:spcAft>
              <a:buSzPts val="1500"/>
              <a:buNone/>
            </a:pPr>
            <a:r>
              <a:rPr lang="en-US" sz="2000" dirty="0">
                <a:solidFill>
                  <a:srgbClr val="0000FF"/>
                </a:solidFill>
              </a:rPr>
              <a:t>    </a:t>
            </a:r>
            <a:r>
              <a:rPr lang="en" sz="2000" dirty="0">
                <a:solidFill>
                  <a:srgbClr val="0000FF"/>
                </a:solidFill>
              </a:rPr>
              <a:t>Cusps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en" sz="2000" dirty="0">
                <a:solidFill>
                  <a:srgbClr val="FF0000"/>
                </a:solidFill>
                <a:sym typeface="Wingdings"/>
              </a:rPr>
              <a:t> </a:t>
            </a:r>
            <a:r>
              <a:rPr lang="en" sz="2000" dirty="0">
                <a:solidFill>
                  <a:srgbClr val="0000FF"/>
                </a:solidFill>
              </a:rPr>
              <a:t>cores</a:t>
            </a:r>
            <a:endParaRPr lang="en-US" sz="2000" dirty="0">
              <a:solidFill>
                <a:srgbClr val="0000FF"/>
              </a:solidFill>
            </a:endParaRPr>
          </a:p>
          <a:p>
            <a:pPr marL="133350" lvl="0" indent="0" algn="ctr">
              <a:spcBef>
                <a:spcPts val="0"/>
              </a:spcBef>
              <a:spcAft>
                <a:spcPts val="0"/>
              </a:spcAft>
              <a:buSzPts val="1500"/>
              <a:buNone/>
            </a:pPr>
            <a:endParaRPr lang="en-US" sz="2000" dirty="0">
              <a:solidFill>
                <a:schemeClr val="bg2">
                  <a:lumMod val="50000"/>
                </a:schemeClr>
              </a:solidFill>
            </a:endParaRPr>
          </a:p>
          <a:p>
            <a:pPr marL="133350" lvl="0" indent="0" algn="ctr">
              <a:spcBef>
                <a:spcPts val="0"/>
              </a:spcBef>
              <a:spcAft>
                <a:spcPts val="0"/>
              </a:spcAft>
              <a:buSzPts val="1500"/>
              <a:buNone/>
            </a:pPr>
            <a:r>
              <a:rPr lang="en-US" sz="2000" dirty="0">
                <a:solidFill>
                  <a:srgbClr val="FF0000"/>
                </a:solidFill>
                <a:latin typeface="Arial"/>
                <a:cs typeface="Arial"/>
              </a:rPr>
              <a:t>P</a:t>
            </a:r>
            <a:r>
              <a:rPr lang="en" sz="2000" dirty="0">
                <a:solidFill>
                  <a:srgbClr val="FF0000"/>
                </a:solidFill>
                <a:latin typeface="Arial"/>
                <a:cs typeface="Arial"/>
              </a:rPr>
              <a:t>erturb</a:t>
            </a:r>
            <a:r>
              <a:rPr lang="en-US" sz="200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central 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halo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region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 by growing a galaxy </a:t>
            </a:r>
            <a:r>
              <a:rPr lang="en-US" sz="2000" dirty="0">
                <a:solidFill>
                  <a:srgbClr val="FF0000"/>
                </a:solidFill>
                <a:latin typeface="Arial"/>
                <a:cs typeface="Arial"/>
              </a:rPr>
              <a:t>adiabatically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 and removing it  </a:t>
            </a:r>
            <a:r>
              <a:rPr lang="en-US" sz="2000" dirty="0">
                <a:solidFill>
                  <a:srgbClr val="FF0000"/>
                </a:solidFill>
                <a:latin typeface="Arial"/>
                <a:cs typeface="Arial"/>
              </a:rPr>
              <a:t>suddenly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 (</a:t>
            </a:r>
            <a:r>
              <a:rPr lang="en-US" sz="2000" dirty="0">
                <a:solidFill>
                  <a:srgbClr val="008000"/>
                </a:solidFill>
                <a:latin typeface="Arial"/>
                <a:cs typeface="Arial"/>
              </a:rPr>
              <a:t>Navarro, Eke &amp; Frenk ‘96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  <a:latin typeface="Arial"/>
                <a:cs typeface="Arial"/>
              </a:rPr>
              <a:t>)</a:t>
            </a:r>
            <a:endParaRPr sz="2000" dirty="0">
              <a:solidFill>
                <a:schemeClr val="bg2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4" name="Shape 94"/>
          <p:cNvSpPr txBox="1"/>
          <p:nvPr/>
        </p:nvSpPr>
        <p:spPr>
          <a:xfrm>
            <a:off x="4139952" y="974784"/>
            <a:ext cx="2727600" cy="5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" sz="1400" kern="0" dirty="0">
                <a:solidFill>
                  <a:srgbClr val="0000FF"/>
                </a:solidFill>
                <a:latin typeface="Arial"/>
                <a:ea typeface="Arial"/>
                <a:cs typeface="Arial"/>
                <a:sym typeface="Arial"/>
              </a:rPr>
              <a:t>Navarro, Eke &amp; Frenk (1996)</a:t>
            </a:r>
            <a:endParaRPr sz="1400" kern="0" dirty="0">
              <a:solidFill>
                <a:srgbClr val="0000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Shape 95"/>
          <p:cNvSpPr/>
          <p:nvPr/>
        </p:nvSpPr>
        <p:spPr>
          <a:xfrm>
            <a:off x="5508104" y="2420888"/>
            <a:ext cx="2387424" cy="2304256"/>
          </a:xfrm>
          <a:prstGeom prst="ellipse">
            <a:avLst/>
          </a:prstGeom>
          <a:gradFill>
            <a:gsLst>
              <a:gs pos="0">
                <a:srgbClr val="DB0000"/>
              </a:gs>
              <a:gs pos="100000">
                <a:srgbClr val="540303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Shape 96"/>
          <p:cNvSpPr/>
          <p:nvPr/>
        </p:nvSpPr>
        <p:spPr>
          <a:xfrm rot="-1938635">
            <a:off x="6398304" y="3324306"/>
            <a:ext cx="722346" cy="372532"/>
          </a:xfrm>
          <a:prstGeom prst="ellipse">
            <a:avLst/>
          </a:prstGeom>
          <a:gradFill>
            <a:gsLst>
              <a:gs pos="0">
                <a:srgbClr val="1077D2"/>
              </a:gs>
              <a:gs pos="100000">
                <a:srgbClr val="093153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endParaRPr sz="1400" ker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Shape 97"/>
          <p:cNvSpPr txBox="1">
            <a:spLocks noGrp="1"/>
          </p:cNvSpPr>
          <p:nvPr>
            <p:ph type="body" idx="1"/>
          </p:nvPr>
        </p:nvSpPr>
        <p:spPr>
          <a:xfrm>
            <a:off x="-36512" y="3717032"/>
            <a:ext cx="3360192" cy="302433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3350" lvl="0" indent="0" algn="ctr" rtl="0">
              <a:spcBef>
                <a:spcPts val="0"/>
              </a:spcBef>
              <a:spcAft>
                <a:spcPts val="0"/>
              </a:spcAft>
              <a:buSzPts val="1500"/>
              <a:buNone/>
            </a:pP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C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ores 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may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also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form 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by </a:t>
            </a:r>
            <a:r>
              <a:rPr lang="en" sz="2000" dirty="0">
                <a:solidFill>
                  <a:srgbClr val="FF0000"/>
                </a:solidFill>
              </a:rPr>
              <a:t>repeated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 fluctuations 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in central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potential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(e.g.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 by </a:t>
            </a:r>
            <a:r>
              <a:rPr lang="en" sz="2000" dirty="0">
                <a:solidFill>
                  <a:schemeClr val="bg2">
                    <a:lumMod val="50000"/>
                  </a:schemeClr>
                </a:solidFill>
              </a:rPr>
              <a:t>SN explosions) (</a:t>
            </a:r>
            <a:r>
              <a:rPr lang="en-US" dirty="0">
                <a:solidFill>
                  <a:srgbClr val="008000"/>
                </a:solidFill>
              </a:rPr>
              <a:t>Read &amp; Gilmore </a:t>
            </a:r>
            <a:r>
              <a:rPr lang="uk-UA" dirty="0">
                <a:solidFill>
                  <a:srgbClr val="008000"/>
                </a:solidFill>
              </a:rPr>
              <a:t>’</a:t>
            </a:r>
            <a:r>
              <a:rPr lang="en-US" dirty="0">
                <a:solidFill>
                  <a:srgbClr val="008000"/>
                </a:solidFill>
              </a:rPr>
              <a:t>05;  </a:t>
            </a:r>
            <a:r>
              <a:rPr lang="en" dirty="0">
                <a:solidFill>
                  <a:srgbClr val="008000"/>
                </a:solidFill>
              </a:rPr>
              <a:t>Pontzen &amp; Governato</a:t>
            </a:r>
            <a:r>
              <a:rPr lang="en-US" dirty="0">
                <a:solidFill>
                  <a:srgbClr val="008000"/>
                </a:solidFill>
              </a:rPr>
              <a:t> ’</a:t>
            </a:r>
            <a:r>
              <a:rPr lang="en" dirty="0">
                <a:solidFill>
                  <a:srgbClr val="008000"/>
                </a:solidFill>
              </a:rPr>
              <a:t>12</a:t>
            </a:r>
            <a:r>
              <a:rPr lang="en-US" dirty="0">
                <a:solidFill>
                  <a:srgbClr val="008000"/>
                </a:solidFill>
              </a:rPr>
              <a:t>,</a:t>
            </a:r>
            <a:r>
              <a:rPr lang="uk-UA" dirty="0">
                <a:solidFill>
                  <a:srgbClr val="008000"/>
                </a:solidFill>
              </a:rPr>
              <a:t>’</a:t>
            </a:r>
            <a:r>
              <a:rPr lang="en" dirty="0">
                <a:solidFill>
                  <a:srgbClr val="008000"/>
                </a:solidFill>
              </a:rPr>
              <a:t>14</a:t>
            </a:r>
            <a:r>
              <a:rPr lang="en-US" dirty="0">
                <a:solidFill>
                  <a:srgbClr val="008000"/>
                </a:solidFill>
              </a:rPr>
              <a:t>; </a:t>
            </a:r>
            <a:r>
              <a:rPr lang="en" dirty="0">
                <a:solidFill>
                  <a:srgbClr val="008000"/>
                </a:solidFill>
              </a:rPr>
              <a:t> Bullock &amp; Boylan-Kolchin</a:t>
            </a:r>
            <a:r>
              <a:rPr lang="en-US" dirty="0">
                <a:solidFill>
                  <a:srgbClr val="008000"/>
                </a:solidFill>
              </a:rPr>
              <a:t> </a:t>
            </a:r>
            <a:r>
              <a:rPr lang="uk-UA" dirty="0">
                <a:solidFill>
                  <a:srgbClr val="008000"/>
                </a:solidFill>
              </a:rPr>
              <a:t>’</a:t>
            </a:r>
            <a:r>
              <a:rPr lang="en" dirty="0">
                <a:solidFill>
                  <a:srgbClr val="008000"/>
                </a:solidFill>
              </a:rPr>
              <a:t>17</a:t>
            </a:r>
            <a:r>
              <a:rPr lang="en-US" sz="2000" dirty="0">
                <a:solidFill>
                  <a:schemeClr val="bg2">
                    <a:lumMod val="50000"/>
                  </a:schemeClr>
                </a:solidFill>
              </a:rPr>
              <a:t>)</a:t>
            </a:r>
            <a:endParaRPr sz="20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1691680" y="188640"/>
            <a:ext cx="6768752" cy="558374"/>
          </a:xfrm>
          <a:prstGeom prst="rect">
            <a:avLst/>
          </a:prstGeom>
          <a:solidFill>
            <a:srgbClr val="FFCC00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The p</a:t>
            </a:r>
            <a:r>
              <a:rPr lang="en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hysics of core formation</a:t>
            </a:r>
            <a:endParaRPr lang="en-GB" sz="32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5652120" y="2564904"/>
            <a:ext cx="2088232" cy="1872208"/>
            <a:chOff x="5652120" y="2564904"/>
            <a:chExt cx="2088232" cy="1872208"/>
          </a:xfrm>
        </p:grpSpPr>
        <p:cxnSp>
          <p:nvCxnSpPr>
            <p:cNvPr id="11" name="Straight Arrow Connector 10"/>
            <p:cNvCxnSpPr/>
            <p:nvPr/>
          </p:nvCxnSpPr>
          <p:spPr bwMode="auto">
            <a:xfrm flipH="1" flipV="1">
              <a:off x="6444208" y="2564904"/>
              <a:ext cx="144016" cy="720080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3" name="Straight Arrow Connector 12"/>
            <p:cNvCxnSpPr/>
            <p:nvPr/>
          </p:nvCxnSpPr>
          <p:spPr bwMode="auto">
            <a:xfrm flipV="1">
              <a:off x="6948264" y="2636912"/>
              <a:ext cx="144016" cy="504056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4" name="Straight Arrow Connector 13"/>
            <p:cNvCxnSpPr/>
            <p:nvPr/>
          </p:nvCxnSpPr>
          <p:spPr bwMode="auto">
            <a:xfrm flipV="1">
              <a:off x="7236296" y="2924944"/>
              <a:ext cx="432048" cy="360040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5" name="Straight Arrow Connector 14"/>
            <p:cNvCxnSpPr/>
            <p:nvPr/>
          </p:nvCxnSpPr>
          <p:spPr bwMode="auto">
            <a:xfrm>
              <a:off x="7164288" y="3573016"/>
              <a:ext cx="576064" cy="0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6" name="Straight Arrow Connector 15"/>
            <p:cNvCxnSpPr/>
            <p:nvPr/>
          </p:nvCxnSpPr>
          <p:spPr bwMode="auto">
            <a:xfrm>
              <a:off x="7020272" y="3789040"/>
              <a:ext cx="576064" cy="360040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7" name="Straight Arrow Connector 16"/>
            <p:cNvCxnSpPr/>
            <p:nvPr/>
          </p:nvCxnSpPr>
          <p:spPr bwMode="auto">
            <a:xfrm flipH="1" flipV="1">
              <a:off x="5652120" y="3501008"/>
              <a:ext cx="576064" cy="72008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8" name="Straight Arrow Connector 17"/>
            <p:cNvCxnSpPr/>
            <p:nvPr/>
          </p:nvCxnSpPr>
          <p:spPr bwMode="auto">
            <a:xfrm>
              <a:off x="6804248" y="3861048"/>
              <a:ext cx="288032" cy="576064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19" name="Straight Arrow Connector 18"/>
            <p:cNvCxnSpPr/>
            <p:nvPr/>
          </p:nvCxnSpPr>
          <p:spPr bwMode="auto">
            <a:xfrm flipH="1" flipV="1">
              <a:off x="5940152" y="2924944"/>
              <a:ext cx="432048" cy="432048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0" name="Straight Arrow Connector 19"/>
            <p:cNvCxnSpPr/>
            <p:nvPr/>
          </p:nvCxnSpPr>
          <p:spPr bwMode="auto">
            <a:xfrm flipH="1">
              <a:off x="5940152" y="3789040"/>
              <a:ext cx="432048" cy="360040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1" name="Straight Arrow Connector 20"/>
            <p:cNvCxnSpPr/>
            <p:nvPr/>
          </p:nvCxnSpPr>
          <p:spPr bwMode="auto">
            <a:xfrm flipH="1">
              <a:off x="6444208" y="3861048"/>
              <a:ext cx="144016" cy="576064"/>
            </a:xfrm>
            <a:prstGeom prst="straightConnector1">
              <a:avLst/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22" name="Oval 21"/>
          <p:cNvSpPr/>
          <p:nvPr/>
        </p:nvSpPr>
        <p:spPr>
          <a:xfrm>
            <a:off x="6516216" y="3356992"/>
            <a:ext cx="432048" cy="432048"/>
          </a:xfrm>
          <a:prstGeom prst="ellipse">
            <a:avLst/>
          </a:prstGeom>
          <a:solidFill>
            <a:srgbClr val="80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buClr>
                <a:srgbClr val="A1E8D9"/>
              </a:buClr>
            </a:pPr>
            <a:endParaRPr lang="en-US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65230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61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61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97" grpId="0" build="p"/>
      <p:bldP spid="22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276804" y="173124"/>
            <a:ext cx="6474176" cy="584776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200" dirty="0">
                <a:solidFill>
                  <a:srgbClr val="FF0000"/>
                </a:solidFill>
              </a:rPr>
              <a:t>HI properties of APOSTLE dwarfs</a:t>
            </a:r>
          </a:p>
        </p:txBody>
      </p:sp>
      <p:pic>
        <p:nvPicPr>
          <p:cNvPr id="5" name="Picture 4"/>
          <p:cNvPicPr/>
          <p:nvPr/>
        </p:nvPicPr>
        <p:blipFill>
          <a:blip r:embed="rId2"/>
          <a:stretch/>
        </p:blipFill>
        <p:spPr>
          <a:xfrm>
            <a:off x="11430" y="1700808"/>
            <a:ext cx="9143107" cy="2927186"/>
          </a:xfrm>
          <a:prstGeom prst="rect">
            <a:avLst/>
          </a:prstGeom>
          <a:ln>
            <a:noFill/>
          </a:ln>
        </p:spPr>
      </p:pic>
      <p:sp>
        <p:nvSpPr>
          <p:cNvPr id="6" name="TextShape 4"/>
          <p:cNvSpPr txBox="1"/>
          <p:nvPr/>
        </p:nvSpPr>
        <p:spPr>
          <a:xfrm>
            <a:off x="1619672" y="6021288"/>
            <a:ext cx="7272808" cy="387657"/>
          </a:xfrm>
          <a:prstGeom prst="rect">
            <a:avLst/>
          </a:prstGeom>
          <a:noFill/>
          <a:ln>
            <a:noFill/>
          </a:ln>
        </p:spPr>
        <p:txBody>
          <a:bodyPr lIns="81631" tIns="40816" rIns="81631" bIns="40816"/>
          <a:lstStyle/>
          <a:p>
            <a:pPr algn="l" defTabSz="414683"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r>
              <a:rPr lang="en-CA" sz="1800" spc="-1" dirty="0">
                <a:solidFill>
                  <a:srgbClr val="008000"/>
                </a:solidFill>
                <a:uFill>
                  <a:solidFill>
                    <a:srgbClr val="FFFFFF"/>
                  </a:solidFill>
                </a:uFill>
                <a:latin typeface="GaramondNo8"/>
                <a:ea typeface="DejaVu Sans"/>
                <a:cs typeface="DejaVu Sans"/>
              </a:rPr>
              <a:t>Oman, </a:t>
            </a:r>
            <a:r>
              <a:rPr lang="en-CA" sz="1800" spc="-1" dirty="0" err="1">
                <a:solidFill>
                  <a:srgbClr val="008000"/>
                </a:solidFill>
                <a:uFill>
                  <a:solidFill>
                    <a:srgbClr val="FFFFFF"/>
                  </a:solidFill>
                </a:uFill>
                <a:latin typeface="GaramondNo8"/>
                <a:ea typeface="DejaVu Sans"/>
                <a:cs typeface="DejaVu Sans"/>
              </a:rPr>
              <a:t>Marasco</a:t>
            </a:r>
            <a:r>
              <a:rPr lang="en-CA" sz="1800" spc="-1" dirty="0">
                <a:solidFill>
                  <a:srgbClr val="008000"/>
                </a:solidFill>
                <a:uFill>
                  <a:solidFill>
                    <a:srgbClr val="FFFFFF"/>
                  </a:solidFill>
                </a:uFill>
                <a:latin typeface="GaramondNo8"/>
                <a:ea typeface="DejaVu Sans"/>
                <a:cs typeface="DejaVu Sans"/>
              </a:rPr>
              <a:t>, Navarro, CSF, </a:t>
            </a:r>
            <a:r>
              <a:rPr lang="en-CA" sz="1800" spc="-1" dirty="0" err="1">
                <a:solidFill>
                  <a:srgbClr val="008000"/>
                </a:solidFill>
                <a:uFill>
                  <a:solidFill>
                    <a:srgbClr val="FFFFFF"/>
                  </a:solidFill>
                </a:uFill>
                <a:latin typeface="GaramondNo8"/>
                <a:ea typeface="DejaVu Sans"/>
                <a:cs typeface="DejaVu Sans"/>
              </a:rPr>
              <a:t>Schaye</a:t>
            </a:r>
            <a:r>
              <a:rPr lang="en-CA" sz="1800" spc="-1" dirty="0">
                <a:solidFill>
                  <a:srgbClr val="008000"/>
                </a:solidFill>
                <a:uFill>
                  <a:solidFill>
                    <a:srgbClr val="FFFFFF"/>
                  </a:solidFill>
                </a:uFill>
                <a:latin typeface="GaramondNo8"/>
                <a:ea typeface="DejaVu Sans"/>
                <a:cs typeface="DejaVu Sans"/>
              </a:rPr>
              <a:t>, Benitez-</a:t>
            </a:r>
            <a:r>
              <a:rPr lang="en-CA" sz="1800" spc="-1" dirty="0" err="1">
                <a:solidFill>
                  <a:srgbClr val="008000"/>
                </a:solidFill>
                <a:uFill>
                  <a:solidFill>
                    <a:srgbClr val="FFFFFF"/>
                  </a:solidFill>
                </a:uFill>
                <a:latin typeface="GaramondNo8"/>
                <a:ea typeface="DejaVu Sans"/>
                <a:cs typeface="DejaVu Sans"/>
              </a:rPr>
              <a:t>Llambay</a:t>
            </a:r>
            <a:r>
              <a:rPr lang="en-CA" sz="1800" spc="-1" dirty="0">
                <a:solidFill>
                  <a:srgbClr val="008000"/>
                </a:solidFill>
                <a:uFill>
                  <a:solidFill>
                    <a:srgbClr val="FFFFFF"/>
                  </a:solidFill>
                </a:uFill>
                <a:latin typeface="GaramondNo8"/>
                <a:ea typeface="DejaVu Sans"/>
                <a:cs typeface="DejaVu Sans"/>
              </a:rPr>
              <a:t> ‘17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84425" y="4797152"/>
            <a:ext cx="7748015" cy="1200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Scaling relations between baryon mass, halo mass, stellar mass, HI mass and HI size in APOSTLE match those in the THINGS and Little THINGS  surveys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557570" y="1187460"/>
            <a:ext cx="28146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FF"/>
                </a:solidFill>
              </a:rPr>
              <a:t>60 km/s &lt;</a:t>
            </a:r>
            <a:r>
              <a:rPr lang="en-US" sz="1800" dirty="0" err="1">
                <a:solidFill>
                  <a:srgbClr val="0000FF"/>
                </a:solidFill>
              </a:rPr>
              <a:t>V</a:t>
            </a:r>
            <a:r>
              <a:rPr lang="en-US" sz="1800" baseline="-25000" dirty="0" err="1">
                <a:solidFill>
                  <a:srgbClr val="0000FF"/>
                </a:solidFill>
              </a:rPr>
              <a:t>max</a:t>
            </a:r>
            <a:r>
              <a:rPr lang="en-US" sz="1800" baseline="-25000" dirty="0">
                <a:solidFill>
                  <a:srgbClr val="0000FF"/>
                </a:solidFill>
              </a:rPr>
              <a:t> </a:t>
            </a:r>
            <a:r>
              <a:rPr lang="en-US" sz="1800" dirty="0">
                <a:solidFill>
                  <a:srgbClr val="0000FF"/>
                </a:solidFill>
              </a:rPr>
              <a:t>&lt; 120 km/s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931025" y="3502749"/>
            <a:ext cx="12008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Baryonic T-F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925069" y="1835532"/>
            <a:ext cx="25191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HI mass – stellar mass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588224" y="1844824"/>
            <a:ext cx="16982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0000"/>
                </a:solidFill>
              </a:rPr>
              <a:t>HI mass – size </a:t>
            </a:r>
          </a:p>
        </p:txBody>
      </p:sp>
    </p:spTree>
    <p:extLst>
      <p:ext uri="{BB962C8B-B14F-4D97-AF65-F5344CB8AC3E}">
        <p14:creationId xmlns:p14="http://schemas.microsoft.com/office/powerpoint/2010/main" val="1617336944"/>
      </p:ext>
    </p:extLst>
  </p:cSld>
  <p:clrMapOvr>
    <a:masterClrMapping/>
  </p:clrMapOvr>
  <p:transition>
    <p:zoom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7"/>
          <p:cNvSpPr txBox="1">
            <a:spLocks noChangeArrowheads="1"/>
          </p:cNvSpPr>
          <p:nvPr/>
        </p:nvSpPr>
        <p:spPr bwMode="auto">
          <a:xfrm>
            <a:off x="2771800" y="260648"/>
            <a:ext cx="4104456" cy="558374"/>
          </a:xfrm>
          <a:prstGeom prst="rect">
            <a:avLst/>
          </a:prstGeom>
          <a:solidFill>
            <a:srgbClr val="FFCC00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5773" tIns="47887" rIns="95773" bIns="4788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C</a:t>
            </a:r>
            <a:r>
              <a:rPr lang="en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ore formation</a:t>
            </a:r>
            <a:endParaRPr lang="en-GB" sz="32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55576" y="2958043"/>
            <a:ext cx="73448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Eagle stars form from (cooling) gas that reaches a density higher than </a:t>
            </a:r>
            <a:r>
              <a:rPr lang="en-US" dirty="0" err="1">
                <a:solidFill>
                  <a:srgbClr val="000000"/>
                </a:solidFill>
              </a:rPr>
              <a:t>ρ</a:t>
            </a:r>
            <a:r>
              <a:rPr lang="en-US" baseline="-25000" dirty="0" err="1">
                <a:solidFill>
                  <a:srgbClr val="000000"/>
                </a:solidFill>
              </a:rPr>
              <a:t>th</a:t>
            </a:r>
            <a:r>
              <a:rPr lang="en-US" baseline="-25000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(and T~10</a:t>
            </a:r>
            <a:r>
              <a:rPr lang="en-US" baseline="30000" dirty="0">
                <a:solidFill>
                  <a:srgbClr val="000000"/>
                </a:solidFill>
              </a:rPr>
              <a:t>4</a:t>
            </a:r>
            <a:r>
              <a:rPr lang="en-US" dirty="0">
                <a:solidFill>
                  <a:srgbClr val="000000"/>
                </a:solidFill>
              </a:rPr>
              <a:t> K)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771800" y="4293096"/>
            <a:ext cx="3031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Eagle ρ</a:t>
            </a:r>
            <a:r>
              <a:rPr lang="en-US" baseline="-25000" dirty="0">
                <a:solidFill>
                  <a:srgbClr val="000000"/>
                </a:solidFill>
              </a:rPr>
              <a:t>th</a:t>
            </a:r>
            <a:r>
              <a:rPr lang="en-US" dirty="0">
                <a:solidFill>
                  <a:srgbClr val="000000"/>
                </a:solidFill>
              </a:rPr>
              <a:t>~0.1 cm</a:t>
            </a:r>
            <a:r>
              <a:rPr lang="en-US" baseline="30000" dirty="0">
                <a:solidFill>
                  <a:srgbClr val="000000"/>
                </a:solidFill>
              </a:rPr>
              <a:t>-3</a:t>
            </a:r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11560" y="5229200"/>
            <a:ext cx="76920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For each </a:t>
            </a:r>
            <a:r>
              <a:rPr lang="en-US" dirty="0" err="1">
                <a:solidFill>
                  <a:srgbClr val="000000"/>
                </a:solidFill>
              </a:rPr>
              <a:t>resimulated</a:t>
            </a:r>
            <a:r>
              <a:rPr lang="en-US" dirty="0">
                <a:solidFill>
                  <a:srgbClr val="000000"/>
                </a:solidFill>
              </a:rPr>
              <a:t> dwarf, vary </a:t>
            </a:r>
            <a:r>
              <a:rPr lang="en-US" dirty="0" err="1">
                <a:solidFill>
                  <a:srgbClr val="000000"/>
                </a:solidFill>
              </a:rPr>
              <a:t>ρ</a:t>
            </a:r>
            <a:r>
              <a:rPr lang="en-US" baseline="-25000" dirty="0" err="1">
                <a:solidFill>
                  <a:srgbClr val="000000"/>
                </a:solidFill>
              </a:rPr>
              <a:t>th</a:t>
            </a:r>
            <a:r>
              <a:rPr lang="en-US" baseline="-25000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from 0.1 - 10</a:t>
            </a:r>
            <a:r>
              <a:rPr lang="en-US" baseline="30000" dirty="0">
                <a:solidFill>
                  <a:srgbClr val="000000"/>
                </a:solidFill>
              </a:rPr>
              <a:t>4</a:t>
            </a:r>
            <a:r>
              <a:rPr lang="en-US" dirty="0">
                <a:solidFill>
                  <a:srgbClr val="000000"/>
                </a:solidFill>
              </a:rPr>
              <a:t> cm</a:t>
            </a:r>
            <a:r>
              <a:rPr lang="en-US" baseline="30000" dirty="0">
                <a:solidFill>
                  <a:srgbClr val="000000"/>
                </a:solidFill>
              </a:rPr>
              <a:t>-3</a:t>
            </a:r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8514" y="1661899"/>
            <a:ext cx="871195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the absence of a treatment of the (multi-phase) interstellar medium, need a “</a:t>
            </a:r>
            <a:r>
              <a:rPr lang="en-US" dirty="0" err="1">
                <a:solidFill>
                  <a:srgbClr val="000000"/>
                </a:solidFill>
              </a:rPr>
              <a:t>subgrid</a:t>
            </a:r>
            <a:r>
              <a:rPr lang="en-US" dirty="0">
                <a:solidFill>
                  <a:srgbClr val="000000"/>
                </a:solidFill>
              </a:rPr>
              <a:t>” model for star formation</a:t>
            </a:r>
          </a:p>
        </p:txBody>
      </p:sp>
      <p:grpSp>
        <p:nvGrpSpPr>
          <p:cNvPr id="32" name="Group 31"/>
          <p:cNvGrpSpPr/>
          <p:nvPr/>
        </p:nvGrpSpPr>
        <p:grpSpPr>
          <a:xfrm>
            <a:off x="2812333" y="5733256"/>
            <a:ext cx="3991915" cy="688142"/>
            <a:chOff x="2812333" y="5733256"/>
            <a:chExt cx="3991915" cy="688142"/>
          </a:xfrm>
        </p:grpSpPr>
        <p:sp>
          <p:nvSpPr>
            <p:cNvPr id="25" name="TextBox 24"/>
            <p:cNvSpPr txBox="1"/>
            <p:nvPr/>
          </p:nvSpPr>
          <p:spPr>
            <a:xfrm>
              <a:off x="2812333" y="6021288"/>
              <a:ext cx="283613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Physically meaningless</a:t>
              </a:r>
            </a:p>
          </p:txBody>
        </p:sp>
        <p:cxnSp>
          <p:nvCxnSpPr>
            <p:cNvPr id="27" name="Elbow Connector 26"/>
            <p:cNvCxnSpPr/>
            <p:nvPr/>
          </p:nvCxnSpPr>
          <p:spPr bwMode="auto">
            <a:xfrm flipV="1">
              <a:off x="5868144" y="5733256"/>
              <a:ext cx="936104" cy="576064"/>
            </a:xfrm>
            <a:prstGeom prst="bentConnector3">
              <a:avLst>
                <a:gd name="adj1" fmla="val 121905"/>
              </a:avLst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763109509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10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0"/>
            <a:ext cx="8153400" cy="684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6" name="Group 6"/>
          <p:cNvGrpSpPr>
            <a:grpSpLocks/>
          </p:cNvGrpSpPr>
          <p:nvPr/>
        </p:nvGrpSpPr>
        <p:grpSpPr bwMode="auto">
          <a:xfrm>
            <a:off x="-61243" y="3645024"/>
            <a:ext cx="2184971" cy="1551657"/>
            <a:chOff x="535031" y="918358"/>
            <a:chExt cx="2185172" cy="1551421"/>
          </a:xfrm>
        </p:grpSpPr>
        <p:sp>
          <p:nvSpPr>
            <p:cNvPr id="47" name="TextBox 2"/>
            <p:cNvSpPr txBox="1">
              <a:spLocks noChangeArrowheads="1"/>
            </p:cNvSpPr>
            <p:nvPr/>
          </p:nvSpPr>
          <p:spPr bwMode="auto">
            <a:xfrm>
              <a:off x="535031" y="1454271"/>
              <a:ext cx="2185172" cy="1015508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FFFF"/>
                  </a:solidFill>
                </a:rPr>
                <a:t>Cosmic inflation (initial conditions) </a:t>
              </a:r>
              <a:r>
                <a:rPr lang="en-US" sz="2000" dirty="0">
                  <a:solidFill>
                    <a:srgbClr val="FFCF41"/>
                  </a:solidFill>
                </a:rPr>
                <a:t>(t ~ 10</a:t>
              </a:r>
              <a:r>
                <a:rPr lang="en-US" sz="2000" baseline="30000" dirty="0">
                  <a:solidFill>
                    <a:srgbClr val="FFCF41"/>
                  </a:solidFill>
                </a:rPr>
                <a:t>-35</a:t>
              </a:r>
              <a:r>
                <a:rPr lang="en-US" sz="2000" dirty="0">
                  <a:solidFill>
                    <a:srgbClr val="FFCF41"/>
                  </a:solidFill>
                </a:rPr>
                <a:t> s)</a:t>
              </a:r>
              <a:endParaRPr lang="en-US" sz="2000" dirty="0">
                <a:solidFill>
                  <a:srgbClr val="FFFFFF"/>
                </a:solidFill>
              </a:endParaRPr>
            </a:p>
          </p:txBody>
        </p:sp>
        <p:cxnSp>
          <p:nvCxnSpPr>
            <p:cNvPr id="48" name="Straight Arrow Connector 4"/>
            <p:cNvCxnSpPr>
              <a:cxnSpLocks noChangeShapeType="1"/>
            </p:cNvCxnSpPr>
            <p:nvPr/>
          </p:nvCxnSpPr>
          <p:spPr bwMode="auto">
            <a:xfrm flipV="1">
              <a:off x="2144086" y="918358"/>
              <a:ext cx="288060" cy="431982"/>
            </a:xfrm>
            <a:prstGeom prst="straightConnector1">
              <a:avLst/>
            </a:prstGeom>
            <a:noFill/>
            <a:ln w="31750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4" name="TextBox 2"/>
          <p:cNvSpPr txBox="1">
            <a:spLocks noChangeArrowheads="1"/>
          </p:cNvSpPr>
          <p:nvPr/>
        </p:nvSpPr>
        <p:spPr bwMode="auto">
          <a:xfrm rot="16200000">
            <a:off x="6928229" y="3143126"/>
            <a:ext cx="2376264" cy="400110"/>
          </a:xfrm>
          <a:prstGeom prst="rect">
            <a:avLst/>
          </a:prstGeom>
          <a:solidFill>
            <a:srgbClr val="A9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FFCF41"/>
                </a:solidFill>
              </a:rPr>
              <a:t>t = 13.7 billion </a:t>
            </a:r>
            <a:r>
              <a:rPr lang="en-US" sz="2000" dirty="0" err="1">
                <a:solidFill>
                  <a:srgbClr val="FFCF41"/>
                </a:solidFill>
              </a:rPr>
              <a:t>yrs</a:t>
            </a:r>
            <a:endParaRPr lang="en-US" sz="2000" dirty="0">
              <a:solidFill>
                <a:srgbClr val="FFFFFF"/>
              </a:solidFill>
            </a:endParaRPr>
          </a:p>
        </p:txBody>
      </p:sp>
      <p:grpSp>
        <p:nvGrpSpPr>
          <p:cNvPr id="75" name="Group 6"/>
          <p:cNvGrpSpPr>
            <a:grpSpLocks/>
          </p:cNvGrpSpPr>
          <p:nvPr/>
        </p:nvGrpSpPr>
        <p:grpSpPr bwMode="auto">
          <a:xfrm>
            <a:off x="4275138" y="381000"/>
            <a:ext cx="2827337" cy="1600200"/>
            <a:chOff x="-567834" y="1705880"/>
            <a:chExt cx="5811285" cy="1601076"/>
          </a:xfrm>
        </p:grpSpPr>
        <p:sp>
          <p:nvSpPr>
            <p:cNvPr id="76" name="TextBox 2"/>
            <p:cNvSpPr txBox="1">
              <a:spLocks noChangeArrowheads="1"/>
            </p:cNvSpPr>
            <p:nvPr/>
          </p:nvSpPr>
          <p:spPr bwMode="auto">
            <a:xfrm>
              <a:off x="-567834" y="1705880"/>
              <a:ext cx="5811285" cy="1016219"/>
            </a:xfrm>
            <a:prstGeom prst="rect">
              <a:avLst/>
            </a:prstGeom>
            <a:solidFill>
              <a:srgbClr val="98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FFFF"/>
                  </a:solidFill>
                </a:rPr>
                <a:t>The cosmic microwave background is emitted </a:t>
              </a:r>
              <a:r>
                <a:rPr lang="en-US" sz="2000" dirty="0">
                  <a:solidFill>
                    <a:srgbClr val="FFCF41"/>
                  </a:solidFill>
                </a:rPr>
                <a:t>(t ~350,000 </a:t>
              </a:r>
              <a:r>
                <a:rPr lang="en-US" sz="2000" dirty="0" err="1">
                  <a:solidFill>
                    <a:srgbClr val="FFCF41"/>
                  </a:solidFill>
                </a:rPr>
                <a:t>yrs</a:t>
              </a:r>
              <a:r>
                <a:rPr lang="en-US" sz="2000" dirty="0">
                  <a:solidFill>
                    <a:srgbClr val="FFCF41"/>
                  </a:solidFill>
                </a:rPr>
                <a:t>)</a:t>
              </a:r>
              <a:endParaRPr lang="en-US" sz="2000" dirty="0">
                <a:solidFill>
                  <a:srgbClr val="FFFFFF"/>
                </a:solidFill>
              </a:endParaRPr>
            </a:p>
          </p:txBody>
        </p:sp>
        <p:cxnSp>
          <p:nvCxnSpPr>
            <p:cNvPr id="77" name="Straight Arrow Connector 4"/>
            <p:cNvCxnSpPr>
              <a:cxnSpLocks noChangeShapeType="1"/>
            </p:cNvCxnSpPr>
            <p:nvPr/>
          </p:nvCxnSpPr>
          <p:spPr bwMode="auto">
            <a:xfrm rot="5400000">
              <a:off x="1662358" y="2564085"/>
              <a:ext cx="711685" cy="774058"/>
            </a:xfrm>
            <a:prstGeom prst="straightConnector1">
              <a:avLst/>
            </a:prstGeom>
            <a:noFill/>
            <a:ln w="31750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7" name="TextBox 2"/>
          <p:cNvSpPr txBox="1">
            <a:spLocks noChangeArrowheads="1"/>
          </p:cNvSpPr>
          <p:nvPr/>
        </p:nvSpPr>
        <p:spPr bwMode="auto">
          <a:xfrm>
            <a:off x="4336951" y="397113"/>
            <a:ext cx="2827337" cy="1015663"/>
          </a:xfrm>
          <a:prstGeom prst="rect">
            <a:avLst/>
          </a:prstGeom>
          <a:solidFill>
            <a:srgbClr val="9800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lnSpc>
                <a:spcPct val="115000"/>
              </a:lnSpc>
              <a:spcBef>
                <a:spcPct val="25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FFFFFF"/>
                </a:solidFill>
              </a:rPr>
              <a:t>The temperature of this radiation should show small irregularities </a:t>
            </a:r>
          </a:p>
        </p:txBody>
      </p:sp>
      <p:grpSp>
        <p:nvGrpSpPr>
          <p:cNvPr id="79" name="Group 78"/>
          <p:cNvGrpSpPr/>
          <p:nvPr/>
        </p:nvGrpSpPr>
        <p:grpSpPr>
          <a:xfrm>
            <a:off x="2411760" y="2924944"/>
            <a:ext cx="792088" cy="864096"/>
            <a:chOff x="4139952" y="2204864"/>
            <a:chExt cx="1800200" cy="2160240"/>
          </a:xfrm>
        </p:grpSpPr>
        <p:sp>
          <p:nvSpPr>
            <p:cNvPr id="80" name="Oval 79"/>
            <p:cNvSpPr/>
            <p:nvPr/>
          </p:nvSpPr>
          <p:spPr bwMode="auto">
            <a:xfrm>
              <a:off x="4139952" y="2204864"/>
              <a:ext cx="1800200" cy="2160240"/>
            </a:xfrm>
            <a:prstGeom prst="ellipse">
              <a:avLst/>
            </a:prstGeom>
            <a:solidFill>
              <a:schemeClr val="bg1">
                <a:lumMod val="85000"/>
                <a:alpha val="6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457200" indent="-457200"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  <a:latin typeface="Arial" pitchFamily="-65" charset="0"/>
              </a:endParaRPr>
            </a:p>
          </p:txBody>
        </p:sp>
        <p:grpSp>
          <p:nvGrpSpPr>
            <p:cNvPr id="81" name="Group 26"/>
            <p:cNvGrpSpPr>
              <a:grpSpLocks/>
            </p:cNvGrpSpPr>
            <p:nvPr/>
          </p:nvGrpSpPr>
          <p:grpSpPr bwMode="auto">
            <a:xfrm>
              <a:off x="4260947" y="2441606"/>
              <a:ext cx="1433947" cy="1874748"/>
              <a:chOff x="3880556" y="4587553"/>
              <a:chExt cx="2142066" cy="1557800"/>
            </a:xfrm>
            <a:solidFill>
              <a:srgbClr val="0000FF"/>
            </a:solidFill>
            <a:effectLst/>
          </p:grpSpPr>
          <p:sp>
            <p:nvSpPr>
              <p:cNvPr id="82" name="Freeform 18"/>
              <p:cNvSpPr>
                <a:spLocks noChangeArrowheads="1"/>
              </p:cNvSpPr>
              <p:nvPr/>
            </p:nvSpPr>
            <p:spPr bwMode="auto">
              <a:xfrm>
                <a:off x="3880556" y="4924777"/>
                <a:ext cx="214111" cy="229704"/>
              </a:xfrm>
              <a:custGeom>
                <a:avLst/>
                <a:gdLst>
                  <a:gd name="T0" fmla="*/ 0 w 214111"/>
                  <a:gd name="T1" fmla="*/ 56444 h 229704"/>
                  <a:gd name="T2" fmla="*/ 14111 w 214111"/>
                  <a:gd name="T3" fmla="*/ 197555 h 229704"/>
                  <a:gd name="T4" fmla="*/ 42333 w 214111"/>
                  <a:gd name="T5" fmla="*/ 225778 h 229704"/>
                  <a:gd name="T6" fmla="*/ 183444 w 214111"/>
                  <a:gd name="T7" fmla="*/ 211666 h 229704"/>
                  <a:gd name="T8" fmla="*/ 211666 w 214111"/>
                  <a:gd name="T9" fmla="*/ 169333 h 229704"/>
                  <a:gd name="T10" fmla="*/ 197555 w 214111"/>
                  <a:gd name="T11" fmla="*/ 127000 h 229704"/>
                  <a:gd name="T12" fmla="*/ 84666 w 214111"/>
                  <a:gd name="T13" fmla="*/ 84666 h 229704"/>
                  <a:gd name="T14" fmla="*/ 56444 w 214111"/>
                  <a:gd name="T15" fmla="*/ 42333 h 229704"/>
                  <a:gd name="T16" fmla="*/ 56444 w 214111"/>
                  <a:gd name="T17" fmla="*/ 42333 h 229704"/>
                  <a:gd name="T18" fmla="*/ 56444 w 214111"/>
                  <a:gd name="T19" fmla="*/ 42333 h 229704"/>
                  <a:gd name="T20" fmla="*/ 14111 w 214111"/>
                  <a:gd name="T21" fmla="*/ 0 h 229704"/>
                  <a:gd name="T22" fmla="*/ 0 w 214111"/>
                  <a:gd name="T23" fmla="*/ 56444 h 2297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4111"/>
                  <a:gd name="T37" fmla="*/ 0 h 229704"/>
                  <a:gd name="T38" fmla="*/ 214111 w 214111"/>
                  <a:gd name="T39" fmla="*/ 229704 h 22970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4111" h="229704">
                    <a:moveTo>
                      <a:pt x="0" y="56444"/>
                    </a:moveTo>
                    <a:cubicBezTo>
                      <a:pt x="4704" y="103481"/>
                      <a:pt x="2646" y="151695"/>
                      <a:pt x="14111" y="197555"/>
                    </a:cubicBezTo>
                    <a:cubicBezTo>
                      <a:pt x="17338" y="210462"/>
                      <a:pt x="29075" y="224673"/>
                      <a:pt x="42333" y="225778"/>
                    </a:cubicBezTo>
                    <a:cubicBezTo>
                      <a:pt x="89441" y="229704"/>
                      <a:pt x="136407" y="216370"/>
                      <a:pt x="183444" y="211666"/>
                    </a:cubicBezTo>
                    <a:cubicBezTo>
                      <a:pt x="192851" y="197555"/>
                      <a:pt x="208878" y="186062"/>
                      <a:pt x="211666" y="169333"/>
                    </a:cubicBezTo>
                    <a:cubicBezTo>
                      <a:pt x="214111" y="154661"/>
                      <a:pt x="206847" y="138615"/>
                      <a:pt x="197555" y="127000"/>
                    </a:cubicBezTo>
                    <a:cubicBezTo>
                      <a:pt x="169871" y="92395"/>
                      <a:pt x="122912" y="92316"/>
                      <a:pt x="84666" y="84666"/>
                    </a:cubicBezTo>
                    <a:cubicBezTo>
                      <a:pt x="69068" y="37871"/>
                      <a:pt x="85429" y="42333"/>
                      <a:pt x="56444" y="42333"/>
                    </a:cubicBezTo>
                    <a:lnTo>
                      <a:pt x="14111" y="0"/>
                    </a:lnTo>
                    <a:lnTo>
                      <a:pt x="0" y="56444"/>
                    </a:lnTo>
                    <a:close/>
                  </a:path>
                </a:pathLst>
              </a:custGeom>
              <a:solidFill>
                <a:srgbClr val="8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Freeform 20"/>
              <p:cNvSpPr>
                <a:spLocks noChangeArrowheads="1"/>
              </p:cNvSpPr>
              <p:nvPr/>
            </p:nvSpPr>
            <p:spPr bwMode="auto">
              <a:xfrm>
                <a:off x="5753419" y="4811888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84" name="Freeform 21"/>
              <p:cNvSpPr>
                <a:spLocks noChangeArrowheads="1"/>
              </p:cNvSpPr>
              <p:nvPr/>
            </p:nvSpPr>
            <p:spPr bwMode="auto">
              <a:xfrm>
                <a:off x="4012260" y="5616221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85" name="Freeform 22"/>
              <p:cNvSpPr>
                <a:spLocks noChangeArrowheads="1"/>
              </p:cNvSpPr>
              <p:nvPr/>
            </p:nvSpPr>
            <p:spPr bwMode="auto">
              <a:xfrm>
                <a:off x="4767204" y="4587553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86" name="Freeform 23"/>
              <p:cNvSpPr>
                <a:spLocks noChangeArrowheads="1"/>
              </p:cNvSpPr>
              <p:nvPr/>
            </p:nvSpPr>
            <p:spPr bwMode="auto">
              <a:xfrm>
                <a:off x="4572001" y="5714999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87" name="Freeform 24"/>
              <p:cNvSpPr>
                <a:spLocks noChangeArrowheads="1"/>
              </p:cNvSpPr>
              <p:nvPr/>
            </p:nvSpPr>
            <p:spPr bwMode="auto">
              <a:xfrm>
                <a:off x="4419600" y="4724399"/>
                <a:ext cx="250557" cy="184925"/>
              </a:xfrm>
              <a:custGeom>
                <a:avLst/>
                <a:gdLst>
                  <a:gd name="T0" fmla="*/ 4470864 w 174357"/>
                  <a:gd name="T1" fmla="*/ 84667 h 184925"/>
                  <a:gd name="T2" fmla="*/ 11177365 w 174357"/>
                  <a:gd name="T3" fmla="*/ 169334 h 184925"/>
                  <a:gd name="T4" fmla="*/ 31297138 w 174357"/>
                  <a:gd name="T5" fmla="*/ 183445 h 184925"/>
                  <a:gd name="T6" fmla="*/ 78243673 w 174357"/>
                  <a:gd name="T7" fmla="*/ 155222 h 184925"/>
                  <a:gd name="T8" fmla="*/ 58123880 w 174357"/>
                  <a:gd name="T9" fmla="*/ 14111 h 184925"/>
                  <a:gd name="T10" fmla="*/ 38003617 w 174357"/>
                  <a:gd name="T11" fmla="*/ 0 h 184925"/>
                  <a:gd name="T12" fmla="*/ 4470864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88" name="Freeform 25"/>
              <p:cNvSpPr>
                <a:spLocks noChangeArrowheads="1"/>
              </p:cNvSpPr>
              <p:nvPr/>
            </p:nvSpPr>
            <p:spPr bwMode="auto">
              <a:xfrm>
                <a:off x="4800600" y="5165336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89" name="Freeform 26"/>
              <p:cNvSpPr>
                <a:spLocks noChangeArrowheads="1"/>
              </p:cNvSpPr>
              <p:nvPr/>
            </p:nvSpPr>
            <p:spPr bwMode="auto">
              <a:xfrm>
                <a:off x="5486400" y="5165336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0" name="Freeform 27"/>
              <p:cNvSpPr>
                <a:spLocks noChangeArrowheads="1"/>
              </p:cNvSpPr>
              <p:nvPr/>
            </p:nvSpPr>
            <p:spPr bwMode="auto">
              <a:xfrm>
                <a:off x="5905819" y="4964288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1" name="Freeform 28"/>
              <p:cNvSpPr>
                <a:spLocks noChangeArrowheads="1"/>
              </p:cNvSpPr>
              <p:nvPr/>
            </p:nvSpPr>
            <p:spPr bwMode="auto">
              <a:xfrm>
                <a:off x="5257801" y="4724399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Freeform 29"/>
              <p:cNvSpPr>
                <a:spLocks noChangeArrowheads="1"/>
              </p:cNvSpPr>
              <p:nvPr/>
            </p:nvSpPr>
            <p:spPr bwMode="auto">
              <a:xfrm>
                <a:off x="5715000" y="5791197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Freeform 30"/>
              <p:cNvSpPr>
                <a:spLocks noChangeArrowheads="1"/>
              </p:cNvSpPr>
              <p:nvPr/>
            </p:nvSpPr>
            <p:spPr bwMode="auto">
              <a:xfrm>
                <a:off x="5334000" y="6006358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Freeform 31"/>
              <p:cNvSpPr>
                <a:spLocks noChangeArrowheads="1"/>
              </p:cNvSpPr>
              <p:nvPr/>
            </p:nvSpPr>
            <p:spPr bwMode="auto">
              <a:xfrm>
                <a:off x="4800600" y="6019796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5" name="Freeform 32"/>
              <p:cNvSpPr>
                <a:spLocks noChangeArrowheads="1"/>
              </p:cNvSpPr>
              <p:nvPr/>
            </p:nvSpPr>
            <p:spPr bwMode="auto">
              <a:xfrm>
                <a:off x="5638800" y="5562596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Freeform 33"/>
              <p:cNvSpPr>
                <a:spLocks noChangeArrowheads="1"/>
              </p:cNvSpPr>
              <p:nvPr/>
            </p:nvSpPr>
            <p:spPr bwMode="auto">
              <a:xfrm>
                <a:off x="4343400" y="5132239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Freeform 34"/>
              <p:cNvSpPr>
                <a:spLocks noChangeArrowheads="1"/>
              </p:cNvSpPr>
              <p:nvPr/>
            </p:nvSpPr>
            <p:spPr bwMode="auto">
              <a:xfrm>
                <a:off x="5105400" y="5791196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18" name="Group 117"/>
          <p:cNvGrpSpPr/>
          <p:nvPr/>
        </p:nvGrpSpPr>
        <p:grpSpPr>
          <a:xfrm>
            <a:off x="2896059" y="3789040"/>
            <a:ext cx="1819957" cy="2101025"/>
            <a:chOff x="2106844" y="3646605"/>
            <a:chExt cx="1819957" cy="2101025"/>
          </a:xfrm>
        </p:grpSpPr>
        <p:pic>
          <p:nvPicPr>
            <p:cNvPr id="119" name="Picture 2" descr="slide7_8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339752" y="4437112"/>
              <a:ext cx="1587049" cy="1310518"/>
            </a:xfrm>
            <a:prstGeom prst="rect">
              <a:avLst/>
            </a:prstGeom>
            <a:noFill/>
            <a:effectLst>
              <a:outerShdw blurRad="63500" dist="107763" dir="2700000" algn="ctr" rotWithShape="0">
                <a:srgbClr val="000000">
                  <a:alpha val="74998"/>
                </a:srgbClr>
              </a:outerShdw>
            </a:effectLst>
          </p:spPr>
        </p:pic>
        <p:cxnSp>
          <p:nvCxnSpPr>
            <p:cNvPr id="120" name="Straight Arrow Connector 119"/>
            <p:cNvCxnSpPr/>
            <p:nvPr/>
          </p:nvCxnSpPr>
          <p:spPr bwMode="auto">
            <a:xfrm>
              <a:off x="2106844" y="3646605"/>
              <a:ext cx="736964" cy="934523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52" name="Group 51"/>
          <p:cNvGrpSpPr/>
          <p:nvPr/>
        </p:nvGrpSpPr>
        <p:grpSpPr>
          <a:xfrm>
            <a:off x="3059832" y="2585622"/>
            <a:ext cx="2995102" cy="1874748"/>
            <a:chOff x="2771800" y="2585622"/>
            <a:chExt cx="2995102" cy="1874748"/>
          </a:xfrm>
        </p:grpSpPr>
        <p:grpSp>
          <p:nvGrpSpPr>
            <p:cNvPr id="56" name="Group 26"/>
            <p:cNvGrpSpPr>
              <a:grpSpLocks/>
            </p:cNvGrpSpPr>
            <p:nvPr/>
          </p:nvGrpSpPr>
          <p:grpSpPr bwMode="auto">
            <a:xfrm>
              <a:off x="4332955" y="2585622"/>
              <a:ext cx="1433947" cy="1874748"/>
              <a:chOff x="3880556" y="4587553"/>
              <a:chExt cx="2142066" cy="1557800"/>
            </a:xfrm>
            <a:solidFill>
              <a:srgbClr val="0000FF"/>
            </a:solidFill>
            <a:effectLst/>
          </p:grpSpPr>
          <p:sp>
            <p:nvSpPr>
              <p:cNvPr id="57" name="Freeform 18"/>
              <p:cNvSpPr>
                <a:spLocks noChangeArrowheads="1"/>
              </p:cNvSpPr>
              <p:nvPr/>
            </p:nvSpPr>
            <p:spPr bwMode="auto">
              <a:xfrm>
                <a:off x="3880556" y="4924777"/>
                <a:ext cx="214111" cy="229704"/>
              </a:xfrm>
              <a:custGeom>
                <a:avLst/>
                <a:gdLst>
                  <a:gd name="T0" fmla="*/ 0 w 214111"/>
                  <a:gd name="T1" fmla="*/ 56444 h 229704"/>
                  <a:gd name="T2" fmla="*/ 14111 w 214111"/>
                  <a:gd name="T3" fmla="*/ 197555 h 229704"/>
                  <a:gd name="T4" fmla="*/ 42333 w 214111"/>
                  <a:gd name="T5" fmla="*/ 225778 h 229704"/>
                  <a:gd name="T6" fmla="*/ 183444 w 214111"/>
                  <a:gd name="T7" fmla="*/ 211666 h 229704"/>
                  <a:gd name="T8" fmla="*/ 211666 w 214111"/>
                  <a:gd name="T9" fmla="*/ 169333 h 229704"/>
                  <a:gd name="T10" fmla="*/ 197555 w 214111"/>
                  <a:gd name="T11" fmla="*/ 127000 h 229704"/>
                  <a:gd name="T12" fmla="*/ 84666 w 214111"/>
                  <a:gd name="T13" fmla="*/ 84666 h 229704"/>
                  <a:gd name="T14" fmla="*/ 56444 w 214111"/>
                  <a:gd name="T15" fmla="*/ 42333 h 229704"/>
                  <a:gd name="T16" fmla="*/ 56444 w 214111"/>
                  <a:gd name="T17" fmla="*/ 42333 h 229704"/>
                  <a:gd name="T18" fmla="*/ 56444 w 214111"/>
                  <a:gd name="T19" fmla="*/ 42333 h 229704"/>
                  <a:gd name="T20" fmla="*/ 14111 w 214111"/>
                  <a:gd name="T21" fmla="*/ 0 h 229704"/>
                  <a:gd name="T22" fmla="*/ 0 w 214111"/>
                  <a:gd name="T23" fmla="*/ 56444 h 2297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4111"/>
                  <a:gd name="T37" fmla="*/ 0 h 229704"/>
                  <a:gd name="T38" fmla="*/ 214111 w 214111"/>
                  <a:gd name="T39" fmla="*/ 229704 h 22970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4111" h="229704">
                    <a:moveTo>
                      <a:pt x="0" y="56444"/>
                    </a:moveTo>
                    <a:cubicBezTo>
                      <a:pt x="4704" y="103481"/>
                      <a:pt x="2646" y="151695"/>
                      <a:pt x="14111" y="197555"/>
                    </a:cubicBezTo>
                    <a:cubicBezTo>
                      <a:pt x="17338" y="210462"/>
                      <a:pt x="29075" y="224673"/>
                      <a:pt x="42333" y="225778"/>
                    </a:cubicBezTo>
                    <a:cubicBezTo>
                      <a:pt x="89441" y="229704"/>
                      <a:pt x="136407" y="216370"/>
                      <a:pt x="183444" y="211666"/>
                    </a:cubicBezTo>
                    <a:cubicBezTo>
                      <a:pt x="192851" y="197555"/>
                      <a:pt x="208878" y="186062"/>
                      <a:pt x="211666" y="169333"/>
                    </a:cubicBezTo>
                    <a:cubicBezTo>
                      <a:pt x="214111" y="154661"/>
                      <a:pt x="206847" y="138615"/>
                      <a:pt x="197555" y="127000"/>
                    </a:cubicBezTo>
                    <a:cubicBezTo>
                      <a:pt x="169871" y="92395"/>
                      <a:pt x="122912" y="92316"/>
                      <a:pt x="84666" y="84666"/>
                    </a:cubicBezTo>
                    <a:cubicBezTo>
                      <a:pt x="69068" y="37871"/>
                      <a:pt x="85429" y="42333"/>
                      <a:pt x="56444" y="42333"/>
                    </a:cubicBezTo>
                    <a:lnTo>
                      <a:pt x="14111" y="0"/>
                    </a:lnTo>
                    <a:lnTo>
                      <a:pt x="0" y="56444"/>
                    </a:lnTo>
                    <a:close/>
                  </a:path>
                </a:pathLst>
              </a:custGeom>
              <a:solidFill>
                <a:srgbClr val="8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Freeform 20"/>
              <p:cNvSpPr>
                <a:spLocks noChangeArrowheads="1"/>
              </p:cNvSpPr>
              <p:nvPr/>
            </p:nvSpPr>
            <p:spPr bwMode="auto">
              <a:xfrm>
                <a:off x="5753419" y="4811888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Freeform 21"/>
              <p:cNvSpPr>
                <a:spLocks noChangeArrowheads="1"/>
              </p:cNvSpPr>
              <p:nvPr/>
            </p:nvSpPr>
            <p:spPr bwMode="auto">
              <a:xfrm>
                <a:off x="4012260" y="5616221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Freeform 22"/>
              <p:cNvSpPr>
                <a:spLocks noChangeArrowheads="1"/>
              </p:cNvSpPr>
              <p:nvPr/>
            </p:nvSpPr>
            <p:spPr bwMode="auto">
              <a:xfrm>
                <a:off x="4767204" y="4587553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Freeform 23"/>
              <p:cNvSpPr>
                <a:spLocks noChangeArrowheads="1"/>
              </p:cNvSpPr>
              <p:nvPr/>
            </p:nvSpPr>
            <p:spPr bwMode="auto">
              <a:xfrm>
                <a:off x="4572001" y="5714999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Freeform 24"/>
              <p:cNvSpPr>
                <a:spLocks noChangeArrowheads="1"/>
              </p:cNvSpPr>
              <p:nvPr/>
            </p:nvSpPr>
            <p:spPr bwMode="auto">
              <a:xfrm>
                <a:off x="4419600" y="4724399"/>
                <a:ext cx="250557" cy="184925"/>
              </a:xfrm>
              <a:custGeom>
                <a:avLst/>
                <a:gdLst>
                  <a:gd name="T0" fmla="*/ 4470864 w 174357"/>
                  <a:gd name="T1" fmla="*/ 84667 h 184925"/>
                  <a:gd name="T2" fmla="*/ 11177365 w 174357"/>
                  <a:gd name="T3" fmla="*/ 169334 h 184925"/>
                  <a:gd name="T4" fmla="*/ 31297138 w 174357"/>
                  <a:gd name="T5" fmla="*/ 183445 h 184925"/>
                  <a:gd name="T6" fmla="*/ 78243673 w 174357"/>
                  <a:gd name="T7" fmla="*/ 155222 h 184925"/>
                  <a:gd name="T8" fmla="*/ 58123880 w 174357"/>
                  <a:gd name="T9" fmla="*/ 14111 h 184925"/>
                  <a:gd name="T10" fmla="*/ 38003617 w 174357"/>
                  <a:gd name="T11" fmla="*/ 0 h 184925"/>
                  <a:gd name="T12" fmla="*/ 4470864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" name="Freeform 25"/>
              <p:cNvSpPr>
                <a:spLocks noChangeArrowheads="1"/>
              </p:cNvSpPr>
              <p:nvPr/>
            </p:nvSpPr>
            <p:spPr bwMode="auto">
              <a:xfrm>
                <a:off x="4800600" y="5165336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Freeform 26"/>
              <p:cNvSpPr>
                <a:spLocks noChangeArrowheads="1"/>
              </p:cNvSpPr>
              <p:nvPr/>
            </p:nvSpPr>
            <p:spPr bwMode="auto">
              <a:xfrm>
                <a:off x="5486400" y="5165336"/>
                <a:ext cx="174357" cy="184925"/>
              </a:xfrm>
              <a:custGeom>
                <a:avLst/>
                <a:gdLst>
                  <a:gd name="T0" fmla="*/ 9407 w 174357"/>
                  <a:gd name="T1" fmla="*/ 84667 h 184925"/>
                  <a:gd name="T2" fmla="*/ 23518 w 174357"/>
                  <a:gd name="T3" fmla="*/ 169334 h 184925"/>
                  <a:gd name="T4" fmla="*/ 65851 w 174357"/>
                  <a:gd name="T5" fmla="*/ 183445 h 184925"/>
                  <a:gd name="T6" fmla="*/ 164629 w 174357"/>
                  <a:gd name="T7" fmla="*/ 155222 h 184925"/>
                  <a:gd name="T8" fmla="*/ 122296 w 174357"/>
                  <a:gd name="T9" fmla="*/ 14111 h 184925"/>
                  <a:gd name="T10" fmla="*/ 79962 w 174357"/>
                  <a:gd name="T11" fmla="*/ 0 h 184925"/>
                  <a:gd name="T12" fmla="*/ 9407 w 174357"/>
                  <a:gd name="T13" fmla="*/ 84667 h 1849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4357"/>
                  <a:gd name="T22" fmla="*/ 0 h 184925"/>
                  <a:gd name="T23" fmla="*/ 174357 w 174357"/>
                  <a:gd name="T24" fmla="*/ 184925 h 1849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4357" h="184925">
                    <a:moveTo>
                      <a:pt x="9407" y="84667"/>
                    </a:moveTo>
                    <a:cubicBezTo>
                      <a:pt x="0" y="112889"/>
                      <a:pt x="9323" y="144492"/>
                      <a:pt x="23518" y="169334"/>
                    </a:cubicBezTo>
                    <a:cubicBezTo>
                      <a:pt x="30898" y="182249"/>
                      <a:pt x="51051" y="184925"/>
                      <a:pt x="65851" y="183445"/>
                    </a:cubicBezTo>
                    <a:cubicBezTo>
                      <a:pt x="99925" y="180037"/>
                      <a:pt x="131703" y="164630"/>
                      <a:pt x="164629" y="155222"/>
                    </a:cubicBezTo>
                    <a:cubicBezTo>
                      <a:pt x="157348" y="96976"/>
                      <a:pt x="174357" y="45348"/>
                      <a:pt x="122296" y="14111"/>
                    </a:cubicBezTo>
                    <a:cubicBezTo>
                      <a:pt x="109541" y="6458"/>
                      <a:pt x="94073" y="4704"/>
                      <a:pt x="79962" y="0"/>
                    </a:cubicBezTo>
                    <a:cubicBezTo>
                      <a:pt x="49636" y="60652"/>
                      <a:pt x="18814" y="56445"/>
                      <a:pt x="9407" y="846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5" name="Freeform 27"/>
              <p:cNvSpPr>
                <a:spLocks noChangeArrowheads="1"/>
              </p:cNvSpPr>
              <p:nvPr/>
            </p:nvSpPr>
            <p:spPr bwMode="auto">
              <a:xfrm>
                <a:off x="5905819" y="4964288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Freeform 28"/>
              <p:cNvSpPr>
                <a:spLocks noChangeArrowheads="1"/>
              </p:cNvSpPr>
              <p:nvPr/>
            </p:nvSpPr>
            <p:spPr bwMode="auto">
              <a:xfrm>
                <a:off x="5257801" y="4724399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Freeform 29"/>
              <p:cNvSpPr>
                <a:spLocks noChangeArrowheads="1"/>
              </p:cNvSpPr>
              <p:nvPr/>
            </p:nvSpPr>
            <p:spPr bwMode="auto">
              <a:xfrm>
                <a:off x="5715000" y="5791197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Freeform 30"/>
              <p:cNvSpPr>
                <a:spLocks noChangeArrowheads="1"/>
              </p:cNvSpPr>
              <p:nvPr/>
            </p:nvSpPr>
            <p:spPr bwMode="auto">
              <a:xfrm>
                <a:off x="5334000" y="6006358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9" name="Freeform 31"/>
              <p:cNvSpPr>
                <a:spLocks noChangeArrowheads="1"/>
              </p:cNvSpPr>
              <p:nvPr/>
            </p:nvSpPr>
            <p:spPr bwMode="auto">
              <a:xfrm>
                <a:off x="4800600" y="6019796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70" name="Freeform 32"/>
              <p:cNvSpPr>
                <a:spLocks noChangeArrowheads="1"/>
              </p:cNvSpPr>
              <p:nvPr/>
            </p:nvSpPr>
            <p:spPr bwMode="auto">
              <a:xfrm>
                <a:off x="5638800" y="5562596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71" name="Freeform 33"/>
              <p:cNvSpPr>
                <a:spLocks noChangeArrowheads="1"/>
              </p:cNvSpPr>
              <p:nvPr/>
            </p:nvSpPr>
            <p:spPr bwMode="auto">
              <a:xfrm>
                <a:off x="4343400" y="5132239"/>
                <a:ext cx="199907" cy="125557"/>
              </a:xfrm>
              <a:custGeom>
                <a:avLst/>
                <a:gdLst>
                  <a:gd name="T0" fmla="*/ 16463 w 199907"/>
                  <a:gd name="T1" fmla="*/ 97335 h 125557"/>
                  <a:gd name="T2" fmla="*/ 143463 w 199907"/>
                  <a:gd name="T3" fmla="*/ 125557 h 125557"/>
                  <a:gd name="T4" fmla="*/ 199907 w 199907"/>
                  <a:gd name="T5" fmla="*/ 111446 h 125557"/>
                  <a:gd name="T6" fmla="*/ 185796 w 199907"/>
                  <a:gd name="T7" fmla="*/ 55002 h 125557"/>
                  <a:gd name="T8" fmla="*/ 44685 w 199907"/>
                  <a:gd name="T9" fmla="*/ 40890 h 125557"/>
                  <a:gd name="T10" fmla="*/ 16463 w 199907"/>
                  <a:gd name="T11" fmla="*/ 97335 h 125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907"/>
                  <a:gd name="T19" fmla="*/ 0 h 125557"/>
                  <a:gd name="T20" fmla="*/ 199907 w 199907"/>
                  <a:gd name="T21" fmla="*/ 125557 h 125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907" h="125557">
                    <a:moveTo>
                      <a:pt x="16463" y="97335"/>
                    </a:moveTo>
                    <a:cubicBezTo>
                      <a:pt x="32926" y="111446"/>
                      <a:pt x="93793" y="125557"/>
                      <a:pt x="143463" y="125557"/>
                    </a:cubicBezTo>
                    <a:cubicBezTo>
                      <a:pt x="162857" y="125557"/>
                      <a:pt x="181092" y="116150"/>
                      <a:pt x="199907" y="111446"/>
                    </a:cubicBezTo>
                    <a:cubicBezTo>
                      <a:pt x="195203" y="92631"/>
                      <a:pt x="194469" y="72348"/>
                      <a:pt x="185796" y="55002"/>
                    </a:cubicBezTo>
                    <a:cubicBezTo>
                      <a:pt x="158296" y="0"/>
                      <a:pt x="92286" y="25023"/>
                      <a:pt x="44685" y="40890"/>
                    </a:cubicBezTo>
                    <a:cubicBezTo>
                      <a:pt x="34707" y="44216"/>
                      <a:pt x="0" y="83224"/>
                      <a:pt x="16463" y="97335"/>
                    </a:cubicBezTo>
                    <a:close/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72" name="Freeform 34"/>
              <p:cNvSpPr>
                <a:spLocks noChangeArrowheads="1"/>
              </p:cNvSpPr>
              <p:nvPr/>
            </p:nvSpPr>
            <p:spPr bwMode="auto">
              <a:xfrm>
                <a:off x="5105400" y="5791196"/>
                <a:ext cx="116803" cy="184744"/>
              </a:xfrm>
              <a:custGeom>
                <a:avLst/>
                <a:gdLst>
                  <a:gd name="T0" fmla="*/ 3914 w 116803"/>
                  <a:gd name="T1" fmla="*/ 98778 h 184744"/>
                  <a:gd name="T2" fmla="*/ 18025 w 116803"/>
                  <a:gd name="T3" fmla="*/ 155222 h 184744"/>
                  <a:gd name="T4" fmla="*/ 116803 w 116803"/>
                  <a:gd name="T5" fmla="*/ 155222 h 184744"/>
                  <a:gd name="T6" fmla="*/ 102692 w 116803"/>
                  <a:gd name="T7" fmla="*/ 70555 h 184744"/>
                  <a:gd name="T8" fmla="*/ 88581 w 116803"/>
                  <a:gd name="T9" fmla="*/ 14111 h 184744"/>
                  <a:gd name="T10" fmla="*/ 46248 w 116803"/>
                  <a:gd name="T11" fmla="*/ 0 h 184744"/>
                  <a:gd name="T12" fmla="*/ 3914 w 116803"/>
                  <a:gd name="T13" fmla="*/ 70555 h 184744"/>
                  <a:gd name="T14" fmla="*/ 3914 w 116803"/>
                  <a:gd name="T15" fmla="*/ 98778 h 1847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803"/>
                  <a:gd name="T25" fmla="*/ 0 h 184744"/>
                  <a:gd name="T26" fmla="*/ 116803 w 116803"/>
                  <a:gd name="T27" fmla="*/ 184744 h 1847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803" h="184744">
                    <a:moveTo>
                      <a:pt x="3914" y="98778"/>
                    </a:moveTo>
                    <a:cubicBezTo>
                      <a:pt x="6266" y="112889"/>
                      <a:pt x="5910" y="140078"/>
                      <a:pt x="18025" y="155222"/>
                    </a:cubicBezTo>
                    <a:cubicBezTo>
                      <a:pt x="41643" y="184744"/>
                      <a:pt x="94319" y="160843"/>
                      <a:pt x="116803" y="155222"/>
                    </a:cubicBezTo>
                    <a:cubicBezTo>
                      <a:pt x="112099" y="127000"/>
                      <a:pt x="108303" y="98611"/>
                      <a:pt x="102692" y="70555"/>
                    </a:cubicBezTo>
                    <a:cubicBezTo>
                      <a:pt x="98889" y="51538"/>
                      <a:pt x="100696" y="29255"/>
                      <a:pt x="88581" y="14111"/>
                    </a:cubicBezTo>
                    <a:cubicBezTo>
                      <a:pt x="79289" y="2496"/>
                      <a:pt x="60359" y="4704"/>
                      <a:pt x="46248" y="0"/>
                    </a:cubicBezTo>
                    <a:cubicBezTo>
                      <a:pt x="34117" y="36393"/>
                      <a:pt x="37121" y="48418"/>
                      <a:pt x="3914" y="70555"/>
                    </a:cubicBezTo>
                    <a:cubicBezTo>
                      <a:pt x="0" y="73164"/>
                      <a:pt x="1562" y="84667"/>
                      <a:pt x="3914" y="98778"/>
                    </a:cubicBezTo>
                    <a:close/>
                  </a:path>
                </a:pathLst>
              </a:custGeom>
              <a:solidFill>
                <a:srgbClr val="8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457200" indent="-457200" algn="l">
                  <a:lnSpc>
                    <a:spcPct val="115000"/>
                  </a:lnSpc>
                  <a:spcBef>
                    <a:spcPct val="25000"/>
                  </a:spcBef>
                  <a:buClr>
                    <a:srgbClr val="FF0000"/>
                  </a:buClr>
                  <a:buSzTx/>
                  <a:buFontTx/>
                  <a:buNone/>
                  <a:defRPr/>
                </a:pPr>
                <a:endParaRPr lang="en-US" sz="2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54" name="Notched Right Arrow 53"/>
            <p:cNvSpPr/>
            <p:nvPr/>
          </p:nvSpPr>
          <p:spPr bwMode="auto">
            <a:xfrm>
              <a:off x="2771800" y="3212976"/>
              <a:ext cx="1482464" cy="412624"/>
            </a:xfrm>
            <a:prstGeom prst="notched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457200" indent="-457200"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  <a:latin typeface="Arial" pitchFamily="-65" charset="0"/>
              </a:endParaRPr>
            </a:p>
          </p:txBody>
        </p:sp>
      </p:grpSp>
      <p:pic>
        <p:nvPicPr>
          <p:cNvPr id="121" name="Picture 120" descr=" maps.jpeg                                                      000822F3Macintosh HD                   BCFB972B: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11" t="36307" r="15790" b="47076"/>
          <a:stretch>
            <a:fillRect/>
          </a:stretch>
        </p:blipFill>
        <p:spPr bwMode="auto">
          <a:xfrm rot="5400000">
            <a:off x="4428356" y="3247628"/>
            <a:ext cx="19812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" name="Group 6"/>
          <p:cNvGrpSpPr>
            <a:grpSpLocks/>
          </p:cNvGrpSpPr>
          <p:nvPr/>
        </p:nvGrpSpPr>
        <p:grpSpPr bwMode="auto">
          <a:xfrm>
            <a:off x="1835696" y="1556793"/>
            <a:ext cx="2376264" cy="1455390"/>
            <a:chOff x="1834990" y="1556263"/>
            <a:chExt cx="2376480" cy="1455169"/>
          </a:xfrm>
        </p:grpSpPr>
        <p:sp>
          <p:nvSpPr>
            <p:cNvPr id="78" name="TextBox 2"/>
            <p:cNvSpPr txBox="1">
              <a:spLocks noChangeArrowheads="1"/>
            </p:cNvSpPr>
            <p:nvPr/>
          </p:nvSpPr>
          <p:spPr bwMode="auto">
            <a:xfrm>
              <a:off x="1834990" y="1556263"/>
              <a:ext cx="2376480" cy="1015509"/>
            </a:xfrm>
            <a:prstGeom prst="rect">
              <a:avLst/>
            </a:prstGeom>
            <a:solidFill>
              <a:srgbClr val="A9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37931725" indent="-37474525"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4572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9144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13716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1828800" eaLnBrk="0" fontAlgn="base" hangingPunct="0">
                <a:lnSpc>
                  <a:spcPct val="115000"/>
                </a:lnSpc>
                <a:spcBef>
                  <a:spcPct val="2500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FFFFFF"/>
                  </a:solidFill>
                </a:rPr>
                <a:t>Production of  particle dark matter  </a:t>
              </a:r>
              <a:r>
                <a:rPr lang="en-US" sz="2000" dirty="0">
                  <a:solidFill>
                    <a:srgbClr val="FFCF41"/>
                  </a:solidFill>
                </a:rPr>
                <a:t>(t ~ 10</a:t>
              </a:r>
              <a:r>
                <a:rPr lang="en-US" sz="2000" baseline="30000" dirty="0">
                  <a:solidFill>
                    <a:srgbClr val="FFCF41"/>
                  </a:solidFill>
                </a:rPr>
                <a:t>-10</a:t>
              </a:r>
              <a:r>
                <a:rPr lang="en-US" sz="2000" dirty="0">
                  <a:solidFill>
                    <a:srgbClr val="FFCF41"/>
                  </a:solidFill>
                </a:rPr>
                <a:t> s)</a:t>
              </a:r>
              <a:endParaRPr lang="en-US" sz="2000" dirty="0">
                <a:solidFill>
                  <a:srgbClr val="FFFFFF"/>
                </a:solidFill>
              </a:endParaRPr>
            </a:p>
          </p:txBody>
        </p:sp>
        <p:cxnSp>
          <p:nvCxnSpPr>
            <p:cNvPr id="98" name="Straight Arrow Connector 4"/>
            <p:cNvCxnSpPr>
              <a:cxnSpLocks noChangeShapeType="1"/>
            </p:cNvCxnSpPr>
            <p:nvPr/>
          </p:nvCxnSpPr>
          <p:spPr bwMode="auto">
            <a:xfrm>
              <a:off x="3401344" y="2636218"/>
              <a:ext cx="450053" cy="375214"/>
            </a:xfrm>
            <a:prstGeom prst="straightConnector1">
              <a:avLst/>
            </a:prstGeom>
            <a:noFill/>
            <a:ln w="31750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" name="Oval 98">
            <a:extLst>
              <a:ext uri="{FF2B5EF4-FFF2-40B4-BE49-F238E27FC236}">
                <a16:creationId xmlns:a16="http://schemas.microsoft.com/office/drawing/2014/main" id="{BC471E77-1728-EF41-95AB-B8D9A86345F0}"/>
              </a:ext>
            </a:extLst>
          </p:cNvPr>
          <p:cNvSpPr/>
          <p:nvPr/>
        </p:nvSpPr>
        <p:spPr bwMode="auto">
          <a:xfrm>
            <a:off x="4499992" y="2605987"/>
            <a:ext cx="1684754" cy="1903133"/>
          </a:xfrm>
          <a:prstGeom prst="ellipse">
            <a:avLst/>
          </a:prstGeom>
          <a:solidFill>
            <a:schemeClr val="bg1">
              <a:lumMod val="8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457200" indent="-457200"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endParaRPr lang="en-US" sz="2800">
              <a:solidFill>
                <a:srgbClr val="000000"/>
              </a:solidFill>
              <a:latin typeface="Arial" pitchFamily="-65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411206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199362" y="236538"/>
            <a:ext cx="6582596" cy="646331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Cores or cusps in simulations?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36715" y="1340768"/>
            <a:ext cx="76945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Key parameter: </a:t>
            </a:r>
            <a:r>
              <a:rPr lang="en-US" dirty="0">
                <a:solidFill>
                  <a:srgbClr val="000000"/>
                </a:solidFill>
              </a:rPr>
              <a:t>gas density threshold for star formation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7760" y="2917393"/>
            <a:ext cx="844158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High density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 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NEF mechanism</a:t>
            </a:r>
          </a:p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  <a:sym typeface="Wingdings"/>
              </a:rPr>
              <a:t>Low density </a:t>
            </a:r>
            <a:r>
              <a:rPr lang="en-US" dirty="0">
                <a:solidFill>
                  <a:srgbClr val="FF0000"/>
                </a:solidFill>
                <a:sym typeface="Wingdings"/>
              </a:rPr>
              <a:t></a:t>
            </a:r>
            <a:r>
              <a:rPr lang="en-US" dirty="0">
                <a:solidFill>
                  <a:srgbClr val="000000"/>
                </a:solidFill>
                <a:sym typeface="Wingdings"/>
              </a:rPr>
              <a:t> not enough central gas density to perturb DM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3474361"/>
      </p:ext>
    </p:extLst>
  </p:cSld>
  <p:clrMapOvr>
    <a:masterClrMapping/>
  </p:clrMapOvr>
  <p:transition>
    <p:zoom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7"/>
          <p:cNvSpPr txBox="1">
            <a:spLocks noChangeArrowheads="1"/>
          </p:cNvSpPr>
          <p:nvPr/>
        </p:nvSpPr>
        <p:spPr bwMode="auto">
          <a:xfrm>
            <a:off x="2771800" y="260648"/>
            <a:ext cx="4104456" cy="558374"/>
          </a:xfrm>
          <a:prstGeom prst="rect">
            <a:avLst/>
          </a:prstGeom>
          <a:solidFill>
            <a:srgbClr val="FFCC00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5773" tIns="47887" rIns="95773" bIns="47887" anchor="ctr" anchorCtr="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C</a:t>
            </a:r>
            <a:r>
              <a:rPr lang="en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ore formation</a:t>
            </a:r>
            <a:endParaRPr lang="en-GB" sz="32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8514" y="1661899"/>
            <a:ext cx="871195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the absence of a treatment of the (multi-phase) interstellar medium, need a “</a:t>
            </a:r>
            <a:r>
              <a:rPr lang="en-US" dirty="0" err="1">
                <a:solidFill>
                  <a:srgbClr val="000000"/>
                </a:solidFill>
              </a:rPr>
              <a:t>subgrid</a:t>
            </a:r>
            <a:r>
              <a:rPr lang="en-US" dirty="0">
                <a:solidFill>
                  <a:srgbClr val="000000"/>
                </a:solidFill>
              </a:rPr>
              <a:t>” model for star formation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36715" y="3471391"/>
            <a:ext cx="76945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FF0000"/>
                </a:solidFill>
              </a:rPr>
              <a:t>Key parameter: </a:t>
            </a:r>
            <a:r>
              <a:rPr lang="en-US" dirty="0">
                <a:solidFill>
                  <a:srgbClr val="000000"/>
                </a:solidFill>
              </a:rPr>
              <a:t>gas density threshold for star formation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2627784" y="4005064"/>
            <a:ext cx="2864930" cy="1234066"/>
            <a:chOff x="2627784" y="4005064"/>
            <a:chExt cx="2864930" cy="1234066"/>
          </a:xfrm>
        </p:grpSpPr>
        <p:sp>
          <p:nvSpPr>
            <p:cNvPr id="25" name="TextBox 24"/>
            <p:cNvSpPr txBox="1"/>
            <p:nvPr/>
          </p:nvSpPr>
          <p:spPr>
            <a:xfrm>
              <a:off x="2627784" y="4797152"/>
              <a:ext cx="2864930" cy="4419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Physically meaningless</a:t>
              </a:r>
            </a:p>
          </p:txBody>
        </p:sp>
        <p:cxnSp>
          <p:nvCxnSpPr>
            <p:cNvPr id="19" name="Curved Connector 18"/>
            <p:cNvCxnSpPr/>
            <p:nvPr/>
          </p:nvCxnSpPr>
          <p:spPr bwMode="auto">
            <a:xfrm rot="5400000" flipH="1" flipV="1">
              <a:off x="3635896" y="4149080"/>
              <a:ext cx="720080" cy="432048"/>
            </a:xfrm>
            <a:prstGeom prst="curvedConnector3">
              <a:avLst/>
            </a:prstGeom>
            <a:noFill/>
            <a:ln w="1905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121038730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ore_D044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640" y="692616"/>
            <a:ext cx="5632704" cy="5760720"/>
          </a:xfrm>
          <a:prstGeom prst="rect">
            <a:avLst/>
          </a:prstGeom>
        </p:spPr>
      </p:pic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2199362" y="236538"/>
            <a:ext cx="6582596" cy="646331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Cores or cusps in simulations? 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67533" y="6341258"/>
            <a:ext cx="37010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8000"/>
                </a:solidFill>
              </a:rPr>
              <a:t>Benitez-</a:t>
            </a:r>
            <a:r>
              <a:rPr lang="en-US" sz="2000" dirty="0" err="1">
                <a:solidFill>
                  <a:srgbClr val="008000"/>
                </a:solidFill>
              </a:rPr>
              <a:t>Llambay</a:t>
            </a:r>
            <a:r>
              <a:rPr lang="en-US" sz="2000" dirty="0">
                <a:solidFill>
                  <a:srgbClr val="008000"/>
                </a:solidFill>
              </a:rPr>
              <a:t>, CSF et al ‘17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858273" y="1340768"/>
            <a:ext cx="337802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Low threshold (e.g. EAGLE)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203848" y="2636912"/>
            <a:ext cx="18385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2000" dirty="0">
                <a:solidFill>
                  <a:srgbClr val="000000"/>
                </a:solidFill>
              </a:rPr>
              <a:t>High threshold </a:t>
            </a:r>
          </a:p>
        </p:txBody>
      </p:sp>
      <p:cxnSp>
        <p:nvCxnSpPr>
          <p:cNvPr id="8" name="Curved Connector 7"/>
          <p:cNvCxnSpPr/>
          <p:nvPr/>
        </p:nvCxnSpPr>
        <p:spPr bwMode="auto">
          <a:xfrm rot="10800000" flipV="1">
            <a:off x="4283968" y="1700808"/>
            <a:ext cx="504056" cy="216024"/>
          </a:xfrm>
          <a:prstGeom prst="curvedConnector3">
            <a:avLst/>
          </a:prstGeom>
          <a:noFill/>
          <a:ln w="19050" cap="flat" cmpd="sng" algn="ctr">
            <a:solidFill>
              <a:srgbClr val="000090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0" name="Curved Connector 9"/>
          <p:cNvCxnSpPr/>
          <p:nvPr/>
        </p:nvCxnSpPr>
        <p:spPr bwMode="auto">
          <a:xfrm flipV="1">
            <a:off x="3923928" y="2492896"/>
            <a:ext cx="432048" cy="216024"/>
          </a:xfrm>
          <a:prstGeom prst="curvedConnector3">
            <a:avLst/>
          </a:prstGeom>
          <a:noFill/>
          <a:ln w="19050" cap="flat" cmpd="sng" algn="ctr">
            <a:solidFill>
              <a:srgbClr val="800000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3716609821"/>
      </p:ext>
    </p:extLst>
  </p:cSld>
  <p:clrMapOvr>
    <a:masterClrMapping/>
  </p:clrMapOvr>
  <p:transition>
    <p:zoom/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070039" y="2514226"/>
            <a:ext cx="1621558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None/>
            </a:pPr>
            <a:r>
              <a:rPr lang="en-US" sz="3200" dirty="0"/>
              <a:t>25 </a:t>
            </a:r>
            <a:r>
              <a:rPr lang="en-US" sz="3200" dirty="0" err="1"/>
              <a:t>mins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176014108"/>
      </p:ext>
    </p:extLst>
  </p:cSld>
  <p:clrMapOvr>
    <a:masterClrMapping/>
  </p:clrMapOvr>
  <p:transition>
    <p:zoom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7"/>
          <p:cNvSpPr txBox="1">
            <a:spLocks noChangeArrowheads="1"/>
          </p:cNvSpPr>
          <p:nvPr/>
        </p:nvSpPr>
        <p:spPr bwMode="auto">
          <a:xfrm>
            <a:off x="2771800" y="260648"/>
            <a:ext cx="4104456" cy="558374"/>
          </a:xfrm>
          <a:prstGeom prst="rect">
            <a:avLst/>
          </a:prstGeom>
          <a:solidFill>
            <a:srgbClr val="FFCC00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5773" tIns="47887" rIns="95773" bIns="4788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C</a:t>
            </a:r>
            <a:r>
              <a:rPr lang="en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ore formation</a:t>
            </a:r>
            <a:endParaRPr lang="en-GB" sz="32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55576" y="2958043"/>
            <a:ext cx="73448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Eagle </a:t>
            </a:r>
            <a:r>
              <a:rPr lang="en-US" dirty="0">
                <a:solidFill>
                  <a:srgbClr val="0000FF"/>
                </a:solidFill>
              </a:rPr>
              <a:t>stars</a:t>
            </a:r>
            <a:r>
              <a:rPr lang="en-US" dirty="0">
                <a:solidFill>
                  <a:srgbClr val="000000"/>
                </a:solidFill>
              </a:rPr>
              <a:t> form from (cooling) gas that reaches a </a:t>
            </a:r>
            <a:r>
              <a:rPr lang="en-US" dirty="0">
                <a:solidFill>
                  <a:srgbClr val="0000FF"/>
                </a:solidFill>
              </a:rPr>
              <a:t>density higher than </a:t>
            </a:r>
            <a:r>
              <a:rPr lang="en-US" dirty="0" err="1">
                <a:solidFill>
                  <a:srgbClr val="0000FF"/>
                </a:solidFill>
              </a:rPr>
              <a:t>ρ</a:t>
            </a:r>
            <a:r>
              <a:rPr lang="en-US" baseline="-25000" dirty="0" err="1">
                <a:solidFill>
                  <a:srgbClr val="0000FF"/>
                </a:solidFill>
              </a:rPr>
              <a:t>th</a:t>
            </a:r>
            <a:r>
              <a:rPr lang="en-US" baseline="-25000" dirty="0">
                <a:solidFill>
                  <a:srgbClr val="0000FF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(and T~10</a:t>
            </a:r>
            <a:r>
              <a:rPr lang="en-US" baseline="30000" dirty="0">
                <a:solidFill>
                  <a:srgbClr val="000000"/>
                </a:solidFill>
              </a:rPr>
              <a:t>4</a:t>
            </a:r>
            <a:r>
              <a:rPr lang="en-US" dirty="0">
                <a:solidFill>
                  <a:srgbClr val="000000"/>
                </a:solidFill>
              </a:rPr>
              <a:t> K)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843808" y="4293096"/>
            <a:ext cx="3031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FF"/>
                </a:solidFill>
              </a:rPr>
              <a:t>In Eagle ρ</a:t>
            </a:r>
            <a:r>
              <a:rPr lang="en-US" baseline="-25000" dirty="0">
                <a:solidFill>
                  <a:srgbClr val="0000FF"/>
                </a:solidFill>
              </a:rPr>
              <a:t>th</a:t>
            </a:r>
            <a:r>
              <a:rPr lang="en-US" dirty="0">
                <a:solidFill>
                  <a:srgbClr val="0000FF"/>
                </a:solidFill>
              </a:rPr>
              <a:t>~0.1 cm</a:t>
            </a:r>
            <a:r>
              <a:rPr lang="en-US" baseline="30000" dirty="0">
                <a:solidFill>
                  <a:srgbClr val="0000FF"/>
                </a:solidFill>
              </a:rPr>
              <a:t>-3</a:t>
            </a:r>
            <a:r>
              <a:rPr lang="en-US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11560" y="5229200"/>
            <a:ext cx="76920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For each </a:t>
            </a:r>
            <a:r>
              <a:rPr lang="en-US" dirty="0" err="1">
                <a:solidFill>
                  <a:srgbClr val="000000"/>
                </a:solidFill>
              </a:rPr>
              <a:t>resimulated</a:t>
            </a:r>
            <a:r>
              <a:rPr lang="en-US" dirty="0">
                <a:solidFill>
                  <a:srgbClr val="000000"/>
                </a:solidFill>
              </a:rPr>
              <a:t> dwarf, vary </a:t>
            </a:r>
            <a:r>
              <a:rPr lang="en-US" dirty="0" err="1">
                <a:solidFill>
                  <a:srgbClr val="000000"/>
                </a:solidFill>
              </a:rPr>
              <a:t>ρ</a:t>
            </a:r>
            <a:r>
              <a:rPr lang="en-US" baseline="-25000" dirty="0" err="1">
                <a:solidFill>
                  <a:srgbClr val="000000"/>
                </a:solidFill>
              </a:rPr>
              <a:t>th</a:t>
            </a:r>
            <a:r>
              <a:rPr lang="en-US" baseline="-25000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from 0.1 - 10</a:t>
            </a:r>
            <a:r>
              <a:rPr lang="en-US" baseline="30000" dirty="0">
                <a:solidFill>
                  <a:srgbClr val="000000"/>
                </a:solidFill>
              </a:rPr>
              <a:t>4</a:t>
            </a:r>
            <a:r>
              <a:rPr lang="en-US" dirty="0">
                <a:solidFill>
                  <a:srgbClr val="000000"/>
                </a:solidFill>
              </a:rPr>
              <a:t> cm</a:t>
            </a:r>
            <a:r>
              <a:rPr lang="en-US" baseline="30000" dirty="0">
                <a:solidFill>
                  <a:srgbClr val="000000"/>
                </a:solidFill>
              </a:rPr>
              <a:t>-3</a:t>
            </a:r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8514" y="1661899"/>
            <a:ext cx="871195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dirty="0">
                <a:solidFill>
                  <a:srgbClr val="000000"/>
                </a:solidFill>
              </a:rPr>
              <a:t>In the absence of a treatment of the (multi-phase) interstellar medium, need a “</a:t>
            </a:r>
            <a:r>
              <a:rPr lang="en-US" dirty="0" err="1">
                <a:solidFill>
                  <a:srgbClr val="000000"/>
                </a:solidFill>
              </a:rPr>
              <a:t>subgrid</a:t>
            </a:r>
            <a:r>
              <a:rPr lang="en-US" dirty="0">
                <a:solidFill>
                  <a:srgbClr val="000000"/>
                </a:solidFill>
              </a:rPr>
              <a:t>” model for star formation</a:t>
            </a:r>
          </a:p>
        </p:txBody>
      </p:sp>
      <p:grpSp>
        <p:nvGrpSpPr>
          <p:cNvPr id="32" name="Group 31"/>
          <p:cNvGrpSpPr/>
          <p:nvPr/>
        </p:nvGrpSpPr>
        <p:grpSpPr>
          <a:xfrm>
            <a:off x="2812333" y="5733256"/>
            <a:ext cx="3991915" cy="688142"/>
            <a:chOff x="2812333" y="5733256"/>
            <a:chExt cx="3991915" cy="688142"/>
          </a:xfrm>
        </p:grpSpPr>
        <p:sp>
          <p:nvSpPr>
            <p:cNvPr id="25" name="TextBox 24"/>
            <p:cNvSpPr txBox="1"/>
            <p:nvPr/>
          </p:nvSpPr>
          <p:spPr>
            <a:xfrm>
              <a:off x="2812333" y="6021288"/>
              <a:ext cx="283613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buClr>
                  <a:srgbClr val="000000"/>
                </a:buClr>
                <a:buFontTx/>
                <a:buNone/>
              </a:pPr>
              <a:r>
                <a:rPr lang="en-US" sz="2000" dirty="0">
                  <a:solidFill>
                    <a:srgbClr val="0000FF"/>
                  </a:solidFill>
                </a:rPr>
                <a:t>Physically meaningless</a:t>
              </a:r>
            </a:p>
          </p:txBody>
        </p:sp>
        <p:cxnSp>
          <p:nvCxnSpPr>
            <p:cNvPr id="27" name="Elbow Connector 26"/>
            <p:cNvCxnSpPr/>
            <p:nvPr/>
          </p:nvCxnSpPr>
          <p:spPr bwMode="auto">
            <a:xfrm flipV="1">
              <a:off x="5868144" y="5733256"/>
              <a:ext cx="936104" cy="576064"/>
            </a:xfrm>
            <a:prstGeom prst="bentConnector3">
              <a:avLst>
                <a:gd name="adj1" fmla="val 121905"/>
              </a:avLst>
            </a:prstGeom>
            <a:noFill/>
            <a:ln w="38100" cap="flat" cmpd="sng" algn="ctr">
              <a:solidFill>
                <a:srgbClr val="0000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24771426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page_3_from_cores.pdf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31" t="10741" r="11423" b="47592"/>
          <a:stretch/>
        </p:blipFill>
        <p:spPr>
          <a:xfrm>
            <a:off x="2627784" y="1218062"/>
            <a:ext cx="6840760" cy="5235274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 bwMode="auto">
          <a:xfrm>
            <a:off x="5580112" y="6381328"/>
            <a:ext cx="3528392" cy="476672"/>
          </a:xfrm>
          <a:prstGeom prst="rect">
            <a:avLst/>
          </a:prstGeom>
          <a:solidFill>
            <a:srgbClr val="BCF2FD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0000" tIns="46800" rIns="90000" bIns="46800" numCol="1" rtlCol="0" anchor="t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</a:pPr>
            <a:endParaRPr lang="en-US">
              <a:solidFill>
                <a:srgbClr val="000000"/>
              </a:solidFill>
              <a:latin typeface="Arial" pitchFamily="-65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908047" y="1556792"/>
            <a:ext cx="18880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200</a:t>
            </a:r>
            <a:r>
              <a:rPr lang="en-US" sz="1600" dirty="0">
                <a:solidFill>
                  <a:srgbClr val="0000FF"/>
                </a:solidFill>
              </a:rPr>
              <a:t>= 1.2 ×10</a:t>
            </a:r>
            <a:r>
              <a:rPr lang="en-US" sz="1600" baseline="30000" dirty="0">
                <a:solidFill>
                  <a:srgbClr val="0000FF"/>
                </a:solidFill>
              </a:rPr>
              <a:t>10 </a:t>
            </a: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o</a:t>
            </a:r>
            <a:r>
              <a:rPr lang="en-US" sz="1600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079167" y="3810526"/>
            <a:ext cx="17169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200</a:t>
            </a:r>
            <a:r>
              <a:rPr lang="en-US" sz="1600" dirty="0">
                <a:solidFill>
                  <a:srgbClr val="0000FF"/>
                </a:solidFill>
              </a:rPr>
              <a:t>= 4 ×10</a:t>
            </a:r>
            <a:r>
              <a:rPr lang="en-US" sz="1600" baseline="30000" dirty="0">
                <a:solidFill>
                  <a:srgbClr val="0000FF"/>
                </a:solidFill>
              </a:rPr>
              <a:t>10 </a:t>
            </a: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o</a:t>
            </a:r>
            <a:r>
              <a:rPr lang="en-US" sz="1600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599447" y="1578278"/>
            <a:ext cx="17169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200</a:t>
            </a:r>
            <a:r>
              <a:rPr lang="en-US" sz="1600" dirty="0">
                <a:solidFill>
                  <a:srgbClr val="0000FF"/>
                </a:solidFill>
              </a:rPr>
              <a:t>= 2 ×10</a:t>
            </a:r>
            <a:r>
              <a:rPr lang="en-US" sz="1600" baseline="30000" dirty="0">
                <a:solidFill>
                  <a:srgbClr val="0000FF"/>
                </a:solidFill>
              </a:rPr>
              <a:t>10 </a:t>
            </a: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o</a:t>
            </a:r>
            <a:r>
              <a:rPr lang="en-US" sz="1600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539977" y="3810526"/>
            <a:ext cx="171696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200</a:t>
            </a:r>
            <a:r>
              <a:rPr lang="en-US" sz="1600" dirty="0">
                <a:solidFill>
                  <a:srgbClr val="0000FF"/>
                </a:solidFill>
              </a:rPr>
              <a:t>= 7 ×10</a:t>
            </a:r>
            <a:r>
              <a:rPr lang="en-US" sz="1600" baseline="30000" dirty="0">
                <a:solidFill>
                  <a:srgbClr val="0000FF"/>
                </a:solidFill>
              </a:rPr>
              <a:t>10 </a:t>
            </a:r>
            <a:r>
              <a:rPr lang="en-US" sz="1600" dirty="0">
                <a:solidFill>
                  <a:srgbClr val="0000FF"/>
                </a:solidFill>
              </a:rPr>
              <a:t>M</a:t>
            </a:r>
            <a:r>
              <a:rPr lang="en-US" sz="1600" baseline="-25000" dirty="0">
                <a:solidFill>
                  <a:srgbClr val="0000FF"/>
                </a:solidFill>
              </a:rPr>
              <a:t>o</a:t>
            </a:r>
            <a:r>
              <a:rPr lang="en-US" sz="1600" dirty="0">
                <a:solidFill>
                  <a:srgbClr val="0000FF"/>
                </a:solidFill>
              </a:rPr>
              <a:t>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-36512" y="1700808"/>
            <a:ext cx="2808312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l">
              <a:buClr>
                <a:srgbClr val="FF0000"/>
              </a:buClr>
            </a:pPr>
            <a:r>
              <a:rPr lang="en-US" sz="2000" dirty="0">
                <a:solidFill>
                  <a:srgbClr val="000000"/>
                </a:solidFill>
              </a:rPr>
              <a:t>As density threshold for star formation increases, cores begin to form if galaxy is massive enough</a:t>
            </a:r>
          </a:p>
          <a:p>
            <a:pPr marL="342900" indent="-342900" algn="l">
              <a:buClr>
                <a:srgbClr val="FF0000"/>
              </a:buClr>
            </a:pPr>
            <a:r>
              <a:rPr lang="en-US" sz="2000" dirty="0">
                <a:solidFill>
                  <a:srgbClr val="000000"/>
                </a:solidFill>
              </a:rPr>
              <a:t>In small galaxies, cores are tiny (unresolved)</a:t>
            </a:r>
          </a:p>
          <a:p>
            <a:pPr marL="342900" indent="-342900" algn="l">
              <a:buClr>
                <a:srgbClr val="FF0000"/>
              </a:buClr>
            </a:pPr>
            <a:r>
              <a:rPr lang="en-US" sz="2000" dirty="0">
                <a:solidFill>
                  <a:srgbClr val="000000"/>
                </a:solidFill>
              </a:rPr>
              <a:t>If threshold is too high, no cores form – halo can become even </a:t>
            </a:r>
            <a:r>
              <a:rPr lang="en-US" sz="2000" dirty="0" err="1">
                <a:solidFill>
                  <a:srgbClr val="000000"/>
                </a:solidFill>
              </a:rPr>
              <a:t>cuspier</a:t>
            </a:r>
            <a:r>
              <a:rPr lang="en-US" sz="2000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452320" y="6228600"/>
            <a:ext cx="1850149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1600" kern="0" dirty="0">
                <a:solidFill>
                  <a:srgbClr val="FF0000"/>
                </a:solidFill>
              </a:rPr>
              <a:t>Star formation density threshold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7402371" y="467960"/>
            <a:ext cx="1850149" cy="944816"/>
            <a:chOff x="7330363" y="467960"/>
            <a:chExt cx="1850149" cy="944816"/>
          </a:xfrm>
        </p:grpSpPr>
        <p:sp>
          <p:nvSpPr>
            <p:cNvPr id="6" name="TextBox 5"/>
            <p:cNvSpPr txBox="1"/>
            <p:nvPr/>
          </p:nvSpPr>
          <p:spPr>
            <a:xfrm>
              <a:off x="7330363" y="467960"/>
              <a:ext cx="1850149" cy="584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600" kern="0" dirty="0">
                  <a:solidFill>
                    <a:srgbClr val="FF0000"/>
                  </a:solidFill>
                </a:rPr>
                <a:t>Star formation density threshold</a:t>
              </a:r>
            </a:p>
          </p:txBody>
        </p:sp>
        <p:cxnSp>
          <p:nvCxnSpPr>
            <p:cNvPr id="16" name="Straight Arrow Connector 15"/>
            <p:cNvCxnSpPr/>
            <p:nvPr/>
          </p:nvCxnSpPr>
          <p:spPr bwMode="auto">
            <a:xfrm>
              <a:off x="8532440" y="1052736"/>
              <a:ext cx="0" cy="36004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cxnSp>
        <p:nvCxnSpPr>
          <p:cNvPr id="17" name="Straight Arrow Connector 16"/>
          <p:cNvCxnSpPr/>
          <p:nvPr/>
        </p:nvCxnSpPr>
        <p:spPr bwMode="auto">
          <a:xfrm flipV="1">
            <a:off x="8604448" y="5877272"/>
            <a:ext cx="0" cy="43204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5" name="TextBox 14"/>
          <p:cNvSpPr txBox="1"/>
          <p:nvPr/>
        </p:nvSpPr>
        <p:spPr>
          <a:xfrm>
            <a:off x="-57254" y="6372036"/>
            <a:ext cx="3189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000000"/>
              </a:buClr>
              <a:buFontTx/>
              <a:buNone/>
            </a:pPr>
            <a:r>
              <a:rPr lang="en-US" sz="1800" dirty="0">
                <a:solidFill>
                  <a:srgbClr val="008000"/>
                </a:solidFill>
              </a:rPr>
              <a:t>Benitez-</a:t>
            </a:r>
            <a:r>
              <a:rPr lang="en-US" sz="1800" dirty="0" err="1">
                <a:solidFill>
                  <a:srgbClr val="008000"/>
                </a:solidFill>
              </a:rPr>
              <a:t>LLambay</a:t>
            </a:r>
            <a:r>
              <a:rPr lang="en-US" sz="1800" dirty="0">
                <a:solidFill>
                  <a:srgbClr val="008000"/>
                </a:solidFill>
              </a:rPr>
              <a:t>, CSF +  ‘18</a:t>
            </a:r>
          </a:p>
        </p:txBody>
      </p:sp>
      <p:sp>
        <p:nvSpPr>
          <p:cNvPr id="18" name="Text Box 7"/>
          <p:cNvSpPr txBox="1">
            <a:spLocks noChangeArrowheads="1"/>
          </p:cNvSpPr>
          <p:nvPr/>
        </p:nvSpPr>
        <p:spPr bwMode="auto">
          <a:xfrm>
            <a:off x="2771800" y="260648"/>
            <a:ext cx="4104456" cy="558374"/>
          </a:xfrm>
          <a:prstGeom prst="rect">
            <a:avLst/>
          </a:prstGeom>
          <a:solidFill>
            <a:srgbClr val="FFCC00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5773" tIns="47887" rIns="95773" bIns="47887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C</a:t>
            </a:r>
            <a:r>
              <a:rPr lang="en" sz="3600" kern="0" dirty="0">
                <a:solidFill>
                  <a:srgbClr val="FF0000"/>
                </a:solidFill>
                <a:latin typeface="Arial"/>
                <a:ea typeface="PT Sans Narrow"/>
                <a:cs typeface="Arial"/>
                <a:sym typeface="PT Sans Narrow"/>
              </a:rPr>
              <a:t>ore formation</a:t>
            </a:r>
            <a:endParaRPr lang="en-GB" sz="32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34115116"/>
      </p:ext>
    </p:extLst>
  </p:cSld>
  <p:clrMapOvr>
    <a:masterClrMapping/>
  </p:clrMapOvr>
  <p:transition>
    <p:zoom/>
  </p:transition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Shape 114"/>
          <p:cNvSpPr txBox="1">
            <a:spLocks noGrp="1"/>
          </p:cNvSpPr>
          <p:nvPr>
            <p:ph type="title"/>
          </p:nvPr>
        </p:nvSpPr>
        <p:spPr>
          <a:xfrm>
            <a:off x="83100" y="4917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Changing the density threshold for star formation</a:t>
            </a:r>
            <a:endParaRPr dirty="0"/>
          </a:p>
        </p:txBody>
      </p:sp>
      <p:sp>
        <p:nvSpPr>
          <p:cNvPr id="115" name="Shape 115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A1E8D9"/>
              </a:buClr>
            </a:pPr>
            <a:fld id="{00000000-1234-1234-1234-123412341234}" type="slidenum">
              <a:rPr lang="en">
                <a:solidFill>
                  <a:srgbClr val="695D46"/>
                </a:solidFill>
              </a:rPr>
              <a:pPr>
                <a:buClr>
                  <a:srgbClr val="A1E8D9"/>
                </a:buClr>
              </a:pPr>
              <a:t>96</a:t>
            </a:fld>
            <a:endParaRPr>
              <a:solidFill>
                <a:srgbClr val="695D46"/>
              </a:solidFill>
            </a:endParaRPr>
          </a:p>
        </p:txBody>
      </p:sp>
      <p:pic>
        <p:nvPicPr>
          <p:cNvPr id="116" name="Shape 1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91312" y="1458569"/>
            <a:ext cx="4036976" cy="50946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Shape 1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91300" y="1458568"/>
            <a:ext cx="4037000" cy="50947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" name="Shape 11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91301" y="1458568"/>
            <a:ext cx="4037000" cy="509469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" name="Shape 11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91301" y="1458568"/>
            <a:ext cx="4037000" cy="5094693"/>
          </a:xfrm>
          <a:prstGeom prst="rect">
            <a:avLst/>
          </a:prstGeom>
          <a:noFill/>
          <a:ln>
            <a:noFill/>
          </a:ln>
        </p:spPr>
      </p:pic>
      <p:sp>
        <p:nvSpPr>
          <p:cNvPr id="120" name="Shape 120"/>
          <p:cNvSpPr txBox="1"/>
          <p:nvPr/>
        </p:nvSpPr>
        <p:spPr>
          <a:xfrm>
            <a:off x="4249425" y="3827967"/>
            <a:ext cx="1091100" cy="46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"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0.1 cm</a:t>
            </a:r>
            <a:r>
              <a:rPr lang="en" sz="1400" kern="0" baseline="300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-3</a:t>
            </a:r>
            <a:endParaRPr sz="1400" kern="0" baseline="300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" name="Shape 121"/>
          <p:cNvSpPr txBox="1"/>
          <p:nvPr/>
        </p:nvSpPr>
        <p:spPr>
          <a:xfrm>
            <a:off x="4249425" y="2565933"/>
            <a:ext cx="1091100" cy="46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"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10.0 cm</a:t>
            </a:r>
            <a:r>
              <a:rPr lang="en" sz="1400" kern="0" baseline="300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-3</a:t>
            </a:r>
            <a:endParaRPr sz="1400" kern="0" baseline="300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2" name="Shape 12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191300" y="1458568"/>
            <a:ext cx="4037000" cy="5094651"/>
          </a:xfrm>
          <a:prstGeom prst="rect">
            <a:avLst/>
          </a:prstGeom>
          <a:noFill/>
          <a:ln>
            <a:noFill/>
          </a:ln>
        </p:spPr>
      </p:pic>
      <p:sp>
        <p:nvSpPr>
          <p:cNvPr id="123" name="Shape 123"/>
          <p:cNvSpPr txBox="1"/>
          <p:nvPr/>
        </p:nvSpPr>
        <p:spPr>
          <a:xfrm>
            <a:off x="4249425" y="1956333"/>
            <a:ext cx="1091100" cy="46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"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80.0 cm</a:t>
            </a:r>
            <a:r>
              <a:rPr lang="en" sz="1400" kern="0" baseline="300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-3</a:t>
            </a:r>
            <a:endParaRPr sz="1400" kern="0" baseline="300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4" name="Shape 12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91300" y="1458568"/>
            <a:ext cx="4037000" cy="50946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" name="Shape 125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191300" y="1445235"/>
            <a:ext cx="4037000" cy="509466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" name="Shape 126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80741" y="1431917"/>
            <a:ext cx="4058125" cy="5121312"/>
          </a:xfrm>
          <a:prstGeom prst="rect">
            <a:avLst/>
          </a:prstGeom>
          <a:noFill/>
          <a:ln>
            <a:noFill/>
          </a:ln>
        </p:spPr>
      </p:pic>
      <p:sp>
        <p:nvSpPr>
          <p:cNvPr id="127" name="Shape 127"/>
          <p:cNvSpPr txBox="1"/>
          <p:nvPr/>
        </p:nvSpPr>
        <p:spPr>
          <a:xfrm>
            <a:off x="4249425" y="1549933"/>
            <a:ext cx="1091100" cy="46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"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320.0 cm</a:t>
            </a:r>
            <a:r>
              <a:rPr lang="en" sz="1400" kern="0" baseline="300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-3</a:t>
            </a:r>
            <a:endParaRPr sz="1400" kern="0" baseline="300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28" name="Shape 128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191300" y="1431935"/>
            <a:ext cx="4058100" cy="512127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" name="Shape 129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5274725" y="1356971"/>
            <a:ext cx="3793074" cy="4895069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3873979" y="5674022"/>
            <a:ext cx="18501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800" dirty="0">
                <a:solidFill>
                  <a:srgbClr val="FF0000"/>
                </a:solidFill>
              </a:rPr>
              <a:t>Star formation density threshold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 flipV="1">
            <a:off x="4716016" y="4437112"/>
            <a:ext cx="0" cy="504056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41950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Shape 143"/>
          <p:cNvSpPr txBox="1">
            <a:spLocks noGrp="1"/>
          </p:cNvSpPr>
          <p:nvPr>
            <p:ph type="title"/>
          </p:nvPr>
        </p:nvSpPr>
        <p:spPr>
          <a:xfrm>
            <a:off x="102350" y="0"/>
            <a:ext cx="8520600" cy="6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How do cores form</a:t>
            </a:r>
            <a:r>
              <a:rPr lang="en-US" dirty="0"/>
              <a:t> </a:t>
            </a:r>
            <a:r>
              <a:rPr lang="en" dirty="0"/>
              <a:t>?</a:t>
            </a:r>
            <a:endParaRPr dirty="0"/>
          </a:p>
        </p:txBody>
      </p:sp>
      <p:grpSp>
        <p:nvGrpSpPr>
          <p:cNvPr id="3" name="Group 2"/>
          <p:cNvGrpSpPr/>
          <p:nvPr/>
        </p:nvGrpSpPr>
        <p:grpSpPr>
          <a:xfrm>
            <a:off x="-180528" y="1268760"/>
            <a:ext cx="3788209" cy="4320480"/>
            <a:chOff x="5837776" y="1212567"/>
            <a:chExt cx="3788209" cy="4320480"/>
          </a:xfrm>
        </p:grpSpPr>
        <p:sp>
          <p:nvSpPr>
            <p:cNvPr id="145" name="Shape 145"/>
            <p:cNvSpPr txBox="1"/>
            <p:nvPr/>
          </p:nvSpPr>
          <p:spPr>
            <a:xfrm>
              <a:off x="5837776" y="1212567"/>
              <a:ext cx="3788209" cy="132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13970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FF"/>
                </a:buClr>
                <a:buSzPts val="1400"/>
                <a:buFontTx/>
                <a:buNone/>
              </a:pP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If baryons are irrelevant to gravitational potential, SN cannot affect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central cusp </a:t>
              </a:r>
              <a:endParaRPr sz="2000" kern="0" dirty="0">
                <a:solidFill>
                  <a:srgbClr val="0000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Shape 146"/>
            <p:cNvSpPr txBox="1"/>
            <p:nvPr/>
          </p:nvSpPr>
          <p:spPr>
            <a:xfrm>
              <a:off x="5837776" y="2692479"/>
              <a:ext cx="3600400" cy="132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13970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F1C232"/>
                </a:buClr>
                <a:buSzPts val="1400"/>
                <a:buFontTx/>
                <a:buNone/>
              </a:pP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If 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gas marginally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dominate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s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 potential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,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  SN </a:t>
              </a:r>
              <a:r>
                <a:rPr lang="en" sz="2000" kern="0" dirty="0">
                  <a:solidFill>
                    <a:srgbClr val="FF0000"/>
                  </a:solidFill>
                  <a:latin typeface="Arial"/>
                  <a:ea typeface="Arial"/>
                  <a:cs typeface="Arial"/>
                  <a:sym typeface="Wingdings"/>
                </a:rPr>
                <a:t>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Wingdings"/>
                </a:rPr>
                <a:t>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secular evolution of inner 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halo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slope.</a:t>
              </a:r>
              <a:endParaRPr sz="2000" kern="0" dirty="0">
                <a:solidFill>
                  <a:srgbClr val="0000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Shape 147"/>
            <p:cNvSpPr txBox="1"/>
            <p:nvPr/>
          </p:nvSpPr>
          <p:spPr>
            <a:xfrm>
              <a:off x="5909784" y="4308911"/>
              <a:ext cx="3528392" cy="122413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139700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CC0000"/>
                </a:buClr>
                <a:buSzPts val="1400"/>
                <a:buFontTx/>
                <a:buNone/>
              </a:pP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If  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gas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strongly dominant: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core 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can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form</a:t>
              </a:r>
              <a:r>
                <a:rPr lang="en-US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" sz="2000" kern="0" dirty="0">
                  <a:solidFill>
                    <a:srgbClr val="0000FF"/>
                  </a:solidFill>
                  <a:latin typeface="Arial"/>
                  <a:ea typeface="Arial"/>
                  <a:cs typeface="Arial"/>
                  <a:sym typeface="Arial"/>
                </a:rPr>
                <a:t>violently from single SN event</a:t>
              </a:r>
              <a:endParaRPr lang="en-US" sz="2000" kern="0" dirty="0">
                <a:solidFill>
                  <a:srgbClr val="0000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560987" y="1196752"/>
            <a:ext cx="5619525" cy="5244901"/>
            <a:chOff x="102350" y="1254300"/>
            <a:chExt cx="5619525" cy="5244901"/>
          </a:xfrm>
        </p:grpSpPr>
        <p:pic>
          <p:nvPicPr>
            <p:cNvPr id="144" name="Shape 14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02350" y="1254300"/>
              <a:ext cx="5002350" cy="5244901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8" name="Shape 148"/>
            <p:cNvSpPr txBox="1"/>
            <p:nvPr/>
          </p:nvSpPr>
          <p:spPr>
            <a:xfrm>
              <a:off x="5197175" y="1326400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0.1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Shape 149"/>
            <p:cNvSpPr txBox="1"/>
            <p:nvPr/>
          </p:nvSpPr>
          <p:spPr>
            <a:xfrm>
              <a:off x="5197175" y="2037600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1.0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Shape 150"/>
            <p:cNvSpPr txBox="1"/>
            <p:nvPr/>
          </p:nvSpPr>
          <p:spPr>
            <a:xfrm>
              <a:off x="5197175" y="2748800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10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Shape 151"/>
            <p:cNvSpPr txBox="1"/>
            <p:nvPr/>
          </p:nvSpPr>
          <p:spPr>
            <a:xfrm>
              <a:off x="5197175" y="3460000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20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Shape 152"/>
            <p:cNvSpPr txBox="1"/>
            <p:nvPr/>
          </p:nvSpPr>
          <p:spPr>
            <a:xfrm>
              <a:off x="5197175" y="4268167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40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Shape 153"/>
            <p:cNvSpPr txBox="1"/>
            <p:nvPr/>
          </p:nvSpPr>
          <p:spPr>
            <a:xfrm>
              <a:off x="5197175" y="4954933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80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Shape 154"/>
            <p:cNvSpPr txBox="1"/>
            <p:nvPr/>
          </p:nvSpPr>
          <p:spPr>
            <a:xfrm>
              <a:off x="5197175" y="5685933"/>
              <a:ext cx="524700" cy="52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</a:pPr>
              <a:r>
                <a:rPr lang="en" sz="1400" kern="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160</a:t>
              </a:r>
              <a:endParaRPr sz="1400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3535227" y="899428"/>
            <a:ext cx="17410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600" dirty="0" err="1">
                <a:solidFill>
                  <a:srgbClr val="695D46">
                    <a:lumMod val="50000"/>
                  </a:srgbClr>
                </a:solidFill>
              </a:rPr>
              <a:t>M</a:t>
            </a:r>
            <a:r>
              <a:rPr lang="en-US" sz="1600" baseline="-25000" dirty="0" err="1">
                <a:solidFill>
                  <a:srgbClr val="695D46">
                    <a:lumMod val="50000"/>
                  </a:srgbClr>
                </a:solidFill>
              </a:rPr>
              <a:t>gas</a:t>
            </a:r>
            <a:r>
              <a:rPr lang="en-US" sz="1600" dirty="0">
                <a:solidFill>
                  <a:srgbClr val="695D46">
                    <a:lumMod val="50000"/>
                  </a:srgbClr>
                </a:solidFill>
              </a:rPr>
              <a:t>/</a:t>
            </a:r>
            <a:r>
              <a:rPr lang="en-US" sz="1600" dirty="0" err="1">
                <a:solidFill>
                  <a:srgbClr val="695D46">
                    <a:lumMod val="50000"/>
                  </a:srgbClr>
                </a:solidFill>
              </a:rPr>
              <a:t>M</a:t>
            </a:r>
            <a:r>
              <a:rPr lang="en-US" sz="1600" baseline="-25000" dirty="0" err="1">
                <a:solidFill>
                  <a:srgbClr val="695D46">
                    <a:lumMod val="50000"/>
                  </a:srgbClr>
                </a:solidFill>
              </a:rPr>
              <a:t>tot</a:t>
            </a:r>
            <a:r>
              <a:rPr lang="en-US" sz="1600" baseline="-25000" dirty="0">
                <a:solidFill>
                  <a:srgbClr val="695D46">
                    <a:lumMod val="50000"/>
                  </a:srgbClr>
                </a:solidFill>
              </a:rPr>
              <a:t> </a:t>
            </a:r>
            <a:r>
              <a:rPr lang="en-US" sz="1600" dirty="0">
                <a:solidFill>
                  <a:srgbClr val="695D46">
                    <a:lumMod val="50000"/>
                  </a:srgbClr>
                </a:solidFill>
              </a:rPr>
              <a:t>(</a:t>
            </a:r>
            <a:r>
              <a:rPr lang="en-US" sz="1600" dirty="0">
                <a:solidFill>
                  <a:srgbClr val="352E23"/>
                </a:solidFill>
              </a:rPr>
              <a:t>&lt;1 </a:t>
            </a:r>
            <a:r>
              <a:rPr lang="en-US" sz="1600" dirty="0" err="1">
                <a:solidFill>
                  <a:srgbClr val="352E23"/>
                </a:solidFill>
              </a:rPr>
              <a:t>kpc</a:t>
            </a:r>
            <a:r>
              <a:rPr lang="en-US" sz="1600" dirty="0">
                <a:solidFill>
                  <a:srgbClr val="352E23"/>
                </a:solidFill>
              </a:rPr>
              <a:t>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26475" y="899428"/>
            <a:ext cx="13753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600" dirty="0">
                <a:solidFill>
                  <a:srgbClr val="352E23"/>
                </a:solidFill>
              </a:rPr>
              <a:t> Slope α</a:t>
            </a:r>
            <a:r>
              <a:rPr lang="en-US" sz="1600" baseline="-25000" dirty="0">
                <a:solidFill>
                  <a:srgbClr val="352E23"/>
                </a:solidFill>
              </a:rPr>
              <a:t>1.5Rvir</a:t>
            </a:r>
            <a:endParaRPr lang="en-US" sz="1600" dirty="0">
              <a:solidFill>
                <a:srgbClr val="352E23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63857" y="908720"/>
            <a:ext cx="13685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600" dirty="0" err="1">
                <a:solidFill>
                  <a:srgbClr val="352E23"/>
                </a:solidFill>
              </a:rPr>
              <a:t>M</a:t>
            </a:r>
            <a:r>
              <a:rPr lang="en-US" sz="1600" baseline="-25000" dirty="0" err="1">
                <a:solidFill>
                  <a:srgbClr val="352E23"/>
                </a:solidFill>
              </a:rPr>
              <a:t>dark</a:t>
            </a:r>
            <a:r>
              <a:rPr lang="en-US" sz="1600" dirty="0">
                <a:solidFill>
                  <a:srgbClr val="352E23"/>
                </a:solidFill>
              </a:rPr>
              <a:t>(&lt;1 </a:t>
            </a:r>
            <a:r>
              <a:rPr lang="en-US" sz="1600" dirty="0" err="1">
                <a:solidFill>
                  <a:srgbClr val="352E23"/>
                </a:solidFill>
              </a:rPr>
              <a:t>kpc</a:t>
            </a:r>
            <a:r>
              <a:rPr lang="en-US" sz="1600" dirty="0">
                <a:solidFill>
                  <a:srgbClr val="352E23"/>
                </a:solidFill>
              </a:rPr>
              <a:t>)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7596336" y="116632"/>
            <a:ext cx="1850149" cy="1224136"/>
            <a:chOff x="7308304" y="188640"/>
            <a:chExt cx="1850149" cy="1224136"/>
          </a:xfrm>
        </p:grpSpPr>
        <p:sp>
          <p:nvSpPr>
            <p:cNvPr id="21" name="TextBox 20"/>
            <p:cNvSpPr txBox="1"/>
            <p:nvPr/>
          </p:nvSpPr>
          <p:spPr>
            <a:xfrm>
              <a:off x="7308304" y="188640"/>
              <a:ext cx="18501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1800" kern="0" dirty="0">
                  <a:solidFill>
                    <a:srgbClr val="FF0000"/>
                  </a:solidFill>
                </a:rPr>
                <a:t>SF density threshold</a:t>
              </a:r>
            </a:p>
          </p:txBody>
        </p:sp>
        <p:cxnSp>
          <p:nvCxnSpPr>
            <p:cNvPr id="22" name="Straight Arrow Connector 21"/>
            <p:cNvCxnSpPr/>
            <p:nvPr/>
          </p:nvCxnSpPr>
          <p:spPr bwMode="auto">
            <a:xfrm>
              <a:off x="8532440" y="1052736"/>
              <a:ext cx="0" cy="360040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23" name="TextBox 22"/>
          <p:cNvSpPr txBox="1"/>
          <p:nvPr/>
        </p:nvSpPr>
        <p:spPr>
          <a:xfrm>
            <a:off x="-57254" y="6372036"/>
            <a:ext cx="3189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800" dirty="0">
                <a:solidFill>
                  <a:srgbClr val="008000"/>
                </a:solidFill>
              </a:rPr>
              <a:t>Benitez-</a:t>
            </a:r>
            <a:r>
              <a:rPr lang="en-US" sz="1800" dirty="0" err="1">
                <a:solidFill>
                  <a:srgbClr val="008000"/>
                </a:solidFill>
              </a:rPr>
              <a:t>LLambay</a:t>
            </a:r>
            <a:r>
              <a:rPr lang="en-US" sz="1800" dirty="0">
                <a:solidFill>
                  <a:srgbClr val="008000"/>
                </a:solidFill>
              </a:rPr>
              <a:t>, CSF +  ‘18</a:t>
            </a:r>
          </a:p>
        </p:txBody>
      </p:sp>
    </p:spTree>
    <p:extLst>
      <p:ext uri="{BB962C8B-B14F-4D97-AF65-F5344CB8AC3E}">
        <p14:creationId xmlns:p14="http://schemas.microsoft.com/office/powerpoint/2010/main" val="1779302382"/>
      </p:ext>
    </p:extLst>
  </p:cSld>
  <p:clrMapOvr>
    <a:masterClrMapping/>
  </p:clrMapOvr>
  <p:transition>
    <p:fade/>
  </p:transition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" name="Shape 17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55091" y="1817833"/>
            <a:ext cx="5633825" cy="4839000"/>
          </a:xfrm>
          <a:prstGeom prst="rect">
            <a:avLst/>
          </a:prstGeom>
          <a:noFill/>
          <a:ln>
            <a:noFill/>
          </a:ln>
        </p:spPr>
      </p:pic>
      <p:sp>
        <p:nvSpPr>
          <p:cNvPr id="177" name="Shape 177"/>
          <p:cNvSpPr txBox="1">
            <a:spLocks noGrp="1"/>
          </p:cNvSpPr>
          <p:nvPr>
            <p:ph type="title"/>
          </p:nvPr>
        </p:nvSpPr>
        <p:spPr>
          <a:xfrm>
            <a:off x="159300" y="186967"/>
            <a:ext cx="8520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EAGLE with cores</a:t>
            </a:r>
            <a:endParaRPr dirty="0"/>
          </a:p>
        </p:txBody>
      </p:sp>
      <p:sp>
        <p:nvSpPr>
          <p:cNvPr id="178" name="Shape 178"/>
          <p:cNvSpPr txBox="1"/>
          <p:nvPr/>
        </p:nvSpPr>
        <p:spPr>
          <a:xfrm>
            <a:off x="311700" y="950700"/>
            <a:ext cx="8195100" cy="11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</a:pPr>
            <a:r>
              <a:rPr lang="en-US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Cosmological volume (L=12 </a:t>
            </a:r>
            <a:r>
              <a:rPr lang="en-US" sz="2000" kern="0" dirty="0" err="1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Mpc</a:t>
            </a:r>
            <a:r>
              <a:rPr lang="en-US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; m</a:t>
            </a:r>
            <a:r>
              <a:rPr lang="en" sz="2000" kern="0" baseline="-2500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gas</a:t>
            </a:r>
            <a:r>
              <a:rPr lang="en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 ~ 7 x 10</a:t>
            </a:r>
            <a:r>
              <a:rPr lang="en" sz="2000" kern="0" baseline="3000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4</a:t>
            </a:r>
            <a:r>
              <a:rPr lang="en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 M</a:t>
            </a:r>
            <a:r>
              <a:rPr lang="en" sz="2000" kern="0" baseline="-2500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o</a:t>
            </a:r>
            <a:r>
              <a:rPr lang="en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) using EAGLE RECAL model + SF density threshold of 50 </a:t>
            </a:r>
            <a:r>
              <a:rPr lang="en-US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particles</a:t>
            </a:r>
            <a:r>
              <a:rPr lang="en" sz="2000" kern="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 / cm</a:t>
            </a:r>
            <a:r>
              <a:rPr lang="en-US" sz="2000" kern="0" baseline="30000" dirty="0">
                <a:solidFill>
                  <a:srgbClr val="352E23"/>
                </a:solidFill>
                <a:latin typeface="Arial"/>
                <a:ea typeface="Arial"/>
                <a:cs typeface="Arial"/>
                <a:sym typeface="Arial"/>
              </a:rPr>
              <a:t>3</a:t>
            </a:r>
            <a:endParaRPr sz="2000" kern="0" dirty="0">
              <a:solidFill>
                <a:srgbClr val="352E23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-57254" y="6372036"/>
            <a:ext cx="3189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A1E8D9"/>
              </a:buClr>
              <a:buFontTx/>
              <a:buNone/>
            </a:pPr>
            <a:r>
              <a:rPr lang="en-US" sz="1800" dirty="0">
                <a:solidFill>
                  <a:srgbClr val="008000"/>
                </a:solidFill>
              </a:rPr>
              <a:t>Benitez-</a:t>
            </a:r>
            <a:r>
              <a:rPr lang="en-US" sz="1800" dirty="0" err="1">
                <a:solidFill>
                  <a:srgbClr val="008000"/>
                </a:solidFill>
              </a:rPr>
              <a:t>LLambay</a:t>
            </a:r>
            <a:r>
              <a:rPr lang="en-US" sz="1800" dirty="0">
                <a:solidFill>
                  <a:srgbClr val="008000"/>
                </a:solidFill>
              </a:rPr>
              <a:t>, CSF +  ‘18</a:t>
            </a:r>
          </a:p>
        </p:txBody>
      </p:sp>
    </p:spTree>
    <p:extLst>
      <p:ext uri="{BB962C8B-B14F-4D97-AF65-F5344CB8AC3E}">
        <p14:creationId xmlns:p14="http://schemas.microsoft.com/office/powerpoint/2010/main" val="3458351536"/>
      </p:ext>
    </p:extLst>
  </p:cSld>
  <p:clrMapOvr>
    <a:masterClrMapping/>
  </p:clrMapOvr>
  <p:transition spd="med">
    <p:fade/>
  </p:transition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47" name="Group 2"/>
          <p:cNvGrpSpPr>
            <a:grpSpLocks/>
          </p:cNvGrpSpPr>
          <p:nvPr/>
        </p:nvGrpSpPr>
        <p:grpSpPr bwMode="auto">
          <a:xfrm>
            <a:off x="152400" y="152400"/>
            <a:ext cx="609600" cy="533400"/>
            <a:chOff x="146" y="195"/>
            <a:chExt cx="582" cy="669"/>
          </a:xfrm>
        </p:grpSpPr>
        <p:sp>
          <p:nvSpPr>
            <p:cNvPr id="159762" name="Freeform 3"/>
            <p:cNvSpPr>
              <a:spLocks/>
            </p:cNvSpPr>
            <p:nvPr/>
          </p:nvSpPr>
          <p:spPr bwMode="auto">
            <a:xfrm>
              <a:off x="246" y="247"/>
              <a:ext cx="478" cy="614"/>
            </a:xfrm>
            <a:custGeom>
              <a:avLst/>
              <a:gdLst>
                <a:gd name="T0" fmla="*/ 478 w 478"/>
                <a:gd name="T1" fmla="*/ 0 h 614"/>
                <a:gd name="T2" fmla="*/ 478 w 478"/>
                <a:gd name="T3" fmla="*/ 5 h 614"/>
                <a:gd name="T4" fmla="*/ 478 w 478"/>
                <a:gd name="T5" fmla="*/ 23 h 614"/>
                <a:gd name="T6" fmla="*/ 478 w 478"/>
                <a:gd name="T7" fmla="*/ 40 h 614"/>
                <a:gd name="T8" fmla="*/ 477 w 478"/>
                <a:gd name="T9" fmla="*/ 70 h 614"/>
                <a:gd name="T10" fmla="*/ 474 w 478"/>
                <a:gd name="T11" fmla="*/ 106 h 614"/>
                <a:gd name="T12" fmla="*/ 465 w 478"/>
                <a:gd name="T13" fmla="*/ 168 h 614"/>
                <a:gd name="T14" fmla="*/ 459 w 478"/>
                <a:gd name="T15" fmla="*/ 213 h 614"/>
                <a:gd name="T16" fmla="*/ 452 w 478"/>
                <a:gd name="T17" fmla="*/ 245 h 614"/>
                <a:gd name="T18" fmla="*/ 439 w 478"/>
                <a:gd name="T19" fmla="*/ 287 h 614"/>
                <a:gd name="T20" fmla="*/ 403 w 478"/>
                <a:gd name="T21" fmla="*/ 382 h 614"/>
                <a:gd name="T22" fmla="*/ 354 w 478"/>
                <a:gd name="T23" fmla="*/ 476 h 614"/>
                <a:gd name="T24" fmla="*/ 321 w 478"/>
                <a:gd name="T25" fmla="*/ 525 h 614"/>
                <a:gd name="T26" fmla="*/ 287 w 478"/>
                <a:gd name="T27" fmla="*/ 568 h 614"/>
                <a:gd name="T28" fmla="*/ 257 w 478"/>
                <a:gd name="T29" fmla="*/ 603 h 614"/>
                <a:gd name="T30" fmla="*/ 247 w 478"/>
                <a:gd name="T31" fmla="*/ 614 h 614"/>
                <a:gd name="T32" fmla="*/ 246 w 478"/>
                <a:gd name="T33" fmla="*/ 614 h 614"/>
                <a:gd name="T34" fmla="*/ 236 w 478"/>
                <a:gd name="T35" fmla="*/ 604 h 614"/>
                <a:gd name="T36" fmla="*/ 216 w 478"/>
                <a:gd name="T37" fmla="*/ 586 h 614"/>
                <a:gd name="T38" fmla="*/ 206 w 478"/>
                <a:gd name="T39" fmla="*/ 577 h 614"/>
                <a:gd name="T40" fmla="*/ 195 w 478"/>
                <a:gd name="T41" fmla="*/ 565 h 614"/>
                <a:gd name="T42" fmla="*/ 180 w 478"/>
                <a:gd name="T43" fmla="*/ 547 h 614"/>
                <a:gd name="T44" fmla="*/ 159 w 478"/>
                <a:gd name="T45" fmla="*/ 514 h 614"/>
                <a:gd name="T46" fmla="*/ 144 w 478"/>
                <a:gd name="T47" fmla="*/ 491 h 614"/>
                <a:gd name="T48" fmla="*/ 129 w 478"/>
                <a:gd name="T49" fmla="*/ 466 h 614"/>
                <a:gd name="T50" fmla="*/ 105 w 478"/>
                <a:gd name="T51" fmla="*/ 431 h 614"/>
                <a:gd name="T52" fmla="*/ 80 w 478"/>
                <a:gd name="T53" fmla="*/ 399 h 614"/>
                <a:gd name="T54" fmla="*/ 64 w 478"/>
                <a:gd name="T55" fmla="*/ 366 h 614"/>
                <a:gd name="T56" fmla="*/ 54 w 478"/>
                <a:gd name="T57" fmla="*/ 337 h 614"/>
                <a:gd name="T58" fmla="*/ 42 w 478"/>
                <a:gd name="T59" fmla="*/ 303 h 614"/>
                <a:gd name="T60" fmla="*/ 32 w 478"/>
                <a:gd name="T61" fmla="*/ 274 h 614"/>
                <a:gd name="T62" fmla="*/ 23 w 478"/>
                <a:gd name="T63" fmla="*/ 238 h 614"/>
                <a:gd name="T64" fmla="*/ 14 w 478"/>
                <a:gd name="T65" fmla="*/ 200 h 614"/>
                <a:gd name="T66" fmla="*/ 8 w 478"/>
                <a:gd name="T67" fmla="*/ 164 h 614"/>
                <a:gd name="T68" fmla="*/ 1 w 478"/>
                <a:gd name="T69" fmla="*/ 119 h 614"/>
                <a:gd name="T70" fmla="*/ 0 w 478"/>
                <a:gd name="T71" fmla="*/ 72 h 614"/>
                <a:gd name="T72" fmla="*/ 0 w 478"/>
                <a:gd name="T73" fmla="*/ 31 h 614"/>
                <a:gd name="T74" fmla="*/ 0 w 478"/>
                <a:gd name="T75" fmla="*/ 9 h 614"/>
                <a:gd name="T76" fmla="*/ 0 w 478"/>
                <a:gd name="T77" fmla="*/ 0 h 6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78"/>
                <a:gd name="T118" fmla="*/ 0 h 614"/>
                <a:gd name="T119" fmla="*/ 478 w 478"/>
                <a:gd name="T120" fmla="*/ 614 h 61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78" h="614">
                  <a:moveTo>
                    <a:pt x="0" y="0"/>
                  </a:moveTo>
                  <a:lnTo>
                    <a:pt x="478" y="0"/>
                  </a:lnTo>
                  <a:lnTo>
                    <a:pt x="478" y="5"/>
                  </a:lnTo>
                  <a:lnTo>
                    <a:pt x="478" y="13"/>
                  </a:lnTo>
                  <a:lnTo>
                    <a:pt x="478" y="23"/>
                  </a:lnTo>
                  <a:lnTo>
                    <a:pt x="478" y="31"/>
                  </a:lnTo>
                  <a:lnTo>
                    <a:pt x="478" y="40"/>
                  </a:lnTo>
                  <a:lnTo>
                    <a:pt x="477" y="54"/>
                  </a:lnTo>
                  <a:lnTo>
                    <a:pt x="477" y="70"/>
                  </a:lnTo>
                  <a:lnTo>
                    <a:pt x="475" y="88"/>
                  </a:lnTo>
                  <a:lnTo>
                    <a:pt x="474" y="106"/>
                  </a:lnTo>
                  <a:lnTo>
                    <a:pt x="469" y="148"/>
                  </a:lnTo>
                  <a:lnTo>
                    <a:pt x="465" y="168"/>
                  </a:lnTo>
                  <a:lnTo>
                    <a:pt x="462" y="182"/>
                  </a:lnTo>
                  <a:lnTo>
                    <a:pt x="459" y="213"/>
                  </a:lnTo>
                  <a:lnTo>
                    <a:pt x="455" y="227"/>
                  </a:lnTo>
                  <a:lnTo>
                    <a:pt x="452" y="245"/>
                  </a:lnTo>
                  <a:lnTo>
                    <a:pt x="446" y="265"/>
                  </a:lnTo>
                  <a:lnTo>
                    <a:pt x="439" y="287"/>
                  </a:lnTo>
                  <a:lnTo>
                    <a:pt x="423" y="337"/>
                  </a:lnTo>
                  <a:lnTo>
                    <a:pt x="403" y="382"/>
                  </a:lnTo>
                  <a:lnTo>
                    <a:pt x="380" y="429"/>
                  </a:lnTo>
                  <a:lnTo>
                    <a:pt x="354" y="476"/>
                  </a:lnTo>
                  <a:lnTo>
                    <a:pt x="339" y="500"/>
                  </a:lnTo>
                  <a:lnTo>
                    <a:pt x="321" y="525"/>
                  </a:lnTo>
                  <a:lnTo>
                    <a:pt x="303" y="547"/>
                  </a:lnTo>
                  <a:lnTo>
                    <a:pt x="287" y="568"/>
                  </a:lnTo>
                  <a:lnTo>
                    <a:pt x="272" y="586"/>
                  </a:lnTo>
                  <a:lnTo>
                    <a:pt x="257" y="603"/>
                  </a:lnTo>
                  <a:lnTo>
                    <a:pt x="249" y="612"/>
                  </a:lnTo>
                  <a:lnTo>
                    <a:pt x="247" y="614"/>
                  </a:lnTo>
                  <a:lnTo>
                    <a:pt x="246" y="614"/>
                  </a:lnTo>
                  <a:lnTo>
                    <a:pt x="241" y="610"/>
                  </a:lnTo>
                  <a:lnTo>
                    <a:pt x="236" y="604"/>
                  </a:lnTo>
                  <a:lnTo>
                    <a:pt x="231" y="599"/>
                  </a:lnTo>
                  <a:lnTo>
                    <a:pt x="216" y="586"/>
                  </a:lnTo>
                  <a:lnTo>
                    <a:pt x="211" y="583"/>
                  </a:lnTo>
                  <a:lnTo>
                    <a:pt x="206" y="577"/>
                  </a:lnTo>
                  <a:lnTo>
                    <a:pt x="198" y="570"/>
                  </a:lnTo>
                  <a:lnTo>
                    <a:pt x="195" y="565"/>
                  </a:lnTo>
                  <a:lnTo>
                    <a:pt x="187" y="558"/>
                  </a:lnTo>
                  <a:lnTo>
                    <a:pt x="180" y="547"/>
                  </a:lnTo>
                  <a:lnTo>
                    <a:pt x="170" y="534"/>
                  </a:lnTo>
                  <a:lnTo>
                    <a:pt x="159" y="514"/>
                  </a:lnTo>
                  <a:lnTo>
                    <a:pt x="151" y="505"/>
                  </a:lnTo>
                  <a:lnTo>
                    <a:pt x="144" y="491"/>
                  </a:lnTo>
                  <a:lnTo>
                    <a:pt x="137" y="478"/>
                  </a:lnTo>
                  <a:lnTo>
                    <a:pt x="129" y="466"/>
                  </a:lnTo>
                  <a:lnTo>
                    <a:pt x="116" y="447"/>
                  </a:lnTo>
                  <a:lnTo>
                    <a:pt x="105" y="431"/>
                  </a:lnTo>
                  <a:lnTo>
                    <a:pt x="91" y="417"/>
                  </a:lnTo>
                  <a:lnTo>
                    <a:pt x="80" y="399"/>
                  </a:lnTo>
                  <a:lnTo>
                    <a:pt x="70" y="379"/>
                  </a:lnTo>
                  <a:lnTo>
                    <a:pt x="64" y="366"/>
                  </a:lnTo>
                  <a:lnTo>
                    <a:pt x="59" y="354"/>
                  </a:lnTo>
                  <a:lnTo>
                    <a:pt x="54" y="337"/>
                  </a:lnTo>
                  <a:lnTo>
                    <a:pt x="47" y="321"/>
                  </a:lnTo>
                  <a:lnTo>
                    <a:pt x="42" y="303"/>
                  </a:lnTo>
                  <a:lnTo>
                    <a:pt x="36" y="287"/>
                  </a:lnTo>
                  <a:lnTo>
                    <a:pt x="32" y="274"/>
                  </a:lnTo>
                  <a:lnTo>
                    <a:pt x="28" y="260"/>
                  </a:lnTo>
                  <a:lnTo>
                    <a:pt x="23" y="238"/>
                  </a:lnTo>
                  <a:lnTo>
                    <a:pt x="18" y="218"/>
                  </a:lnTo>
                  <a:lnTo>
                    <a:pt x="14" y="200"/>
                  </a:lnTo>
                  <a:lnTo>
                    <a:pt x="11" y="182"/>
                  </a:lnTo>
                  <a:lnTo>
                    <a:pt x="8" y="164"/>
                  </a:lnTo>
                  <a:lnTo>
                    <a:pt x="5" y="142"/>
                  </a:lnTo>
                  <a:lnTo>
                    <a:pt x="1" y="119"/>
                  </a:lnTo>
                  <a:lnTo>
                    <a:pt x="0" y="97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0" y="31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3" name="Freeform 4"/>
            <p:cNvSpPr>
              <a:spLocks/>
            </p:cNvSpPr>
            <p:nvPr/>
          </p:nvSpPr>
          <p:spPr bwMode="auto">
            <a:xfrm>
              <a:off x="246" y="241"/>
              <a:ext cx="480" cy="8"/>
            </a:xfrm>
            <a:custGeom>
              <a:avLst/>
              <a:gdLst>
                <a:gd name="T0" fmla="*/ 480 w 480"/>
                <a:gd name="T1" fmla="*/ 6 h 8"/>
                <a:gd name="T2" fmla="*/ 478 w 480"/>
                <a:gd name="T3" fmla="*/ 0 h 8"/>
                <a:gd name="T4" fmla="*/ 0 w 480"/>
                <a:gd name="T5" fmla="*/ 0 h 8"/>
                <a:gd name="T6" fmla="*/ 0 w 480"/>
                <a:gd name="T7" fmla="*/ 8 h 8"/>
                <a:gd name="T8" fmla="*/ 478 w 480"/>
                <a:gd name="T9" fmla="*/ 8 h 8"/>
                <a:gd name="T10" fmla="*/ 480 w 480"/>
                <a:gd name="T11" fmla="*/ 6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0"/>
                <a:gd name="T19" fmla="*/ 0 h 8"/>
                <a:gd name="T20" fmla="*/ 480 w 480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0" h="8">
                  <a:moveTo>
                    <a:pt x="480" y="6"/>
                  </a:moveTo>
                  <a:lnTo>
                    <a:pt x="47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478" y="8"/>
                  </a:lnTo>
                  <a:lnTo>
                    <a:pt x="480" y="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4" name="Freeform 5"/>
            <p:cNvSpPr>
              <a:spLocks/>
            </p:cNvSpPr>
            <p:nvPr/>
          </p:nvSpPr>
          <p:spPr bwMode="auto">
            <a:xfrm>
              <a:off x="721" y="247"/>
              <a:ext cx="7" cy="23"/>
            </a:xfrm>
            <a:custGeom>
              <a:avLst/>
              <a:gdLst>
                <a:gd name="T0" fmla="*/ 5 w 7"/>
                <a:gd name="T1" fmla="*/ 23 h 23"/>
                <a:gd name="T2" fmla="*/ 5 w 7"/>
                <a:gd name="T3" fmla="*/ 23 h 23"/>
                <a:gd name="T4" fmla="*/ 7 w 7"/>
                <a:gd name="T5" fmla="*/ 5 h 23"/>
                <a:gd name="T6" fmla="*/ 5 w 7"/>
                <a:gd name="T7" fmla="*/ 0 h 23"/>
                <a:gd name="T8" fmla="*/ 0 w 7"/>
                <a:gd name="T9" fmla="*/ 0 h 23"/>
                <a:gd name="T10" fmla="*/ 0 w 7"/>
                <a:gd name="T11" fmla="*/ 5 h 23"/>
                <a:gd name="T12" fmla="*/ 0 w 7"/>
                <a:gd name="T13" fmla="*/ 22 h 23"/>
                <a:gd name="T14" fmla="*/ 0 w 7"/>
                <a:gd name="T15" fmla="*/ 22 h 23"/>
                <a:gd name="T16" fmla="*/ 5 w 7"/>
                <a:gd name="T17" fmla="*/ 23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3"/>
                <a:gd name="T29" fmla="*/ 7 w 7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3">
                  <a:moveTo>
                    <a:pt x="5" y="23"/>
                  </a:moveTo>
                  <a:lnTo>
                    <a:pt x="5" y="2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5" name="Freeform 6"/>
            <p:cNvSpPr>
              <a:spLocks/>
            </p:cNvSpPr>
            <p:nvPr/>
          </p:nvSpPr>
          <p:spPr bwMode="auto">
            <a:xfrm>
              <a:off x="711" y="269"/>
              <a:ext cx="15" cy="126"/>
            </a:xfrm>
            <a:custGeom>
              <a:avLst/>
              <a:gdLst>
                <a:gd name="T0" fmla="*/ 5 w 15"/>
                <a:gd name="T1" fmla="*/ 126 h 126"/>
                <a:gd name="T2" fmla="*/ 5 w 15"/>
                <a:gd name="T3" fmla="*/ 126 h 126"/>
                <a:gd name="T4" fmla="*/ 12 w 15"/>
                <a:gd name="T5" fmla="*/ 86 h 126"/>
                <a:gd name="T6" fmla="*/ 13 w 15"/>
                <a:gd name="T7" fmla="*/ 48 h 126"/>
                <a:gd name="T8" fmla="*/ 15 w 15"/>
                <a:gd name="T9" fmla="*/ 18 h 126"/>
                <a:gd name="T10" fmla="*/ 15 w 15"/>
                <a:gd name="T11" fmla="*/ 1 h 126"/>
                <a:gd name="T12" fmla="*/ 10 w 15"/>
                <a:gd name="T13" fmla="*/ 0 h 126"/>
                <a:gd name="T14" fmla="*/ 10 w 15"/>
                <a:gd name="T15" fmla="*/ 18 h 126"/>
                <a:gd name="T16" fmla="*/ 9 w 15"/>
                <a:gd name="T17" fmla="*/ 48 h 126"/>
                <a:gd name="T18" fmla="*/ 5 w 15"/>
                <a:gd name="T19" fmla="*/ 84 h 126"/>
                <a:gd name="T20" fmla="*/ 0 w 15"/>
                <a:gd name="T21" fmla="*/ 126 h 126"/>
                <a:gd name="T22" fmla="*/ 0 w 15"/>
                <a:gd name="T23" fmla="*/ 126 h 126"/>
                <a:gd name="T24" fmla="*/ 5 w 15"/>
                <a:gd name="T25" fmla="*/ 126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126"/>
                <a:gd name="T41" fmla="*/ 15 w 15"/>
                <a:gd name="T42" fmla="*/ 126 h 1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126">
                  <a:moveTo>
                    <a:pt x="5" y="126"/>
                  </a:moveTo>
                  <a:lnTo>
                    <a:pt x="5" y="126"/>
                  </a:lnTo>
                  <a:lnTo>
                    <a:pt x="12" y="86"/>
                  </a:lnTo>
                  <a:lnTo>
                    <a:pt x="13" y="48"/>
                  </a:lnTo>
                  <a:lnTo>
                    <a:pt x="15" y="18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10" y="18"/>
                  </a:lnTo>
                  <a:lnTo>
                    <a:pt x="9" y="48"/>
                  </a:lnTo>
                  <a:lnTo>
                    <a:pt x="5" y="84"/>
                  </a:lnTo>
                  <a:lnTo>
                    <a:pt x="0" y="126"/>
                  </a:lnTo>
                  <a:lnTo>
                    <a:pt x="5" y="126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6" name="Freeform 7"/>
            <p:cNvSpPr>
              <a:spLocks/>
            </p:cNvSpPr>
            <p:nvPr/>
          </p:nvSpPr>
          <p:spPr bwMode="auto">
            <a:xfrm>
              <a:off x="682" y="395"/>
              <a:ext cx="34" cy="139"/>
            </a:xfrm>
            <a:custGeom>
              <a:avLst/>
              <a:gdLst>
                <a:gd name="T0" fmla="*/ 6 w 34"/>
                <a:gd name="T1" fmla="*/ 139 h 139"/>
                <a:gd name="T2" fmla="*/ 6 w 34"/>
                <a:gd name="T3" fmla="*/ 139 h 139"/>
                <a:gd name="T4" fmla="*/ 18 w 34"/>
                <a:gd name="T5" fmla="*/ 99 h 139"/>
                <a:gd name="T6" fmla="*/ 24 w 34"/>
                <a:gd name="T7" fmla="*/ 67 h 139"/>
                <a:gd name="T8" fmla="*/ 29 w 34"/>
                <a:gd name="T9" fmla="*/ 36 h 139"/>
                <a:gd name="T10" fmla="*/ 34 w 34"/>
                <a:gd name="T11" fmla="*/ 0 h 139"/>
                <a:gd name="T12" fmla="*/ 29 w 34"/>
                <a:gd name="T13" fmla="*/ 0 h 139"/>
                <a:gd name="T14" fmla="*/ 24 w 34"/>
                <a:gd name="T15" fmla="*/ 34 h 139"/>
                <a:gd name="T16" fmla="*/ 19 w 34"/>
                <a:gd name="T17" fmla="*/ 65 h 139"/>
                <a:gd name="T18" fmla="*/ 13 w 34"/>
                <a:gd name="T19" fmla="*/ 97 h 139"/>
                <a:gd name="T20" fmla="*/ 0 w 34"/>
                <a:gd name="T21" fmla="*/ 139 h 139"/>
                <a:gd name="T22" fmla="*/ 0 w 34"/>
                <a:gd name="T23" fmla="*/ 139 h 139"/>
                <a:gd name="T24" fmla="*/ 6 w 34"/>
                <a:gd name="T25" fmla="*/ 139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139"/>
                <a:gd name="T41" fmla="*/ 34 w 34"/>
                <a:gd name="T42" fmla="*/ 139 h 1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139">
                  <a:moveTo>
                    <a:pt x="6" y="139"/>
                  </a:moveTo>
                  <a:lnTo>
                    <a:pt x="6" y="139"/>
                  </a:lnTo>
                  <a:lnTo>
                    <a:pt x="18" y="99"/>
                  </a:lnTo>
                  <a:lnTo>
                    <a:pt x="24" y="67"/>
                  </a:lnTo>
                  <a:lnTo>
                    <a:pt x="29" y="36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4" y="34"/>
                  </a:lnTo>
                  <a:lnTo>
                    <a:pt x="19" y="65"/>
                  </a:lnTo>
                  <a:lnTo>
                    <a:pt x="13" y="97"/>
                  </a:lnTo>
                  <a:lnTo>
                    <a:pt x="0" y="139"/>
                  </a:lnTo>
                  <a:lnTo>
                    <a:pt x="6" y="13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7" name="Freeform 8"/>
            <p:cNvSpPr>
              <a:spLocks/>
            </p:cNvSpPr>
            <p:nvPr/>
          </p:nvSpPr>
          <p:spPr bwMode="auto">
            <a:xfrm>
              <a:off x="598" y="534"/>
              <a:ext cx="90" cy="189"/>
            </a:xfrm>
            <a:custGeom>
              <a:avLst/>
              <a:gdLst>
                <a:gd name="T0" fmla="*/ 5 w 90"/>
                <a:gd name="T1" fmla="*/ 189 h 189"/>
                <a:gd name="T2" fmla="*/ 5 w 90"/>
                <a:gd name="T3" fmla="*/ 189 h 189"/>
                <a:gd name="T4" fmla="*/ 18 w 90"/>
                <a:gd name="T5" fmla="*/ 168 h 189"/>
                <a:gd name="T6" fmla="*/ 30 w 90"/>
                <a:gd name="T7" fmla="*/ 144 h 189"/>
                <a:gd name="T8" fmla="*/ 43 w 90"/>
                <a:gd name="T9" fmla="*/ 119 h 189"/>
                <a:gd name="T10" fmla="*/ 54 w 90"/>
                <a:gd name="T11" fmla="*/ 97 h 189"/>
                <a:gd name="T12" fmla="*/ 64 w 90"/>
                <a:gd name="T13" fmla="*/ 74 h 189"/>
                <a:gd name="T14" fmla="*/ 72 w 90"/>
                <a:gd name="T15" fmla="*/ 50 h 189"/>
                <a:gd name="T16" fmla="*/ 82 w 90"/>
                <a:gd name="T17" fmla="*/ 27 h 189"/>
                <a:gd name="T18" fmla="*/ 90 w 90"/>
                <a:gd name="T19" fmla="*/ 0 h 189"/>
                <a:gd name="T20" fmla="*/ 84 w 90"/>
                <a:gd name="T21" fmla="*/ 0 h 189"/>
                <a:gd name="T22" fmla="*/ 77 w 90"/>
                <a:gd name="T23" fmla="*/ 23 h 189"/>
                <a:gd name="T24" fmla="*/ 67 w 90"/>
                <a:gd name="T25" fmla="*/ 49 h 189"/>
                <a:gd name="T26" fmla="*/ 58 w 90"/>
                <a:gd name="T27" fmla="*/ 70 h 189"/>
                <a:gd name="T28" fmla="*/ 48 w 90"/>
                <a:gd name="T29" fmla="*/ 94 h 189"/>
                <a:gd name="T30" fmla="*/ 38 w 90"/>
                <a:gd name="T31" fmla="*/ 119 h 189"/>
                <a:gd name="T32" fmla="*/ 26 w 90"/>
                <a:gd name="T33" fmla="*/ 141 h 189"/>
                <a:gd name="T34" fmla="*/ 13 w 90"/>
                <a:gd name="T35" fmla="*/ 164 h 189"/>
                <a:gd name="T36" fmla="*/ 0 w 90"/>
                <a:gd name="T37" fmla="*/ 188 h 189"/>
                <a:gd name="T38" fmla="*/ 0 w 90"/>
                <a:gd name="T39" fmla="*/ 188 h 189"/>
                <a:gd name="T40" fmla="*/ 5 w 90"/>
                <a:gd name="T41" fmla="*/ 189 h 1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0"/>
                <a:gd name="T64" fmla="*/ 0 h 189"/>
                <a:gd name="T65" fmla="*/ 90 w 90"/>
                <a:gd name="T66" fmla="*/ 189 h 18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0" h="189">
                  <a:moveTo>
                    <a:pt x="5" y="189"/>
                  </a:moveTo>
                  <a:lnTo>
                    <a:pt x="5" y="189"/>
                  </a:lnTo>
                  <a:lnTo>
                    <a:pt x="18" y="168"/>
                  </a:lnTo>
                  <a:lnTo>
                    <a:pt x="30" y="144"/>
                  </a:lnTo>
                  <a:lnTo>
                    <a:pt x="43" y="119"/>
                  </a:lnTo>
                  <a:lnTo>
                    <a:pt x="54" y="97"/>
                  </a:lnTo>
                  <a:lnTo>
                    <a:pt x="64" y="74"/>
                  </a:lnTo>
                  <a:lnTo>
                    <a:pt x="72" y="50"/>
                  </a:lnTo>
                  <a:lnTo>
                    <a:pt x="82" y="27"/>
                  </a:lnTo>
                  <a:lnTo>
                    <a:pt x="90" y="0"/>
                  </a:lnTo>
                  <a:lnTo>
                    <a:pt x="84" y="0"/>
                  </a:lnTo>
                  <a:lnTo>
                    <a:pt x="77" y="23"/>
                  </a:lnTo>
                  <a:lnTo>
                    <a:pt x="67" y="49"/>
                  </a:lnTo>
                  <a:lnTo>
                    <a:pt x="58" y="70"/>
                  </a:lnTo>
                  <a:lnTo>
                    <a:pt x="48" y="94"/>
                  </a:lnTo>
                  <a:lnTo>
                    <a:pt x="38" y="119"/>
                  </a:lnTo>
                  <a:lnTo>
                    <a:pt x="26" y="141"/>
                  </a:lnTo>
                  <a:lnTo>
                    <a:pt x="13" y="164"/>
                  </a:lnTo>
                  <a:lnTo>
                    <a:pt x="0" y="188"/>
                  </a:lnTo>
                  <a:lnTo>
                    <a:pt x="5" y="189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8" name="Freeform 9"/>
            <p:cNvSpPr>
              <a:spLocks/>
            </p:cNvSpPr>
            <p:nvPr/>
          </p:nvSpPr>
          <p:spPr bwMode="auto">
            <a:xfrm>
              <a:off x="490" y="722"/>
              <a:ext cx="113" cy="142"/>
            </a:xfrm>
            <a:custGeom>
              <a:avLst/>
              <a:gdLst>
                <a:gd name="T0" fmla="*/ 2 w 113"/>
                <a:gd name="T1" fmla="*/ 142 h 142"/>
                <a:gd name="T2" fmla="*/ 3 w 113"/>
                <a:gd name="T3" fmla="*/ 140 h 142"/>
                <a:gd name="T4" fmla="*/ 16 w 113"/>
                <a:gd name="T5" fmla="*/ 129 h 142"/>
                <a:gd name="T6" fmla="*/ 44 w 113"/>
                <a:gd name="T7" fmla="*/ 95 h 142"/>
                <a:gd name="T8" fmla="*/ 62 w 113"/>
                <a:gd name="T9" fmla="*/ 74 h 142"/>
                <a:gd name="T10" fmla="*/ 80 w 113"/>
                <a:gd name="T11" fmla="*/ 50 h 142"/>
                <a:gd name="T12" fmla="*/ 97 w 113"/>
                <a:gd name="T13" fmla="*/ 27 h 142"/>
                <a:gd name="T14" fmla="*/ 113 w 113"/>
                <a:gd name="T15" fmla="*/ 1 h 142"/>
                <a:gd name="T16" fmla="*/ 108 w 113"/>
                <a:gd name="T17" fmla="*/ 0 h 142"/>
                <a:gd name="T18" fmla="*/ 92 w 113"/>
                <a:gd name="T19" fmla="*/ 21 h 142"/>
                <a:gd name="T20" fmla="*/ 75 w 113"/>
                <a:gd name="T21" fmla="*/ 46 h 142"/>
                <a:gd name="T22" fmla="*/ 57 w 113"/>
                <a:gd name="T23" fmla="*/ 70 h 142"/>
                <a:gd name="T24" fmla="*/ 39 w 113"/>
                <a:gd name="T25" fmla="*/ 90 h 142"/>
                <a:gd name="T26" fmla="*/ 13 w 113"/>
                <a:gd name="T27" fmla="*/ 124 h 142"/>
                <a:gd name="T28" fmla="*/ 0 w 113"/>
                <a:gd name="T29" fmla="*/ 137 h 142"/>
                <a:gd name="T30" fmla="*/ 3 w 113"/>
                <a:gd name="T31" fmla="*/ 137 h 142"/>
                <a:gd name="T32" fmla="*/ 2 w 113"/>
                <a:gd name="T33" fmla="*/ 142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3"/>
                <a:gd name="T52" fmla="*/ 0 h 142"/>
                <a:gd name="T53" fmla="*/ 113 w 113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3" h="142">
                  <a:moveTo>
                    <a:pt x="2" y="142"/>
                  </a:moveTo>
                  <a:lnTo>
                    <a:pt x="3" y="140"/>
                  </a:lnTo>
                  <a:lnTo>
                    <a:pt x="16" y="129"/>
                  </a:lnTo>
                  <a:lnTo>
                    <a:pt x="44" y="95"/>
                  </a:lnTo>
                  <a:lnTo>
                    <a:pt x="62" y="74"/>
                  </a:lnTo>
                  <a:lnTo>
                    <a:pt x="80" y="50"/>
                  </a:lnTo>
                  <a:lnTo>
                    <a:pt x="97" y="27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92" y="21"/>
                  </a:lnTo>
                  <a:lnTo>
                    <a:pt x="75" y="46"/>
                  </a:lnTo>
                  <a:lnTo>
                    <a:pt x="57" y="70"/>
                  </a:lnTo>
                  <a:lnTo>
                    <a:pt x="39" y="90"/>
                  </a:lnTo>
                  <a:lnTo>
                    <a:pt x="13" y="124"/>
                  </a:lnTo>
                  <a:lnTo>
                    <a:pt x="0" y="137"/>
                  </a:lnTo>
                  <a:lnTo>
                    <a:pt x="3" y="137"/>
                  </a:lnTo>
                  <a:lnTo>
                    <a:pt x="2" y="14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69" name="Freeform 10"/>
            <p:cNvSpPr>
              <a:spLocks/>
            </p:cNvSpPr>
            <p:nvPr/>
          </p:nvSpPr>
          <p:spPr bwMode="auto">
            <a:xfrm>
              <a:off x="449" y="821"/>
              <a:ext cx="44" cy="43"/>
            </a:xfrm>
            <a:custGeom>
              <a:avLst/>
              <a:gdLst>
                <a:gd name="T0" fmla="*/ 0 w 44"/>
                <a:gd name="T1" fmla="*/ 5 h 43"/>
                <a:gd name="T2" fmla="*/ 0 w 44"/>
                <a:gd name="T3" fmla="*/ 5 h 43"/>
                <a:gd name="T4" fmla="*/ 25 w 44"/>
                <a:gd name="T5" fmla="*/ 29 h 43"/>
                <a:gd name="T6" fmla="*/ 43 w 44"/>
                <a:gd name="T7" fmla="*/ 43 h 43"/>
                <a:gd name="T8" fmla="*/ 44 w 44"/>
                <a:gd name="T9" fmla="*/ 38 h 43"/>
                <a:gd name="T10" fmla="*/ 28 w 44"/>
                <a:gd name="T11" fmla="*/ 23 h 43"/>
                <a:gd name="T12" fmla="*/ 5 w 44"/>
                <a:gd name="T13" fmla="*/ 0 h 43"/>
                <a:gd name="T14" fmla="*/ 5 w 44"/>
                <a:gd name="T15" fmla="*/ 0 h 43"/>
                <a:gd name="T16" fmla="*/ 0 w 44"/>
                <a:gd name="T17" fmla="*/ 5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43"/>
                <a:gd name="T29" fmla="*/ 44 w 4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43">
                  <a:moveTo>
                    <a:pt x="0" y="5"/>
                  </a:moveTo>
                  <a:lnTo>
                    <a:pt x="0" y="5"/>
                  </a:lnTo>
                  <a:lnTo>
                    <a:pt x="25" y="29"/>
                  </a:lnTo>
                  <a:lnTo>
                    <a:pt x="43" y="43"/>
                  </a:lnTo>
                  <a:lnTo>
                    <a:pt x="44" y="38"/>
                  </a:lnTo>
                  <a:lnTo>
                    <a:pt x="28" y="2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0" name="Freeform 11"/>
            <p:cNvSpPr>
              <a:spLocks/>
            </p:cNvSpPr>
            <p:nvPr/>
          </p:nvSpPr>
          <p:spPr bwMode="auto">
            <a:xfrm>
              <a:off x="388" y="736"/>
              <a:ext cx="66" cy="90"/>
            </a:xfrm>
            <a:custGeom>
              <a:avLst/>
              <a:gdLst>
                <a:gd name="T0" fmla="*/ 0 w 66"/>
                <a:gd name="T1" fmla="*/ 4 h 90"/>
                <a:gd name="T2" fmla="*/ 0 w 66"/>
                <a:gd name="T3" fmla="*/ 4 h 90"/>
                <a:gd name="T4" fmla="*/ 13 w 66"/>
                <a:gd name="T5" fmla="*/ 27 h 90"/>
                <a:gd name="T6" fmla="*/ 27 w 66"/>
                <a:gd name="T7" fmla="*/ 45 h 90"/>
                <a:gd name="T8" fmla="*/ 35 w 66"/>
                <a:gd name="T9" fmla="*/ 61 h 90"/>
                <a:gd name="T10" fmla="*/ 45 w 66"/>
                <a:gd name="T11" fmla="*/ 70 h 90"/>
                <a:gd name="T12" fmla="*/ 54 w 66"/>
                <a:gd name="T13" fmla="*/ 83 h 90"/>
                <a:gd name="T14" fmla="*/ 61 w 66"/>
                <a:gd name="T15" fmla="*/ 90 h 90"/>
                <a:gd name="T16" fmla="*/ 66 w 66"/>
                <a:gd name="T17" fmla="*/ 85 h 90"/>
                <a:gd name="T18" fmla="*/ 59 w 66"/>
                <a:gd name="T19" fmla="*/ 78 h 90"/>
                <a:gd name="T20" fmla="*/ 48 w 66"/>
                <a:gd name="T21" fmla="*/ 65 h 90"/>
                <a:gd name="T22" fmla="*/ 40 w 66"/>
                <a:gd name="T23" fmla="*/ 56 h 90"/>
                <a:gd name="T24" fmla="*/ 30 w 66"/>
                <a:gd name="T25" fmla="*/ 43 h 90"/>
                <a:gd name="T26" fmla="*/ 18 w 66"/>
                <a:gd name="T27" fmla="*/ 25 h 90"/>
                <a:gd name="T28" fmla="*/ 5 w 66"/>
                <a:gd name="T29" fmla="*/ 0 h 90"/>
                <a:gd name="T30" fmla="*/ 5 w 66"/>
                <a:gd name="T31" fmla="*/ 0 h 90"/>
                <a:gd name="T32" fmla="*/ 0 w 66"/>
                <a:gd name="T33" fmla="*/ 4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90"/>
                <a:gd name="T53" fmla="*/ 66 w 66"/>
                <a:gd name="T54" fmla="*/ 90 h 9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90">
                  <a:moveTo>
                    <a:pt x="0" y="4"/>
                  </a:moveTo>
                  <a:lnTo>
                    <a:pt x="0" y="4"/>
                  </a:lnTo>
                  <a:lnTo>
                    <a:pt x="13" y="27"/>
                  </a:lnTo>
                  <a:lnTo>
                    <a:pt x="27" y="45"/>
                  </a:lnTo>
                  <a:lnTo>
                    <a:pt x="35" y="61"/>
                  </a:lnTo>
                  <a:lnTo>
                    <a:pt x="45" y="70"/>
                  </a:lnTo>
                  <a:lnTo>
                    <a:pt x="54" y="83"/>
                  </a:lnTo>
                  <a:lnTo>
                    <a:pt x="61" y="90"/>
                  </a:lnTo>
                  <a:lnTo>
                    <a:pt x="66" y="85"/>
                  </a:lnTo>
                  <a:lnTo>
                    <a:pt x="59" y="78"/>
                  </a:lnTo>
                  <a:lnTo>
                    <a:pt x="48" y="65"/>
                  </a:lnTo>
                  <a:lnTo>
                    <a:pt x="40" y="56"/>
                  </a:lnTo>
                  <a:lnTo>
                    <a:pt x="30" y="43"/>
                  </a:lnTo>
                  <a:lnTo>
                    <a:pt x="18" y="25"/>
                  </a:ln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1" name="Freeform 12"/>
            <p:cNvSpPr>
              <a:spLocks/>
            </p:cNvSpPr>
            <p:nvPr/>
          </p:nvSpPr>
          <p:spPr bwMode="auto">
            <a:xfrm>
              <a:off x="290" y="566"/>
              <a:ext cx="103" cy="174"/>
            </a:xfrm>
            <a:custGeom>
              <a:avLst/>
              <a:gdLst>
                <a:gd name="T0" fmla="*/ 0 w 103"/>
                <a:gd name="T1" fmla="*/ 4 h 174"/>
                <a:gd name="T2" fmla="*/ 0 w 103"/>
                <a:gd name="T3" fmla="*/ 4 h 174"/>
                <a:gd name="T4" fmla="*/ 11 w 103"/>
                <a:gd name="T5" fmla="*/ 36 h 174"/>
                <a:gd name="T6" fmla="*/ 23 w 103"/>
                <a:gd name="T7" fmla="*/ 62 h 174"/>
                <a:gd name="T8" fmla="*/ 34 w 103"/>
                <a:gd name="T9" fmla="*/ 82 h 174"/>
                <a:gd name="T10" fmla="*/ 44 w 103"/>
                <a:gd name="T11" fmla="*/ 98 h 174"/>
                <a:gd name="T12" fmla="*/ 57 w 103"/>
                <a:gd name="T13" fmla="*/ 114 h 174"/>
                <a:gd name="T14" fmla="*/ 70 w 103"/>
                <a:gd name="T15" fmla="*/ 130 h 174"/>
                <a:gd name="T16" fmla="*/ 82 w 103"/>
                <a:gd name="T17" fmla="*/ 150 h 174"/>
                <a:gd name="T18" fmla="*/ 98 w 103"/>
                <a:gd name="T19" fmla="*/ 174 h 174"/>
                <a:gd name="T20" fmla="*/ 103 w 103"/>
                <a:gd name="T21" fmla="*/ 170 h 174"/>
                <a:gd name="T22" fmla="*/ 88 w 103"/>
                <a:gd name="T23" fmla="*/ 147 h 174"/>
                <a:gd name="T24" fmla="*/ 74 w 103"/>
                <a:gd name="T25" fmla="*/ 127 h 174"/>
                <a:gd name="T26" fmla="*/ 62 w 103"/>
                <a:gd name="T27" fmla="*/ 110 h 174"/>
                <a:gd name="T28" fmla="*/ 51 w 103"/>
                <a:gd name="T29" fmla="*/ 96 h 174"/>
                <a:gd name="T30" fmla="*/ 39 w 103"/>
                <a:gd name="T31" fmla="*/ 78 h 174"/>
                <a:gd name="T32" fmla="*/ 28 w 103"/>
                <a:gd name="T33" fmla="*/ 58 h 174"/>
                <a:gd name="T34" fmla="*/ 18 w 103"/>
                <a:gd name="T35" fmla="*/ 35 h 174"/>
                <a:gd name="T36" fmla="*/ 6 w 103"/>
                <a:gd name="T37" fmla="*/ 0 h 174"/>
                <a:gd name="T38" fmla="*/ 6 w 103"/>
                <a:gd name="T39" fmla="*/ 0 h 174"/>
                <a:gd name="T40" fmla="*/ 0 w 103"/>
                <a:gd name="T41" fmla="*/ 4 h 17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3"/>
                <a:gd name="T64" fmla="*/ 0 h 174"/>
                <a:gd name="T65" fmla="*/ 103 w 103"/>
                <a:gd name="T66" fmla="*/ 174 h 17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3" h="174">
                  <a:moveTo>
                    <a:pt x="0" y="4"/>
                  </a:moveTo>
                  <a:lnTo>
                    <a:pt x="0" y="4"/>
                  </a:lnTo>
                  <a:lnTo>
                    <a:pt x="11" y="36"/>
                  </a:lnTo>
                  <a:lnTo>
                    <a:pt x="23" y="62"/>
                  </a:lnTo>
                  <a:lnTo>
                    <a:pt x="34" y="82"/>
                  </a:lnTo>
                  <a:lnTo>
                    <a:pt x="44" y="98"/>
                  </a:lnTo>
                  <a:lnTo>
                    <a:pt x="57" y="114"/>
                  </a:lnTo>
                  <a:lnTo>
                    <a:pt x="70" y="130"/>
                  </a:lnTo>
                  <a:lnTo>
                    <a:pt x="82" y="150"/>
                  </a:lnTo>
                  <a:lnTo>
                    <a:pt x="98" y="174"/>
                  </a:lnTo>
                  <a:lnTo>
                    <a:pt x="103" y="170"/>
                  </a:lnTo>
                  <a:lnTo>
                    <a:pt x="88" y="147"/>
                  </a:lnTo>
                  <a:lnTo>
                    <a:pt x="74" y="127"/>
                  </a:lnTo>
                  <a:lnTo>
                    <a:pt x="62" y="110"/>
                  </a:lnTo>
                  <a:lnTo>
                    <a:pt x="51" y="96"/>
                  </a:lnTo>
                  <a:lnTo>
                    <a:pt x="39" y="78"/>
                  </a:lnTo>
                  <a:lnTo>
                    <a:pt x="28" y="58"/>
                  </a:lnTo>
                  <a:lnTo>
                    <a:pt x="18" y="35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2" name="Freeform 13"/>
            <p:cNvSpPr>
              <a:spLocks/>
            </p:cNvSpPr>
            <p:nvPr/>
          </p:nvSpPr>
          <p:spPr bwMode="auto">
            <a:xfrm>
              <a:off x="246" y="389"/>
              <a:ext cx="50" cy="181"/>
            </a:xfrm>
            <a:custGeom>
              <a:avLst/>
              <a:gdLst>
                <a:gd name="T0" fmla="*/ 0 w 50"/>
                <a:gd name="T1" fmla="*/ 0 h 181"/>
                <a:gd name="T2" fmla="*/ 1 w 50"/>
                <a:gd name="T3" fmla="*/ 0 h 181"/>
                <a:gd name="T4" fmla="*/ 8 w 50"/>
                <a:gd name="T5" fmla="*/ 42 h 181"/>
                <a:gd name="T6" fmla="*/ 14 w 50"/>
                <a:gd name="T7" fmla="*/ 76 h 181"/>
                <a:gd name="T8" fmla="*/ 26 w 50"/>
                <a:gd name="T9" fmla="*/ 120 h 181"/>
                <a:gd name="T10" fmla="*/ 44 w 50"/>
                <a:gd name="T11" fmla="*/ 181 h 181"/>
                <a:gd name="T12" fmla="*/ 50 w 50"/>
                <a:gd name="T13" fmla="*/ 177 h 181"/>
                <a:gd name="T14" fmla="*/ 31 w 50"/>
                <a:gd name="T15" fmla="*/ 118 h 181"/>
                <a:gd name="T16" fmla="*/ 21 w 50"/>
                <a:gd name="T17" fmla="*/ 76 h 181"/>
                <a:gd name="T18" fmla="*/ 13 w 50"/>
                <a:gd name="T19" fmla="*/ 40 h 181"/>
                <a:gd name="T20" fmla="*/ 8 w 50"/>
                <a:gd name="T21" fmla="*/ 0 h 181"/>
                <a:gd name="T22" fmla="*/ 8 w 50"/>
                <a:gd name="T23" fmla="*/ 0 h 181"/>
                <a:gd name="T24" fmla="*/ 0 w 50"/>
                <a:gd name="T25" fmla="*/ 0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181"/>
                <a:gd name="T41" fmla="*/ 50 w 50"/>
                <a:gd name="T42" fmla="*/ 181 h 1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181">
                  <a:moveTo>
                    <a:pt x="0" y="0"/>
                  </a:moveTo>
                  <a:lnTo>
                    <a:pt x="1" y="0"/>
                  </a:lnTo>
                  <a:lnTo>
                    <a:pt x="8" y="42"/>
                  </a:lnTo>
                  <a:lnTo>
                    <a:pt x="14" y="76"/>
                  </a:lnTo>
                  <a:lnTo>
                    <a:pt x="26" y="120"/>
                  </a:lnTo>
                  <a:lnTo>
                    <a:pt x="44" y="181"/>
                  </a:lnTo>
                  <a:lnTo>
                    <a:pt x="50" y="177"/>
                  </a:lnTo>
                  <a:lnTo>
                    <a:pt x="31" y="118"/>
                  </a:lnTo>
                  <a:lnTo>
                    <a:pt x="21" y="76"/>
                  </a:lnTo>
                  <a:lnTo>
                    <a:pt x="13" y="4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3" name="Freeform 14"/>
            <p:cNvSpPr>
              <a:spLocks/>
            </p:cNvSpPr>
            <p:nvPr/>
          </p:nvSpPr>
          <p:spPr bwMode="auto">
            <a:xfrm>
              <a:off x="242" y="241"/>
              <a:ext cx="12" cy="148"/>
            </a:xfrm>
            <a:custGeom>
              <a:avLst/>
              <a:gdLst>
                <a:gd name="T0" fmla="*/ 4 w 12"/>
                <a:gd name="T1" fmla="*/ 0 h 148"/>
                <a:gd name="T2" fmla="*/ 0 w 12"/>
                <a:gd name="T3" fmla="*/ 6 h 148"/>
                <a:gd name="T4" fmla="*/ 0 w 12"/>
                <a:gd name="T5" fmla="*/ 19 h 148"/>
                <a:gd name="T6" fmla="*/ 0 w 12"/>
                <a:gd name="T7" fmla="*/ 56 h 148"/>
                <a:gd name="T8" fmla="*/ 2 w 12"/>
                <a:gd name="T9" fmla="*/ 103 h 148"/>
                <a:gd name="T10" fmla="*/ 4 w 12"/>
                <a:gd name="T11" fmla="*/ 148 h 148"/>
                <a:gd name="T12" fmla="*/ 12 w 12"/>
                <a:gd name="T13" fmla="*/ 148 h 148"/>
                <a:gd name="T14" fmla="*/ 7 w 12"/>
                <a:gd name="T15" fmla="*/ 103 h 148"/>
                <a:gd name="T16" fmla="*/ 5 w 12"/>
                <a:gd name="T17" fmla="*/ 56 h 148"/>
                <a:gd name="T18" fmla="*/ 5 w 12"/>
                <a:gd name="T19" fmla="*/ 19 h 148"/>
                <a:gd name="T20" fmla="*/ 5 w 12"/>
                <a:gd name="T21" fmla="*/ 6 h 148"/>
                <a:gd name="T22" fmla="*/ 4 w 12"/>
                <a:gd name="T23" fmla="*/ 8 h 148"/>
                <a:gd name="T24" fmla="*/ 4 w 12"/>
                <a:gd name="T25" fmla="*/ 0 h 148"/>
                <a:gd name="T26" fmla="*/ 0 w 12"/>
                <a:gd name="T27" fmla="*/ 0 h 148"/>
                <a:gd name="T28" fmla="*/ 0 w 12"/>
                <a:gd name="T29" fmla="*/ 6 h 148"/>
                <a:gd name="T30" fmla="*/ 4 w 12"/>
                <a:gd name="T31" fmla="*/ 0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8"/>
                <a:gd name="T50" fmla="*/ 12 w 12"/>
                <a:gd name="T51" fmla="*/ 148 h 14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8">
                  <a:moveTo>
                    <a:pt x="4" y="0"/>
                  </a:moveTo>
                  <a:lnTo>
                    <a:pt x="0" y="6"/>
                  </a:lnTo>
                  <a:lnTo>
                    <a:pt x="0" y="19"/>
                  </a:lnTo>
                  <a:lnTo>
                    <a:pt x="0" y="56"/>
                  </a:lnTo>
                  <a:lnTo>
                    <a:pt x="2" y="103"/>
                  </a:lnTo>
                  <a:lnTo>
                    <a:pt x="4" y="148"/>
                  </a:lnTo>
                  <a:lnTo>
                    <a:pt x="12" y="148"/>
                  </a:lnTo>
                  <a:lnTo>
                    <a:pt x="7" y="103"/>
                  </a:lnTo>
                  <a:lnTo>
                    <a:pt x="5" y="56"/>
                  </a:lnTo>
                  <a:lnTo>
                    <a:pt x="5" y="19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4" name="Freeform 15"/>
            <p:cNvSpPr>
              <a:spLocks/>
            </p:cNvSpPr>
            <p:nvPr/>
          </p:nvSpPr>
          <p:spPr bwMode="auto">
            <a:xfrm>
              <a:off x="146" y="196"/>
              <a:ext cx="514" cy="655"/>
            </a:xfrm>
            <a:custGeom>
              <a:avLst/>
              <a:gdLst>
                <a:gd name="T0" fmla="*/ 510 w 514"/>
                <a:gd name="T1" fmla="*/ 2 h 655"/>
                <a:gd name="T2" fmla="*/ 511 w 514"/>
                <a:gd name="T3" fmla="*/ 0 h 655"/>
                <a:gd name="T4" fmla="*/ 513 w 514"/>
                <a:gd name="T5" fmla="*/ 2 h 655"/>
                <a:gd name="T6" fmla="*/ 513 w 514"/>
                <a:gd name="T7" fmla="*/ 17 h 655"/>
                <a:gd name="T8" fmla="*/ 508 w 514"/>
                <a:gd name="T9" fmla="*/ 60 h 655"/>
                <a:gd name="T10" fmla="*/ 506 w 514"/>
                <a:gd name="T11" fmla="*/ 105 h 655"/>
                <a:gd name="T12" fmla="*/ 503 w 514"/>
                <a:gd name="T13" fmla="*/ 141 h 655"/>
                <a:gd name="T14" fmla="*/ 498 w 514"/>
                <a:gd name="T15" fmla="*/ 181 h 655"/>
                <a:gd name="T16" fmla="*/ 492 w 514"/>
                <a:gd name="T17" fmla="*/ 215 h 655"/>
                <a:gd name="T18" fmla="*/ 485 w 514"/>
                <a:gd name="T19" fmla="*/ 249 h 655"/>
                <a:gd name="T20" fmla="*/ 475 w 514"/>
                <a:gd name="T21" fmla="*/ 287 h 655"/>
                <a:gd name="T22" fmla="*/ 464 w 514"/>
                <a:gd name="T23" fmla="*/ 338 h 655"/>
                <a:gd name="T24" fmla="*/ 441 w 514"/>
                <a:gd name="T25" fmla="*/ 408 h 655"/>
                <a:gd name="T26" fmla="*/ 421 w 514"/>
                <a:gd name="T27" fmla="*/ 455 h 655"/>
                <a:gd name="T28" fmla="*/ 396 w 514"/>
                <a:gd name="T29" fmla="*/ 504 h 655"/>
                <a:gd name="T30" fmla="*/ 359 w 514"/>
                <a:gd name="T31" fmla="*/ 556 h 655"/>
                <a:gd name="T32" fmla="*/ 316 w 514"/>
                <a:gd name="T33" fmla="*/ 605 h 655"/>
                <a:gd name="T34" fmla="*/ 280 w 514"/>
                <a:gd name="T35" fmla="*/ 641 h 655"/>
                <a:gd name="T36" fmla="*/ 269 w 514"/>
                <a:gd name="T37" fmla="*/ 652 h 655"/>
                <a:gd name="T38" fmla="*/ 265 w 514"/>
                <a:gd name="T39" fmla="*/ 655 h 655"/>
                <a:gd name="T40" fmla="*/ 259 w 514"/>
                <a:gd name="T41" fmla="*/ 650 h 655"/>
                <a:gd name="T42" fmla="*/ 247 w 514"/>
                <a:gd name="T43" fmla="*/ 641 h 655"/>
                <a:gd name="T44" fmla="*/ 226 w 514"/>
                <a:gd name="T45" fmla="*/ 625 h 655"/>
                <a:gd name="T46" fmla="*/ 218 w 514"/>
                <a:gd name="T47" fmla="*/ 616 h 655"/>
                <a:gd name="T48" fmla="*/ 206 w 514"/>
                <a:gd name="T49" fmla="*/ 600 h 655"/>
                <a:gd name="T50" fmla="*/ 185 w 514"/>
                <a:gd name="T51" fmla="*/ 576 h 655"/>
                <a:gd name="T52" fmla="*/ 160 w 514"/>
                <a:gd name="T53" fmla="*/ 538 h 655"/>
                <a:gd name="T54" fmla="*/ 116 w 514"/>
                <a:gd name="T55" fmla="*/ 462 h 655"/>
                <a:gd name="T56" fmla="*/ 82 w 514"/>
                <a:gd name="T57" fmla="*/ 390 h 655"/>
                <a:gd name="T58" fmla="*/ 65 w 514"/>
                <a:gd name="T59" fmla="*/ 349 h 655"/>
                <a:gd name="T60" fmla="*/ 47 w 514"/>
                <a:gd name="T61" fmla="*/ 293 h 655"/>
                <a:gd name="T62" fmla="*/ 24 w 514"/>
                <a:gd name="T63" fmla="*/ 206 h 655"/>
                <a:gd name="T64" fmla="*/ 11 w 514"/>
                <a:gd name="T65" fmla="*/ 132 h 655"/>
                <a:gd name="T66" fmla="*/ 5 w 514"/>
                <a:gd name="T67" fmla="*/ 82 h 655"/>
                <a:gd name="T68" fmla="*/ 1 w 514"/>
                <a:gd name="T69" fmla="*/ 35 h 655"/>
                <a:gd name="T70" fmla="*/ 0 w 514"/>
                <a:gd name="T71" fmla="*/ 11 h 655"/>
                <a:gd name="T72" fmla="*/ 1 w 514"/>
                <a:gd name="T73" fmla="*/ 2 h 6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4"/>
                <a:gd name="T112" fmla="*/ 0 h 655"/>
                <a:gd name="T113" fmla="*/ 514 w 514"/>
                <a:gd name="T114" fmla="*/ 655 h 6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4" h="655">
                  <a:moveTo>
                    <a:pt x="1" y="2"/>
                  </a:moveTo>
                  <a:lnTo>
                    <a:pt x="510" y="2"/>
                  </a:lnTo>
                  <a:lnTo>
                    <a:pt x="511" y="2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3" y="2"/>
                  </a:lnTo>
                  <a:lnTo>
                    <a:pt x="514" y="8"/>
                  </a:lnTo>
                  <a:lnTo>
                    <a:pt x="513" y="17"/>
                  </a:lnTo>
                  <a:lnTo>
                    <a:pt x="511" y="29"/>
                  </a:lnTo>
                  <a:lnTo>
                    <a:pt x="508" y="60"/>
                  </a:lnTo>
                  <a:lnTo>
                    <a:pt x="508" y="89"/>
                  </a:lnTo>
                  <a:lnTo>
                    <a:pt x="506" y="105"/>
                  </a:lnTo>
                  <a:lnTo>
                    <a:pt x="505" y="121"/>
                  </a:lnTo>
                  <a:lnTo>
                    <a:pt x="503" y="141"/>
                  </a:lnTo>
                  <a:lnTo>
                    <a:pt x="500" y="161"/>
                  </a:lnTo>
                  <a:lnTo>
                    <a:pt x="498" y="181"/>
                  </a:lnTo>
                  <a:lnTo>
                    <a:pt x="495" y="199"/>
                  </a:lnTo>
                  <a:lnTo>
                    <a:pt x="492" y="215"/>
                  </a:lnTo>
                  <a:lnTo>
                    <a:pt x="490" y="231"/>
                  </a:lnTo>
                  <a:lnTo>
                    <a:pt x="485" y="249"/>
                  </a:lnTo>
                  <a:lnTo>
                    <a:pt x="480" y="267"/>
                  </a:lnTo>
                  <a:lnTo>
                    <a:pt x="475" y="287"/>
                  </a:lnTo>
                  <a:lnTo>
                    <a:pt x="469" y="311"/>
                  </a:lnTo>
                  <a:lnTo>
                    <a:pt x="464" y="338"/>
                  </a:lnTo>
                  <a:lnTo>
                    <a:pt x="455" y="361"/>
                  </a:lnTo>
                  <a:lnTo>
                    <a:pt x="441" y="408"/>
                  </a:lnTo>
                  <a:lnTo>
                    <a:pt x="433" y="432"/>
                  </a:lnTo>
                  <a:lnTo>
                    <a:pt x="421" y="455"/>
                  </a:lnTo>
                  <a:lnTo>
                    <a:pt x="410" y="479"/>
                  </a:lnTo>
                  <a:lnTo>
                    <a:pt x="396" y="504"/>
                  </a:lnTo>
                  <a:lnTo>
                    <a:pt x="380" y="529"/>
                  </a:lnTo>
                  <a:lnTo>
                    <a:pt x="359" y="556"/>
                  </a:lnTo>
                  <a:lnTo>
                    <a:pt x="337" y="581"/>
                  </a:lnTo>
                  <a:lnTo>
                    <a:pt x="316" y="605"/>
                  </a:lnTo>
                  <a:lnTo>
                    <a:pt x="295" y="625"/>
                  </a:lnTo>
                  <a:lnTo>
                    <a:pt x="280" y="641"/>
                  </a:lnTo>
                  <a:lnTo>
                    <a:pt x="273" y="646"/>
                  </a:lnTo>
                  <a:lnTo>
                    <a:pt x="269" y="652"/>
                  </a:lnTo>
                  <a:lnTo>
                    <a:pt x="267" y="654"/>
                  </a:lnTo>
                  <a:lnTo>
                    <a:pt x="265" y="655"/>
                  </a:lnTo>
                  <a:lnTo>
                    <a:pt x="264" y="654"/>
                  </a:lnTo>
                  <a:lnTo>
                    <a:pt x="259" y="650"/>
                  </a:lnTo>
                  <a:lnTo>
                    <a:pt x="254" y="646"/>
                  </a:lnTo>
                  <a:lnTo>
                    <a:pt x="247" y="641"/>
                  </a:lnTo>
                  <a:lnTo>
                    <a:pt x="232" y="630"/>
                  </a:lnTo>
                  <a:lnTo>
                    <a:pt x="226" y="625"/>
                  </a:lnTo>
                  <a:lnTo>
                    <a:pt x="223" y="619"/>
                  </a:lnTo>
                  <a:lnTo>
                    <a:pt x="218" y="616"/>
                  </a:lnTo>
                  <a:lnTo>
                    <a:pt x="213" y="609"/>
                  </a:lnTo>
                  <a:lnTo>
                    <a:pt x="206" y="600"/>
                  </a:lnTo>
                  <a:lnTo>
                    <a:pt x="196" y="589"/>
                  </a:lnTo>
                  <a:lnTo>
                    <a:pt x="185" y="576"/>
                  </a:lnTo>
                  <a:lnTo>
                    <a:pt x="173" y="558"/>
                  </a:lnTo>
                  <a:lnTo>
                    <a:pt x="160" y="538"/>
                  </a:lnTo>
                  <a:lnTo>
                    <a:pt x="144" y="515"/>
                  </a:lnTo>
                  <a:lnTo>
                    <a:pt x="116" y="462"/>
                  </a:lnTo>
                  <a:lnTo>
                    <a:pt x="91" y="414"/>
                  </a:lnTo>
                  <a:lnTo>
                    <a:pt x="82" y="390"/>
                  </a:lnTo>
                  <a:lnTo>
                    <a:pt x="72" y="369"/>
                  </a:lnTo>
                  <a:lnTo>
                    <a:pt x="65" y="349"/>
                  </a:lnTo>
                  <a:lnTo>
                    <a:pt x="57" y="331"/>
                  </a:lnTo>
                  <a:lnTo>
                    <a:pt x="47" y="293"/>
                  </a:lnTo>
                  <a:lnTo>
                    <a:pt x="36" y="251"/>
                  </a:lnTo>
                  <a:lnTo>
                    <a:pt x="24" y="206"/>
                  </a:lnTo>
                  <a:lnTo>
                    <a:pt x="16" y="157"/>
                  </a:lnTo>
                  <a:lnTo>
                    <a:pt x="11" y="132"/>
                  </a:lnTo>
                  <a:lnTo>
                    <a:pt x="8" y="107"/>
                  </a:lnTo>
                  <a:lnTo>
                    <a:pt x="5" y="82"/>
                  </a:lnTo>
                  <a:lnTo>
                    <a:pt x="3" y="56"/>
                  </a:lnTo>
                  <a:lnTo>
                    <a:pt x="1" y="35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5" name="Freeform 16"/>
            <p:cNvSpPr>
              <a:spLocks/>
            </p:cNvSpPr>
            <p:nvPr/>
          </p:nvSpPr>
          <p:spPr bwMode="auto">
            <a:xfrm>
              <a:off x="147" y="198"/>
              <a:ext cx="184" cy="175"/>
            </a:xfrm>
            <a:custGeom>
              <a:avLst/>
              <a:gdLst>
                <a:gd name="T0" fmla="*/ 17 w 184"/>
                <a:gd name="T1" fmla="*/ 0 h 175"/>
                <a:gd name="T2" fmla="*/ 184 w 184"/>
                <a:gd name="T3" fmla="*/ 0 h 175"/>
                <a:gd name="T4" fmla="*/ 182 w 184"/>
                <a:gd name="T5" fmla="*/ 175 h 175"/>
                <a:gd name="T6" fmla="*/ 15 w 184"/>
                <a:gd name="T7" fmla="*/ 175 h 175"/>
                <a:gd name="T8" fmla="*/ 15 w 184"/>
                <a:gd name="T9" fmla="*/ 175 h 175"/>
                <a:gd name="T10" fmla="*/ 17 w 184"/>
                <a:gd name="T11" fmla="*/ 175 h 175"/>
                <a:gd name="T12" fmla="*/ 18 w 184"/>
                <a:gd name="T13" fmla="*/ 172 h 175"/>
                <a:gd name="T14" fmla="*/ 17 w 184"/>
                <a:gd name="T15" fmla="*/ 168 h 175"/>
                <a:gd name="T16" fmla="*/ 15 w 184"/>
                <a:gd name="T17" fmla="*/ 161 h 175"/>
                <a:gd name="T18" fmla="*/ 15 w 184"/>
                <a:gd name="T19" fmla="*/ 157 h 175"/>
                <a:gd name="T20" fmla="*/ 15 w 184"/>
                <a:gd name="T21" fmla="*/ 154 h 175"/>
                <a:gd name="T22" fmla="*/ 15 w 184"/>
                <a:gd name="T23" fmla="*/ 148 h 175"/>
                <a:gd name="T24" fmla="*/ 13 w 184"/>
                <a:gd name="T25" fmla="*/ 139 h 175"/>
                <a:gd name="T26" fmla="*/ 12 w 184"/>
                <a:gd name="T27" fmla="*/ 132 h 175"/>
                <a:gd name="T28" fmla="*/ 10 w 184"/>
                <a:gd name="T29" fmla="*/ 123 h 175"/>
                <a:gd name="T30" fmla="*/ 8 w 184"/>
                <a:gd name="T31" fmla="*/ 112 h 175"/>
                <a:gd name="T32" fmla="*/ 8 w 184"/>
                <a:gd name="T33" fmla="*/ 103 h 175"/>
                <a:gd name="T34" fmla="*/ 7 w 184"/>
                <a:gd name="T35" fmla="*/ 94 h 175"/>
                <a:gd name="T36" fmla="*/ 5 w 184"/>
                <a:gd name="T37" fmla="*/ 85 h 175"/>
                <a:gd name="T38" fmla="*/ 2 w 184"/>
                <a:gd name="T39" fmla="*/ 65 h 175"/>
                <a:gd name="T40" fmla="*/ 2 w 184"/>
                <a:gd name="T41" fmla="*/ 45 h 175"/>
                <a:gd name="T42" fmla="*/ 2 w 184"/>
                <a:gd name="T43" fmla="*/ 40 h 175"/>
                <a:gd name="T44" fmla="*/ 2 w 184"/>
                <a:gd name="T45" fmla="*/ 33 h 175"/>
                <a:gd name="T46" fmla="*/ 2 w 184"/>
                <a:gd name="T47" fmla="*/ 20 h 175"/>
                <a:gd name="T48" fmla="*/ 0 w 184"/>
                <a:gd name="T49" fmla="*/ 11 h 175"/>
                <a:gd name="T50" fmla="*/ 0 w 184"/>
                <a:gd name="T51" fmla="*/ 6 h 175"/>
                <a:gd name="T52" fmla="*/ 0 w 184"/>
                <a:gd name="T53" fmla="*/ 2 h 175"/>
                <a:gd name="T54" fmla="*/ 0 w 184"/>
                <a:gd name="T55" fmla="*/ 0 h 175"/>
                <a:gd name="T56" fmla="*/ 17 w 184"/>
                <a:gd name="T57" fmla="*/ 0 h 17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4"/>
                <a:gd name="T88" fmla="*/ 0 h 175"/>
                <a:gd name="T89" fmla="*/ 184 w 184"/>
                <a:gd name="T90" fmla="*/ 175 h 17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4" h="175">
                  <a:moveTo>
                    <a:pt x="17" y="0"/>
                  </a:moveTo>
                  <a:lnTo>
                    <a:pt x="184" y="0"/>
                  </a:lnTo>
                  <a:lnTo>
                    <a:pt x="182" y="175"/>
                  </a:lnTo>
                  <a:lnTo>
                    <a:pt x="15" y="175"/>
                  </a:lnTo>
                  <a:lnTo>
                    <a:pt x="17" y="175"/>
                  </a:lnTo>
                  <a:lnTo>
                    <a:pt x="18" y="172"/>
                  </a:lnTo>
                  <a:lnTo>
                    <a:pt x="17" y="168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15" y="154"/>
                  </a:lnTo>
                  <a:lnTo>
                    <a:pt x="15" y="148"/>
                  </a:lnTo>
                  <a:lnTo>
                    <a:pt x="13" y="139"/>
                  </a:lnTo>
                  <a:lnTo>
                    <a:pt x="12" y="132"/>
                  </a:lnTo>
                  <a:lnTo>
                    <a:pt x="10" y="123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7" y="94"/>
                  </a:lnTo>
                  <a:lnTo>
                    <a:pt x="5" y="85"/>
                  </a:lnTo>
                  <a:lnTo>
                    <a:pt x="2" y="65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2" y="33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6" name="Freeform 17"/>
            <p:cNvSpPr>
              <a:spLocks/>
            </p:cNvSpPr>
            <p:nvPr/>
          </p:nvSpPr>
          <p:spPr bwMode="auto">
            <a:xfrm>
              <a:off x="160" y="207"/>
              <a:ext cx="58" cy="89"/>
            </a:xfrm>
            <a:custGeom>
              <a:avLst/>
              <a:gdLst>
                <a:gd name="T0" fmla="*/ 20 w 58"/>
                <a:gd name="T1" fmla="*/ 25 h 89"/>
                <a:gd name="T2" fmla="*/ 22 w 58"/>
                <a:gd name="T3" fmla="*/ 24 h 89"/>
                <a:gd name="T4" fmla="*/ 20 w 58"/>
                <a:gd name="T5" fmla="*/ 18 h 89"/>
                <a:gd name="T6" fmla="*/ 20 w 58"/>
                <a:gd name="T7" fmla="*/ 15 h 89"/>
                <a:gd name="T8" fmla="*/ 25 w 58"/>
                <a:gd name="T9" fmla="*/ 13 h 89"/>
                <a:gd name="T10" fmla="*/ 23 w 58"/>
                <a:gd name="T11" fmla="*/ 11 h 89"/>
                <a:gd name="T12" fmla="*/ 27 w 58"/>
                <a:gd name="T13" fmla="*/ 7 h 89"/>
                <a:gd name="T14" fmla="*/ 30 w 58"/>
                <a:gd name="T15" fmla="*/ 6 h 89"/>
                <a:gd name="T16" fmla="*/ 33 w 58"/>
                <a:gd name="T17" fmla="*/ 4 h 89"/>
                <a:gd name="T18" fmla="*/ 40 w 58"/>
                <a:gd name="T19" fmla="*/ 2 h 89"/>
                <a:gd name="T20" fmla="*/ 41 w 58"/>
                <a:gd name="T21" fmla="*/ 4 h 89"/>
                <a:gd name="T22" fmla="*/ 41 w 58"/>
                <a:gd name="T23" fmla="*/ 7 h 89"/>
                <a:gd name="T24" fmla="*/ 41 w 58"/>
                <a:gd name="T25" fmla="*/ 9 h 89"/>
                <a:gd name="T26" fmla="*/ 43 w 58"/>
                <a:gd name="T27" fmla="*/ 27 h 89"/>
                <a:gd name="T28" fmla="*/ 38 w 58"/>
                <a:gd name="T29" fmla="*/ 33 h 89"/>
                <a:gd name="T30" fmla="*/ 33 w 58"/>
                <a:gd name="T31" fmla="*/ 34 h 89"/>
                <a:gd name="T32" fmla="*/ 33 w 58"/>
                <a:gd name="T33" fmla="*/ 42 h 89"/>
                <a:gd name="T34" fmla="*/ 36 w 58"/>
                <a:gd name="T35" fmla="*/ 45 h 89"/>
                <a:gd name="T36" fmla="*/ 38 w 58"/>
                <a:gd name="T37" fmla="*/ 54 h 89"/>
                <a:gd name="T38" fmla="*/ 41 w 58"/>
                <a:gd name="T39" fmla="*/ 33 h 89"/>
                <a:gd name="T40" fmla="*/ 43 w 58"/>
                <a:gd name="T41" fmla="*/ 31 h 89"/>
                <a:gd name="T42" fmla="*/ 46 w 58"/>
                <a:gd name="T43" fmla="*/ 31 h 89"/>
                <a:gd name="T44" fmla="*/ 51 w 58"/>
                <a:gd name="T45" fmla="*/ 31 h 89"/>
                <a:gd name="T46" fmla="*/ 58 w 58"/>
                <a:gd name="T47" fmla="*/ 38 h 89"/>
                <a:gd name="T48" fmla="*/ 51 w 58"/>
                <a:gd name="T49" fmla="*/ 40 h 89"/>
                <a:gd name="T50" fmla="*/ 46 w 58"/>
                <a:gd name="T51" fmla="*/ 34 h 89"/>
                <a:gd name="T52" fmla="*/ 43 w 58"/>
                <a:gd name="T53" fmla="*/ 34 h 89"/>
                <a:gd name="T54" fmla="*/ 41 w 58"/>
                <a:gd name="T55" fmla="*/ 36 h 89"/>
                <a:gd name="T56" fmla="*/ 43 w 58"/>
                <a:gd name="T57" fmla="*/ 40 h 89"/>
                <a:gd name="T58" fmla="*/ 43 w 58"/>
                <a:gd name="T59" fmla="*/ 51 h 89"/>
                <a:gd name="T60" fmla="*/ 36 w 58"/>
                <a:gd name="T61" fmla="*/ 62 h 89"/>
                <a:gd name="T62" fmla="*/ 40 w 58"/>
                <a:gd name="T63" fmla="*/ 81 h 89"/>
                <a:gd name="T64" fmla="*/ 33 w 58"/>
                <a:gd name="T65" fmla="*/ 89 h 89"/>
                <a:gd name="T66" fmla="*/ 23 w 58"/>
                <a:gd name="T67" fmla="*/ 83 h 89"/>
                <a:gd name="T68" fmla="*/ 23 w 58"/>
                <a:gd name="T69" fmla="*/ 78 h 89"/>
                <a:gd name="T70" fmla="*/ 30 w 58"/>
                <a:gd name="T71" fmla="*/ 76 h 89"/>
                <a:gd name="T72" fmla="*/ 30 w 58"/>
                <a:gd name="T73" fmla="*/ 72 h 89"/>
                <a:gd name="T74" fmla="*/ 23 w 58"/>
                <a:gd name="T75" fmla="*/ 72 h 89"/>
                <a:gd name="T76" fmla="*/ 12 w 58"/>
                <a:gd name="T77" fmla="*/ 65 h 89"/>
                <a:gd name="T78" fmla="*/ 9 w 58"/>
                <a:gd name="T79" fmla="*/ 58 h 89"/>
                <a:gd name="T80" fmla="*/ 12 w 58"/>
                <a:gd name="T81" fmla="*/ 54 h 89"/>
                <a:gd name="T82" fmla="*/ 15 w 58"/>
                <a:gd name="T83" fmla="*/ 53 h 89"/>
                <a:gd name="T84" fmla="*/ 18 w 58"/>
                <a:gd name="T85" fmla="*/ 60 h 89"/>
                <a:gd name="T86" fmla="*/ 20 w 58"/>
                <a:gd name="T87" fmla="*/ 60 h 89"/>
                <a:gd name="T88" fmla="*/ 18 w 58"/>
                <a:gd name="T89" fmla="*/ 51 h 89"/>
                <a:gd name="T90" fmla="*/ 23 w 58"/>
                <a:gd name="T91" fmla="*/ 51 h 89"/>
                <a:gd name="T92" fmla="*/ 23 w 58"/>
                <a:gd name="T93" fmla="*/ 47 h 89"/>
                <a:gd name="T94" fmla="*/ 17 w 58"/>
                <a:gd name="T95" fmla="*/ 47 h 89"/>
                <a:gd name="T96" fmla="*/ 0 w 58"/>
                <a:gd name="T97" fmla="*/ 43 h 89"/>
                <a:gd name="T98" fmla="*/ 4 w 58"/>
                <a:gd name="T99" fmla="*/ 31 h 89"/>
                <a:gd name="T100" fmla="*/ 7 w 58"/>
                <a:gd name="T101" fmla="*/ 34 h 89"/>
                <a:gd name="T102" fmla="*/ 10 w 58"/>
                <a:gd name="T103" fmla="*/ 40 h 89"/>
                <a:gd name="T104" fmla="*/ 15 w 58"/>
                <a:gd name="T105" fmla="*/ 38 h 89"/>
                <a:gd name="T106" fmla="*/ 14 w 58"/>
                <a:gd name="T107" fmla="*/ 34 h 89"/>
                <a:gd name="T108" fmla="*/ 10 w 58"/>
                <a:gd name="T109" fmla="*/ 31 h 89"/>
                <a:gd name="T110" fmla="*/ 7 w 58"/>
                <a:gd name="T111" fmla="*/ 25 h 89"/>
                <a:gd name="T112" fmla="*/ 5 w 58"/>
                <a:gd name="T113" fmla="*/ 20 h 89"/>
                <a:gd name="T114" fmla="*/ 7 w 58"/>
                <a:gd name="T115" fmla="*/ 15 h 89"/>
                <a:gd name="T116" fmla="*/ 12 w 58"/>
                <a:gd name="T117" fmla="*/ 15 h 89"/>
                <a:gd name="T118" fmla="*/ 15 w 58"/>
                <a:gd name="T119" fmla="*/ 24 h 8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8"/>
                <a:gd name="T181" fmla="*/ 0 h 89"/>
                <a:gd name="T182" fmla="*/ 58 w 58"/>
                <a:gd name="T183" fmla="*/ 89 h 8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8" h="89">
                  <a:moveTo>
                    <a:pt x="15" y="24"/>
                  </a:moveTo>
                  <a:lnTo>
                    <a:pt x="15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1" y="4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5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3" y="40"/>
                  </a:lnTo>
                  <a:lnTo>
                    <a:pt x="33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1" y="54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31"/>
                  </a:lnTo>
                  <a:lnTo>
                    <a:pt x="51" y="31"/>
                  </a:lnTo>
                  <a:lnTo>
                    <a:pt x="53" y="33"/>
                  </a:lnTo>
                  <a:lnTo>
                    <a:pt x="55" y="34"/>
                  </a:lnTo>
                  <a:lnTo>
                    <a:pt x="56" y="36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6" y="33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1" y="60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40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9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0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2" y="80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7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1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4" y="67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3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5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7" name="Freeform 18"/>
            <p:cNvSpPr>
              <a:spLocks/>
            </p:cNvSpPr>
            <p:nvPr/>
          </p:nvSpPr>
          <p:spPr bwMode="auto">
            <a:xfrm>
              <a:off x="270" y="207"/>
              <a:ext cx="56" cy="89"/>
            </a:xfrm>
            <a:custGeom>
              <a:avLst/>
              <a:gdLst>
                <a:gd name="T0" fmla="*/ 18 w 56"/>
                <a:gd name="T1" fmla="*/ 25 h 89"/>
                <a:gd name="T2" fmla="*/ 20 w 56"/>
                <a:gd name="T3" fmla="*/ 24 h 89"/>
                <a:gd name="T4" fmla="*/ 20 w 56"/>
                <a:gd name="T5" fmla="*/ 18 h 89"/>
                <a:gd name="T6" fmla="*/ 20 w 56"/>
                <a:gd name="T7" fmla="*/ 15 h 89"/>
                <a:gd name="T8" fmla="*/ 23 w 56"/>
                <a:gd name="T9" fmla="*/ 13 h 89"/>
                <a:gd name="T10" fmla="*/ 23 w 56"/>
                <a:gd name="T11" fmla="*/ 11 h 89"/>
                <a:gd name="T12" fmla="*/ 26 w 56"/>
                <a:gd name="T13" fmla="*/ 7 h 89"/>
                <a:gd name="T14" fmla="*/ 30 w 56"/>
                <a:gd name="T15" fmla="*/ 6 h 89"/>
                <a:gd name="T16" fmla="*/ 31 w 56"/>
                <a:gd name="T17" fmla="*/ 2 h 89"/>
                <a:gd name="T18" fmla="*/ 38 w 56"/>
                <a:gd name="T19" fmla="*/ 2 h 89"/>
                <a:gd name="T20" fmla="*/ 40 w 56"/>
                <a:gd name="T21" fmla="*/ 4 h 89"/>
                <a:gd name="T22" fmla="*/ 40 w 56"/>
                <a:gd name="T23" fmla="*/ 7 h 89"/>
                <a:gd name="T24" fmla="*/ 43 w 56"/>
                <a:gd name="T25" fmla="*/ 11 h 89"/>
                <a:gd name="T26" fmla="*/ 41 w 56"/>
                <a:gd name="T27" fmla="*/ 29 h 89"/>
                <a:gd name="T28" fmla="*/ 36 w 56"/>
                <a:gd name="T29" fmla="*/ 33 h 89"/>
                <a:gd name="T30" fmla="*/ 33 w 56"/>
                <a:gd name="T31" fmla="*/ 34 h 89"/>
                <a:gd name="T32" fmla="*/ 31 w 56"/>
                <a:gd name="T33" fmla="*/ 42 h 89"/>
                <a:gd name="T34" fmla="*/ 35 w 56"/>
                <a:gd name="T35" fmla="*/ 45 h 89"/>
                <a:gd name="T36" fmla="*/ 38 w 56"/>
                <a:gd name="T37" fmla="*/ 54 h 89"/>
                <a:gd name="T38" fmla="*/ 40 w 56"/>
                <a:gd name="T39" fmla="*/ 33 h 89"/>
                <a:gd name="T40" fmla="*/ 43 w 56"/>
                <a:gd name="T41" fmla="*/ 31 h 89"/>
                <a:gd name="T42" fmla="*/ 46 w 56"/>
                <a:gd name="T43" fmla="*/ 31 h 89"/>
                <a:gd name="T44" fmla="*/ 53 w 56"/>
                <a:gd name="T45" fmla="*/ 33 h 89"/>
                <a:gd name="T46" fmla="*/ 56 w 56"/>
                <a:gd name="T47" fmla="*/ 38 h 89"/>
                <a:gd name="T48" fmla="*/ 48 w 56"/>
                <a:gd name="T49" fmla="*/ 40 h 89"/>
                <a:gd name="T50" fmla="*/ 46 w 56"/>
                <a:gd name="T51" fmla="*/ 34 h 89"/>
                <a:gd name="T52" fmla="*/ 43 w 56"/>
                <a:gd name="T53" fmla="*/ 34 h 89"/>
                <a:gd name="T54" fmla="*/ 41 w 56"/>
                <a:gd name="T55" fmla="*/ 36 h 89"/>
                <a:gd name="T56" fmla="*/ 41 w 56"/>
                <a:gd name="T57" fmla="*/ 42 h 89"/>
                <a:gd name="T58" fmla="*/ 41 w 56"/>
                <a:gd name="T59" fmla="*/ 56 h 89"/>
                <a:gd name="T60" fmla="*/ 36 w 56"/>
                <a:gd name="T61" fmla="*/ 63 h 89"/>
                <a:gd name="T62" fmla="*/ 38 w 56"/>
                <a:gd name="T63" fmla="*/ 81 h 89"/>
                <a:gd name="T64" fmla="*/ 25 w 56"/>
                <a:gd name="T65" fmla="*/ 89 h 89"/>
                <a:gd name="T66" fmla="*/ 20 w 56"/>
                <a:gd name="T67" fmla="*/ 81 h 89"/>
                <a:gd name="T68" fmla="*/ 23 w 56"/>
                <a:gd name="T69" fmla="*/ 78 h 89"/>
                <a:gd name="T70" fmla="*/ 30 w 56"/>
                <a:gd name="T71" fmla="*/ 76 h 89"/>
                <a:gd name="T72" fmla="*/ 28 w 56"/>
                <a:gd name="T73" fmla="*/ 71 h 89"/>
                <a:gd name="T74" fmla="*/ 20 w 56"/>
                <a:gd name="T75" fmla="*/ 71 h 89"/>
                <a:gd name="T76" fmla="*/ 8 w 56"/>
                <a:gd name="T77" fmla="*/ 63 h 89"/>
                <a:gd name="T78" fmla="*/ 8 w 56"/>
                <a:gd name="T79" fmla="*/ 56 h 89"/>
                <a:gd name="T80" fmla="*/ 12 w 56"/>
                <a:gd name="T81" fmla="*/ 54 h 89"/>
                <a:gd name="T82" fmla="*/ 13 w 56"/>
                <a:gd name="T83" fmla="*/ 54 h 89"/>
                <a:gd name="T84" fmla="*/ 18 w 56"/>
                <a:gd name="T85" fmla="*/ 60 h 89"/>
                <a:gd name="T86" fmla="*/ 18 w 56"/>
                <a:gd name="T87" fmla="*/ 60 h 89"/>
                <a:gd name="T88" fmla="*/ 20 w 56"/>
                <a:gd name="T89" fmla="*/ 51 h 89"/>
                <a:gd name="T90" fmla="*/ 22 w 56"/>
                <a:gd name="T91" fmla="*/ 51 h 89"/>
                <a:gd name="T92" fmla="*/ 22 w 56"/>
                <a:gd name="T93" fmla="*/ 47 h 89"/>
                <a:gd name="T94" fmla="*/ 12 w 56"/>
                <a:gd name="T95" fmla="*/ 47 h 89"/>
                <a:gd name="T96" fmla="*/ 0 w 56"/>
                <a:gd name="T97" fmla="*/ 40 h 89"/>
                <a:gd name="T98" fmla="*/ 2 w 56"/>
                <a:gd name="T99" fmla="*/ 31 h 89"/>
                <a:gd name="T100" fmla="*/ 7 w 56"/>
                <a:gd name="T101" fmla="*/ 38 h 89"/>
                <a:gd name="T102" fmla="*/ 12 w 56"/>
                <a:gd name="T103" fmla="*/ 40 h 89"/>
                <a:gd name="T104" fmla="*/ 13 w 56"/>
                <a:gd name="T105" fmla="*/ 36 h 89"/>
                <a:gd name="T106" fmla="*/ 12 w 56"/>
                <a:gd name="T107" fmla="*/ 33 h 89"/>
                <a:gd name="T108" fmla="*/ 8 w 56"/>
                <a:gd name="T109" fmla="*/ 31 h 89"/>
                <a:gd name="T110" fmla="*/ 5 w 56"/>
                <a:gd name="T111" fmla="*/ 22 h 89"/>
                <a:gd name="T112" fmla="*/ 4 w 56"/>
                <a:gd name="T113" fmla="*/ 18 h 89"/>
                <a:gd name="T114" fmla="*/ 7 w 56"/>
                <a:gd name="T115" fmla="*/ 15 h 89"/>
                <a:gd name="T116" fmla="*/ 12 w 56"/>
                <a:gd name="T117" fmla="*/ 15 h 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89"/>
                <a:gd name="T179" fmla="*/ 56 w 56"/>
                <a:gd name="T180" fmla="*/ 89 h 8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89">
                  <a:moveTo>
                    <a:pt x="12" y="24"/>
                  </a:moveTo>
                  <a:lnTo>
                    <a:pt x="12" y="24"/>
                  </a:lnTo>
                  <a:lnTo>
                    <a:pt x="13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0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40"/>
                  </a:lnTo>
                  <a:lnTo>
                    <a:pt x="31" y="42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3" y="49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40" y="60"/>
                  </a:lnTo>
                  <a:lnTo>
                    <a:pt x="38" y="60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8" y="72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1" y="89"/>
                  </a:lnTo>
                  <a:lnTo>
                    <a:pt x="30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2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2" y="80"/>
                  </a:lnTo>
                  <a:lnTo>
                    <a:pt x="22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28" y="71"/>
                  </a:lnTo>
                  <a:lnTo>
                    <a:pt x="26" y="71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5" y="71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5" y="54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5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4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8" name="Freeform 19"/>
            <p:cNvSpPr>
              <a:spLocks/>
            </p:cNvSpPr>
            <p:nvPr/>
          </p:nvSpPr>
          <p:spPr bwMode="auto">
            <a:xfrm>
              <a:off x="216" y="279"/>
              <a:ext cx="56" cy="87"/>
            </a:xfrm>
            <a:custGeom>
              <a:avLst/>
              <a:gdLst>
                <a:gd name="T0" fmla="*/ 18 w 56"/>
                <a:gd name="T1" fmla="*/ 26 h 87"/>
                <a:gd name="T2" fmla="*/ 21 w 56"/>
                <a:gd name="T3" fmla="*/ 24 h 87"/>
                <a:gd name="T4" fmla="*/ 20 w 56"/>
                <a:gd name="T5" fmla="*/ 18 h 87"/>
                <a:gd name="T6" fmla="*/ 18 w 56"/>
                <a:gd name="T7" fmla="*/ 17 h 87"/>
                <a:gd name="T8" fmla="*/ 25 w 56"/>
                <a:gd name="T9" fmla="*/ 13 h 87"/>
                <a:gd name="T10" fmla="*/ 21 w 56"/>
                <a:gd name="T11" fmla="*/ 9 h 87"/>
                <a:gd name="T12" fmla="*/ 26 w 56"/>
                <a:gd name="T13" fmla="*/ 8 h 87"/>
                <a:gd name="T14" fmla="*/ 28 w 56"/>
                <a:gd name="T15" fmla="*/ 6 h 87"/>
                <a:gd name="T16" fmla="*/ 30 w 56"/>
                <a:gd name="T17" fmla="*/ 4 h 87"/>
                <a:gd name="T18" fmla="*/ 38 w 56"/>
                <a:gd name="T19" fmla="*/ 0 h 87"/>
                <a:gd name="T20" fmla="*/ 39 w 56"/>
                <a:gd name="T21" fmla="*/ 4 h 87"/>
                <a:gd name="T22" fmla="*/ 39 w 56"/>
                <a:gd name="T23" fmla="*/ 8 h 87"/>
                <a:gd name="T24" fmla="*/ 43 w 56"/>
                <a:gd name="T25" fmla="*/ 9 h 87"/>
                <a:gd name="T26" fmla="*/ 41 w 56"/>
                <a:gd name="T27" fmla="*/ 27 h 87"/>
                <a:gd name="T28" fmla="*/ 36 w 56"/>
                <a:gd name="T29" fmla="*/ 33 h 87"/>
                <a:gd name="T30" fmla="*/ 33 w 56"/>
                <a:gd name="T31" fmla="*/ 35 h 87"/>
                <a:gd name="T32" fmla="*/ 33 w 56"/>
                <a:gd name="T33" fmla="*/ 44 h 87"/>
                <a:gd name="T34" fmla="*/ 36 w 56"/>
                <a:gd name="T35" fmla="*/ 45 h 87"/>
                <a:gd name="T36" fmla="*/ 38 w 56"/>
                <a:gd name="T37" fmla="*/ 56 h 87"/>
                <a:gd name="T38" fmla="*/ 39 w 56"/>
                <a:gd name="T39" fmla="*/ 33 h 87"/>
                <a:gd name="T40" fmla="*/ 43 w 56"/>
                <a:gd name="T41" fmla="*/ 29 h 87"/>
                <a:gd name="T42" fmla="*/ 46 w 56"/>
                <a:gd name="T43" fmla="*/ 29 h 87"/>
                <a:gd name="T44" fmla="*/ 53 w 56"/>
                <a:gd name="T45" fmla="*/ 33 h 87"/>
                <a:gd name="T46" fmla="*/ 56 w 56"/>
                <a:gd name="T47" fmla="*/ 38 h 87"/>
                <a:gd name="T48" fmla="*/ 48 w 56"/>
                <a:gd name="T49" fmla="*/ 38 h 87"/>
                <a:gd name="T50" fmla="*/ 46 w 56"/>
                <a:gd name="T51" fmla="*/ 35 h 87"/>
                <a:gd name="T52" fmla="*/ 43 w 56"/>
                <a:gd name="T53" fmla="*/ 35 h 87"/>
                <a:gd name="T54" fmla="*/ 41 w 56"/>
                <a:gd name="T55" fmla="*/ 36 h 87"/>
                <a:gd name="T56" fmla="*/ 41 w 56"/>
                <a:gd name="T57" fmla="*/ 40 h 87"/>
                <a:gd name="T58" fmla="*/ 43 w 56"/>
                <a:gd name="T59" fmla="*/ 51 h 87"/>
                <a:gd name="T60" fmla="*/ 35 w 56"/>
                <a:gd name="T61" fmla="*/ 62 h 87"/>
                <a:gd name="T62" fmla="*/ 38 w 56"/>
                <a:gd name="T63" fmla="*/ 82 h 87"/>
                <a:gd name="T64" fmla="*/ 23 w 56"/>
                <a:gd name="T65" fmla="*/ 87 h 87"/>
                <a:gd name="T66" fmla="*/ 21 w 56"/>
                <a:gd name="T67" fmla="*/ 82 h 87"/>
                <a:gd name="T68" fmla="*/ 23 w 56"/>
                <a:gd name="T69" fmla="*/ 78 h 87"/>
                <a:gd name="T70" fmla="*/ 30 w 56"/>
                <a:gd name="T71" fmla="*/ 76 h 87"/>
                <a:gd name="T72" fmla="*/ 28 w 56"/>
                <a:gd name="T73" fmla="*/ 71 h 87"/>
                <a:gd name="T74" fmla="*/ 21 w 56"/>
                <a:gd name="T75" fmla="*/ 71 h 87"/>
                <a:gd name="T76" fmla="*/ 10 w 56"/>
                <a:gd name="T77" fmla="*/ 65 h 87"/>
                <a:gd name="T78" fmla="*/ 7 w 56"/>
                <a:gd name="T79" fmla="*/ 56 h 87"/>
                <a:gd name="T80" fmla="*/ 12 w 56"/>
                <a:gd name="T81" fmla="*/ 55 h 87"/>
                <a:gd name="T82" fmla="*/ 13 w 56"/>
                <a:gd name="T83" fmla="*/ 55 h 87"/>
                <a:gd name="T84" fmla="*/ 18 w 56"/>
                <a:gd name="T85" fmla="*/ 60 h 87"/>
                <a:gd name="T86" fmla="*/ 18 w 56"/>
                <a:gd name="T87" fmla="*/ 58 h 87"/>
                <a:gd name="T88" fmla="*/ 18 w 56"/>
                <a:gd name="T89" fmla="*/ 51 h 87"/>
                <a:gd name="T90" fmla="*/ 21 w 56"/>
                <a:gd name="T91" fmla="*/ 49 h 87"/>
                <a:gd name="T92" fmla="*/ 21 w 56"/>
                <a:gd name="T93" fmla="*/ 47 h 87"/>
                <a:gd name="T94" fmla="*/ 12 w 56"/>
                <a:gd name="T95" fmla="*/ 47 h 87"/>
                <a:gd name="T96" fmla="*/ 0 w 56"/>
                <a:gd name="T97" fmla="*/ 38 h 87"/>
                <a:gd name="T98" fmla="*/ 2 w 56"/>
                <a:gd name="T99" fmla="*/ 31 h 87"/>
                <a:gd name="T100" fmla="*/ 7 w 56"/>
                <a:gd name="T101" fmla="*/ 36 h 87"/>
                <a:gd name="T102" fmla="*/ 12 w 56"/>
                <a:gd name="T103" fmla="*/ 38 h 87"/>
                <a:gd name="T104" fmla="*/ 12 w 56"/>
                <a:gd name="T105" fmla="*/ 36 h 87"/>
                <a:gd name="T106" fmla="*/ 12 w 56"/>
                <a:gd name="T107" fmla="*/ 35 h 87"/>
                <a:gd name="T108" fmla="*/ 8 w 56"/>
                <a:gd name="T109" fmla="*/ 31 h 87"/>
                <a:gd name="T110" fmla="*/ 5 w 56"/>
                <a:gd name="T111" fmla="*/ 22 h 87"/>
                <a:gd name="T112" fmla="*/ 3 w 56"/>
                <a:gd name="T113" fmla="*/ 17 h 87"/>
                <a:gd name="T114" fmla="*/ 7 w 56"/>
                <a:gd name="T115" fmla="*/ 15 h 87"/>
                <a:gd name="T116" fmla="*/ 12 w 56"/>
                <a:gd name="T117" fmla="*/ 15 h 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"/>
                <a:gd name="T178" fmla="*/ 0 h 87"/>
                <a:gd name="T179" fmla="*/ 56 w 56"/>
                <a:gd name="T180" fmla="*/ 87 h 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" h="87">
                  <a:moveTo>
                    <a:pt x="12" y="24"/>
                  </a:moveTo>
                  <a:lnTo>
                    <a:pt x="12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3" y="9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2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39" y="55"/>
                  </a:lnTo>
                  <a:lnTo>
                    <a:pt x="39" y="33"/>
                  </a:lnTo>
                  <a:lnTo>
                    <a:pt x="39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9"/>
                  </a:lnTo>
                  <a:lnTo>
                    <a:pt x="49" y="29"/>
                  </a:lnTo>
                  <a:lnTo>
                    <a:pt x="51" y="31"/>
                  </a:lnTo>
                  <a:lnTo>
                    <a:pt x="51" y="33"/>
                  </a:lnTo>
                  <a:lnTo>
                    <a:pt x="53" y="33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48" y="38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7"/>
                  </a:lnTo>
                  <a:lnTo>
                    <a:pt x="43" y="51"/>
                  </a:lnTo>
                  <a:lnTo>
                    <a:pt x="41" y="56"/>
                  </a:lnTo>
                  <a:lnTo>
                    <a:pt x="39" y="60"/>
                  </a:lnTo>
                  <a:lnTo>
                    <a:pt x="38" y="58"/>
                  </a:lnTo>
                  <a:lnTo>
                    <a:pt x="36" y="58"/>
                  </a:lnTo>
                  <a:lnTo>
                    <a:pt x="36" y="60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71"/>
                  </a:lnTo>
                  <a:lnTo>
                    <a:pt x="38" y="71"/>
                  </a:lnTo>
                  <a:lnTo>
                    <a:pt x="39" y="73"/>
                  </a:lnTo>
                  <a:lnTo>
                    <a:pt x="39" y="82"/>
                  </a:lnTo>
                  <a:lnTo>
                    <a:pt x="38" y="82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5" y="87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0" y="87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1" y="80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28" y="71"/>
                  </a:lnTo>
                  <a:lnTo>
                    <a:pt x="26" y="69"/>
                  </a:lnTo>
                  <a:lnTo>
                    <a:pt x="26" y="71"/>
                  </a:lnTo>
                  <a:lnTo>
                    <a:pt x="25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0" y="69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1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7" y="53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1" y="51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2" y="47"/>
                  </a:lnTo>
                  <a:lnTo>
                    <a:pt x="7" y="45"/>
                  </a:lnTo>
                  <a:lnTo>
                    <a:pt x="7" y="44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79" name="Freeform 20"/>
            <p:cNvSpPr>
              <a:spLocks/>
            </p:cNvSpPr>
            <p:nvPr/>
          </p:nvSpPr>
          <p:spPr bwMode="auto">
            <a:xfrm>
              <a:off x="172" y="231"/>
              <a:ext cx="146" cy="124"/>
            </a:xfrm>
            <a:custGeom>
              <a:avLst/>
              <a:gdLst>
                <a:gd name="T0" fmla="*/ 0 w 146"/>
                <a:gd name="T1" fmla="*/ 99 h 124"/>
                <a:gd name="T2" fmla="*/ 72 w 146"/>
                <a:gd name="T3" fmla="*/ 0 h 124"/>
                <a:gd name="T4" fmla="*/ 146 w 146"/>
                <a:gd name="T5" fmla="*/ 99 h 124"/>
                <a:gd name="T6" fmla="*/ 146 w 146"/>
                <a:gd name="T7" fmla="*/ 122 h 124"/>
                <a:gd name="T8" fmla="*/ 72 w 146"/>
                <a:gd name="T9" fmla="*/ 30 h 124"/>
                <a:gd name="T10" fmla="*/ 2 w 146"/>
                <a:gd name="T11" fmla="*/ 124 h 124"/>
                <a:gd name="T12" fmla="*/ 0 w 146"/>
                <a:gd name="T13" fmla="*/ 99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6"/>
                <a:gd name="T22" fmla="*/ 0 h 124"/>
                <a:gd name="T23" fmla="*/ 146 w 146"/>
                <a:gd name="T24" fmla="*/ 124 h 1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6" h="124">
                  <a:moveTo>
                    <a:pt x="0" y="99"/>
                  </a:moveTo>
                  <a:lnTo>
                    <a:pt x="72" y="0"/>
                  </a:lnTo>
                  <a:lnTo>
                    <a:pt x="146" y="99"/>
                  </a:lnTo>
                  <a:lnTo>
                    <a:pt x="146" y="122"/>
                  </a:lnTo>
                  <a:lnTo>
                    <a:pt x="72" y="30"/>
                  </a:lnTo>
                  <a:lnTo>
                    <a:pt x="2" y="12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9A03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0" name="Freeform 21"/>
            <p:cNvSpPr>
              <a:spLocks/>
            </p:cNvSpPr>
            <p:nvPr/>
          </p:nvSpPr>
          <p:spPr bwMode="auto">
            <a:xfrm>
              <a:off x="326" y="204"/>
              <a:ext cx="5" cy="171"/>
            </a:xfrm>
            <a:custGeom>
              <a:avLst/>
              <a:gdLst>
                <a:gd name="T0" fmla="*/ 3 w 5"/>
                <a:gd name="T1" fmla="*/ 171 h 171"/>
                <a:gd name="T2" fmla="*/ 5 w 5"/>
                <a:gd name="T3" fmla="*/ 169 h 171"/>
                <a:gd name="T4" fmla="*/ 5 w 5"/>
                <a:gd name="T5" fmla="*/ 0 h 171"/>
                <a:gd name="T6" fmla="*/ 0 w 5"/>
                <a:gd name="T7" fmla="*/ 0 h 171"/>
                <a:gd name="T8" fmla="*/ 0 w 5"/>
                <a:gd name="T9" fmla="*/ 169 h 171"/>
                <a:gd name="T10" fmla="*/ 3 w 5"/>
                <a:gd name="T11" fmla="*/ 171 h 171"/>
                <a:gd name="T12" fmla="*/ 3 w 5"/>
                <a:gd name="T13" fmla="*/ 171 h 171"/>
                <a:gd name="T14" fmla="*/ 5 w 5"/>
                <a:gd name="T15" fmla="*/ 171 h 171"/>
                <a:gd name="T16" fmla="*/ 5 w 5"/>
                <a:gd name="T17" fmla="*/ 169 h 171"/>
                <a:gd name="T18" fmla="*/ 3 w 5"/>
                <a:gd name="T19" fmla="*/ 171 h 1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171"/>
                <a:gd name="T32" fmla="*/ 5 w 5"/>
                <a:gd name="T33" fmla="*/ 171 h 1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171">
                  <a:moveTo>
                    <a:pt x="3" y="171"/>
                  </a:moveTo>
                  <a:lnTo>
                    <a:pt x="5" y="16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3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3" y="171"/>
                  </a:lnTo>
                  <a:close/>
                </a:path>
              </a:pathLst>
            </a:cu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1" name="Rectangle 22"/>
            <p:cNvSpPr>
              <a:spLocks noChangeArrowheads="1"/>
            </p:cNvSpPr>
            <p:nvPr/>
          </p:nvSpPr>
          <p:spPr bwMode="auto">
            <a:xfrm>
              <a:off x="170" y="371"/>
              <a:ext cx="159" cy="4"/>
            </a:xfrm>
            <a:prstGeom prst="rect">
              <a:avLst/>
            </a:prstGeom>
            <a:solidFill>
              <a:srgbClr val="61BF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2" name="Freeform 23"/>
            <p:cNvSpPr>
              <a:spLocks/>
            </p:cNvSpPr>
            <p:nvPr/>
          </p:nvSpPr>
          <p:spPr bwMode="auto">
            <a:xfrm>
              <a:off x="149" y="195"/>
              <a:ext cx="505" cy="9"/>
            </a:xfrm>
            <a:custGeom>
              <a:avLst/>
              <a:gdLst>
                <a:gd name="T0" fmla="*/ 505 w 505"/>
                <a:gd name="T1" fmla="*/ 7 h 9"/>
                <a:gd name="T2" fmla="*/ 505 w 505"/>
                <a:gd name="T3" fmla="*/ 0 h 9"/>
                <a:gd name="T4" fmla="*/ 0 w 505"/>
                <a:gd name="T5" fmla="*/ 1 h 9"/>
                <a:gd name="T6" fmla="*/ 0 w 505"/>
                <a:gd name="T7" fmla="*/ 9 h 9"/>
                <a:gd name="T8" fmla="*/ 505 w 505"/>
                <a:gd name="T9" fmla="*/ 7 h 9"/>
                <a:gd name="T10" fmla="*/ 505 w 505"/>
                <a:gd name="T11" fmla="*/ 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5"/>
                <a:gd name="T19" fmla="*/ 0 h 9"/>
                <a:gd name="T20" fmla="*/ 505 w 50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5" h="9">
                  <a:moveTo>
                    <a:pt x="505" y="7"/>
                  </a:moveTo>
                  <a:lnTo>
                    <a:pt x="505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505" y="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3" name="Freeform 24"/>
            <p:cNvSpPr>
              <a:spLocks/>
            </p:cNvSpPr>
            <p:nvPr/>
          </p:nvSpPr>
          <p:spPr bwMode="auto">
            <a:xfrm>
              <a:off x="651" y="195"/>
              <a:ext cx="6" cy="37"/>
            </a:xfrm>
            <a:custGeom>
              <a:avLst/>
              <a:gdLst>
                <a:gd name="T0" fmla="*/ 6 w 6"/>
                <a:gd name="T1" fmla="*/ 37 h 37"/>
                <a:gd name="T2" fmla="*/ 6 w 6"/>
                <a:gd name="T3" fmla="*/ 37 h 37"/>
                <a:gd name="T4" fmla="*/ 6 w 6"/>
                <a:gd name="T5" fmla="*/ 16 h 37"/>
                <a:gd name="T6" fmla="*/ 3 w 6"/>
                <a:gd name="T7" fmla="*/ 0 h 37"/>
                <a:gd name="T8" fmla="*/ 3 w 6"/>
                <a:gd name="T9" fmla="*/ 7 h 37"/>
                <a:gd name="T10" fmla="*/ 1 w 6"/>
                <a:gd name="T11" fmla="*/ 16 h 37"/>
                <a:gd name="T12" fmla="*/ 0 w 6"/>
                <a:gd name="T13" fmla="*/ 36 h 37"/>
                <a:gd name="T14" fmla="*/ 0 w 6"/>
                <a:gd name="T15" fmla="*/ 36 h 37"/>
                <a:gd name="T16" fmla="*/ 6 w 6"/>
                <a:gd name="T17" fmla="*/ 3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7"/>
                <a:gd name="T29" fmla="*/ 6 w 6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7">
                  <a:moveTo>
                    <a:pt x="6" y="37"/>
                  </a:moveTo>
                  <a:lnTo>
                    <a:pt x="6" y="37"/>
                  </a:lnTo>
                  <a:lnTo>
                    <a:pt x="6" y="16"/>
                  </a:lnTo>
                  <a:lnTo>
                    <a:pt x="3" y="0"/>
                  </a:lnTo>
                  <a:lnTo>
                    <a:pt x="3" y="7"/>
                  </a:lnTo>
                  <a:lnTo>
                    <a:pt x="1" y="16"/>
                  </a:lnTo>
                  <a:lnTo>
                    <a:pt x="0" y="36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4" name="Freeform 25"/>
            <p:cNvSpPr>
              <a:spLocks/>
            </p:cNvSpPr>
            <p:nvPr/>
          </p:nvSpPr>
          <p:spPr bwMode="auto">
            <a:xfrm>
              <a:off x="641" y="231"/>
              <a:ext cx="16" cy="131"/>
            </a:xfrm>
            <a:custGeom>
              <a:avLst/>
              <a:gdLst>
                <a:gd name="T0" fmla="*/ 5 w 16"/>
                <a:gd name="T1" fmla="*/ 131 h 131"/>
                <a:gd name="T2" fmla="*/ 5 w 16"/>
                <a:gd name="T3" fmla="*/ 131 h 131"/>
                <a:gd name="T4" fmla="*/ 11 w 16"/>
                <a:gd name="T5" fmla="*/ 86 h 131"/>
                <a:gd name="T6" fmla="*/ 13 w 16"/>
                <a:gd name="T7" fmla="*/ 47 h 131"/>
                <a:gd name="T8" fmla="*/ 15 w 16"/>
                <a:gd name="T9" fmla="*/ 16 h 131"/>
                <a:gd name="T10" fmla="*/ 16 w 16"/>
                <a:gd name="T11" fmla="*/ 1 h 131"/>
                <a:gd name="T12" fmla="*/ 10 w 16"/>
                <a:gd name="T13" fmla="*/ 0 h 131"/>
                <a:gd name="T14" fmla="*/ 10 w 16"/>
                <a:gd name="T15" fmla="*/ 16 h 131"/>
                <a:gd name="T16" fmla="*/ 8 w 16"/>
                <a:gd name="T17" fmla="*/ 47 h 131"/>
                <a:gd name="T18" fmla="*/ 3 w 16"/>
                <a:gd name="T19" fmla="*/ 86 h 131"/>
                <a:gd name="T20" fmla="*/ 0 w 16"/>
                <a:gd name="T21" fmla="*/ 130 h 131"/>
                <a:gd name="T22" fmla="*/ 0 w 16"/>
                <a:gd name="T23" fmla="*/ 130 h 131"/>
                <a:gd name="T24" fmla="*/ 5 w 16"/>
                <a:gd name="T25" fmla="*/ 131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131"/>
                <a:gd name="T41" fmla="*/ 16 w 16"/>
                <a:gd name="T42" fmla="*/ 131 h 1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131">
                  <a:moveTo>
                    <a:pt x="5" y="131"/>
                  </a:moveTo>
                  <a:lnTo>
                    <a:pt x="5" y="131"/>
                  </a:lnTo>
                  <a:lnTo>
                    <a:pt x="11" y="86"/>
                  </a:lnTo>
                  <a:lnTo>
                    <a:pt x="13" y="47"/>
                  </a:lnTo>
                  <a:lnTo>
                    <a:pt x="15" y="16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10" y="16"/>
                  </a:lnTo>
                  <a:lnTo>
                    <a:pt x="8" y="47"/>
                  </a:lnTo>
                  <a:lnTo>
                    <a:pt x="3" y="86"/>
                  </a:lnTo>
                  <a:lnTo>
                    <a:pt x="0" y="130"/>
                  </a:lnTo>
                  <a:lnTo>
                    <a:pt x="5" y="13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5" name="Freeform 26"/>
            <p:cNvSpPr>
              <a:spLocks/>
            </p:cNvSpPr>
            <p:nvPr/>
          </p:nvSpPr>
          <p:spPr bwMode="auto">
            <a:xfrm>
              <a:off x="536" y="361"/>
              <a:ext cx="110" cy="344"/>
            </a:xfrm>
            <a:custGeom>
              <a:avLst/>
              <a:gdLst>
                <a:gd name="T0" fmla="*/ 5 w 110"/>
                <a:gd name="T1" fmla="*/ 344 h 344"/>
                <a:gd name="T2" fmla="*/ 5 w 110"/>
                <a:gd name="T3" fmla="*/ 344 h 344"/>
                <a:gd name="T4" fmla="*/ 16 w 110"/>
                <a:gd name="T5" fmla="*/ 324 h 344"/>
                <a:gd name="T6" fmla="*/ 28 w 110"/>
                <a:gd name="T7" fmla="*/ 305 h 344"/>
                <a:gd name="T8" fmla="*/ 38 w 110"/>
                <a:gd name="T9" fmla="*/ 285 h 344"/>
                <a:gd name="T10" fmla="*/ 46 w 110"/>
                <a:gd name="T11" fmla="*/ 265 h 344"/>
                <a:gd name="T12" fmla="*/ 62 w 110"/>
                <a:gd name="T13" fmla="*/ 223 h 344"/>
                <a:gd name="T14" fmla="*/ 74 w 110"/>
                <a:gd name="T15" fmla="*/ 182 h 344"/>
                <a:gd name="T16" fmla="*/ 85 w 110"/>
                <a:gd name="T17" fmla="*/ 139 h 344"/>
                <a:gd name="T18" fmla="*/ 95 w 110"/>
                <a:gd name="T19" fmla="*/ 93 h 344"/>
                <a:gd name="T20" fmla="*/ 103 w 110"/>
                <a:gd name="T21" fmla="*/ 48 h 344"/>
                <a:gd name="T22" fmla="*/ 110 w 110"/>
                <a:gd name="T23" fmla="*/ 1 h 344"/>
                <a:gd name="T24" fmla="*/ 105 w 110"/>
                <a:gd name="T25" fmla="*/ 0 h 344"/>
                <a:gd name="T26" fmla="*/ 97 w 110"/>
                <a:gd name="T27" fmla="*/ 47 h 344"/>
                <a:gd name="T28" fmla="*/ 88 w 110"/>
                <a:gd name="T29" fmla="*/ 93 h 344"/>
                <a:gd name="T30" fmla="*/ 80 w 110"/>
                <a:gd name="T31" fmla="*/ 137 h 344"/>
                <a:gd name="T32" fmla="*/ 69 w 110"/>
                <a:gd name="T33" fmla="*/ 180 h 344"/>
                <a:gd name="T34" fmla="*/ 56 w 110"/>
                <a:gd name="T35" fmla="*/ 222 h 344"/>
                <a:gd name="T36" fmla="*/ 39 w 110"/>
                <a:gd name="T37" fmla="*/ 263 h 344"/>
                <a:gd name="T38" fmla="*/ 31 w 110"/>
                <a:gd name="T39" fmla="*/ 283 h 344"/>
                <a:gd name="T40" fmla="*/ 21 w 110"/>
                <a:gd name="T41" fmla="*/ 303 h 344"/>
                <a:gd name="T42" fmla="*/ 11 w 110"/>
                <a:gd name="T43" fmla="*/ 323 h 344"/>
                <a:gd name="T44" fmla="*/ 0 w 110"/>
                <a:gd name="T45" fmla="*/ 341 h 344"/>
                <a:gd name="T46" fmla="*/ 0 w 110"/>
                <a:gd name="T47" fmla="*/ 341 h 344"/>
                <a:gd name="T48" fmla="*/ 5 w 110"/>
                <a:gd name="T49" fmla="*/ 344 h 3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0"/>
                <a:gd name="T76" fmla="*/ 0 h 344"/>
                <a:gd name="T77" fmla="*/ 110 w 110"/>
                <a:gd name="T78" fmla="*/ 344 h 3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0" h="344">
                  <a:moveTo>
                    <a:pt x="5" y="344"/>
                  </a:moveTo>
                  <a:lnTo>
                    <a:pt x="5" y="344"/>
                  </a:lnTo>
                  <a:lnTo>
                    <a:pt x="16" y="324"/>
                  </a:lnTo>
                  <a:lnTo>
                    <a:pt x="28" y="305"/>
                  </a:lnTo>
                  <a:lnTo>
                    <a:pt x="38" y="285"/>
                  </a:lnTo>
                  <a:lnTo>
                    <a:pt x="46" y="265"/>
                  </a:lnTo>
                  <a:lnTo>
                    <a:pt x="62" y="223"/>
                  </a:lnTo>
                  <a:lnTo>
                    <a:pt x="74" y="182"/>
                  </a:lnTo>
                  <a:lnTo>
                    <a:pt x="85" y="139"/>
                  </a:lnTo>
                  <a:lnTo>
                    <a:pt x="95" y="93"/>
                  </a:lnTo>
                  <a:lnTo>
                    <a:pt x="103" y="48"/>
                  </a:lnTo>
                  <a:lnTo>
                    <a:pt x="110" y="1"/>
                  </a:lnTo>
                  <a:lnTo>
                    <a:pt x="105" y="0"/>
                  </a:lnTo>
                  <a:lnTo>
                    <a:pt x="97" y="47"/>
                  </a:lnTo>
                  <a:lnTo>
                    <a:pt x="88" y="93"/>
                  </a:lnTo>
                  <a:lnTo>
                    <a:pt x="80" y="137"/>
                  </a:lnTo>
                  <a:lnTo>
                    <a:pt x="69" y="180"/>
                  </a:lnTo>
                  <a:lnTo>
                    <a:pt x="56" y="222"/>
                  </a:lnTo>
                  <a:lnTo>
                    <a:pt x="39" y="263"/>
                  </a:lnTo>
                  <a:lnTo>
                    <a:pt x="31" y="283"/>
                  </a:lnTo>
                  <a:lnTo>
                    <a:pt x="21" y="303"/>
                  </a:lnTo>
                  <a:lnTo>
                    <a:pt x="11" y="323"/>
                  </a:lnTo>
                  <a:lnTo>
                    <a:pt x="0" y="341"/>
                  </a:lnTo>
                  <a:lnTo>
                    <a:pt x="5" y="34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6" name="Freeform 27"/>
            <p:cNvSpPr>
              <a:spLocks/>
            </p:cNvSpPr>
            <p:nvPr/>
          </p:nvSpPr>
          <p:spPr bwMode="auto">
            <a:xfrm>
              <a:off x="410" y="702"/>
              <a:ext cx="131" cy="155"/>
            </a:xfrm>
            <a:custGeom>
              <a:avLst/>
              <a:gdLst>
                <a:gd name="T0" fmla="*/ 0 w 131"/>
                <a:gd name="T1" fmla="*/ 155 h 155"/>
                <a:gd name="T2" fmla="*/ 0 w 131"/>
                <a:gd name="T3" fmla="*/ 155 h 155"/>
                <a:gd name="T4" fmla="*/ 8 w 131"/>
                <a:gd name="T5" fmla="*/ 153 h 155"/>
                <a:gd name="T6" fmla="*/ 18 w 131"/>
                <a:gd name="T7" fmla="*/ 146 h 155"/>
                <a:gd name="T8" fmla="*/ 31 w 131"/>
                <a:gd name="T9" fmla="*/ 131 h 155"/>
                <a:gd name="T10" fmla="*/ 49 w 131"/>
                <a:gd name="T11" fmla="*/ 113 h 155"/>
                <a:gd name="T12" fmla="*/ 67 w 131"/>
                <a:gd name="T13" fmla="*/ 90 h 155"/>
                <a:gd name="T14" fmla="*/ 88 w 131"/>
                <a:gd name="T15" fmla="*/ 65 h 155"/>
                <a:gd name="T16" fmla="*/ 111 w 131"/>
                <a:gd name="T17" fmla="*/ 34 h 155"/>
                <a:gd name="T18" fmla="*/ 131 w 131"/>
                <a:gd name="T19" fmla="*/ 3 h 155"/>
                <a:gd name="T20" fmla="*/ 126 w 131"/>
                <a:gd name="T21" fmla="*/ 0 h 155"/>
                <a:gd name="T22" fmla="*/ 105 w 131"/>
                <a:gd name="T23" fmla="*/ 30 h 155"/>
                <a:gd name="T24" fmla="*/ 83 w 131"/>
                <a:gd name="T25" fmla="*/ 59 h 155"/>
                <a:gd name="T26" fmla="*/ 64 w 131"/>
                <a:gd name="T27" fmla="*/ 86 h 155"/>
                <a:gd name="T28" fmla="*/ 44 w 131"/>
                <a:gd name="T29" fmla="*/ 108 h 155"/>
                <a:gd name="T30" fmla="*/ 26 w 131"/>
                <a:gd name="T31" fmla="*/ 126 h 155"/>
                <a:gd name="T32" fmla="*/ 13 w 131"/>
                <a:gd name="T33" fmla="*/ 139 h 155"/>
                <a:gd name="T34" fmla="*/ 5 w 131"/>
                <a:gd name="T35" fmla="*/ 148 h 155"/>
                <a:gd name="T36" fmla="*/ 5 w 131"/>
                <a:gd name="T37" fmla="*/ 149 h 155"/>
                <a:gd name="T38" fmla="*/ 5 w 131"/>
                <a:gd name="T39" fmla="*/ 149 h 155"/>
                <a:gd name="T40" fmla="*/ 0 w 131"/>
                <a:gd name="T41" fmla="*/ 155 h 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1"/>
                <a:gd name="T64" fmla="*/ 0 h 155"/>
                <a:gd name="T65" fmla="*/ 131 w 131"/>
                <a:gd name="T66" fmla="*/ 155 h 1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1" h="155">
                  <a:moveTo>
                    <a:pt x="0" y="155"/>
                  </a:moveTo>
                  <a:lnTo>
                    <a:pt x="0" y="155"/>
                  </a:lnTo>
                  <a:lnTo>
                    <a:pt x="8" y="153"/>
                  </a:lnTo>
                  <a:lnTo>
                    <a:pt x="18" y="146"/>
                  </a:lnTo>
                  <a:lnTo>
                    <a:pt x="31" y="131"/>
                  </a:lnTo>
                  <a:lnTo>
                    <a:pt x="49" y="113"/>
                  </a:lnTo>
                  <a:lnTo>
                    <a:pt x="67" y="90"/>
                  </a:lnTo>
                  <a:lnTo>
                    <a:pt x="88" y="65"/>
                  </a:lnTo>
                  <a:lnTo>
                    <a:pt x="111" y="34"/>
                  </a:lnTo>
                  <a:lnTo>
                    <a:pt x="131" y="3"/>
                  </a:lnTo>
                  <a:lnTo>
                    <a:pt x="126" y="0"/>
                  </a:lnTo>
                  <a:lnTo>
                    <a:pt x="105" y="30"/>
                  </a:lnTo>
                  <a:lnTo>
                    <a:pt x="83" y="59"/>
                  </a:lnTo>
                  <a:lnTo>
                    <a:pt x="64" y="86"/>
                  </a:lnTo>
                  <a:lnTo>
                    <a:pt x="44" y="108"/>
                  </a:lnTo>
                  <a:lnTo>
                    <a:pt x="26" y="126"/>
                  </a:lnTo>
                  <a:lnTo>
                    <a:pt x="13" y="139"/>
                  </a:lnTo>
                  <a:lnTo>
                    <a:pt x="5" y="148"/>
                  </a:lnTo>
                  <a:lnTo>
                    <a:pt x="5" y="14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7" name="Freeform 28"/>
            <p:cNvSpPr>
              <a:spLocks/>
            </p:cNvSpPr>
            <p:nvPr/>
          </p:nvSpPr>
          <p:spPr bwMode="auto">
            <a:xfrm>
              <a:off x="369" y="817"/>
              <a:ext cx="46" cy="40"/>
            </a:xfrm>
            <a:custGeom>
              <a:avLst/>
              <a:gdLst>
                <a:gd name="T0" fmla="*/ 0 w 46"/>
                <a:gd name="T1" fmla="*/ 4 h 40"/>
                <a:gd name="T2" fmla="*/ 0 w 46"/>
                <a:gd name="T3" fmla="*/ 4 h 40"/>
                <a:gd name="T4" fmla="*/ 9 w 46"/>
                <a:gd name="T5" fmla="*/ 15 h 40"/>
                <a:gd name="T6" fmla="*/ 23 w 46"/>
                <a:gd name="T7" fmla="*/ 24 h 40"/>
                <a:gd name="T8" fmla="*/ 34 w 46"/>
                <a:gd name="T9" fmla="*/ 34 h 40"/>
                <a:gd name="T10" fmla="*/ 41 w 46"/>
                <a:gd name="T11" fmla="*/ 40 h 40"/>
                <a:gd name="T12" fmla="*/ 46 w 46"/>
                <a:gd name="T13" fmla="*/ 34 h 40"/>
                <a:gd name="T14" fmla="*/ 37 w 46"/>
                <a:gd name="T15" fmla="*/ 29 h 40"/>
                <a:gd name="T16" fmla="*/ 26 w 46"/>
                <a:gd name="T17" fmla="*/ 20 h 40"/>
                <a:gd name="T18" fmla="*/ 13 w 46"/>
                <a:gd name="T19" fmla="*/ 9 h 40"/>
                <a:gd name="T20" fmla="*/ 3 w 46"/>
                <a:gd name="T21" fmla="*/ 0 h 40"/>
                <a:gd name="T22" fmla="*/ 3 w 46"/>
                <a:gd name="T23" fmla="*/ 0 h 40"/>
                <a:gd name="T24" fmla="*/ 0 w 46"/>
                <a:gd name="T25" fmla="*/ 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40"/>
                <a:gd name="T41" fmla="*/ 46 w 46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40">
                  <a:moveTo>
                    <a:pt x="0" y="4"/>
                  </a:moveTo>
                  <a:lnTo>
                    <a:pt x="0" y="4"/>
                  </a:lnTo>
                  <a:lnTo>
                    <a:pt x="9" y="15"/>
                  </a:lnTo>
                  <a:lnTo>
                    <a:pt x="23" y="24"/>
                  </a:lnTo>
                  <a:lnTo>
                    <a:pt x="34" y="34"/>
                  </a:lnTo>
                  <a:lnTo>
                    <a:pt x="41" y="40"/>
                  </a:lnTo>
                  <a:lnTo>
                    <a:pt x="46" y="34"/>
                  </a:lnTo>
                  <a:lnTo>
                    <a:pt x="37" y="29"/>
                  </a:lnTo>
                  <a:lnTo>
                    <a:pt x="26" y="20"/>
                  </a:lnTo>
                  <a:lnTo>
                    <a:pt x="13" y="9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8" name="Freeform 29"/>
            <p:cNvSpPr>
              <a:spLocks/>
            </p:cNvSpPr>
            <p:nvPr/>
          </p:nvSpPr>
          <p:spPr bwMode="auto">
            <a:xfrm>
              <a:off x="290" y="713"/>
              <a:ext cx="82" cy="108"/>
            </a:xfrm>
            <a:custGeom>
              <a:avLst/>
              <a:gdLst>
                <a:gd name="T0" fmla="*/ 0 w 82"/>
                <a:gd name="T1" fmla="*/ 1 h 108"/>
                <a:gd name="T2" fmla="*/ 0 w 82"/>
                <a:gd name="T3" fmla="*/ 1 h 108"/>
                <a:gd name="T4" fmla="*/ 28 w 82"/>
                <a:gd name="T5" fmla="*/ 46 h 108"/>
                <a:gd name="T6" fmla="*/ 52 w 82"/>
                <a:gd name="T7" fmla="*/ 77 h 108"/>
                <a:gd name="T8" fmla="*/ 67 w 82"/>
                <a:gd name="T9" fmla="*/ 97 h 108"/>
                <a:gd name="T10" fmla="*/ 79 w 82"/>
                <a:gd name="T11" fmla="*/ 108 h 108"/>
                <a:gd name="T12" fmla="*/ 82 w 82"/>
                <a:gd name="T13" fmla="*/ 104 h 108"/>
                <a:gd name="T14" fmla="*/ 72 w 82"/>
                <a:gd name="T15" fmla="*/ 92 h 108"/>
                <a:gd name="T16" fmla="*/ 56 w 82"/>
                <a:gd name="T17" fmla="*/ 74 h 108"/>
                <a:gd name="T18" fmla="*/ 34 w 82"/>
                <a:gd name="T19" fmla="*/ 43 h 108"/>
                <a:gd name="T20" fmla="*/ 5 w 82"/>
                <a:gd name="T21" fmla="*/ 0 h 108"/>
                <a:gd name="T22" fmla="*/ 5 w 82"/>
                <a:gd name="T23" fmla="*/ 0 h 108"/>
                <a:gd name="T24" fmla="*/ 0 w 82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2"/>
                <a:gd name="T40" fmla="*/ 0 h 108"/>
                <a:gd name="T41" fmla="*/ 82 w 82"/>
                <a:gd name="T42" fmla="*/ 108 h 10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2" h="108">
                  <a:moveTo>
                    <a:pt x="0" y="1"/>
                  </a:moveTo>
                  <a:lnTo>
                    <a:pt x="0" y="1"/>
                  </a:lnTo>
                  <a:lnTo>
                    <a:pt x="28" y="46"/>
                  </a:lnTo>
                  <a:lnTo>
                    <a:pt x="52" y="77"/>
                  </a:lnTo>
                  <a:lnTo>
                    <a:pt x="67" y="97"/>
                  </a:lnTo>
                  <a:lnTo>
                    <a:pt x="79" y="108"/>
                  </a:lnTo>
                  <a:lnTo>
                    <a:pt x="82" y="104"/>
                  </a:lnTo>
                  <a:lnTo>
                    <a:pt x="72" y="92"/>
                  </a:lnTo>
                  <a:lnTo>
                    <a:pt x="56" y="74"/>
                  </a:lnTo>
                  <a:lnTo>
                    <a:pt x="34" y="4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89" name="Freeform 30"/>
            <p:cNvSpPr>
              <a:spLocks/>
            </p:cNvSpPr>
            <p:nvPr/>
          </p:nvSpPr>
          <p:spPr bwMode="auto">
            <a:xfrm>
              <a:off x="203" y="528"/>
              <a:ext cx="92" cy="186"/>
            </a:xfrm>
            <a:custGeom>
              <a:avLst/>
              <a:gdLst>
                <a:gd name="T0" fmla="*/ 0 w 92"/>
                <a:gd name="T1" fmla="*/ 2 h 186"/>
                <a:gd name="T2" fmla="*/ 0 w 92"/>
                <a:gd name="T3" fmla="*/ 2 h 186"/>
                <a:gd name="T4" fmla="*/ 7 w 92"/>
                <a:gd name="T5" fmla="*/ 22 h 186"/>
                <a:gd name="T6" fmla="*/ 13 w 92"/>
                <a:gd name="T7" fmla="*/ 42 h 186"/>
                <a:gd name="T8" fmla="*/ 23 w 92"/>
                <a:gd name="T9" fmla="*/ 64 h 186"/>
                <a:gd name="T10" fmla="*/ 33 w 92"/>
                <a:gd name="T11" fmla="*/ 85 h 186"/>
                <a:gd name="T12" fmla="*/ 44 w 92"/>
                <a:gd name="T13" fmla="*/ 111 h 186"/>
                <a:gd name="T14" fmla="*/ 57 w 92"/>
                <a:gd name="T15" fmla="*/ 136 h 186"/>
                <a:gd name="T16" fmla="*/ 71 w 92"/>
                <a:gd name="T17" fmla="*/ 161 h 186"/>
                <a:gd name="T18" fmla="*/ 87 w 92"/>
                <a:gd name="T19" fmla="*/ 186 h 186"/>
                <a:gd name="T20" fmla="*/ 92 w 92"/>
                <a:gd name="T21" fmla="*/ 185 h 186"/>
                <a:gd name="T22" fmla="*/ 77 w 92"/>
                <a:gd name="T23" fmla="*/ 157 h 186"/>
                <a:gd name="T24" fmla="*/ 62 w 92"/>
                <a:gd name="T25" fmla="*/ 132 h 186"/>
                <a:gd name="T26" fmla="*/ 51 w 92"/>
                <a:gd name="T27" fmla="*/ 107 h 186"/>
                <a:gd name="T28" fmla="*/ 38 w 92"/>
                <a:gd name="T29" fmla="*/ 83 h 186"/>
                <a:gd name="T30" fmla="*/ 28 w 92"/>
                <a:gd name="T31" fmla="*/ 60 h 186"/>
                <a:gd name="T32" fmla="*/ 20 w 92"/>
                <a:gd name="T33" fmla="*/ 38 h 186"/>
                <a:gd name="T34" fmla="*/ 12 w 92"/>
                <a:gd name="T35" fmla="*/ 18 h 186"/>
                <a:gd name="T36" fmla="*/ 7 w 92"/>
                <a:gd name="T37" fmla="*/ 0 h 186"/>
                <a:gd name="T38" fmla="*/ 7 w 92"/>
                <a:gd name="T39" fmla="*/ 0 h 186"/>
                <a:gd name="T40" fmla="*/ 0 w 92"/>
                <a:gd name="T41" fmla="*/ 2 h 1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186"/>
                <a:gd name="T65" fmla="*/ 92 w 92"/>
                <a:gd name="T66" fmla="*/ 186 h 1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186">
                  <a:moveTo>
                    <a:pt x="0" y="2"/>
                  </a:moveTo>
                  <a:lnTo>
                    <a:pt x="0" y="2"/>
                  </a:lnTo>
                  <a:lnTo>
                    <a:pt x="7" y="22"/>
                  </a:lnTo>
                  <a:lnTo>
                    <a:pt x="13" y="42"/>
                  </a:lnTo>
                  <a:lnTo>
                    <a:pt x="23" y="64"/>
                  </a:lnTo>
                  <a:lnTo>
                    <a:pt x="33" y="85"/>
                  </a:lnTo>
                  <a:lnTo>
                    <a:pt x="44" y="111"/>
                  </a:lnTo>
                  <a:lnTo>
                    <a:pt x="57" y="136"/>
                  </a:lnTo>
                  <a:lnTo>
                    <a:pt x="71" y="161"/>
                  </a:lnTo>
                  <a:lnTo>
                    <a:pt x="87" y="186"/>
                  </a:lnTo>
                  <a:lnTo>
                    <a:pt x="92" y="185"/>
                  </a:lnTo>
                  <a:lnTo>
                    <a:pt x="77" y="157"/>
                  </a:lnTo>
                  <a:lnTo>
                    <a:pt x="62" y="132"/>
                  </a:lnTo>
                  <a:lnTo>
                    <a:pt x="51" y="107"/>
                  </a:lnTo>
                  <a:lnTo>
                    <a:pt x="38" y="83"/>
                  </a:lnTo>
                  <a:lnTo>
                    <a:pt x="28" y="60"/>
                  </a:lnTo>
                  <a:lnTo>
                    <a:pt x="20" y="38"/>
                  </a:lnTo>
                  <a:lnTo>
                    <a:pt x="12" y="18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0" name="Freeform 31"/>
            <p:cNvSpPr>
              <a:spLocks/>
            </p:cNvSpPr>
            <p:nvPr/>
          </p:nvSpPr>
          <p:spPr bwMode="auto">
            <a:xfrm>
              <a:off x="160" y="357"/>
              <a:ext cx="50" cy="173"/>
            </a:xfrm>
            <a:custGeom>
              <a:avLst/>
              <a:gdLst>
                <a:gd name="T0" fmla="*/ 0 w 50"/>
                <a:gd name="T1" fmla="*/ 0 h 173"/>
                <a:gd name="T2" fmla="*/ 0 w 50"/>
                <a:gd name="T3" fmla="*/ 0 h 173"/>
                <a:gd name="T4" fmla="*/ 10 w 50"/>
                <a:gd name="T5" fmla="*/ 49 h 173"/>
                <a:gd name="T6" fmla="*/ 22 w 50"/>
                <a:gd name="T7" fmla="*/ 94 h 173"/>
                <a:gd name="T8" fmla="*/ 33 w 50"/>
                <a:gd name="T9" fmla="*/ 137 h 173"/>
                <a:gd name="T10" fmla="*/ 43 w 50"/>
                <a:gd name="T11" fmla="*/ 173 h 173"/>
                <a:gd name="T12" fmla="*/ 50 w 50"/>
                <a:gd name="T13" fmla="*/ 171 h 173"/>
                <a:gd name="T14" fmla="*/ 38 w 50"/>
                <a:gd name="T15" fmla="*/ 135 h 173"/>
                <a:gd name="T16" fmla="*/ 27 w 50"/>
                <a:gd name="T17" fmla="*/ 92 h 173"/>
                <a:gd name="T18" fmla="*/ 15 w 50"/>
                <a:gd name="T19" fmla="*/ 47 h 173"/>
                <a:gd name="T20" fmla="*/ 7 w 50"/>
                <a:gd name="T21" fmla="*/ 0 h 173"/>
                <a:gd name="T22" fmla="*/ 7 w 50"/>
                <a:gd name="T23" fmla="*/ 0 h 173"/>
                <a:gd name="T24" fmla="*/ 0 w 50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173"/>
                <a:gd name="T41" fmla="*/ 50 w 50"/>
                <a:gd name="T42" fmla="*/ 173 h 1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173">
                  <a:moveTo>
                    <a:pt x="0" y="0"/>
                  </a:moveTo>
                  <a:lnTo>
                    <a:pt x="0" y="0"/>
                  </a:lnTo>
                  <a:lnTo>
                    <a:pt x="10" y="49"/>
                  </a:lnTo>
                  <a:lnTo>
                    <a:pt x="22" y="94"/>
                  </a:lnTo>
                  <a:lnTo>
                    <a:pt x="33" y="137"/>
                  </a:lnTo>
                  <a:lnTo>
                    <a:pt x="43" y="173"/>
                  </a:lnTo>
                  <a:lnTo>
                    <a:pt x="50" y="171"/>
                  </a:lnTo>
                  <a:lnTo>
                    <a:pt x="38" y="135"/>
                  </a:lnTo>
                  <a:lnTo>
                    <a:pt x="27" y="92"/>
                  </a:lnTo>
                  <a:lnTo>
                    <a:pt x="15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1" name="Freeform 32"/>
            <p:cNvSpPr>
              <a:spLocks/>
            </p:cNvSpPr>
            <p:nvPr/>
          </p:nvSpPr>
          <p:spPr bwMode="auto">
            <a:xfrm>
              <a:off x="147" y="196"/>
              <a:ext cx="20" cy="161"/>
            </a:xfrm>
            <a:custGeom>
              <a:avLst/>
              <a:gdLst>
                <a:gd name="T0" fmla="*/ 2 w 20"/>
                <a:gd name="T1" fmla="*/ 0 h 161"/>
                <a:gd name="T2" fmla="*/ 0 w 20"/>
                <a:gd name="T3" fmla="*/ 2 h 161"/>
                <a:gd name="T4" fmla="*/ 0 w 20"/>
                <a:gd name="T5" fmla="*/ 22 h 161"/>
                <a:gd name="T6" fmla="*/ 2 w 20"/>
                <a:gd name="T7" fmla="*/ 62 h 161"/>
                <a:gd name="T8" fmla="*/ 7 w 20"/>
                <a:gd name="T9" fmla="*/ 110 h 161"/>
                <a:gd name="T10" fmla="*/ 13 w 20"/>
                <a:gd name="T11" fmla="*/ 161 h 161"/>
                <a:gd name="T12" fmla="*/ 20 w 20"/>
                <a:gd name="T13" fmla="*/ 161 h 161"/>
                <a:gd name="T14" fmla="*/ 13 w 20"/>
                <a:gd name="T15" fmla="*/ 110 h 161"/>
                <a:gd name="T16" fmla="*/ 8 w 20"/>
                <a:gd name="T17" fmla="*/ 62 h 161"/>
                <a:gd name="T18" fmla="*/ 7 w 20"/>
                <a:gd name="T19" fmla="*/ 22 h 161"/>
                <a:gd name="T20" fmla="*/ 5 w 20"/>
                <a:gd name="T21" fmla="*/ 2 h 161"/>
                <a:gd name="T22" fmla="*/ 2 w 20"/>
                <a:gd name="T23" fmla="*/ 8 h 161"/>
                <a:gd name="T24" fmla="*/ 2 w 20"/>
                <a:gd name="T25" fmla="*/ 0 h 161"/>
                <a:gd name="T26" fmla="*/ 0 w 20"/>
                <a:gd name="T27" fmla="*/ 0 h 161"/>
                <a:gd name="T28" fmla="*/ 0 w 20"/>
                <a:gd name="T29" fmla="*/ 2 h 161"/>
                <a:gd name="T30" fmla="*/ 2 w 20"/>
                <a:gd name="T31" fmla="*/ 0 h 1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161"/>
                <a:gd name="T50" fmla="*/ 20 w 20"/>
                <a:gd name="T51" fmla="*/ 161 h 16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161">
                  <a:moveTo>
                    <a:pt x="2" y="0"/>
                  </a:moveTo>
                  <a:lnTo>
                    <a:pt x="0" y="2"/>
                  </a:lnTo>
                  <a:lnTo>
                    <a:pt x="0" y="22"/>
                  </a:lnTo>
                  <a:lnTo>
                    <a:pt x="2" y="62"/>
                  </a:lnTo>
                  <a:lnTo>
                    <a:pt x="7" y="110"/>
                  </a:lnTo>
                  <a:lnTo>
                    <a:pt x="13" y="161"/>
                  </a:lnTo>
                  <a:lnTo>
                    <a:pt x="20" y="161"/>
                  </a:lnTo>
                  <a:lnTo>
                    <a:pt x="13" y="110"/>
                  </a:lnTo>
                  <a:lnTo>
                    <a:pt x="8" y="62"/>
                  </a:lnTo>
                  <a:lnTo>
                    <a:pt x="7" y="22"/>
                  </a:lnTo>
                  <a:lnTo>
                    <a:pt x="5" y="2"/>
                  </a:lnTo>
                  <a:lnTo>
                    <a:pt x="2" y="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2" name="Rectangle 33"/>
            <p:cNvSpPr>
              <a:spLocks noChangeArrowheads="1"/>
            </p:cNvSpPr>
            <p:nvPr/>
          </p:nvSpPr>
          <p:spPr bwMode="auto">
            <a:xfrm>
              <a:off x="370" y="438"/>
              <a:ext cx="74" cy="85"/>
            </a:xfrm>
            <a:prstGeom prst="rect">
              <a:avLst/>
            </a:pr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3" name="Freeform 34"/>
            <p:cNvSpPr>
              <a:spLocks/>
            </p:cNvSpPr>
            <p:nvPr/>
          </p:nvSpPr>
          <p:spPr bwMode="auto">
            <a:xfrm>
              <a:off x="228" y="249"/>
              <a:ext cx="352" cy="456"/>
            </a:xfrm>
            <a:custGeom>
              <a:avLst/>
              <a:gdLst>
                <a:gd name="T0" fmla="*/ 241 w 352"/>
                <a:gd name="T1" fmla="*/ 1 h 456"/>
                <a:gd name="T2" fmla="*/ 229 w 352"/>
                <a:gd name="T3" fmla="*/ 14 h 456"/>
                <a:gd name="T4" fmla="*/ 216 w 352"/>
                <a:gd name="T5" fmla="*/ 41 h 456"/>
                <a:gd name="T6" fmla="*/ 205 w 352"/>
                <a:gd name="T7" fmla="*/ 90 h 456"/>
                <a:gd name="T8" fmla="*/ 198 w 352"/>
                <a:gd name="T9" fmla="*/ 149 h 456"/>
                <a:gd name="T10" fmla="*/ 195 w 352"/>
                <a:gd name="T11" fmla="*/ 193 h 456"/>
                <a:gd name="T12" fmla="*/ 198 w 352"/>
                <a:gd name="T13" fmla="*/ 211 h 456"/>
                <a:gd name="T14" fmla="*/ 205 w 352"/>
                <a:gd name="T15" fmla="*/ 211 h 456"/>
                <a:gd name="T16" fmla="*/ 221 w 352"/>
                <a:gd name="T17" fmla="*/ 211 h 456"/>
                <a:gd name="T18" fmla="*/ 249 w 352"/>
                <a:gd name="T19" fmla="*/ 211 h 456"/>
                <a:gd name="T20" fmla="*/ 287 w 352"/>
                <a:gd name="T21" fmla="*/ 205 h 456"/>
                <a:gd name="T22" fmla="*/ 319 w 352"/>
                <a:gd name="T23" fmla="*/ 196 h 456"/>
                <a:gd name="T24" fmla="*/ 336 w 352"/>
                <a:gd name="T25" fmla="*/ 186 h 456"/>
                <a:gd name="T26" fmla="*/ 352 w 352"/>
                <a:gd name="T27" fmla="*/ 166 h 456"/>
                <a:gd name="T28" fmla="*/ 341 w 352"/>
                <a:gd name="T29" fmla="*/ 281 h 456"/>
                <a:gd name="T30" fmla="*/ 319 w 352"/>
                <a:gd name="T31" fmla="*/ 270 h 456"/>
                <a:gd name="T32" fmla="*/ 291 w 352"/>
                <a:gd name="T33" fmla="*/ 261 h 456"/>
                <a:gd name="T34" fmla="*/ 262 w 352"/>
                <a:gd name="T35" fmla="*/ 256 h 456"/>
                <a:gd name="T36" fmla="*/ 237 w 352"/>
                <a:gd name="T37" fmla="*/ 252 h 456"/>
                <a:gd name="T38" fmla="*/ 210 w 352"/>
                <a:gd name="T39" fmla="*/ 251 h 456"/>
                <a:gd name="T40" fmla="*/ 205 w 352"/>
                <a:gd name="T41" fmla="*/ 251 h 456"/>
                <a:gd name="T42" fmla="*/ 195 w 352"/>
                <a:gd name="T43" fmla="*/ 252 h 456"/>
                <a:gd name="T44" fmla="*/ 195 w 352"/>
                <a:gd name="T45" fmla="*/ 270 h 456"/>
                <a:gd name="T46" fmla="*/ 195 w 352"/>
                <a:gd name="T47" fmla="*/ 290 h 456"/>
                <a:gd name="T48" fmla="*/ 200 w 352"/>
                <a:gd name="T49" fmla="*/ 352 h 456"/>
                <a:gd name="T50" fmla="*/ 210 w 352"/>
                <a:gd name="T51" fmla="*/ 409 h 456"/>
                <a:gd name="T52" fmla="*/ 218 w 352"/>
                <a:gd name="T53" fmla="*/ 433 h 456"/>
                <a:gd name="T54" fmla="*/ 234 w 352"/>
                <a:gd name="T55" fmla="*/ 454 h 456"/>
                <a:gd name="T56" fmla="*/ 116 w 352"/>
                <a:gd name="T57" fmla="*/ 454 h 456"/>
                <a:gd name="T58" fmla="*/ 124 w 352"/>
                <a:gd name="T59" fmla="*/ 440 h 456"/>
                <a:gd name="T60" fmla="*/ 139 w 352"/>
                <a:gd name="T61" fmla="*/ 408 h 456"/>
                <a:gd name="T62" fmla="*/ 144 w 352"/>
                <a:gd name="T63" fmla="*/ 393 h 456"/>
                <a:gd name="T64" fmla="*/ 149 w 352"/>
                <a:gd name="T65" fmla="*/ 379 h 456"/>
                <a:gd name="T66" fmla="*/ 152 w 352"/>
                <a:gd name="T67" fmla="*/ 353 h 456"/>
                <a:gd name="T68" fmla="*/ 159 w 352"/>
                <a:gd name="T69" fmla="*/ 312 h 456"/>
                <a:gd name="T70" fmla="*/ 160 w 352"/>
                <a:gd name="T71" fmla="*/ 270 h 456"/>
                <a:gd name="T72" fmla="*/ 159 w 352"/>
                <a:gd name="T73" fmla="*/ 254 h 456"/>
                <a:gd name="T74" fmla="*/ 154 w 352"/>
                <a:gd name="T75" fmla="*/ 252 h 456"/>
                <a:gd name="T76" fmla="*/ 149 w 352"/>
                <a:gd name="T77" fmla="*/ 252 h 456"/>
                <a:gd name="T78" fmla="*/ 134 w 352"/>
                <a:gd name="T79" fmla="*/ 251 h 456"/>
                <a:gd name="T80" fmla="*/ 105 w 352"/>
                <a:gd name="T81" fmla="*/ 252 h 456"/>
                <a:gd name="T82" fmla="*/ 75 w 352"/>
                <a:gd name="T83" fmla="*/ 256 h 456"/>
                <a:gd name="T84" fmla="*/ 44 w 352"/>
                <a:gd name="T85" fmla="*/ 265 h 456"/>
                <a:gd name="T86" fmla="*/ 19 w 352"/>
                <a:gd name="T87" fmla="*/ 276 h 456"/>
                <a:gd name="T88" fmla="*/ 1 w 352"/>
                <a:gd name="T89" fmla="*/ 285 h 456"/>
                <a:gd name="T90" fmla="*/ 0 w 352"/>
                <a:gd name="T91" fmla="*/ 168 h 456"/>
                <a:gd name="T92" fmla="*/ 18 w 352"/>
                <a:gd name="T93" fmla="*/ 180 h 456"/>
                <a:gd name="T94" fmla="*/ 54 w 352"/>
                <a:gd name="T95" fmla="*/ 198 h 456"/>
                <a:gd name="T96" fmla="*/ 72 w 352"/>
                <a:gd name="T97" fmla="*/ 205 h 456"/>
                <a:gd name="T98" fmla="*/ 109 w 352"/>
                <a:gd name="T99" fmla="*/ 209 h 456"/>
                <a:gd name="T100" fmla="*/ 141 w 352"/>
                <a:gd name="T101" fmla="*/ 211 h 456"/>
                <a:gd name="T102" fmla="*/ 160 w 352"/>
                <a:gd name="T103" fmla="*/ 202 h 456"/>
                <a:gd name="T104" fmla="*/ 164 w 352"/>
                <a:gd name="T105" fmla="*/ 213 h 456"/>
                <a:gd name="T106" fmla="*/ 160 w 352"/>
                <a:gd name="T107" fmla="*/ 214 h 456"/>
                <a:gd name="T108" fmla="*/ 160 w 352"/>
                <a:gd name="T109" fmla="*/ 195 h 456"/>
                <a:gd name="T110" fmla="*/ 162 w 352"/>
                <a:gd name="T111" fmla="*/ 177 h 456"/>
                <a:gd name="T112" fmla="*/ 160 w 352"/>
                <a:gd name="T113" fmla="*/ 157 h 456"/>
                <a:gd name="T114" fmla="*/ 155 w 352"/>
                <a:gd name="T115" fmla="*/ 122 h 456"/>
                <a:gd name="T116" fmla="*/ 150 w 352"/>
                <a:gd name="T117" fmla="*/ 95 h 456"/>
                <a:gd name="T118" fmla="*/ 147 w 352"/>
                <a:gd name="T119" fmla="*/ 68 h 456"/>
                <a:gd name="T120" fmla="*/ 141 w 352"/>
                <a:gd name="T121" fmla="*/ 41 h 456"/>
                <a:gd name="T122" fmla="*/ 126 w 352"/>
                <a:gd name="T123" fmla="*/ 12 h 456"/>
                <a:gd name="T124" fmla="*/ 114 w 352"/>
                <a:gd name="T125" fmla="*/ 0 h 4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2"/>
                <a:gd name="T190" fmla="*/ 0 h 456"/>
                <a:gd name="T191" fmla="*/ 352 w 352"/>
                <a:gd name="T192" fmla="*/ 456 h 4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2" h="456">
                  <a:moveTo>
                    <a:pt x="114" y="0"/>
                  </a:moveTo>
                  <a:lnTo>
                    <a:pt x="241" y="1"/>
                  </a:lnTo>
                  <a:lnTo>
                    <a:pt x="239" y="3"/>
                  </a:lnTo>
                  <a:lnTo>
                    <a:pt x="234" y="7"/>
                  </a:lnTo>
                  <a:lnTo>
                    <a:pt x="229" y="14"/>
                  </a:lnTo>
                  <a:lnTo>
                    <a:pt x="223" y="23"/>
                  </a:lnTo>
                  <a:lnTo>
                    <a:pt x="219" y="30"/>
                  </a:lnTo>
                  <a:lnTo>
                    <a:pt x="216" y="41"/>
                  </a:lnTo>
                  <a:lnTo>
                    <a:pt x="214" y="48"/>
                  </a:lnTo>
                  <a:lnTo>
                    <a:pt x="213" y="56"/>
                  </a:lnTo>
                  <a:lnTo>
                    <a:pt x="205" y="90"/>
                  </a:lnTo>
                  <a:lnTo>
                    <a:pt x="203" y="110"/>
                  </a:lnTo>
                  <a:lnTo>
                    <a:pt x="200" y="130"/>
                  </a:lnTo>
                  <a:lnTo>
                    <a:pt x="198" y="149"/>
                  </a:lnTo>
                  <a:lnTo>
                    <a:pt x="195" y="166"/>
                  </a:lnTo>
                  <a:lnTo>
                    <a:pt x="195" y="180"/>
                  </a:lnTo>
                  <a:lnTo>
                    <a:pt x="195" y="193"/>
                  </a:lnTo>
                  <a:lnTo>
                    <a:pt x="195" y="204"/>
                  </a:lnTo>
                  <a:lnTo>
                    <a:pt x="196" y="207"/>
                  </a:lnTo>
                  <a:lnTo>
                    <a:pt x="198" y="211"/>
                  </a:lnTo>
                  <a:lnTo>
                    <a:pt x="200" y="211"/>
                  </a:lnTo>
                  <a:lnTo>
                    <a:pt x="205" y="211"/>
                  </a:lnTo>
                  <a:lnTo>
                    <a:pt x="210" y="211"/>
                  </a:lnTo>
                  <a:lnTo>
                    <a:pt x="214" y="211"/>
                  </a:lnTo>
                  <a:lnTo>
                    <a:pt x="221" y="211"/>
                  </a:lnTo>
                  <a:lnTo>
                    <a:pt x="231" y="211"/>
                  </a:lnTo>
                  <a:lnTo>
                    <a:pt x="241" y="211"/>
                  </a:lnTo>
                  <a:lnTo>
                    <a:pt x="249" y="211"/>
                  </a:lnTo>
                  <a:lnTo>
                    <a:pt x="262" y="209"/>
                  </a:lnTo>
                  <a:lnTo>
                    <a:pt x="275" y="207"/>
                  </a:lnTo>
                  <a:lnTo>
                    <a:pt x="287" y="205"/>
                  </a:lnTo>
                  <a:lnTo>
                    <a:pt x="300" y="204"/>
                  </a:lnTo>
                  <a:lnTo>
                    <a:pt x="310" y="200"/>
                  </a:lnTo>
                  <a:lnTo>
                    <a:pt x="319" y="196"/>
                  </a:lnTo>
                  <a:lnTo>
                    <a:pt x="328" y="193"/>
                  </a:lnTo>
                  <a:lnTo>
                    <a:pt x="331" y="189"/>
                  </a:lnTo>
                  <a:lnTo>
                    <a:pt x="336" y="186"/>
                  </a:lnTo>
                  <a:lnTo>
                    <a:pt x="344" y="177"/>
                  </a:lnTo>
                  <a:lnTo>
                    <a:pt x="349" y="168"/>
                  </a:lnTo>
                  <a:lnTo>
                    <a:pt x="352" y="166"/>
                  </a:lnTo>
                  <a:lnTo>
                    <a:pt x="352" y="285"/>
                  </a:lnTo>
                  <a:lnTo>
                    <a:pt x="341" y="281"/>
                  </a:lnTo>
                  <a:lnTo>
                    <a:pt x="323" y="272"/>
                  </a:lnTo>
                  <a:lnTo>
                    <a:pt x="321" y="272"/>
                  </a:lnTo>
                  <a:lnTo>
                    <a:pt x="319" y="270"/>
                  </a:lnTo>
                  <a:lnTo>
                    <a:pt x="311" y="267"/>
                  </a:lnTo>
                  <a:lnTo>
                    <a:pt x="301" y="265"/>
                  </a:lnTo>
                  <a:lnTo>
                    <a:pt x="291" y="261"/>
                  </a:lnTo>
                  <a:lnTo>
                    <a:pt x="285" y="260"/>
                  </a:lnTo>
                  <a:lnTo>
                    <a:pt x="278" y="258"/>
                  </a:lnTo>
                  <a:lnTo>
                    <a:pt x="262" y="256"/>
                  </a:lnTo>
                  <a:lnTo>
                    <a:pt x="247" y="254"/>
                  </a:lnTo>
                  <a:lnTo>
                    <a:pt x="241" y="252"/>
                  </a:lnTo>
                  <a:lnTo>
                    <a:pt x="237" y="252"/>
                  </a:lnTo>
                  <a:lnTo>
                    <a:pt x="229" y="252"/>
                  </a:lnTo>
                  <a:lnTo>
                    <a:pt x="218" y="252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6" y="251"/>
                  </a:lnTo>
                  <a:lnTo>
                    <a:pt x="205" y="251"/>
                  </a:lnTo>
                  <a:lnTo>
                    <a:pt x="201" y="249"/>
                  </a:lnTo>
                  <a:lnTo>
                    <a:pt x="198" y="251"/>
                  </a:lnTo>
                  <a:lnTo>
                    <a:pt x="195" y="252"/>
                  </a:lnTo>
                  <a:lnTo>
                    <a:pt x="195" y="256"/>
                  </a:lnTo>
                  <a:lnTo>
                    <a:pt x="195" y="260"/>
                  </a:lnTo>
                  <a:lnTo>
                    <a:pt x="195" y="270"/>
                  </a:lnTo>
                  <a:lnTo>
                    <a:pt x="195" y="278"/>
                  </a:lnTo>
                  <a:lnTo>
                    <a:pt x="195" y="285"/>
                  </a:lnTo>
                  <a:lnTo>
                    <a:pt x="195" y="290"/>
                  </a:lnTo>
                  <a:lnTo>
                    <a:pt x="195" y="296"/>
                  </a:lnTo>
                  <a:lnTo>
                    <a:pt x="198" y="323"/>
                  </a:lnTo>
                  <a:lnTo>
                    <a:pt x="200" y="352"/>
                  </a:lnTo>
                  <a:lnTo>
                    <a:pt x="205" y="380"/>
                  </a:lnTo>
                  <a:lnTo>
                    <a:pt x="208" y="406"/>
                  </a:lnTo>
                  <a:lnTo>
                    <a:pt x="210" y="409"/>
                  </a:lnTo>
                  <a:lnTo>
                    <a:pt x="211" y="415"/>
                  </a:lnTo>
                  <a:lnTo>
                    <a:pt x="213" y="424"/>
                  </a:lnTo>
                  <a:lnTo>
                    <a:pt x="218" y="433"/>
                  </a:lnTo>
                  <a:lnTo>
                    <a:pt x="219" y="435"/>
                  </a:lnTo>
                  <a:lnTo>
                    <a:pt x="219" y="436"/>
                  </a:lnTo>
                  <a:lnTo>
                    <a:pt x="234" y="454"/>
                  </a:lnTo>
                  <a:lnTo>
                    <a:pt x="113" y="456"/>
                  </a:lnTo>
                  <a:lnTo>
                    <a:pt x="114" y="456"/>
                  </a:lnTo>
                  <a:lnTo>
                    <a:pt x="116" y="454"/>
                  </a:lnTo>
                  <a:lnTo>
                    <a:pt x="118" y="453"/>
                  </a:lnTo>
                  <a:lnTo>
                    <a:pt x="121" y="447"/>
                  </a:lnTo>
                  <a:lnTo>
                    <a:pt x="124" y="440"/>
                  </a:lnTo>
                  <a:lnTo>
                    <a:pt x="131" y="433"/>
                  </a:lnTo>
                  <a:lnTo>
                    <a:pt x="134" y="422"/>
                  </a:lnTo>
                  <a:lnTo>
                    <a:pt x="139" y="408"/>
                  </a:lnTo>
                  <a:lnTo>
                    <a:pt x="142" y="402"/>
                  </a:lnTo>
                  <a:lnTo>
                    <a:pt x="142" y="399"/>
                  </a:lnTo>
                  <a:lnTo>
                    <a:pt x="144" y="393"/>
                  </a:lnTo>
                  <a:lnTo>
                    <a:pt x="146" y="390"/>
                  </a:lnTo>
                  <a:lnTo>
                    <a:pt x="147" y="384"/>
                  </a:lnTo>
                  <a:lnTo>
                    <a:pt x="149" y="379"/>
                  </a:lnTo>
                  <a:lnTo>
                    <a:pt x="150" y="370"/>
                  </a:lnTo>
                  <a:lnTo>
                    <a:pt x="150" y="361"/>
                  </a:lnTo>
                  <a:lnTo>
                    <a:pt x="152" y="353"/>
                  </a:lnTo>
                  <a:lnTo>
                    <a:pt x="154" y="339"/>
                  </a:lnTo>
                  <a:lnTo>
                    <a:pt x="155" y="326"/>
                  </a:lnTo>
                  <a:lnTo>
                    <a:pt x="159" y="312"/>
                  </a:lnTo>
                  <a:lnTo>
                    <a:pt x="160" y="296"/>
                  </a:lnTo>
                  <a:lnTo>
                    <a:pt x="160" y="281"/>
                  </a:lnTo>
                  <a:lnTo>
                    <a:pt x="160" y="270"/>
                  </a:lnTo>
                  <a:lnTo>
                    <a:pt x="159" y="263"/>
                  </a:lnTo>
                  <a:lnTo>
                    <a:pt x="159" y="256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0" y="252"/>
                  </a:lnTo>
                  <a:lnTo>
                    <a:pt x="149" y="252"/>
                  </a:lnTo>
                  <a:lnTo>
                    <a:pt x="146" y="251"/>
                  </a:lnTo>
                  <a:lnTo>
                    <a:pt x="142" y="251"/>
                  </a:lnTo>
                  <a:lnTo>
                    <a:pt x="134" y="251"/>
                  </a:lnTo>
                  <a:lnTo>
                    <a:pt x="124" y="251"/>
                  </a:lnTo>
                  <a:lnTo>
                    <a:pt x="114" y="251"/>
                  </a:lnTo>
                  <a:lnTo>
                    <a:pt x="105" y="252"/>
                  </a:lnTo>
                  <a:lnTo>
                    <a:pt x="96" y="252"/>
                  </a:lnTo>
                  <a:lnTo>
                    <a:pt x="88" y="254"/>
                  </a:lnTo>
                  <a:lnTo>
                    <a:pt x="75" y="256"/>
                  </a:lnTo>
                  <a:lnTo>
                    <a:pt x="68" y="258"/>
                  </a:lnTo>
                  <a:lnTo>
                    <a:pt x="60" y="260"/>
                  </a:lnTo>
                  <a:lnTo>
                    <a:pt x="44" y="265"/>
                  </a:lnTo>
                  <a:lnTo>
                    <a:pt x="34" y="267"/>
                  </a:lnTo>
                  <a:lnTo>
                    <a:pt x="26" y="272"/>
                  </a:lnTo>
                  <a:lnTo>
                    <a:pt x="19" y="276"/>
                  </a:lnTo>
                  <a:lnTo>
                    <a:pt x="13" y="279"/>
                  </a:lnTo>
                  <a:lnTo>
                    <a:pt x="8" y="283"/>
                  </a:lnTo>
                  <a:lnTo>
                    <a:pt x="1" y="285"/>
                  </a:lnTo>
                  <a:lnTo>
                    <a:pt x="0" y="285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3" y="169"/>
                  </a:lnTo>
                  <a:lnTo>
                    <a:pt x="9" y="175"/>
                  </a:lnTo>
                  <a:lnTo>
                    <a:pt x="18" y="180"/>
                  </a:lnTo>
                  <a:lnTo>
                    <a:pt x="27" y="186"/>
                  </a:lnTo>
                  <a:lnTo>
                    <a:pt x="37" y="191"/>
                  </a:lnTo>
                  <a:lnTo>
                    <a:pt x="54" y="198"/>
                  </a:lnTo>
                  <a:lnTo>
                    <a:pt x="60" y="202"/>
                  </a:lnTo>
                  <a:lnTo>
                    <a:pt x="67" y="204"/>
                  </a:lnTo>
                  <a:lnTo>
                    <a:pt x="72" y="205"/>
                  </a:lnTo>
                  <a:lnTo>
                    <a:pt x="80" y="205"/>
                  </a:lnTo>
                  <a:lnTo>
                    <a:pt x="100" y="209"/>
                  </a:lnTo>
                  <a:lnTo>
                    <a:pt x="109" y="209"/>
                  </a:lnTo>
                  <a:lnTo>
                    <a:pt x="121" y="209"/>
                  </a:lnTo>
                  <a:lnTo>
                    <a:pt x="131" y="211"/>
                  </a:lnTo>
                  <a:lnTo>
                    <a:pt x="141" y="211"/>
                  </a:lnTo>
                  <a:lnTo>
                    <a:pt x="150" y="207"/>
                  </a:lnTo>
                  <a:lnTo>
                    <a:pt x="159" y="204"/>
                  </a:lnTo>
                  <a:lnTo>
                    <a:pt x="160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13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0" y="214"/>
                  </a:lnTo>
                  <a:lnTo>
                    <a:pt x="160" y="209"/>
                  </a:lnTo>
                  <a:lnTo>
                    <a:pt x="160" y="205"/>
                  </a:lnTo>
                  <a:lnTo>
                    <a:pt x="160" y="195"/>
                  </a:lnTo>
                  <a:lnTo>
                    <a:pt x="160" y="187"/>
                  </a:lnTo>
                  <a:lnTo>
                    <a:pt x="160" y="182"/>
                  </a:lnTo>
                  <a:lnTo>
                    <a:pt x="162" y="177"/>
                  </a:lnTo>
                  <a:lnTo>
                    <a:pt x="160" y="173"/>
                  </a:lnTo>
                  <a:lnTo>
                    <a:pt x="160" y="166"/>
                  </a:lnTo>
                  <a:lnTo>
                    <a:pt x="160" y="157"/>
                  </a:lnTo>
                  <a:lnTo>
                    <a:pt x="159" y="146"/>
                  </a:lnTo>
                  <a:lnTo>
                    <a:pt x="157" y="133"/>
                  </a:lnTo>
                  <a:lnTo>
                    <a:pt x="155" y="122"/>
                  </a:lnTo>
                  <a:lnTo>
                    <a:pt x="154" y="115"/>
                  </a:lnTo>
                  <a:lnTo>
                    <a:pt x="154" y="108"/>
                  </a:lnTo>
                  <a:lnTo>
                    <a:pt x="150" y="95"/>
                  </a:lnTo>
                  <a:lnTo>
                    <a:pt x="150" y="83"/>
                  </a:lnTo>
                  <a:lnTo>
                    <a:pt x="149" y="75"/>
                  </a:lnTo>
                  <a:lnTo>
                    <a:pt x="147" y="68"/>
                  </a:lnTo>
                  <a:lnTo>
                    <a:pt x="146" y="59"/>
                  </a:lnTo>
                  <a:lnTo>
                    <a:pt x="142" y="48"/>
                  </a:lnTo>
                  <a:lnTo>
                    <a:pt x="141" y="41"/>
                  </a:lnTo>
                  <a:lnTo>
                    <a:pt x="137" y="34"/>
                  </a:lnTo>
                  <a:lnTo>
                    <a:pt x="132" y="25"/>
                  </a:lnTo>
                  <a:lnTo>
                    <a:pt x="126" y="12"/>
                  </a:lnTo>
                  <a:lnTo>
                    <a:pt x="119" y="3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4" name="Freeform 35"/>
            <p:cNvSpPr>
              <a:spLocks/>
            </p:cNvSpPr>
            <p:nvPr/>
          </p:nvSpPr>
          <p:spPr bwMode="auto">
            <a:xfrm>
              <a:off x="342" y="247"/>
              <a:ext cx="128" cy="5"/>
            </a:xfrm>
            <a:custGeom>
              <a:avLst/>
              <a:gdLst>
                <a:gd name="T0" fmla="*/ 128 w 128"/>
                <a:gd name="T1" fmla="*/ 5 h 5"/>
                <a:gd name="T2" fmla="*/ 127 w 128"/>
                <a:gd name="T3" fmla="*/ 0 h 5"/>
                <a:gd name="T4" fmla="*/ 0 w 128"/>
                <a:gd name="T5" fmla="*/ 0 h 5"/>
                <a:gd name="T6" fmla="*/ 0 w 128"/>
                <a:gd name="T7" fmla="*/ 5 h 5"/>
                <a:gd name="T8" fmla="*/ 127 w 128"/>
                <a:gd name="T9" fmla="*/ 5 h 5"/>
                <a:gd name="T10" fmla="*/ 128 w 128"/>
                <a:gd name="T11" fmla="*/ 5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5"/>
                <a:gd name="T20" fmla="*/ 128 w 128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5">
                  <a:moveTo>
                    <a:pt x="128" y="5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7" y="5"/>
                  </a:lnTo>
                  <a:lnTo>
                    <a:pt x="128" y="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5" name="Freeform 36"/>
            <p:cNvSpPr>
              <a:spLocks/>
            </p:cNvSpPr>
            <p:nvPr/>
          </p:nvSpPr>
          <p:spPr bwMode="auto">
            <a:xfrm>
              <a:off x="456" y="247"/>
              <a:ext cx="14" cy="20"/>
            </a:xfrm>
            <a:custGeom>
              <a:avLst/>
              <a:gdLst>
                <a:gd name="T0" fmla="*/ 3 w 14"/>
                <a:gd name="T1" fmla="*/ 20 h 20"/>
                <a:gd name="T2" fmla="*/ 3 w 14"/>
                <a:gd name="T3" fmla="*/ 20 h 20"/>
                <a:gd name="T4" fmla="*/ 13 w 14"/>
                <a:gd name="T5" fmla="*/ 7 h 20"/>
                <a:gd name="T6" fmla="*/ 14 w 14"/>
                <a:gd name="T7" fmla="*/ 5 h 20"/>
                <a:gd name="T8" fmla="*/ 13 w 14"/>
                <a:gd name="T9" fmla="*/ 0 h 20"/>
                <a:gd name="T10" fmla="*/ 9 w 14"/>
                <a:gd name="T11" fmla="*/ 3 h 20"/>
                <a:gd name="T12" fmla="*/ 0 w 14"/>
                <a:gd name="T13" fmla="*/ 14 h 20"/>
                <a:gd name="T14" fmla="*/ 0 w 14"/>
                <a:gd name="T15" fmla="*/ 14 h 20"/>
                <a:gd name="T16" fmla="*/ 3 w 14"/>
                <a:gd name="T17" fmla="*/ 2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0"/>
                <a:gd name="T29" fmla="*/ 14 w 1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0">
                  <a:moveTo>
                    <a:pt x="3" y="20"/>
                  </a:moveTo>
                  <a:lnTo>
                    <a:pt x="3" y="2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9" y="3"/>
                  </a:lnTo>
                  <a:lnTo>
                    <a:pt x="0" y="14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6" name="Freeform 37"/>
            <p:cNvSpPr>
              <a:spLocks/>
            </p:cNvSpPr>
            <p:nvPr/>
          </p:nvSpPr>
          <p:spPr bwMode="auto">
            <a:xfrm>
              <a:off x="439" y="261"/>
              <a:ext cx="20" cy="45"/>
            </a:xfrm>
            <a:custGeom>
              <a:avLst/>
              <a:gdLst>
                <a:gd name="T0" fmla="*/ 3 w 20"/>
                <a:gd name="T1" fmla="*/ 45 h 45"/>
                <a:gd name="T2" fmla="*/ 3 w 20"/>
                <a:gd name="T3" fmla="*/ 45 h 45"/>
                <a:gd name="T4" fmla="*/ 8 w 20"/>
                <a:gd name="T5" fmla="*/ 29 h 45"/>
                <a:gd name="T6" fmla="*/ 10 w 20"/>
                <a:gd name="T7" fmla="*/ 20 h 45"/>
                <a:gd name="T8" fmla="*/ 15 w 20"/>
                <a:gd name="T9" fmla="*/ 13 h 45"/>
                <a:gd name="T10" fmla="*/ 20 w 20"/>
                <a:gd name="T11" fmla="*/ 6 h 45"/>
                <a:gd name="T12" fmla="*/ 17 w 20"/>
                <a:gd name="T13" fmla="*/ 0 h 45"/>
                <a:gd name="T14" fmla="*/ 10 w 20"/>
                <a:gd name="T15" fmla="*/ 9 h 45"/>
                <a:gd name="T16" fmla="*/ 7 w 20"/>
                <a:gd name="T17" fmla="*/ 17 h 45"/>
                <a:gd name="T18" fmla="*/ 3 w 20"/>
                <a:gd name="T19" fmla="*/ 27 h 45"/>
                <a:gd name="T20" fmla="*/ 0 w 20"/>
                <a:gd name="T21" fmla="*/ 44 h 45"/>
                <a:gd name="T22" fmla="*/ 0 w 20"/>
                <a:gd name="T23" fmla="*/ 44 h 45"/>
                <a:gd name="T24" fmla="*/ 3 w 20"/>
                <a:gd name="T25" fmla="*/ 45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45"/>
                <a:gd name="T41" fmla="*/ 20 w 20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45">
                  <a:moveTo>
                    <a:pt x="3" y="45"/>
                  </a:moveTo>
                  <a:lnTo>
                    <a:pt x="3" y="45"/>
                  </a:lnTo>
                  <a:lnTo>
                    <a:pt x="8" y="29"/>
                  </a:lnTo>
                  <a:lnTo>
                    <a:pt x="10" y="20"/>
                  </a:lnTo>
                  <a:lnTo>
                    <a:pt x="15" y="13"/>
                  </a:lnTo>
                  <a:lnTo>
                    <a:pt x="20" y="6"/>
                  </a:lnTo>
                  <a:lnTo>
                    <a:pt x="17" y="0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3" y="27"/>
                  </a:lnTo>
                  <a:lnTo>
                    <a:pt x="0" y="44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7" name="Freeform 38"/>
            <p:cNvSpPr>
              <a:spLocks/>
            </p:cNvSpPr>
            <p:nvPr/>
          </p:nvSpPr>
          <p:spPr bwMode="auto">
            <a:xfrm>
              <a:off x="426" y="305"/>
              <a:ext cx="16" cy="74"/>
            </a:xfrm>
            <a:custGeom>
              <a:avLst/>
              <a:gdLst>
                <a:gd name="T0" fmla="*/ 5 w 16"/>
                <a:gd name="T1" fmla="*/ 74 h 74"/>
                <a:gd name="T2" fmla="*/ 5 w 16"/>
                <a:gd name="T3" fmla="*/ 74 h 74"/>
                <a:gd name="T4" fmla="*/ 7 w 16"/>
                <a:gd name="T5" fmla="*/ 54 h 74"/>
                <a:gd name="T6" fmla="*/ 10 w 16"/>
                <a:gd name="T7" fmla="*/ 36 h 74"/>
                <a:gd name="T8" fmla="*/ 13 w 16"/>
                <a:gd name="T9" fmla="*/ 18 h 74"/>
                <a:gd name="T10" fmla="*/ 16 w 16"/>
                <a:gd name="T11" fmla="*/ 1 h 74"/>
                <a:gd name="T12" fmla="*/ 13 w 16"/>
                <a:gd name="T13" fmla="*/ 0 h 74"/>
                <a:gd name="T14" fmla="*/ 8 w 16"/>
                <a:gd name="T15" fmla="*/ 16 h 74"/>
                <a:gd name="T16" fmla="*/ 5 w 16"/>
                <a:gd name="T17" fmla="*/ 34 h 74"/>
                <a:gd name="T18" fmla="*/ 2 w 16"/>
                <a:gd name="T19" fmla="*/ 52 h 74"/>
                <a:gd name="T20" fmla="*/ 0 w 16"/>
                <a:gd name="T21" fmla="*/ 72 h 74"/>
                <a:gd name="T22" fmla="*/ 0 w 16"/>
                <a:gd name="T23" fmla="*/ 72 h 74"/>
                <a:gd name="T24" fmla="*/ 5 w 16"/>
                <a:gd name="T25" fmla="*/ 7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74"/>
                <a:gd name="T41" fmla="*/ 16 w 16"/>
                <a:gd name="T42" fmla="*/ 74 h 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74">
                  <a:moveTo>
                    <a:pt x="5" y="74"/>
                  </a:moveTo>
                  <a:lnTo>
                    <a:pt x="5" y="74"/>
                  </a:lnTo>
                  <a:lnTo>
                    <a:pt x="7" y="54"/>
                  </a:lnTo>
                  <a:lnTo>
                    <a:pt x="10" y="36"/>
                  </a:lnTo>
                  <a:lnTo>
                    <a:pt x="13" y="18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8" y="16"/>
                  </a:lnTo>
                  <a:lnTo>
                    <a:pt x="5" y="34"/>
                  </a:lnTo>
                  <a:lnTo>
                    <a:pt x="2" y="52"/>
                  </a:lnTo>
                  <a:lnTo>
                    <a:pt x="0" y="72"/>
                  </a:lnTo>
                  <a:lnTo>
                    <a:pt x="5" y="7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8" name="Freeform 39"/>
            <p:cNvSpPr>
              <a:spLocks/>
            </p:cNvSpPr>
            <p:nvPr/>
          </p:nvSpPr>
          <p:spPr bwMode="auto">
            <a:xfrm>
              <a:off x="419" y="377"/>
              <a:ext cx="12" cy="65"/>
            </a:xfrm>
            <a:custGeom>
              <a:avLst/>
              <a:gdLst>
                <a:gd name="T0" fmla="*/ 5 w 12"/>
                <a:gd name="T1" fmla="*/ 65 h 65"/>
                <a:gd name="T2" fmla="*/ 5 w 12"/>
                <a:gd name="T3" fmla="*/ 65 h 65"/>
                <a:gd name="T4" fmla="*/ 5 w 12"/>
                <a:gd name="T5" fmla="*/ 52 h 65"/>
                <a:gd name="T6" fmla="*/ 7 w 12"/>
                <a:gd name="T7" fmla="*/ 38 h 65"/>
                <a:gd name="T8" fmla="*/ 10 w 12"/>
                <a:gd name="T9" fmla="*/ 21 h 65"/>
                <a:gd name="T10" fmla="*/ 12 w 12"/>
                <a:gd name="T11" fmla="*/ 2 h 65"/>
                <a:gd name="T12" fmla="*/ 7 w 12"/>
                <a:gd name="T13" fmla="*/ 0 h 65"/>
                <a:gd name="T14" fmla="*/ 4 w 12"/>
                <a:gd name="T15" fmla="*/ 20 h 65"/>
                <a:gd name="T16" fmla="*/ 4 w 12"/>
                <a:gd name="T17" fmla="*/ 38 h 65"/>
                <a:gd name="T18" fmla="*/ 2 w 12"/>
                <a:gd name="T19" fmla="*/ 50 h 65"/>
                <a:gd name="T20" fmla="*/ 0 w 12"/>
                <a:gd name="T21" fmla="*/ 65 h 65"/>
                <a:gd name="T22" fmla="*/ 0 w 12"/>
                <a:gd name="T23" fmla="*/ 65 h 65"/>
                <a:gd name="T24" fmla="*/ 5 w 12"/>
                <a:gd name="T25" fmla="*/ 65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65"/>
                <a:gd name="T41" fmla="*/ 12 w 12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65">
                  <a:moveTo>
                    <a:pt x="5" y="65"/>
                  </a:moveTo>
                  <a:lnTo>
                    <a:pt x="5" y="65"/>
                  </a:lnTo>
                  <a:lnTo>
                    <a:pt x="5" y="52"/>
                  </a:lnTo>
                  <a:lnTo>
                    <a:pt x="7" y="38"/>
                  </a:lnTo>
                  <a:lnTo>
                    <a:pt x="10" y="21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20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5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799" name="Freeform 40"/>
            <p:cNvSpPr>
              <a:spLocks/>
            </p:cNvSpPr>
            <p:nvPr/>
          </p:nvSpPr>
          <p:spPr bwMode="auto">
            <a:xfrm>
              <a:off x="419" y="442"/>
              <a:ext cx="7" cy="20"/>
            </a:xfrm>
            <a:custGeom>
              <a:avLst/>
              <a:gdLst>
                <a:gd name="T0" fmla="*/ 7 w 7"/>
                <a:gd name="T1" fmla="*/ 14 h 20"/>
                <a:gd name="T2" fmla="*/ 7 w 7"/>
                <a:gd name="T3" fmla="*/ 14 h 20"/>
                <a:gd name="T4" fmla="*/ 7 w 7"/>
                <a:gd name="T5" fmla="*/ 12 h 20"/>
                <a:gd name="T6" fmla="*/ 5 w 7"/>
                <a:gd name="T7" fmla="*/ 0 h 20"/>
                <a:gd name="T8" fmla="*/ 0 w 7"/>
                <a:gd name="T9" fmla="*/ 0 h 20"/>
                <a:gd name="T10" fmla="*/ 2 w 7"/>
                <a:gd name="T11" fmla="*/ 14 h 20"/>
                <a:gd name="T12" fmla="*/ 5 w 7"/>
                <a:gd name="T13" fmla="*/ 20 h 20"/>
                <a:gd name="T14" fmla="*/ 5 w 7"/>
                <a:gd name="T15" fmla="*/ 20 h 20"/>
                <a:gd name="T16" fmla="*/ 7 w 7"/>
                <a:gd name="T17" fmla="*/ 1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0"/>
                <a:gd name="T29" fmla="*/ 7 w 7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0">
                  <a:moveTo>
                    <a:pt x="7" y="14"/>
                  </a:moveTo>
                  <a:lnTo>
                    <a:pt x="7" y="14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0" name="Freeform 41"/>
            <p:cNvSpPr>
              <a:spLocks/>
            </p:cNvSpPr>
            <p:nvPr/>
          </p:nvSpPr>
          <p:spPr bwMode="auto">
            <a:xfrm>
              <a:off x="424" y="456"/>
              <a:ext cx="35" cy="7"/>
            </a:xfrm>
            <a:custGeom>
              <a:avLst/>
              <a:gdLst>
                <a:gd name="T0" fmla="*/ 35 w 35"/>
                <a:gd name="T1" fmla="*/ 0 h 7"/>
                <a:gd name="T2" fmla="*/ 35 w 35"/>
                <a:gd name="T3" fmla="*/ 0 h 7"/>
                <a:gd name="T4" fmla="*/ 9 w 35"/>
                <a:gd name="T5" fmla="*/ 0 h 7"/>
                <a:gd name="T6" fmla="*/ 2 w 35"/>
                <a:gd name="T7" fmla="*/ 0 h 7"/>
                <a:gd name="T8" fmla="*/ 0 w 35"/>
                <a:gd name="T9" fmla="*/ 6 h 7"/>
                <a:gd name="T10" fmla="*/ 9 w 35"/>
                <a:gd name="T11" fmla="*/ 7 h 7"/>
                <a:gd name="T12" fmla="*/ 35 w 35"/>
                <a:gd name="T13" fmla="*/ 7 h 7"/>
                <a:gd name="T14" fmla="*/ 35 w 35"/>
                <a:gd name="T15" fmla="*/ 7 h 7"/>
                <a:gd name="T16" fmla="*/ 35 w 3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7"/>
                <a:gd name="T29" fmla="*/ 35 w 3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7">
                  <a:moveTo>
                    <a:pt x="35" y="0"/>
                  </a:moveTo>
                  <a:lnTo>
                    <a:pt x="3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6"/>
                  </a:lnTo>
                  <a:lnTo>
                    <a:pt x="9" y="7"/>
                  </a:lnTo>
                  <a:lnTo>
                    <a:pt x="35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1" name="Freeform 42"/>
            <p:cNvSpPr>
              <a:spLocks/>
            </p:cNvSpPr>
            <p:nvPr/>
          </p:nvSpPr>
          <p:spPr bwMode="auto">
            <a:xfrm>
              <a:off x="459" y="453"/>
              <a:ext cx="56" cy="10"/>
            </a:xfrm>
            <a:custGeom>
              <a:avLst/>
              <a:gdLst>
                <a:gd name="T0" fmla="*/ 56 w 56"/>
                <a:gd name="T1" fmla="*/ 0 h 10"/>
                <a:gd name="T2" fmla="*/ 56 w 56"/>
                <a:gd name="T3" fmla="*/ 0 h 10"/>
                <a:gd name="T4" fmla="*/ 42 w 56"/>
                <a:gd name="T5" fmla="*/ 1 h 10"/>
                <a:gd name="T6" fmla="*/ 31 w 56"/>
                <a:gd name="T7" fmla="*/ 1 h 10"/>
                <a:gd name="T8" fmla="*/ 18 w 56"/>
                <a:gd name="T9" fmla="*/ 3 h 10"/>
                <a:gd name="T10" fmla="*/ 0 w 56"/>
                <a:gd name="T11" fmla="*/ 3 h 10"/>
                <a:gd name="T12" fmla="*/ 0 w 56"/>
                <a:gd name="T13" fmla="*/ 10 h 10"/>
                <a:gd name="T14" fmla="*/ 18 w 56"/>
                <a:gd name="T15" fmla="*/ 10 h 10"/>
                <a:gd name="T16" fmla="*/ 31 w 56"/>
                <a:gd name="T17" fmla="*/ 9 h 10"/>
                <a:gd name="T18" fmla="*/ 44 w 56"/>
                <a:gd name="T19" fmla="*/ 7 h 10"/>
                <a:gd name="T20" fmla="*/ 56 w 56"/>
                <a:gd name="T21" fmla="*/ 5 h 10"/>
                <a:gd name="T22" fmla="*/ 56 w 56"/>
                <a:gd name="T23" fmla="*/ 5 h 10"/>
                <a:gd name="T24" fmla="*/ 56 w 56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10"/>
                <a:gd name="T41" fmla="*/ 56 w 56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10">
                  <a:moveTo>
                    <a:pt x="56" y="0"/>
                  </a:moveTo>
                  <a:lnTo>
                    <a:pt x="56" y="0"/>
                  </a:lnTo>
                  <a:lnTo>
                    <a:pt x="42" y="1"/>
                  </a:lnTo>
                  <a:lnTo>
                    <a:pt x="31" y="1"/>
                  </a:lnTo>
                  <a:lnTo>
                    <a:pt x="18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8" y="10"/>
                  </a:lnTo>
                  <a:lnTo>
                    <a:pt x="31" y="9"/>
                  </a:lnTo>
                  <a:lnTo>
                    <a:pt x="44" y="7"/>
                  </a:lnTo>
                  <a:lnTo>
                    <a:pt x="56" y="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2" name="Freeform 43"/>
            <p:cNvSpPr>
              <a:spLocks/>
            </p:cNvSpPr>
            <p:nvPr/>
          </p:nvSpPr>
          <p:spPr bwMode="auto">
            <a:xfrm>
              <a:off x="515" y="440"/>
              <a:ext cx="41" cy="18"/>
            </a:xfrm>
            <a:custGeom>
              <a:avLst/>
              <a:gdLst>
                <a:gd name="T0" fmla="*/ 39 w 41"/>
                <a:gd name="T1" fmla="*/ 0 h 18"/>
                <a:gd name="T2" fmla="*/ 39 w 41"/>
                <a:gd name="T3" fmla="*/ 0 h 18"/>
                <a:gd name="T4" fmla="*/ 31 w 41"/>
                <a:gd name="T5" fmla="*/ 4 h 18"/>
                <a:gd name="T6" fmla="*/ 23 w 41"/>
                <a:gd name="T7" fmla="*/ 5 h 18"/>
                <a:gd name="T8" fmla="*/ 13 w 41"/>
                <a:gd name="T9" fmla="*/ 9 h 18"/>
                <a:gd name="T10" fmla="*/ 0 w 41"/>
                <a:gd name="T11" fmla="*/ 13 h 18"/>
                <a:gd name="T12" fmla="*/ 0 w 41"/>
                <a:gd name="T13" fmla="*/ 18 h 18"/>
                <a:gd name="T14" fmla="*/ 14 w 41"/>
                <a:gd name="T15" fmla="*/ 14 h 18"/>
                <a:gd name="T16" fmla="*/ 23 w 41"/>
                <a:gd name="T17" fmla="*/ 13 h 18"/>
                <a:gd name="T18" fmla="*/ 32 w 41"/>
                <a:gd name="T19" fmla="*/ 9 h 18"/>
                <a:gd name="T20" fmla="*/ 41 w 41"/>
                <a:gd name="T21" fmla="*/ 5 h 18"/>
                <a:gd name="T22" fmla="*/ 41 w 41"/>
                <a:gd name="T23" fmla="*/ 5 h 18"/>
                <a:gd name="T24" fmla="*/ 39 w 41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18"/>
                <a:gd name="T41" fmla="*/ 41 w 41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18">
                  <a:moveTo>
                    <a:pt x="39" y="0"/>
                  </a:moveTo>
                  <a:lnTo>
                    <a:pt x="39" y="0"/>
                  </a:lnTo>
                  <a:lnTo>
                    <a:pt x="31" y="4"/>
                  </a:lnTo>
                  <a:lnTo>
                    <a:pt x="23" y="5"/>
                  </a:lnTo>
                  <a:lnTo>
                    <a:pt x="13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4" y="14"/>
                  </a:lnTo>
                  <a:lnTo>
                    <a:pt x="23" y="13"/>
                  </a:lnTo>
                  <a:lnTo>
                    <a:pt x="32" y="9"/>
                  </a:lnTo>
                  <a:lnTo>
                    <a:pt x="41" y="5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3" name="Freeform 44"/>
            <p:cNvSpPr>
              <a:spLocks/>
            </p:cNvSpPr>
            <p:nvPr/>
          </p:nvSpPr>
          <p:spPr bwMode="auto">
            <a:xfrm>
              <a:off x="554" y="415"/>
              <a:ext cx="28" cy="30"/>
            </a:xfrm>
            <a:custGeom>
              <a:avLst/>
              <a:gdLst>
                <a:gd name="T0" fmla="*/ 28 w 28"/>
                <a:gd name="T1" fmla="*/ 0 h 30"/>
                <a:gd name="T2" fmla="*/ 28 w 28"/>
                <a:gd name="T3" fmla="*/ 0 h 30"/>
                <a:gd name="T4" fmla="*/ 16 w 28"/>
                <a:gd name="T5" fmla="*/ 9 h 30"/>
                <a:gd name="T6" fmla="*/ 0 w 28"/>
                <a:gd name="T7" fmla="*/ 25 h 30"/>
                <a:gd name="T8" fmla="*/ 2 w 28"/>
                <a:gd name="T9" fmla="*/ 30 h 30"/>
                <a:gd name="T10" fmla="*/ 20 w 28"/>
                <a:gd name="T11" fmla="*/ 12 h 30"/>
                <a:gd name="T12" fmla="*/ 23 w 28"/>
                <a:gd name="T13" fmla="*/ 0 h 30"/>
                <a:gd name="T14" fmla="*/ 23 w 28"/>
                <a:gd name="T15" fmla="*/ 0 h 30"/>
                <a:gd name="T16" fmla="*/ 28 w 2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30"/>
                <a:gd name="T29" fmla="*/ 28 w 2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30">
                  <a:moveTo>
                    <a:pt x="28" y="0"/>
                  </a:moveTo>
                  <a:lnTo>
                    <a:pt x="28" y="0"/>
                  </a:lnTo>
                  <a:lnTo>
                    <a:pt x="16" y="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0" y="12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4" name="Freeform 45"/>
            <p:cNvSpPr>
              <a:spLocks/>
            </p:cNvSpPr>
            <p:nvPr/>
          </p:nvSpPr>
          <p:spPr bwMode="auto">
            <a:xfrm>
              <a:off x="577" y="415"/>
              <a:ext cx="5" cy="124"/>
            </a:xfrm>
            <a:custGeom>
              <a:avLst/>
              <a:gdLst>
                <a:gd name="T0" fmla="*/ 2 w 5"/>
                <a:gd name="T1" fmla="*/ 122 h 124"/>
                <a:gd name="T2" fmla="*/ 5 w 5"/>
                <a:gd name="T3" fmla="*/ 119 h 124"/>
                <a:gd name="T4" fmla="*/ 5 w 5"/>
                <a:gd name="T5" fmla="*/ 0 h 124"/>
                <a:gd name="T6" fmla="*/ 0 w 5"/>
                <a:gd name="T7" fmla="*/ 0 h 124"/>
                <a:gd name="T8" fmla="*/ 0 w 5"/>
                <a:gd name="T9" fmla="*/ 119 h 124"/>
                <a:gd name="T10" fmla="*/ 2 w 5"/>
                <a:gd name="T11" fmla="*/ 122 h 124"/>
                <a:gd name="T12" fmla="*/ 2 w 5"/>
                <a:gd name="T13" fmla="*/ 122 h 124"/>
                <a:gd name="T14" fmla="*/ 5 w 5"/>
                <a:gd name="T15" fmla="*/ 124 h 124"/>
                <a:gd name="T16" fmla="*/ 5 w 5"/>
                <a:gd name="T17" fmla="*/ 119 h 124"/>
                <a:gd name="T18" fmla="*/ 2 w 5"/>
                <a:gd name="T19" fmla="*/ 122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124"/>
                <a:gd name="T32" fmla="*/ 5 w 5"/>
                <a:gd name="T33" fmla="*/ 124 h 1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124">
                  <a:moveTo>
                    <a:pt x="2" y="122"/>
                  </a:moveTo>
                  <a:lnTo>
                    <a:pt x="5" y="11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2" y="122"/>
                  </a:lnTo>
                  <a:lnTo>
                    <a:pt x="5" y="124"/>
                  </a:lnTo>
                  <a:lnTo>
                    <a:pt x="5" y="119"/>
                  </a:lnTo>
                  <a:lnTo>
                    <a:pt x="2" y="1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5" name="Freeform 46"/>
            <p:cNvSpPr>
              <a:spLocks/>
            </p:cNvSpPr>
            <p:nvPr/>
          </p:nvSpPr>
          <p:spPr bwMode="auto">
            <a:xfrm>
              <a:off x="567" y="527"/>
              <a:ext cx="13" cy="10"/>
            </a:xfrm>
            <a:custGeom>
              <a:avLst/>
              <a:gdLst>
                <a:gd name="T0" fmla="*/ 3 w 13"/>
                <a:gd name="T1" fmla="*/ 0 h 10"/>
                <a:gd name="T2" fmla="*/ 0 w 13"/>
                <a:gd name="T3" fmla="*/ 5 h 10"/>
                <a:gd name="T4" fmla="*/ 12 w 13"/>
                <a:gd name="T5" fmla="*/ 10 h 10"/>
                <a:gd name="T6" fmla="*/ 13 w 13"/>
                <a:gd name="T7" fmla="*/ 7 h 10"/>
                <a:gd name="T8" fmla="*/ 3 w 13"/>
                <a:gd name="T9" fmla="*/ 0 h 10"/>
                <a:gd name="T10" fmla="*/ 3 w 13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0"/>
                <a:gd name="T20" fmla="*/ 13 w 13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0">
                  <a:moveTo>
                    <a:pt x="3" y="0"/>
                  </a:moveTo>
                  <a:lnTo>
                    <a:pt x="0" y="5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6" name="Freeform 47"/>
            <p:cNvSpPr>
              <a:spLocks/>
            </p:cNvSpPr>
            <p:nvPr/>
          </p:nvSpPr>
          <p:spPr bwMode="auto">
            <a:xfrm>
              <a:off x="549" y="518"/>
              <a:ext cx="21" cy="14"/>
            </a:xfrm>
            <a:custGeom>
              <a:avLst/>
              <a:gdLst>
                <a:gd name="T0" fmla="*/ 2 w 21"/>
                <a:gd name="T1" fmla="*/ 0 h 14"/>
                <a:gd name="T2" fmla="*/ 0 w 21"/>
                <a:gd name="T3" fmla="*/ 5 h 14"/>
                <a:gd name="T4" fmla="*/ 18 w 21"/>
                <a:gd name="T5" fmla="*/ 14 h 14"/>
                <a:gd name="T6" fmla="*/ 21 w 21"/>
                <a:gd name="T7" fmla="*/ 9 h 14"/>
                <a:gd name="T8" fmla="*/ 3 w 21"/>
                <a:gd name="T9" fmla="*/ 0 h 14"/>
                <a:gd name="T10" fmla="*/ 2 w 21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14"/>
                <a:gd name="T20" fmla="*/ 21 w 21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14">
                  <a:moveTo>
                    <a:pt x="2" y="0"/>
                  </a:moveTo>
                  <a:lnTo>
                    <a:pt x="0" y="5"/>
                  </a:lnTo>
                  <a:lnTo>
                    <a:pt x="18" y="14"/>
                  </a:lnTo>
                  <a:lnTo>
                    <a:pt x="21" y="9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7" name="Freeform 48"/>
            <p:cNvSpPr>
              <a:spLocks/>
            </p:cNvSpPr>
            <p:nvPr/>
          </p:nvSpPr>
          <p:spPr bwMode="auto">
            <a:xfrm>
              <a:off x="519" y="507"/>
              <a:ext cx="32" cy="16"/>
            </a:xfrm>
            <a:custGeom>
              <a:avLst/>
              <a:gdLst>
                <a:gd name="T0" fmla="*/ 0 w 32"/>
                <a:gd name="T1" fmla="*/ 7 h 16"/>
                <a:gd name="T2" fmla="*/ 0 w 32"/>
                <a:gd name="T3" fmla="*/ 7 h 16"/>
                <a:gd name="T4" fmla="*/ 20 w 32"/>
                <a:gd name="T5" fmla="*/ 12 h 16"/>
                <a:gd name="T6" fmla="*/ 30 w 32"/>
                <a:gd name="T7" fmla="*/ 16 h 16"/>
                <a:gd name="T8" fmla="*/ 32 w 32"/>
                <a:gd name="T9" fmla="*/ 11 h 16"/>
                <a:gd name="T10" fmla="*/ 22 w 32"/>
                <a:gd name="T11" fmla="*/ 7 h 16"/>
                <a:gd name="T12" fmla="*/ 2 w 32"/>
                <a:gd name="T13" fmla="*/ 0 h 16"/>
                <a:gd name="T14" fmla="*/ 2 w 32"/>
                <a:gd name="T15" fmla="*/ 0 h 16"/>
                <a:gd name="T16" fmla="*/ 0 w 32"/>
                <a:gd name="T17" fmla="*/ 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16"/>
                <a:gd name="T29" fmla="*/ 32 w 32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16">
                  <a:moveTo>
                    <a:pt x="0" y="7"/>
                  </a:moveTo>
                  <a:lnTo>
                    <a:pt x="0" y="7"/>
                  </a:lnTo>
                  <a:lnTo>
                    <a:pt x="20" y="12"/>
                  </a:lnTo>
                  <a:lnTo>
                    <a:pt x="30" y="16"/>
                  </a:lnTo>
                  <a:lnTo>
                    <a:pt x="32" y="11"/>
                  </a:lnTo>
                  <a:lnTo>
                    <a:pt x="22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8" name="Freeform 49"/>
            <p:cNvSpPr>
              <a:spLocks/>
            </p:cNvSpPr>
            <p:nvPr/>
          </p:nvSpPr>
          <p:spPr bwMode="auto">
            <a:xfrm>
              <a:off x="465" y="498"/>
              <a:ext cx="56" cy="16"/>
            </a:xfrm>
            <a:custGeom>
              <a:avLst/>
              <a:gdLst>
                <a:gd name="T0" fmla="*/ 0 w 56"/>
                <a:gd name="T1" fmla="*/ 7 h 16"/>
                <a:gd name="T2" fmla="*/ 0 w 56"/>
                <a:gd name="T3" fmla="*/ 7 h 16"/>
                <a:gd name="T4" fmla="*/ 10 w 56"/>
                <a:gd name="T5" fmla="*/ 7 h 16"/>
                <a:gd name="T6" fmla="*/ 25 w 56"/>
                <a:gd name="T7" fmla="*/ 9 h 16"/>
                <a:gd name="T8" fmla="*/ 41 w 56"/>
                <a:gd name="T9" fmla="*/ 12 h 16"/>
                <a:gd name="T10" fmla="*/ 54 w 56"/>
                <a:gd name="T11" fmla="*/ 16 h 16"/>
                <a:gd name="T12" fmla="*/ 56 w 56"/>
                <a:gd name="T13" fmla="*/ 9 h 16"/>
                <a:gd name="T14" fmla="*/ 41 w 56"/>
                <a:gd name="T15" fmla="*/ 7 h 16"/>
                <a:gd name="T16" fmla="*/ 27 w 56"/>
                <a:gd name="T17" fmla="*/ 3 h 16"/>
                <a:gd name="T18" fmla="*/ 12 w 56"/>
                <a:gd name="T19" fmla="*/ 2 h 16"/>
                <a:gd name="T20" fmla="*/ 0 w 56"/>
                <a:gd name="T21" fmla="*/ 0 h 16"/>
                <a:gd name="T22" fmla="*/ 0 w 56"/>
                <a:gd name="T23" fmla="*/ 0 h 16"/>
                <a:gd name="T24" fmla="*/ 0 w 5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16"/>
                <a:gd name="T41" fmla="*/ 56 w 5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16">
                  <a:moveTo>
                    <a:pt x="0" y="7"/>
                  </a:moveTo>
                  <a:lnTo>
                    <a:pt x="0" y="7"/>
                  </a:lnTo>
                  <a:lnTo>
                    <a:pt x="10" y="7"/>
                  </a:lnTo>
                  <a:lnTo>
                    <a:pt x="25" y="9"/>
                  </a:lnTo>
                  <a:lnTo>
                    <a:pt x="41" y="12"/>
                  </a:lnTo>
                  <a:lnTo>
                    <a:pt x="54" y="16"/>
                  </a:lnTo>
                  <a:lnTo>
                    <a:pt x="56" y="9"/>
                  </a:lnTo>
                  <a:lnTo>
                    <a:pt x="41" y="7"/>
                  </a:lnTo>
                  <a:lnTo>
                    <a:pt x="27" y="3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09" name="Freeform 50"/>
            <p:cNvSpPr>
              <a:spLocks/>
            </p:cNvSpPr>
            <p:nvPr/>
          </p:nvSpPr>
          <p:spPr bwMode="auto">
            <a:xfrm>
              <a:off x="433" y="496"/>
              <a:ext cx="32" cy="9"/>
            </a:xfrm>
            <a:custGeom>
              <a:avLst/>
              <a:gdLst>
                <a:gd name="T0" fmla="*/ 5 w 32"/>
                <a:gd name="T1" fmla="*/ 4 h 9"/>
                <a:gd name="T2" fmla="*/ 5 w 32"/>
                <a:gd name="T3" fmla="*/ 4 h 9"/>
                <a:gd name="T4" fmla="*/ 13 w 32"/>
                <a:gd name="T5" fmla="*/ 7 h 9"/>
                <a:gd name="T6" fmla="*/ 32 w 32"/>
                <a:gd name="T7" fmla="*/ 9 h 9"/>
                <a:gd name="T8" fmla="*/ 32 w 32"/>
                <a:gd name="T9" fmla="*/ 2 h 9"/>
                <a:gd name="T10" fmla="*/ 13 w 32"/>
                <a:gd name="T11" fmla="*/ 0 h 9"/>
                <a:gd name="T12" fmla="*/ 0 w 32"/>
                <a:gd name="T13" fmla="*/ 4 h 9"/>
                <a:gd name="T14" fmla="*/ 0 w 32"/>
                <a:gd name="T15" fmla="*/ 4 h 9"/>
                <a:gd name="T16" fmla="*/ 5 w 32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9"/>
                <a:gd name="T29" fmla="*/ 32 w 32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9">
                  <a:moveTo>
                    <a:pt x="5" y="4"/>
                  </a:moveTo>
                  <a:lnTo>
                    <a:pt x="5" y="4"/>
                  </a:lnTo>
                  <a:lnTo>
                    <a:pt x="13" y="7"/>
                  </a:lnTo>
                  <a:lnTo>
                    <a:pt x="32" y="9"/>
                  </a:lnTo>
                  <a:lnTo>
                    <a:pt x="32" y="2"/>
                  </a:lnTo>
                  <a:lnTo>
                    <a:pt x="13" y="0"/>
                  </a:lnTo>
                  <a:lnTo>
                    <a:pt x="0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0" name="Freeform 51"/>
            <p:cNvSpPr>
              <a:spLocks/>
            </p:cNvSpPr>
            <p:nvPr/>
          </p:nvSpPr>
          <p:spPr bwMode="auto">
            <a:xfrm>
              <a:off x="419" y="496"/>
              <a:ext cx="19" cy="13"/>
            </a:xfrm>
            <a:custGeom>
              <a:avLst/>
              <a:gdLst>
                <a:gd name="T0" fmla="*/ 5 w 19"/>
                <a:gd name="T1" fmla="*/ 13 h 13"/>
                <a:gd name="T2" fmla="*/ 5 w 19"/>
                <a:gd name="T3" fmla="*/ 13 h 13"/>
                <a:gd name="T4" fmla="*/ 5 w 19"/>
                <a:gd name="T5" fmla="*/ 9 h 13"/>
                <a:gd name="T6" fmla="*/ 7 w 19"/>
                <a:gd name="T7" fmla="*/ 7 h 13"/>
                <a:gd name="T8" fmla="*/ 9 w 19"/>
                <a:gd name="T9" fmla="*/ 7 h 13"/>
                <a:gd name="T10" fmla="*/ 9 w 19"/>
                <a:gd name="T11" fmla="*/ 5 h 13"/>
                <a:gd name="T12" fmla="*/ 14 w 19"/>
                <a:gd name="T13" fmla="*/ 7 h 13"/>
                <a:gd name="T14" fmla="*/ 19 w 19"/>
                <a:gd name="T15" fmla="*/ 4 h 13"/>
                <a:gd name="T16" fmla="*/ 14 w 19"/>
                <a:gd name="T17" fmla="*/ 4 h 13"/>
                <a:gd name="T18" fmla="*/ 14 w 19"/>
                <a:gd name="T19" fmla="*/ 0 h 13"/>
                <a:gd name="T20" fmla="*/ 10 w 19"/>
                <a:gd name="T21" fmla="*/ 0 h 13"/>
                <a:gd name="T22" fmla="*/ 5 w 19"/>
                <a:gd name="T23" fmla="*/ 0 h 13"/>
                <a:gd name="T24" fmla="*/ 4 w 19"/>
                <a:gd name="T25" fmla="*/ 4 h 13"/>
                <a:gd name="T26" fmla="*/ 2 w 19"/>
                <a:gd name="T27" fmla="*/ 7 h 13"/>
                <a:gd name="T28" fmla="*/ 0 w 19"/>
                <a:gd name="T29" fmla="*/ 13 h 13"/>
                <a:gd name="T30" fmla="*/ 0 w 19"/>
                <a:gd name="T31" fmla="*/ 13 h 13"/>
                <a:gd name="T32" fmla="*/ 5 w 19"/>
                <a:gd name="T33" fmla="*/ 1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3"/>
                <a:gd name="T53" fmla="*/ 19 w 19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3">
                  <a:moveTo>
                    <a:pt x="5" y="13"/>
                  </a:moveTo>
                  <a:lnTo>
                    <a:pt x="5" y="13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4" y="7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1" name="Freeform 52"/>
            <p:cNvSpPr>
              <a:spLocks/>
            </p:cNvSpPr>
            <p:nvPr/>
          </p:nvSpPr>
          <p:spPr bwMode="auto">
            <a:xfrm>
              <a:off x="419" y="509"/>
              <a:ext cx="7" cy="36"/>
            </a:xfrm>
            <a:custGeom>
              <a:avLst/>
              <a:gdLst>
                <a:gd name="T0" fmla="*/ 7 w 7"/>
                <a:gd name="T1" fmla="*/ 36 h 36"/>
                <a:gd name="T2" fmla="*/ 7 w 7"/>
                <a:gd name="T3" fmla="*/ 36 h 36"/>
                <a:gd name="T4" fmla="*/ 5 w 7"/>
                <a:gd name="T5" fmla="*/ 16 h 36"/>
                <a:gd name="T6" fmla="*/ 5 w 7"/>
                <a:gd name="T7" fmla="*/ 0 h 36"/>
                <a:gd name="T8" fmla="*/ 0 w 7"/>
                <a:gd name="T9" fmla="*/ 0 h 36"/>
                <a:gd name="T10" fmla="*/ 2 w 7"/>
                <a:gd name="T11" fmla="*/ 16 h 36"/>
                <a:gd name="T12" fmla="*/ 2 w 7"/>
                <a:gd name="T13" fmla="*/ 36 h 36"/>
                <a:gd name="T14" fmla="*/ 2 w 7"/>
                <a:gd name="T15" fmla="*/ 36 h 36"/>
                <a:gd name="T16" fmla="*/ 7 w 7"/>
                <a:gd name="T17" fmla="*/ 3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6"/>
                <a:gd name="T29" fmla="*/ 7 w 7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6">
                  <a:moveTo>
                    <a:pt x="7" y="36"/>
                  </a:moveTo>
                  <a:lnTo>
                    <a:pt x="7" y="36"/>
                  </a:lnTo>
                  <a:lnTo>
                    <a:pt x="5" y="16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2" y="36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2" name="Freeform 53"/>
            <p:cNvSpPr>
              <a:spLocks/>
            </p:cNvSpPr>
            <p:nvPr/>
          </p:nvSpPr>
          <p:spPr bwMode="auto">
            <a:xfrm>
              <a:off x="421" y="545"/>
              <a:ext cx="18" cy="112"/>
            </a:xfrm>
            <a:custGeom>
              <a:avLst/>
              <a:gdLst>
                <a:gd name="T0" fmla="*/ 18 w 18"/>
                <a:gd name="T1" fmla="*/ 110 h 112"/>
                <a:gd name="T2" fmla="*/ 18 w 18"/>
                <a:gd name="T3" fmla="*/ 110 h 112"/>
                <a:gd name="T4" fmla="*/ 13 w 18"/>
                <a:gd name="T5" fmla="*/ 84 h 112"/>
                <a:gd name="T6" fmla="*/ 10 w 18"/>
                <a:gd name="T7" fmla="*/ 56 h 112"/>
                <a:gd name="T8" fmla="*/ 8 w 18"/>
                <a:gd name="T9" fmla="*/ 27 h 112"/>
                <a:gd name="T10" fmla="*/ 5 w 18"/>
                <a:gd name="T11" fmla="*/ 0 h 112"/>
                <a:gd name="T12" fmla="*/ 0 w 18"/>
                <a:gd name="T13" fmla="*/ 0 h 112"/>
                <a:gd name="T14" fmla="*/ 2 w 18"/>
                <a:gd name="T15" fmla="*/ 29 h 112"/>
                <a:gd name="T16" fmla="*/ 5 w 18"/>
                <a:gd name="T17" fmla="*/ 56 h 112"/>
                <a:gd name="T18" fmla="*/ 8 w 18"/>
                <a:gd name="T19" fmla="*/ 84 h 112"/>
                <a:gd name="T20" fmla="*/ 12 w 18"/>
                <a:gd name="T21" fmla="*/ 112 h 112"/>
                <a:gd name="T22" fmla="*/ 12 w 18"/>
                <a:gd name="T23" fmla="*/ 112 h 112"/>
                <a:gd name="T24" fmla="*/ 18 w 18"/>
                <a:gd name="T25" fmla="*/ 11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112"/>
                <a:gd name="T41" fmla="*/ 18 w 18"/>
                <a:gd name="T42" fmla="*/ 112 h 1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112">
                  <a:moveTo>
                    <a:pt x="18" y="110"/>
                  </a:moveTo>
                  <a:lnTo>
                    <a:pt x="18" y="110"/>
                  </a:lnTo>
                  <a:lnTo>
                    <a:pt x="13" y="84"/>
                  </a:lnTo>
                  <a:lnTo>
                    <a:pt x="10" y="56"/>
                  </a:lnTo>
                  <a:lnTo>
                    <a:pt x="8" y="27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29"/>
                  </a:lnTo>
                  <a:lnTo>
                    <a:pt x="5" y="56"/>
                  </a:lnTo>
                  <a:lnTo>
                    <a:pt x="8" y="84"/>
                  </a:lnTo>
                  <a:lnTo>
                    <a:pt x="12" y="112"/>
                  </a:lnTo>
                  <a:lnTo>
                    <a:pt x="18" y="11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3" name="Freeform 54"/>
            <p:cNvSpPr>
              <a:spLocks/>
            </p:cNvSpPr>
            <p:nvPr/>
          </p:nvSpPr>
          <p:spPr bwMode="auto">
            <a:xfrm>
              <a:off x="433" y="655"/>
              <a:ext cx="16" cy="32"/>
            </a:xfrm>
            <a:custGeom>
              <a:avLst/>
              <a:gdLst>
                <a:gd name="T0" fmla="*/ 16 w 16"/>
                <a:gd name="T1" fmla="*/ 29 h 32"/>
                <a:gd name="T2" fmla="*/ 16 w 16"/>
                <a:gd name="T3" fmla="*/ 29 h 32"/>
                <a:gd name="T4" fmla="*/ 11 w 16"/>
                <a:gd name="T5" fmla="*/ 18 h 32"/>
                <a:gd name="T6" fmla="*/ 6 w 16"/>
                <a:gd name="T7" fmla="*/ 0 h 32"/>
                <a:gd name="T8" fmla="*/ 0 w 16"/>
                <a:gd name="T9" fmla="*/ 2 h 32"/>
                <a:gd name="T10" fmla="*/ 8 w 16"/>
                <a:gd name="T11" fmla="*/ 18 h 32"/>
                <a:gd name="T12" fmla="*/ 13 w 16"/>
                <a:gd name="T13" fmla="*/ 32 h 32"/>
                <a:gd name="T14" fmla="*/ 13 w 16"/>
                <a:gd name="T15" fmla="*/ 32 h 32"/>
                <a:gd name="T16" fmla="*/ 16 w 16"/>
                <a:gd name="T17" fmla="*/ 2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2"/>
                <a:gd name="T29" fmla="*/ 16 w 16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2">
                  <a:moveTo>
                    <a:pt x="16" y="29"/>
                  </a:moveTo>
                  <a:lnTo>
                    <a:pt x="16" y="29"/>
                  </a:lnTo>
                  <a:lnTo>
                    <a:pt x="11" y="18"/>
                  </a:lnTo>
                  <a:lnTo>
                    <a:pt x="6" y="0"/>
                  </a:lnTo>
                  <a:lnTo>
                    <a:pt x="0" y="2"/>
                  </a:lnTo>
                  <a:lnTo>
                    <a:pt x="8" y="18"/>
                  </a:lnTo>
                  <a:lnTo>
                    <a:pt x="13" y="32"/>
                  </a:lnTo>
                  <a:lnTo>
                    <a:pt x="16" y="2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4" name="Freeform 55"/>
            <p:cNvSpPr>
              <a:spLocks/>
            </p:cNvSpPr>
            <p:nvPr/>
          </p:nvSpPr>
          <p:spPr bwMode="auto">
            <a:xfrm>
              <a:off x="446" y="684"/>
              <a:ext cx="23" cy="23"/>
            </a:xfrm>
            <a:custGeom>
              <a:avLst/>
              <a:gdLst>
                <a:gd name="T0" fmla="*/ 16 w 23"/>
                <a:gd name="T1" fmla="*/ 23 h 23"/>
                <a:gd name="T2" fmla="*/ 19 w 23"/>
                <a:gd name="T3" fmla="*/ 19 h 23"/>
                <a:gd name="T4" fmla="*/ 3 w 23"/>
                <a:gd name="T5" fmla="*/ 0 h 23"/>
                <a:gd name="T6" fmla="*/ 0 w 23"/>
                <a:gd name="T7" fmla="*/ 3 h 23"/>
                <a:gd name="T8" fmla="*/ 14 w 23"/>
                <a:gd name="T9" fmla="*/ 23 h 23"/>
                <a:gd name="T10" fmla="*/ 16 w 23"/>
                <a:gd name="T11" fmla="*/ 23 h 23"/>
                <a:gd name="T12" fmla="*/ 16 w 23"/>
                <a:gd name="T13" fmla="*/ 23 h 23"/>
                <a:gd name="T14" fmla="*/ 23 w 23"/>
                <a:gd name="T15" fmla="*/ 23 h 23"/>
                <a:gd name="T16" fmla="*/ 19 w 23"/>
                <a:gd name="T17" fmla="*/ 19 h 23"/>
                <a:gd name="T18" fmla="*/ 16 w 23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23"/>
                <a:gd name="T32" fmla="*/ 23 w 23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23">
                  <a:moveTo>
                    <a:pt x="16" y="23"/>
                  </a:moveTo>
                  <a:lnTo>
                    <a:pt x="19" y="19"/>
                  </a:lnTo>
                  <a:lnTo>
                    <a:pt x="3" y="0"/>
                  </a:lnTo>
                  <a:lnTo>
                    <a:pt x="0" y="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23" y="23"/>
                  </a:lnTo>
                  <a:lnTo>
                    <a:pt x="19" y="19"/>
                  </a:lnTo>
                  <a:lnTo>
                    <a:pt x="16" y="23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5" name="Freeform 56"/>
            <p:cNvSpPr>
              <a:spLocks/>
            </p:cNvSpPr>
            <p:nvPr/>
          </p:nvSpPr>
          <p:spPr bwMode="auto">
            <a:xfrm>
              <a:off x="339" y="702"/>
              <a:ext cx="123" cy="7"/>
            </a:xfrm>
            <a:custGeom>
              <a:avLst/>
              <a:gdLst>
                <a:gd name="T0" fmla="*/ 0 w 123"/>
                <a:gd name="T1" fmla="*/ 1 h 7"/>
                <a:gd name="T2" fmla="*/ 2 w 123"/>
                <a:gd name="T3" fmla="*/ 7 h 7"/>
                <a:gd name="T4" fmla="*/ 123 w 123"/>
                <a:gd name="T5" fmla="*/ 5 h 7"/>
                <a:gd name="T6" fmla="*/ 123 w 123"/>
                <a:gd name="T7" fmla="*/ 0 h 7"/>
                <a:gd name="T8" fmla="*/ 2 w 123"/>
                <a:gd name="T9" fmla="*/ 1 h 7"/>
                <a:gd name="T10" fmla="*/ 0 w 123"/>
                <a:gd name="T11" fmla="*/ 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3"/>
                <a:gd name="T19" fmla="*/ 0 h 7"/>
                <a:gd name="T20" fmla="*/ 123 w 123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3" h="7">
                  <a:moveTo>
                    <a:pt x="0" y="1"/>
                  </a:moveTo>
                  <a:lnTo>
                    <a:pt x="2" y="7"/>
                  </a:lnTo>
                  <a:lnTo>
                    <a:pt x="123" y="5"/>
                  </a:lnTo>
                  <a:lnTo>
                    <a:pt x="123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6" name="Freeform 57"/>
            <p:cNvSpPr>
              <a:spLocks/>
            </p:cNvSpPr>
            <p:nvPr/>
          </p:nvSpPr>
          <p:spPr bwMode="auto">
            <a:xfrm>
              <a:off x="339" y="693"/>
              <a:ext cx="13" cy="16"/>
            </a:xfrm>
            <a:custGeom>
              <a:avLst/>
              <a:gdLst>
                <a:gd name="T0" fmla="*/ 8 w 13"/>
                <a:gd name="T1" fmla="*/ 0 h 16"/>
                <a:gd name="T2" fmla="*/ 8 w 13"/>
                <a:gd name="T3" fmla="*/ 0 h 16"/>
                <a:gd name="T4" fmla="*/ 2 w 13"/>
                <a:gd name="T5" fmla="*/ 9 h 16"/>
                <a:gd name="T6" fmla="*/ 0 w 13"/>
                <a:gd name="T7" fmla="*/ 10 h 16"/>
                <a:gd name="T8" fmla="*/ 2 w 13"/>
                <a:gd name="T9" fmla="*/ 16 h 16"/>
                <a:gd name="T10" fmla="*/ 5 w 13"/>
                <a:gd name="T11" fmla="*/ 12 h 16"/>
                <a:gd name="T12" fmla="*/ 13 w 13"/>
                <a:gd name="T13" fmla="*/ 5 h 16"/>
                <a:gd name="T14" fmla="*/ 13 w 13"/>
                <a:gd name="T15" fmla="*/ 5 h 16"/>
                <a:gd name="T16" fmla="*/ 8 w 1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8" y="0"/>
                  </a:moveTo>
                  <a:lnTo>
                    <a:pt x="8" y="0"/>
                  </a:lnTo>
                  <a:lnTo>
                    <a:pt x="2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5" y="12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7" name="Freeform 58"/>
            <p:cNvSpPr>
              <a:spLocks/>
            </p:cNvSpPr>
            <p:nvPr/>
          </p:nvSpPr>
          <p:spPr bwMode="auto">
            <a:xfrm>
              <a:off x="347" y="657"/>
              <a:ext cx="23" cy="41"/>
            </a:xfrm>
            <a:custGeom>
              <a:avLst/>
              <a:gdLst>
                <a:gd name="T0" fmla="*/ 17 w 23"/>
                <a:gd name="T1" fmla="*/ 0 h 41"/>
                <a:gd name="T2" fmla="*/ 17 w 23"/>
                <a:gd name="T3" fmla="*/ 0 h 41"/>
                <a:gd name="T4" fmla="*/ 9 w 23"/>
                <a:gd name="T5" fmla="*/ 23 h 41"/>
                <a:gd name="T6" fmla="*/ 0 w 23"/>
                <a:gd name="T7" fmla="*/ 36 h 41"/>
                <a:gd name="T8" fmla="*/ 5 w 23"/>
                <a:gd name="T9" fmla="*/ 41 h 41"/>
                <a:gd name="T10" fmla="*/ 13 w 23"/>
                <a:gd name="T11" fmla="*/ 25 h 41"/>
                <a:gd name="T12" fmla="*/ 23 w 23"/>
                <a:gd name="T13" fmla="*/ 1 h 41"/>
                <a:gd name="T14" fmla="*/ 23 w 23"/>
                <a:gd name="T15" fmla="*/ 1 h 41"/>
                <a:gd name="T16" fmla="*/ 17 w 23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41"/>
                <a:gd name="T29" fmla="*/ 23 w 23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41">
                  <a:moveTo>
                    <a:pt x="17" y="0"/>
                  </a:moveTo>
                  <a:lnTo>
                    <a:pt x="17" y="0"/>
                  </a:lnTo>
                  <a:lnTo>
                    <a:pt x="9" y="23"/>
                  </a:lnTo>
                  <a:lnTo>
                    <a:pt x="0" y="36"/>
                  </a:lnTo>
                  <a:lnTo>
                    <a:pt x="5" y="41"/>
                  </a:lnTo>
                  <a:lnTo>
                    <a:pt x="13" y="2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8" name="Freeform 59"/>
            <p:cNvSpPr>
              <a:spLocks/>
            </p:cNvSpPr>
            <p:nvPr/>
          </p:nvSpPr>
          <p:spPr bwMode="auto">
            <a:xfrm>
              <a:off x="364" y="619"/>
              <a:ext cx="16" cy="39"/>
            </a:xfrm>
            <a:custGeom>
              <a:avLst/>
              <a:gdLst>
                <a:gd name="T0" fmla="*/ 11 w 16"/>
                <a:gd name="T1" fmla="*/ 0 h 39"/>
                <a:gd name="T2" fmla="*/ 11 w 16"/>
                <a:gd name="T3" fmla="*/ 0 h 39"/>
                <a:gd name="T4" fmla="*/ 8 w 16"/>
                <a:gd name="T5" fmla="*/ 14 h 39"/>
                <a:gd name="T6" fmla="*/ 6 w 16"/>
                <a:gd name="T7" fmla="*/ 21 h 39"/>
                <a:gd name="T8" fmla="*/ 5 w 16"/>
                <a:gd name="T9" fmla="*/ 27 h 39"/>
                <a:gd name="T10" fmla="*/ 0 w 16"/>
                <a:gd name="T11" fmla="*/ 38 h 39"/>
                <a:gd name="T12" fmla="*/ 6 w 16"/>
                <a:gd name="T13" fmla="*/ 39 h 39"/>
                <a:gd name="T14" fmla="*/ 10 w 16"/>
                <a:gd name="T15" fmla="*/ 29 h 39"/>
                <a:gd name="T16" fmla="*/ 11 w 16"/>
                <a:gd name="T17" fmla="*/ 23 h 39"/>
                <a:gd name="T18" fmla="*/ 13 w 16"/>
                <a:gd name="T19" fmla="*/ 14 h 39"/>
                <a:gd name="T20" fmla="*/ 16 w 16"/>
                <a:gd name="T21" fmla="*/ 0 h 39"/>
                <a:gd name="T22" fmla="*/ 16 w 16"/>
                <a:gd name="T23" fmla="*/ 0 h 39"/>
                <a:gd name="T24" fmla="*/ 11 w 16"/>
                <a:gd name="T25" fmla="*/ 0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39"/>
                <a:gd name="T41" fmla="*/ 16 w 16"/>
                <a:gd name="T42" fmla="*/ 39 h 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39">
                  <a:moveTo>
                    <a:pt x="11" y="0"/>
                  </a:moveTo>
                  <a:lnTo>
                    <a:pt x="11" y="0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6" y="39"/>
                  </a:lnTo>
                  <a:lnTo>
                    <a:pt x="10" y="29"/>
                  </a:lnTo>
                  <a:lnTo>
                    <a:pt x="11" y="23"/>
                  </a:lnTo>
                  <a:lnTo>
                    <a:pt x="13" y="14"/>
                  </a:lnTo>
                  <a:lnTo>
                    <a:pt x="16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19" name="Freeform 60"/>
            <p:cNvSpPr>
              <a:spLocks/>
            </p:cNvSpPr>
            <p:nvPr/>
          </p:nvSpPr>
          <p:spPr bwMode="auto">
            <a:xfrm>
              <a:off x="375" y="561"/>
              <a:ext cx="13" cy="58"/>
            </a:xfrm>
            <a:custGeom>
              <a:avLst/>
              <a:gdLst>
                <a:gd name="T0" fmla="*/ 8 w 13"/>
                <a:gd name="T1" fmla="*/ 0 h 58"/>
                <a:gd name="T2" fmla="*/ 8 w 13"/>
                <a:gd name="T3" fmla="*/ 0 h 58"/>
                <a:gd name="T4" fmla="*/ 5 w 13"/>
                <a:gd name="T5" fmla="*/ 14 h 58"/>
                <a:gd name="T6" fmla="*/ 3 w 13"/>
                <a:gd name="T7" fmla="*/ 27 h 58"/>
                <a:gd name="T8" fmla="*/ 3 w 13"/>
                <a:gd name="T9" fmla="*/ 40 h 58"/>
                <a:gd name="T10" fmla="*/ 0 w 13"/>
                <a:gd name="T11" fmla="*/ 58 h 58"/>
                <a:gd name="T12" fmla="*/ 5 w 13"/>
                <a:gd name="T13" fmla="*/ 58 h 58"/>
                <a:gd name="T14" fmla="*/ 8 w 13"/>
                <a:gd name="T15" fmla="*/ 41 h 58"/>
                <a:gd name="T16" fmla="*/ 10 w 13"/>
                <a:gd name="T17" fmla="*/ 27 h 58"/>
                <a:gd name="T18" fmla="*/ 12 w 13"/>
                <a:gd name="T19" fmla="*/ 14 h 58"/>
                <a:gd name="T20" fmla="*/ 13 w 13"/>
                <a:gd name="T21" fmla="*/ 0 h 58"/>
                <a:gd name="T22" fmla="*/ 13 w 13"/>
                <a:gd name="T23" fmla="*/ 0 h 58"/>
                <a:gd name="T24" fmla="*/ 8 w 1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58"/>
                <a:gd name="T41" fmla="*/ 13 w 13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58">
                  <a:moveTo>
                    <a:pt x="8" y="0"/>
                  </a:moveTo>
                  <a:lnTo>
                    <a:pt x="8" y="0"/>
                  </a:lnTo>
                  <a:lnTo>
                    <a:pt x="5" y="14"/>
                  </a:lnTo>
                  <a:lnTo>
                    <a:pt x="3" y="27"/>
                  </a:lnTo>
                  <a:lnTo>
                    <a:pt x="3" y="40"/>
                  </a:lnTo>
                  <a:lnTo>
                    <a:pt x="0" y="58"/>
                  </a:lnTo>
                  <a:lnTo>
                    <a:pt x="5" y="58"/>
                  </a:lnTo>
                  <a:lnTo>
                    <a:pt x="8" y="41"/>
                  </a:lnTo>
                  <a:lnTo>
                    <a:pt x="10" y="27"/>
                  </a:lnTo>
                  <a:lnTo>
                    <a:pt x="12" y="14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0" name="Freeform 61"/>
            <p:cNvSpPr>
              <a:spLocks/>
            </p:cNvSpPr>
            <p:nvPr/>
          </p:nvSpPr>
          <p:spPr bwMode="auto">
            <a:xfrm>
              <a:off x="383" y="512"/>
              <a:ext cx="7" cy="49"/>
            </a:xfrm>
            <a:custGeom>
              <a:avLst/>
              <a:gdLst>
                <a:gd name="T0" fmla="*/ 0 w 7"/>
                <a:gd name="T1" fmla="*/ 2 h 49"/>
                <a:gd name="T2" fmla="*/ 0 w 7"/>
                <a:gd name="T3" fmla="*/ 2 h 49"/>
                <a:gd name="T4" fmla="*/ 2 w 7"/>
                <a:gd name="T5" fmla="*/ 9 h 49"/>
                <a:gd name="T6" fmla="*/ 2 w 7"/>
                <a:gd name="T7" fmla="*/ 20 h 49"/>
                <a:gd name="T8" fmla="*/ 2 w 7"/>
                <a:gd name="T9" fmla="*/ 33 h 49"/>
                <a:gd name="T10" fmla="*/ 0 w 7"/>
                <a:gd name="T11" fmla="*/ 49 h 49"/>
                <a:gd name="T12" fmla="*/ 5 w 7"/>
                <a:gd name="T13" fmla="*/ 49 h 49"/>
                <a:gd name="T14" fmla="*/ 7 w 7"/>
                <a:gd name="T15" fmla="*/ 33 h 49"/>
                <a:gd name="T16" fmla="*/ 7 w 7"/>
                <a:gd name="T17" fmla="*/ 20 h 49"/>
                <a:gd name="T18" fmla="*/ 7 w 7"/>
                <a:gd name="T19" fmla="*/ 7 h 49"/>
                <a:gd name="T20" fmla="*/ 5 w 7"/>
                <a:gd name="T21" fmla="*/ 0 h 49"/>
                <a:gd name="T22" fmla="*/ 5 w 7"/>
                <a:gd name="T23" fmla="*/ 0 h 49"/>
                <a:gd name="T24" fmla="*/ 0 w 7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49"/>
                <a:gd name="T41" fmla="*/ 7 w 7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49">
                  <a:moveTo>
                    <a:pt x="0" y="2"/>
                  </a:moveTo>
                  <a:lnTo>
                    <a:pt x="0" y="2"/>
                  </a:lnTo>
                  <a:lnTo>
                    <a:pt x="2" y="9"/>
                  </a:lnTo>
                  <a:lnTo>
                    <a:pt x="2" y="20"/>
                  </a:lnTo>
                  <a:lnTo>
                    <a:pt x="2" y="33"/>
                  </a:lnTo>
                  <a:lnTo>
                    <a:pt x="0" y="49"/>
                  </a:lnTo>
                  <a:lnTo>
                    <a:pt x="5" y="49"/>
                  </a:lnTo>
                  <a:lnTo>
                    <a:pt x="7" y="33"/>
                  </a:lnTo>
                  <a:lnTo>
                    <a:pt x="7" y="20"/>
                  </a:lnTo>
                  <a:lnTo>
                    <a:pt x="7" y="7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1" name="Freeform 62"/>
            <p:cNvSpPr>
              <a:spLocks/>
            </p:cNvSpPr>
            <p:nvPr/>
          </p:nvSpPr>
          <p:spPr bwMode="auto">
            <a:xfrm>
              <a:off x="382" y="498"/>
              <a:ext cx="6" cy="16"/>
            </a:xfrm>
            <a:custGeom>
              <a:avLst/>
              <a:gdLst>
                <a:gd name="T0" fmla="*/ 0 w 6"/>
                <a:gd name="T1" fmla="*/ 7 h 16"/>
                <a:gd name="T2" fmla="*/ 0 w 6"/>
                <a:gd name="T3" fmla="*/ 7 h 16"/>
                <a:gd name="T4" fmla="*/ 3 w 6"/>
                <a:gd name="T5" fmla="*/ 7 h 16"/>
                <a:gd name="T6" fmla="*/ 1 w 6"/>
                <a:gd name="T7" fmla="*/ 5 h 16"/>
                <a:gd name="T8" fmla="*/ 1 w 6"/>
                <a:gd name="T9" fmla="*/ 9 h 16"/>
                <a:gd name="T10" fmla="*/ 1 w 6"/>
                <a:gd name="T11" fmla="*/ 16 h 16"/>
                <a:gd name="T12" fmla="*/ 6 w 6"/>
                <a:gd name="T13" fmla="*/ 14 h 16"/>
                <a:gd name="T14" fmla="*/ 6 w 6"/>
                <a:gd name="T15" fmla="*/ 9 h 16"/>
                <a:gd name="T16" fmla="*/ 6 w 6"/>
                <a:gd name="T17" fmla="*/ 7 h 16"/>
                <a:gd name="T18" fmla="*/ 6 w 6"/>
                <a:gd name="T19" fmla="*/ 2 h 16"/>
                <a:gd name="T20" fmla="*/ 0 w 6"/>
                <a:gd name="T21" fmla="*/ 0 h 16"/>
                <a:gd name="T22" fmla="*/ 0 w 6"/>
                <a:gd name="T23" fmla="*/ 0 h 16"/>
                <a:gd name="T24" fmla="*/ 0 w 6"/>
                <a:gd name="T25" fmla="*/ 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16"/>
                <a:gd name="T41" fmla="*/ 6 w 6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16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2" name="Freeform 63"/>
            <p:cNvSpPr>
              <a:spLocks/>
            </p:cNvSpPr>
            <p:nvPr/>
          </p:nvSpPr>
          <p:spPr bwMode="auto">
            <a:xfrm>
              <a:off x="352" y="496"/>
              <a:ext cx="30" cy="9"/>
            </a:xfrm>
            <a:custGeom>
              <a:avLst/>
              <a:gdLst>
                <a:gd name="T0" fmla="*/ 0 w 30"/>
                <a:gd name="T1" fmla="*/ 7 h 9"/>
                <a:gd name="T2" fmla="*/ 0 w 30"/>
                <a:gd name="T3" fmla="*/ 7 h 9"/>
                <a:gd name="T4" fmla="*/ 18 w 30"/>
                <a:gd name="T5" fmla="*/ 7 h 9"/>
                <a:gd name="T6" fmla="*/ 23 w 30"/>
                <a:gd name="T7" fmla="*/ 7 h 9"/>
                <a:gd name="T8" fmla="*/ 26 w 30"/>
                <a:gd name="T9" fmla="*/ 9 h 9"/>
                <a:gd name="T10" fmla="*/ 30 w 30"/>
                <a:gd name="T11" fmla="*/ 9 h 9"/>
                <a:gd name="T12" fmla="*/ 30 w 30"/>
                <a:gd name="T13" fmla="*/ 2 h 9"/>
                <a:gd name="T14" fmla="*/ 26 w 30"/>
                <a:gd name="T15" fmla="*/ 2 h 9"/>
                <a:gd name="T16" fmla="*/ 23 w 30"/>
                <a:gd name="T17" fmla="*/ 2 h 9"/>
                <a:gd name="T18" fmla="*/ 18 w 30"/>
                <a:gd name="T19" fmla="*/ 0 h 9"/>
                <a:gd name="T20" fmla="*/ 0 w 30"/>
                <a:gd name="T21" fmla="*/ 0 h 9"/>
                <a:gd name="T22" fmla="*/ 0 w 30"/>
                <a:gd name="T23" fmla="*/ 0 h 9"/>
                <a:gd name="T24" fmla="*/ 0 w 30"/>
                <a:gd name="T25" fmla="*/ 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9"/>
                <a:gd name="T41" fmla="*/ 30 w 30"/>
                <a:gd name="T42" fmla="*/ 9 h 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9">
                  <a:moveTo>
                    <a:pt x="0" y="7"/>
                  </a:moveTo>
                  <a:lnTo>
                    <a:pt x="0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6" y="9"/>
                  </a:lnTo>
                  <a:lnTo>
                    <a:pt x="30" y="9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3" name="Freeform 64"/>
            <p:cNvSpPr>
              <a:spLocks/>
            </p:cNvSpPr>
            <p:nvPr/>
          </p:nvSpPr>
          <p:spPr bwMode="auto">
            <a:xfrm>
              <a:off x="287" y="496"/>
              <a:ext cx="65" cy="16"/>
            </a:xfrm>
            <a:custGeom>
              <a:avLst/>
              <a:gdLst>
                <a:gd name="T0" fmla="*/ 1 w 65"/>
                <a:gd name="T1" fmla="*/ 16 h 16"/>
                <a:gd name="T2" fmla="*/ 1 w 65"/>
                <a:gd name="T3" fmla="*/ 16 h 16"/>
                <a:gd name="T4" fmla="*/ 16 w 65"/>
                <a:gd name="T5" fmla="*/ 11 h 16"/>
                <a:gd name="T6" fmla="*/ 29 w 65"/>
                <a:gd name="T7" fmla="*/ 9 h 16"/>
                <a:gd name="T8" fmla="*/ 46 w 65"/>
                <a:gd name="T9" fmla="*/ 9 h 16"/>
                <a:gd name="T10" fmla="*/ 65 w 65"/>
                <a:gd name="T11" fmla="*/ 7 h 16"/>
                <a:gd name="T12" fmla="*/ 65 w 65"/>
                <a:gd name="T13" fmla="*/ 0 h 16"/>
                <a:gd name="T14" fmla="*/ 46 w 65"/>
                <a:gd name="T15" fmla="*/ 2 h 16"/>
                <a:gd name="T16" fmla="*/ 29 w 65"/>
                <a:gd name="T17" fmla="*/ 4 h 16"/>
                <a:gd name="T18" fmla="*/ 16 w 65"/>
                <a:gd name="T19" fmla="*/ 7 h 16"/>
                <a:gd name="T20" fmla="*/ 0 w 65"/>
                <a:gd name="T21" fmla="*/ 9 h 16"/>
                <a:gd name="T22" fmla="*/ 0 w 65"/>
                <a:gd name="T23" fmla="*/ 9 h 16"/>
                <a:gd name="T24" fmla="*/ 1 w 65"/>
                <a:gd name="T25" fmla="*/ 16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5"/>
                <a:gd name="T40" fmla="*/ 0 h 16"/>
                <a:gd name="T41" fmla="*/ 65 w 65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5" h="16">
                  <a:moveTo>
                    <a:pt x="1" y="16"/>
                  </a:moveTo>
                  <a:lnTo>
                    <a:pt x="1" y="16"/>
                  </a:lnTo>
                  <a:lnTo>
                    <a:pt x="16" y="11"/>
                  </a:lnTo>
                  <a:lnTo>
                    <a:pt x="29" y="9"/>
                  </a:lnTo>
                  <a:lnTo>
                    <a:pt x="46" y="9"/>
                  </a:lnTo>
                  <a:lnTo>
                    <a:pt x="65" y="7"/>
                  </a:lnTo>
                  <a:lnTo>
                    <a:pt x="65" y="0"/>
                  </a:lnTo>
                  <a:lnTo>
                    <a:pt x="46" y="2"/>
                  </a:lnTo>
                  <a:lnTo>
                    <a:pt x="29" y="4"/>
                  </a:lnTo>
                  <a:lnTo>
                    <a:pt x="16" y="7"/>
                  </a:lnTo>
                  <a:lnTo>
                    <a:pt x="0" y="9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4" name="Freeform 65"/>
            <p:cNvSpPr>
              <a:spLocks/>
            </p:cNvSpPr>
            <p:nvPr/>
          </p:nvSpPr>
          <p:spPr bwMode="auto">
            <a:xfrm>
              <a:off x="246" y="505"/>
              <a:ext cx="42" cy="22"/>
            </a:xfrm>
            <a:custGeom>
              <a:avLst/>
              <a:gdLst>
                <a:gd name="T0" fmla="*/ 1 w 42"/>
                <a:gd name="T1" fmla="*/ 22 h 22"/>
                <a:gd name="T2" fmla="*/ 1 w 42"/>
                <a:gd name="T3" fmla="*/ 22 h 22"/>
                <a:gd name="T4" fmla="*/ 9 w 42"/>
                <a:gd name="T5" fmla="*/ 18 h 22"/>
                <a:gd name="T6" fmla="*/ 18 w 42"/>
                <a:gd name="T7" fmla="*/ 14 h 22"/>
                <a:gd name="T8" fmla="*/ 26 w 42"/>
                <a:gd name="T9" fmla="*/ 9 h 22"/>
                <a:gd name="T10" fmla="*/ 42 w 42"/>
                <a:gd name="T11" fmla="*/ 7 h 22"/>
                <a:gd name="T12" fmla="*/ 41 w 42"/>
                <a:gd name="T13" fmla="*/ 0 h 22"/>
                <a:gd name="T14" fmla="*/ 26 w 42"/>
                <a:gd name="T15" fmla="*/ 5 h 22"/>
                <a:gd name="T16" fmla="*/ 14 w 42"/>
                <a:gd name="T17" fmla="*/ 9 h 22"/>
                <a:gd name="T18" fmla="*/ 6 w 42"/>
                <a:gd name="T19" fmla="*/ 13 h 22"/>
                <a:gd name="T20" fmla="*/ 0 w 42"/>
                <a:gd name="T21" fmla="*/ 18 h 22"/>
                <a:gd name="T22" fmla="*/ 0 w 42"/>
                <a:gd name="T23" fmla="*/ 18 h 22"/>
                <a:gd name="T24" fmla="*/ 1 w 42"/>
                <a:gd name="T25" fmla="*/ 22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22"/>
                <a:gd name="T41" fmla="*/ 42 w 42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22">
                  <a:moveTo>
                    <a:pt x="1" y="22"/>
                  </a:moveTo>
                  <a:lnTo>
                    <a:pt x="1" y="22"/>
                  </a:lnTo>
                  <a:lnTo>
                    <a:pt x="9" y="18"/>
                  </a:lnTo>
                  <a:lnTo>
                    <a:pt x="18" y="14"/>
                  </a:lnTo>
                  <a:lnTo>
                    <a:pt x="26" y="9"/>
                  </a:lnTo>
                  <a:lnTo>
                    <a:pt x="42" y="7"/>
                  </a:lnTo>
                  <a:lnTo>
                    <a:pt x="41" y="0"/>
                  </a:lnTo>
                  <a:lnTo>
                    <a:pt x="26" y="5"/>
                  </a:lnTo>
                  <a:lnTo>
                    <a:pt x="14" y="9"/>
                  </a:lnTo>
                  <a:lnTo>
                    <a:pt x="6" y="13"/>
                  </a:lnTo>
                  <a:lnTo>
                    <a:pt x="0" y="18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5" name="Freeform 66"/>
            <p:cNvSpPr>
              <a:spLocks/>
            </p:cNvSpPr>
            <p:nvPr/>
          </p:nvSpPr>
          <p:spPr bwMode="auto">
            <a:xfrm>
              <a:off x="226" y="523"/>
              <a:ext cx="21" cy="14"/>
            </a:xfrm>
            <a:custGeom>
              <a:avLst/>
              <a:gdLst>
                <a:gd name="T0" fmla="*/ 0 w 21"/>
                <a:gd name="T1" fmla="*/ 11 h 14"/>
                <a:gd name="T2" fmla="*/ 0 w 21"/>
                <a:gd name="T3" fmla="*/ 11 h 14"/>
                <a:gd name="T4" fmla="*/ 3 w 21"/>
                <a:gd name="T5" fmla="*/ 14 h 14"/>
                <a:gd name="T6" fmla="*/ 10 w 21"/>
                <a:gd name="T7" fmla="*/ 11 h 14"/>
                <a:gd name="T8" fmla="*/ 16 w 21"/>
                <a:gd name="T9" fmla="*/ 9 h 14"/>
                <a:gd name="T10" fmla="*/ 21 w 21"/>
                <a:gd name="T11" fmla="*/ 4 h 14"/>
                <a:gd name="T12" fmla="*/ 20 w 21"/>
                <a:gd name="T13" fmla="*/ 0 h 14"/>
                <a:gd name="T14" fmla="*/ 13 w 21"/>
                <a:gd name="T15" fmla="*/ 2 h 14"/>
                <a:gd name="T16" fmla="*/ 8 w 21"/>
                <a:gd name="T17" fmla="*/ 7 h 14"/>
                <a:gd name="T18" fmla="*/ 2 w 21"/>
                <a:gd name="T19" fmla="*/ 9 h 14"/>
                <a:gd name="T20" fmla="*/ 3 w 21"/>
                <a:gd name="T21" fmla="*/ 11 h 14"/>
                <a:gd name="T22" fmla="*/ 3 w 21"/>
                <a:gd name="T23" fmla="*/ 11 h 14"/>
                <a:gd name="T24" fmla="*/ 0 w 21"/>
                <a:gd name="T25" fmla="*/ 11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4"/>
                <a:gd name="T41" fmla="*/ 21 w 21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4">
                  <a:moveTo>
                    <a:pt x="0" y="11"/>
                  </a:moveTo>
                  <a:lnTo>
                    <a:pt x="0" y="11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6" y="9"/>
                  </a:lnTo>
                  <a:lnTo>
                    <a:pt x="21" y="4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6" name="Freeform 67"/>
            <p:cNvSpPr>
              <a:spLocks/>
            </p:cNvSpPr>
            <p:nvPr/>
          </p:nvSpPr>
          <p:spPr bwMode="auto">
            <a:xfrm>
              <a:off x="226" y="415"/>
              <a:ext cx="5" cy="119"/>
            </a:xfrm>
            <a:custGeom>
              <a:avLst/>
              <a:gdLst>
                <a:gd name="T0" fmla="*/ 5 w 5"/>
                <a:gd name="T1" fmla="*/ 0 h 119"/>
                <a:gd name="T2" fmla="*/ 0 w 5"/>
                <a:gd name="T3" fmla="*/ 0 h 119"/>
                <a:gd name="T4" fmla="*/ 0 w 5"/>
                <a:gd name="T5" fmla="*/ 119 h 119"/>
                <a:gd name="T6" fmla="*/ 3 w 5"/>
                <a:gd name="T7" fmla="*/ 119 h 119"/>
                <a:gd name="T8" fmla="*/ 5 w 5"/>
                <a:gd name="T9" fmla="*/ 0 h 119"/>
                <a:gd name="T10" fmla="*/ 5 w 5"/>
                <a:gd name="T11" fmla="*/ 0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19"/>
                <a:gd name="T20" fmla="*/ 5 w 5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19">
                  <a:moveTo>
                    <a:pt x="5" y="0"/>
                  </a:moveTo>
                  <a:lnTo>
                    <a:pt x="0" y="0"/>
                  </a:lnTo>
                  <a:lnTo>
                    <a:pt x="0" y="119"/>
                  </a:lnTo>
                  <a:lnTo>
                    <a:pt x="3" y="11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7" name="Freeform 68"/>
            <p:cNvSpPr>
              <a:spLocks/>
            </p:cNvSpPr>
            <p:nvPr/>
          </p:nvSpPr>
          <p:spPr bwMode="auto">
            <a:xfrm>
              <a:off x="226" y="415"/>
              <a:ext cx="20" cy="18"/>
            </a:xfrm>
            <a:custGeom>
              <a:avLst/>
              <a:gdLst>
                <a:gd name="T0" fmla="*/ 20 w 20"/>
                <a:gd name="T1" fmla="*/ 11 h 18"/>
                <a:gd name="T2" fmla="*/ 20 w 20"/>
                <a:gd name="T3" fmla="*/ 11 h 18"/>
                <a:gd name="T4" fmla="*/ 7 w 20"/>
                <a:gd name="T5" fmla="*/ 2 h 18"/>
                <a:gd name="T6" fmla="*/ 5 w 20"/>
                <a:gd name="T7" fmla="*/ 0 h 18"/>
                <a:gd name="T8" fmla="*/ 0 w 20"/>
                <a:gd name="T9" fmla="*/ 2 h 18"/>
                <a:gd name="T10" fmla="*/ 3 w 20"/>
                <a:gd name="T11" fmla="*/ 7 h 18"/>
                <a:gd name="T12" fmla="*/ 20 w 20"/>
                <a:gd name="T13" fmla="*/ 18 h 18"/>
                <a:gd name="T14" fmla="*/ 20 w 20"/>
                <a:gd name="T15" fmla="*/ 18 h 18"/>
                <a:gd name="T16" fmla="*/ 20 w 20"/>
                <a:gd name="T17" fmla="*/ 1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8"/>
                <a:gd name="T29" fmla="*/ 20 w 20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8">
                  <a:moveTo>
                    <a:pt x="20" y="11"/>
                  </a:moveTo>
                  <a:lnTo>
                    <a:pt x="20" y="11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20" y="18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8" name="Freeform 69"/>
            <p:cNvSpPr>
              <a:spLocks/>
            </p:cNvSpPr>
            <p:nvPr/>
          </p:nvSpPr>
          <p:spPr bwMode="auto">
            <a:xfrm>
              <a:off x="246" y="426"/>
              <a:ext cx="36" cy="23"/>
            </a:xfrm>
            <a:custGeom>
              <a:avLst/>
              <a:gdLst>
                <a:gd name="T0" fmla="*/ 36 w 36"/>
                <a:gd name="T1" fmla="*/ 19 h 23"/>
                <a:gd name="T2" fmla="*/ 36 w 36"/>
                <a:gd name="T3" fmla="*/ 19 h 23"/>
                <a:gd name="T4" fmla="*/ 19 w 36"/>
                <a:gd name="T5" fmla="*/ 10 h 23"/>
                <a:gd name="T6" fmla="*/ 0 w 36"/>
                <a:gd name="T7" fmla="*/ 0 h 23"/>
                <a:gd name="T8" fmla="*/ 0 w 36"/>
                <a:gd name="T9" fmla="*/ 7 h 23"/>
                <a:gd name="T10" fmla="*/ 18 w 36"/>
                <a:gd name="T11" fmla="*/ 18 h 23"/>
                <a:gd name="T12" fmla="*/ 34 w 36"/>
                <a:gd name="T13" fmla="*/ 23 h 23"/>
                <a:gd name="T14" fmla="*/ 34 w 36"/>
                <a:gd name="T15" fmla="*/ 23 h 23"/>
                <a:gd name="T16" fmla="*/ 36 w 36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23"/>
                <a:gd name="T29" fmla="*/ 36 w 3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23">
                  <a:moveTo>
                    <a:pt x="36" y="19"/>
                  </a:moveTo>
                  <a:lnTo>
                    <a:pt x="36" y="19"/>
                  </a:lnTo>
                  <a:lnTo>
                    <a:pt x="19" y="1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8" y="18"/>
                  </a:lnTo>
                  <a:lnTo>
                    <a:pt x="34" y="23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29" name="Freeform 70"/>
            <p:cNvSpPr>
              <a:spLocks/>
            </p:cNvSpPr>
            <p:nvPr/>
          </p:nvSpPr>
          <p:spPr bwMode="auto">
            <a:xfrm>
              <a:off x="280" y="445"/>
              <a:ext cx="30" cy="13"/>
            </a:xfrm>
            <a:custGeom>
              <a:avLst/>
              <a:gdLst>
                <a:gd name="T0" fmla="*/ 30 w 30"/>
                <a:gd name="T1" fmla="*/ 8 h 13"/>
                <a:gd name="T2" fmla="*/ 30 w 30"/>
                <a:gd name="T3" fmla="*/ 8 h 13"/>
                <a:gd name="T4" fmla="*/ 15 w 30"/>
                <a:gd name="T5" fmla="*/ 4 h 13"/>
                <a:gd name="T6" fmla="*/ 2 w 30"/>
                <a:gd name="T7" fmla="*/ 0 h 13"/>
                <a:gd name="T8" fmla="*/ 0 w 30"/>
                <a:gd name="T9" fmla="*/ 4 h 13"/>
                <a:gd name="T10" fmla="*/ 13 w 30"/>
                <a:gd name="T11" fmla="*/ 9 h 13"/>
                <a:gd name="T12" fmla="*/ 28 w 30"/>
                <a:gd name="T13" fmla="*/ 13 h 13"/>
                <a:gd name="T14" fmla="*/ 28 w 30"/>
                <a:gd name="T15" fmla="*/ 13 h 13"/>
                <a:gd name="T16" fmla="*/ 30 w 30"/>
                <a:gd name="T17" fmla="*/ 8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3"/>
                <a:gd name="T29" fmla="*/ 30 w 3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3">
                  <a:moveTo>
                    <a:pt x="30" y="8"/>
                  </a:moveTo>
                  <a:lnTo>
                    <a:pt x="30" y="8"/>
                  </a:lnTo>
                  <a:lnTo>
                    <a:pt x="15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13" y="9"/>
                  </a:lnTo>
                  <a:lnTo>
                    <a:pt x="28" y="13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0" name="Freeform 71"/>
            <p:cNvSpPr>
              <a:spLocks/>
            </p:cNvSpPr>
            <p:nvPr/>
          </p:nvSpPr>
          <p:spPr bwMode="auto">
            <a:xfrm>
              <a:off x="308" y="453"/>
              <a:ext cx="41" cy="9"/>
            </a:xfrm>
            <a:custGeom>
              <a:avLst/>
              <a:gdLst>
                <a:gd name="T0" fmla="*/ 41 w 41"/>
                <a:gd name="T1" fmla="*/ 1 h 9"/>
                <a:gd name="T2" fmla="*/ 41 w 41"/>
                <a:gd name="T3" fmla="*/ 1 h 9"/>
                <a:gd name="T4" fmla="*/ 21 w 41"/>
                <a:gd name="T5" fmla="*/ 1 h 9"/>
                <a:gd name="T6" fmla="*/ 2 w 41"/>
                <a:gd name="T7" fmla="*/ 0 h 9"/>
                <a:gd name="T8" fmla="*/ 0 w 41"/>
                <a:gd name="T9" fmla="*/ 5 h 9"/>
                <a:gd name="T10" fmla="*/ 20 w 41"/>
                <a:gd name="T11" fmla="*/ 9 h 9"/>
                <a:gd name="T12" fmla="*/ 41 w 41"/>
                <a:gd name="T13" fmla="*/ 9 h 9"/>
                <a:gd name="T14" fmla="*/ 41 w 41"/>
                <a:gd name="T15" fmla="*/ 9 h 9"/>
                <a:gd name="T16" fmla="*/ 41 w 41"/>
                <a:gd name="T17" fmla="*/ 1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"/>
                <a:gd name="T28" fmla="*/ 0 h 9"/>
                <a:gd name="T29" fmla="*/ 41 w 41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" h="9">
                  <a:moveTo>
                    <a:pt x="41" y="1"/>
                  </a:moveTo>
                  <a:lnTo>
                    <a:pt x="41" y="1"/>
                  </a:lnTo>
                  <a:lnTo>
                    <a:pt x="21" y="1"/>
                  </a:lnTo>
                  <a:lnTo>
                    <a:pt x="2" y="0"/>
                  </a:lnTo>
                  <a:lnTo>
                    <a:pt x="0" y="5"/>
                  </a:lnTo>
                  <a:lnTo>
                    <a:pt x="20" y="9"/>
                  </a:lnTo>
                  <a:lnTo>
                    <a:pt x="41" y="9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1" name="Freeform 72"/>
            <p:cNvSpPr>
              <a:spLocks/>
            </p:cNvSpPr>
            <p:nvPr/>
          </p:nvSpPr>
          <p:spPr bwMode="auto">
            <a:xfrm>
              <a:off x="349" y="449"/>
              <a:ext cx="39" cy="13"/>
            </a:xfrm>
            <a:custGeom>
              <a:avLst/>
              <a:gdLst>
                <a:gd name="T0" fmla="*/ 36 w 39"/>
                <a:gd name="T1" fmla="*/ 0 h 13"/>
                <a:gd name="T2" fmla="*/ 36 w 39"/>
                <a:gd name="T3" fmla="*/ 0 h 13"/>
                <a:gd name="T4" fmla="*/ 28 w 39"/>
                <a:gd name="T5" fmla="*/ 5 h 13"/>
                <a:gd name="T6" fmla="*/ 20 w 39"/>
                <a:gd name="T7" fmla="*/ 7 h 13"/>
                <a:gd name="T8" fmla="*/ 10 w 39"/>
                <a:gd name="T9" fmla="*/ 7 h 13"/>
                <a:gd name="T10" fmla="*/ 0 w 39"/>
                <a:gd name="T11" fmla="*/ 5 h 13"/>
                <a:gd name="T12" fmla="*/ 0 w 39"/>
                <a:gd name="T13" fmla="*/ 13 h 13"/>
                <a:gd name="T14" fmla="*/ 10 w 39"/>
                <a:gd name="T15" fmla="*/ 13 h 13"/>
                <a:gd name="T16" fmla="*/ 20 w 39"/>
                <a:gd name="T17" fmla="*/ 13 h 13"/>
                <a:gd name="T18" fmla="*/ 29 w 39"/>
                <a:gd name="T19" fmla="*/ 11 h 13"/>
                <a:gd name="T20" fmla="*/ 39 w 39"/>
                <a:gd name="T21" fmla="*/ 5 h 13"/>
                <a:gd name="T22" fmla="*/ 39 w 39"/>
                <a:gd name="T23" fmla="*/ 5 h 13"/>
                <a:gd name="T24" fmla="*/ 36 w 39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13"/>
                <a:gd name="T41" fmla="*/ 39 w 39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13">
                  <a:moveTo>
                    <a:pt x="36" y="0"/>
                  </a:moveTo>
                  <a:lnTo>
                    <a:pt x="36" y="0"/>
                  </a:lnTo>
                  <a:lnTo>
                    <a:pt x="28" y="5"/>
                  </a:lnTo>
                  <a:lnTo>
                    <a:pt x="20" y="7"/>
                  </a:lnTo>
                  <a:lnTo>
                    <a:pt x="10" y="7"/>
                  </a:lnTo>
                  <a:lnTo>
                    <a:pt x="0" y="5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20" y="13"/>
                  </a:lnTo>
                  <a:lnTo>
                    <a:pt x="29" y="11"/>
                  </a:lnTo>
                  <a:lnTo>
                    <a:pt x="39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2" name="Freeform 73"/>
            <p:cNvSpPr>
              <a:spLocks/>
            </p:cNvSpPr>
            <p:nvPr/>
          </p:nvSpPr>
          <p:spPr bwMode="auto">
            <a:xfrm>
              <a:off x="385" y="447"/>
              <a:ext cx="10" cy="20"/>
            </a:xfrm>
            <a:custGeom>
              <a:avLst/>
              <a:gdLst>
                <a:gd name="T0" fmla="*/ 2 w 10"/>
                <a:gd name="T1" fmla="*/ 7 h 20"/>
                <a:gd name="T2" fmla="*/ 2 w 10"/>
                <a:gd name="T3" fmla="*/ 7 h 20"/>
                <a:gd name="T4" fmla="*/ 2 w 10"/>
                <a:gd name="T5" fmla="*/ 16 h 20"/>
                <a:gd name="T6" fmla="*/ 3 w 10"/>
                <a:gd name="T7" fmla="*/ 20 h 20"/>
                <a:gd name="T8" fmla="*/ 8 w 10"/>
                <a:gd name="T9" fmla="*/ 18 h 20"/>
                <a:gd name="T10" fmla="*/ 8 w 10"/>
                <a:gd name="T11" fmla="*/ 15 h 20"/>
                <a:gd name="T12" fmla="*/ 10 w 10"/>
                <a:gd name="T13" fmla="*/ 9 h 20"/>
                <a:gd name="T14" fmla="*/ 8 w 10"/>
                <a:gd name="T15" fmla="*/ 6 h 20"/>
                <a:gd name="T16" fmla="*/ 7 w 10"/>
                <a:gd name="T17" fmla="*/ 4 h 20"/>
                <a:gd name="T18" fmla="*/ 3 w 10"/>
                <a:gd name="T19" fmla="*/ 0 h 20"/>
                <a:gd name="T20" fmla="*/ 2 w 10"/>
                <a:gd name="T21" fmla="*/ 2 h 20"/>
                <a:gd name="T22" fmla="*/ 0 w 10"/>
                <a:gd name="T23" fmla="*/ 2 h 20"/>
                <a:gd name="T24" fmla="*/ 3 w 10"/>
                <a:gd name="T25" fmla="*/ 7 h 20"/>
                <a:gd name="T26" fmla="*/ 3 w 10"/>
                <a:gd name="T27" fmla="*/ 7 h 20"/>
                <a:gd name="T28" fmla="*/ 3 w 10"/>
                <a:gd name="T29" fmla="*/ 7 h 20"/>
                <a:gd name="T30" fmla="*/ 3 w 10"/>
                <a:gd name="T31" fmla="*/ 7 h 20"/>
                <a:gd name="T32" fmla="*/ 3 w 10"/>
                <a:gd name="T33" fmla="*/ 7 h 20"/>
                <a:gd name="T34" fmla="*/ 3 w 10"/>
                <a:gd name="T35" fmla="*/ 9 h 20"/>
                <a:gd name="T36" fmla="*/ 3 w 10"/>
                <a:gd name="T37" fmla="*/ 15 h 20"/>
                <a:gd name="T38" fmla="*/ 3 w 10"/>
                <a:gd name="T39" fmla="*/ 16 h 20"/>
                <a:gd name="T40" fmla="*/ 7 w 10"/>
                <a:gd name="T41" fmla="*/ 18 h 20"/>
                <a:gd name="T42" fmla="*/ 7 w 10"/>
                <a:gd name="T43" fmla="*/ 15 h 20"/>
                <a:gd name="T44" fmla="*/ 7 w 10"/>
                <a:gd name="T45" fmla="*/ 7 h 20"/>
                <a:gd name="T46" fmla="*/ 7 w 10"/>
                <a:gd name="T47" fmla="*/ 7 h 20"/>
                <a:gd name="T48" fmla="*/ 2 w 10"/>
                <a:gd name="T49" fmla="*/ 7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"/>
                <a:gd name="T76" fmla="*/ 0 h 20"/>
                <a:gd name="T77" fmla="*/ 10 w 10"/>
                <a:gd name="T78" fmla="*/ 20 h 2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" h="20">
                  <a:moveTo>
                    <a:pt x="2" y="7"/>
                  </a:moveTo>
                  <a:lnTo>
                    <a:pt x="2" y="7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7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3" name="Freeform 74"/>
            <p:cNvSpPr>
              <a:spLocks/>
            </p:cNvSpPr>
            <p:nvPr/>
          </p:nvSpPr>
          <p:spPr bwMode="auto">
            <a:xfrm>
              <a:off x="383" y="395"/>
              <a:ext cx="9" cy="59"/>
            </a:xfrm>
            <a:custGeom>
              <a:avLst/>
              <a:gdLst>
                <a:gd name="T0" fmla="*/ 0 w 9"/>
                <a:gd name="T1" fmla="*/ 0 h 59"/>
                <a:gd name="T2" fmla="*/ 0 w 9"/>
                <a:gd name="T3" fmla="*/ 0 h 59"/>
                <a:gd name="T4" fmla="*/ 4 w 9"/>
                <a:gd name="T5" fmla="*/ 20 h 59"/>
                <a:gd name="T6" fmla="*/ 4 w 9"/>
                <a:gd name="T7" fmla="*/ 31 h 59"/>
                <a:gd name="T8" fmla="*/ 4 w 9"/>
                <a:gd name="T9" fmla="*/ 40 h 59"/>
                <a:gd name="T10" fmla="*/ 4 w 9"/>
                <a:gd name="T11" fmla="*/ 59 h 59"/>
                <a:gd name="T12" fmla="*/ 9 w 9"/>
                <a:gd name="T13" fmla="*/ 59 h 59"/>
                <a:gd name="T14" fmla="*/ 9 w 9"/>
                <a:gd name="T15" fmla="*/ 40 h 59"/>
                <a:gd name="T16" fmla="*/ 9 w 9"/>
                <a:gd name="T17" fmla="*/ 31 h 59"/>
                <a:gd name="T18" fmla="*/ 9 w 9"/>
                <a:gd name="T19" fmla="*/ 20 h 59"/>
                <a:gd name="T20" fmla="*/ 5 w 9"/>
                <a:gd name="T21" fmla="*/ 0 h 59"/>
                <a:gd name="T22" fmla="*/ 5 w 9"/>
                <a:gd name="T23" fmla="*/ 0 h 59"/>
                <a:gd name="T24" fmla="*/ 0 w 9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59"/>
                <a:gd name="T41" fmla="*/ 9 w 9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59">
                  <a:moveTo>
                    <a:pt x="0" y="0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4" y="31"/>
                  </a:lnTo>
                  <a:lnTo>
                    <a:pt x="4" y="40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40"/>
                  </a:lnTo>
                  <a:lnTo>
                    <a:pt x="9" y="31"/>
                  </a:lnTo>
                  <a:lnTo>
                    <a:pt x="9" y="2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4" name="Freeform 75"/>
            <p:cNvSpPr>
              <a:spLocks/>
            </p:cNvSpPr>
            <p:nvPr/>
          </p:nvSpPr>
          <p:spPr bwMode="auto">
            <a:xfrm>
              <a:off x="375" y="332"/>
              <a:ext cx="13" cy="63"/>
            </a:xfrm>
            <a:custGeom>
              <a:avLst/>
              <a:gdLst>
                <a:gd name="T0" fmla="*/ 0 w 13"/>
                <a:gd name="T1" fmla="*/ 0 h 63"/>
                <a:gd name="T2" fmla="*/ 0 w 13"/>
                <a:gd name="T3" fmla="*/ 0 h 63"/>
                <a:gd name="T4" fmla="*/ 2 w 13"/>
                <a:gd name="T5" fmla="*/ 14 h 63"/>
                <a:gd name="T6" fmla="*/ 3 w 13"/>
                <a:gd name="T7" fmla="*/ 25 h 63"/>
                <a:gd name="T8" fmla="*/ 5 w 13"/>
                <a:gd name="T9" fmla="*/ 39 h 63"/>
                <a:gd name="T10" fmla="*/ 8 w 13"/>
                <a:gd name="T11" fmla="*/ 63 h 63"/>
                <a:gd name="T12" fmla="*/ 13 w 13"/>
                <a:gd name="T13" fmla="*/ 63 h 63"/>
                <a:gd name="T14" fmla="*/ 12 w 13"/>
                <a:gd name="T15" fmla="*/ 38 h 63"/>
                <a:gd name="T16" fmla="*/ 8 w 13"/>
                <a:gd name="T17" fmla="*/ 25 h 63"/>
                <a:gd name="T18" fmla="*/ 7 w 13"/>
                <a:gd name="T19" fmla="*/ 12 h 63"/>
                <a:gd name="T20" fmla="*/ 5 w 13"/>
                <a:gd name="T21" fmla="*/ 0 h 63"/>
                <a:gd name="T22" fmla="*/ 5 w 13"/>
                <a:gd name="T23" fmla="*/ 0 h 63"/>
                <a:gd name="T24" fmla="*/ 0 w 13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63"/>
                <a:gd name="T41" fmla="*/ 13 w 13"/>
                <a:gd name="T42" fmla="*/ 63 h 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63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3" y="25"/>
                  </a:lnTo>
                  <a:lnTo>
                    <a:pt x="5" y="39"/>
                  </a:lnTo>
                  <a:lnTo>
                    <a:pt x="8" y="63"/>
                  </a:lnTo>
                  <a:lnTo>
                    <a:pt x="13" y="63"/>
                  </a:lnTo>
                  <a:lnTo>
                    <a:pt x="12" y="38"/>
                  </a:lnTo>
                  <a:lnTo>
                    <a:pt x="8" y="25"/>
                  </a:lnTo>
                  <a:lnTo>
                    <a:pt x="7" y="1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5" name="Freeform 76"/>
            <p:cNvSpPr>
              <a:spLocks/>
            </p:cNvSpPr>
            <p:nvPr/>
          </p:nvSpPr>
          <p:spPr bwMode="auto">
            <a:xfrm>
              <a:off x="362" y="283"/>
              <a:ext cx="18" cy="49"/>
            </a:xfrm>
            <a:custGeom>
              <a:avLst/>
              <a:gdLst>
                <a:gd name="T0" fmla="*/ 0 w 18"/>
                <a:gd name="T1" fmla="*/ 2 h 49"/>
                <a:gd name="T2" fmla="*/ 0 w 18"/>
                <a:gd name="T3" fmla="*/ 2 h 49"/>
                <a:gd name="T4" fmla="*/ 5 w 18"/>
                <a:gd name="T5" fmla="*/ 14 h 49"/>
                <a:gd name="T6" fmla="*/ 8 w 18"/>
                <a:gd name="T7" fmla="*/ 25 h 49"/>
                <a:gd name="T8" fmla="*/ 12 w 18"/>
                <a:gd name="T9" fmla="*/ 36 h 49"/>
                <a:gd name="T10" fmla="*/ 13 w 18"/>
                <a:gd name="T11" fmla="*/ 49 h 49"/>
                <a:gd name="T12" fmla="*/ 18 w 18"/>
                <a:gd name="T13" fmla="*/ 49 h 49"/>
                <a:gd name="T14" fmla="*/ 16 w 18"/>
                <a:gd name="T15" fmla="*/ 34 h 49"/>
                <a:gd name="T16" fmla="*/ 13 w 18"/>
                <a:gd name="T17" fmla="*/ 23 h 49"/>
                <a:gd name="T18" fmla="*/ 10 w 18"/>
                <a:gd name="T19" fmla="*/ 14 h 49"/>
                <a:gd name="T20" fmla="*/ 5 w 18"/>
                <a:gd name="T21" fmla="*/ 0 h 49"/>
                <a:gd name="T22" fmla="*/ 5 w 18"/>
                <a:gd name="T23" fmla="*/ 0 h 49"/>
                <a:gd name="T24" fmla="*/ 0 w 18"/>
                <a:gd name="T25" fmla="*/ 2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49"/>
                <a:gd name="T41" fmla="*/ 18 w 18"/>
                <a:gd name="T42" fmla="*/ 49 h 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49">
                  <a:moveTo>
                    <a:pt x="0" y="2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8" y="25"/>
                  </a:lnTo>
                  <a:lnTo>
                    <a:pt x="12" y="36"/>
                  </a:lnTo>
                  <a:lnTo>
                    <a:pt x="13" y="49"/>
                  </a:lnTo>
                  <a:lnTo>
                    <a:pt x="18" y="49"/>
                  </a:lnTo>
                  <a:lnTo>
                    <a:pt x="16" y="34"/>
                  </a:lnTo>
                  <a:lnTo>
                    <a:pt x="13" y="23"/>
                  </a:lnTo>
                  <a:lnTo>
                    <a:pt x="10" y="14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6" name="Freeform 77"/>
            <p:cNvSpPr>
              <a:spLocks/>
            </p:cNvSpPr>
            <p:nvPr/>
          </p:nvSpPr>
          <p:spPr bwMode="auto">
            <a:xfrm>
              <a:off x="342" y="247"/>
              <a:ext cx="25" cy="38"/>
            </a:xfrm>
            <a:custGeom>
              <a:avLst/>
              <a:gdLst>
                <a:gd name="T0" fmla="*/ 0 w 25"/>
                <a:gd name="T1" fmla="*/ 0 h 38"/>
                <a:gd name="T2" fmla="*/ 0 w 25"/>
                <a:gd name="T3" fmla="*/ 5 h 38"/>
                <a:gd name="T4" fmla="*/ 2 w 25"/>
                <a:gd name="T5" fmla="*/ 9 h 38"/>
                <a:gd name="T6" fmla="*/ 10 w 25"/>
                <a:gd name="T7" fmla="*/ 18 h 38"/>
                <a:gd name="T8" fmla="*/ 17 w 25"/>
                <a:gd name="T9" fmla="*/ 29 h 38"/>
                <a:gd name="T10" fmla="*/ 20 w 25"/>
                <a:gd name="T11" fmla="*/ 38 h 38"/>
                <a:gd name="T12" fmla="*/ 25 w 25"/>
                <a:gd name="T13" fmla="*/ 36 h 38"/>
                <a:gd name="T14" fmla="*/ 20 w 25"/>
                <a:gd name="T15" fmla="*/ 25 h 38"/>
                <a:gd name="T16" fmla="*/ 14 w 25"/>
                <a:gd name="T17" fmla="*/ 14 h 38"/>
                <a:gd name="T18" fmla="*/ 7 w 25"/>
                <a:gd name="T19" fmla="*/ 3 h 38"/>
                <a:gd name="T20" fmla="*/ 0 w 25"/>
                <a:gd name="T21" fmla="*/ 0 h 38"/>
                <a:gd name="T22" fmla="*/ 0 w 25"/>
                <a:gd name="T23" fmla="*/ 5 h 38"/>
                <a:gd name="T24" fmla="*/ 0 w 25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38"/>
                <a:gd name="T41" fmla="*/ 25 w 25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38">
                  <a:moveTo>
                    <a:pt x="0" y="0"/>
                  </a:moveTo>
                  <a:lnTo>
                    <a:pt x="0" y="5"/>
                  </a:lnTo>
                  <a:lnTo>
                    <a:pt x="2" y="9"/>
                  </a:lnTo>
                  <a:lnTo>
                    <a:pt x="10" y="18"/>
                  </a:lnTo>
                  <a:lnTo>
                    <a:pt x="17" y="29"/>
                  </a:lnTo>
                  <a:lnTo>
                    <a:pt x="20" y="38"/>
                  </a:lnTo>
                  <a:lnTo>
                    <a:pt x="25" y="36"/>
                  </a:lnTo>
                  <a:lnTo>
                    <a:pt x="20" y="25"/>
                  </a:lnTo>
                  <a:lnTo>
                    <a:pt x="14" y="14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3D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  <p:sp>
          <p:nvSpPr>
            <p:cNvPr id="159837" name="Rectangle 78"/>
            <p:cNvSpPr>
              <a:spLocks noChangeArrowheads="1"/>
            </p:cNvSpPr>
            <p:nvPr/>
          </p:nvSpPr>
          <p:spPr bwMode="auto">
            <a:xfrm>
              <a:off x="149" y="196"/>
              <a:ext cx="508" cy="6"/>
            </a:xfrm>
            <a:prstGeom prst="rect">
              <a:avLst/>
            </a:prstGeom>
            <a:solidFill>
              <a:srgbClr val="25221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endParaRPr lang="en-US" sz="2800">
                <a:solidFill>
                  <a:srgbClr val="000000"/>
                </a:solidFill>
              </a:endParaRPr>
            </a:p>
          </p:txBody>
        </p:sp>
      </p:grpSp>
      <p:pic>
        <p:nvPicPr>
          <p:cNvPr id="159748" name="Picture 79" descr="icc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D"/>
              </a:clrFrom>
              <a:clrTo>
                <a:srgbClr val="FFFF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52400"/>
            <a:ext cx="990600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50" name="Rectangle 90"/>
          <p:cNvSpPr>
            <a:spLocks noChangeArrowheads="1"/>
          </p:cNvSpPr>
          <p:nvPr/>
        </p:nvSpPr>
        <p:spPr bwMode="auto">
          <a:xfrm>
            <a:off x="729109" y="6093296"/>
            <a:ext cx="8070689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lnSpc>
                <a:spcPct val="115000"/>
              </a:lnSpc>
              <a:spcBef>
                <a:spcPct val="25000"/>
              </a:spcBef>
              <a:buClr>
                <a:srgbClr val="FF0000"/>
              </a:buClr>
              <a:buSzTx/>
              <a:buFontTx/>
              <a:buNone/>
            </a:pPr>
            <a:r>
              <a:rPr lang="en-US" dirty="0">
                <a:solidFill>
                  <a:srgbClr val="FFFFFF"/>
                </a:solidFill>
              </a:rPr>
              <a:t>No problem making cores in dwarfs, but uncertain physics</a:t>
            </a:r>
          </a:p>
        </p:txBody>
      </p:sp>
      <p:sp>
        <p:nvSpPr>
          <p:cNvPr id="91" name="Text Box 2"/>
          <p:cNvSpPr txBox="1">
            <a:spLocks noChangeArrowheads="1"/>
          </p:cNvSpPr>
          <p:nvPr/>
        </p:nvSpPr>
        <p:spPr bwMode="auto">
          <a:xfrm>
            <a:off x="2199362" y="236538"/>
            <a:ext cx="6582596" cy="646331"/>
          </a:xfrm>
          <a:prstGeom prst="rect">
            <a:avLst/>
          </a:prstGeom>
          <a:solidFill>
            <a:srgbClr val="FFCC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buClrTx/>
              <a:buSzTx/>
              <a:buFontTx/>
              <a:buNone/>
            </a:pPr>
            <a:r>
              <a:rPr lang="en-GB" sz="3600" dirty="0">
                <a:solidFill>
                  <a:srgbClr val="FF0000"/>
                </a:solidFill>
              </a:rPr>
              <a:t>Cores or cusps in simulations? 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2699792" y="1124743"/>
            <a:ext cx="4718988" cy="4540280"/>
            <a:chOff x="2699792" y="1124743"/>
            <a:chExt cx="4718988" cy="4540280"/>
          </a:xfrm>
        </p:grpSpPr>
        <p:pic>
          <p:nvPicPr>
            <p:cNvPr id="159757" name="Picture 84" descr="magritte_2.jp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9792" y="1124743"/>
              <a:ext cx="4718988" cy="3444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59758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3779912" y="4437112"/>
              <a:ext cx="360040" cy="648072"/>
            </a:xfrm>
            <a:prstGeom prst="straightConnector1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759" name="Straight Arrow Connector 88"/>
            <p:cNvCxnSpPr>
              <a:cxnSpLocks noChangeShapeType="1"/>
            </p:cNvCxnSpPr>
            <p:nvPr/>
          </p:nvCxnSpPr>
          <p:spPr bwMode="auto">
            <a:xfrm>
              <a:off x="6084168" y="4509120"/>
              <a:ext cx="432050" cy="576066"/>
            </a:xfrm>
            <a:prstGeom prst="straightConnector1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" name="Rectangle 90"/>
            <p:cNvSpPr>
              <a:spLocks noChangeArrowheads="1"/>
            </p:cNvSpPr>
            <p:nvPr/>
          </p:nvSpPr>
          <p:spPr bwMode="auto">
            <a:xfrm>
              <a:off x="3275856" y="5085184"/>
              <a:ext cx="10056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Cores</a:t>
              </a:r>
            </a:p>
          </p:txBody>
        </p:sp>
        <p:sp>
          <p:nvSpPr>
            <p:cNvPr id="94" name="Rectangle 90"/>
            <p:cNvSpPr>
              <a:spLocks noChangeArrowheads="1"/>
            </p:cNvSpPr>
            <p:nvPr/>
          </p:nvSpPr>
          <p:spPr bwMode="auto">
            <a:xfrm>
              <a:off x="6084168" y="5157192"/>
              <a:ext cx="1057050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lnSpc>
                  <a:spcPct val="115000"/>
                </a:lnSpc>
                <a:spcBef>
                  <a:spcPct val="25000"/>
                </a:spcBef>
                <a:buClr>
                  <a:srgbClr val="FF0000"/>
                </a:buClr>
                <a:buSzTx/>
                <a:buFontTx/>
                <a:buNone/>
              </a:pPr>
              <a:r>
                <a:rPr lang="en-US" dirty="0">
                  <a:solidFill>
                    <a:srgbClr val="FFFFFF"/>
                  </a:solidFill>
                </a:rPr>
                <a:t>Cusps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47940827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9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9750" grpId="0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57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40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4_Black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5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70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34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37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7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3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57263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57263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36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46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6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118800" rIns="90000" bIns="118800" numCol="1" anchor="b" anchorCtr="1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5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118800" rIns="90000" bIns="118800" numCol="1" anchor="b" anchorCtr="1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5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88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4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6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18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45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27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118800" rIns="90000" bIns="118800" numCol="1" anchor="b" anchorCtr="1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5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118800" rIns="90000" bIns="118800" numCol="1" anchor="b" anchorCtr="1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5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8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43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14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Tropic">
  <a:themeElements>
    <a:clrScheme name="Tropic">
      <a:dk1>
        <a:srgbClr val="A1E8D9"/>
      </a:dk1>
      <a:lt1>
        <a:srgbClr val="FFFFFF"/>
      </a:lt1>
      <a:dk2>
        <a:srgbClr val="695D46"/>
      </a:dk2>
      <a:lt2>
        <a:srgbClr val="B3A77D"/>
      </a:lt2>
      <a:accent1>
        <a:srgbClr val="EF6C00"/>
      </a:accent1>
      <a:accent2>
        <a:srgbClr val="009668"/>
      </a:accent2>
      <a:accent3>
        <a:srgbClr val="4DB6AC"/>
      </a:accent3>
      <a:accent4>
        <a:srgbClr val="FF9800"/>
      </a:accent4>
      <a:accent5>
        <a:srgbClr val="CE93D8"/>
      </a:accent5>
      <a:accent6>
        <a:srgbClr val="EEFF41"/>
      </a:accent6>
      <a:hlink>
        <a:srgbClr val="CE93D8"/>
      </a:hlink>
      <a:folHlink>
        <a:srgbClr val="CE93D8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2.xml><?xml version="1.0" encoding="utf-8"?>
<a:theme xmlns:a="http://schemas.openxmlformats.org/drawingml/2006/main" name="52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38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60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1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5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10000"/>
          </a:lnSpc>
          <a:spcBef>
            <a:spcPct val="50000"/>
          </a:spcBef>
          <a:spcAft>
            <a:spcPct val="0"/>
          </a:spcAft>
          <a:buClr>
            <a:srgbClr val="FF0000"/>
          </a:buClr>
          <a:buSzPct val="100000"/>
          <a:buFont typeface="Wingdings" charset="2"/>
          <a:buChar char="è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10000"/>
          </a:lnSpc>
          <a:spcBef>
            <a:spcPct val="50000"/>
          </a:spcBef>
          <a:spcAft>
            <a:spcPct val="0"/>
          </a:spcAft>
          <a:buClr>
            <a:srgbClr val="FF0000"/>
          </a:buClr>
          <a:buSzPct val="100000"/>
          <a:buFont typeface="Wingdings" charset="2"/>
          <a:buChar char="è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16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2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>
        <a:noFill/>
      </a:spPr>
      <a:bodyPr wrap="none" rtlCol="0" anchor="ctr" anchorCtr="1">
        <a:spAutoFit/>
      </a:bodyPr>
      <a:lstStyle>
        <a:defPPr>
          <a:buNone/>
          <a:defRPr dirty="0" err="1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23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>
        <a:noFill/>
      </a:spPr>
      <a:bodyPr wrap="none" rtlCol="0" anchor="ctr" anchorCtr="1">
        <a:spAutoFit/>
      </a:bodyPr>
      <a:lstStyle>
        <a:defPPr>
          <a:buNone/>
          <a:defRPr dirty="0" err="1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44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54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39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4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6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>
        <a:noFill/>
      </a:spPr>
      <a:bodyPr wrap="none" rtlCol="0" anchor="ctr" anchorCtr="1">
        <a:spAutoFit/>
      </a:bodyPr>
      <a:lstStyle>
        <a:defPPr>
          <a:buNone/>
          <a:defRPr dirty="0" err="1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29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24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48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0" fontAlgn="base" latinLnBrk="0" hangingPunct="0">
          <a:lnSpc>
            <a:spcPct val="115000"/>
          </a:lnSpc>
          <a:spcBef>
            <a:spcPct val="25000"/>
          </a:spcBef>
          <a:spcAft>
            <a:spcPct val="0"/>
          </a:spcAft>
          <a:buClr>
            <a:srgbClr val="FF0000"/>
          </a:buClr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5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5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32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19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65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28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>
            <a:schemeClr val="tx1"/>
          </a:buClr>
          <a:buSzPct val="125000"/>
          <a:buFontTx/>
          <a:buChar char="•"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458036</TotalTime>
  <Words>5565</Words>
  <Application>Microsoft Macintosh PowerPoint</Application>
  <PresentationFormat>On-screen Show (4:3)</PresentationFormat>
  <Paragraphs>863</Paragraphs>
  <Slides>134</Slides>
  <Notes>35</Notes>
  <HiddenSlides>54</HiddenSlides>
  <MMClips>8</MMClips>
  <ScaleCrop>false</ScaleCrop>
  <HeadingPairs>
    <vt:vector size="8" baseType="variant">
      <vt:variant>
        <vt:lpstr>Fonts Used</vt:lpstr>
      </vt:variant>
      <vt:variant>
        <vt:i4>17</vt:i4>
      </vt:variant>
      <vt:variant>
        <vt:lpstr>Theme</vt:lpstr>
      </vt:variant>
      <vt:variant>
        <vt:i4>47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134</vt:i4>
      </vt:variant>
    </vt:vector>
  </HeadingPairs>
  <TitlesOfParts>
    <vt:vector size="200" baseType="lpstr">
      <vt:lpstr>ＭＳ Ｐゴシック</vt:lpstr>
      <vt:lpstr>Arial</vt:lpstr>
      <vt:lpstr>Arial Narrow</vt:lpstr>
      <vt:lpstr>Calibri</vt:lpstr>
      <vt:lpstr>DejaVu Sans</vt:lpstr>
      <vt:lpstr>GaramondNo8</vt:lpstr>
      <vt:lpstr>Helvetica Neue Light</vt:lpstr>
      <vt:lpstr>Impact</vt:lpstr>
      <vt:lpstr>Menlo-Regular</vt:lpstr>
      <vt:lpstr>Open Sans</vt:lpstr>
      <vt:lpstr>PT Sans Narrow</vt:lpstr>
      <vt:lpstr>StarBats</vt:lpstr>
      <vt:lpstr>Symbol</vt:lpstr>
      <vt:lpstr>Times New Roman</vt:lpstr>
      <vt:lpstr>Verdana</vt:lpstr>
      <vt:lpstr>Wingdings</vt:lpstr>
      <vt:lpstr>Zapf Dingbats</vt:lpstr>
      <vt:lpstr>Default Design</vt:lpstr>
      <vt:lpstr>36_Default Design</vt:lpstr>
      <vt:lpstr>43_Default Design</vt:lpstr>
      <vt:lpstr>44_Default Design</vt:lpstr>
      <vt:lpstr>51_Default Design</vt:lpstr>
      <vt:lpstr>75_Default Design</vt:lpstr>
      <vt:lpstr>32_Default Design</vt:lpstr>
      <vt:lpstr>19_Default Design</vt:lpstr>
      <vt:lpstr>28_Default Design</vt:lpstr>
      <vt:lpstr>57_Default Design</vt:lpstr>
      <vt:lpstr>40_Default Design</vt:lpstr>
      <vt:lpstr>4_Black</vt:lpstr>
      <vt:lpstr>5_Default Design</vt:lpstr>
      <vt:lpstr>70_Default Design</vt:lpstr>
      <vt:lpstr>34_Default Design</vt:lpstr>
      <vt:lpstr>37_Default Design</vt:lpstr>
      <vt:lpstr>71_Default Design</vt:lpstr>
      <vt:lpstr>1_Default Design</vt:lpstr>
      <vt:lpstr>31_Default Design</vt:lpstr>
      <vt:lpstr>46_Default Design</vt:lpstr>
      <vt:lpstr>6_Default Design</vt:lpstr>
      <vt:lpstr>88_Default Design</vt:lpstr>
      <vt:lpstr>2_Default Design</vt:lpstr>
      <vt:lpstr>4_Default Design</vt:lpstr>
      <vt:lpstr>26_Default Design</vt:lpstr>
      <vt:lpstr>18_Default Design</vt:lpstr>
      <vt:lpstr>45_Default Design</vt:lpstr>
      <vt:lpstr>27_Default Design</vt:lpstr>
      <vt:lpstr>8_Default Design</vt:lpstr>
      <vt:lpstr>14_Default Design</vt:lpstr>
      <vt:lpstr>Tropic</vt:lpstr>
      <vt:lpstr>52_Default Design</vt:lpstr>
      <vt:lpstr>38_Default Design</vt:lpstr>
      <vt:lpstr>60_Default Design</vt:lpstr>
      <vt:lpstr>12_Default Design</vt:lpstr>
      <vt:lpstr>53_Default Design</vt:lpstr>
      <vt:lpstr>16_Default Design</vt:lpstr>
      <vt:lpstr>21_Default Design</vt:lpstr>
      <vt:lpstr>23_Default Design</vt:lpstr>
      <vt:lpstr>54_Default Design</vt:lpstr>
      <vt:lpstr>39_Default Design</vt:lpstr>
      <vt:lpstr>41_Default Design</vt:lpstr>
      <vt:lpstr>61_Default Design</vt:lpstr>
      <vt:lpstr>29_Default Design</vt:lpstr>
      <vt:lpstr>24_Default Design</vt:lpstr>
      <vt:lpstr>48_Default Design</vt:lpstr>
      <vt:lpstr>3_Default Design</vt:lpstr>
      <vt:lpstr>CorelDRAW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Density Profile of Cold Dark Matter Halos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Changing the density threshold for star formation</vt:lpstr>
      <vt:lpstr>How do cores form ?</vt:lpstr>
      <vt:lpstr>EAGLE with cores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Carlos Frenk</Manager>
  <Company>University of Durham</Company>
  <LinksUpToDate>false</LinksUpToDate>
  <SharedDoc>false</SharedDoc>
  <HyperlinksChanged>false</HyperlinksChanged>
  <AppVersion>16.0012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Galaxy formation</dc:title>
  <dc:subject>Plumian conference</dc:subject>
  <dc:creator>Carlos Frenk</dc:creator>
  <cp:lastModifiedBy>c.s.frenk@gmail.com</cp:lastModifiedBy>
  <cp:revision>2136</cp:revision>
  <cp:lastPrinted>2000-05-30T08:52:53Z</cp:lastPrinted>
  <dcterms:created xsi:type="dcterms:W3CDTF">2012-08-22T20:09:26Z</dcterms:created>
  <dcterms:modified xsi:type="dcterms:W3CDTF">2019-07-19T17:11:23Z</dcterms:modified>
</cp:coreProperties>
</file>