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 id="2147483732" r:id="rId2"/>
  </p:sldMasterIdLst>
  <p:notesMasterIdLst>
    <p:notesMasterId r:id="rId13"/>
  </p:notesMasterIdLst>
  <p:handoutMasterIdLst>
    <p:handoutMasterId r:id="rId14"/>
  </p:handoutMasterIdLst>
  <p:sldIdLst>
    <p:sldId id="393" r:id="rId3"/>
    <p:sldId id="441" r:id="rId4"/>
    <p:sldId id="442" r:id="rId5"/>
    <p:sldId id="443" r:id="rId6"/>
    <p:sldId id="445" r:id="rId7"/>
    <p:sldId id="444" r:id="rId8"/>
    <p:sldId id="309" r:id="rId9"/>
    <p:sldId id="421" r:id="rId10"/>
    <p:sldId id="427" r:id="rId11"/>
    <p:sldId id="426" r:id="rId12"/>
  </p:sldIdLst>
  <p:sldSz cx="9144000" cy="5143500" type="screen16x9"/>
  <p:notesSz cx="6797675" cy="9926638"/>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x, Jo" initials="CJ" lastIdx="18"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31245"/>
    <a:srgbClr val="1C1D1D"/>
    <a:srgbClr val="AD062F"/>
    <a:srgbClr val="AD052E"/>
    <a:srgbClr val="DAD6C1"/>
    <a:srgbClr val="6F263D"/>
    <a:srgbClr val="400B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749" autoAdjust="0"/>
    <p:restoredTop sz="87696" autoAdjust="0"/>
  </p:normalViewPr>
  <p:slideViewPr>
    <p:cSldViewPr snapToGrid="0" snapToObjects="1">
      <p:cViewPr varScale="1">
        <p:scale>
          <a:sx n="109" d="100"/>
          <a:sy n="109" d="100"/>
        </p:scale>
        <p:origin x="-656" y="-112"/>
      </p:cViewPr>
      <p:guideLst>
        <p:guide orient="horz"/>
        <p:guide/>
      </p:guideLst>
    </p:cSldViewPr>
  </p:slideViewPr>
  <p:outlineViewPr>
    <p:cViewPr>
      <p:scale>
        <a:sx n="33" d="100"/>
        <a:sy n="33" d="100"/>
      </p:scale>
      <p:origin x="0" y="-688"/>
    </p:cViewPr>
  </p:outlineViewPr>
  <p:notesTextViewPr>
    <p:cViewPr>
      <p:scale>
        <a:sx n="3" d="2"/>
        <a:sy n="3" d="2"/>
      </p:scale>
      <p:origin x="0" y="0"/>
    </p:cViewPr>
  </p:notesTextViewPr>
  <p:sorterViewPr>
    <p:cViewPr>
      <p:scale>
        <a:sx n="70" d="100"/>
        <a:sy n="70" d="100"/>
      </p:scale>
      <p:origin x="0" y="0"/>
    </p:cViewPr>
  </p:sorterViewPr>
  <p:notesViewPr>
    <p:cSldViewPr snapToGrid="0" snapToObjects="1">
      <p:cViewPr>
        <p:scale>
          <a:sx n="80" d="100"/>
          <a:sy n="80" d="100"/>
        </p:scale>
        <p:origin x="2080" y="-95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notesMaster" Target="notesMasters/notesMaster1.xml"/><Relationship Id="rId14" Type="http://schemas.openxmlformats.org/officeDocument/2006/relationships/handoutMaster" Target="handoutMasters/handoutMaster1.xml"/><Relationship Id="rId15" Type="http://schemas.openxmlformats.org/officeDocument/2006/relationships/printerSettings" Target="printerSettings/printerSettings1.bin"/><Relationship Id="rId16" Type="http://schemas.openxmlformats.org/officeDocument/2006/relationships/commentAuthors" Target="commentAuthors.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A754D5-7AF3-406A-A2AB-5807F04B730B}"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80F5F84B-999A-41D3-AF9E-12CA70AC38BF}">
      <dgm:prSet phldrT="[Text]" custT="1"/>
      <dgm:spPr>
        <a:solidFill>
          <a:srgbClr val="DAD6C1"/>
        </a:solidFill>
        <a:ln>
          <a:noFill/>
        </a:ln>
      </dgm:spPr>
      <dgm:t>
        <a:bodyPr/>
        <a:lstStyle/>
        <a:p>
          <a:r>
            <a:rPr lang="en-US" sz="2000" b="1" dirty="0" smtClean="0">
              <a:solidFill>
                <a:schemeClr val="tx1"/>
              </a:solidFill>
              <a:latin typeface="+mj-lt"/>
            </a:rPr>
            <a:t>Definition of public engagement: </a:t>
          </a:r>
          <a:r>
            <a:rPr lang="en-US" sz="2000" dirty="0" smtClean="0">
              <a:effectLst/>
              <a:latin typeface="+mj-lt"/>
              <a:ea typeface="Arial" panose="020B0604020202020204" pitchFamily="34" charset="0"/>
            </a:rPr>
            <a:t>‘</a:t>
          </a:r>
          <a:r>
            <a:rPr lang="en-US" sz="2000" i="1" dirty="0" smtClean="0">
              <a:effectLst/>
              <a:latin typeface="+mj-lt"/>
              <a:ea typeface="Arial" panose="020B0604020202020204" pitchFamily="34" charset="0"/>
            </a:rPr>
            <a:t>One of the Royal Society’s strategic priorities is to demonstrate the importance of science to everyone. Our wish is to engage with all to make scientific knowledge and the scientific approach part of the fabric of society. This includes listening to the views of the public, involving the public in our work and inspiring the public to explore new discoveries, the rich history of science and the scientists that shape our world.’</a:t>
          </a:r>
          <a:endParaRPr lang="en-US" sz="2000" dirty="0" smtClean="0">
            <a:latin typeface="+mj-lt"/>
          </a:endParaRPr>
        </a:p>
      </dgm:t>
    </dgm:pt>
    <dgm:pt modelId="{883E3DDC-2BD2-446E-B7EB-D4BEBCE5D5A5}" type="parTrans" cxnId="{CCC2075D-3FBD-46DE-AB4C-06D5EDCD0452}">
      <dgm:prSet/>
      <dgm:spPr/>
      <dgm:t>
        <a:bodyPr/>
        <a:lstStyle/>
        <a:p>
          <a:endParaRPr lang="en-US" sz="2400"/>
        </a:p>
      </dgm:t>
    </dgm:pt>
    <dgm:pt modelId="{1E37496B-AC67-4D53-B7DD-944B96C30978}" type="sibTrans" cxnId="{CCC2075D-3FBD-46DE-AB4C-06D5EDCD0452}">
      <dgm:prSet/>
      <dgm:spPr/>
      <dgm:t>
        <a:bodyPr/>
        <a:lstStyle/>
        <a:p>
          <a:endParaRPr lang="en-US" sz="2400"/>
        </a:p>
      </dgm:t>
    </dgm:pt>
    <dgm:pt modelId="{E033DF48-57C8-4820-9243-5C38469B3612}" type="pres">
      <dgm:prSet presAssocID="{69A754D5-7AF3-406A-A2AB-5807F04B730B}" presName="Name0" presStyleCnt="0">
        <dgm:presLayoutVars>
          <dgm:chPref val="1"/>
          <dgm:dir val="rev"/>
          <dgm:animOne val="branch"/>
          <dgm:animLvl val="lvl"/>
          <dgm:resizeHandles/>
        </dgm:presLayoutVars>
      </dgm:prSet>
      <dgm:spPr/>
      <dgm:t>
        <a:bodyPr/>
        <a:lstStyle/>
        <a:p>
          <a:endParaRPr lang="en-US"/>
        </a:p>
      </dgm:t>
    </dgm:pt>
    <dgm:pt modelId="{77888752-0093-464D-AAD4-4B86111EFA3F}" type="pres">
      <dgm:prSet presAssocID="{80F5F84B-999A-41D3-AF9E-12CA70AC38BF}" presName="vertOne" presStyleCnt="0"/>
      <dgm:spPr/>
    </dgm:pt>
    <dgm:pt modelId="{250B4B5A-5CA7-4BAA-9D4D-EB59DC0B03AC}" type="pres">
      <dgm:prSet presAssocID="{80F5F84B-999A-41D3-AF9E-12CA70AC38BF}" presName="txOne" presStyleLbl="node0" presStyleIdx="0" presStyleCnt="1" custLinFactNeighborX="-13788" custLinFactNeighborY="-69836">
        <dgm:presLayoutVars>
          <dgm:chPref val="3"/>
        </dgm:presLayoutVars>
      </dgm:prSet>
      <dgm:spPr/>
      <dgm:t>
        <a:bodyPr/>
        <a:lstStyle/>
        <a:p>
          <a:endParaRPr lang="en-US"/>
        </a:p>
      </dgm:t>
    </dgm:pt>
    <dgm:pt modelId="{3EEB78F6-FE0B-4F31-99AB-30051CDEB1A5}" type="pres">
      <dgm:prSet presAssocID="{80F5F84B-999A-41D3-AF9E-12CA70AC38BF}" presName="horzOne" presStyleCnt="0"/>
      <dgm:spPr/>
    </dgm:pt>
  </dgm:ptLst>
  <dgm:cxnLst>
    <dgm:cxn modelId="{72B5F387-7673-A74C-BCAF-683F2BBF6C93}" type="presOf" srcId="{69A754D5-7AF3-406A-A2AB-5807F04B730B}" destId="{E033DF48-57C8-4820-9243-5C38469B3612}" srcOrd="0" destOrd="0" presId="urn:microsoft.com/office/officeart/2005/8/layout/hierarchy4"/>
    <dgm:cxn modelId="{CCC2075D-3FBD-46DE-AB4C-06D5EDCD0452}" srcId="{69A754D5-7AF3-406A-A2AB-5807F04B730B}" destId="{80F5F84B-999A-41D3-AF9E-12CA70AC38BF}" srcOrd="0" destOrd="0" parTransId="{883E3DDC-2BD2-446E-B7EB-D4BEBCE5D5A5}" sibTransId="{1E37496B-AC67-4D53-B7DD-944B96C30978}"/>
    <dgm:cxn modelId="{B112D7F9-1F4C-1745-B2B4-DEB2F03D4A47}" type="presOf" srcId="{80F5F84B-999A-41D3-AF9E-12CA70AC38BF}" destId="{250B4B5A-5CA7-4BAA-9D4D-EB59DC0B03AC}" srcOrd="0" destOrd="0" presId="urn:microsoft.com/office/officeart/2005/8/layout/hierarchy4"/>
    <dgm:cxn modelId="{F36EC4FB-EF4A-C742-AB4E-A8159C4BA5B5}" type="presParOf" srcId="{E033DF48-57C8-4820-9243-5C38469B3612}" destId="{77888752-0093-464D-AAD4-4B86111EFA3F}" srcOrd="0" destOrd="0" presId="urn:microsoft.com/office/officeart/2005/8/layout/hierarchy4"/>
    <dgm:cxn modelId="{5C53D1EC-908A-2940-BA36-0CAED6A83A9F}" type="presParOf" srcId="{77888752-0093-464D-AAD4-4B86111EFA3F}" destId="{250B4B5A-5CA7-4BAA-9D4D-EB59DC0B03AC}" srcOrd="0" destOrd="0" presId="urn:microsoft.com/office/officeart/2005/8/layout/hierarchy4"/>
    <dgm:cxn modelId="{3CD07484-1178-5541-B196-6788B7C0428C}" type="presParOf" srcId="{77888752-0093-464D-AAD4-4B86111EFA3F}" destId="{3EEB78F6-FE0B-4F31-99AB-30051CDEB1A5}"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B4B5A-5CA7-4BAA-9D4D-EB59DC0B03AC}">
      <dsp:nvSpPr>
        <dsp:cNvPr id="0" name=""/>
        <dsp:cNvSpPr/>
      </dsp:nvSpPr>
      <dsp:spPr>
        <a:xfrm>
          <a:off x="0" y="0"/>
          <a:ext cx="7212433" cy="2900429"/>
        </a:xfrm>
        <a:prstGeom prst="roundRect">
          <a:avLst>
            <a:gd name="adj" fmla="val 10000"/>
          </a:avLst>
        </a:prstGeom>
        <a:solidFill>
          <a:srgbClr val="DAD6C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latin typeface="+mj-lt"/>
            </a:rPr>
            <a:t>Definition of public engagement: </a:t>
          </a:r>
          <a:r>
            <a:rPr lang="en-US" sz="2000" kern="1200" dirty="0" smtClean="0">
              <a:effectLst/>
              <a:latin typeface="+mj-lt"/>
              <a:ea typeface="Arial" panose="020B0604020202020204" pitchFamily="34" charset="0"/>
            </a:rPr>
            <a:t>‘</a:t>
          </a:r>
          <a:r>
            <a:rPr lang="en-US" sz="2000" i="1" kern="1200" dirty="0" smtClean="0">
              <a:effectLst/>
              <a:latin typeface="+mj-lt"/>
              <a:ea typeface="Arial" panose="020B0604020202020204" pitchFamily="34" charset="0"/>
            </a:rPr>
            <a:t>One of the Royal Society’s strategic priorities is to demonstrate the importance of science to everyone. Our wish is to engage with all to make scientific knowledge and the scientific approach part of the fabric of society. This includes listening to the views of the public, involving the public in our work and inspiring the public to explore new discoveries, the rich history of science and the scientists that shape our world.’</a:t>
          </a:r>
          <a:endParaRPr lang="en-US" sz="2000" kern="1200" dirty="0" smtClean="0">
            <a:latin typeface="+mj-lt"/>
          </a:endParaRPr>
        </a:p>
      </dsp:txBody>
      <dsp:txXfrm>
        <a:off x="84951" y="84951"/>
        <a:ext cx="7042531" cy="273052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3ABF24E9-7453-4890-A645-A456BCA6CBD6}" type="datetimeFigureOut">
              <a:rPr lang="en-GB" smtClean="0"/>
              <a:t>02/05/19</a:t>
            </a:fld>
            <a:endParaRPr lang="en-GB" dirty="0"/>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BE9E9C01-425C-4F3D-BA67-AF5BCF70BF56}" type="slidenum">
              <a:rPr lang="en-GB" smtClean="0"/>
              <a:t>‹#›</a:t>
            </a:fld>
            <a:endParaRPr lang="en-GB" dirty="0"/>
          </a:p>
        </p:txBody>
      </p:sp>
    </p:spTree>
    <p:extLst>
      <p:ext uri="{BB962C8B-B14F-4D97-AF65-F5344CB8AC3E}">
        <p14:creationId xmlns:p14="http://schemas.microsoft.com/office/powerpoint/2010/main" val="18055690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33277F62-90C6-4731-B7DC-3D3C55E86537}" type="datetimeFigureOut">
              <a:rPr lang="en-GB" smtClean="0"/>
              <a:t>02/05/19</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251130CB-2B6D-4BFC-8682-58EF6A753F63}" type="slidenum">
              <a:rPr lang="en-GB" smtClean="0"/>
              <a:t>‹#›</a:t>
            </a:fld>
            <a:endParaRPr lang="en-GB" dirty="0"/>
          </a:p>
        </p:txBody>
      </p:sp>
    </p:spTree>
    <p:extLst>
      <p:ext uri="{BB962C8B-B14F-4D97-AF65-F5344CB8AC3E}">
        <p14:creationId xmlns:p14="http://schemas.microsoft.com/office/powerpoint/2010/main" val="2423414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AADC45E2-9DCC-4171-88C7-7D7F22FF95C3}" type="slidenum">
              <a:rPr lang="en-GB" smtClean="0"/>
              <a:t>2</a:t>
            </a:fld>
            <a:endParaRPr lang="en-GB" dirty="0"/>
          </a:p>
        </p:txBody>
      </p:sp>
    </p:spTree>
    <p:extLst>
      <p:ext uri="{BB962C8B-B14F-4D97-AF65-F5344CB8AC3E}">
        <p14:creationId xmlns:p14="http://schemas.microsoft.com/office/powerpoint/2010/main" val="2994306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AADC45E2-9DCC-4171-88C7-7D7F22FF95C3}" type="slidenum">
              <a:rPr lang="en-GB" smtClean="0"/>
              <a:t>3</a:t>
            </a:fld>
            <a:endParaRPr lang="en-GB" dirty="0"/>
          </a:p>
        </p:txBody>
      </p:sp>
    </p:spTree>
    <p:extLst>
      <p:ext uri="{BB962C8B-B14F-4D97-AF65-F5344CB8AC3E}">
        <p14:creationId xmlns:p14="http://schemas.microsoft.com/office/powerpoint/2010/main" val="2994306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AADC45E2-9DCC-4171-88C7-7D7F22FF95C3}" type="slidenum">
              <a:rPr lang="en-GB" smtClean="0"/>
              <a:t>4</a:t>
            </a:fld>
            <a:endParaRPr lang="en-GB" dirty="0"/>
          </a:p>
        </p:txBody>
      </p:sp>
    </p:spTree>
    <p:extLst>
      <p:ext uri="{BB962C8B-B14F-4D97-AF65-F5344CB8AC3E}">
        <p14:creationId xmlns:p14="http://schemas.microsoft.com/office/powerpoint/2010/main" val="2994306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AADC45E2-9DCC-4171-88C7-7D7F22FF95C3}" type="slidenum">
              <a:rPr lang="en-GB" smtClean="0"/>
              <a:t>5</a:t>
            </a:fld>
            <a:endParaRPr lang="en-GB" dirty="0"/>
          </a:p>
        </p:txBody>
      </p:sp>
    </p:spTree>
    <p:extLst>
      <p:ext uri="{BB962C8B-B14F-4D97-AF65-F5344CB8AC3E}">
        <p14:creationId xmlns:p14="http://schemas.microsoft.com/office/powerpoint/2010/main" val="2994306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AADC45E2-9DCC-4171-88C7-7D7F22FF95C3}" type="slidenum">
              <a:rPr lang="en-GB" smtClean="0"/>
              <a:t>6</a:t>
            </a:fld>
            <a:endParaRPr lang="en-GB" dirty="0"/>
          </a:p>
        </p:txBody>
      </p:sp>
    </p:spTree>
    <p:extLst>
      <p:ext uri="{BB962C8B-B14F-4D97-AF65-F5344CB8AC3E}">
        <p14:creationId xmlns:p14="http://schemas.microsoft.com/office/powerpoint/2010/main" val="2994306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AADC45E2-9DCC-4171-88C7-7D7F22FF95C3}" type="slidenum">
              <a:rPr lang="en-GB" smtClean="0"/>
              <a:t>7</a:t>
            </a:fld>
            <a:endParaRPr lang="en-GB" dirty="0"/>
          </a:p>
        </p:txBody>
      </p:sp>
    </p:spTree>
    <p:extLst>
      <p:ext uri="{BB962C8B-B14F-4D97-AF65-F5344CB8AC3E}">
        <p14:creationId xmlns:p14="http://schemas.microsoft.com/office/powerpoint/2010/main" val="2994306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Public - interest in science and engage with the Society</a:t>
            </a:r>
            <a:br>
              <a:rPr lang="en-GB" dirty="0" smtClean="0"/>
            </a:br>
            <a:r>
              <a:rPr lang="en-GB" dirty="0" smtClean="0"/>
              <a:t>           - interest in science but do not engage with the Society</a:t>
            </a:r>
            <a:br>
              <a:rPr lang="en-GB" dirty="0" smtClean="0"/>
            </a:br>
            <a:r>
              <a:rPr lang="en-GB" dirty="0" smtClean="0"/>
              <a:t>           - culturally active but don’t necessarily engage</a:t>
            </a:r>
            <a:br>
              <a:rPr lang="en-GB" dirty="0" smtClean="0"/>
            </a:br>
            <a:r>
              <a:rPr lang="en-GB" dirty="0" smtClean="0"/>
              <a:t>           - the curious</a:t>
            </a:r>
            <a:br>
              <a:rPr lang="en-GB" dirty="0" smtClean="0"/>
            </a:br>
            <a:endParaRPr lang="en-GB" dirty="0" smtClean="0"/>
          </a:p>
          <a:p>
            <a:r>
              <a:rPr lang="en-GB" dirty="0" smtClean="0"/>
              <a:t>Professional – Fellows, Scientists, Universities, Industry, Government, Education, Partners in science communication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15A6A1F-76BC-4240-B7BD-F38D3F70EE66}"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918386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a:p>
        </p:txBody>
      </p:sp>
      <p:sp>
        <p:nvSpPr>
          <p:cNvPr id="4" name="Slide Number Placeholder 3"/>
          <p:cNvSpPr>
            <a:spLocks noGrp="1"/>
          </p:cNvSpPr>
          <p:nvPr>
            <p:ph type="sldNum" sz="quarter" idx="10"/>
          </p:nvPr>
        </p:nvSpPr>
        <p:spPr/>
        <p:txBody>
          <a:bodyPr/>
          <a:lstStyle/>
          <a:p>
            <a:fld id="{17AA6144-8CD8-6044-B0EE-D9CEC7F9AFA0}" type="slidenum">
              <a:rPr lang="en-AU" smtClean="0"/>
              <a:t>10</a:t>
            </a:fld>
            <a:endParaRPr lang="en-AU" dirty="0"/>
          </a:p>
        </p:txBody>
      </p:sp>
    </p:spTree>
    <p:extLst>
      <p:ext uri="{BB962C8B-B14F-4D97-AF65-F5344CB8AC3E}">
        <p14:creationId xmlns:p14="http://schemas.microsoft.com/office/powerpoint/2010/main" val="3559973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1"/>
          <p:cNvSpPr txBox="1">
            <a:spLocks/>
          </p:cNvSpPr>
          <p:nvPr/>
        </p:nvSpPr>
        <p:spPr>
          <a:xfrm>
            <a:off x="27050" y="585569"/>
            <a:ext cx="3877948" cy="2271931"/>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a:lstStyle>
          <a:p>
            <a:r>
              <a:rPr lang="en-GB" sz="2400" dirty="0" smtClean="0"/>
              <a:t>Click to edit Master title style</a:t>
            </a:r>
            <a:endParaRPr lang="en-US" sz="2400" dirty="0"/>
          </a:p>
        </p:txBody>
      </p:sp>
      <p:pic>
        <p:nvPicPr>
          <p:cNvPr id="9" name="Picture 6" descr="RS_title slide2.jpg"/>
          <p:cNvPicPr>
            <a:picLocks noChangeAspect="1"/>
          </p:cNvPicPr>
          <p:nvPr/>
        </p:nvPicPr>
        <p:blipFill rotWithShape="1">
          <a:blip r:embed="rId2">
            <a:extLst>
              <a:ext uri="{28A0092B-C50C-407E-A947-70E740481C1C}">
                <a14:useLocalDpi xmlns:a14="http://schemas.microsoft.com/office/drawing/2010/main" val="0"/>
              </a:ext>
            </a:extLst>
          </a:blip>
          <a:srcRect r="18846"/>
          <a:stretch/>
        </p:blipFill>
        <p:spPr bwMode="auto">
          <a:xfrm>
            <a:off x="1665" y="0"/>
            <a:ext cx="9142335" cy="514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215412" y="883444"/>
            <a:ext cx="4820822" cy="1974056"/>
          </a:xfrm>
        </p:spPr>
        <p:txBody>
          <a:bodyPr lIns="0" tIns="0" rIns="0" bIns="0">
            <a:normAutofit/>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800" b="1">
                <a:solidFill>
                  <a:srgbClr val="FFFFFF"/>
                </a:solidFill>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smtClean="0"/>
              <a:t>Click to edit Master title style</a:t>
            </a:r>
            <a:endParaRPr lang="en-US" dirty="0"/>
          </a:p>
        </p:txBody>
      </p:sp>
    </p:spTree>
    <p:extLst>
      <p:ext uri="{BB962C8B-B14F-4D97-AF65-F5344CB8AC3E}">
        <p14:creationId xmlns:p14="http://schemas.microsoft.com/office/powerpoint/2010/main" val="2002643804"/>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general">
    <p:spTree>
      <p:nvGrpSpPr>
        <p:cNvPr id="1" name=""/>
        <p:cNvGrpSpPr/>
        <p:nvPr/>
      </p:nvGrpSpPr>
      <p:grpSpPr>
        <a:xfrm>
          <a:off x="0" y="0"/>
          <a:ext cx="0" cy="0"/>
          <a:chOff x="0" y="0"/>
          <a:chExt cx="0" cy="0"/>
        </a:xfrm>
      </p:grpSpPr>
      <p:sp>
        <p:nvSpPr>
          <p:cNvPr id="7" name="Title 1"/>
          <p:cNvSpPr>
            <a:spLocks noGrp="1"/>
          </p:cNvSpPr>
          <p:nvPr>
            <p:ph type="title"/>
          </p:nvPr>
        </p:nvSpPr>
        <p:spPr>
          <a:xfrm>
            <a:off x="71683" y="745306"/>
            <a:ext cx="2285879" cy="990870"/>
          </a:xfrm>
        </p:spPr>
        <p:txBody>
          <a:bodyPr anchor="t">
            <a:normAutofit/>
          </a:bodyPr>
          <a:lstStyle>
            <a:lvl1pPr algn="l">
              <a:defRPr sz="1600" b="1"/>
            </a:lvl1pPr>
          </a:lstStyle>
          <a:p>
            <a:r>
              <a:rPr lang="en-US" smtClean="0"/>
              <a:t>Click to edit Master title style</a:t>
            </a:r>
            <a:endParaRPr lang="en-US" dirty="0"/>
          </a:p>
        </p:txBody>
      </p:sp>
      <p:sp>
        <p:nvSpPr>
          <p:cNvPr id="8" name="Text Placeholder 3"/>
          <p:cNvSpPr>
            <a:spLocks noGrp="1"/>
          </p:cNvSpPr>
          <p:nvPr>
            <p:ph type="body" sz="half" idx="2"/>
          </p:nvPr>
        </p:nvSpPr>
        <p:spPr>
          <a:xfrm>
            <a:off x="2483292" y="745306"/>
            <a:ext cx="6541648" cy="3591751"/>
          </a:xfrm>
        </p:spPr>
        <p:txBody>
          <a:bodyPr>
            <a:normAutofit/>
          </a:bodyPr>
          <a:lstStyle>
            <a:lvl1pPr marL="0" indent="0">
              <a:buFont typeface="Arial"/>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xfrm>
            <a:off x="77788" y="53975"/>
            <a:ext cx="2895600" cy="274638"/>
          </a:xfrm>
        </p:spPr>
        <p:txBody>
          <a:bodyPr/>
          <a:lstStyle>
            <a:lvl1pPr algn="l">
              <a:defRPr sz="800">
                <a:solidFill>
                  <a:srgbClr val="1C1D1D"/>
                </a:solidFill>
              </a:defRPr>
            </a:lvl1pPr>
          </a:lstStyle>
          <a:p>
            <a:pPr>
              <a:defRPr/>
            </a:pPr>
            <a:r>
              <a:rPr lang="en-US" dirty="0"/>
              <a:t>Title of presentation or section</a:t>
            </a:r>
          </a:p>
        </p:txBody>
      </p:sp>
      <p:sp>
        <p:nvSpPr>
          <p:cNvPr id="6" name="Slide Number Placeholder 5"/>
          <p:cNvSpPr>
            <a:spLocks noGrp="1"/>
          </p:cNvSpPr>
          <p:nvPr>
            <p:ph type="sldNum" sz="quarter" idx="11"/>
          </p:nvPr>
        </p:nvSpPr>
        <p:spPr>
          <a:xfrm>
            <a:off x="7015163" y="53975"/>
            <a:ext cx="2133600" cy="274638"/>
          </a:xfrm>
        </p:spPr>
        <p:txBody>
          <a:bodyPr/>
          <a:lstStyle>
            <a:lvl1pPr>
              <a:defRPr sz="800">
                <a:solidFill>
                  <a:srgbClr val="1C1D1D"/>
                </a:solidFill>
              </a:defRPr>
            </a:lvl1pPr>
          </a:lstStyle>
          <a:p>
            <a:fld id="{82340BF7-E0AE-4C32-A550-12175E1185D0}" type="slidenum">
              <a:rPr lang="en-US" altLang="en-US"/>
              <a:pPr/>
              <a:t>‹#›</a:t>
            </a:fld>
            <a:endParaRPr lang="en-US" altLang="en-US" dirty="0"/>
          </a:p>
        </p:txBody>
      </p:sp>
    </p:spTree>
    <p:extLst>
      <p:ext uri="{BB962C8B-B14F-4D97-AF65-F5344CB8AC3E}">
        <p14:creationId xmlns:p14="http://schemas.microsoft.com/office/powerpoint/2010/main" val="3195518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 section">
    <p:spTree>
      <p:nvGrpSpPr>
        <p:cNvPr id="1" name=""/>
        <p:cNvGrpSpPr/>
        <p:nvPr/>
      </p:nvGrpSpPr>
      <p:grpSpPr>
        <a:xfrm>
          <a:off x="0" y="0"/>
          <a:ext cx="0" cy="0"/>
          <a:chOff x="0" y="0"/>
          <a:chExt cx="0" cy="0"/>
        </a:xfrm>
      </p:grpSpPr>
      <p:pic>
        <p:nvPicPr>
          <p:cNvPr id="3" name="Picture 6" descr="RS_Powerpoint title slide_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372887" y="760491"/>
            <a:ext cx="3757377" cy="979030"/>
          </a:xfrm>
        </p:spPr>
        <p:txBody>
          <a:bodyPr anchor="t">
            <a:noAutofit/>
          </a:bodyPr>
          <a:lstStyle>
            <a:lvl1pPr algn="l">
              <a:lnSpc>
                <a:spcPct val="90000"/>
              </a:lnSpc>
              <a:defRPr sz="3200" b="1">
                <a:solidFill>
                  <a:srgbClr val="AD062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419197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3" name="Picture 6" descr="RS_title slid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9304" y="780758"/>
            <a:ext cx="4201110" cy="3029241"/>
          </a:xfrm>
        </p:spPr>
        <p:txBody>
          <a:bodyPr anchor="t">
            <a:noAutofit/>
          </a:bodyPr>
          <a:lstStyle>
            <a:lvl1pPr algn="l">
              <a:lnSpc>
                <a:spcPct val="90000"/>
              </a:lnSpc>
              <a:defRPr sz="3200" b="1">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052632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9304" y="780758"/>
            <a:ext cx="4201110" cy="3029241"/>
          </a:xfrm>
        </p:spPr>
        <p:txBody>
          <a:bodyPr anchor="t">
            <a:noAutofit/>
          </a:bodyPr>
          <a:lstStyle>
            <a:lvl1pPr algn="l">
              <a:lnSpc>
                <a:spcPct val="90000"/>
              </a:lnSpc>
              <a:defRPr sz="3200" b="1">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53591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 section">
    <p:spTree>
      <p:nvGrpSpPr>
        <p:cNvPr id="1" name=""/>
        <p:cNvGrpSpPr/>
        <p:nvPr/>
      </p:nvGrpSpPr>
      <p:grpSpPr>
        <a:xfrm>
          <a:off x="0" y="0"/>
          <a:ext cx="0" cy="0"/>
          <a:chOff x="0" y="0"/>
          <a:chExt cx="0" cy="0"/>
        </a:xfrm>
      </p:grpSpPr>
      <p:pic>
        <p:nvPicPr>
          <p:cNvPr id="3" name="Picture 6" descr="RS_Powerpoint title slide_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372887" y="760491"/>
            <a:ext cx="3757377" cy="979030"/>
          </a:xfrm>
        </p:spPr>
        <p:txBody>
          <a:bodyPr anchor="t">
            <a:noAutofit/>
          </a:bodyPr>
          <a:lstStyle>
            <a:lvl1pPr algn="l">
              <a:lnSpc>
                <a:spcPct val="90000"/>
              </a:lnSpc>
              <a:defRPr sz="3200" b="1">
                <a:solidFill>
                  <a:srgbClr val="AD062F"/>
                </a:solidFill>
              </a:defRPr>
            </a:lvl1pPr>
          </a:lstStyle>
          <a:p>
            <a:r>
              <a:rPr lang="en-GB" smtClean="0"/>
              <a:t>Click to edit Master title style</a:t>
            </a:r>
            <a:endParaRPr lang="en-US" dirty="0"/>
          </a:p>
        </p:txBody>
      </p:sp>
    </p:spTree>
    <p:extLst>
      <p:ext uri="{BB962C8B-B14F-4D97-AF65-F5344CB8AC3E}">
        <p14:creationId xmlns:p14="http://schemas.microsoft.com/office/powerpoint/2010/main" val="37660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al">
    <p:spTree>
      <p:nvGrpSpPr>
        <p:cNvPr id="1" name=""/>
        <p:cNvGrpSpPr/>
        <p:nvPr/>
      </p:nvGrpSpPr>
      <p:grpSpPr>
        <a:xfrm>
          <a:off x="0" y="0"/>
          <a:ext cx="0" cy="0"/>
          <a:chOff x="0" y="0"/>
          <a:chExt cx="0" cy="0"/>
        </a:xfrm>
      </p:grpSpPr>
      <p:pic>
        <p:nvPicPr>
          <p:cNvPr id="4" name="Picture 6" descr="RS_Powerpoint title slide_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71683" y="745306"/>
            <a:ext cx="2285879" cy="990870"/>
          </a:xfrm>
        </p:spPr>
        <p:txBody>
          <a:bodyPr anchor="t">
            <a:normAutofit/>
          </a:bodyPr>
          <a:lstStyle>
            <a:lvl1pPr algn="l">
              <a:defRPr sz="1600" b="1"/>
            </a:lvl1pPr>
          </a:lstStyle>
          <a:p>
            <a:r>
              <a:rPr lang="en-GB" dirty="0" smtClean="0"/>
              <a:t>Click to edit Master title style</a:t>
            </a:r>
            <a:endParaRPr lang="en-US" dirty="0"/>
          </a:p>
        </p:txBody>
      </p:sp>
      <p:sp>
        <p:nvSpPr>
          <p:cNvPr id="8" name="Text Placeholder 3"/>
          <p:cNvSpPr>
            <a:spLocks noGrp="1"/>
          </p:cNvSpPr>
          <p:nvPr>
            <p:ph type="body" sz="half" idx="2"/>
          </p:nvPr>
        </p:nvSpPr>
        <p:spPr>
          <a:xfrm>
            <a:off x="2483292" y="745306"/>
            <a:ext cx="6541648" cy="3591751"/>
          </a:xfrm>
        </p:spPr>
        <p:txBody>
          <a:bodyPr>
            <a:normAutofit/>
          </a:bodyPr>
          <a:lstStyle>
            <a:lvl1pPr marL="0" indent="0">
              <a:buFont typeface="Arial"/>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Footer Placeholder 4"/>
          <p:cNvSpPr>
            <a:spLocks noGrp="1"/>
          </p:cNvSpPr>
          <p:nvPr>
            <p:ph type="ftr" sz="quarter" idx="10"/>
          </p:nvPr>
        </p:nvSpPr>
        <p:spPr>
          <a:xfrm>
            <a:off x="77788" y="53975"/>
            <a:ext cx="2895600" cy="274638"/>
          </a:xfrm>
        </p:spPr>
        <p:txBody>
          <a:bodyPr/>
          <a:lstStyle>
            <a:lvl1pPr algn="l">
              <a:defRPr sz="800">
                <a:solidFill>
                  <a:srgbClr val="1C1D1D"/>
                </a:solidFill>
              </a:defRPr>
            </a:lvl1pPr>
          </a:lstStyle>
          <a:p>
            <a:pPr>
              <a:defRPr/>
            </a:pPr>
            <a:r>
              <a:rPr lang="en-US" dirty="0"/>
              <a:t>Title of presentation or section</a:t>
            </a:r>
          </a:p>
        </p:txBody>
      </p:sp>
      <p:sp>
        <p:nvSpPr>
          <p:cNvPr id="6" name="Slide Number Placeholder 5"/>
          <p:cNvSpPr>
            <a:spLocks noGrp="1"/>
          </p:cNvSpPr>
          <p:nvPr>
            <p:ph type="sldNum" sz="quarter" idx="11"/>
          </p:nvPr>
        </p:nvSpPr>
        <p:spPr>
          <a:xfrm>
            <a:off x="7015163" y="53975"/>
            <a:ext cx="2133600" cy="274638"/>
          </a:xfrm>
        </p:spPr>
        <p:txBody>
          <a:bodyPr/>
          <a:lstStyle>
            <a:lvl1pPr>
              <a:defRPr sz="800">
                <a:solidFill>
                  <a:srgbClr val="1C1D1D"/>
                </a:solidFill>
              </a:defRPr>
            </a:lvl1pPr>
          </a:lstStyle>
          <a:p>
            <a:pPr>
              <a:defRPr/>
            </a:pPr>
            <a:fld id="{43888F76-F74D-4640-A2C6-E904AFDEA1D9}" type="slidenum">
              <a:rPr lang="en-US" altLang="en-US"/>
              <a:pPr>
                <a:defRPr/>
              </a:pPr>
              <a:t>‹#›</a:t>
            </a:fld>
            <a:endParaRPr lang="en-US" altLang="en-US" dirty="0"/>
          </a:p>
        </p:txBody>
      </p:sp>
    </p:spTree>
    <p:extLst>
      <p:ext uri="{BB962C8B-B14F-4D97-AF65-F5344CB8AC3E}">
        <p14:creationId xmlns:p14="http://schemas.microsoft.com/office/powerpoint/2010/main" val="1960386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eral with image">
    <p:spTree>
      <p:nvGrpSpPr>
        <p:cNvPr id="1" name=""/>
        <p:cNvGrpSpPr/>
        <p:nvPr/>
      </p:nvGrpSpPr>
      <p:grpSpPr>
        <a:xfrm>
          <a:off x="0" y="0"/>
          <a:ext cx="0" cy="0"/>
          <a:chOff x="0" y="0"/>
          <a:chExt cx="0" cy="0"/>
        </a:xfrm>
      </p:grpSpPr>
      <p:pic>
        <p:nvPicPr>
          <p:cNvPr id="3" name="Picture 6" descr="RS_Powerpoint title slide_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71683" y="745306"/>
            <a:ext cx="2285879" cy="990870"/>
          </a:xfrm>
        </p:spPr>
        <p:txBody>
          <a:bodyPr anchor="t">
            <a:normAutofit/>
          </a:bodyPr>
          <a:lstStyle>
            <a:lvl1pPr algn="l">
              <a:defRPr sz="1600" b="1"/>
            </a:lvl1pPr>
          </a:lstStyle>
          <a:p>
            <a:r>
              <a:rPr lang="en-GB" dirty="0" smtClean="0"/>
              <a:t>Click to edit Master title style</a:t>
            </a:r>
            <a:endParaRPr lang="en-US" dirty="0"/>
          </a:p>
        </p:txBody>
      </p:sp>
      <p:sp>
        <p:nvSpPr>
          <p:cNvPr id="4" name="Footer Placeholder 4"/>
          <p:cNvSpPr>
            <a:spLocks noGrp="1"/>
          </p:cNvSpPr>
          <p:nvPr>
            <p:ph type="ftr" sz="quarter" idx="10"/>
          </p:nvPr>
        </p:nvSpPr>
        <p:spPr>
          <a:xfrm>
            <a:off x="77788" y="53975"/>
            <a:ext cx="2895600" cy="274638"/>
          </a:xfrm>
        </p:spPr>
        <p:txBody>
          <a:bodyPr/>
          <a:lstStyle>
            <a:lvl1pPr algn="l">
              <a:defRPr sz="800">
                <a:solidFill>
                  <a:srgbClr val="1C1D1D"/>
                </a:solidFill>
              </a:defRPr>
            </a:lvl1pPr>
          </a:lstStyle>
          <a:p>
            <a:pPr>
              <a:defRPr/>
            </a:pPr>
            <a:r>
              <a:rPr lang="en-US" dirty="0"/>
              <a:t>Title of presentation or section</a:t>
            </a:r>
          </a:p>
        </p:txBody>
      </p:sp>
      <p:sp>
        <p:nvSpPr>
          <p:cNvPr id="5" name="Slide Number Placeholder 5"/>
          <p:cNvSpPr>
            <a:spLocks noGrp="1"/>
          </p:cNvSpPr>
          <p:nvPr>
            <p:ph type="sldNum" sz="quarter" idx="11"/>
          </p:nvPr>
        </p:nvSpPr>
        <p:spPr>
          <a:xfrm>
            <a:off x="7015163" y="53975"/>
            <a:ext cx="2133600" cy="274638"/>
          </a:xfrm>
        </p:spPr>
        <p:txBody>
          <a:bodyPr/>
          <a:lstStyle>
            <a:lvl1pPr>
              <a:defRPr sz="800">
                <a:solidFill>
                  <a:srgbClr val="1C1D1D"/>
                </a:solidFill>
              </a:defRPr>
            </a:lvl1pPr>
          </a:lstStyle>
          <a:p>
            <a:pPr>
              <a:defRPr/>
            </a:pPr>
            <a:fld id="{BB3BE846-32D5-A240-A080-21265CDB2958}" type="slidenum">
              <a:rPr lang="en-US" altLang="en-US"/>
              <a:pPr>
                <a:defRPr/>
              </a:pPr>
              <a:t>‹#›</a:t>
            </a:fld>
            <a:endParaRPr lang="en-US" altLang="en-US" dirty="0"/>
          </a:p>
        </p:txBody>
      </p:sp>
    </p:spTree>
    <p:extLst>
      <p:ext uri="{BB962C8B-B14F-4D97-AF65-F5344CB8AC3E}">
        <p14:creationId xmlns:p14="http://schemas.microsoft.com/office/powerpoint/2010/main" val="2191276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al with table">
    <p:spTree>
      <p:nvGrpSpPr>
        <p:cNvPr id="1" name=""/>
        <p:cNvGrpSpPr/>
        <p:nvPr/>
      </p:nvGrpSpPr>
      <p:grpSpPr>
        <a:xfrm>
          <a:off x="0" y="0"/>
          <a:ext cx="0" cy="0"/>
          <a:chOff x="0" y="0"/>
          <a:chExt cx="0" cy="0"/>
        </a:xfrm>
      </p:grpSpPr>
      <p:pic>
        <p:nvPicPr>
          <p:cNvPr id="3" name="Picture 6" descr="RS_Powerpoint title slide_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71683" y="745306"/>
            <a:ext cx="2285879" cy="990870"/>
          </a:xfrm>
        </p:spPr>
        <p:txBody>
          <a:bodyPr anchor="t">
            <a:normAutofit/>
          </a:bodyPr>
          <a:lstStyle>
            <a:lvl1pPr algn="l">
              <a:defRPr sz="1600" b="1"/>
            </a:lvl1pPr>
          </a:lstStyle>
          <a:p>
            <a:r>
              <a:rPr lang="en-GB" dirty="0" smtClean="0"/>
              <a:t>Click to edit Master title style</a:t>
            </a:r>
            <a:endParaRPr lang="en-US" dirty="0"/>
          </a:p>
        </p:txBody>
      </p:sp>
      <p:sp>
        <p:nvSpPr>
          <p:cNvPr id="4" name="Footer Placeholder 4"/>
          <p:cNvSpPr>
            <a:spLocks noGrp="1"/>
          </p:cNvSpPr>
          <p:nvPr>
            <p:ph type="ftr" sz="quarter" idx="10"/>
          </p:nvPr>
        </p:nvSpPr>
        <p:spPr>
          <a:xfrm>
            <a:off x="77788" y="53975"/>
            <a:ext cx="2895600" cy="274638"/>
          </a:xfrm>
        </p:spPr>
        <p:txBody>
          <a:bodyPr/>
          <a:lstStyle>
            <a:lvl1pPr algn="l">
              <a:defRPr sz="800">
                <a:solidFill>
                  <a:srgbClr val="1C1D1D"/>
                </a:solidFill>
              </a:defRPr>
            </a:lvl1pPr>
          </a:lstStyle>
          <a:p>
            <a:pPr>
              <a:defRPr/>
            </a:pPr>
            <a:r>
              <a:rPr lang="en-US" dirty="0"/>
              <a:t>Title of presentation or section</a:t>
            </a:r>
          </a:p>
        </p:txBody>
      </p:sp>
      <p:sp>
        <p:nvSpPr>
          <p:cNvPr id="5" name="Slide Number Placeholder 5"/>
          <p:cNvSpPr>
            <a:spLocks noGrp="1"/>
          </p:cNvSpPr>
          <p:nvPr>
            <p:ph type="sldNum" sz="quarter" idx="11"/>
          </p:nvPr>
        </p:nvSpPr>
        <p:spPr>
          <a:xfrm>
            <a:off x="7015163" y="53975"/>
            <a:ext cx="2133600" cy="274638"/>
          </a:xfrm>
        </p:spPr>
        <p:txBody>
          <a:bodyPr/>
          <a:lstStyle>
            <a:lvl1pPr>
              <a:defRPr sz="800">
                <a:solidFill>
                  <a:srgbClr val="1C1D1D"/>
                </a:solidFill>
              </a:defRPr>
            </a:lvl1pPr>
          </a:lstStyle>
          <a:p>
            <a:pPr>
              <a:defRPr/>
            </a:pPr>
            <a:fld id="{1AF72815-4976-964D-809C-7DF2DFE2B390}" type="slidenum">
              <a:rPr lang="en-US" altLang="en-US"/>
              <a:pPr>
                <a:defRPr/>
              </a:pPr>
              <a:t>‹#›</a:t>
            </a:fld>
            <a:endParaRPr lang="en-US" altLang="en-US" dirty="0"/>
          </a:p>
        </p:txBody>
      </p:sp>
    </p:spTree>
    <p:extLst>
      <p:ext uri="{BB962C8B-B14F-4D97-AF65-F5344CB8AC3E}">
        <p14:creationId xmlns:p14="http://schemas.microsoft.com/office/powerpoint/2010/main" val="38457559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theme" Target="../theme/theme2.xml"/><Relationship Id="rId1" Type="http://schemas.openxmlformats.org/officeDocument/2006/relationships/slideLayout" Target="../slideLayouts/slideLayout5.xml"/><Relationship Id="rId2"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6"/>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468D9F6-1CB4-4F53-A59D-648F7C736EFC}" type="datetimeFigureOut">
              <a:rPr lang="en-US" altLang="en-US" smtClean="0"/>
              <a:pPr/>
              <a:t>02/05/19</a:t>
            </a:fld>
            <a:endParaRPr lang="en-US" altLang="en-US" dirty="0"/>
          </a:p>
        </p:txBody>
      </p:sp>
      <p:sp>
        <p:nvSpPr>
          <p:cNvPr id="5" name="Footer Placeholder 4"/>
          <p:cNvSpPr>
            <a:spLocks noGrp="1"/>
          </p:cNvSpPr>
          <p:nvPr>
            <p:ph type="ftr" sz="quarter" idx="3"/>
          </p:nvPr>
        </p:nvSpPr>
        <p:spPr>
          <a:xfrm>
            <a:off x="3028951"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34C1A4C-2EA5-4136-9DF2-C88C5F9A7182}" type="slidenum">
              <a:rPr lang="en-US" altLang="en-US" smtClean="0"/>
              <a:pPr/>
              <a:t>‹#›</a:t>
            </a:fld>
            <a:endParaRPr lang="en-US" altLang="en-US" dirty="0"/>
          </a:p>
        </p:txBody>
      </p:sp>
    </p:spTree>
    <p:extLst>
      <p:ext uri="{BB962C8B-B14F-4D97-AF65-F5344CB8AC3E}">
        <p14:creationId xmlns:p14="http://schemas.microsoft.com/office/powerpoint/2010/main" val="648706710"/>
      </p:ext>
    </p:extLst>
  </p:cSld>
  <p:clrMap bg1="lt1" tx1="dk1" bg2="lt2" tx2="dk2" accent1="accent1" accent2="accent2" accent3="accent3" accent4="accent4" accent5="accent5" accent6="accent6" hlink="hlink" folHlink="folHlink"/>
  <p:sldLayoutIdLst>
    <p:sldLayoutId id="2147483714" r:id="rId1"/>
    <p:sldLayoutId id="2147483718" r:id="rId2"/>
    <p:sldLayoutId id="2147483719" r:id="rId3"/>
    <p:sldLayoutId id="2147483722" r:id="rId4"/>
  </p:sldLayoutIdLst>
  <p:timing>
    <p:tnLst>
      <p:par>
        <p:cTn xmlns:p14="http://schemas.microsoft.com/office/powerpoint/2010/mai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C0370E7A-E69E-DB43-92A8-BA76EF426917}" type="datetimeFigureOut">
              <a:rPr lang="en-US" altLang="en-US">
                <a:latin typeface="Arial" charset="0"/>
                <a:ea typeface="ＭＳ Ｐゴシック" charset="-128"/>
              </a:rPr>
              <a:pPr>
                <a:defRPr/>
              </a:pPr>
              <a:t>02/05/19</a:t>
            </a:fld>
            <a:endParaRPr lang="en-US" altLang="en-US" dirty="0">
              <a:latin typeface="Arial" charset="0"/>
              <a:ea typeface="ＭＳ Ｐゴシック" charset="-128"/>
            </a:endParaRP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179A19AE-09C6-B64E-9E29-BEB7D8AE8D08}" type="slidenum">
              <a:rPr lang="en-US" altLang="en-US">
                <a:latin typeface="Arial" charset="0"/>
                <a:ea typeface="ＭＳ Ｐゴシック" charset="-128"/>
              </a:rPr>
              <a:pPr>
                <a:defRPr/>
              </a:pPr>
              <a:t>‹#›</a:t>
            </a:fld>
            <a:endParaRPr lang="en-US" altLang="en-US" dirty="0">
              <a:latin typeface="Arial" charset="0"/>
              <a:ea typeface="ＭＳ Ｐゴシック" charset="-128"/>
            </a:endParaRPr>
          </a:p>
        </p:txBody>
      </p:sp>
    </p:spTree>
    <p:extLst>
      <p:ext uri="{BB962C8B-B14F-4D97-AF65-F5344CB8AC3E}">
        <p14:creationId xmlns:p14="http://schemas.microsoft.com/office/powerpoint/2010/main" val="240291750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ＭＳ Ｐゴシック"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ＭＳ Ｐゴシック"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jpg"/><Relationship Id="rId6" Type="http://schemas.openxmlformats.org/officeDocument/2006/relationships/image" Target="../media/image9.jpg"/><Relationship Id="rId7" Type="http://schemas.openxmlformats.org/officeDocument/2006/relationships/image" Target="../media/image10.jpg"/><Relationship Id="rId8" Type="http://schemas.openxmlformats.org/officeDocument/2006/relationships/image" Target="../media/image11.jp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a:xfrm>
            <a:off x="55563" y="938213"/>
            <a:ext cx="4392684" cy="3028950"/>
          </a:xfrm>
        </p:spPr>
        <p:txBody>
          <a:bodyPr/>
          <a:lstStyle/>
          <a:p>
            <a:pPr eaLnBrk="1" hangingPunct="1">
              <a:lnSpc>
                <a:spcPct val="100000"/>
              </a:lnSpc>
            </a:pPr>
            <a:r>
              <a:rPr lang="en-US" altLang="en-US" sz="2400" dirty="0" smtClean="0">
                <a:solidFill>
                  <a:schemeClr val="accent1">
                    <a:lumMod val="20000"/>
                    <a:lumOff val="80000"/>
                  </a:schemeClr>
                </a:solidFill>
              </a:rPr>
              <a:t>Public Engagement Committee </a:t>
            </a:r>
            <a:br>
              <a:rPr lang="en-US" altLang="en-US" sz="2400" dirty="0" smtClean="0">
                <a:solidFill>
                  <a:schemeClr val="accent1">
                    <a:lumMod val="20000"/>
                    <a:lumOff val="80000"/>
                  </a:schemeClr>
                </a:solidFill>
              </a:rPr>
            </a:br>
            <a:r>
              <a:rPr lang="en-US" altLang="en-US" sz="1800" b="0" dirty="0" smtClean="0">
                <a:solidFill>
                  <a:schemeClr val="accent1">
                    <a:lumMod val="20000"/>
                    <a:lumOff val="80000"/>
                  </a:schemeClr>
                </a:solidFill>
              </a:rPr>
              <a:t>Council Update, May 2019</a:t>
            </a:r>
            <a:br>
              <a:rPr lang="en-US" altLang="en-US" sz="1800" b="0" dirty="0" smtClean="0">
                <a:solidFill>
                  <a:schemeClr val="accent1">
                    <a:lumMod val="20000"/>
                    <a:lumOff val="80000"/>
                  </a:schemeClr>
                </a:solidFill>
              </a:rPr>
            </a:br>
            <a:r>
              <a:rPr lang="en-US" altLang="en-US" sz="1800" b="0" dirty="0" smtClean="0">
                <a:solidFill>
                  <a:schemeClr val="accent1">
                    <a:lumMod val="20000"/>
                    <a:lumOff val="80000"/>
                  </a:schemeClr>
                </a:solidFill>
              </a:rPr>
              <a:t/>
            </a:r>
            <a:br>
              <a:rPr lang="en-US" altLang="en-US" sz="1800" b="0" dirty="0" smtClean="0">
                <a:solidFill>
                  <a:schemeClr val="accent1">
                    <a:lumMod val="20000"/>
                    <a:lumOff val="80000"/>
                  </a:schemeClr>
                </a:solidFill>
              </a:rPr>
            </a:br>
            <a:r>
              <a:rPr lang="en-US" altLang="en-US" sz="1800" b="0" dirty="0" smtClean="0">
                <a:solidFill>
                  <a:schemeClr val="accent1">
                    <a:lumMod val="20000"/>
                    <a:lumOff val="80000"/>
                  </a:schemeClr>
                </a:solidFill>
              </a:rPr>
              <a:t>Professor Carlos Frenk, </a:t>
            </a:r>
            <a:br>
              <a:rPr lang="en-US" altLang="en-US" sz="1800" b="0" dirty="0" smtClean="0">
                <a:solidFill>
                  <a:schemeClr val="accent1">
                    <a:lumMod val="20000"/>
                    <a:lumOff val="80000"/>
                  </a:schemeClr>
                </a:solidFill>
              </a:rPr>
            </a:br>
            <a:r>
              <a:rPr lang="en-US" altLang="en-US" sz="1800" b="0" dirty="0" smtClean="0">
                <a:solidFill>
                  <a:schemeClr val="accent1">
                    <a:lumMod val="20000"/>
                    <a:lumOff val="80000"/>
                  </a:schemeClr>
                </a:solidFill>
              </a:rPr>
              <a:t>Chair of Public Engagement Committee</a:t>
            </a:r>
            <a:br>
              <a:rPr lang="en-US" altLang="en-US" sz="1800" b="0" dirty="0" smtClean="0">
                <a:solidFill>
                  <a:schemeClr val="accent1">
                    <a:lumMod val="20000"/>
                    <a:lumOff val="80000"/>
                  </a:schemeClr>
                </a:solidFill>
              </a:rPr>
            </a:br>
            <a:r>
              <a:rPr lang="en-US" altLang="en-US" sz="1800" b="0" dirty="0">
                <a:solidFill>
                  <a:schemeClr val="accent1">
                    <a:lumMod val="20000"/>
                    <a:lumOff val="80000"/>
                  </a:schemeClr>
                </a:solidFill>
              </a:rPr>
              <a:t/>
            </a:r>
            <a:br>
              <a:rPr lang="en-US" altLang="en-US" sz="1800" b="0" dirty="0">
                <a:solidFill>
                  <a:schemeClr val="accent1">
                    <a:lumMod val="20000"/>
                    <a:lumOff val="80000"/>
                  </a:schemeClr>
                </a:solidFill>
              </a:rPr>
            </a:br>
            <a:endParaRPr lang="en-US" altLang="en-US" sz="1600" b="0" dirty="0" smtClean="0">
              <a:solidFill>
                <a:schemeClr val="accent1">
                  <a:lumMod val="20000"/>
                  <a:lumOff val="80000"/>
                </a:schemeClr>
              </a:solidFill>
            </a:endParaRPr>
          </a:p>
        </p:txBody>
      </p:sp>
    </p:spTree>
    <p:extLst>
      <p:ext uri="{BB962C8B-B14F-4D97-AF65-F5344CB8AC3E}">
        <p14:creationId xmlns:p14="http://schemas.microsoft.com/office/powerpoint/2010/main" val="20956096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945" y="459296"/>
            <a:ext cx="2826998" cy="861330"/>
          </a:xfrm>
        </p:spPr>
        <p:txBody>
          <a:bodyPr rtlCol="0">
            <a:noAutofit/>
          </a:bodyPr>
          <a:lstStyle/>
          <a:p>
            <a:pPr eaLnBrk="1" fontAlgn="auto" hangingPunct="1">
              <a:spcAft>
                <a:spcPts val="0"/>
              </a:spcAft>
              <a:defRPr/>
            </a:pPr>
            <a:r>
              <a:rPr lang="en-US" sz="1800" dirty="0" smtClean="0">
                <a:solidFill>
                  <a:srgbClr val="1C1D1D"/>
                </a:solidFill>
                <a:latin typeface="+mn-lt"/>
                <a:ea typeface="ＭＳ Ｐゴシック" pitchFamily="-65" charset="-128"/>
                <a:cs typeface="+mj-cs"/>
              </a:rPr>
              <a:t>Discussion questions to which we will come back t at the end</a:t>
            </a:r>
            <a:endParaRPr lang="en-US" dirty="0">
              <a:solidFill>
                <a:srgbClr val="1C1D1D"/>
              </a:solidFill>
              <a:latin typeface="+mn-lt"/>
              <a:cs typeface="+mj-cs"/>
            </a:endParaRPr>
          </a:p>
        </p:txBody>
      </p:sp>
      <p:sp>
        <p:nvSpPr>
          <p:cNvPr id="7" name="Oval 6"/>
          <p:cNvSpPr/>
          <p:nvPr/>
        </p:nvSpPr>
        <p:spPr>
          <a:xfrm>
            <a:off x="2584476" y="1425476"/>
            <a:ext cx="718219" cy="718219"/>
          </a:xfrm>
          <a:prstGeom prst="ellipse">
            <a:avLst/>
          </a:prstGeom>
          <a:solidFill>
            <a:srgbClr val="D31245"/>
          </a:solidFill>
          <a:ln>
            <a:noFill/>
          </a:ln>
        </p:spPr>
        <p:style>
          <a:lnRef idx="2">
            <a:schemeClr val="dk1"/>
          </a:lnRef>
          <a:fillRef idx="1">
            <a:schemeClr val="lt1"/>
          </a:fillRef>
          <a:effectRef idx="0">
            <a:schemeClr val="dk1"/>
          </a:effectRef>
          <a:fontRef idx="minor">
            <a:schemeClr val="dk1"/>
          </a:fontRef>
        </p:style>
        <p:txBody>
          <a:bodyPr wrap="none" rtlCol="0" anchor="ctr"/>
          <a:lstStyle/>
          <a:p>
            <a:pPr algn="ctr"/>
            <a:r>
              <a:rPr lang="en-AU" sz="1400" b="1" dirty="0">
                <a:solidFill>
                  <a:schemeClr val="tx1"/>
                </a:solidFill>
                <a:latin typeface="Century Gothic" charset="0"/>
                <a:ea typeface="Century Gothic" charset="0"/>
                <a:cs typeface="Century Gothic" charset="0"/>
              </a:rPr>
              <a:t>1</a:t>
            </a:r>
          </a:p>
        </p:txBody>
      </p:sp>
      <p:sp>
        <p:nvSpPr>
          <p:cNvPr id="8" name="TextBox 7"/>
          <p:cNvSpPr txBox="1"/>
          <p:nvPr/>
        </p:nvSpPr>
        <p:spPr>
          <a:xfrm>
            <a:off x="3471237" y="1497364"/>
            <a:ext cx="5260068" cy="923330"/>
          </a:xfrm>
          <a:prstGeom prst="rect">
            <a:avLst/>
          </a:prstGeom>
          <a:noFill/>
        </p:spPr>
        <p:txBody>
          <a:bodyPr wrap="square" rtlCol="0">
            <a:spAutoFit/>
          </a:bodyPr>
          <a:lstStyle/>
          <a:p>
            <a:r>
              <a:rPr lang="en-GB" dirty="0"/>
              <a:t>How can we engage the Fellowship more in our public engagement work?</a:t>
            </a:r>
          </a:p>
          <a:p>
            <a:pPr lvl="0"/>
            <a:endParaRPr lang="en-GB" dirty="0"/>
          </a:p>
        </p:txBody>
      </p:sp>
      <p:sp>
        <p:nvSpPr>
          <p:cNvPr id="9" name="Oval 8"/>
          <p:cNvSpPr/>
          <p:nvPr/>
        </p:nvSpPr>
        <p:spPr>
          <a:xfrm>
            <a:off x="2584475" y="2371051"/>
            <a:ext cx="718219" cy="718219"/>
          </a:xfrm>
          <a:prstGeom prst="ellipse">
            <a:avLst/>
          </a:prstGeom>
          <a:solidFill>
            <a:srgbClr val="D31245"/>
          </a:solidFill>
          <a:ln>
            <a:noFill/>
          </a:ln>
        </p:spPr>
        <p:style>
          <a:lnRef idx="2">
            <a:schemeClr val="dk1"/>
          </a:lnRef>
          <a:fillRef idx="1">
            <a:schemeClr val="lt1"/>
          </a:fillRef>
          <a:effectRef idx="0">
            <a:schemeClr val="dk1"/>
          </a:effectRef>
          <a:fontRef idx="minor">
            <a:schemeClr val="dk1"/>
          </a:fontRef>
        </p:style>
        <p:txBody>
          <a:bodyPr wrap="none" rtlCol="0" anchor="ctr"/>
          <a:lstStyle/>
          <a:p>
            <a:pPr algn="ctr"/>
            <a:r>
              <a:rPr lang="en-AU" sz="1400" b="1" dirty="0">
                <a:solidFill>
                  <a:srgbClr val="262625"/>
                </a:solidFill>
                <a:latin typeface="Century Gothic" charset="0"/>
                <a:ea typeface="Century Gothic" charset="0"/>
                <a:cs typeface="Century Gothic" charset="0"/>
              </a:rPr>
              <a:t>2</a:t>
            </a:r>
          </a:p>
        </p:txBody>
      </p:sp>
      <p:sp>
        <p:nvSpPr>
          <p:cNvPr id="10" name="TextBox 9"/>
          <p:cNvSpPr txBox="1"/>
          <p:nvPr/>
        </p:nvSpPr>
        <p:spPr>
          <a:xfrm>
            <a:off x="3442915" y="2450522"/>
            <a:ext cx="4928295" cy="646331"/>
          </a:xfrm>
          <a:prstGeom prst="rect">
            <a:avLst/>
          </a:prstGeom>
          <a:noFill/>
        </p:spPr>
        <p:txBody>
          <a:bodyPr wrap="square" rtlCol="0">
            <a:spAutoFit/>
          </a:bodyPr>
          <a:lstStyle/>
          <a:p>
            <a:r>
              <a:rPr lang="en-GB" dirty="0"/>
              <a:t>What else would you like us to focus on in the digital programme?</a:t>
            </a:r>
          </a:p>
        </p:txBody>
      </p:sp>
      <p:sp>
        <p:nvSpPr>
          <p:cNvPr id="11" name="Oval 10"/>
          <p:cNvSpPr/>
          <p:nvPr/>
        </p:nvSpPr>
        <p:spPr>
          <a:xfrm>
            <a:off x="2584476" y="3304863"/>
            <a:ext cx="718219" cy="718219"/>
          </a:xfrm>
          <a:prstGeom prst="ellipse">
            <a:avLst/>
          </a:prstGeom>
          <a:solidFill>
            <a:srgbClr val="D31245"/>
          </a:solidFill>
          <a:ln>
            <a:noFill/>
          </a:ln>
        </p:spPr>
        <p:style>
          <a:lnRef idx="2">
            <a:schemeClr val="dk1"/>
          </a:lnRef>
          <a:fillRef idx="1">
            <a:schemeClr val="lt1"/>
          </a:fillRef>
          <a:effectRef idx="0">
            <a:schemeClr val="dk1"/>
          </a:effectRef>
          <a:fontRef idx="minor">
            <a:schemeClr val="dk1"/>
          </a:fontRef>
        </p:style>
        <p:txBody>
          <a:bodyPr wrap="none" rtlCol="0" anchor="ctr"/>
          <a:lstStyle/>
          <a:p>
            <a:pPr algn="ctr"/>
            <a:r>
              <a:rPr lang="en-AU" sz="1400" b="1" dirty="0">
                <a:solidFill>
                  <a:srgbClr val="262625"/>
                </a:solidFill>
                <a:latin typeface="Century Gothic" charset="0"/>
                <a:ea typeface="Century Gothic" charset="0"/>
                <a:cs typeface="Century Gothic" charset="0"/>
              </a:rPr>
              <a:t>3</a:t>
            </a:r>
          </a:p>
        </p:txBody>
      </p:sp>
      <p:sp>
        <p:nvSpPr>
          <p:cNvPr id="12" name="TextBox 11"/>
          <p:cNvSpPr txBox="1"/>
          <p:nvPr/>
        </p:nvSpPr>
        <p:spPr>
          <a:xfrm>
            <a:off x="3471237" y="3304863"/>
            <a:ext cx="4843328" cy="646331"/>
          </a:xfrm>
          <a:prstGeom prst="rect">
            <a:avLst/>
          </a:prstGeom>
          <a:noFill/>
        </p:spPr>
        <p:txBody>
          <a:bodyPr wrap="square" rtlCol="0">
            <a:spAutoFit/>
          </a:bodyPr>
          <a:lstStyle/>
          <a:p>
            <a:r>
              <a:rPr lang="en-GB" dirty="0"/>
              <a:t>How else would you like to see schools involved in the Society’s work?</a:t>
            </a:r>
          </a:p>
        </p:txBody>
      </p:sp>
    </p:spTree>
    <p:extLst>
      <p:ext uri="{BB962C8B-B14F-4D97-AF65-F5344CB8AC3E}">
        <p14:creationId xmlns:p14="http://schemas.microsoft.com/office/powerpoint/2010/main" val="419143224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9268" y="2079497"/>
            <a:ext cx="8004778" cy="1661993"/>
          </a:xfrm>
          <a:prstGeom prst="rect">
            <a:avLst/>
          </a:prstGeom>
          <a:solidFill>
            <a:srgbClr val="DAD6C1"/>
          </a:solidFill>
        </p:spPr>
        <p:txBody>
          <a:bodyPr wrap="square" rtlCol="0">
            <a:spAutoFit/>
          </a:bodyPr>
          <a:lstStyle/>
          <a:p>
            <a:pPr marL="457200" indent="-457200">
              <a:spcBef>
                <a:spcPts val="1800"/>
              </a:spcBef>
              <a:buClr>
                <a:schemeClr val="bg1"/>
              </a:buClr>
              <a:buAutoNum type="arabicPeriod"/>
            </a:pPr>
            <a:r>
              <a:rPr lang="en-US" sz="2400" dirty="0" smtClean="0"/>
              <a:t>Promoting </a:t>
            </a:r>
            <a:r>
              <a:rPr lang="en-US" sz="2400" dirty="0"/>
              <a:t>excellence in </a:t>
            </a:r>
            <a:r>
              <a:rPr lang="en-US" sz="2400" dirty="0" smtClean="0"/>
              <a:t>science</a:t>
            </a:r>
          </a:p>
          <a:p>
            <a:pPr marL="457200" lvl="0" indent="-457200">
              <a:spcBef>
                <a:spcPts val="1800"/>
              </a:spcBef>
              <a:buClr>
                <a:schemeClr val="bg1"/>
              </a:buClr>
              <a:buFontTx/>
              <a:buAutoNum type="arabicPeriod"/>
            </a:pPr>
            <a:r>
              <a:rPr lang="en-US" sz="2400" dirty="0" smtClean="0"/>
              <a:t> </a:t>
            </a:r>
            <a:r>
              <a:rPr lang="en-US" sz="2400" dirty="0">
                <a:solidFill>
                  <a:srgbClr val="1C1D1D"/>
                </a:solidFill>
              </a:rPr>
              <a:t>Supporting international collaboration</a:t>
            </a:r>
          </a:p>
          <a:p>
            <a:pPr marL="457200" indent="-457200">
              <a:spcBef>
                <a:spcPts val="1800"/>
              </a:spcBef>
              <a:buClr>
                <a:schemeClr val="bg1"/>
              </a:buClr>
              <a:buAutoNum type="arabicPeriod"/>
            </a:pPr>
            <a:r>
              <a:rPr lang="en-US" sz="2400" dirty="0"/>
              <a:t>Demonstrating the importance of science to everyone </a:t>
            </a:r>
          </a:p>
        </p:txBody>
      </p:sp>
      <p:sp>
        <p:nvSpPr>
          <p:cNvPr id="11" name="Pentagon 10"/>
          <p:cNvSpPr/>
          <p:nvPr/>
        </p:nvSpPr>
        <p:spPr>
          <a:xfrm rot="5400000">
            <a:off x="4021265" y="-2061301"/>
            <a:ext cx="515161" cy="4920222"/>
          </a:xfrm>
          <a:prstGeom prst="homePlate">
            <a:avLst>
              <a:gd name="adj" fmla="val 30448"/>
            </a:avLst>
          </a:prstGeom>
          <a:solidFill>
            <a:srgbClr val="D31245"/>
          </a:solidFill>
          <a:ln>
            <a:noFill/>
          </a:ln>
        </p:spPr>
        <p:style>
          <a:lnRef idx="2">
            <a:schemeClr val="dk1"/>
          </a:lnRef>
          <a:fillRef idx="1">
            <a:schemeClr val="lt1"/>
          </a:fillRef>
          <a:effectRef idx="0">
            <a:schemeClr val="dk1"/>
          </a:effectRef>
          <a:fontRef idx="minor">
            <a:schemeClr val="dk1"/>
          </a:fontRef>
        </p:style>
        <p:txBody>
          <a:bodyPr wrap="none" rtlCol="0" anchor="ctr"/>
          <a:lstStyle/>
          <a:p>
            <a:pPr algn="ctr"/>
            <a:endParaRPr lang="en-AU" sz="1400" dirty="0">
              <a:solidFill>
                <a:schemeClr val="bg1"/>
              </a:solidFill>
              <a:latin typeface="Century Gothic" charset="0"/>
              <a:ea typeface="Century Gothic" charset="0"/>
              <a:cs typeface="Century Gothic" charset="0"/>
            </a:endParaRPr>
          </a:p>
        </p:txBody>
      </p:sp>
      <p:sp>
        <p:nvSpPr>
          <p:cNvPr id="7" name="TextBox 6"/>
          <p:cNvSpPr txBox="1"/>
          <p:nvPr/>
        </p:nvSpPr>
        <p:spPr>
          <a:xfrm>
            <a:off x="1892895" y="112262"/>
            <a:ext cx="5401332" cy="400110"/>
          </a:xfrm>
          <a:prstGeom prst="rect">
            <a:avLst/>
          </a:prstGeom>
          <a:noFill/>
        </p:spPr>
        <p:txBody>
          <a:bodyPr wrap="square" rtlCol="0">
            <a:spAutoFit/>
          </a:bodyPr>
          <a:lstStyle/>
          <a:p>
            <a:pPr lvl="0"/>
            <a:r>
              <a:rPr lang="en-US" sz="2000" b="1" dirty="0" smtClean="0">
                <a:solidFill>
                  <a:srgbClr val="FFFFFF"/>
                </a:solidFill>
              </a:rPr>
              <a:t>Royal Society Strategic Plan 2017-2022</a:t>
            </a:r>
            <a:endParaRPr lang="en-US" sz="2000" b="1" dirty="0">
              <a:solidFill>
                <a:srgbClr val="FFFFFF"/>
              </a:solidFill>
            </a:endParaRPr>
          </a:p>
        </p:txBody>
      </p:sp>
      <p:sp>
        <p:nvSpPr>
          <p:cNvPr id="2" name="TextBox 1"/>
          <p:cNvSpPr txBox="1"/>
          <p:nvPr/>
        </p:nvSpPr>
        <p:spPr>
          <a:xfrm>
            <a:off x="372868" y="1165006"/>
            <a:ext cx="3810809" cy="461665"/>
          </a:xfrm>
          <a:prstGeom prst="rect">
            <a:avLst/>
          </a:prstGeom>
          <a:noFill/>
        </p:spPr>
        <p:txBody>
          <a:bodyPr wrap="none" rtlCol="0">
            <a:spAutoFit/>
          </a:bodyPr>
          <a:lstStyle/>
          <a:p>
            <a:r>
              <a:rPr lang="en-US" sz="2400" dirty="0" smtClean="0">
                <a:solidFill>
                  <a:srgbClr val="BD1C3C"/>
                </a:solidFill>
              </a:rPr>
              <a:t>Three main strategic aims:</a:t>
            </a:r>
            <a:endParaRPr lang="en-US" sz="2400" dirty="0">
              <a:solidFill>
                <a:srgbClr val="BD1C3C"/>
              </a:solidFill>
            </a:endParaRPr>
          </a:p>
        </p:txBody>
      </p:sp>
    </p:spTree>
    <p:extLst>
      <p:ext uri="{BB962C8B-B14F-4D97-AF65-F5344CB8AC3E}">
        <p14:creationId xmlns:p14="http://schemas.microsoft.com/office/powerpoint/2010/main" val="306684621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12376" y="1337444"/>
            <a:ext cx="6590705" cy="400110"/>
          </a:xfrm>
          <a:prstGeom prst="rect">
            <a:avLst/>
          </a:prstGeom>
          <a:solidFill>
            <a:srgbClr val="DAD6C1"/>
          </a:solidFill>
        </p:spPr>
        <p:txBody>
          <a:bodyPr wrap="square" rtlCol="0">
            <a:spAutoFit/>
          </a:bodyPr>
          <a:lstStyle/>
          <a:p>
            <a:r>
              <a:rPr lang="en-US" sz="2000" dirty="0" smtClean="0">
                <a:solidFill>
                  <a:srgbClr val="262625"/>
                </a:solidFill>
                <a:latin typeface="Wingdings"/>
                <a:ea typeface="Wingdings"/>
                <a:cs typeface="Wingdings"/>
                <a:sym typeface="Wingdings"/>
              </a:rPr>
              <a:t></a:t>
            </a:r>
            <a:r>
              <a:rPr lang="en-US" sz="2000" dirty="0" smtClean="0">
                <a:solidFill>
                  <a:schemeClr val="bg1"/>
                </a:solidFill>
                <a:sym typeface="Wingdings"/>
              </a:rPr>
              <a:t> D</a:t>
            </a:r>
            <a:r>
              <a:rPr lang="en-US" sz="2000" dirty="0" smtClean="0">
                <a:solidFill>
                  <a:schemeClr val="bg1"/>
                </a:solidFill>
              </a:rPr>
              <a:t>emonstrating </a:t>
            </a:r>
            <a:r>
              <a:rPr lang="en-US" sz="2000" dirty="0">
                <a:solidFill>
                  <a:schemeClr val="bg1"/>
                </a:solidFill>
              </a:rPr>
              <a:t>the importance of science to everyone </a:t>
            </a:r>
          </a:p>
        </p:txBody>
      </p:sp>
      <p:sp>
        <p:nvSpPr>
          <p:cNvPr id="11" name="Pentagon 10"/>
          <p:cNvSpPr/>
          <p:nvPr/>
        </p:nvSpPr>
        <p:spPr>
          <a:xfrm rot="5400000">
            <a:off x="4021265" y="-2061301"/>
            <a:ext cx="515161" cy="4920222"/>
          </a:xfrm>
          <a:prstGeom prst="homePlate">
            <a:avLst>
              <a:gd name="adj" fmla="val 30448"/>
            </a:avLst>
          </a:prstGeom>
          <a:solidFill>
            <a:srgbClr val="D31245"/>
          </a:solidFill>
          <a:ln>
            <a:noFill/>
          </a:ln>
        </p:spPr>
        <p:style>
          <a:lnRef idx="2">
            <a:schemeClr val="dk1"/>
          </a:lnRef>
          <a:fillRef idx="1">
            <a:schemeClr val="lt1"/>
          </a:fillRef>
          <a:effectRef idx="0">
            <a:schemeClr val="dk1"/>
          </a:effectRef>
          <a:fontRef idx="minor">
            <a:schemeClr val="dk1"/>
          </a:fontRef>
        </p:style>
        <p:txBody>
          <a:bodyPr wrap="none" rtlCol="0" anchor="ctr"/>
          <a:lstStyle/>
          <a:p>
            <a:pPr algn="ctr"/>
            <a:endParaRPr lang="en-AU" sz="2000" dirty="0">
              <a:solidFill>
                <a:schemeClr val="bg1"/>
              </a:solidFill>
              <a:latin typeface="Century Gothic" charset="0"/>
              <a:ea typeface="Century Gothic" charset="0"/>
              <a:cs typeface="Century Gothic" charset="0"/>
            </a:endParaRPr>
          </a:p>
        </p:txBody>
      </p:sp>
      <p:sp>
        <p:nvSpPr>
          <p:cNvPr id="7" name="TextBox 6"/>
          <p:cNvSpPr txBox="1"/>
          <p:nvPr/>
        </p:nvSpPr>
        <p:spPr>
          <a:xfrm>
            <a:off x="1927851" y="100612"/>
            <a:ext cx="4811106" cy="461665"/>
          </a:xfrm>
          <a:prstGeom prst="rect">
            <a:avLst/>
          </a:prstGeom>
          <a:noFill/>
        </p:spPr>
        <p:txBody>
          <a:bodyPr wrap="square" rtlCol="0">
            <a:spAutoFit/>
          </a:bodyPr>
          <a:lstStyle/>
          <a:p>
            <a:pPr lvl="0"/>
            <a:r>
              <a:rPr lang="en-US" sz="2400" b="1" dirty="0" smtClean="0">
                <a:solidFill>
                  <a:srgbClr val="FFFFFF"/>
                </a:solidFill>
              </a:rPr>
              <a:t>Public Engagement Committee </a:t>
            </a:r>
            <a:endParaRPr lang="en-US" sz="2400" b="1" dirty="0">
              <a:solidFill>
                <a:srgbClr val="FFFFFF"/>
              </a:solidFill>
            </a:endParaRPr>
          </a:p>
        </p:txBody>
      </p:sp>
      <p:sp>
        <p:nvSpPr>
          <p:cNvPr id="2" name="TextBox 1"/>
          <p:cNvSpPr txBox="1"/>
          <p:nvPr/>
        </p:nvSpPr>
        <p:spPr>
          <a:xfrm>
            <a:off x="2" y="815504"/>
            <a:ext cx="5059924" cy="400110"/>
          </a:xfrm>
          <a:prstGeom prst="rect">
            <a:avLst/>
          </a:prstGeom>
          <a:noFill/>
        </p:spPr>
        <p:txBody>
          <a:bodyPr wrap="none" rtlCol="0">
            <a:spAutoFit/>
          </a:bodyPr>
          <a:lstStyle/>
          <a:p>
            <a:r>
              <a:rPr lang="en-US" sz="2000" dirty="0" smtClean="0"/>
              <a:t>Oversee implementation of strategic aim 3: </a:t>
            </a:r>
            <a:endParaRPr lang="en-US" sz="2000" dirty="0"/>
          </a:p>
        </p:txBody>
      </p:sp>
      <p:graphicFrame>
        <p:nvGraphicFramePr>
          <p:cNvPr id="10" name="Diagram 9"/>
          <p:cNvGraphicFramePr/>
          <p:nvPr>
            <p:extLst>
              <p:ext uri="{D42A27DB-BD31-4B8C-83A1-F6EECF244321}">
                <p14:modId xmlns:p14="http://schemas.microsoft.com/office/powerpoint/2010/main" val="3438889658"/>
              </p:ext>
            </p:extLst>
          </p:nvPr>
        </p:nvGraphicFramePr>
        <p:xfrm>
          <a:off x="909094" y="2074141"/>
          <a:ext cx="7212433" cy="29004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99415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12376" y="1337444"/>
            <a:ext cx="6590705" cy="400110"/>
          </a:xfrm>
          <a:prstGeom prst="rect">
            <a:avLst/>
          </a:prstGeom>
          <a:solidFill>
            <a:srgbClr val="DAD6C1"/>
          </a:solidFill>
        </p:spPr>
        <p:txBody>
          <a:bodyPr wrap="square" rtlCol="0">
            <a:spAutoFit/>
          </a:bodyPr>
          <a:lstStyle/>
          <a:p>
            <a:r>
              <a:rPr lang="en-US" sz="2000" dirty="0" smtClean="0">
                <a:solidFill>
                  <a:schemeClr val="bg1"/>
                </a:solidFill>
                <a:latin typeface="Wingdings"/>
                <a:ea typeface="Wingdings"/>
                <a:cs typeface="Wingdings"/>
                <a:sym typeface="Wingdings"/>
              </a:rPr>
              <a:t></a:t>
            </a:r>
            <a:r>
              <a:rPr lang="en-US" sz="2000" dirty="0" smtClean="0">
                <a:solidFill>
                  <a:schemeClr val="bg1"/>
                </a:solidFill>
                <a:sym typeface="Wingdings"/>
              </a:rPr>
              <a:t> D</a:t>
            </a:r>
            <a:r>
              <a:rPr lang="en-US" sz="2000" dirty="0" smtClean="0">
                <a:solidFill>
                  <a:schemeClr val="bg1"/>
                </a:solidFill>
              </a:rPr>
              <a:t>emonstrating </a:t>
            </a:r>
            <a:r>
              <a:rPr lang="en-US" sz="2000" dirty="0">
                <a:solidFill>
                  <a:schemeClr val="bg1"/>
                </a:solidFill>
              </a:rPr>
              <a:t>the importance of science to everyone </a:t>
            </a:r>
          </a:p>
        </p:txBody>
      </p:sp>
      <p:sp>
        <p:nvSpPr>
          <p:cNvPr id="11" name="Pentagon 10"/>
          <p:cNvSpPr/>
          <p:nvPr/>
        </p:nvSpPr>
        <p:spPr>
          <a:xfrm rot="5400000">
            <a:off x="4021265" y="-2061301"/>
            <a:ext cx="515161" cy="4920222"/>
          </a:xfrm>
          <a:prstGeom prst="homePlate">
            <a:avLst>
              <a:gd name="adj" fmla="val 30448"/>
            </a:avLst>
          </a:prstGeom>
          <a:solidFill>
            <a:srgbClr val="D31245"/>
          </a:solidFill>
          <a:ln>
            <a:noFill/>
          </a:ln>
        </p:spPr>
        <p:style>
          <a:lnRef idx="2">
            <a:schemeClr val="dk1"/>
          </a:lnRef>
          <a:fillRef idx="1">
            <a:schemeClr val="lt1"/>
          </a:fillRef>
          <a:effectRef idx="0">
            <a:schemeClr val="dk1"/>
          </a:effectRef>
          <a:fontRef idx="minor">
            <a:schemeClr val="dk1"/>
          </a:fontRef>
        </p:style>
        <p:txBody>
          <a:bodyPr wrap="none" rtlCol="0" anchor="ctr"/>
          <a:lstStyle/>
          <a:p>
            <a:pPr algn="ctr"/>
            <a:endParaRPr lang="en-AU" sz="2000" dirty="0">
              <a:solidFill>
                <a:schemeClr val="bg1"/>
              </a:solidFill>
              <a:latin typeface="Century Gothic" charset="0"/>
              <a:ea typeface="Century Gothic" charset="0"/>
              <a:cs typeface="Century Gothic" charset="0"/>
            </a:endParaRPr>
          </a:p>
        </p:txBody>
      </p:sp>
      <p:sp>
        <p:nvSpPr>
          <p:cNvPr id="7" name="TextBox 6"/>
          <p:cNvSpPr txBox="1"/>
          <p:nvPr/>
        </p:nvSpPr>
        <p:spPr>
          <a:xfrm>
            <a:off x="1927851" y="100612"/>
            <a:ext cx="4811106" cy="461665"/>
          </a:xfrm>
          <a:prstGeom prst="rect">
            <a:avLst/>
          </a:prstGeom>
          <a:noFill/>
        </p:spPr>
        <p:txBody>
          <a:bodyPr wrap="square" rtlCol="0">
            <a:spAutoFit/>
          </a:bodyPr>
          <a:lstStyle/>
          <a:p>
            <a:pPr lvl="0"/>
            <a:r>
              <a:rPr lang="en-US" sz="2400" b="1" dirty="0" smtClean="0">
                <a:solidFill>
                  <a:srgbClr val="FFFFFF"/>
                </a:solidFill>
              </a:rPr>
              <a:t>Public Engagement Committee </a:t>
            </a:r>
            <a:endParaRPr lang="en-US" sz="2400" b="1" dirty="0">
              <a:solidFill>
                <a:srgbClr val="FFFFFF"/>
              </a:solidFill>
            </a:endParaRPr>
          </a:p>
        </p:txBody>
      </p:sp>
      <p:sp>
        <p:nvSpPr>
          <p:cNvPr id="2" name="TextBox 1"/>
          <p:cNvSpPr txBox="1"/>
          <p:nvPr/>
        </p:nvSpPr>
        <p:spPr>
          <a:xfrm>
            <a:off x="2" y="815504"/>
            <a:ext cx="5059924" cy="400110"/>
          </a:xfrm>
          <a:prstGeom prst="rect">
            <a:avLst/>
          </a:prstGeom>
          <a:noFill/>
        </p:spPr>
        <p:txBody>
          <a:bodyPr wrap="none" rtlCol="0">
            <a:spAutoFit/>
          </a:bodyPr>
          <a:lstStyle/>
          <a:p>
            <a:r>
              <a:rPr lang="en-US" sz="2000" dirty="0" smtClean="0"/>
              <a:t>Oversee implementation of strategic aim 3: </a:t>
            </a:r>
            <a:endParaRPr lang="en-US" sz="2000" dirty="0"/>
          </a:p>
        </p:txBody>
      </p:sp>
      <p:sp>
        <p:nvSpPr>
          <p:cNvPr id="3" name="TextBox 2"/>
          <p:cNvSpPr txBox="1"/>
          <p:nvPr/>
        </p:nvSpPr>
        <p:spPr>
          <a:xfrm>
            <a:off x="3635461" y="1968861"/>
            <a:ext cx="1161947" cy="523220"/>
          </a:xfrm>
          <a:prstGeom prst="rect">
            <a:avLst/>
          </a:prstGeom>
          <a:noFill/>
        </p:spPr>
        <p:txBody>
          <a:bodyPr wrap="none" rtlCol="0">
            <a:spAutoFit/>
          </a:bodyPr>
          <a:lstStyle/>
          <a:p>
            <a:r>
              <a:rPr lang="en-US" sz="2800" b="1" dirty="0" smtClean="0">
                <a:solidFill>
                  <a:srgbClr val="BD1C3C"/>
                </a:solidFill>
              </a:rPr>
              <a:t>Why?</a:t>
            </a:r>
            <a:endParaRPr lang="en-US" sz="2800" b="1" dirty="0">
              <a:solidFill>
                <a:srgbClr val="BD1C3C"/>
              </a:solidFill>
            </a:endParaRPr>
          </a:p>
        </p:txBody>
      </p:sp>
    </p:spTree>
    <p:extLst>
      <p:ext uri="{BB962C8B-B14F-4D97-AF65-F5344CB8AC3E}">
        <p14:creationId xmlns:p14="http://schemas.microsoft.com/office/powerpoint/2010/main" val="39711516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p:cNvSpPr/>
          <p:nvPr/>
        </p:nvSpPr>
        <p:spPr>
          <a:xfrm rot="5400000">
            <a:off x="4021265" y="-2061301"/>
            <a:ext cx="515161" cy="4920222"/>
          </a:xfrm>
          <a:prstGeom prst="homePlate">
            <a:avLst>
              <a:gd name="adj" fmla="val 30448"/>
            </a:avLst>
          </a:prstGeom>
          <a:solidFill>
            <a:srgbClr val="D31245"/>
          </a:solidFill>
          <a:ln>
            <a:noFill/>
          </a:ln>
        </p:spPr>
        <p:style>
          <a:lnRef idx="2">
            <a:schemeClr val="dk1"/>
          </a:lnRef>
          <a:fillRef idx="1">
            <a:schemeClr val="lt1"/>
          </a:fillRef>
          <a:effectRef idx="0">
            <a:schemeClr val="dk1"/>
          </a:effectRef>
          <a:fontRef idx="minor">
            <a:schemeClr val="dk1"/>
          </a:fontRef>
        </p:style>
        <p:txBody>
          <a:bodyPr wrap="none" rtlCol="0" anchor="ctr"/>
          <a:lstStyle/>
          <a:p>
            <a:pPr algn="ctr"/>
            <a:endParaRPr lang="en-AU" sz="2000" dirty="0">
              <a:solidFill>
                <a:schemeClr val="bg1"/>
              </a:solidFill>
              <a:latin typeface="Century Gothic" charset="0"/>
              <a:ea typeface="Century Gothic" charset="0"/>
              <a:cs typeface="Century Gothic" charset="0"/>
            </a:endParaRPr>
          </a:p>
        </p:txBody>
      </p:sp>
      <p:sp>
        <p:nvSpPr>
          <p:cNvPr id="7" name="TextBox 6"/>
          <p:cNvSpPr txBox="1"/>
          <p:nvPr/>
        </p:nvSpPr>
        <p:spPr>
          <a:xfrm>
            <a:off x="1927851" y="100612"/>
            <a:ext cx="4811106" cy="461665"/>
          </a:xfrm>
          <a:prstGeom prst="rect">
            <a:avLst/>
          </a:prstGeom>
          <a:noFill/>
        </p:spPr>
        <p:txBody>
          <a:bodyPr wrap="square" rtlCol="0">
            <a:spAutoFit/>
          </a:bodyPr>
          <a:lstStyle/>
          <a:p>
            <a:pPr lvl="0"/>
            <a:r>
              <a:rPr lang="en-US" sz="2400" b="1" dirty="0" smtClean="0">
                <a:solidFill>
                  <a:srgbClr val="FFFFFF"/>
                </a:solidFill>
              </a:rPr>
              <a:t>Public Engagement Committee </a:t>
            </a:r>
            <a:endParaRPr lang="en-US" sz="2400" b="1" dirty="0">
              <a:solidFill>
                <a:srgbClr val="FFFFFF"/>
              </a:solidFill>
            </a:endParaRPr>
          </a:p>
        </p:txBody>
      </p:sp>
      <p:sp>
        <p:nvSpPr>
          <p:cNvPr id="5" name="TextBox 4"/>
          <p:cNvSpPr txBox="1"/>
          <p:nvPr/>
        </p:nvSpPr>
        <p:spPr>
          <a:xfrm>
            <a:off x="454442" y="978605"/>
            <a:ext cx="8239881" cy="400110"/>
          </a:xfrm>
          <a:prstGeom prst="rect">
            <a:avLst/>
          </a:prstGeom>
          <a:noFill/>
        </p:spPr>
        <p:txBody>
          <a:bodyPr wrap="none" rtlCol="0">
            <a:spAutoFit/>
          </a:bodyPr>
          <a:lstStyle/>
          <a:p>
            <a:r>
              <a:rPr lang="en-US" sz="2000" dirty="0" smtClean="0">
                <a:solidFill>
                  <a:schemeClr val="bg1"/>
                </a:solidFill>
              </a:rPr>
              <a:t>Royal Society </a:t>
            </a:r>
            <a:r>
              <a:rPr lang="en-US" sz="2000" dirty="0" err="1" smtClean="0">
                <a:solidFill>
                  <a:schemeClr val="bg1"/>
                </a:solidFill>
              </a:rPr>
              <a:t>Bodmer</a:t>
            </a:r>
            <a:r>
              <a:rPr lang="en-US" sz="2000" dirty="0" smtClean="0">
                <a:solidFill>
                  <a:schemeClr val="bg1"/>
                </a:solidFill>
              </a:rPr>
              <a:t> 1985 report on Public Understanding of Science </a:t>
            </a:r>
            <a:endParaRPr lang="en-US" sz="2000" dirty="0">
              <a:solidFill>
                <a:schemeClr val="bg1"/>
              </a:solidFill>
            </a:endParaRPr>
          </a:p>
        </p:txBody>
      </p:sp>
      <p:sp>
        <p:nvSpPr>
          <p:cNvPr id="8" name="Rectangle 7"/>
          <p:cNvSpPr/>
          <p:nvPr/>
        </p:nvSpPr>
        <p:spPr>
          <a:xfrm>
            <a:off x="477737" y="1447580"/>
            <a:ext cx="8296308" cy="3416320"/>
          </a:xfrm>
          <a:prstGeom prst="rect">
            <a:avLst/>
          </a:prstGeom>
        </p:spPr>
        <p:txBody>
          <a:bodyPr wrap="square">
            <a:spAutoFit/>
          </a:bodyPr>
          <a:lstStyle/>
          <a:p>
            <a:endParaRPr lang="en-US" dirty="0"/>
          </a:p>
          <a:p>
            <a:r>
              <a:rPr lang="en-US" b="1" dirty="0"/>
              <a:t>2. WHY IT MATTERS</a:t>
            </a:r>
            <a:endParaRPr lang="en-US" dirty="0"/>
          </a:p>
          <a:p>
            <a:endParaRPr lang="en-US" b="1" dirty="0"/>
          </a:p>
          <a:p>
            <a:r>
              <a:rPr lang="en-US" dirty="0"/>
              <a:t>2.1. Would the world be a better, or even a different, place if the public understood more of the scope and the limitations, the findings and the methods of science? A basic thesis of this report is that better public understanding of science can be a major element in promoting national prosperity, in raising the quality of public and private decision-making and in enriching the life of the individual. These are nationally important long-term aims and require sustained commitment if they are to be realized. Improving the public understanding of science is an investment in the future, not a luxury to be indulged in if and when resources allow.</a:t>
            </a:r>
          </a:p>
        </p:txBody>
      </p:sp>
    </p:spTree>
    <p:extLst>
      <p:ext uri="{BB962C8B-B14F-4D97-AF65-F5344CB8AC3E}">
        <p14:creationId xmlns:p14="http://schemas.microsoft.com/office/powerpoint/2010/main" val="22183799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12376" y="1337444"/>
            <a:ext cx="6590705" cy="400110"/>
          </a:xfrm>
          <a:prstGeom prst="rect">
            <a:avLst/>
          </a:prstGeom>
          <a:solidFill>
            <a:srgbClr val="DAD6C1"/>
          </a:solidFill>
        </p:spPr>
        <p:txBody>
          <a:bodyPr wrap="square" rtlCol="0">
            <a:spAutoFit/>
          </a:bodyPr>
          <a:lstStyle/>
          <a:p>
            <a:r>
              <a:rPr lang="en-US" sz="2000" dirty="0" smtClean="0">
                <a:solidFill>
                  <a:schemeClr val="bg1"/>
                </a:solidFill>
                <a:latin typeface="Wingdings"/>
                <a:ea typeface="Wingdings"/>
                <a:cs typeface="Wingdings"/>
                <a:sym typeface="Wingdings"/>
              </a:rPr>
              <a:t></a:t>
            </a:r>
            <a:r>
              <a:rPr lang="en-US" sz="2000" dirty="0" smtClean="0">
                <a:solidFill>
                  <a:schemeClr val="bg1"/>
                </a:solidFill>
                <a:sym typeface="Wingdings"/>
              </a:rPr>
              <a:t> D</a:t>
            </a:r>
            <a:r>
              <a:rPr lang="en-US" sz="2000" dirty="0" smtClean="0">
                <a:solidFill>
                  <a:schemeClr val="bg1"/>
                </a:solidFill>
              </a:rPr>
              <a:t>emonstrating </a:t>
            </a:r>
            <a:r>
              <a:rPr lang="en-US" sz="2000" dirty="0">
                <a:solidFill>
                  <a:schemeClr val="bg1"/>
                </a:solidFill>
              </a:rPr>
              <a:t>the importance of science to everyone </a:t>
            </a:r>
          </a:p>
        </p:txBody>
      </p:sp>
      <p:sp>
        <p:nvSpPr>
          <p:cNvPr id="11" name="Pentagon 10"/>
          <p:cNvSpPr/>
          <p:nvPr/>
        </p:nvSpPr>
        <p:spPr>
          <a:xfrm rot="5400000">
            <a:off x="4021265" y="-2061301"/>
            <a:ext cx="515161" cy="4920222"/>
          </a:xfrm>
          <a:prstGeom prst="homePlate">
            <a:avLst>
              <a:gd name="adj" fmla="val 30448"/>
            </a:avLst>
          </a:prstGeom>
          <a:solidFill>
            <a:srgbClr val="D31245"/>
          </a:solidFill>
          <a:ln>
            <a:noFill/>
          </a:ln>
        </p:spPr>
        <p:style>
          <a:lnRef idx="2">
            <a:schemeClr val="dk1"/>
          </a:lnRef>
          <a:fillRef idx="1">
            <a:schemeClr val="lt1"/>
          </a:fillRef>
          <a:effectRef idx="0">
            <a:schemeClr val="dk1"/>
          </a:effectRef>
          <a:fontRef idx="minor">
            <a:schemeClr val="dk1"/>
          </a:fontRef>
        </p:style>
        <p:txBody>
          <a:bodyPr wrap="none" rtlCol="0" anchor="ctr"/>
          <a:lstStyle/>
          <a:p>
            <a:pPr algn="ctr"/>
            <a:endParaRPr lang="en-AU" sz="2000" dirty="0">
              <a:solidFill>
                <a:schemeClr val="bg1"/>
              </a:solidFill>
              <a:latin typeface="Century Gothic" charset="0"/>
              <a:ea typeface="Century Gothic" charset="0"/>
              <a:cs typeface="Century Gothic" charset="0"/>
            </a:endParaRPr>
          </a:p>
        </p:txBody>
      </p:sp>
      <p:sp>
        <p:nvSpPr>
          <p:cNvPr id="7" name="TextBox 6"/>
          <p:cNvSpPr txBox="1"/>
          <p:nvPr/>
        </p:nvSpPr>
        <p:spPr>
          <a:xfrm>
            <a:off x="1927851" y="100612"/>
            <a:ext cx="4811106" cy="461665"/>
          </a:xfrm>
          <a:prstGeom prst="rect">
            <a:avLst/>
          </a:prstGeom>
          <a:noFill/>
        </p:spPr>
        <p:txBody>
          <a:bodyPr wrap="square" rtlCol="0">
            <a:spAutoFit/>
          </a:bodyPr>
          <a:lstStyle/>
          <a:p>
            <a:pPr lvl="0"/>
            <a:r>
              <a:rPr lang="en-US" sz="2400" b="1" dirty="0" smtClean="0">
                <a:solidFill>
                  <a:srgbClr val="FFFFFF"/>
                </a:solidFill>
              </a:rPr>
              <a:t>Public Engagement Committee </a:t>
            </a:r>
            <a:endParaRPr lang="en-US" sz="2400" b="1" dirty="0">
              <a:solidFill>
                <a:srgbClr val="FFFFFF"/>
              </a:solidFill>
            </a:endParaRPr>
          </a:p>
        </p:txBody>
      </p:sp>
      <p:sp>
        <p:nvSpPr>
          <p:cNvPr id="2" name="TextBox 1"/>
          <p:cNvSpPr txBox="1"/>
          <p:nvPr/>
        </p:nvSpPr>
        <p:spPr>
          <a:xfrm>
            <a:off x="2" y="815504"/>
            <a:ext cx="5059924" cy="400110"/>
          </a:xfrm>
          <a:prstGeom prst="rect">
            <a:avLst/>
          </a:prstGeom>
          <a:noFill/>
        </p:spPr>
        <p:txBody>
          <a:bodyPr wrap="none" rtlCol="0">
            <a:spAutoFit/>
          </a:bodyPr>
          <a:lstStyle/>
          <a:p>
            <a:r>
              <a:rPr lang="en-US" sz="2000" dirty="0" smtClean="0"/>
              <a:t>Oversee implementation of strategic aim 3: </a:t>
            </a:r>
            <a:endParaRPr lang="en-US" sz="2000" dirty="0"/>
          </a:p>
        </p:txBody>
      </p:sp>
      <p:sp>
        <p:nvSpPr>
          <p:cNvPr id="3" name="TextBox 2"/>
          <p:cNvSpPr txBox="1"/>
          <p:nvPr/>
        </p:nvSpPr>
        <p:spPr>
          <a:xfrm>
            <a:off x="3635461" y="1968861"/>
            <a:ext cx="1161947" cy="523220"/>
          </a:xfrm>
          <a:prstGeom prst="rect">
            <a:avLst/>
          </a:prstGeom>
          <a:noFill/>
        </p:spPr>
        <p:txBody>
          <a:bodyPr wrap="none" rtlCol="0">
            <a:spAutoFit/>
          </a:bodyPr>
          <a:lstStyle/>
          <a:p>
            <a:r>
              <a:rPr lang="en-US" sz="2800" b="1" dirty="0" smtClean="0">
                <a:solidFill>
                  <a:srgbClr val="BD1C3C"/>
                </a:solidFill>
              </a:rPr>
              <a:t>Why?</a:t>
            </a:r>
            <a:endParaRPr lang="en-US" sz="2800" b="1" dirty="0">
              <a:solidFill>
                <a:srgbClr val="BD1C3C"/>
              </a:solidFill>
            </a:endParaRPr>
          </a:p>
        </p:txBody>
      </p:sp>
      <p:sp>
        <p:nvSpPr>
          <p:cNvPr id="4" name="TextBox 3"/>
          <p:cNvSpPr txBox="1"/>
          <p:nvPr/>
        </p:nvSpPr>
        <p:spPr>
          <a:xfrm>
            <a:off x="221392" y="2656214"/>
            <a:ext cx="8610916" cy="2169825"/>
          </a:xfrm>
          <a:prstGeom prst="rect">
            <a:avLst/>
          </a:prstGeom>
          <a:noFill/>
        </p:spPr>
        <p:txBody>
          <a:bodyPr wrap="square" rtlCol="0">
            <a:spAutoFit/>
          </a:bodyPr>
          <a:lstStyle/>
          <a:p>
            <a:pPr marL="342900" indent="-342900">
              <a:spcBef>
                <a:spcPts val="1800"/>
              </a:spcBef>
              <a:buClr>
                <a:schemeClr val="bg1"/>
              </a:buClr>
              <a:buFont typeface="+mj-lt"/>
              <a:buAutoNum type="arabicPeriod"/>
            </a:pPr>
            <a:r>
              <a:rPr lang="en-US" dirty="0" smtClean="0">
                <a:solidFill>
                  <a:srgbClr val="BD1C3C"/>
                </a:solidFill>
              </a:rPr>
              <a:t>Pragmatic: </a:t>
            </a:r>
            <a:r>
              <a:rPr lang="en-US" dirty="0" smtClean="0"/>
              <a:t>modern life relies on scientific advances and innovation</a:t>
            </a:r>
          </a:p>
          <a:p>
            <a:pPr marL="342900" indent="-342900">
              <a:spcBef>
                <a:spcPts val="1800"/>
              </a:spcBef>
              <a:buClr>
                <a:schemeClr val="bg1"/>
              </a:buClr>
              <a:buFont typeface="+mj-lt"/>
              <a:buAutoNum type="arabicPeriod"/>
            </a:pPr>
            <a:r>
              <a:rPr lang="en-US" dirty="0" smtClean="0">
                <a:solidFill>
                  <a:srgbClr val="BD1C3C"/>
                </a:solidFill>
              </a:rPr>
              <a:t>Self-preservation: </a:t>
            </a:r>
            <a:r>
              <a:rPr lang="en-US" dirty="0" smtClean="0"/>
              <a:t>humanity faces unprecedented challenges whose solution will rely on science and engineering</a:t>
            </a:r>
          </a:p>
          <a:p>
            <a:pPr marL="342900" indent="-342900">
              <a:spcBef>
                <a:spcPts val="1800"/>
              </a:spcBef>
              <a:buClr>
                <a:schemeClr val="bg1"/>
              </a:buClr>
              <a:buFont typeface="+mj-lt"/>
              <a:buAutoNum type="arabicPeriod"/>
            </a:pPr>
            <a:r>
              <a:rPr lang="en-US" dirty="0" smtClean="0">
                <a:solidFill>
                  <a:srgbClr val="BD1C3C"/>
                </a:solidFill>
              </a:rPr>
              <a:t>Ethical:</a:t>
            </a:r>
            <a:r>
              <a:rPr lang="en-US" dirty="0" smtClean="0"/>
              <a:t> science is mostly supported by the tax-payer</a:t>
            </a:r>
          </a:p>
          <a:p>
            <a:pPr marL="342900" indent="-342900">
              <a:spcBef>
                <a:spcPts val="1800"/>
              </a:spcBef>
              <a:buClr>
                <a:schemeClr val="bg1"/>
              </a:buClr>
              <a:buFont typeface="+mj-lt"/>
              <a:buAutoNum type="arabicPeriod"/>
            </a:pPr>
            <a:r>
              <a:rPr lang="en-US" dirty="0" smtClean="0">
                <a:solidFill>
                  <a:srgbClr val="BD1C3C"/>
                </a:solidFill>
              </a:rPr>
              <a:t>Philosophical:</a:t>
            </a:r>
            <a:r>
              <a:rPr lang="en-US" dirty="0" smtClean="0"/>
              <a:t> access to knowledge is a key part of a democratic society</a:t>
            </a:r>
            <a:endParaRPr lang="en-US" dirty="0"/>
          </a:p>
        </p:txBody>
      </p:sp>
    </p:spTree>
    <p:extLst>
      <p:ext uri="{BB962C8B-B14F-4D97-AF65-F5344CB8AC3E}">
        <p14:creationId xmlns:p14="http://schemas.microsoft.com/office/powerpoint/2010/main" val="5602516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dissolv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dissolve">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dissolve">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dissolve">
                                      <p:cBhvr>
                                        <p:cTn id="34"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4863" y="1457721"/>
            <a:ext cx="9050553" cy="2708434"/>
          </a:xfrm>
          <a:prstGeom prst="rect">
            <a:avLst/>
          </a:prstGeom>
          <a:solidFill>
            <a:srgbClr val="DAD6C1"/>
          </a:solidFill>
        </p:spPr>
        <p:txBody>
          <a:bodyPr wrap="square" rtlCol="0" anchor="ctr" anchorCtr="0">
            <a:spAutoFit/>
          </a:bodyPr>
          <a:lstStyle/>
          <a:p>
            <a:pPr marL="342000" lvl="0" indent="-342900">
              <a:lnSpc>
                <a:spcPts val="2400"/>
              </a:lnSpc>
              <a:spcBef>
                <a:spcPts val="3000"/>
              </a:spcBef>
              <a:spcAft>
                <a:spcPts val="1200"/>
              </a:spcAft>
              <a:buClr>
                <a:schemeClr val="bg1"/>
              </a:buClr>
              <a:buSzPct val="150000"/>
              <a:buFont typeface="Arial"/>
              <a:buChar char="•"/>
            </a:pPr>
            <a:r>
              <a:rPr lang="en-US" sz="2000" dirty="0">
                <a:solidFill>
                  <a:srgbClr val="1C1D1D"/>
                </a:solidFill>
              </a:rPr>
              <a:t>To be a leader and innovator in supporting public engagement with </a:t>
            </a:r>
            <a:r>
              <a:rPr lang="en-US" sz="2000" dirty="0" smtClean="0">
                <a:solidFill>
                  <a:srgbClr val="1C1D1D"/>
                </a:solidFill>
              </a:rPr>
              <a:t>science</a:t>
            </a:r>
          </a:p>
          <a:p>
            <a:pPr marL="342000" indent="-342900">
              <a:lnSpc>
                <a:spcPts val="2400"/>
              </a:lnSpc>
              <a:spcBef>
                <a:spcPts val="3000"/>
              </a:spcBef>
              <a:spcAft>
                <a:spcPts val="1200"/>
              </a:spcAft>
              <a:buClr>
                <a:schemeClr val="bg1"/>
              </a:buClr>
              <a:buSzPct val="150000"/>
              <a:buFont typeface="Arial"/>
              <a:buChar char="•"/>
            </a:pPr>
            <a:r>
              <a:rPr lang="en-US" sz="2000" dirty="0">
                <a:solidFill>
                  <a:srgbClr val="1C1D1D"/>
                </a:solidFill>
              </a:rPr>
              <a:t>Proactively inform, involve and listen to the public on emerging </a:t>
            </a:r>
            <a:r>
              <a:rPr lang="en-US" sz="2000" dirty="0" smtClean="0">
                <a:solidFill>
                  <a:srgbClr val="1C1D1D"/>
                </a:solidFill>
              </a:rPr>
              <a:t>trends in science </a:t>
            </a:r>
            <a:r>
              <a:rPr lang="en-US" sz="2000" dirty="0">
                <a:solidFill>
                  <a:srgbClr val="1C1D1D"/>
                </a:solidFill>
              </a:rPr>
              <a:t>and technology</a:t>
            </a:r>
          </a:p>
          <a:p>
            <a:pPr marL="342000" indent="-342900">
              <a:lnSpc>
                <a:spcPts val="2400"/>
              </a:lnSpc>
              <a:spcBef>
                <a:spcPts val="3000"/>
              </a:spcBef>
              <a:spcAft>
                <a:spcPts val="1200"/>
              </a:spcAft>
              <a:buClr>
                <a:schemeClr val="bg1"/>
              </a:buClr>
              <a:buSzPct val="150000"/>
              <a:buFont typeface="Arial"/>
              <a:buChar char="•"/>
            </a:pPr>
            <a:r>
              <a:rPr lang="en-US" sz="2000" dirty="0">
                <a:solidFill>
                  <a:srgbClr val="1C1D1D"/>
                </a:solidFill>
              </a:rPr>
              <a:t>Inspire and enthuse all sectors of society about science, encouraging participation and </a:t>
            </a:r>
            <a:r>
              <a:rPr lang="en-US" sz="2000" dirty="0" smtClean="0">
                <a:solidFill>
                  <a:srgbClr val="1C1D1D"/>
                </a:solidFill>
              </a:rPr>
              <a:t>aspiration</a:t>
            </a:r>
            <a:endParaRPr lang="en-US" sz="2000" dirty="0">
              <a:solidFill>
                <a:srgbClr val="1C1D1D"/>
              </a:solidFill>
            </a:endParaRPr>
          </a:p>
        </p:txBody>
      </p:sp>
      <p:sp>
        <p:nvSpPr>
          <p:cNvPr id="11" name="Pentagon 10"/>
          <p:cNvSpPr/>
          <p:nvPr/>
        </p:nvSpPr>
        <p:spPr>
          <a:xfrm rot="5400000">
            <a:off x="4021265" y="-2061301"/>
            <a:ext cx="515161" cy="4920222"/>
          </a:xfrm>
          <a:prstGeom prst="homePlate">
            <a:avLst>
              <a:gd name="adj" fmla="val 30448"/>
            </a:avLst>
          </a:prstGeom>
          <a:solidFill>
            <a:srgbClr val="D31245"/>
          </a:solidFill>
          <a:ln>
            <a:noFill/>
          </a:ln>
        </p:spPr>
        <p:style>
          <a:lnRef idx="2">
            <a:schemeClr val="dk1"/>
          </a:lnRef>
          <a:fillRef idx="1">
            <a:schemeClr val="lt1"/>
          </a:fillRef>
          <a:effectRef idx="0">
            <a:schemeClr val="dk1"/>
          </a:effectRef>
          <a:fontRef idx="minor">
            <a:schemeClr val="dk1"/>
          </a:fontRef>
        </p:style>
        <p:txBody>
          <a:bodyPr wrap="none" rtlCol="0" anchor="ctr"/>
          <a:lstStyle/>
          <a:p>
            <a:pPr algn="ctr"/>
            <a:endParaRPr lang="en-AU" sz="1400" dirty="0">
              <a:solidFill>
                <a:schemeClr val="bg1"/>
              </a:solidFill>
              <a:latin typeface="Century Gothic" charset="0"/>
              <a:ea typeface="Century Gothic" charset="0"/>
              <a:cs typeface="Century Gothic" charset="0"/>
            </a:endParaRPr>
          </a:p>
        </p:txBody>
      </p:sp>
      <p:sp>
        <p:nvSpPr>
          <p:cNvPr id="7" name="TextBox 6"/>
          <p:cNvSpPr txBox="1"/>
          <p:nvPr/>
        </p:nvSpPr>
        <p:spPr>
          <a:xfrm>
            <a:off x="1986112" y="112262"/>
            <a:ext cx="5022792" cy="400110"/>
          </a:xfrm>
          <a:prstGeom prst="rect">
            <a:avLst/>
          </a:prstGeom>
          <a:noFill/>
        </p:spPr>
        <p:txBody>
          <a:bodyPr wrap="square" rtlCol="0">
            <a:spAutoFit/>
          </a:bodyPr>
          <a:lstStyle/>
          <a:p>
            <a:pPr lvl="0"/>
            <a:r>
              <a:rPr lang="en-US" sz="2000" b="1" dirty="0">
                <a:solidFill>
                  <a:srgbClr val="FFFFFF"/>
                </a:solidFill>
              </a:rPr>
              <a:t>Public engagement </a:t>
            </a:r>
            <a:r>
              <a:rPr lang="en-US" sz="2000" b="1" dirty="0"/>
              <a:t>strategic aims</a:t>
            </a:r>
          </a:p>
        </p:txBody>
      </p:sp>
      <p:sp>
        <p:nvSpPr>
          <p:cNvPr id="2" name="TextBox 1"/>
          <p:cNvSpPr txBox="1"/>
          <p:nvPr/>
        </p:nvSpPr>
        <p:spPr>
          <a:xfrm>
            <a:off x="34863" y="1929132"/>
            <a:ext cx="9013204" cy="338554"/>
          </a:xfrm>
          <a:prstGeom prst="rect">
            <a:avLst/>
          </a:prstGeom>
          <a:noFill/>
        </p:spPr>
        <p:txBody>
          <a:bodyPr wrap="none" rtlCol="0">
            <a:spAutoFit/>
          </a:bodyPr>
          <a:lstStyle/>
          <a:p>
            <a:r>
              <a:rPr lang="en-US" sz="1600" dirty="0">
                <a:solidFill>
                  <a:schemeClr val="bg1"/>
                </a:solidFill>
              </a:rPr>
              <a:t>Public Engagement should become an </a:t>
            </a:r>
            <a:r>
              <a:rPr lang="en-US" sz="1600" dirty="0" smtClean="0">
                <a:solidFill>
                  <a:schemeClr val="bg1"/>
                </a:solidFill>
              </a:rPr>
              <a:t>indispensable and valued </a:t>
            </a:r>
            <a:r>
              <a:rPr lang="en-US" sz="1600" dirty="0">
                <a:solidFill>
                  <a:schemeClr val="bg1"/>
                </a:solidFill>
              </a:rPr>
              <a:t>element of the research lifecycle</a:t>
            </a:r>
          </a:p>
        </p:txBody>
      </p:sp>
    </p:spTree>
    <p:extLst>
      <p:ext uri="{BB962C8B-B14F-4D97-AF65-F5344CB8AC3E}">
        <p14:creationId xmlns:p14="http://schemas.microsoft.com/office/powerpoint/2010/main" val="38070720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dissolve">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dissolv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dissolve">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dissolve">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entagon 3"/>
          <p:cNvSpPr/>
          <p:nvPr/>
        </p:nvSpPr>
        <p:spPr>
          <a:xfrm rot="5400000">
            <a:off x="1612585" y="-1504879"/>
            <a:ext cx="515161" cy="3763638"/>
          </a:xfrm>
          <a:prstGeom prst="homePlate">
            <a:avLst>
              <a:gd name="adj" fmla="val 30448"/>
            </a:avLst>
          </a:prstGeom>
          <a:solidFill>
            <a:srgbClr val="D31245"/>
          </a:solidFill>
          <a:ln>
            <a:noFill/>
          </a:ln>
        </p:spPr>
        <p:style>
          <a:lnRef idx="2">
            <a:schemeClr val="dk1"/>
          </a:lnRef>
          <a:fillRef idx="1">
            <a:schemeClr val="lt1"/>
          </a:fillRef>
          <a:effectRef idx="0">
            <a:schemeClr val="dk1"/>
          </a:effectRef>
          <a:fontRef idx="minor">
            <a:schemeClr val="dk1"/>
          </a:fontRef>
        </p:style>
        <p:txBody>
          <a:bodyPr wrap="none" rtlCol="0" anchor="ctr"/>
          <a:lstStyle/>
          <a:p>
            <a:pPr algn="ctr"/>
            <a:endParaRPr lang="en-AU" sz="1400" dirty="0">
              <a:solidFill>
                <a:schemeClr val="bg1"/>
              </a:solidFill>
              <a:latin typeface="Century Gothic" charset="0"/>
              <a:ea typeface="Century Gothic" charset="0"/>
              <a:cs typeface="Century Gothic" charset="0"/>
            </a:endParaRPr>
          </a:p>
        </p:txBody>
      </p:sp>
      <p:sp>
        <p:nvSpPr>
          <p:cNvPr id="9219" name="Title 1"/>
          <p:cNvSpPr>
            <a:spLocks noGrp="1"/>
          </p:cNvSpPr>
          <p:nvPr>
            <p:ph type="title"/>
          </p:nvPr>
        </p:nvSpPr>
        <p:spPr>
          <a:xfrm>
            <a:off x="211263" y="101671"/>
            <a:ext cx="3540720" cy="560267"/>
          </a:xfrm>
        </p:spPr>
        <p:txBody>
          <a:bodyPr>
            <a:normAutofit/>
          </a:bodyPr>
          <a:lstStyle/>
          <a:p>
            <a:r>
              <a:rPr lang="en-US" altLang="en-US" sz="2000" dirty="0" smtClean="0">
                <a:solidFill>
                  <a:schemeClr val="tx1">
                    <a:lumMod val="10000"/>
                    <a:lumOff val="90000"/>
                  </a:schemeClr>
                </a:solidFill>
                <a:ea typeface="ＭＳ Ｐゴシック" panose="020B0600070205080204" pitchFamily="34" charset="-128"/>
              </a:rPr>
              <a:t>Public engagement triangle</a:t>
            </a:r>
          </a:p>
        </p:txBody>
      </p:sp>
    </p:spTree>
    <p:extLst>
      <p:ext uri="{BB962C8B-B14F-4D97-AF65-F5344CB8AC3E}">
        <p14:creationId xmlns:p14="http://schemas.microsoft.com/office/powerpoint/2010/main" val="233620248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Who are our audiences?</a:t>
            </a:r>
            <a:br>
              <a:rPr lang="en-GB" dirty="0" smtClean="0"/>
            </a:br>
            <a:r>
              <a:rPr lang="en-GB" dirty="0" smtClean="0"/>
              <a:t/>
            </a:r>
            <a:br>
              <a:rPr lang="en-GB" dirty="0" smtClean="0"/>
            </a:br>
            <a:r>
              <a:rPr lang="en-GB" dirty="0" smtClean="0"/>
              <a:t/>
            </a:r>
            <a:br>
              <a:rPr lang="en-GB" dirty="0" smtClean="0"/>
            </a:br>
            <a:endParaRPr lang="en-GB" b="0" i="1"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6634" y="2739461"/>
            <a:ext cx="2323022" cy="154868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0175" y="2739461"/>
            <a:ext cx="2278049" cy="151869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6971" y="2739461"/>
            <a:ext cx="2323022" cy="1548681"/>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6634" y="1080697"/>
            <a:ext cx="2195580" cy="1463719"/>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0175" y="1080697"/>
            <a:ext cx="2195580" cy="1463720"/>
          </a:xfrm>
          <a:prstGeom prst="rect">
            <a:avLst/>
          </a:prstGeom>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t="5944"/>
          <a:stretch/>
        </p:blipFill>
        <p:spPr>
          <a:xfrm>
            <a:off x="1596971" y="1085851"/>
            <a:ext cx="2323022" cy="1458566"/>
          </a:xfrm>
          <a:prstGeom prst="rect">
            <a:avLst/>
          </a:prstGeom>
        </p:spPr>
      </p:pic>
    </p:spTree>
    <p:extLst>
      <p:ext uri="{BB962C8B-B14F-4D97-AF65-F5344CB8AC3E}">
        <p14:creationId xmlns:p14="http://schemas.microsoft.com/office/powerpoint/2010/main" val="20656697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Royal Society – paper">
  <a:themeElements>
    <a:clrScheme name="Custom 2">
      <a:dk1>
        <a:srgbClr val="262625"/>
      </a:dk1>
      <a:lt1>
        <a:srgbClr val="BD1C3C"/>
      </a:lt1>
      <a:dk2>
        <a:srgbClr val="531029"/>
      </a:dk2>
      <a:lt2>
        <a:srgbClr val="E0DCC9"/>
      </a:lt2>
      <a:accent1>
        <a:srgbClr val="E88234"/>
      </a:accent1>
      <a:accent2>
        <a:srgbClr val="D92982"/>
      </a:accent2>
      <a:accent3>
        <a:srgbClr val="912A7D"/>
      </a:accent3>
      <a:accent4>
        <a:srgbClr val="0089BC"/>
      </a:accent4>
      <a:accent5>
        <a:srgbClr val="54B045"/>
      </a:accent5>
      <a:accent6>
        <a:srgbClr val="867D77"/>
      </a:accent6>
      <a:hlink>
        <a:srgbClr val="FFFEFE"/>
      </a:hlink>
      <a:folHlink>
        <a:srgbClr val="FFFEFE"/>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Royal Society – paper" id="{0AC58C39-3AB3-5D43-926B-BF438807E6FC}" vid="{275DA70F-E7AF-924E-AC4A-A1DE1F042BDD}"/>
    </a:ext>
  </a:extLst>
</a:theme>
</file>

<file path=ppt/theme/theme2.xml><?xml version="1.0" encoding="utf-8"?>
<a:theme xmlns:a="http://schemas.openxmlformats.org/drawingml/2006/main" name="1_RS_Powerpoint template_16x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RS powerpoint template</Template>
  <TotalTime>19297</TotalTime>
  <Words>490</Words>
  <Application>Microsoft Macintosh PowerPoint</Application>
  <PresentationFormat>On-screen Show (16:9)</PresentationFormat>
  <Paragraphs>52</Paragraphs>
  <Slides>10</Slides>
  <Notes>8</Notes>
  <HiddenSlides>0</HiddenSlides>
  <MMClips>0</MMClips>
  <ScaleCrop>false</ScaleCrop>
  <HeadingPairs>
    <vt:vector size="4" baseType="variant">
      <vt:variant>
        <vt:lpstr>Theme</vt:lpstr>
      </vt:variant>
      <vt:variant>
        <vt:i4>2</vt:i4>
      </vt:variant>
      <vt:variant>
        <vt:lpstr>Slide Titles</vt:lpstr>
      </vt:variant>
      <vt:variant>
        <vt:i4>10</vt:i4>
      </vt:variant>
    </vt:vector>
  </HeadingPairs>
  <TitlesOfParts>
    <vt:vector size="12" baseType="lpstr">
      <vt:lpstr>Royal Society – paper</vt:lpstr>
      <vt:lpstr>1_RS_Powerpoint template_16x9</vt:lpstr>
      <vt:lpstr>Public Engagement Committee  Council Update, May 2019  Professor Carlos Frenk,  Chair of Public Engagement Committee  </vt:lpstr>
      <vt:lpstr>PowerPoint Presentation</vt:lpstr>
      <vt:lpstr>PowerPoint Presentation</vt:lpstr>
      <vt:lpstr>PowerPoint Presentation</vt:lpstr>
      <vt:lpstr>PowerPoint Presentation</vt:lpstr>
      <vt:lpstr>PowerPoint Presentation</vt:lpstr>
      <vt:lpstr>PowerPoint Presentation</vt:lpstr>
      <vt:lpstr>Public engagement triangle</vt:lpstr>
      <vt:lpstr>Who are our audiences?   </vt:lpstr>
      <vt:lpstr>Discussion questions to which we will come back t at the end</vt:lpstr>
    </vt:vector>
  </TitlesOfParts>
  <Company>Royal Society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science  Why is the Royal Society is thinking about this?  Dr Rosalind Mist, Head of Policy for Education, Research and Skills</dc:title>
  <dc:creator>Mist, Rosalind</dc:creator>
  <cp:lastModifiedBy>Carlos Frenk</cp:lastModifiedBy>
  <cp:revision>245</cp:revision>
  <cp:lastPrinted>2019-03-12T12:18:21Z</cp:lastPrinted>
  <dcterms:created xsi:type="dcterms:W3CDTF">2018-10-02T06:57:57Z</dcterms:created>
  <dcterms:modified xsi:type="dcterms:W3CDTF">2019-05-02T20:19:43Z</dcterms:modified>
</cp:coreProperties>
</file>